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395" r:id="rId4"/>
    <p:sldId id="396" r:id="rId5"/>
    <p:sldId id="260" r:id="rId6"/>
    <p:sldId id="366" r:id="rId7"/>
    <p:sldId id="378" r:id="rId8"/>
    <p:sldId id="393" r:id="rId9"/>
    <p:sldId id="377" r:id="rId10"/>
    <p:sldId id="379" r:id="rId11"/>
    <p:sldId id="380" r:id="rId12"/>
    <p:sldId id="381" r:id="rId13"/>
    <p:sldId id="382" r:id="rId14"/>
    <p:sldId id="383" r:id="rId15"/>
    <p:sldId id="387" r:id="rId16"/>
    <p:sldId id="384" r:id="rId17"/>
    <p:sldId id="385" r:id="rId18"/>
    <p:sldId id="389" r:id="rId19"/>
    <p:sldId id="386" r:id="rId20"/>
    <p:sldId id="388" r:id="rId21"/>
    <p:sldId id="390" r:id="rId22"/>
    <p:sldId id="394" r:id="rId23"/>
    <p:sldId id="392" r:id="rId24"/>
    <p:sldId id="391" r:id="rId25"/>
    <p:sldId id="349" r:id="rId26"/>
    <p:sldId id="397" r:id="rId27"/>
    <p:sldId id="398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4685" autoAdjust="0"/>
  </p:normalViewPr>
  <p:slideViewPr>
    <p:cSldViewPr snapToGrid="0">
      <p:cViewPr varScale="1">
        <p:scale>
          <a:sx n="63" d="100"/>
          <a:sy n="63" d="100"/>
        </p:scale>
        <p:origin x="948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D9D2DDA-69D8-473F-A583-B6774B31A77B}" type="datetimeFigureOut">
              <a:rPr lang="en-US" altLang="zh-CN"/>
              <a:t>9/29/2017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2392CCB-FF08-4D29-8DA3-E1FD8604480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01F6DFB-6833-46E4-B515-70E0D9178056}" type="datetimeFigureOut">
              <a:t>2017/9/29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958706C7-F2C3-48B6-8A22-C484D800B5D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0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，属性值对被写为描述对象的一部分。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06C7-F2C3-48B6-8A22-C484D800B5D4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9177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2156012"/>
            <a:ext cx="7200900" cy="1724092"/>
          </a:xfrm>
        </p:spPr>
        <p:txBody>
          <a:bodyPr anchor="b"/>
          <a:lstStyle>
            <a:lvl1pPr algn="ctr" latinLnBrk="0">
              <a:defRPr lang="zh-CN" sz="405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  <p:pic>
        <p:nvPicPr>
          <p:cNvPr id="8" name="图片 7" descr="学院－3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0" y="6381750"/>
            <a:ext cx="2021681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109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15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6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latinLnBrk="0">
              <a:defRPr lang="zh-CN" sz="165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代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" indent="0">
              <a:buFontTx/>
              <a:buNone/>
              <a:defRPr sz="2100" baseline="0">
                <a:latin typeface="Consolas" panose="020B0609020204030204" pitchFamily="49" charset="0"/>
                <a:ea typeface="楷体" panose="02010609060101010101" pitchFamily="49" charset="-122"/>
              </a:defRPr>
            </a:lvl1pPr>
            <a:lvl2pPr marL="274320" indent="0">
              <a:buFontTx/>
              <a:buNone/>
              <a:defRPr sz="1950" baseline="0">
                <a:latin typeface="Consolas" panose="020B0609020204030204" pitchFamily="49" charset="0"/>
                <a:ea typeface="楷体" panose="02010609060101010101" pitchFamily="49" charset="-122"/>
              </a:defRPr>
            </a:lvl2pPr>
            <a:lvl3pPr marL="514350" indent="0">
              <a:buFontTx/>
              <a:buNone/>
              <a:defRPr sz="1800" baseline="0">
                <a:latin typeface="Consolas" panose="020B0609020204030204" pitchFamily="49" charset="0"/>
                <a:ea typeface="楷体" panose="02010609060101010101" pitchFamily="49" charset="-122"/>
              </a:defRPr>
            </a:lvl3pPr>
            <a:lvl4pPr marL="754380" indent="0">
              <a:buFontTx/>
              <a:buNone/>
              <a:defRPr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4pPr>
            <a:lvl5pPr marL="994410" indent="0" latinLnBrk="0">
              <a:buFontTx/>
              <a:buNone/>
              <a:defRPr lang="zh-CN" sz="1650" baseline="0">
                <a:latin typeface="Consolas" panose="020B0609020204030204" pitchFamily="49" charset="0"/>
                <a:ea typeface="楷体" panose="02010609060101010101" pitchFamily="49" charset="-122"/>
              </a:defRPr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07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100000">
              <a:schemeClr val="accent1">
                <a:alpha val="80000"/>
              </a:schemeClr>
            </a:gs>
            <a:gs pos="0">
              <a:schemeClr val="accent1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 latinLnBrk="0">
              <a:defRPr lang="zh-CN" sz="40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15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1266" y="1216152"/>
            <a:ext cx="4496434" cy="4702048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100"/>
            </a:lvl2pPr>
            <a:lvl3pPr latinLnBrk="0">
              <a:defRPr lang="zh-CN" sz="2100"/>
            </a:lvl3pPr>
            <a:lvl4pPr latinLnBrk="0">
              <a:defRPr lang="zh-CN" sz="2100"/>
            </a:lvl4pPr>
            <a:lvl5pPr latinLnBrk="0">
              <a:defRPr lang="zh-CN" sz="210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此处编辑母版标题</a:t>
            </a:r>
            <a:r>
              <a:rPr lang="zh-CN" dirty="0" smtClean="0"/>
              <a:t>样式    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 smtClean="0"/>
              <a:t>
            </a:t>
            </a:r>
            <a:r>
              <a:rPr lang="zh-CN" dirty="0"/>
              <a:t>
</a:t>
            </a:r>
            <a:r>
              <a:rPr lang="zh-CN" dirty="0" smtClean="0"/>
              <a:t>单击</a:t>
            </a:r>
            <a:r>
              <a:rPr lang="zh-CN" dirty="0"/>
              <a:t>此处编辑母版文本样式
         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 marL="248603" indent="-214313" latinLnBrk="0">
              <a:buFont typeface="Arial" panose="020B0604020202020204" pitchFamily="34" charset="0"/>
              <a:buChar char="•"/>
              <a:defRPr lang="zh-CN" sz="1500"/>
            </a:lvl1pPr>
            <a:lvl2pPr marL="488633" indent="-214313" latinLnBrk="0">
              <a:buFont typeface="Arial" panose="020B0604020202020204" pitchFamily="34" charset="0"/>
              <a:buChar char="•"/>
              <a:defRPr lang="zh-CN" sz="1350"/>
            </a:lvl2pPr>
            <a:lvl3pPr marL="728663" indent="-214313" latinLnBrk="0">
              <a:buFont typeface="Arial" panose="020B0604020202020204" pitchFamily="34" charset="0"/>
              <a:buChar char="•"/>
              <a:defRPr lang="zh-CN" sz="1200" baseline="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50" b="1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dirty="0"/>
              <a:t>
</a:t>
            </a:r>
            <a:r>
              <a:rPr lang="zh-CN" dirty="0" smtClean="0"/>
              <a:t> </a:t>
            </a:r>
            <a:r>
              <a:rPr lang="zh-CN" dirty="0"/>
              <a:t>单击此处编辑母版文本样式
      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900"/>
            </a:lvl6pPr>
            <a:lvl7pPr latinLnBrk="0">
              <a:defRPr lang="zh-CN" sz="900"/>
            </a:lvl7pPr>
            <a:lvl8pPr latinLnBrk="0">
              <a:defRPr lang="zh-CN" sz="900"/>
            </a:lvl8pPr>
            <a:lvl9pPr latinLnBrk="0"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0B277187-C200-495F-A386-621319EADA8F}" type="datetimeFigureOut">
              <a:t>2017/9/29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r>
              <a:rPr lang="zh-CN"/>
              <a:t>
            </a:t>
            </a:r>
            <a:fld id="{FC749032-2A07-4AE8-BA90-74324CAE0C87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590" y="2806700"/>
            <a:ext cx="7132320" cy="79908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6" name="矩形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1189" y="0"/>
            <a:ext cx="9141620" cy="377952"/>
            <a:chOff x="-1" y="6480048"/>
            <a:chExt cx="12188827" cy="377952"/>
          </a:xfrm>
        </p:grpSpPr>
        <p:sp>
          <p:nvSpPr>
            <p:cNvPr id="9" name="矩形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 latinLnBrk="0">
              <a:defRPr lang="zh-CN" sz="255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 latinLnBrk="0">
              <a:defRPr lang="zh-CN" sz="1500"/>
            </a:lvl1pPr>
            <a:lvl2pPr latinLnBrk="0">
              <a:defRPr lang="zh-CN" sz="1350"/>
            </a:lvl2pPr>
            <a:lvl3pPr latinLnBrk="0">
              <a:defRPr lang="zh-CN" sz="1200"/>
            </a:lvl3pPr>
            <a:lvl4pPr latinLnBrk="0">
              <a:defRPr lang="zh-CN" sz="1050"/>
            </a:lvl4pPr>
            <a:lvl5pPr latinLnBrk="0">
              <a:defRPr lang="zh-CN" sz="1050"/>
            </a:lvl5pPr>
            <a:lvl6pPr latinLnBrk="0">
              <a:defRPr lang="zh-CN" sz="1050"/>
            </a:lvl6pPr>
            <a:lvl7pPr latinLnBrk="0">
              <a:defRPr lang="zh-CN" sz="1050"/>
            </a:lvl7pPr>
            <a:lvl8pPr latinLnBrk="0">
              <a:defRPr lang="zh-CN" sz="1050"/>
            </a:lvl8pPr>
            <a:lvl9pPr latinLnBrk="0">
              <a:defRPr lang="zh-CN"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B277187-C200-495F-A386-621319EADA8F}" type="datetimeFigureOut">
              <a:t>2017/9/29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FC749032-2A07-4AE8-BA90-74324CAE0C8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9000"/>
              </a:schemeClr>
            </a:gs>
            <a:gs pos="40000">
              <a:schemeClr val="accent1">
                <a:lumMod val="20000"/>
                <a:lumOff val="80000"/>
                <a:alpha val="66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>
          <a:xfrm>
            <a:off x="1" y="6480048"/>
            <a:ext cx="9141620" cy="377952"/>
            <a:chOff x="-1" y="6480048"/>
            <a:chExt cx="12188827" cy="377952"/>
          </a:xfrm>
        </p:grpSpPr>
        <p:sp>
          <p:nvSpPr>
            <p:cNvPr id="7" name="矩形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350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1491" y="114300"/>
            <a:ext cx="8261985" cy="799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1" y="1066803"/>
            <a:ext cx="8261985" cy="47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zh-CN" sz="2700" b="1" i="0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50000"/>
        </a:lnSpc>
        <a:spcBef>
          <a:spcPts val="1350"/>
        </a:spcBef>
        <a:buSzPct val="102000"/>
        <a:buFont typeface="Wingdings" panose="05000000000000000000" pitchFamily="2" charset="2"/>
        <a:buChar char="l"/>
        <a:defRPr lang="zh-CN" sz="21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445770" indent="-171450" algn="l" defTabSz="685800" rtl="0" eaLnBrk="1" latinLnBrk="0" hangingPunct="1">
        <a:lnSpc>
          <a:spcPct val="150000"/>
        </a:lnSpc>
        <a:spcBef>
          <a:spcPts val="750"/>
        </a:spcBef>
        <a:buSzPct val="100000"/>
        <a:buFont typeface="Wingdings" panose="05000000000000000000" pitchFamily="2" charset="2"/>
        <a:buChar char="Ø"/>
        <a:defRPr lang="zh-CN" sz="19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68580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Wingdings" panose="05000000000000000000" pitchFamily="2" charset="2"/>
        <a:buChar char="u"/>
        <a:defRPr lang="zh-CN" sz="18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92583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65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165860" indent="-171450" algn="l" defTabSz="685800" rtl="0" eaLnBrk="1" latinLnBrk="0" hangingPunct="1">
        <a:lnSpc>
          <a:spcPct val="150000"/>
        </a:lnSpc>
        <a:spcBef>
          <a:spcPts val="600"/>
        </a:spcBef>
        <a:buSzPct val="100000"/>
        <a:buFont typeface="Arial" pitchFamily="34" charset="0"/>
        <a:buChar char="▪"/>
        <a:defRPr lang="zh-CN" sz="1500" b="1" i="0" kern="1200" baseline="0">
          <a:solidFill>
            <a:schemeClr val="tx1">
              <a:lumMod val="90000"/>
              <a:lumOff val="10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zh-CN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UFT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描述性编程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</a:t>
            </a:r>
            <a:r>
              <a:rPr lang="en-US" altLang="zh-CN" dirty="0" err="1"/>
              <a:t>PropertyName</a:t>
            </a:r>
            <a:r>
              <a:rPr lang="en-US" altLang="zh-CN" dirty="0"/>
              <a:t>:=</a:t>
            </a:r>
            <a:r>
              <a:rPr lang="en-US" altLang="zh-CN" dirty="0" err="1"/>
              <a:t>PropertyValue</a:t>
            </a:r>
            <a:r>
              <a:rPr lang="en-US" altLang="zh-CN" dirty="0"/>
              <a:t> - </a:t>
            </a:r>
            <a:r>
              <a:rPr lang="zh-CN" altLang="en-US" dirty="0"/>
              <a:t>是测试对象的属性值对。 每个属性</a:t>
            </a:r>
            <a:r>
              <a:rPr lang="en-US" altLang="zh-CN" dirty="0"/>
              <a:t>:=</a:t>
            </a:r>
            <a:r>
              <a:rPr lang="zh-CN" altLang="en-US" dirty="0"/>
              <a:t>值</a:t>
            </a:r>
            <a:r>
              <a:rPr lang="zh-CN" altLang="en-US" dirty="0" smtClean="0"/>
              <a:t>对，应用</a:t>
            </a:r>
            <a:r>
              <a:rPr lang="zh-CN" altLang="en-US" dirty="0"/>
              <a:t>引号括起来，并以逗号分隔。 属性及其值用</a:t>
            </a:r>
            <a:r>
              <a:rPr lang="zh-CN" altLang="en-US" dirty="0" smtClean="0"/>
              <a:t>冒号</a:t>
            </a:r>
            <a:r>
              <a:rPr lang="zh-CN" altLang="en-US" dirty="0"/>
              <a:t>等号</a:t>
            </a:r>
            <a:r>
              <a:rPr lang="zh-CN" altLang="en-US" dirty="0" smtClean="0"/>
              <a:t>（</a:t>
            </a:r>
            <a:r>
              <a:rPr lang="en-US" altLang="zh-CN" dirty="0" smtClean="0"/>
              <a:t>:=)</a:t>
            </a:r>
            <a:r>
              <a:rPr lang="zh-CN" altLang="en-US" dirty="0" smtClean="0"/>
              <a:t>分隔。 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符号和属性值对之间不应有空格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66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1" y="1082043"/>
            <a:ext cx="8633459" cy="512063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举例：使用描述性编程（字符串参数形式），编写百度搜索的过程</a:t>
            </a:r>
            <a:endParaRPr lang="en-US" altLang="zh-CN" dirty="0"/>
          </a:p>
          <a:p>
            <a:pPr marL="34290" indent="0">
              <a:buNone/>
            </a:pP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SystemUtil.Run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"C:\Users\Administrator\AppData\Local\Google\Chrome\Application\chrome.exe","http://www.baidu.com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Browser("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百度一下，你就知道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").Page("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百度一下，你就知道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WebEdit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").Set 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ads;lkjf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3429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Browser("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百度一下，你就知道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").Page("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百度一下，你就知道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WebButton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百度一下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").Click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使用描述性编程（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）代替上述过程，步骤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记录要</a:t>
            </a:r>
            <a:r>
              <a:rPr lang="zh-CN" altLang="en-US" dirty="0"/>
              <a:t>写入</a:t>
            </a:r>
            <a:r>
              <a:rPr lang="en-US" altLang="zh-CN" dirty="0"/>
              <a:t>DP</a:t>
            </a:r>
            <a:r>
              <a:rPr lang="zh-CN" altLang="en-US" dirty="0"/>
              <a:t>语句的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274320" lvl="1" indent="0">
              <a:buNone/>
            </a:pPr>
            <a:r>
              <a:rPr lang="en-US" altLang="zh-CN" dirty="0" smtClean="0"/>
              <a:t>2  </a:t>
            </a:r>
            <a:r>
              <a:rPr lang="zh-CN" altLang="en-US" dirty="0" smtClean="0"/>
              <a:t>打开</a:t>
            </a:r>
            <a:r>
              <a:rPr lang="zh-CN" altLang="en-US" dirty="0"/>
              <a:t>与对象相对应的存储</a:t>
            </a:r>
            <a:r>
              <a:rPr lang="zh-CN" altLang="en-US" dirty="0" smtClean="0"/>
              <a:t>库</a:t>
            </a:r>
            <a:endParaRPr lang="zh-CN" altLang="en-US" dirty="0"/>
          </a:p>
          <a:p>
            <a:pPr marL="274320" lvl="1" indent="0">
              <a:buNone/>
            </a:pPr>
            <a:r>
              <a:rPr lang="zh-CN" altLang="en-US" dirty="0"/>
              <a:t>     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UFT</a:t>
            </a:r>
            <a:r>
              <a:rPr lang="zh-CN" altLang="en-US" dirty="0" smtClean="0">
                <a:solidFill>
                  <a:srgbClr val="FF0000"/>
                </a:solidFill>
              </a:rPr>
              <a:t>使用属性</a:t>
            </a:r>
            <a:r>
              <a:rPr lang="zh-CN" altLang="en-US" dirty="0">
                <a:solidFill>
                  <a:srgbClr val="FF0000"/>
                </a:solidFill>
              </a:rPr>
              <a:t>值对来标识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2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Browser</a:t>
            </a:r>
            <a:r>
              <a:rPr lang="zh-CN" altLang="en-US" dirty="0"/>
              <a:t>和</a:t>
            </a:r>
            <a:r>
              <a:rPr lang="en-US" altLang="zh-CN" dirty="0"/>
              <a:t>Page</a:t>
            </a:r>
            <a:r>
              <a:rPr lang="zh-CN" altLang="en-US" dirty="0" smtClean="0"/>
              <a:t>对象，默认情况，</a:t>
            </a:r>
            <a:r>
              <a:rPr lang="en-US" altLang="zh-CN" dirty="0" smtClean="0"/>
              <a:t>UFT</a:t>
            </a:r>
            <a:r>
              <a:rPr lang="zh-CN" altLang="en-US" dirty="0" smtClean="0"/>
              <a:t>不记录任何属性，如果是单个浏览器和页面，使用</a:t>
            </a:r>
            <a:r>
              <a:rPr lang="en-US" altLang="zh-CN" i="1" dirty="0"/>
              <a:t>(“</a:t>
            </a:r>
            <a:r>
              <a:rPr lang="en-US" altLang="zh-CN" i="1" dirty="0" err="1"/>
              <a:t>micclass</a:t>
            </a:r>
            <a:r>
              <a:rPr lang="en-US" altLang="zh-CN" i="1" dirty="0"/>
              <a:t>:=Browser</a:t>
            </a:r>
            <a:r>
              <a:rPr lang="en-US" altLang="zh-CN" i="1" dirty="0" smtClean="0"/>
              <a:t>”)</a:t>
            </a:r>
            <a:r>
              <a:rPr lang="zh-CN" altLang="en-US" i="1" dirty="0" smtClean="0"/>
              <a:t>和</a:t>
            </a:r>
            <a:r>
              <a:rPr lang="en-US" altLang="zh-CN" i="1" dirty="0"/>
              <a:t>(“</a:t>
            </a:r>
            <a:r>
              <a:rPr lang="en-US" altLang="zh-CN" i="1" dirty="0" err="1"/>
              <a:t>micclass</a:t>
            </a:r>
            <a:r>
              <a:rPr lang="en-US" altLang="zh-CN" i="1" dirty="0"/>
              <a:t>:=Page”)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53" y="3139337"/>
            <a:ext cx="7238467" cy="31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micClass</a:t>
            </a:r>
            <a:r>
              <a:rPr lang="zh-CN" altLang="en-US" dirty="0" smtClean="0"/>
              <a:t>属性表示，而不使用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HTML+CSS</a:t>
            </a:r>
            <a:r>
              <a:rPr lang="zh-CN" altLang="en-US" dirty="0" smtClean="0"/>
              <a:t>中是类选择器的一种，后面的名字是用户自定义的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name</a:t>
            </a:r>
            <a:r>
              <a:rPr lang="zh-CN" altLang="en-US" dirty="0" smtClean="0"/>
              <a:t>：类名是该对象的基本实质，使用描述性编程时，应将</a:t>
            </a:r>
            <a:r>
              <a:rPr lang="en-US" altLang="zh-CN" dirty="0" smtClean="0"/>
              <a:t>Class name </a:t>
            </a:r>
            <a:r>
              <a:rPr lang="zh-CN" altLang="en-US" dirty="0" smtClean="0"/>
              <a:t>写成</a:t>
            </a:r>
            <a:r>
              <a:rPr lang="en-US" altLang="zh-CN" dirty="0" err="1" smtClean="0"/>
              <a:t>micClass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187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描述性编程语法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de-DE" altLang="zh-CN" dirty="0"/>
              <a:t>WebEdit(“type:=text”,”name:=userName”,”html tag:=INPUT</a:t>
            </a:r>
            <a:r>
              <a:rPr lang="de-DE" altLang="zh-CN" dirty="0" smtClean="0"/>
              <a:t>”)</a:t>
            </a:r>
          </a:p>
          <a:p>
            <a:r>
              <a:rPr lang="zh-CN" altLang="en-US" dirty="0" smtClean="0"/>
              <a:t>属性值对可以写一个或多个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4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拷贝对象识别属性到剪切板上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5" y="1770320"/>
            <a:ext cx="3101135" cy="46787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67" y="1890981"/>
            <a:ext cx="4961905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借助</a:t>
            </a:r>
            <a:r>
              <a:rPr lang="en-US" altLang="zh-CN" dirty="0" smtClean="0"/>
              <a:t>Object Identification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Spy</a:t>
            </a:r>
            <a:r>
              <a:rPr lang="zh-CN" altLang="en-US" dirty="0" smtClean="0"/>
              <a:t>识别对象属性及其属性值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O/I</a:t>
            </a:r>
            <a:r>
              <a:rPr lang="zh-CN" altLang="en-US" dirty="0" smtClean="0"/>
              <a:t>用于定位所要描述对象的属性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Spy</a:t>
            </a:r>
            <a:r>
              <a:rPr lang="zh-CN" altLang="en-US" dirty="0" smtClean="0"/>
              <a:t>定位描述属性的属性值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6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描述性编程第二种方法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可以返回一组</a:t>
            </a:r>
            <a:r>
              <a:rPr lang="en-US" altLang="zh-CN" dirty="0" smtClean="0"/>
              <a:t>Property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集合对象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Property</a:t>
            </a:r>
            <a:r>
              <a:rPr lang="zh-CN" altLang="en-US" dirty="0" smtClean="0"/>
              <a:t>对象由属性名和属性值组成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可以理解为：将对象的属性及其属性值的描述封装在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对象中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语法格式：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/>
              <a:t>Set </a:t>
            </a:r>
            <a:r>
              <a:rPr lang="en-US" altLang="zh-CN" dirty="0" err="1"/>
              <a:t>ObjBrowser</a:t>
            </a:r>
            <a:r>
              <a:rPr lang="en-US" altLang="zh-CN" dirty="0"/>
              <a:t> = </a:t>
            </a:r>
            <a:r>
              <a:rPr lang="en-US" altLang="zh-CN" dirty="0" err="1"/>
              <a:t>Description.Create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 err="1"/>
              <a:t>ObjBrowser</a:t>
            </a:r>
            <a:r>
              <a:rPr lang="en-US" altLang="zh-CN" dirty="0"/>
              <a:t>("</a:t>
            </a:r>
            <a:r>
              <a:rPr lang="en-US" altLang="zh-CN" dirty="0" err="1"/>
              <a:t>micClass</a:t>
            </a:r>
            <a:r>
              <a:rPr lang="en-US" altLang="zh-CN" dirty="0"/>
              <a:t>").value = "</a:t>
            </a:r>
            <a:r>
              <a:rPr lang="en-US" altLang="zh-CN" dirty="0" smtClean="0"/>
              <a:t>Browser“</a:t>
            </a:r>
          </a:p>
          <a:p>
            <a:pPr marL="274320" lvl="1" indent="0" algn="r">
              <a:buNone/>
            </a:pPr>
            <a:r>
              <a:rPr lang="zh-CN" altLang="en-US" dirty="0" smtClean="0"/>
              <a:t>实例四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16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描述性编程语法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Browser(“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micclass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:=Browser”).Page(“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micclass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:=Page”).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WebEdit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(“type:=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text”,”name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”,”html tag:=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INPUT”,”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:=0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”).Set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“UFT" 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Browser(“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micclass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:=Browser”).Page(“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micclass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:=Page”).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WebEdit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(“type:=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text”,”name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”,”html tag:=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INPUT”,”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”).Set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“HP“</a:t>
            </a:r>
          </a:p>
          <a:p>
            <a:pPr marL="34290" indent="0" algn="r">
              <a:buNone/>
            </a:pPr>
            <a:r>
              <a:rPr lang="zh-CN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实例五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" indent="0">
              <a:buNone/>
            </a:pP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数据对象（数据池）</a:t>
            </a:r>
            <a:r>
              <a:rPr lang="en-US" altLang="zh-CN" dirty="0" err="1" smtClean="0"/>
              <a:t>DataTable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数据与代码分离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 </a:t>
            </a:r>
            <a:r>
              <a:rPr lang="en-US" altLang="zh-CN" dirty="0" err="1" smtClean="0"/>
              <a:t>DataTable</a:t>
            </a:r>
            <a:r>
              <a:rPr lang="en-US" altLang="zh-CN" dirty="0" smtClean="0"/>
              <a:t>  &amp; Run-Time </a:t>
            </a:r>
            <a:r>
              <a:rPr lang="en-US" altLang="zh-CN" dirty="0" err="1" smtClean="0"/>
              <a:t>DataTable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使用：读取、动态写入</a:t>
            </a:r>
            <a:endParaRPr lang="en-US" altLang="zh-CN" dirty="0" smtClean="0"/>
          </a:p>
          <a:p>
            <a:r>
              <a:rPr lang="zh-CN" altLang="en-US" dirty="0" smtClean="0"/>
              <a:t>分割不同功能模块：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调用，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自身属性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 to Copy of Action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Call to Existing Action</a:t>
            </a:r>
            <a:r>
              <a:rPr lang="zh-CN" altLang="en-US" dirty="0" smtClean="0"/>
              <a:t>区别：没有该子脚本变化主控脚本的功能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2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使用描述性编程注意事项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描述性编程与对象库编程可以混合使用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父对象描述了，子对象一定描述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子对象描述了，父对象可以不描述（前提：需要添加对象库）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7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描述性编程概述</a:t>
            </a:r>
            <a:endParaRPr lang="en-US" altLang="zh-CN" dirty="0" smtClean="0"/>
          </a:p>
          <a:p>
            <a:r>
              <a:rPr lang="zh-CN" altLang="en-US" dirty="0" smtClean="0"/>
              <a:t>描述性编程语法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描述性编程举例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将作业中雪梨登录功能的代码，用描述性编程实现</a:t>
            </a:r>
            <a:endParaRPr lang="en-US" altLang="zh-CN" dirty="0" smtClean="0"/>
          </a:p>
          <a:p>
            <a:r>
              <a:rPr lang="zh-CN" altLang="en-US" dirty="0" smtClean="0"/>
              <a:t>使用描述性编程，完成雪梨教育提交作业功能的自动化测试编码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3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对象库编程 </a:t>
            </a:r>
            <a:r>
              <a:rPr lang="en-US" altLang="zh-CN" dirty="0" smtClean="0"/>
              <a:t>VS</a:t>
            </a:r>
            <a:r>
              <a:rPr lang="zh-CN" altLang="en-US" dirty="0" smtClean="0"/>
              <a:t>描述性编程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1" y="1066803"/>
            <a:ext cx="8298179" cy="501395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QTP</a:t>
            </a:r>
            <a:r>
              <a:rPr lang="zh-CN" altLang="en-US" dirty="0"/>
              <a:t>初</a:t>
            </a:r>
            <a:r>
              <a:rPr lang="zh-CN" altLang="en-US" dirty="0" smtClean="0"/>
              <a:t>入中国的争论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r>
              <a:rPr lang="zh-CN" altLang="en-US" dirty="0" smtClean="0"/>
              <a:t>库编程的优势：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</a:t>
            </a:r>
            <a:r>
              <a:rPr lang="en-US" altLang="zh-CN" dirty="0" smtClean="0"/>
              <a:t>Complete Word </a:t>
            </a:r>
            <a:r>
              <a:rPr lang="zh-CN" altLang="en-US" dirty="0" smtClean="0"/>
              <a:t>、拖动等方式高效编程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对一个对象的多次引用，修改时，只需要修改一次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不容易敲错字（</a:t>
            </a:r>
            <a:r>
              <a:rPr lang="en-US" altLang="zh-CN" dirty="0" smtClean="0"/>
              <a:t>Complete Word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描述性编程优势：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不需要维护庞大的对象库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描述对象识别不了的等情况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7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描述性编程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描述性编程概述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描述性编程语法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字符串描述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Description</a:t>
            </a:r>
            <a:r>
              <a:rPr lang="zh-CN" altLang="en-US" dirty="0" smtClean="0"/>
              <a:t>对象描述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61" y="838203"/>
            <a:ext cx="8343899" cy="5440677"/>
          </a:xfrm>
        </p:spPr>
        <p:txBody>
          <a:bodyPr>
            <a:normAutofit fontScale="62500" lnSpcReduction="20000"/>
          </a:bodyPr>
          <a:lstStyle/>
          <a:p>
            <a:pPr marL="34290" indent="0">
              <a:buNone/>
            </a:pPr>
            <a:r>
              <a:rPr lang="zh-CN" altLang="en-US" dirty="0"/>
              <a:t>一：什么是描述性编程</a:t>
            </a:r>
          </a:p>
          <a:p>
            <a:pPr marL="34290" indent="0">
              <a:buNone/>
            </a:pPr>
            <a:r>
              <a:rPr lang="zh-CN" altLang="en-US" dirty="0"/>
              <a:t>二：描述性编程适用的场景</a:t>
            </a:r>
          </a:p>
          <a:p>
            <a:pPr marL="34290" indent="0">
              <a:buNone/>
            </a:pPr>
            <a:r>
              <a:rPr lang="zh-CN" altLang="en-US" dirty="0"/>
              <a:t>三：描述性编程语法</a:t>
            </a:r>
          </a:p>
          <a:p>
            <a:pPr marL="34290" indent="0">
              <a:buNone/>
            </a:pPr>
            <a:r>
              <a:rPr lang="zh-CN" altLang="en-US" dirty="0"/>
              <a:t>	两种书写方式：</a:t>
            </a:r>
            <a:r>
              <a:rPr lang="en-US" altLang="zh-CN" dirty="0"/>
              <a:t>1</a:t>
            </a:r>
            <a:r>
              <a:rPr lang="zh-CN" altLang="en-US" dirty="0"/>
              <a:t>）字符串描述；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Description</a:t>
            </a:r>
            <a:r>
              <a:rPr lang="zh-CN" altLang="en-US" dirty="0"/>
              <a:t>对象方式</a:t>
            </a:r>
          </a:p>
          <a:p>
            <a:pPr marL="34290" indent="0">
              <a:buNone/>
            </a:pPr>
            <a:r>
              <a:rPr lang="zh-CN" altLang="en-US" dirty="0"/>
              <a:t>	字符串描述：</a:t>
            </a:r>
          </a:p>
          <a:p>
            <a:pPr marL="3429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TestObj</a:t>
            </a:r>
            <a:r>
              <a:rPr lang="en-US" altLang="zh-CN" dirty="0"/>
              <a:t>("Property1:=Value","Property2:=Value"……"Property2:=Value")</a:t>
            </a:r>
          </a:p>
          <a:p>
            <a:pPr marL="34290" indent="0">
              <a:buNone/>
            </a:pPr>
            <a:r>
              <a:rPr lang="en-US" altLang="zh-CN" dirty="0"/>
              <a:t>	Description</a:t>
            </a:r>
            <a:r>
              <a:rPr lang="zh-CN" altLang="en-US" dirty="0"/>
              <a:t>对象方式：</a:t>
            </a:r>
          </a:p>
          <a:p>
            <a:pPr marL="3429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Set </a:t>
            </a:r>
            <a:r>
              <a:rPr lang="en-US" altLang="zh-CN" dirty="0" err="1"/>
              <a:t>TestObj</a:t>
            </a:r>
            <a:r>
              <a:rPr lang="en-US" altLang="zh-CN" dirty="0"/>
              <a:t> = </a:t>
            </a:r>
            <a:r>
              <a:rPr lang="en-US" altLang="zh-CN" dirty="0" err="1"/>
              <a:t>Description.create</a:t>
            </a:r>
            <a:r>
              <a:rPr lang="en-US" altLang="zh-CN" dirty="0"/>
              <a:t>()</a:t>
            </a:r>
          </a:p>
          <a:p>
            <a:pPr marL="3429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TestObj</a:t>
            </a:r>
            <a:r>
              <a:rPr lang="en-US" altLang="zh-CN" dirty="0"/>
              <a:t>("Property").value = "Property value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zh-CN" altLang="en-US" dirty="0"/>
              <a:t>四：描述性编程中 </a:t>
            </a:r>
            <a:r>
              <a:rPr lang="en-US" altLang="zh-CN" dirty="0"/>
              <a:t>index </a:t>
            </a:r>
            <a:r>
              <a:rPr lang="zh-CN" altLang="en-US" dirty="0"/>
              <a:t>属性的使用</a:t>
            </a:r>
          </a:p>
          <a:p>
            <a:pPr marL="34290" indent="0">
              <a:buNone/>
            </a:pPr>
            <a:r>
              <a:rPr lang="zh-CN" altLang="en-US" dirty="0" smtClean="0"/>
              <a:t>五</a:t>
            </a:r>
            <a:r>
              <a:rPr lang="zh-CN" altLang="en-US" dirty="0"/>
              <a:t>：描述性编程与对象库编程对比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UFT</a:t>
            </a:r>
            <a:r>
              <a:rPr lang="zh-CN" altLang="en-US" dirty="0" smtClean="0"/>
              <a:t>验证点</a:t>
            </a:r>
            <a:endParaRPr lang="en-US" altLang="zh-CN" dirty="0" smtClean="0"/>
          </a:p>
          <a:p>
            <a:r>
              <a:rPr lang="zh-CN" altLang="en-US" dirty="0"/>
              <a:t>生成</a:t>
            </a:r>
            <a:r>
              <a:rPr lang="zh-CN" altLang="en-US" dirty="0" smtClean="0"/>
              <a:t>测试报告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描述性编程概述</a:t>
            </a:r>
            <a:endParaRPr lang="en-US" altLang="zh-CN" dirty="0" smtClean="0"/>
          </a:p>
          <a:p>
            <a:r>
              <a:rPr lang="zh-CN" altLang="en-US" dirty="0" smtClean="0"/>
              <a:t>描述性编程语法</a:t>
            </a:r>
            <a:endParaRPr lang="en-US" altLang="zh-CN" dirty="0" smtClean="0"/>
          </a:p>
          <a:p>
            <a:r>
              <a:rPr lang="zh-CN" altLang="en-US" dirty="0" smtClean="0"/>
              <a:t>描述性编程举例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18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什么是描述性编程</a:t>
            </a:r>
            <a:r>
              <a:rPr lang="en-US" altLang="zh-CN" dirty="0" smtClean="0"/>
              <a:t>(</a:t>
            </a:r>
            <a:r>
              <a:rPr lang="en-US" altLang="zh-CN" sz="3000" dirty="0" smtClean="0"/>
              <a:t>Descriptive  Programming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描述性编程（也称为程序化描述）提供了一种对对象存储库</a:t>
            </a:r>
            <a:r>
              <a:rPr lang="zh-CN" altLang="en-US" dirty="0" smtClean="0"/>
              <a:t>中不</a:t>
            </a:r>
            <a:r>
              <a:rPr lang="zh-CN" altLang="en-US" dirty="0"/>
              <a:t>存在</a:t>
            </a:r>
            <a:r>
              <a:rPr lang="zh-CN" altLang="en-US" dirty="0" smtClean="0"/>
              <a:t>的对象</a:t>
            </a:r>
            <a:r>
              <a:rPr lang="zh-CN" altLang="en-US" dirty="0"/>
              <a:t>执行</a:t>
            </a:r>
            <a:r>
              <a:rPr lang="zh-CN" altLang="en-US" dirty="0" smtClean="0"/>
              <a:t>操作</a:t>
            </a:r>
            <a:r>
              <a:rPr lang="zh-CN" altLang="en-US" dirty="0"/>
              <a:t>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什么时候使用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有些动态对象，使用对象库编程识别不了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对象库要添加的对象数量非常大，庞大的对象库可能会在识别对象时降低</a:t>
            </a:r>
            <a:r>
              <a:rPr lang="en-US" altLang="zh-CN" dirty="0" smtClean="0"/>
              <a:t>UFT</a:t>
            </a:r>
            <a:r>
              <a:rPr lang="zh-CN" altLang="en-US" dirty="0" smtClean="0"/>
              <a:t>的性能，推荐对象库小于</a:t>
            </a:r>
            <a:r>
              <a:rPr lang="en-US" altLang="zh-CN" dirty="0" smtClean="0"/>
              <a:t>1.5M</a:t>
            </a:r>
          </a:p>
          <a:p>
            <a:pPr marL="3429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尚未开发完成的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系统，无法获取对象到对象库，如果知道对象的属性及其属性值，可以与开发同时进行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想修改一块代码，但相同的对象库是共享或只读对象库，更改可能会影响其他脚本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假设网页上有非常多的同类型元素，名称类似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>
          <a:xfrm>
            <a:off x="2399665" y="1721738"/>
            <a:ext cx="3848735" cy="38345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描述性编程概述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描述性编程语法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描述性编程举例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554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描述性编程语法两种格式：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以字符串参数形式给出描述（也称为内联描述性或静态描述）</a:t>
            </a:r>
            <a:endParaRPr lang="en-US" altLang="zh-CN" dirty="0" smtClean="0"/>
          </a:p>
          <a:p>
            <a:pPr marL="274320" lvl="1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通过创建描述的属性集合对象。 （也称为动态描述性编程）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6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531" y="0"/>
            <a:ext cx="8261985" cy="799084"/>
          </a:xfrm>
        </p:spPr>
        <p:txBody>
          <a:bodyPr/>
          <a:lstStyle/>
          <a:p>
            <a:r>
              <a:rPr lang="zh-CN" altLang="en-US" dirty="0" smtClean="0"/>
              <a:t>描述性编程语法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1" y="1021083"/>
            <a:ext cx="8633459" cy="47976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字符串参数格式</a:t>
            </a:r>
            <a:r>
              <a:rPr lang="en-US" altLang="zh-CN" dirty="0" smtClean="0"/>
              <a:t>:</a:t>
            </a:r>
          </a:p>
          <a:p>
            <a:pPr marL="34290" indent="0">
              <a:buNone/>
            </a:pPr>
            <a:r>
              <a:rPr lang="en-US" altLang="zh-CN" dirty="0" err="1" smtClean="0"/>
              <a:t>TestObject</a:t>
            </a:r>
            <a:r>
              <a:rPr lang="en-US" altLang="zh-CN" dirty="0"/>
              <a:t>("PropertyName1:=PropertyValue1", "PropertyName2:=PropertyValue2",……, "</a:t>
            </a:r>
            <a:r>
              <a:rPr lang="en-US" altLang="zh-CN" dirty="0" err="1"/>
              <a:t>PropertyNameN</a:t>
            </a:r>
            <a:r>
              <a:rPr lang="en-US" altLang="zh-CN" dirty="0"/>
              <a:t>:=</a:t>
            </a:r>
            <a:r>
              <a:rPr lang="en-US" altLang="zh-CN" dirty="0" err="1"/>
              <a:t>PropertyValueN</a:t>
            </a:r>
            <a:r>
              <a:rPr lang="en-US" altLang="zh-CN" dirty="0" smtClean="0"/>
              <a:t>")</a:t>
            </a:r>
          </a:p>
          <a:p>
            <a:pPr lvl="1"/>
            <a:r>
              <a:rPr lang="en-US" altLang="zh-CN" dirty="0" err="1"/>
              <a:t>TestObject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测试</a:t>
            </a:r>
            <a:r>
              <a:rPr lang="zh-CN" altLang="en-US" dirty="0"/>
              <a:t>对象</a:t>
            </a:r>
            <a:r>
              <a:rPr lang="zh-CN" altLang="en-US" dirty="0" smtClean="0"/>
              <a:t>类。如：</a:t>
            </a:r>
            <a:r>
              <a:rPr lang="en-US" altLang="zh-CN" dirty="0" err="1" smtClean="0"/>
              <a:t>Browser,WebEdit,WebRadioGroup</a:t>
            </a:r>
            <a:r>
              <a:rPr lang="zh-CN" altLang="en-US" dirty="0"/>
              <a:t>等</a:t>
            </a:r>
          </a:p>
          <a:p>
            <a:pPr marL="3429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4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Yellow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6677B1-365E-411F-9971-C788BC2975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黄色镶边设计演示文稿（宽屏）</Template>
  <TotalTime>0</TotalTime>
  <Words>1001</Words>
  <Application>Microsoft Office PowerPoint</Application>
  <PresentationFormat>全屏显示(4:3)</PresentationFormat>
  <Paragraphs>122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Microsoft YaHei UI</vt:lpstr>
      <vt:lpstr>楷体</vt:lpstr>
      <vt:lpstr>Arial</vt:lpstr>
      <vt:lpstr>Book Antiqua</vt:lpstr>
      <vt:lpstr>Consolas</vt:lpstr>
      <vt:lpstr>Times New Roman</vt:lpstr>
      <vt:lpstr>Wingdings</vt:lpstr>
      <vt:lpstr>Banded Design Yellow 16x9</vt:lpstr>
      <vt:lpstr>UFT基础知识</vt:lpstr>
      <vt:lpstr>内容回顾</vt:lpstr>
      <vt:lpstr>内容回顾</vt:lpstr>
      <vt:lpstr>目 录</vt:lpstr>
      <vt:lpstr>描述性编程概述</vt:lpstr>
      <vt:lpstr>描述性编程概述</vt:lpstr>
      <vt:lpstr>目 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描述性编程语法</vt:lpstr>
      <vt:lpstr>使用描述性编程注意事项</vt:lpstr>
      <vt:lpstr>目 录</vt:lpstr>
      <vt:lpstr>描述性编程实例</vt:lpstr>
      <vt:lpstr>对象库编程 VS描述性编程</vt:lpstr>
      <vt:lpstr>内容总结</vt:lpstr>
      <vt:lpstr>内容总结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2017-07-13T21:26:10Z</dcterms:created>
  <dcterms:modified xsi:type="dcterms:W3CDTF">2017-09-29T07:13:54Z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TC029009979991</vt:lpwstr>
  </property>
</Properties>
</file>