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406" r:id="rId4"/>
    <p:sldId id="399" r:id="rId5"/>
    <p:sldId id="401" r:id="rId6"/>
    <p:sldId id="402" r:id="rId7"/>
    <p:sldId id="403" r:id="rId8"/>
    <p:sldId id="404" r:id="rId9"/>
    <p:sldId id="405" r:id="rId10"/>
    <p:sldId id="407" r:id="rId11"/>
    <p:sldId id="408" r:id="rId12"/>
    <p:sldId id="409" r:id="rId13"/>
    <p:sldId id="410" r:id="rId14"/>
    <p:sldId id="41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7" autoAdjust="0"/>
    <p:restoredTop sz="88649" autoAdjust="0"/>
  </p:normalViewPr>
  <p:slideViewPr>
    <p:cSldViewPr snapToGrid="0">
      <p:cViewPr varScale="1">
        <p:scale>
          <a:sx n="66" d="100"/>
          <a:sy n="66" d="100"/>
        </p:scale>
        <p:origin x="858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D9D2DDA-69D8-473F-A583-B6774B31A77B}" type="datetimeFigureOut">
              <a:rPr lang="en-US" altLang="zh-CN"/>
              <a:t>10/11/2017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2392CCB-FF08-4D29-8DA3-E1FD8604480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01F6DFB-6833-46E4-B515-70E0D9178056}" type="datetimeFigureOut">
              <a:t>2017/10/11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58706C7-F2C3-48B6-8A22-C484D800B5D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0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1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9177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2156012"/>
            <a:ext cx="7200900" cy="1724092"/>
          </a:xfrm>
        </p:spPr>
        <p:txBody>
          <a:bodyPr anchor="b"/>
          <a:lstStyle>
            <a:lvl1pPr algn="ctr" latinLnBrk="0">
              <a:defRPr lang="zh-CN" sz="405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dirty="0"/>
          </a:p>
        </p:txBody>
      </p:sp>
      <p:pic>
        <p:nvPicPr>
          <p:cNvPr id="8" name="图片 7" descr="学院－3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20" y="6381750"/>
            <a:ext cx="202168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109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15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2017/10/11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2017/10/11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2017/10/11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6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latinLnBrk="0">
              <a:defRPr lang="zh-CN"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代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" indent="0">
              <a:buFontTx/>
              <a:buNone/>
              <a:defRPr sz="2100" baseline="0">
                <a:latin typeface="Consolas" panose="020B0609020204030204" pitchFamily="49" charset="0"/>
                <a:ea typeface="楷体" panose="02010609060101010101" pitchFamily="49" charset="-122"/>
              </a:defRPr>
            </a:lvl1pPr>
            <a:lvl2pPr marL="274320" indent="0">
              <a:buFontTx/>
              <a:buNone/>
              <a:defRPr sz="1950" baseline="0">
                <a:latin typeface="Consolas" panose="020B0609020204030204" pitchFamily="49" charset="0"/>
                <a:ea typeface="楷体" panose="02010609060101010101" pitchFamily="49" charset="-122"/>
              </a:defRPr>
            </a:lvl2pPr>
            <a:lvl3pPr marL="514350" indent="0">
              <a:buFontTx/>
              <a:buNone/>
              <a:defRPr sz="1800" baseline="0">
                <a:latin typeface="Consolas" panose="020B0609020204030204" pitchFamily="49" charset="0"/>
                <a:ea typeface="楷体" panose="02010609060101010101" pitchFamily="49" charset="-122"/>
              </a:defRPr>
            </a:lvl3pPr>
            <a:lvl4pPr marL="754380" indent="0">
              <a:buFontTx/>
              <a:buNone/>
              <a:defRPr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4pPr>
            <a:lvl5pPr marL="994410" indent="0" latinLnBrk="0">
              <a:buFontTx/>
              <a:buNone/>
              <a:defRPr lang="zh-CN"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07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 latinLnBrk="0">
              <a:defRPr lang="zh-CN" sz="40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2017/10/11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1266" y="1216152"/>
            <a:ext cx="4496434" cy="4702048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100"/>
            </a:lvl2pPr>
            <a:lvl3pPr latinLnBrk="0">
              <a:defRPr lang="zh-CN" sz="2100"/>
            </a:lvl3pPr>
            <a:lvl4pPr latinLnBrk="0">
              <a:defRPr lang="zh-CN" sz="2100"/>
            </a:lvl4pPr>
            <a:lvl5pPr latinLnBrk="0">
              <a:defRPr lang="zh-CN" sz="21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此处编辑母版标题</a:t>
            </a:r>
            <a:r>
              <a:rPr lang="zh-CN" dirty="0" smtClean="0"/>
              <a:t>样式    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 smtClean="0"/>
              <a:t>
            </a:t>
            </a:r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此处编辑母版文本样式
         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 marL="248603" indent="-214313" latinLnBrk="0">
              <a:buFont typeface="Arial" panose="020B0604020202020204" pitchFamily="34" charset="0"/>
              <a:buChar char="•"/>
              <a:defRPr lang="zh-CN" sz="1500"/>
            </a:lvl1pPr>
            <a:lvl2pPr marL="488633" indent="-214313" latinLnBrk="0">
              <a:buFont typeface="Arial" panose="020B0604020202020204" pitchFamily="34" charset="0"/>
              <a:buChar char="•"/>
              <a:defRPr lang="zh-CN" sz="1350"/>
            </a:lvl2pPr>
            <a:lvl3pPr marL="728663" indent="-214313" latinLnBrk="0">
              <a:buFont typeface="Arial" panose="020B0604020202020204" pitchFamily="34" charset="0"/>
              <a:buChar char="•"/>
              <a:defRPr lang="zh-CN" sz="1200" baseline="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/>
              <a:t>
</a:t>
            </a:r>
            <a:r>
              <a:rPr lang="zh-CN" dirty="0" smtClean="0"/>
              <a:t> </a:t>
            </a:r>
            <a:r>
              <a:rPr lang="zh-CN" dirty="0"/>
              <a:t>单击此处编辑母版文本样式
         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0B277187-C200-495F-A386-621319EADA8F}" type="datetimeFigureOut">
              <a:t>2017/10/11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r>
              <a:rPr lang="zh-CN" dirty="0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FC749032-2A07-4AE8-BA90-74324CAE0C87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590" y="2806700"/>
            <a:ext cx="7132320" cy="79908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2017/10/11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>
            <a:off x="1" y="6480048"/>
            <a:ext cx="9141620" cy="377952"/>
            <a:chOff x="-1" y="6480048"/>
            <a:chExt cx="12188827" cy="377952"/>
          </a:xfrm>
        </p:grpSpPr>
        <p:sp>
          <p:nvSpPr>
            <p:cNvPr id="7" name="矩形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1491" y="114300"/>
            <a:ext cx="8261985" cy="79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541" y="1066803"/>
            <a:ext cx="8261985" cy="479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lang="zh-CN" sz="2700" b="1" i="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50000"/>
        </a:lnSpc>
        <a:spcBef>
          <a:spcPts val="1350"/>
        </a:spcBef>
        <a:buSzPct val="102000"/>
        <a:buFont typeface="Wingdings" panose="05000000000000000000" pitchFamily="2" charset="2"/>
        <a:buChar char="l"/>
        <a:defRPr lang="zh-CN" sz="21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445770" indent="-171450" algn="l" defTabSz="685800" rtl="0" eaLnBrk="1" latinLnBrk="0" hangingPunct="1">
        <a:lnSpc>
          <a:spcPct val="150000"/>
        </a:lnSpc>
        <a:spcBef>
          <a:spcPts val="750"/>
        </a:spcBef>
        <a:buSzPct val="100000"/>
        <a:buFont typeface="Wingdings" panose="05000000000000000000" pitchFamily="2" charset="2"/>
        <a:buChar char="Ø"/>
        <a:defRPr lang="zh-CN" sz="19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68580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Wingdings" panose="05000000000000000000" pitchFamily="2" charset="2"/>
        <a:buChar char="u"/>
        <a:defRPr lang="zh-CN" sz="18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92583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6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16586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5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UFT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8 </a:t>
            </a:r>
            <a:r>
              <a:rPr lang="zh-CN" altLang="en-US" dirty="0" smtClean="0"/>
              <a:t>知识总结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什么情况使用描述性编程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无法识别</a:t>
            </a:r>
            <a:endParaRPr lang="en-US" altLang="zh-CN" dirty="0" smtClean="0"/>
          </a:p>
          <a:p>
            <a:pPr lvl="1"/>
            <a:r>
              <a:rPr lang="zh-CN" altLang="en-US" dirty="0"/>
              <a:t>对象</a:t>
            </a:r>
            <a:r>
              <a:rPr lang="zh-CN" altLang="en-US" dirty="0" smtClean="0"/>
              <a:t>库文件过大（大于</a:t>
            </a:r>
            <a:r>
              <a:rPr lang="en-US" altLang="zh-CN" dirty="0" smtClean="0"/>
              <a:t>1.5M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76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描述性编程两种写法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zh-CN" altLang="en-US" dirty="0" smtClean="0"/>
              <a:t>一：字符串参数形式</a:t>
            </a:r>
            <a:endParaRPr lang="en-US" altLang="zh-CN" dirty="0" smtClean="0"/>
          </a:p>
          <a:p>
            <a:pPr marL="34290" indent="0">
              <a:buNone/>
            </a:pPr>
            <a:r>
              <a:rPr lang="en-US" altLang="zh-CN" dirty="0" err="1"/>
              <a:t>TestObject</a:t>
            </a:r>
            <a:r>
              <a:rPr lang="en-US" altLang="zh-CN" dirty="0"/>
              <a:t>("PropertyName1:=PropertyValue1", "PropertyName2:=PropertyValue2",……, "</a:t>
            </a:r>
            <a:r>
              <a:rPr lang="en-US" altLang="zh-CN" dirty="0" err="1"/>
              <a:t>PropertyNameN</a:t>
            </a:r>
            <a:r>
              <a:rPr lang="en-US" altLang="zh-CN" dirty="0"/>
              <a:t>:=</a:t>
            </a:r>
            <a:r>
              <a:rPr lang="en-US" altLang="zh-CN" dirty="0" err="1"/>
              <a:t>PropertyValueN</a:t>
            </a:r>
            <a:r>
              <a:rPr lang="en-US" altLang="zh-CN" dirty="0"/>
              <a:t>")</a:t>
            </a:r>
          </a:p>
          <a:p>
            <a:pPr marL="3429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6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描述性编程两种写法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zh-CN" altLang="en-US" dirty="0" smtClean="0"/>
              <a:t>二：使用</a:t>
            </a:r>
            <a:r>
              <a:rPr lang="en-US" altLang="zh-CN" dirty="0"/>
              <a:t>Description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34290" indent="0">
              <a:buNone/>
            </a:pPr>
            <a:r>
              <a:rPr lang="zh-CN" altLang="en-US" dirty="0"/>
              <a:t>将对象的属性及其属性值的描述封装在</a:t>
            </a:r>
            <a:r>
              <a:rPr lang="en-US" altLang="zh-CN" dirty="0"/>
              <a:t>Description</a:t>
            </a:r>
            <a:r>
              <a:rPr lang="zh-CN" altLang="en-US" dirty="0"/>
              <a:t>对象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4290" indent="0">
              <a:buNone/>
            </a:pPr>
            <a:r>
              <a:rPr lang="en-US" altLang="zh-CN" dirty="0"/>
              <a:t>Set </a:t>
            </a:r>
            <a:r>
              <a:rPr lang="en-US" altLang="zh-CN" dirty="0" err="1"/>
              <a:t>ObjBrowser</a:t>
            </a:r>
            <a:r>
              <a:rPr lang="en-US" altLang="zh-CN" dirty="0"/>
              <a:t> = </a:t>
            </a:r>
            <a:r>
              <a:rPr lang="en-US" altLang="zh-CN" dirty="0" err="1"/>
              <a:t>Description.Create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ObjBrowser</a:t>
            </a:r>
            <a:r>
              <a:rPr lang="en-US" altLang="zh-CN" dirty="0"/>
              <a:t>("</a:t>
            </a:r>
            <a:r>
              <a:rPr lang="en-US" altLang="zh-CN" dirty="0" err="1"/>
              <a:t>micClass</a:t>
            </a:r>
            <a:r>
              <a:rPr lang="en-US" altLang="zh-CN" dirty="0"/>
              <a:t>").value = "</a:t>
            </a:r>
            <a:r>
              <a:rPr lang="en-US" altLang="zh-CN" dirty="0" smtClean="0"/>
              <a:t>Browser</a:t>
            </a:r>
            <a:r>
              <a:rPr lang="en-US" altLang="zh-CN" dirty="0"/>
              <a:t> "</a:t>
            </a:r>
          </a:p>
          <a:p>
            <a:pPr marL="34290" indent="0">
              <a:buNone/>
            </a:pPr>
            <a:endParaRPr lang="en-US" altLang="zh-CN" dirty="0"/>
          </a:p>
          <a:p>
            <a:pPr marL="3429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0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库编程与描述性编程对比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对象库编程的优势：</a:t>
            </a:r>
            <a:endParaRPr lang="en-US" altLang="zh-CN" dirty="0"/>
          </a:p>
          <a:p>
            <a:pPr lvl="1"/>
            <a:r>
              <a:rPr lang="zh-CN" altLang="en-US" dirty="0"/>
              <a:t>可以通过</a:t>
            </a:r>
            <a:r>
              <a:rPr lang="en-US" altLang="zh-CN" dirty="0"/>
              <a:t>Complete Word </a:t>
            </a:r>
            <a:r>
              <a:rPr lang="zh-CN" altLang="en-US" dirty="0"/>
              <a:t>、拖动等方式高效编程</a:t>
            </a:r>
            <a:endParaRPr lang="en-US" altLang="zh-CN" dirty="0"/>
          </a:p>
          <a:p>
            <a:pPr lvl="1"/>
            <a:r>
              <a:rPr lang="zh-CN" altLang="en-US" dirty="0"/>
              <a:t>对一个对象的多次引用，修改时，只需要修改一次</a:t>
            </a:r>
            <a:endParaRPr lang="en-US" altLang="zh-CN" dirty="0"/>
          </a:p>
          <a:p>
            <a:pPr lvl="1"/>
            <a:r>
              <a:rPr lang="zh-CN" altLang="en-US" dirty="0"/>
              <a:t>不容易敲错字（</a:t>
            </a:r>
            <a:r>
              <a:rPr lang="en-US" altLang="zh-CN" dirty="0"/>
              <a:t>Complete Word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描述性编程优势：</a:t>
            </a:r>
            <a:endParaRPr lang="en-US" altLang="zh-CN" dirty="0"/>
          </a:p>
          <a:p>
            <a:pPr lvl="1"/>
            <a:r>
              <a:rPr lang="zh-CN" altLang="en-US" dirty="0"/>
              <a:t>不需要维护庞大的对象库</a:t>
            </a:r>
            <a:endParaRPr lang="en-US" altLang="zh-CN" dirty="0"/>
          </a:p>
          <a:p>
            <a:pPr lvl="1"/>
            <a:r>
              <a:rPr lang="zh-CN" altLang="en-US" dirty="0"/>
              <a:t>描述对象识别不了的等情况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2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前世今生</a:t>
            </a:r>
            <a:endParaRPr lang="en-US" altLang="zh-CN" dirty="0" smtClean="0"/>
          </a:p>
          <a:p>
            <a:r>
              <a:rPr lang="en-US" altLang="zh-CN" dirty="0" smtClean="0"/>
              <a:t>UFT</a:t>
            </a:r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pPr marL="285750" lvl="1" indent="0">
              <a:buNone/>
            </a:pPr>
            <a:r>
              <a:rPr lang="en-US" altLang="zh-CN" dirty="0"/>
              <a:t>1 </a:t>
            </a:r>
            <a:r>
              <a:rPr lang="zh-CN" altLang="en-US" dirty="0"/>
              <a:t>封装真实被测对象并转化为</a:t>
            </a:r>
            <a:r>
              <a:rPr lang="en-US" altLang="zh-CN" dirty="0"/>
              <a:t>UFT</a:t>
            </a:r>
            <a:r>
              <a:rPr lang="zh-CN" altLang="en-US" dirty="0"/>
              <a:t>可以识别的对象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dirty="0"/>
              <a:t>2 </a:t>
            </a:r>
            <a:r>
              <a:rPr lang="zh-CN" altLang="en-US" dirty="0"/>
              <a:t>对比对象库里的对象鉴别属性和运行时的真实被测对象的鉴别属性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对比后如果一致，则说明对象成功匹配并可以继续对该真实被测对象进行后续操作，如果不一致，提示为对象无法识别</a:t>
            </a:r>
          </a:p>
          <a:p>
            <a:r>
              <a:rPr lang="en-US" altLang="zh-CN" dirty="0" smtClean="0"/>
              <a:t>UFT</a:t>
            </a:r>
            <a:r>
              <a:rPr lang="zh-CN" altLang="en-US" dirty="0" smtClean="0"/>
              <a:t>工作方式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16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对象库编程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对象库管理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r>
              <a:rPr lang="zh-CN" altLang="en-US" dirty="0" smtClean="0"/>
              <a:t>库使用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r>
              <a:rPr lang="zh-CN" altLang="en-US" dirty="0" smtClean="0"/>
              <a:t>库共享、对比等</a:t>
            </a:r>
            <a:endParaRPr lang="en-US" altLang="zh-CN" dirty="0" smtClean="0"/>
          </a:p>
          <a:p>
            <a:r>
              <a:rPr lang="en-US" altLang="zh-CN" dirty="0" smtClean="0"/>
              <a:t>spy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9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语法基础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Dim</a:t>
            </a:r>
          </a:p>
          <a:p>
            <a:pPr lvl="1"/>
            <a:r>
              <a:rPr lang="zh-CN" altLang="en-US" dirty="0" smtClean="0"/>
              <a:t>声明和附初始值不同时</a:t>
            </a:r>
            <a:endParaRPr lang="en-US" altLang="zh-CN" dirty="0" smtClean="0"/>
          </a:p>
          <a:p>
            <a:r>
              <a:rPr lang="zh-CN" altLang="en-US" dirty="0" smtClean="0"/>
              <a:t>判断语句</a:t>
            </a:r>
            <a:endParaRPr lang="en-US" altLang="zh-CN" dirty="0" smtClean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r>
              <a:rPr lang="zh-CN" altLang="en-US" dirty="0" smtClean="0"/>
              <a:t>自定义函数（过程）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1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数据池的使用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DataTable</a:t>
            </a:r>
            <a:r>
              <a:rPr lang="zh-CN" altLang="en-US" dirty="0" smtClean="0"/>
              <a:t>对象提供的一系列方法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获取某个</a:t>
            </a:r>
            <a:r>
              <a:rPr lang="en-US" altLang="zh-CN" dirty="0" smtClean="0"/>
              <a:t>sheet</a:t>
            </a:r>
          </a:p>
          <a:p>
            <a:pPr lvl="1"/>
            <a:r>
              <a:rPr lang="zh-CN" altLang="en-US" dirty="0" smtClean="0"/>
              <a:t>获取某个单元格的数据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动态往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中添加行、列等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操作模块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重命名</a:t>
            </a:r>
            <a:r>
              <a:rPr lang="en-US" altLang="zh-CN" dirty="0" smtClean="0"/>
              <a:t>Action</a:t>
            </a:r>
          </a:p>
          <a:p>
            <a:r>
              <a:rPr lang="zh-CN" altLang="en-US" dirty="0" smtClean="0"/>
              <a:t>不同功能代码模块放入不同的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进行管理</a:t>
            </a:r>
            <a:endParaRPr lang="en-US" altLang="zh-CN" dirty="0" smtClean="0"/>
          </a:p>
          <a:p>
            <a:r>
              <a:rPr lang="zh-CN" altLang="en-US" dirty="0" smtClean="0"/>
              <a:t>调整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运行顺序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6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验证点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CheckProperty</a:t>
            </a:r>
            <a:r>
              <a:rPr lang="zh-CN" altLang="en-US" dirty="0" smtClean="0"/>
              <a:t>方法来实现验证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验证文字（</a:t>
            </a:r>
            <a:r>
              <a:rPr lang="en-US" altLang="zh-CN" dirty="0" err="1" smtClean="0"/>
              <a:t>title,innertext,name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验证图片（图片属性）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9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测试报告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ReportEvent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 err="1" smtClean="0"/>
              <a:t>EventStatus,ReportStepName,Details</a:t>
            </a:r>
            <a:r>
              <a:rPr lang="en-US" altLang="zh-CN" dirty="0" smtClean="0"/>
              <a:t>,[capture file]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5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UFT </a:t>
            </a:r>
            <a:r>
              <a:rPr lang="zh-CN" altLang="en-US" dirty="0" smtClean="0"/>
              <a:t>测试报告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保存图片，关于图片文件路径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默认在保存测试结果的文件夹中，不需要刻意写图片文件路径</a:t>
            </a:r>
            <a:endParaRPr lang="en-US" altLang="zh-CN" dirty="0" smtClean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altLang="zh-CN" dirty="0"/>
              <a:t>Browser("</a:t>
            </a:r>
            <a:r>
              <a:rPr lang="zh-CN" altLang="en-US" dirty="0"/>
              <a:t>个人中心头像</a:t>
            </a:r>
            <a:r>
              <a:rPr lang="en-US" altLang="zh-CN" dirty="0"/>
              <a:t>").Page("</a:t>
            </a:r>
            <a:r>
              <a:rPr lang="zh-CN" altLang="en-US" dirty="0"/>
              <a:t>个人中心头像</a:t>
            </a:r>
            <a:r>
              <a:rPr lang="en-US" altLang="zh-CN" dirty="0"/>
              <a:t>").Image("m").</a:t>
            </a:r>
            <a:r>
              <a:rPr lang="en-US" altLang="zh-CN" dirty="0" err="1"/>
              <a:t>CaptureBitmap</a:t>
            </a:r>
            <a:r>
              <a:rPr lang="en-US" altLang="zh-CN" dirty="0"/>
              <a:t>("fnZ7rQ6DuaYJSaKK4KELEj.png")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reporter.ReportEvent</a:t>
            </a:r>
            <a:r>
              <a:rPr lang="en-US" altLang="zh-CN" dirty="0"/>
              <a:t> micPass,"step1","details","fnZ7rQ6DuaYJSaKK4KELEj.png"</a:t>
            </a:r>
            <a:endParaRPr lang="zh-CN" altLang="en-US" dirty="0"/>
          </a:p>
          <a:p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黄色镶边设计演示文稿（宽屏）</Template>
  <TotalTime>0</TotalTime>
  <Words>387</Words>
  <Application>Microsoft Office PowerPoint</Application>
  <PresentationFormat>全屏显示(4:3)</PresentationFormat>
  <Paragraphs>67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 UI</vt:lpstr>
      <vt:lpstr>楷体</vt:lpstr>
      <vt:lpstr>Arial</vt:lpstr>
      <vt:lpstr>Book Antiqua</vt:lpstr>
      <vt:lpstr>Consolas</vt:lpstr>
      <vt:lpstr>Times New Roman</vt:lpstr>
      <vt:lpstr>Wingdings</vt:lpstr>
      <vt:lpstr>Banded Design Yellow 16x9</vt:lpstr>
      <vt:lpstr>UFT基础知识</vt:lpstr>
      <vt:lpstr>UFT介绍</vt:lpstr>
      <vt:lpstr>对象库编程</vt:lpstr>
      <vt:lpstr>VBS语法基础</vt:lpstr>
      <vt:lpstr>UFT数据池的使用</vt:lpstr>
      <vt:lpstr>操作模块Action</vt:lpstr>
      <vt:lpstr>UFT验证点</vt:lpstr>
      <vt:lpstr>UFT测试报告</vt:lpstr>
      <vt:lpstr>UFT 测试报告</vt:lpstr>
      <vt:lpstr>描述性编程</vt:lpstr>
      <vt:lpstr>描述性编程两种写法</vt:lpstr>
      <vt:lpstr>描述性编程两种写法</vt:lpstr>
      <vt:lpstr>对象库编程与描述性编程对比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2017-07-13T21:26:10Z</dcterms:created>
  <dcterms:modified xsi:type="dcterms:W3CDTF">2017-10-12T00:12:29Z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