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60" r:id="rId2"/>
    <p:sldId id="261" r:id="rId3"/>
    <p:sldId id="262" r:id="rId4"/>
    <p:sldId id="299" r:id="rId5"/>
    <p:sldId id="265" r:id="rId6"/>
    <p:sldId id="267" r:id="rId7"/>
    <p:sldId id="266" r:id="rId8"/>
    <p:sldId id="301" r:id="rId9"/>
    <p:sldId id="268" r:id="rId10"/>
    <p:sldId id="269" r:id="rId11"/>
    <p:sldId id="270" r:id="rId12"/>
    <p:sldId id="272" r:id="rId13"/>
    <p:sldId id="273" r:id="rId14"/>
    <p:sldId id="274" r:id="rId15"/>
    <p:sldId id="275" r:id="rId16"/>
    <p:sldId id="285" r:id="rId17"/>
    <p:sldId id="295" r:id="rId18"/>
    <p:sldId id="276" r:id="rId19"/>
    <p:sldId id="277" r:id="rId20"/>
    <p:sldId id="278" r:id="rId21"/>
    <p:sldId id="279" r:id="rId22"/>
    <p:sldId id="298" r:id="rId23"/>
    <p:sldId id="264" r:id="rId24"/>
    <p:sldId id="280" r:id="rId25"/>
    <p:sldId id="297" r:id="rId26"/>
    <p:sldId id="284" r:id="rId27"/>
    <p:sldId id="287" r:id="rId28"/>
    <p:sldId id="283" r:id="rId29"/>
    <p:sldId id="286" r:id="rId30"/>
    <p:sldId id="288" r:id="rId31"/>
    <p:sldId id="289" r:id="rId32"/>
    <p:sldId id="290" r:id="rId33"/>
    <p:sldId id="306" r:id="rId34"/>
    <p:sldId id="302" r:id="rId35"/>
    <p:sldId id="303" r:id="rId36"/>
    <p:sldId id="304" r:id="rId37"/>
    <p:sldId id="305" r:id="rId38"/>
    <p:sldId id="296" r:id="rId39"/>
    <p:sldId id="292" r:id="rId40"/>
    <p:sldId id="293" r:id="rId41"/>
    <p:sldId id="294" r:id="rId42"/>
    <p:sldId id="300" r:id="rId4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97" autoAdjust="0"/>
    <p:restoredTop sz="92068" autoAdjust="0"/>
  </p:normalViewPr>
  <p:slideViewPr>
    <p:cSldViewPr>
      <p:cViewPr varScale="1">
        <p:scale>
          <a:sx n="79" d="100"/>
          <a:sy n="79" d="100"/>
        </p:scale>
        <p:origin x="498"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305B9E-BD77-4D0C-8B11-D405776170DD}" type="datetimeFigureOut">
              <a:rPr lang="zh-CN" altLang="en-US" smtClean="0"/>
              <a:t>2017/9/5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A49F1E-FCFC-4294-BD1A-5F44A2F8C2ED}" type="slidenum">
              <a:rPr lang="zh-CN" altLang="en-US" smtClean="0"/>
              <a:t>‹#›</a:t>
            </a:fld>
            <a:endParaRPr lang="zh-CN" altLang="en-US"/>
          </a:p>
        </p:txBody>
      </p:sp>
    </p:spTree>
    <p:extLst>
      <p:ext uri="{BB962C8B-B14F-4D97-AF65-F5344CB8AC3E}">
        <p14:creationId xmlns:p14="http://schemas.microsoft.com/office/powerpoint/2010/main" val="2941792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FDB426-A24A-41C9-9E1A-3BC462322D07}" type="slidenum">
              <a:rPr lang="zh-CN" altLang="en-US" smtClean="0"/>
              <a:t>1</a:t>
            </a:fld>
            <a:endParaRPr lang="zh-CN" altLang="en-US"/>
          </a:p>
        </p:txBody>
      </p:sp>
    </p:spTree>
    <p:extLst>
      <p:ext uri="{BB962C8B-B14F-4D97-AF65-F5344CB8AC3E}">
        <p14:creationId xmlns:p14="http://schemas.microsoft.com/office/powerpoint/2010/main" val="18554378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“对象库”窗口显示当前录制的对象组件与对该组件进行的操作及整个测试中所有对象的树形结构。 </a:t>
            </a:r>
          </a:p>
          <a:p>
            <a:pPr lvl="1"/>
            <a:r>
              <a:rPr lang="zh-CN" altLang="en-US" dirty="0" smtClean="0"/>
              <a:t>可以使用“对象库”对话框查看对象 </a:t>
            </a:r>
          </a:p>
          <a:p>
            <a:pPr lvl="1"/>
            <a:r>
              <a:rPr lang="zh-CN" altLang="en-US" dirty="0" smtClean="0"/>
              <a:t>修改库中任何测试对象的测试对象描述</a:t>
            </a:r>
          </a:p>
          <a:p>
            <a:pPr lvl="1"/>
            <a:r>
              <a:rPr lang="zh-CN" altLang="en-US" dirty="0" smtClean="0"/>
              <a:t>将新建对象添加到库中 </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28</a:t>
            </a:fld>
            <a:endParaRPr lang="zh-CN" altLang="en-US"/>
          </a:p>
        </p:txBody>
      </p:sp>
    </p:spTree>
    <p:extLst>
      <p:ext uri="{BB962C8B-B14F-4D97-AF65-F5344CB8AC3E}">
        <p14:creationId xmlns:p14="http://schemas.microsoft.com/office/powerpoint/2010/main" val="438778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31</a:t>
            </a:fld>
            <a:endParaRPr lang="zh-CN" altLang="en-US"/>
          </a:p>
        </p:txBody>
      </p:sp>
    </p:spTree>
    <p:extLst>
      <p:ext uri="{BB962C8B-B14F-4D97-AF65-F5344CB8AC3E}">
        <p14:creationId xmlns:p14="http://schemas.microsoft.com/office/powerpoint/2010/main" val="1226878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32</a:t>
            </a:fld>
            <a:endParaRPr lang="zh-CN" altLang="en-US"/>
          </a:p>
        </p:txBody>
      </p:sp>
    </p:spTree>
    <p:extLst>
      <p:ext uri="{BB962C8B-B14F-4D97-AF65-F5344CB8AC3E}">
        <p14:creationId xmlns:p14="http://schemas.microsoft.com/office/powerpoint/2010/main" val="3989393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39</a:t>
            </a:fld>
            <a:endParaRPr lang="zh-CN" altLang="en-US"/>
          </a:p>
        </p:txBody>
      </p:sp>
    </p:spTree>
    <p:extLst>
      <p:ext uri="{BB962C8B-B14F-4D97-AF65-F5344CB8AC3E}">
        <p14:creationId xmlns:p14="http://schemas.microsoft.com/office/powerpoint/2010/main" val="8707754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40</a:t>
            </a:fld>
            <a:endParaRPr lang="zh-CN" altLang="en-US"/>
          </a:p>
        </p:txBody>
      </p:sp>
    </p:spTree>
    <p:extLst>
      <p:ext uri="{BB962C8B-B14F-4D97-AF65-F5344CB8AC3E}">
        <p14:creationId xmlns:p14="http://schemas.microsoft.com/office/powerpoint/2010/main" val="2619393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9.1</a:t>
            </a:r>
            <a:r>
              <a:rPr lang="zh-CN" altLang="en-US" dirty="0" smtClean="0"/>
              <a:t>版本时，被</a:t>
            </a:r>
            <a:r>
              <a:rPr lang="en-US" altLang="zh-CN" dirty="0" smtClean="0"/>
              <a:t>HP</a:t>
            </a:r>
            <a:r>
              <a:rPr lang="zh-CN" altLang="en-US" dirty="0" smtClean="0"/>
              <a:t>公司收购</a:t>
            </a:r>
            <a:endParaRPr lang="en-US" altLang="zh-CN" dirty="0" smtClean="0"/>
          </a:p>
          <a:p>
            <a:r>
              <a:rPr lang="en-US" altLang="zh-CN" dirty="0" smtClean="0"/>
              <a:t>11.5</a:t>
            </a:r>
            <a:r>
              <a:rPr lang="zh-CN" altLang="en-US" dirty="0" smtClean="0"/>
              <a:t>以后改名为</a:t>
            </a:r>
            <a:r>
              <a:rPr lang="en-US" altLang="zh-CN" dirty="0" smtClean="0"/>
              <a:t>UFT(United</a:t>
            </a:r>
            <a:r>
              <a:rPr lang="en-US" altLang="zh-CN" baseline="0" dirty="0" smtClean="0"/>
              <a:t> </a:t>
            </a:r>
            <a:r>
              <a:rPr lang="en-US" altLang="zh-CN" baseline="0" dirty="0" err="1" smtClean="0"/>
              <a:t>Fundation</a:t>
            </a:r>
            <a:r>
              <a:rPr lang="en-US" altLang="zh-CN" baseline="0" dirty="0" smtClean="0"/>
              <a:t> Testing</a:t>
            </a:r>
            <a:r>
              <a:rPr lang="en-US" altLang="zh-CN" dirty="0" smtClean="0"/>
              <a:t>) </a:t>
            </a:r>
            <a:r>
              <a:rPr lang="zh-CN" altLang="en-US" dirty="0" smtClean="0"/>
              <a:t>增加了</a:t>
            </a:r>
            <a:r>
              <a:rPr lang="en-US" altLang="zh-CN" dirty="0" smtClean="0"/>
              <a:t>PDF</a:t>
            </a:r>
            <a:r>
              <a:rPr lang="zh-CN" altLang="en-US" dirty="0" smtClean="0"/>
              <a:t>验证、移动端测试等</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3</a:t>
            </a:fld>
            <a:endParaRPr lang="zh-CN" altLang="en-US"/>
          </a:p>
        </p:txBody>
      </p:sp>
    </p:spTree>
    <p:extLst>
      <p:ext uri="{BB962C8B-B14F-4D97-AF65-F5344CB8AC3E}">
        <p14:creationId xmlns:p14="http://schemas.microsoft.com/office/powerpoint/2010/main" val="3165836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5</a:t>
            </a:fld>
            <a:endParaRPr lang="zh-CN" altLang="en-US"/>
          </a:p>
        </p:txBody>
      </p:sp>
    </p:spTree>
    <p:extLst>
      <p:ext uri="{BB962C8B-B14F-4D97-AF65-F5344CB8AC3E}">
        <p14:creationId xmlns:p14="http://schemas.microsoft.com/office/powerpoint/2010/main" val="2088620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6</a:t>
            </a:fld>
            <a:endParaRPr lang="zh-CN" altLang="en-US"/>
          </a:p>
        </p:txBody>
      </p:sp>
    </p:spTree>
    <p:extLst>
      <p:ext uri="{BB962C8B-B14F-4D97-AF65-F5344CB8AC3E}">
        <p14:creationId xmlns:p14="http://schemas.microsoft.com/office/powerpoint/2010/main" val="2111463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7</a:t>
            </a:fld>
            <a:endParaRPr lang="zh-CN" altLang="en-US"/>
          </a:p>
        </p:txBody>
      </p:sp>
    </p:spTree>
    <p:extLst>
      <p:ext uri="{BB962C8B-B14F-4D97-AF65-F5344CB8AC3E}">
        <p14:creationId xmlns:p14="http://schemas.microsoft.com/office/powerpoint/2010/main" val="1364484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10</a:t>
            </a:fld>
            <a:endParaRPr lang="zh-CN" altLang="en-US"/>
          </a:p>
        </p:txBody>
      </p:sp>
    </p:spTree>
    <p:extLst>
      <p:ext uri="{BB962C8B-B14F-4D97-AF65-F5344CB8AC3E}">
        <p14:creationId xmlns:p14="http://schemas.microsoft.com/office/powerpoint/2010/main" val="3883648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11</a:t>
            </a:fld>
            <a:endParaRPr lang="zh-CN" altLang="en-US"/>
          </a:p>
        </p:txBody>
      </p:sp>
    </p:spTree>
    <p:extLst>
      <p:ext uri="{BB962C8B-B14F-4D97-AF65-F5344CB8AC3E}">
        <p14:creationId xmlns:p14="http://schemas.microsoft.com/office/powerpoint/2010/main" val="1675523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23</a:t>
            </a:fld>
            <a:endParaRPr lang="zh-CN" altLang="en-US"/>
          </a:p>
        </p:txBody>
      </p:sp>
    </p:spTree>
    <p:extLst>
      <p:ext uri="{BB962C8B-B14F-4D97-AF65-F5344CB8AC3E}">
        <p14:creationId xmlns:p14="http://schemas.microsoft.com/office/powerpoint/2010/main" val="3219459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27</a:t>
            </a:fld>
            <a:endParaRPr lang="zh-CN" altLang="en-US"/>
          </a:p>
        </p:txBody>
      </p:sp>
    </p:spTree>
    <p:extLst>
      <p:ext uri="{BB962C8B-B14F-4D97-AF65-F5344CB8AC3E}">
        <p14:creationId xmlns:p14="http://schemas.microsoft.com/office/powerpoint/2010/main" val="1128964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2017/9/5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106" y="818866"/>
            <a:ext cx="9144000" cy="621088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2130425"/>
            <a:ext cx="7772400" cy="1470025"/>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0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052736"/>
            <a:ext cx="8229600" cy="4525963"/>
          </a:xfrm>
        </p:spPr>
        <p:txBody>
          <a:bodyPr/>
          <a:lstStyle>
            <a:lvl1pPr>
              <a:defRPr b="1"/>
            </a:lvl1pPr>
            <a:lvl2pPr>
              <a:defRPr b="1"/>
            </a:lvl2pPr>
            <a:lvl3pPr>
              <a:defRPr b="1"/>
            </a:lvl3pPr>
            <a:lvl4pPr>
              <a:defRPr b="1"/>
            </a:lvl4pPr>
            <a:lvl5pPr>
              <a:defRPr b="1"/>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2017/9/5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14265" y="-1"/>
            <a:ext cx="9022231" cy="818867"/>
          </a:xfrm>
        </p:spPr>
        <p:txBody>
          <a:bodyPr>
            <a:normAutofit/>
          </a:bodyPr>
          <a:lstStyle>
            <a:lvl1pPr>
              <a:defRPr sz="4000" b="1">
                <a:solidFill>
                  <a:schemeClr val="bg1"/>
                </a:solidFill>
                <a:latin typeface="+mj-ea"/>
                <a:ea typeface="+mj-ea"/>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b="1"/>
            </a:lvl2pPr>
            <a:lvl3pPr>
              <a:lnSpc>
                <a:spcPct val="150000"/>
              </a:lnSpc>
              <a:defRPr sz="2000" b="1"/>
            </a:lvl3pPr>
            <a:lvl4pPr>
              <a:lnSpc>
                <a:spcPct val="150000"/>
              </a:lnSpc>
              <a:defRPr b="1"/>
            </a:lvl4pPr>
            <a:lvl5pPr>
              <a:lnSpc>
                <a:spcPct val="150000"/>
              </a:lnSpc>
              <a:defRPr b="1"/>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782638" y="6309320"/>
            <a:ext cx="1053058" cy="42644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2017/9/5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UFT</a:t>
            </a:r>
            <a:r>
              <a:rPr lang="zh-CN" altLang="en-US" dirty="0"/>
              <a:t>自动化</a:t>
            </a:r>
            <a:r>
              <a:rPr lang="zh-CN" altLang="en-US" dirty="0" smtClean="0"/>
              <a:t>测试简介</a:t>
            </a:r>
            <a:endParaRPr lang="zh-CN" altLang="en-US" dirty="0"/>
          </a:p>
        </p:txBody>
      </p:sp>
      <p:pic>
        <p:nvPicPr>
          <p:cNvPr id="5" name="图片 4"/>
          <p:cNvPicPr>
            <a:picLocks noChangeAspect="1"/>
          </p:cNvPicPr>
          <p:nvPr/>
        </p:nvPicPr>
        <p:blipFill>
          <a:blip r:embed="rId3"/>
          <a:stretch>
            <a:fillRect/>
          </a:stretch>
        </p:blipFill>
        <p:spPr>
          <a:xfrm>
            <a:off x="5652120" y="116632"/>
            <a:ext cx="3428571" cy="685714"/>
          </a:xfrm>
          <a:prstGeom prst="rect">
            <a:avLst/>
          </a:prstGeom>
        </p:spPr>
      </p:pic>
    </p:spTree>
    <p:extLst>
      <p:ext uri="{BB962C8B-B14F-4D97-AF65-F5344CB8AC3E}">
        <p14:creationId xmlns:p14="http://schemas.microsoft.com/office/powerpoint/2010/main" val="12354776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mtClean="0"/>
              <a:t>Tools-&gt;Object Identification</a:t>
            </a:r>
            <a:endParaRPr lang="zh-CN" altLang="en-US" dirty="0"/>
          </a:p>
        </p:txBody>
      </p:sp>
      <p:sp>
        <p:nvSpPr>
          <p:cNvPr id="3" name="标题 2"/>
          <p:cNvSpPr>
            <a:spLocks noGrp="1"/>
          </p:cNvSpPr>
          <p:nvPr>
            <p:ph type="title"/>
          </p:nvPr>
        </p:nvSpPr>
        <p:spPr/>
        <p:txBody>
          <a:bodyPr/>
          <a:lstStyle/>
          <a:p>
            <a:r>
              <a:rPr lang="en-US" altLang="zh-CN" smtClean="0"/>
              <a:t>UFT</a:t>
            </a:r>
            <a:r>
              <a:rPr lang="zh-CN" altLang="en-US" smtClean="0"/>
              <a:t>的对象识别</a:t>
            </a: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628800"/>
            <a:ext cx="4320480" cy="4341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6775" y="1628800"/>
            <a:ext cx="4501505" cy="4544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32610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smtClean="0"/>
              <a:t>测试对象模型是一组对象类型或类，</a:t>
            </a:r>
            <a:r>
              <a:rPr lang="en-US" altLang="zh-CN" dirty="0" smtClean="0"/>
              <a:t>UFT</a:t>
            </a:r>
            <a:r>
              <a:rPr lang="zh-CN" altLang="en-US" dirty="0" smtClean="0"/>
              <a:t>用这些对象类型或类来表示应用程序中的对象。每个测试对象类都有一个可以唯一标识属于该类的对象的属性列表，以及一组</a:t>
            </a:r>
            <a:r>
              <a:rPr lang="en-US" altLang="zh-CN" dirty="0" smtClean="0"/>
              <a:t>UFT</a:t>
            </a:r>
            <a:r>
              <a:rPr lang="zh-CN" altLang="en-US" dirty="0" smtClean="0"/>
              <a:t>可以对其进行录制的方法。</a:t>
            </a:r>
            <a:endParaRPr lang="en-US" altLang="zh-CN" dirty="0" smtClean="0"/>
          </a:p>
          <a:p>
            <a:r>
              <a:rPr lang="zh-CN" altLang="en-US" dirty="0" smtClean="0"/>
              <a:t>测试对象是</a:t>
            </a:r>
            <a:r>
              <a:rPr lang="en-US" altLang="zh-CN" dirty="0" smtClean="0"/>
              <a:t>UFT</a:t>
            </a:r>
            <a:r>
              <a:rPr lang="zh-CN" altLang="en-US" dirty="0" smtClean="0"/>
              <a:t>在测试中创建的用于表示应用程序中的实际对象的对象。</a:t>
            </a:r>
            <a:r>
              <a:rPr lang="en-US" altLang="zh-CN" dirty="0" smtClean="0"/>
              <a:t>UFT</a:t>
            </a:r>
            <a:r>
              <a:rPr lang="zh-CN" altLang="en-US" dirty="0" smtClean="0"/>
              <a:t>存储有关该对象的信息，这些信息有助于它在运行会话期间标识和检查该对象。</a:t>
            </a:r>
            <a:endParaRPr lang="en-US" altLang="zh-CN" dirty="0" smtClean="0"/>
          </a:p>
          <a:p>
            <a:endParaRPr lang="en-US" altLang="zh-CN" dirty="0" smtClean="0"/>
          </a:p>
        </p:txBody>
      </p:sp>
      <p:sp>
        <p:nvSpPr>
          <p:cNvPr id="3" name="标题 2"/>
          <p:cNvSpPr>
            <a:spLocks noGrp="1"/>
          </p:cNvSpPr>
          <p:nvPr>
            <p:ph type="title"/>
          </p:nvPr>
        </p:nvSpPr>
        <p:spPr/>
        <p:txBody>
          <a:bodyPr/>
          <a:lstStyle/>
          <a:p>
            <a:r>
              <a:rPr lang="zh-CN" altLang="en-US" smtClean="0"/>
              <a:t>测试对象模型</a:t>
            </a:r>
            <a:endParaRPr lang="zh-CN" altLang="en-US" dirty="0"/>
          </a:p>
        </p:txBody>
      </p:sp>
    </p:spTree>
    <p:extLst>
      <p:ext uri="{BB962C8B-B14F-4D97-AF65-F5344CB8AC3E}">
        <p14:creationId xmlns:p14="http://schemas.microsoft.com/office/powerpoint/2010/main" val="3019105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Web</a:t>
            </a:r>
            <a:r>
              <a:rPr lang="zh-CN" altLang="en-US" dirty="0" smtClean="0"/>
              <a:t>应用对象</a:t>
            </a:r>
            <a:endParaRPr lang="en-US" altLang="zh-CN" dirty="0" smtClean="0"/>
          </a:p>
          <a:p>
            <a:r>
              <a:rPr lang="en-US" altLang="zh-CN" dirty="0" smtClean="0"/>
              <a:t>&lt;input id="kw" class="</a:t>
            </a:r>
            <a:r>
              <a:rPr lang="en-US" altLang="zh-CN" dirty="0" err="1" smtClean="0"/>
              <a:t>s_ipt</a:t>
            </a:r>
            <a:r>
              <a:rPr lang="en-US" altLang="zh-CN" dirty="0" smtClean="0"/>
              <a:t>" name="</a:t>
            </a:r>
            <a:r>
              <a:rPr lang="en-US" altLang="zh-CN" dirty="0" err="1" smtClean="0"/>
              <a:t>wd</a:t>
            </a:r>
            <a:r>
              <a:rPr lang="en-US" altLang="zh-CN" dirty="0" smtClean="0"/>
              <a:t>" </a:t>
            </a:r>
            <a:r>
              <a:rPr lang="en-US" altLang="zh-CN" dirty="0" err="1" smtClean="0"/>
              <a:t>maxlength</a:t>
            </a:r>
            <a:r>
              <a:rPr lang="en-US" altLang="zh-CN" dirty="0" smtClean="0"/>
              <a:t>="100" autocomplete="off" type="text"&gt;</a:t>
            </a:r>
            <a:endParaRPr lang="zh-CN" altLang="en-US" dirty="0"/>
          </a:p>
        </p:txBody>
      </p:sp>
      <p:sp>
        <p:nvSpPr>
          <p:cNvPr id="3" name="标题 2"/>
          <p:cNvSpPr>
            <a:spLocks noGrp="1"/>
          </p:cNvSpPr>
          <p:nvPr>
            <p:ph type="title"/>
          </p:nvPr>
        </p:nvSpPr>
        <p:spPr/>
        <p:txBody>
          <a:bodyPr/>
          <a:lstStyle/>
          <a:p>
            <a:r>
              <a:rPr lang="zh-CN" altLang="en-US" smtClean="0"/>
              <a:t>测试对象模型</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572" y="3068960"/>
            <a:ext cx="7552042" cy="1638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572" y="4848225"/>
            <a:ext cx="7384796"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75426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mtClean="0"/>
              <a:t>Windows</a:t>
            </a:r>
            <a:r>
              <a:rPr lang="zh-CN" altLang="en-US" smtClean="0"/>
              <a:t>应用对象</a:t>
            </a:r>
            <a:endParaRPr lang="zh-CN" altLang="en-US" dirty="0"/>
          </a:p>
        </p:txBody>
      </p:sp>
      <p:sp>
        <p:nvSpPr>
          <p:cNvPr id="3" name="标题 2"/>
          <p:cNvSpPr>
            <a:spLocks noGrp="1"/>
          </p:cNvSpPr>
          <p:nvPr>
            <p:ph type="title"/>
          </p:nvPr>
        </p:nvSpPr>
        <p:spPr/>
        <p:txBody>
          <a:bodyPr/>
          <a:lstStyle/>
          <a:p>
            <a:r>
              <a:rPr lang="zh-CN" altLang="en-US" smtClean="0"/>
              <a:t>测试对象模型</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140968"/>
            <a:ext cx="6675437" cy="3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8047" y="1124744"/>
            <a:ext cx="3028950"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45130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mtClean="0"/>
              <a:t>“对象库”中保存当前操作或整个测试中所有对象。可以使用“对象库”对话框查看或修改库中任何测试对象的描述，或者将新建对象添加到库。</a:t>
            </a:r>
            <a:endParaRPr lang="en-US" altLang="zh-CN" smtClean="0"/>
          </a:p>
          <a:p>
            <a:endParaRPr lang="zh-CN" altLang="en-US" dirty="0"/>
          </a:p>
        </p:txBody>
      </p:sp>
      <p:sp>
        <p:nvSpPr>
          <p:cNvPr id="3" name="标题 2"/>
          <p:cNvSpPr>
            <a:spLocks noGrp="1"/>
          </p:cNvSpPr>
          <p:nvPr>
            <p:ph type="title"/>
          </p:nvPr>
        </p:nvSpPr>
        <p:spPr/>
        <p:txBody>
          <a:bodyPr/>
          <a:lstStyle/>
          <a:p>
            <a:r>
              <a:rPr lang="zh-CN" altLang="en-US" smtClean="0"/>
              <a:t>对象库</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379305"/>
            <a:ext cx="6101283" cy="4508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94983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mtClean="0"/>
              <a:t>使用</a:t>
            </a:r>
            <a:r>
              <a:rPr lang="en-US" altLang="zh-CN" smtClean="0"/>
              <a:t>Tools-&gt;Object Spy</a:t>
            </a:r>
            <a:r>
              <a:rPr lang="zh-CN" altLang="en-US" smtClean="0"/>
              <a:t>，可以查看打开的应用程序中任何对象的运行时或测试对象属性和方法。</a:t>
            </a:r>
            <a:endParaRPr lang="zh-CN" altLang="en-US" dirty="0"/>
          </a:p>
        </p:txBody>
      </p:sp>
      <p:sp>
        <p:nvSpPr>
          <p:cNvPr id="3" name="标题 2"/>
          <p:cNvSpPr>
            <a:spLocks noGrp="1"/>
          </p:cNvSpPr>
          <p:nvPr>
            <p:ph type="title"/>
          </p:nvPr>
        </p:nvSpPr>
        <p:spPr/>
        <p:txBody>
          <a:bodyPr/>
          <a:lstStyle/>
          <a:p>
            <a:r>
              <a:rPr lang="zh-CN" altLang="en-US" smtClean="0"/>
              <a:t>对象探测器</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2060848"/>
            <a:ext cx="2864894" cy="4563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23427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r>
              <a:rPr lang="zh-CN" altLang="en-US" smtClean="0"/>
              <a:t>录制脚本与回放脚本</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466629"/>
            <a:ext cx="3086100"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179512" y="980728"/>
            <a:ext cx="8352928" cy="274890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539552" y="980728"/>
            <a:ext cx="1872208" cy="369332"/>
          </a:xfrm>
          <a:prstGeom prst="rect">
            <a:avLst/>
          </a:prstGeom>
          <a:noFill/>
        </p:spPr>
        <p:txBody>
          <a:bodyPr wrap="square" rtlCol="0">
            <a:spAutoFit/>
          </a:bodyPr>
          <a:lstStyle/>
          <a:p>
            <a:r>
              <a:rPr lang="zh-CN" altLang="en-US" dirty="0" smtClean="0"/>
              <a:t>录制脚本</a:t>
            </a:r>
            <a:endParaRPr lang="zh-CN" altLang="en-US" dirty="0"/>
          </a:p>
        </p:txBody>
      </p:sp>
      <p:cxnSp>
        <p:nvCxnSpPr>
          <p:cNvPr id="8" name="直接箭头连接符 7"/>
          <p:cNvCxnSpPr/>
          <p:nvPr/>
        </p:nvCxnSpPr>
        <p:spPr>
          <a:xfrm>
            <a:off x="3625652" y="1898678"/>
            <a:ext cx="1954460" cy="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067944" y="1466629"/>
            <a:ext cx="1512168" cy="369332"/>
          </a:xfrm>
          <a:prstGeom prst="rect">
            <a:avLst/>
          </a:prstGeom>
          <a:noFill/>
        </p:spPr>
        <p:txBody>
          <a:bodyPr wrap="square" rtlCol="0">
            <a:spAutoFit/>
          </a:bodyPr>
          <a:lstStyle/>
          <a:p>
            <a:r>
              <a:rPr lang="zh-CN" altLang="en-US" dirty="0" smtClean="0"/>
              <a:t>测试对象</a:t>
            </a:r>
            <a:endParaRPr lang="zh-CN" altLang="en-US" dirty="0"/>
          </a:p>
        </p:txBody>
      </p:sp>
      <p:sp>
        <p:nvSpPr>
          <p:cNvPr id="11" name="矩形 10"/>
          <p:cNvSpPr/>
          <p:nvPr/>
        </p:nvSpPr>
        <p:spPr>
          <a:xfrm>
            <a:off x="5724128" y="1651295"/>
            <a:ext cx="1512168" cy="60742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对象库</a:t>
            </a:r>
            <a:endParaRPr lang="zh-CN" altLang="en-US" dirty="0">
              <a:solidFill>
                <a:schemeClr val="tx1"/>
              </a:solidFill>
            </a:endParaRPr>
          </a:p>
        </p:txBody>
      </p:sp>
      <p:cxnSp>
        <p:nvCxnSpPr>
          <p:cNvPr id="13" name="直接箭头连接符 12"/>
          <p:cNvCxnSpPr/>
          <p:nvPr/>
        </p:nvCxnSpPr>
        <p:spPr>
          <a:xfrm>
            <a:off x="3604557" y="2872626"/>
            <a:ext cx="1954460" cy="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046849" y="2440577"/>
            <a:ext cx="1512168" cy="369332"/>
          </a:xfrm>
          <a:prstGeom prst="rect">
            <a:avLst/>
          </a:prstGeom>
          <a:noFill/>
        </p:spPr>
        <p:txBody>
          <a:bodyPr wrap="square" rtlCol="0">
            <a:spAutoFit/>
          </a:bodyPr>
          <a:lstStyle/>
          <a:p>
            <a:r>
              <a:rPr lang="zh-CN" altLang="en-US" dirty="0" smtClean="0"/>
              <a:t>操作</a:t>
            </a:r>
            <a:endParaRPr lang="zh-CN" altLang="en-US" dirty="0"/>
          </a:p>
        </p:txBody>
      </p:sp>
      <p:sp>
        <p:nvSpPr>
          <p:cNvPr id="15" name="矩形 14"/>
          <p:cNvSpPr/>
          <p:nvPr/>
        </p:nvSpPr>
        <p:spPr>
          <a:xfrm>
            <a:off x="5703033" y="2625243"/>
            <a:ext cx="1512168" cy="60742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脚本</a:t>
            </a:r>
            <a:endParaRPr lang="zh-CN" altLang="en-US" dirty="0">
              <a:solidFill>
                <a:schemeClr val="tx1"/>
              </a:solidFill>
            </a:endParaRPr>
          </a:p>
        </p:txBody>
      </p:sp>
      <p:pic>
        <p:nvPicPr>
          <p:cNvPr id="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4581127"/>
            <a:ext cx="2992882" cy="1967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矩形 16"/>
          <p:cNvSpPr/>
          <p:nvPr/>
        </p:nvSpPr>
        <p:spPr>
          <a:xfrm>
            <a:off x="251520" y="3861048"/>
            <a:ext cx="8344544" cy="270053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611560" y="4095226"/>
            <a:ext cx="1815657" cy="369332"/>
          </a:xfrm>
          <a:prstGeom prst="rect">
            <a:avLst/>
          </a:prstGeom>
          <a:noFill/>
        </p:spPr>
        <p:txBody>
          <a:bodyPr wrap="square" rtlCol="0">
            <a:spAutoFit/>
          </a:bodyPr>
          <a:lstStyle/>
          <a:p>
            <a:r>
              <a:rPr lang="zh-CN" altLang="en-US" dirty="0" smtClean="0"/>
              <a:t>回放脚本</a:t>
            </a:r>
            <a:endParaRPr lang="zh-CN" altLang="en-US" dirty="0"/>
          </a:p>
        </p:txBody>
      </p:sp>
      <p:cxnSp>
        <p:nvCxnSpPr>
          <p:cNvPr id="22" name="直接箭头连接符 21"/>
          <p:cNvCxnSpPr/>
          <p:nvPr/>
        </p:nvCxnSpPr>
        <p:spPr>
          <a:xfrm>
            <a:off x="3604442" y="5373216"/>
            <a:ext cx="1895424" cy="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640710" y="5185743"/>
            <a:ext cx="1466492" cy="369332"/>
          </a:xfrm>
          <a:prstGeom prst="rect">
            <a:avLst/>
          </a:prstGeom>
          <a:noFill/>
        </p:spPr>
        <p:txBody>
          <a:bodyPr wrap="square" rtlCol="0">
            <a:spAutoFit/>
          </a:bodyPr>
          <a:lstStyle/>
          <a:p>
            <a:r>
              <a:rPr lang="zh-CN" altLang="en-US" dirty="0" smtClean="0"/>
              <a:t>运行时对象</a:t>
            </a:r>
            <a:endParaRPr lang="zh-CN" altLang="en-US" dirty="0"/>
          </a:p>
        </p:txBody>
      </p:sp>
    </p:spTree>
    <p:extLst>
      <p:ext uri="{BB962C8B-B14F-4D97-AF65-F5344CB8AC3E}">
        <p14:creationId xmlns:p14="http://schemas.microsoft.com/office/powerpoint/2010/main" val="17004972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dirty="0" smtClean="0"/>
              <a:t>UFT</a:t>
            </a:r>
            <a:r>
              <a:rPr lang="zh-CN" altLang="en-US" dirty="0" smtClean="0"/>
              <a:t>的前世今生</a:t>
            </a:r>
            <a:endParaRPr lang="en-US" altLang="zh-CN" dirty="0" smtClean="0"/>
          </a:p>
          <a:p>
            <a:r>
              <a:rPr lang="en-US" altLang="zh-CN" dirty="0" smtClean="0"/>
              <a:t>UFT</a:t>
            </a:r>
            <a:r>
              <a:rPr lang="zh-CN" altLang="en-US" dirty="0" smtClean="0"/>
              <a:t>的工作原理</a:t>
            </a:r>
            <a:endParaRPr lang="en-US" altLang="zh-CN" dirty="0" smtClean="0"/>
          </a:p>
          <a:p>
            <a:r>
              <a:rPr lang="en-US" altLang="zh-CN" dirty="0" smtClean="0"/>
              <a:t>UFT</a:t>
            </a:r>
            <a:r>
              <a:rPr lang="zh-CN" altLang="en-US" dirty="0" smtClean="0"/>
              <a:t>的工作步骤</a:t>
            </a:r>
            <a:endParaRPr lang="en-US" altLang="zh-CN" dirty="0" smtClean="0"/>
          </a:p>
          <a:p>
            <a:r>
              <a:rPr lang="en-US" altLang="zh-CN" dirty="0" smtClean="0"/>
              <a:t>UFT</a:t>
            </a:r>
            <a:r>
              <a:rPr lang="zh-CN" altLang="en-US" dirty="0" smtClean="0"/>
              <a:t>脚本录制 </a:t>
            </a:r>
            <a:endParaRPr lang="en-US" altLang="zh-CN" dirty="0" smtClean="0"/>
          </a:p>
          <a:p>
            <a:r>
              <a:rPr lang="zh-CN" altLang="en-US" dirty="0" smtClean="0"/>
              <a:t>测试对象与对象库</a:t>
            </a:r>
            <a:endParaRPr lang="en-US" altLang="zh-CN" dirty="0" smtClean="0"/>
          </a:p>
          <a:p>
            <a:r>
              <a:rPr lang="zh-CN" altLang="en-US" dirty="0"/>
              <a:t>共享对象库的使用</a:t>
            </a:r>
            <a:endParaRPr lang="en-US" altLang="zh-CN" dirty="0"/>
          </a:p>
          <a:p>
            <a:r>
              <a:rPr lang="zh-CN" altLang="en-US" dirty="0" smtClean="0"/>
              <a:t>脚本的维护</a:t>
            </a:r>
            <a:endParaRPr lang="en-US" altLang="zh-CN" dirty="0"/>
          </a:p>
        </p:txBody>
      </p:sp>
      <p:sp>
        <p:nvSpPr>
          <p:cNvPr id="2" name="标题 1"/>
          <p:cNvSpPr>
            <a:spLocks noGrp="1"/>
          </p:cNvSpPr>
          <p:nvPr>
            <p:ph type="title"/>
          </p:nvPr>
        </p:nvSpPr>
        <p:spPr/>
        <p:txBody>
          <a:bodyPr/>
          <a:lstStyle/>
          <a:p>
            <a:r>
              <a:rPr lang="zh-CN" altLang="en-US" smtClean="0"/>
              <a:t>本章大纲</a:t>
            </a:r>
            <a:endParaRPr lang="zh-CN" altLang="en-US" dirty="0"/>
          </a:p>
        </p:txBody>
      </p:sp>
    </p:spTree>
    <p:extLst>
      <p:ext uri="{BB962C8B-B14F-4D97-AF65-F5344CB8AC3E}">
        <p14:creationId xmlns:p14="http://schemas.microsoft.com/office/powerpoint/2010/main" val="40824098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r>
              <a:rPr lang="zh-CN" altLang="en-US" smtClean="0"/>
              <a:t>录制准备</a:t>
            </a:r>
            <a:endParaRPr lang="en-US" altLang="zh-CN" smtClean="0"/>
          </a:p>
          <a:p>
            <a:pPr lvl="1"/>
            <a:r>
              <a:rPr lang="zh-CN" altLang="en-US" smtClean="0"/>
              <a:t>计划测试</a:t>
            </a:r>
            <a:endParaRPr lang="en-US" altLang="zh-CN" smtClean="0"/>
          </a:p>
          <a:p>
            <a:pPr lvl="1"/>
            <a:r>
              <a:rPr lang="zh-CN" altLang="en-US" smtClean="0"/>
              <a:t>录制选项设置</a:t>
            </a:r>
            <a:endParaRPr lang="en-US" altLang="zh-CN" smtClean="0"/>
          </a:p>
          <a:p>
            <a:r>
              <a:rPr lang="zh-CN" altLang="en-US" smtClean="0"/>
              <a:t>录制脚本</a:t>
            </a:r>
            <a:endParaRPr lang="en-US" altLang="zh-CN" smtClean="0"/>
          </a:p>
          <a:p>
            <a:r>
              <a:rPr lang="zh-CN" altLang="en-US" smtClean="0"/>
              <a:t>增强脚本</a:t>
            </a:r>
            <a:endParaRPr lang="en-US" altLang="zh-CN" smtClean="0"/>
          </a:p>
          <a:p>
            <a:pPr lvl="1"/>
            <a:r>
              <a:rPr lang="zh-CN" altLang="en-US" smtClean="0"/>
              <a:t>检查点</a:t>
            </a:r>
            <a:endParaRPr lang="en-US" altLang="zh-CN" smtClean="0"/>
          </a:p>
          <a:p>
            <a:pPr lvl="1"/>
            <a:r>
              <a:rPr lang="zh-CN" altLang="en-US" smtClean="0"/>
              <a:t>脚本参数化</a:t>
            </a:r>
            <a:endParaRPr lang="en-US" altLang="zh-CN" smtClean="0"/>
          </a:p>
          <a:p>
            <a:r>
              <a:rPr lang="zh-CN" altLang="en-US" smtClean="0"/>
              <a:t>调试脚本</a:t>
            </a:r>
            <a:endParaRPr lang="en-US" altLang="zh-CN" smtClean="0"/>
          </a:p>
          <a:p>
            <a:r>
              <a:rPr lang="zh-CN" altLang="en-US" smtClean="0"/>
              <a:t>运行测试</a:t>
            </a:r>
            <a:endParaRPr lang="en-US" altLang="zh-CN" smtClean="0"/>
          </a:p>
          <a:p>
            <a:r>
              <a:rPr lang="zh-CN" altLang="en-US" smtClean="0"/>
              <a:t>分析测试结果</a:t>
            </a:r>
            <a:endParaRPr lang="en-US" altLang="zh-CN" smtClean="0"/>
          </a:p>
          <a:p>
            <a:r>
              <a:rPr lang="zh-CN" altLang="en-US" smtClean="0"/>
              <a:t>报告缺陷</a:t>
            </a:r>
            <a:endParaRPr lang="en-US" altLang="zh-CN" smtClean="0"/>
          </a:p>
          <a:p>
            <a:endParaRPr lang="zh-CN" altLang="en-US" dirty="0"/>
          </a:p>
        </p:txBody>
      </p:sp>
      <p:sp>
        <p:nvSpPr>
          <p:cNvPr id="3" name="标题 2"/>
          <p:cNvSpPr>
            <a:spLocks noGrp="1"/>
          </p:cNvSpPr>
          <p:nvPr>
            <p:ph type="title"/>
          </p:nvPr>
        </p:nvSpPr>
        <p:spPr/>
        <p:txBody>
          <a:bodyPr/>
          <a:lstStyle/>
          <a:p>
            <a:r>
              <a:rPr lang="en-US" altLang="zh-CN" smtClean="0"/>
              <a:t>UFT</a:t>
            </a:r>
            <a:r>
              <a:rPr lang="zh-CN" altLang="en-US" smtClean="0"/>
              <a:t>的工作步骤</a:t>
            </a:r>
            <a:endParaRPr lang="zh-CN" altLang="en-US" dirty="0"/>
          </a:p>
        </p:txBody>
      </p:sp>
    </p:spTree>
    <p:extLst>
      <p:ext uri="{BB962C8B-B14F-4D97-AF65-F5344CB8AC3E}">
        <p14:creationId xmlns:p14="http://schemas.microsoft.com/office/powerpoint/2010/main" val="21747985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1909180252"/>
              </p:ext>
            </p:extLst>
          </p:nvPr>
        </p:nvGraphicFramePr>
        <p:xfrm>
          <a:off x="467544" y="2204864"/>
          <a:ext cx="8229352" cy="4023360"/>
        </p:xfrm>
        <a:graphic>
          <a:graphicData uri="http://schemas.openxmlformats.org/drawingml/2006/table">
            <a:tbl>
              <a:tblPr firstRow="1" bandRow="1">
                <a:tableStyleId>{5C22544A-7EE6-4342-B048-85BDC9FD1C3A}</a:tableStyleId>
              </a:tblPr>
              <a:tblGrid>
                <a:gridCol w="1882496"/>
                <a:gridCol w="2232181"/>
                <a:gridCol w="2088169"/>
                <a:gridCol w="2026506"/>
              </a:tblGrid>
              <a:tr h="342055">
                <a:tc>
                  <a:txBody>
                    <a:bodyPr/>
                    <a:lstStyle/>
                    <a:p>
                      <a:r>
                        <a:rPr lang="zh-CN" altLang="en-US" dirty="0" smtClean="0">
                          <a:solidFill>
                            <a:schemeClr val="tx1"/>
                          </a:solidFill>
                        </a:rPr>
                        <a:t>用例名称</a:t>
                      </a:r>
                      <a:endParaRPr lang="zh-CN" altLang="en-US" dirty="0">
                        <a:solidFill>
                          <a:schemeClr val="tx1"/>
                        </a:solidFill>
                      </a:endParaRPr>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endParaRPr lang="zh-CN" altLang="en-US" dirty="0"/>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2055">
                <a:tc>
                  <a:txBody>
                    <a:bodyPr/>
                    <a:lstStyle/>
                    <a:p>
                      <a:pPr marL="0" algn="l" defTabSz="914400" rtl="0" eaLnBrk="1" latinLnBrk="0" hangingPunct="1"/>
                      <a:r>
                        <a:rPr lang="zh-CN" altLang="en-US" sz="1800" b="1" kern="1200" dirty="0" smtClean="0">
                          <a:solidFill>
                            <a:schemeClr val="tx1"/>
                          </a:solidFill>
                          <a:latin typeface="+mn-lt"/>
                          <a:ea typeface="+mn-ea"/>
                          <a:cs typeface="+mn-cs"/>
                        </a:rPr>
                        <a:t>用例编号</a:t>
                      </a:r>
                      <a:endParaRPr lang="zh-CN" altLang="en-US" sz="1800" b="1" kern="1200" dirty="0">
                        <a:solidFill>
                          <a:schemeClr val="tx1"/>
                        </a:solidFill>
                        <a:latin typeface="+mn-lt"/>
                        <a:ea typeface="+mn-ea"/>
                        <a:cs typeface="+mn-cs"/>
                      </a:endParaRPr>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1800" b="1" kern="1200" dirty="0" smtClean="0">
                          <a:solidFill>
                            <a:schemeClr val="tx1"/>
                          </a:solidFill>
                          <a:latin typeface="+mn-lt"/>
                          <a:ea typeface="+mn-ea"/>
                          <a:cs typeface="+mn-cs"/>
                        </a:rPr>
                        <a:t>设计人</a:t>
                      </a:r>
                      <a:endParaRPr lang="zh-CN" altLang="en-US" sz="1800" b="1" kern="1200" dirty="0">
                        <a:solidFill>
                          <a:schemeClr val="tx1"/>
                        </a:solidFill>
                        <a:latin typeface="+mn-lt"/>
                        <a:ea typeface="+mn-ea"/>
                        <a:cs typeface="+mn-cs"/>
                      </a:endParaRPr>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2055">
                <a:tc>
                  <a:txBody>
                    <a:bodyPr/>
                    <a:lstStyle/>
                    <a:p>
                      <a:pPr marL="0" algn="l" defTabSz="914400" rtl="0" eaLnBrk="1" latinLnBrk="0" hangingPunct="1"/>
                      <a:r>
                        <a:rPr lang="zh-CN" altLang="en-US" sz="1800" b="1" kern="1200" dirty="0" smtClean="0">
                          <a:solidFill>
                            <a:schemeClr val="tx1"/>
                          </a:solidFill>
                          <a:latin typeface="+mn-lt"/>
                          <a:ea typeface="+mn-ea"/>
                          <a:cs typeface="+mn-cs"/>
                        </a:rPr>
                        <a:t>用例级别</a:t>
                      </a:r>
                      <a:endParaRPr lang="zh-CN" altLang="en-US" sz="1800" b="1" kern="1200" dirty="0">
                        <a:solidFill>
                          <a:schemeClr val="tx1"/>
                        </a:solidFill>
                        <a:latin typeface="+mn-lt"/>
                        <a:ea typeface="+mn-ea"/>
                        <a:cs typeface="+mn-cs"/>
                      </a:endParaRPr>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dirty="0"/>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1800" b="1" kern="1200" dirty="0" smtClean="0">
                          <a:solidFill>
                            <a:schemeClr val="tx1"/>
                          </a:solidFill>
                          <a:latin typeface="+mn-lt"/>
                          <a:ea typeface="+mn-ea"/>
                          <a:cs typeface="+mn-cs"/>
                        </a:rPr>
                        <a:t>设计时间</a:t>
                      </a:r>
                      <a:endParaRPr lang="zh-CN" altLang="en-US" sz="1800" b="1" kern="1200" dirty="0">
                        <a:solidFill>
                          <a:schemeClr val="tx1"/>
                        </a:solidFill>
                        <a:latin typeface="+mn-lt"/>
                        <a:ea typeface="+mn-ea"/>
                        <a:cs typeface="+mn-cs"/>
                      </a:endParaRPr>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2055">
                <a:tc>
                  <a:txBody>
                    <a:bodyPr/>
                    <a:lstStyle/>
                    <a:p>
                      <a:pPr marL="0" algn="l" defTabSz="914400" rtl="0" eaLnBrk="1" latinLnBrk="0" hangingPunct="1"/>
                      <a:r>
                        <a:rPr lang="zh-CN" altLang="en-US" sz="1800" b="1" kern="1200" dirty="0" smtClean="0">
                          <a:solidFill>
                            <a:schemeClr val="tx1"/>
                          </a:solidFill>
                          <a:latin typeface="+mn-lt"/>
                          <a:ea typeface="+mn-ea"/>
                          <a:cs typeface="+mn-cs"/>
                        </a:rPr>
                        <a:t>测试数据</a:t>
                      </a:r>
                      <a:endParaRPr lang="zh-CN" altLang="en-US" sz="1800" b="1" kern="1200" dirty="0">
                        <a:solidFill>
                          <a:schemeClr val="tx1"/>
                        </a:solidFill>
                        <a:latin typeface="+mn-lt"/>
                        <a:ea typeface="+mn-ea"/>
                        <a:cs typeface="+mn-cs"/>
                      </a:endParaRPr>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dirty="0"/>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1800" b="1" kern="1200" dirty="0" smtClean="0">
                          <a:solidFill>
                            <a:schemeClr val="tx1"/>
                          </a:solidFill>
                          <a:latin typeface="+mn-lt"/>
                          <a:ea typeface="+mn-ea"/>
                          <a:cs typeface="+mn-cs"/>
                        </a:rPr>
                        <a:t>测试类型</a:t>
                      </a:r>
                      <a:endParaRPr lang="zh-CN" altLang="en-US" sz="1800" b="1" kern="1200" dirty="0">
                        <a:solidFill>
                          <a:schemeClr val="tx1"/>
                        </a:solidFill>
                        <a:latin typeface="+mn-lt"/>
                        <a:ea typeface="+mn-ea"/>
                        <a:cs typeface="+mn-cs"/>
                      </a:endParaRPr>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l" defTabSz="914400" rtl="0" eaLnBrk="1" latinLnBrk="0" hangingPunct="1"/>
                      <a:r>
                        <a:rPr lang="zh-CN" altLang="en-US" sz="1800" b="1" kern="1200" dirty="0" smtClean="0">
                          <a:solidFill>
                            <a:schemeClr val="tx1"/>
                          </a:solidFill>
                          <a:latin typeface="+mn-lt"/>
                          <a:ea typeface="+mn-ea"/>
                          <a:cs typeface="+mn-cs"/>
                        </a:rPr>
                        <a:t>手工</a:t>
                      </a:r>
                      <a:r>
                        <a:rPr lang="en-US" altLang="zh-CN" sz="1800" b="1" kern="1200" dirty="0" smtClean="0">
                          <a:solidFill>
                            <a:schemeClr val="tx1"/>
                          </a:solidFill>
                          <a:latin typeface="+mn-lt"/>
                          <a:ea typeface="+mn-ea"/>
                          <a:cs typeface="+mn-cs"/>
                        </a:rPr>
                        <a:t>/</a:t>
                      </a:r>
                      <a:r>
                        <a:rPr lang="zh-CN" altLang="en-US" sz="1800" b="1" kern="1200" dirty="0" smtClean="0">
                          <a:solidFill>
                            <a:schemeClr val="tx1"/>
                          </a:solidFill>
                          <a:latin typeface="+mn-lt"/>
                          <a:ea typeface="+mn-ea"/>
                          <a:cs typeface="+mn-cs"/>
                        </a:rPr>
                        <a:t>自动</a:t>
                      </a:r>
                      <a:endParaRPr lang="zh-CN" altLang="en-US" sz="1800" b="1" kern="1200" dirty="0">
                        <a:solidFill>
                          <a:schemeClr val="tx1"/>
                        </a:solidFill>
                        <a:latin typeface="+mn-lt"/>
                        <a:ea typeface="+mn-ea"/>
                        <a:cs typeface="+mn-cs"/>
                      </a:endParaRPr>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2055">
                <a:tc>
                  <a:txBody>
                    <a:bodyPr/>
                    <a:lstStyle/>
                    <a:p>
                      <a:pPr marL="0" algn="l" defTabSz="914400" rtl="0" eaLnBrk="1" latinLnBrk="0" hangingPunct="1"/>
                      <a:r>
                        <a:rPr lang="zh-CN" altLang="en-US" sz="1800" b="1" kern="1200" dirty="0" smtClean="0">
                          <a:solidFill>
                            <a:schemeClr val="tx1"/>
                          </a:solidFill>
                          <a:latin typeface="+mn-lt"/>
                          <a:ea typeface="+mn-ea"/>
                          <a:cs typeface="+mn-cs"/>
                        </a:rPr>
                        <a:t>测试内容</a:t>
                      </a:r>
                      <a:endParaRPr lang="zh-CN" altLang="en-US" sz="1800" b="1" kern="1200" dirty="0">
                        <a:solidFill>
                          <a:schemeClr val="tx1"/>
                        </a:solidFill>
                        <a:latin typeface="+mn-lt"/>
                        <a:ea typeface="+mn-ea"/>
                        <a:cs typeface="+mn-cs"/>
                      </a:endParaRPr>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endParaRPr lang="zh-CN" altLang="en-US" dirty="0"/>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2055">
                <a:tc>
                  <a:txBody>
                    <a:bodyPr/>
                    <a:lstStyle/>
                    <a:p>
                      <a:pPr marL="0" algn="l" defTabSz="914400" rtl="0" eaLnBrk="1" latinLnBrk="0" hangingPunct="1"/>
                      <a:r>
                        <a:rPr lang="zh-CN" altLang="en-US" sz="1800" b="1" kern="1200" dirty="0" smtClean="0">
                          <a:solidFill>
                            <a:schemeClr val="tx1"/>
                          </a:solidFill>
                          <a:latin typeface="+mn-lt"/>
                          <a:ea typeface="+mn-ea"/>
                          <a:cs typeface="+mn-cs"/>
                        </a:rPr>
                        <a:t>前置条件</a:t>
                      </a:r>
                      <a:endParaRPr lang="zh-CN" altLang="en-US" sz="1800" b="1" kern="1200" dirty="0">
                        <a:solidFill>
                          <a:schemeClr val="tx1"/>
                        </a:solidFill>
                        <a:latin typeface="+mn-lt"/>
                        <a:ea typeface="+mn-ea"/>
                        <a:cs typeface="+mn-cs"/>
                      </a:endParaRPr>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endParaRPr lang="zh-CN" altLang="en-US" dirty="0"/>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2055">
                <a:tc>
                  <a:txBody>
                    <a:bodyPr/>
                    <a:lstStyle/>
                    <a:p>
                      <a:pPr marL="0" algn="l" defTabSz="914400" rtl="0" eaLnBrk="1" latinLnBrk="0" hangingPunct="1"/>
                      <a:r>
                        <a:rPr lang="zh-CN" altLang="en-US" sz="1800" b="1" kern="1200" dirty="0" smtClean="0">
                          <a:solidFill>
                            <a:schemeClr val="tx1"/>
                          </a:solidFill>
                          <a:latin typeface="+mn-lt"/>
                          <a:ea typeface="+mn-ea"/>
                          <a:cs typeface="+mn-cs"/>
                        </a:rPr>
                        <a:t>后置条件</a:t>
                      </a:r>
                      <a:endParaRPr lang="zh-CN" altLang="en-US" sz="1800" b="1" kern="1200" dirty="0">
                        <a:solidFill>
                          <a:schemeClr val="tx1"/>
                        </a:solidFill>
                        <a:latin typeface="+mn-lt"/>
                        <a:ea typeface="+mn-ea"/>
                        <a:cs typeface="+mn-cs"/>
                      </a:endParaRPr>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endParaRPr lang="zh-CN" altLang="en-US" dirty="0"/>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2055">
                <a:tc>
                  <a:txBody>
                    <a:bodyPr/>
                    <a:lstStyle/>
                    <a:p>
                      <a:pPr marL="0" algn="l" defTabSz="914400" rtl="0" eaLnBrk="1" latinLnBrk="0" hangingPunct="1"/>
                      <a:r>
                        <a:rPr lang="zh-CN" altLang="en-US" sz="1800" b="1" kern="1200" dirty="0" smtClean="0">
                          <a:solidFill>
                            <a:schemeClr val="tx1"/>
                          </a:solidFill>
                          <a:latin typeface="+mn-lt"/>
                          <a:ea typeface="+mn-ea"/>
                          <a:cs typeface="+mn-cs"/>
                        </a:rPr>
                        <a:t>步骤</a:t>
                      </a:r>
                      <a:endParaRPr lang="zh-CN" altLang="en-US" sz="1800" b="1" kern="1200" dirty="0">
                        <a:solidFill>
                          <a:schemeClr val="tx1"/>
                        </a:solidFill>
                        <a:latin typeface="+mn-lt"/>
                        <a:ea typeface="+mn-ea"/>
                        <a:cs typeface="+mn-cs"/>
                      </a:endParaRPr>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l" defTabSz="914400" rtl="0" eaLnBrk="1" latinLnBrk="0" hangingPunct="1"/>
                      <a:r>
                        <a:rPr lang="zh-CN" altLang="en-US" sz="1800" b="1" kern="1200" dirty="0" smtClean="0">
                          <a:solidFill>
                            <a:schemeClr val="tx1"/>
                          </a:solidFill>
                          <a:latin typeface="+mn-lt"/>
                          <a:ea typeface="+mn-ea"/>
                          <a:cs typeface="+mn-cs"/>
                        </a:rPr>
                        <a:t>操作描述</a:t>
                      </a:r>
                      <a:endParaRPr lang="zh-CN" altLang="en-US" sz="1800" b="1" kern="1200" dirty="0">
                        <a:solidFill>
                          <a:schemeClr val="tx1"/>
                        </a:solidFill>
                        <a:latin typeface="+mn-lt"/>
                        <a:ea typeface="+mn-ea"/>
                        <a:cs typeface="+mn-cs"/>
                      </a:endParaRPr>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algn="l" defTabSz="914400" rtl="0" eaLnBrk="1" latinLnBrk="0" hangingPunct="1"/>
                      <a:r>
                        <a:rPr lang="zh-CN" altLang="en-US" sz="1800" b="1" kern="1200" dirty="0" smtClean="0">
                          <a:solidFill>
                            <a:schemeClr val="tx1"/>
                          </a:solidFill>
                          <a:latin typeface="+mn-lt"/>
                          <a:ea typeface="+mn-ea"/>
                          <a:cs typeface="+mn-cs"/>
                        </a:rPr>
                        <a:t>期望结果</a:t>
                      </a:r>
                      <a:endParaRPr lang="zh-CN" altLang="en-US" sz="1800" b="1" kern="1200" dirty="0">
                        <a:solidFill>
                          <a:schemeClr val="tx1"/>
                        </a:solidFill>
                        <a:latin typeface="+mn-lt"/>
                        <a:ea typeface="+mn-ea"/>
                        <a:cs typeface="+mn-cs"/>
                      </a:endParaRPr>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zh-CN" altLang="en-US"/>
                    </a:p>
                  </a:txBody>
                  <a:tcPr/>
                </a:tc>
              </a:tr>
              <a:tr h="342055">
                <a:tc>
                  <a:txBody>
                    <a:bodyPr/>
                    <a:lstStyle/>
                    <a:p>
                      <a:r>
                        <a:rPr lang="en-US" altLang="zh-CN" dirty="0" smtClean="0"/>
                        <a:t>1</a:t>
                      </a:r>
                      <a:endParaRPr lang="zh-CN" altLang="en-US" dirty="0"/>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endParaRPr lang="zh-CN" altLang="en-US" dirty="0"/>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2055">
                <a:tc>
                  <a:txBody>
                    <a:bodyPr/>
                    <a:lstStyle/>
                    <a:p>
                      <a:r>
                        <a:rPr lang="en-US" altLang="zh-CN" dirty="0" smtClean="0"/>
                        <a:t>2</a:t>
                      </a:r>
                      <a:endParaRPr lang="zh-CN" altLang="en-US" dirty="0"/>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endParaRPr lang="zh-CN" altLang="en-US" dirty="0"/>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2055">
                <a:tc>
                  <a:txBody>
                    <a:bodyPr/>
                    <a:lstStyle/>
                    <a:p>
                      <a:r>
                        <a:rPr lang="en-US" altLang="zh-CN" dirty="0" smtClean="0"/>
                        <a:t>3</a:t>
                      </a:r>
                      <a:endParaRPr lang="zh-CN" altLang="en-US" dirty="0"/>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endParaRPr lang="zh-CN" altLang="en-US" dirty="0"/>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 name="标题 2"/>
          <p:cNvSpPr>
            <a:spLocks noGrp="1"/>
          </p:cNvSpPr>
          <p:nvPr>
            <p:ph type="title"/>
          </p:nvPr>
        </p:nvSpPr>
        <p:spPr/>
        <p:txBody>
          <a:bodyPr/>
          <a:lstStyle/>
          <a:p>
            <a:r>
              <a:rPr lang="zh-CN" altLang="en-US" smtClean="0"/>
              <a:t>录制准备</a:t>
            </a:r>
            <a:endParaRPr lang="zh-CN" altLang="en-US" dirty="0"/>
          </a:p>
        </p:txBody>
      </p:sp>
      <p:sp>
        <p:nvSpPr>
          <p:cNvPr id="5" name="TextBox 4"/>
          <p:cNvSpPr txBox="1"/>
          <p:nvPr/>
        </p:nvSpPr>
        <p:spPr>
          <a:xfrm>
            <a:off x="539552" y="1012086"/>
            <a:ext cx="8244408" cy="1077218"/>
          </a:xfrm>
          <a:prstGeom prst="rect">
            <a:avLst/>
          </a:prstGeom>
          <a:noFill/>
        </p:spPr>
        <p:txBody>
          <a:bodyPr wrap="square" rtlCol="0">
            <a:spAutoFit/>
          </a:bodyPr>
          <a:lstStyle/>
          <a:p>
            <a:r>
              <a:rPr lang="en-US" altLang="zh-CN" sz="3200" dirty="0" smtClean="0"/>
              <a:t>1</a:t>
            </a:r>
            <a:r>
              <a:rPr lang="zh-CN" altLang="en-US" sz="3200" dirty="0" smtClean="0"/>
              <a:t>、根据产品逻辑和业务分析，设计测试用例和测试用例所用到的测试数据。</a:t>
            </a:r>
            <a:endParaRPr lang="zh-CN" altLang="en-US" sz="3200" dirty="0"/>
          </a:p>
        </p:txBody>
      </p:sp>
    </p:spTree>
    <p:extLst>
      <p:ext uri="{BB962C8B-B14F-4D97-AF65-F5344CB8AC3E}">
        <p14:creationId xmlns:p14="http://schemas.microsoft.com/office/powerpoint/2010/main" val="41975368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dirty="0" smtClean="0"/>
              <a:t>UFT</a:t>
            </a:r>
            <a:r>
              <a:rPr lang="zh-CN" altLang="en-US" dirty="0" smtClean="0"/>
              <a:t>的前世今生</a:t>
            </a:r>
            <a:endParaRPr lang="en-US" altLang="zh-CN" dirty="0" smtClean="0"/>
          </a:p>
          <a:p>
            <a:r>
              <a:rPr lang="en-US" altLang="zh-CN" dirty="0" smtClean="0"/>
              <a:t>UFT</a:t>
            </a:r>
            <a:r>
              <a:rPr lang="zh-CN" altLang="en-US" dirty="0" smtClean="0"/>
              <a:t>的工作原理</a:t>
            </a:r>
            <a:endParaRPr lang="en-US" altLang="zh-CN" dirty="0" smtClean="0"/>
          </a:p>
          <a:p>
            <a:r>
              <a:rPr lang="en-US" altLang="zh-CN" dirty="0" smtClean="0"/>
              <a:t>UFT</a:t>
            </a:r>
            <a:r>
              <a:rPr lang="zh-CN" altLang="en-US" dirty="0" smtClean="0"/>
              <a:t>的工作步骤</a:t>
            </a:r>
            <a:endParaRPr lang="en-US" altLang="zh-CN" dirty="0" smtClean="0"/>
          </a:p>
          <a:p>
            <a:r>
              <a:rPr lang="en-US" altLang="zh-CN" dirty="0" smtClean="0"/>
              <a:t>UFT</a:t>
            </a:r>
            <a:r>
              <a:rPr lang="zh-CN" altLang="en-US" dirty="0" smtClean="0"/>
              <a:t>脚本录制 </a:t>
            </a:r>
            <a:endParaRPr lang="en-US" altLang="zh-CN" dirty="0" smtClean="0"/>
          </a:p>
          <a:p>
            <a:r>
              <a:rPr lang="zh-CN" altLang="en-US" dirty="0" smtClean="0"/>
              <a:t>测试对象与对象库</a:t>
            </a:r>
            <a:endParaRPr lang="en-US" altLang="zh-CN" dirty="0" smtClean="0"/>
          </a:p>
          <a:p>
            <a:r>
              <a:rPr lang="zh-CN" altLang="en-US" dirty="0"/>
              <a:t>共享对象库的使用</a:t>
            </a:r>
            <a:endParaRPr lang="en-US" altLang="zh-CN" dirty="0"/>
          </a:p>
          <a:p>
            <a:r>
              <a:rPr lang="zh-CN" altLang="en-US" dirty="0" smtClean="0"/>
              <a:t>脚本的维护</a:t>
            </a:r>
            <a:endParaRPr lang="en-US" altLang="zh-CN" dirty="0"/>
          </a:p>
        </p:txBody>
      </p:sp>
      <p:sp>
        <p:nvSpPr>
          <p:cNvPr id="2" name="标题 1"/>
          <p:cNvSpPr>
            <a:spLocks noGrp="1"/>
          </p:cNvSpPr>
          <p:nvPr>
            <p:ph type="title"/>
          </p:nvPr>
        </p:nvSpPr>
        <p:spPr/>
        <p:txBody>
          <a:bodyPr/>
          <a:lstStyle/>
          <a:p>
            <a:r>
              <a:rPr lang="zh-CN" altLang="en-US" smtClean="0"/>
              <a:t>本章大纲</a:t>
            </a:r>
            <a:endParaRPr lang="zh-CN" altLang="en-US" dirty="0"/>
          </a:p>
        </p:txBody>
      </p:sp>
    </p:spTree>
    <p:extLst>
      <p:ext uri="{BB962C8B-B14F-4D97-AF65-F5344CB8AC3E}">
        <p14:creationId xmlns:p14="http://schemas.microsoft.com/office/powerpoint/2010/main" val="17474626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mtClean="0"/>
              <a:t>2</a:t>
            </a:r>
            <a:r>
              <a:rPr lang="zh-CN" altLang="en-US" smtClean="0"/>
              <a:t>、分析产品特点，根据</a:t>
            </a:r>
            <a:r>
              <a:rPr lang="en-US" altLang="zh-CN" smtClean="0"/>
              <a:t>UFT</a:t>
            </a:r>
            <a:r>
              <a:rPr lang="zh-CN" altLang="en-US" smtClean="0"/>
              <a:t>的特点和实现方式，确定哪些测试用例需求手工执行，哪些测试用例需要自动化执行。</a:t>
            </a:r>
            <a:endParaRPr lang="zh-CN" altLang="en-US" dirty="0"/>
          </a:p>
        </p:txBody>
      </p:sp>
      <p:sp>
        <p:nvSpPr>
          <p:cNvPr id="3" name="标题 2"/>
          <p:cNvSpPr>
            <a:spLocks noGrp="1"/>
          </p:cNvSpPr>
          <p:nvPr>
            <p:ph type="title"/>
          </p:nvPr>
        </p:nvSpPr>
        <p:spPr/>
        <p:txBody>
          <a:bodyPr/>
          <a:lstStyle/>
          <a:p>
            <a:r>
              <a:rPr lang="zh-CN" altLang="en-US" smtClean="0"/>
              <a:t>录制准备</a:t>
            </a:r>
            <a:endParaRPr lang="zh-CN" altLang="en-US" dirty="0"/>
          </a:p>
        </p:txBody>
      </p:sp>
    </p:spTree>
    <p:extLst>
      <p:ext uri="{BB962C8B-B14F-4D97-AF65-F5344CB8AC3E}">
        <p14:creationId xmlns:p14="http://schemas.microsoft.com/office/powerpoint/2010/main" val="19267978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mtClean="0"/>
              <a:t>3</a:t>
            </a:r>
            <a:r>
              <a:rPr lang="zh-CN" altLang="en-US" smtClean="0"/>
              <a:t>、分析这些需要实现的自动化测试用例，确定自动化测试用例的前置条件、预期结果和后置条件，合理安排录制和编写测试脚本，尽量使测试脚本简单、实用和复用。</a:t>
            </a:r>
            <a:endParaRPr lang="zh-CN" altLang="en-US" dirty="0"/>
          </a:p>
        </p:txBody>
      </p:sp>
      <p:sp>
        <p:nvSpPr>
          <p:cNvPr id="3" name="标题 2"/>
          <p:cNvSpPr>
            <a:spLocks noGrp="1"/>
          </p:cNvSpPr>
          <p:nvPr>
            <p:ph type="title"/>
          </p:nvPr>
        </p:nvSpPr>
        <p:spPr/>
        <p:txBody>
          <a:bodyPr/>
          <a:lstStyle/>
          <a:p>
            <a:r>
              <a:rPr lang="zh-CN" altLang="en-US" smtClean="0"/>
              <a:t>录制准备</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410881620"/>
              </p:ext>
            </p:extLst>
          </p:nvPr>
        </p:nvGraphicFramePr>
        <p:xfrm>
          <a:off x="323528" y="2276872"/>
          <a:ext cx="8291263" cy="4572000"/>
        </p:xfrm>
        <a:graphic>
          <a:graphicData uri="http://schemas.openxmlformats.org/drawingml/2006/table">
            <a:tbl>
              <a:tblPr firstRow="1" bandRow="1">
                <a:tableStyleId>{5C22544A-7EE6-4342-B048-85BDC9FD1C3A}</a:tableStyleId>
              </a:tblPr>
              <a:tblGrid>
                <a:gridCol w="1368152"/>
                <a:gridCol w="2777480"/>
                <a:gridCol w="2103879"/>
                <a:gridCol w="2041752"/>
              </a:tblGrid>
              <a:tr h="342055">
                <a:tc>
                  <a:txBody>
                    <a:bodyPr/>
                    <a:lstStyle/>
                    <a:p>
                      <a:r>
                        <a:rPr lang="zh-CN" altLang="en-US" dirty="0" smtClean="0">
                          <a:solidFill>
                            <a:schemeClr val="tx1"/>
                          </a:solidFill>
                        </a:rPr>
                        <a:t>用例名称</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algn="l" defTabSz="914400" rtl="0" eaLnBrk="1" latinLnBrk="0" hangingPunct="1"/>
                      <a:r>
                        <a:rPr lang="zh-CN" altLang="en-US" sz="1800" b="1" kern="1200" dirty="0" smtClean="0">
                          <a:solidFill>
                            <a:schemeClr val="tx1"/>
                          </a:solidFill>
                          <a:latin typeface="+mn-lt"/>
                          <a:ea typeface="+mn-ea"/>
                          <a:cs typeface="+mn-cs"/>
                        </a:rPr>
                        <a:t>验证列表数据为单页时的翻页功能</a:t>
                      </a:r>
                      <a:endParaRPr lang="zh-CN"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endParaRPr lang="zh-CN"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2055">
                <a:tc>
                  <a:txBody>
                    <a:bodyPr/>
                    <a:lstStyle/>
                    <a:p>
                      <a:pPr marL="0" algn="l" defTabSz="914400" rtl="0" eaLnBrk="1" latinLnBrk="0" hangingPunct="1"/>
                      <a:r>
                        <a:rPr lang="zh-CN" altLang="en-US" sz="1800" b="1" kern="1200" dirty="0" smtClean="0">
                          <a:solidFill>
                            <a:schemeClr val="tx1"/>
                          </a:solidFill>
                          <a:latin typeface="+mn-lt"/>
                          <a:ea typeface="+mn-ea"/>
                          <a:cs typeface="+mn-cs"/>
                        </a:rPr>
                        <a:t>用例编号</a:t>
                      </a:r>
                      <a:endParaRPr lang="zh-CN"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altLang="zh-CN" dirty="0" smtClean="0"/>
                        <a:t>Query_TC1007-1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1800" b="1" kern="1200" dirty="0" smtClean="0">
                          <a:solidFill>
                            <a:schemeClr val="tx1"/>
                          </a:solidFill>
                          <a:latin typeface="+mn-lt"/>
                          <a:ea typeface="+mn-ea"/>
                          <a:cs typeface="+mn-cs"/>
                        </a:rPr>
                        <a:t>设计人</a:t>
                      </a:r>
                      <a:endParaRPr lang="zh-CN"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2055">
                <a:tc>
                  <a:txBody>
                    <a:bodyPr/>
                    <a:lstStyle/>
                    <a:p>
                      <a:pPr marL="0" algn="l" defTabSz="914400" rtl="0" eaLnBrk="1" latinLnBrk="0" hangingPunct="1"/>
                      <a:r>
                        <a:rPr lang="zh-CN" altLang="en-US" sz="1800" b="1" kern="1200" dirty="0" smtClean="0">
                          <a:solidFill>
                            <a:schemeClr val="tx1"/>
                          </a:solidFill>
                          <a:latin typeface="+mn-lt"/>
                          <a:ea typeface="+mn-ea"/>
                          <a:cs typeface="+mn-cs"/>
                        </a:rPr>
                        <a:t>用例级别</a:t>
                      </a:r>
                      <a:endParaRPr lang="zh-CN"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altLang="zh-CN" dirty="0" smtClean="0"/>
                        <a:t>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1800" b="1" kern="1200" dirty="0" smtClean="0">
                          <a:solidFill>
                            <a:schemeClr val="tx1"/>
                          </a:solidFill>
                          <a:latin typeface="+mn-lt"/>
                          <a:ea typeface="+mn-ea"/>
                          <a:cs typeface="+mn-cs"/>
                        </a:rPr>
                        <a:t>设计时间</a:t>
                      </a:r>
                      <a:endParaRPr lang="zh-CN"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2055">
                <a:tc>
                  <a:txBody>
                    <a:bodyPr/>
                    <a:lstStyle/>
                    <a:p>
                      <a:pPr marL="0" algn="l" defTabSz="914400" rtl="0" eaLnBrk="1" latinLnBrk="0" hangingPunct="1"/>
                      <a:r>
                        <a:rPr lang="zh-CN" altLang="en-US" sz="1800" b="1" kern="1200" dirty="0" smtClean="0">
                          <a:solidFill>
                            <a:schemeClr val="tx1"/>
                          </a:solidFill>
                          <a:latin typeface="+mn-lt"/>
                          <a:ea typeface="+mn-ea"/>
                          <a:cs typeface="+mn-cs"/>
                        </a:rPr>
                        <a:t>测试数据</a:t>
                      </a:r>
                      <a:endParaRPr lang="zh-CN"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1800" b="1" kern="1200" dirty="0" smtClean="0">
                          <a:solidFill>
                            <a:schemeClr val="tx1"/>
                          </a:solidFill>
                          <a:latin typeface="+mn-lt"/>
                          <a:ea typeface="+mn-ea"/>
                          <a:cs typeface="+mn-cs"/>
                        </a:rPr>
                        <a:t>测试类型</a:t>
                      </a:r>
                      <a:endParaRPr lang="zh-CN"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l" defTabSz="914400" rtl="0" eaLnBrk="1" latinLnBrk="0" hangingPunct="1"/>
                      <a:r>
                        <a:rPr lang="zh-CN" altLang="en-US" sz="1800" b="1" kern="1200" dirty="0" smtClean="0">
                          <a:solidFill>
                            <a:schemeClr val="tx1"/>
                          </a:solidFill>
                          <a:latin typeface="+mn-lt"/>
                          <a:ea typeface="+mn-ea"/>
                          <a:cs typeface="+mn-cs"/>
                        </a:rPr>
                        <a:t>手工</a:t>
                      </a:r>
                      <a:r>
                        <a:rPr lang="en-US" altLang="zh-CN" sz="1800" b="1" kern="1200" dirty="0" smtClean="0">
                          <a:solidFill>
                            <a:schemeClr val="tx1"/>
                          </a:solidFill>
                          <a:latin typeface="+mn-lt"/>
                          <a:ea typeface="+mn-ea"/>
                          <a:cs typeface="+mn-cs"/>
                        </a:rPr>
                        <a:t>/</a:t>
                      </a:r>
                      <a:r>
                        <a:rPr lang="zh-CN" altLang="en-US" sz="1800" b="1" kern="1200" dirty="0" smtClean="0">
                          <a:solidFill>
                            <a:schemeClr val="tx1"/>
                          </a:solidFill>
                          <a:latin typeface="+mn-lt"/>
                          <a:ea typeface="+mn-ea"/>
                          <a:cs typeface="+mn-cs"/>
                        </a:rPr>
                        <a:t>自动</a:t>
                      </a:r>
                      <a:endParaRPr lang="zh-CN"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2055">
                <a:tc>
                  <a:txBody>
                    <a:bodyPr/>
                    <a:lstStyle/>
                    <a:p>
                      <a:pPr marL="0" algn="l" defTabSz="914400" rtl="0" eaLnBrk="1" latinLnBrk="0" hangingPunct="1"/>
                      <a:r>
                        <a:rPr lang="zh-CN" altLang="en-US" sz="1800" b="1" kern="1200" dirty="0" smtClean="0">
                          <a:solidFill>
                            <a:schemeClr val="tx1"/>
                          </a:solidFill>
                          <a:latin typeface="+mn-lt"/>
                          <a:ea typeface="+mn-ea"/>
                          <a:cs typeface="+mn-cs"/>
                        </a:rPr>
                        <a:t>测试内容</a:t>
                      </a:r>
                      <a:endParaRPr lang="zh-CN"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r>
                        <a:rPr lang="zh-CN" altLang="en-US" dirty="0" smtClean="0"/>
                        <a:t>数据列表页，进行“下一页”操作会跳转到当前页的下一页，进行“尾页”操作会跳转到最后一页，进行“上一页”操作跳转到当前页的上一页，进行“首页”操作会跳转到第一页</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2055">
                <a:tc>
                  <a:txBody>
                    <a:bodyPr/>
                    <a:lstStyle/>
                    <a:p>
                      <a:pPr marL="0" algn="l" defTabSz="914400" rtl="0" eaLnBrk="1" latinLnBrk="0" hangingPunct="1"/>
                      <a:r>
                        <a:rPr lang="zh-CN" altLang="en-US" sz="1800" b="1" kern="1200" dirty="0" smtClean="0">
                          <a:solidFill>
                            <a:schemeClr val="tx1"/>
                          </a:solidFill>
                          <a:latin typeface="+mn-lt"/>
                          <a:ea typeface="+mn-ea"/>
                          <a:cs typeface="+mn-cs"/>
                        </a:rPr>
                        <a:t>前置条件</a:t>
                      </a:r>
                      <a:endParaRPr lang="zh-CN"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r>
                        <a:rPr lang="zh-CN" altLang="en-US" dirty="0" smtClean="0"/>
                        <a:t>进入查询页面，当前数据列表中只有一页</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2055">
                <a:tc>
                  <a:txBody>
                    <a:bodyPr/>
                    <a:lstStyle/>
                    <a:p>
                      <a:pPr marL="0" algn="l" defTabSz="914400" rtl="0" eaLnBrk="1" latinLnBrk="0" hangingPunct="1"/>
                      <a:r>
                        <a:rPr lang="zh-CN" altLang="en-US" sz="1800" b="1" kern="1200" dirty="0" smtClean="0">
                          <a:solidFill>
                            <a:schemeClr val="tx1"/>
                          </a:solidFill>
                          <a:latin typeface="+mn-lt"/>
                          <a:ea typeface="+mn-ea"/>
                          <a:cs typeface="+mn-cs"/>
                        </a:rPr>
                        <a:t>后置条件</a:t>
                      </a:r>
                      <a:endParaRPr lang="zh-CN"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2055">
                <a:tc>
                  <a:txBody>
                    <a:bodyPr/>
                    <a:lstStyle/>
                    <a:p>
                      <a:pPr marL="0" algn="l" defTabSz="914400" rtl="0" eaLnBrk="1" latinLnBrk="0" hangingPunct="1"/>
                      <a:r>
                        <a:rPr lang="zh-CN" altLang="en-US" sz="1800" b="1" kern="1200" dirty="0" smtClean="0">
                          <a:solidFill>
                            <a:schemeClr val="tx1"/>
                          </a:solidFill>
                          <a:latin typeface="+mn-lt"/>
                          <a:ea typeface="+mn-ea"/>
                          <a:cs typeface="+mn-cs"/>
                        </a:rPr>
                        <a:t>步骤</a:t>
                      </a:r>
                      <a:endParaRPr lang="zh-CN"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l" defTabSz="914400" rtl="0" eaLnBrk="1" latinLnBrk="0" hangingPunct="1"/>
                      <a:r>
                        <a:rPr lang="zh-CN" altLang="en-US" sz="1800" b="1" kern="1200" dirty="0" smtClean="0">
                          <a:solidFill>
                            <a:schemeClr val="tx1"/>
                          </a:solidFill>
                          <a:latin typeface="+mn-lt"/>
                          <a:ea typeface="+mn-ea"/>
                          <a:cs typeface="+mn-cs"/>
                        </a:rPr>
                        <a:t>操作描述</a:t>
                      </a:r>
                      <a:endParaRPr lang="zh-CN"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algn="l" defTabSz="914400" rtl="0" eaLnBrk="1" latinLnBrk="0" hangingPunct="1"/>
                      <a:r>
                        <a:rPr lang="zh-CN" altLang="en-US" sz="1800" b="1" kern="1200" dirty="0" smtClean="0">
                          <a:solidFill>
                            <a:schemeClr val="tx1"/>
                          </a:solidFill>
                          <a:latin typeface="+mn-lt"/>
                          <a:ea typeface="+mn-ea"/>
                          <a:cs typeface="+mn-cs"/>
                        </a:rPr>
                        <a:t>期望结果</a:t>
                      </a:r>
                      <a:endParaRPr lang="zh-CN"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zh-CN" altLang="en-US"/>
                    </a:p>
                  </a:txBody>
                  <a:tcPr/>
                </a:tc>
              </a:tr>
              <a:tr h="342055">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t>点击“下一页”</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zh-CN" altLang="en-US" dirty="0" smtClean="0"/>
                        <a:t>仍然显示为第一页数据</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2055">
                <a:tc>
                  <a:txBody>
                    <a:bodyPr/>
                    <a:lstStyle/>
                    <a:p>
                      <a:r>
                        <a:rPr lang="en-US" altLang="zh-CN" dirty="0" smtClean="0"/>
                        <a:t>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点击“上一页”</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仍然显示为第一页数据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2055">
                <a:tc>
                  <a:txBody>
                    <a:bodyPr/>
                    <a:lstStyle/>
                    <a:p>
                      <a:r>
                        <a:rPr lang="en-US" altLang="zh-CN" dirty="0" smtClean="0"/>
                        <a:t>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点击“尾页”</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仍然显示为第一页数据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5647038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smtClean="0"/>
              <a:t>UFT</a:t>
            </a:r>
            <a:r>
              <a:rPr lang="zh-CN" altLang="en-US" smtClean="0"/>
              <a:t>的前世今生</a:t>
            </a:r>
            <a:endParaRPr lang="en-US" altLang="zh-CN" smtClean="0"/>
          </a:p>
          <a:p>
            <a:r>
              <a:rPr lang="en-US" altLang="zh-CN" smtClean="0"/>
              <a:t>UFT</a:t>
            </a:r>
            <a:r>
              <a:rPr lang="zh-CN" altLang="en-US" smtClean="0"/>
              <a:t>的工作原理</a:t>
            </a:r>
            <a:endParaRPr lang="en-US" altLang="zh-CN" smtClean="0"/>
          </a:p>
          <a:p>
            <a:r>
              <a:rPr lang="en-US" altLang="zh-CN" smtClean="0"/>
              <a:t>UFT</a:t>
            </a:r>
            <a:r>
              <a:rPr lang="zh-CN" altLang="en-US" smtClean="0"/>
              <a:t>的工作步骤</a:t>
            </a:r>
            <a:endParaRPr lang="en-US" altLang="zh-CN" smtClean="0"/>
          </a:p>
          <a:p>
            <a:r>
              <a:rPr lang="en-US" altLang="zh-CN" smtClean="0"/>
              <a:t>UFT</a:t>
            </a:r>
            <a:r>
              <a:rPr lang="zh-CN" altLang="en-US" smtClean="0"/>
              <a:t>脚本录制 </a:t>
            </a:r>
            <a:endParaRPr lang="en-US" altLang="zh-CN" smtClean="0"/>
          </a:p>
          <a:p>
            <a:r>
              <a:rPr lang="zh-CN" altLang="en-US" smtClean="0"/>
              <a:t>测试对象与对象库</a:t>
            </a:r>
            <a:endParaRPr lang="en-US" altLang="zh-CN" smtClean="0"/>
          </a:p>
          <a:p>
            <a:r>
              <a:rPr lang="zh-CN" altLang="en-US" smtClean="0"/>
              <a:t>脚本的维护</a:t>
            </a:r>
            <a:endParaRPr lang="en-US" altLang="zh-CN" dirty="0"/>
          </a:p>
        </p:txBody>
      </p:sp>
      <p:sp>
        <p:nvSpPr>
          <p:cNvPr id="2" name="标题 1"/>
          <p:cNvSpPr>
            <a:spLocks noGrp="1"/>
          </p:cNvSpPr>
          <p:nvPr>
            <p:ph type="title"/>
          </p:nvPr>
        </p:nvSpPr>
        <p:spPr/>
        <p:txBody>
          <a:bodyPr/>
          <a:lstStyle/>
          <a:p>
            <a:r>
              <a:rPr lang="zh-CN" altLang="en-US" smtClean="0"/>
              <a:t>本章大纲</a:t>
            </a:r>
            <a:endParaRPr lang="zh-CN" altLang="en-US" dirty="0"/>
          </a:p>
        </p:txBody>
      </p:sp>
    </p:spTree>
    <p:extLst>
      <p:ext uri="{BB962C8B-B14F-4D97-AF65-F5344CB8AC3E}">
        <p14:creationId xmlns:p14="http://schemas.microsoft.com/office/powerpoint/2010/main" val="6751353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r>
              <a:rPr lang="en-US" altLang="zh-CN" smtClean="0"/>
              <a:t>UFT</a:t>
            </a:r>
            <a:r>
              <a:rPr lang="zh-CN" altLang="en-US" smtClean="0"/>
              <a:t>安装</a:t>
            </a:r>
            <a:endParaRPr lang="zh-CN" altLang="en-US" dirty="0"/>
          </a:p>
        </p:txBody>
      </p:sp>
      <p:pic>
        <p:nvPicPr>
          <p:cNvPr id="1025" name="Picture 1" descr="C:\Users\think\AppData\Roaming\Tencent\Users\626231936\QQ\WinTemp\RichOle\7D@2IHX1FMH8FBUEY~$$7`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1763755"/>
            <a:ext cx="4889004" cy="4022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04436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mtClean="0"/>
              <a:t>第一步，启动</a:t>
            </a:r>
            <a:r>
              <a:rPr lang="en-US" altLang="zh-CN" smtClean="0"/>
              <a:t>UFT</a:t>
            </a:r>
            <a:r>
              <a:rPr lang="zh-CN" altLang="en-US" smtClean="0"/>
              <a:t>，新建测试</a:t>
            </a:r>
            <a:endParaRPr lang="en-US" altLang="zh-CN" smtClean="0"/>
          </a:p>
          <a:p>
            <a:r>
              <a:rPr lang="zh-CN" altLang="en-US" smtClean="0"/>
              <a:t>第二步，录制</a:t>
            </a:r>
            <a:endParaRPr lang="en-US" altLang="zh-CN" smtClean="0"/>
          </a:p>
          <a:p>
            <a:pPr lvl="1"/>
            <a:r>
              <a:rPr lang="zh-CN" altLang="en-US" smtClean="0"/>
              <a:t>录制</a:t>
            </a:r>
            <a:r>
              <a:rPr lang="en-US" altLang="zh-CN" smtClean="0"/>
              <a:t>Web</a:t>
            </a:r>
            <a:r>
              <a:rPr lang="zh-CN" altLang="en-US" smtClean="0"/>
              <a:t>应用程序</a:t>
            </a:r>
            <a:endParaRPr lang="en-US" altLang="zh-CN" smtClean="0"/>
          </a:p>
          <a:p>
            <a:pPr lvl="1"/>
            <a:r>
              <a:rPr lang="zh-CN" altLang="en-US" smtClean="0"/>
              <a:t>录制</a:t>
            </a:r>
            <a:r>
              <a:rPr lang="en-US" altLang="zh-CN" smtClean="0"/>
              <a:t>Windows</a:t>
            </a:r>
            <a:r>
              <a:rPr lang="zh-CN" altLang="en-US" smtClean="0"/>
              <a:t>应用程序</a:t>
            </a:r>
            <a:endParaRPr lang="zh-CN" altLang="en-US" dirty="0"/>
          </a:p>
        </p:txBody>
      </p:sp>
      <p:sp>
        <p:nvSpPr>
          <p:cNvPr id="3" name="标题 2"/>
          <p:cNvSpPr>
            <a:spLocks noGrp="1"/>
          </p:cNvSpPr>
          <p:nvPr>
            <p:ph type="title"/>
          </p:nvPr>
        </p:nvSpPr>
        <p:spPr/>
        <p:txBody>
          <a:bodyPr/>
          <a:lstStyle/>
          <a:p>
            <a:r>
              <a:rPr lang="zh-CN" altLang="en-US" smtClean="0"/>
              <a:t>脚本录制</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7680" y="1957790"/>
            <a:ext cx="4152900"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14942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dirty="0" smtClean="0"/>
              <a:t>UFT</a:t>
            </a:r>
            <a:r>
              <a:rPr lang="zh-CN" altLang="en-US" dirty="0" smtClean="0"/>
              <a:t>的前世今生</a:t>
            </a:r>
            <a:endParaRPr lang="en-US" altLang="zh-CN" dirty="0" smtClean="0"/>
          </a:p>
          <a:p>
            <a:r>
              <a:rPr lang="en-US" altLang="zh-CN" dirty="0" smtClean="0"/>
              <a:t>UFT</a:t>
            </a:r>
            <a:r>
              <a:rPr lang="zh-CN" altLang="en-US" dirty="0" smtClean="0"/>
              <a:t>的工作原理</a:t>
            </a:r>
            <a:endParaRPr lang="en-US" altLang="zh-CN" dirty="0" smtClean="0"/>
          </a:p>
          <a:p>
            <a:r>
              <a:rPr lang="en-US" altLang="zh-CN" dirty="0" smtClean="0"/>
              <a:t>UFT</a:t>
            </a:r>
            <a:r>
              <a:rPr lang="zh-CN" altLang="en-US" dirty="0" smtClean="0"/>
              <a:t>的工作步骤</a:t>
            </a:r>
            <a:endParaRPr lang="en-US" altLang="zh-CN" dirty="0" smtClean="0"/>
          </a:p>
          <a:p>
            <a:r>
              <a:rPr lang="en-US" altLang="zh-CN" dirty="0" smtClean="0"/>
              <a:t>UFT</a:t>
            </a:r>
            <a:r>
              <a:rPr lang="zh-CN" altLang="en-US" dirty="0" smtClean="0"/>
              <a:t>脚本录制 </a:t>
            </a:r>
            <a:endParaRPr lang="en-US" altLang="zh-CN" dirty="0" smtClean="0"/>
          </a:p>
          <a:p>
            <a:r>
              <a:rPr lang="zh-CN" altLang="en-US" dirty="0" smtClean="0">
                <a:solidFill>
                  <a:srgbClr val="FF0000"/>
                </a:solidFill>
              </a:rPr>
              <a:t>测试对象与对象库</a:t>
            </a:r>
            <a:endParaRPr lang="en-US" altLang="zh-CN" dirty="0" smtClean="0">
              <a:solidFill>
                <a:srgbClr val="FF0000"/>
              </a:solidFill>
            </a:endParaRPr>
          </a:p>
          <a:p>
            <a:r>
              <a:rPr lang="zh-CN" altLang="en-US" dirty="0"/>
              <a:t>共享对象库的</a:t>
            </a:r>
            <a:r>
              <a:rPr lang="zh-CN" altLang="en-US" dirty="0" smtClean="0"/>
              <a:t>使用</a:t>
            </a:r>
            <a:endParaRPr lang="en-US" altLang="zh-CN" dirty="0" smtClean="0">
              <a:solidFill>
                <a:srgbClr val="FF0000"/>
              </a:solidFill>
            </a:endParaRPr>
          </a:p>
          <a:p>
            <a:r>
              <a:rPr lang="zh-CN" altLang="en-US" dirty="0" smtClean="0"/>
              <a:t>脚本的维护</a:t>
            </a:r>
            <a:endParaRPr lang="en-US" altLang="zh-CN" dirty="0"/>
          </a:p>
        </p:txBody>
      </p:sp>
      <p:sp>
        <p:nvSpPr>
          <p:cNvPr id="2" name="标题 1"/>
          <p:cNvSpPr>
            <a:spLocks noGrp="1"/>
          </p:cNvSpPr>
          <p:nvPr>
            <p:ph type="title"/>
          </p:nvPr>
        </p:nvSpPr>
        <p:spPr/>
        <p:txBody>
          <a:bodyPr/>
          <a:lstStyle/>
          <a:p>
            <a:r>
              <a:rPr lang="zh-CN" altLang="en-US" smtClean="0"/>
              <a:t>本章大纲</a:t>
            </a:r>
            <a:endParaRPr lang="zh-CN" altLang="en-US" dirty="0"/>
          </a:p>
        </p:txBody>
      </p:sp>
    </p:spTree>
    <p:extLst>
      <p:ext uri="{BB962C8B-B14F-4D97-AF65-F5344CB8AC3E}">
        <p14:creationId xmlns:p14="http://schemas.microsoft.com/office/powerpoint/2010/main" val="40824098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smtClean="0"/>
              <a:t>UFT</a:t>
            </a:r>
            <a:r>
              <a:rPr lang="zh-CN" altLang="en-US" dirty="0" smtClean="0"/>
              <a:t>测试对象库是类或对象属性的集合，</a:t>
            </a:r>
            <a:r>
              <a:rPr lang="en-US" altLang="zh-CN" dirty="0" smtClean="0"/>
              <a:t>UFT</a:t>
            </a:r>
            <a:r>
              <a:rPr lang="zh-CN" altLang="en-US" dirty="0" smtClean="0"/>
              <a:t>用对象库中对象的属性来标识应用程序中的对象</a:t>
            </a:r>
          </a:p>
          <a:p>
            <a:r>
              <a:rPr lang="zh-CN" altLang="en-US" dirty="0" smtClean="0"/>
              <a:t>测试对象包括以下两方面： </a:t>
            </a:r>
          </a:p>
          <a:p>
            <a:pPr lvl="1"/>
            <a:r>
              <a:rPr lang="zh-CN" altLang="en-US" dirty="0" smtClean="0"/>
              <a:t>测试对象都有一个可以唯一标识该类对象的属性列表</a:t>
            </a:r>
          </a:p>
          <a:p>
            <a:pPr lvl="1"/>
            <a:r>
              <a:rPr lang="zh-CN" altLang="en-US" dirty="0" smtClean="0"/>
              <a:t>一组对该对象类的操作方法（动作）</a:t>
            </a:r>
          </a:p>
          <a:p>
            <a:endParaRPr lang="zh-CN" altLang="en-US" dirty="0"/>
          </a:p>
        </p:txBody>
      </p:sp>
      <p:sp>
        <p:nvSpPr>
          <p:cNvPr id="3" name="标题 2"/>
          <p:cNvSpPr>
            <a:spLocks noGrp="1"/>
          </p:cNvSpPr>
          <p:nvPr>
            <p:ph type="title"/>
          </p:nvPr>
        </p:nvSpPr>
        <p:spPr/>
        <p:txBody>
          <a:bodyPr/>
          <a:lstStyle/>
          <a:p>
            <a:r>
              <a:rPr lang="zh-CN" altLang="en-US" smtClean="0"/>
              <a:t>初识测试对象</a:t>
            </a:r>
            <a:endParaRPr lang="zh-CN" altLang="en-US" dirty="0"/>
          </a:p>
        </p:txBody>
      </p:sp>
    </p:spTree>
    <p:extLst>
      <p:ext uri="{BB962C8B-B14F-4D97-AF65-F5344CB8AC3E}">
        <p14:creationId xmlns:p14="http://schemas.microsoft.com/office/powerpoint/2010/main" val="30593177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12"/>
          <p:cNvSpPr>
            <a:spLocks noGrp="1"/>
          </p:cNvSpPr>
          <p:nvPr>
            <p:ph idx="1"/>
          </p:nvPr>
        </p:nvSpPr>
        <p:spPr>
          <a:xfrm>
            <a:off x="467544" y="1052736"/>
            <a:ext cx="5400600" cy="5184576"/>
          </a:xfrm>
        </p:spPr>
        <p:txBody>
          <a:bodyPr>
            <a:normAutofit/>
          </a:bodyPr>
          <a:lstStyle/>
          <a:p>
            <a:r>
              <a:rPr lang="en-US" altLang="zh-CN" dirty="0" smtClean="0"/>
              <a:t>TO&amp;RO</a:t>
            </a:r>
          </a:p>
          <a:p>
            <a:pPr lvl="1"/>
            <a:r>
              <a:rPr lang="zh-CN" altLang="en-US" dirty="0" smtClean="0"/>
              <a:t>测试对象（</a:t>
            </a:r>
            <a:r>
              <a:rPr lang="en-US" altLang="zh-CN" dirty="0" smtClean="0"/>
              <a:t>test object</a:t>
            </a:r>
            <a:r>
              <a:rPr lang="zh-CN" altLang="en-US" dirty="0" smtClean="0"/>
              <a:t>）：被添加到对象库里的对象</a:t>
            </a:r>
          </a:p>
          <a:p>
            <a:pPr lvl="1"/>
            <a:r>
              <a:rPr lang="zh-CN" altLang="en-US" dirty="0" smtClean="0"/>
              <a:t>运行时对象（</a:t>
            </a:r>
            <a:r>
              <a:rPr lang="en-US" altLang="zh-CN" dirty="0" smtClean="0"/>
              <a:t>run-time object</a:t>
            </a:r>
            <a:r>
              <a:rPr lang="zh-CN" altLang="en-US" dirty="0" smtClean="0"/>
              <a:t>）：被测软件在运行时实际所运行的那个对象 </a:t>
            </a:r>
          </a:p>
          <a:p>
            <a:endParaRPr lang="zh-CN" altLang="en-US" dirty="0"/>
          </a:p>
        </p:txBody>
      </p:sp>
      <p:sp>
        <p:nvSpPr>
          <p:cNvPr id="3" name="标题 2"/>
          <p:cNvSpPr>
            <a:spLocks noGrp="1"/>
          </p:cNvSpPr>
          <p:nvPr>
            <p:ph type="title"/>
          </p:nvPr>
        </p:nvSpPr>
        <p:spPr/>
        <p:txBody>
          <a:bodyPr/>
          <a:lstStyle/>
          <a:p>
            <a:r>
              <a:rPr lang="zh-CN" altLang="en-US" smtClean="0"/>
              <a:t>初识测试对象</a:t>
            </a:r>
            <a:endParaRPr lang="zh-CN" altLang="en-US" dirty="0"/>
          </a:p>
        </p:txBody>
      </p:sp>
      <p:sp>
        <p:nvSpPr>
          <p:cNvPr id="2" name="矩形 1"/>
          <p:cNvSpPr/>
          <p:nvPr/>
        </p:nvSpPr>
        <p:spPr>
          <a:xfrm>
            <a:off x="6372200" y="2564904"/>
            <a:ext cx="2016224" cy="8640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rPr>
              <a:t>存储测试对象、属性和属性值</a:t>
            </a:r>
            <a:endParaRPr lang="zh-CN" altLang="en-US" sz="2000" b="1" dirty="0">
              <a:solidFill>
                <a:schemeClr val="tx1"/>
              </a:solidFill>
            </a:endParaRPr>
          </a:p>
        </p:txBody>
      </p:sp>
      <p:sp>
        <p:nvSpPr>
          <p:cNvPr id="6" name="矩形 5"/>
          <p:cNvSpPr/>
          <p:nvPr/>
        </p:nvSpPr>
        <p:spPr>
          <a:xfrm>
            <a:off x="6355918" y="1067941"/>
            <a:ext cx="2016224" cy="8640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rPr>
              <a:t>标识</a:t>
            </a:r>
            <a:r>
              <a:rPr lang="en-US" altLang="zh-CN" sz="2000" b="1" dirty="0" err="1" smtClean="0">
                <a:solidFill>
                  <a:schemeClr val="tx1"/>
                </a:solidFill>
              </a:rPr>
              <a:t>UFT</a:t>
            </a:r>
            <a:r>
              <a:rPr lang="zh-CN" altLang="en-US" sz="2000" b="1" dirty="0" smtClean="0">
                <a:solidFill>
                  <a:schemeClr val="tx1"/>
                </a:solidFill>
              </a:rPr>
              <a:t>测试对象类</a:t>
            </a:r>
            <a:endParaRPr lang="zh-CN" altLang="en-US" sz="2000" b="1" dirty="0">
              <a:solidFill>
                <a:schemeClr val="tx1"/>
              </a:solidFill>
            </a:endParaRPr>
          </a:p>
        </p:txBody>
      </p:sp>
      <p:sp>
        <p:nvSpPr>
          <p:cNvPr id="7" name="矩形 6"/>
          <p:cNvSpPr/>
          <p:nvPr/>
        </p:nvSpPr>
        <p:spPr>
          <a:xfrm>
            <a:off x="6353275" y="4083893"/>
            <a:ext cx="2016224" cy="8640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rPr>
              <a:t>确定对象名称</a:t>
            </a:r>
            <a:endParaRPr lang="zh-CN" altLang="en-US" sz="2000" b="1" dirty="0">
              <a:solidFill>
                <a:schemeClr val="tx1"/>
              </a:solidFill>
            </a:endParaRPr>
          </a:p>
        </p:txBody>
      </p:sp>
      <p:sp>
        <p:nvSpPr>
          <p:cNvPr id="8" name="矩形 7"/>
          <p:cNvSpPr/>
          <p:nvPr/>
        </p:nvSpPr>
        <p:spPr>
          <a:xfrm>
            <a:off x="6340593" y="5596061"/>
            <a:ext cx="2016224" cy="8640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rPr>
              <a:t>录制对象的操作</a:t>
            </a:r>
            <a:endParaRPr lang="zh-CN" altLang="en-US" sz="2000" b="1" dirty="0">
              <a:solidFill>
                <a:schemeClr val="tx1"/>
              </a:solidFill>
            </a:endParaRPr>
          </a:p>
        </p:txBody>
      </p:sp>
      <p:sp>
        <p:nvSpPr>
          <p:cNvPr id="5" name="下箭头 4"/>
          <p:cNvSpPr/>
          <p:nvPr/>
        </p:nvSpPr>
        <p:spPr>
          <a:xfrm>
            <a:off x="7083896" y="1932037"/>
            <a:ext cx="296416" cy="632867"/>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下箭头 9"/>
          <p:cNvSpPr/>
          <p:nvPr/>
        </p:nvSpPr>
        <p:spPr>
          <a:xfrm>
            <a:off x="7215822" y="3429000"/>
            <a:ext cx="296416" cy="632867"/>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下箭头 10"/>
          <p:cNvSpPr/>
          <p:nvPr/>
        </p:nvSpPr>
        <p:spPr>
          <a:xfrm>
            <a:off x="7200497" y="4947989"/>
            <a:ext cx="296416" cy="632867"/>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964187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323528" y="1052736"/>
            <a:ext cx="8229600" cy="4525963"/>
          </a:xfrm>
        </p:spPr>
        <p:txBody>
          <a:bodyPr/>
          <a:lstStyle/>
          <a:p>
            <a:r>
              <a:rPr lang="zh-CN" altLang="en-US" dirty="0"/>
              <a:t>对象</a:t>
            </a:r>
            <a:r>
              <a:rPr lang="zh-CN" altLang="en-US" dirty="0" smtClean="0"/>
              <a:t>库的操作</a:t>
            </a:r>
            <a:endParaRPr lang="en-US" altLang="zh-CN" dirty="0" smtClean="0"/>
          </a:p>
          <a:p>
            <a:pPr lvl="1"/>
            <a:r>
              <a:rPr lang="zh-CN" altLang="en-US" dirty="0" smtClean="0"/>
              <a:t>添加对象</a:t>
            </a:r>
            <a:endParaRPr lang="en-US" altLang="zh-CN" dirty="0" smtClean="0"/>
          </a:p>
          <a:p>
            <a:pPr lvl="1"/>
            <a:r>
              <a:rPr lang="zh-CN" altLang="en-US" dirty="0" smtClean="0"/>
              <a:t>查看对象</a:t>
            </a:r>
            <a:endParaRPr lang="en-US" altLang="zh-CN" dirty="0" smtClean="0"/>
          </a:p>
          <a:p>
            <a:pPr lvl="1"/>
            <a:r>
              <a:rPr lang="zh-CN" altLang="en-US" dirty="0" smtClean="0"/>
              <a:t>修改对象</a:t>
            </a:r>
            <a:endParaRPr lang="en-US" altLang="zh-CN" dirty="0" smtClean="0"/>
          </a:p>
          <a:p>
            <a:pPr lvl="1"/>
            <a:r>
              <a:rPr lang="zh-CN" altLang="en-US" dirty="0" smtClean="0"/>
              <a:t>删除对象</a:t>
            </a:r>
            <a:endParaRPr lang="en-US" altLang="zh-CN" dirty="0" smtClean="0"/>
          </a:p>
          <a:p>
            <a:pPr lvl="1"/>
            <a:endParaRPr lang="zh-CN" altLang="en-US" dirty="0"/>
          </a:p>
        </p:txBody>
      </p:sp>
      <p:sp>
        <p:nvSpPr>
          <p:cNvPr id="3" name="标题 2"/>
          <p:cNvSpPr>
            <a:spLocks noGrp="1"/>
          </p:cNvSpPr>
          <p:nvPr>
            <p:ph type="title"/>
          </p:nvPr>
        </p:nvSpPr>
        <p:spPr/>
        <p:txBody>
          <a:bodyPr/>
          <a:lstStyle/>
          <a:p>
            <a:r>
              <a:rPr lang="zh-CN" altLang="en-US" smtClean="0"/>
              <a:t>对象库</a:t>
            </a:r>
            <a:endParaRPr lang="zh-CN"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2249488"/>
            <a:ext cx="6182596"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55283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539552" y="1052736"/>
            <a:ext cx="8229600" cy="4525963"/>
          </a:xfrm>
        </p:spPr>
        <p:txBody>
          <a:bodyPr/>
          <a:lstStyle/>
          <a:p>
            <a:r>
              <a:rPr lang="zh-CN" altLang="en-US" dirty="0">
                <a:latin typeface="Calibri" pitchFamily="34" charset="0"/>
              </a:rPr>
              <a:t>通过“对象属性”可以查看对象库中测试对象的信息， 以及显示选中测试步骤中测试对象的属性和值</a:t>
            </a:r>
          </a:p>
          <a:p>
            <a:endParaRPr lang="zh-CN" altLang="en-US" dirty="0"/>
          </a:p>
        </p:txBody>
      </p:sp>
      <p:sp>
        <p:nvSpPr>
          <p:cNvPr id="3" name="标题 2"/>
          <p:cNvSpPr>
            <a:spLocks noGrp="1"/>
          </p:cNvSpPr>
          <p:nvPr>
            <p:ph type="title"/>
          </p:nvPr>
        </p:nvSpPr>
        <p:spPr/>
        <p:txBody>
          <a:bodyPr/>
          <a:lstStyle/>
          <a:p>
            <a:r>
              <a:rPr lang="zh-CN" altLang="en-US" smtClean="0"/>
              <a:t>对象库</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636911"/>
            <a:ext cx="7776864" cy="3836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4966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r>
              <a:rPr lang="en-US" altLang="zh-CN" smtClean="0"/>
              <a:t>UFT</a:t>
            </a:r>
            <a:r>
              <a:rPr lang="zh-CN" altLang="en-US" smtClean="0"/>
              <a:t>的前世今生</a:t>
            </a:r>
            <a:endParaRPr lang="zh-CN" altLang="en-US" dirty="0"/>
          </a:p>
        </p:txBody>
      </p:sp>
      <p:sp>
        <p:nvSpPr>
          <p:cNvPr id="4" name="右箭头 3"/>
          <p:cNvSpPr/>
          <p:nvPr/>
        </p:nvSpPr>
        <p:spPr>
          <a:xfrm>
            <a:off x="539552" y="3363316"/>
            <a:ext cx="8208912" cy="7153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a:off x="35496" y="3867373"/>
            <a:ext cx="1152128" cy="71375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a:off x="3203848" y="3867373"/>
            <a:ext cx="1152128" cy="71375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a:off x="6228184" y="3867373"/>
            <a:ext cx="1152128" cy="71375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132092" y="2852935"/>
            <a:ext cx="4800533" cy="523220"/>
          </a:xfrm>
          <a:prstGeom prst="rect">
            <a:avLst/>
          </a:prstGeom>
          <a:noFill/>
        </p:spPr>
        <p:txBody>
          <a:bodyPr wrap="square" rtlCol="0">
            <a:spAutoFit/>
          </a:bodyPr>
          <a:lstStyle/>
          <a:p>
            <a:r>
              <a:rPr lang="en-US" altLang="zh-CN" sz="2800" b="1" dirty="0" err="1" smtClean="0"/>
              <a:t>WinRunner</a:t>
            </a:r>
            <a:r>
              <a:rPr lang="en-US" altLang="zh-CN" sz="2800" b="1" dirty="0" smtClean="0"/>
              <a:t>(</a:t>
            </a:r>
            <a:r>
              <a:rPr lang="en-US" altLang="zh-CN" sz="2800" b="1" dirty="0" err="1" smtClean="0"/>
              <a:t>tsl</a:t>
            </a:r>
            <a:r>
              <a:rPr lang="en-US" altLang="zh-CN" sz="2800" b="1" dirty="0"/>
              <a:t>)</a:t>
            </a:r>
            <a:endParaRPr lang="zh-CN" altLang="en-US" sz="2800" b="1" dirty="0"/>
          </a:p>
        </p:txBody>
      </p:sp>
      <p:sp>
        <p:nvSpPr>
          <p:cNvPr id="10" name="矩形 9"/>
          <p:cNvSpPr/>
          <p:nvPr/>
        </p:nvSpPr>
        <p:spPr>
          <a:xfrm>
            <a:off x="3411714" y="2859288"/>
            <a:ext cx="1038832" cy="523220"/>
          </a:xfrm>
          <a:prstGeom prst="rect">
            <a:avLst/>
          </a:prstGeom>
        </p:spPr>
        <p:txBody>
          <a:bodyPr wrap="square">
            <a:spAutoFit/>
          </a:bodyPr>
          <a:lstStyle/>
          <a:p>
            <a:r>
              <a:rPr lang="en-US" altLang="zh-CN" sz="2800" b="1" dirty="0" err="1"/>
              <a:t>QTP</a:t>
            </a:r>
            <a:endParaRPr lang="en-US" altLang="zh-CN" sz="2800" b="1" dirty="0"/>
          </a:p>
        </p:txBody>
      </p:sp>
      <p:sp>
        <p:nvSpPr>
          <p:cNvPr id="12" name="矩形 11"/>
          <p:cNvSpPr/>
          <p:nvPr/>
        </p:nvSpPr>
        <p:spPr>
          <a:xfrm>
            <a:off x="6228184" y="2987736"/>
            <a:ext cx="1007113" cy="523220"/>
          </a:xfrm>
          <a:prstGeom prst="rect">
            <a:avLst/>
          </a:prstGeom>
        </p:spPr>
        <p:txBody>
          <a:bodyPr wrap="square">
            <a:spAutoFit/>
          </a:bodyPr>
          <a:lstStyle/>
          <a:p>
            <a:r>
              <a:rPr lang="en-US" altLang="zh-CN" sz="2800" b="1" dirty="0" smtClean="0"/>
              <a:t>UFT</a:t>
            </a:r>
            <a:endParaRPr lang="en-US" altLang="zh-CN" sz="2800" b="1" dirty="0"/>
          </a:p>
        </p:txBody>
      </p:sp>
    </p:spTree>
    <p:extLst>
      <p:ext uri="{BB962C8B-B14F-4D97-AF65-F5344CB8AC3E}">
        <p14:creationId xmlns:p14="http://schemas.microsoft.com/office/powerpoint/2010/main" val="13135876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测试对象都是保存在对象库</a:t>
            </a:r>
            <a:endParaRPr lang="en-US" altLang="zh-CN" dirty="0" smtClean="0"/>
          </a:p>
          <a:p>
            <a:r>
              <a:rPr lang="zh-CN" altLang="en-US" dirty="0" smtClean="0"/>
              <a:t>对象库又分为： </a:t>
            </a:r>
          </a:p>
          <a:p>
            <a:pPr lvl="1"/>
            <a:r>
              <a:rPr lang="zh-CN" altLang="en-US" dirty="0" smtClean="0"/>
              <a:t>本地对象库 </a:t>
            </a:r>
          </a:p>
          <a:p>
            <a:pPr lvl="1"/>
            <a:r>
              <a:rPr lang="zh-CN" altLang="en-US" dirty="0" smtClean="0"/>
              <a:t>共享对象库 </a:t>
            </a:r>
          </a:p>
          <a:p>
            <a:r>
              <a:rPr lang="zh-CN" altLang="en-US" dirty="0" smtClean="0"/>
              <a:t>  要选择在哪里保存对象？ </a:t>
            </a:r>
            <a:endParaRPr lang="zh-CN" altLang="en-US" dirty="0"/>
          </a:p>
        </p:txBody>
      </p:sp>
      <p:sp>
        <p:nvSpPr>
          <p:cNvPr id="3" name="标题 2"/>
          <p:cNvSpPr>
            <a:spLocks noGrp="1"/>
          </p:cNvSpPr>
          <p:nvPr>
            <p:ph type="title"/>
          </p:nvPr>
        </p:nvSpPr>
        <p:spPr/>
        <p:txBody>
          <a:bodyPr/>
          <a:lstStyle/>
          <a:p>
            <a:r>
              <a:rPr lang="zh-CN" altLang="en-US" smtClean="0"/>
              <a:t>对象库</a:t>
            </a:r>
            <a:endParaRPr lang="zh-CN" altLang="en-US" dirty="0"/>
          </a:p>
        </p:txBody>
      </p:sp>
    </p:spTree>
    <p:extLst>
      <p:ext uri="{BB962C8B-B14F-4D97-AF65-F5344CB8AC3E}">
        <p14:creationId xmlns:p14="http://schemas.microsoft.com/office/powerpoint/2010/main" val="11444704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r>
              <a:rPr lang="zh-CN" altLang="en-US" dirty="0" smtClean="0"/>
              <a:t>本地对象库：与</a:t>
            </a:r>
            <a:r>
              <a:rPr lang="en-US" altLang="zh-CN" dirty="0" smtClean="0"/>
              <a:t>action</a:t>
            </a:r>
            <a:r>
              <a:rPr lang="zh-CN" altLang="en-US" dirty="0" smtClean="0"/>
              <a:t>相关联，主要文件为</a:t>
            </a:r>
            <a:r>
              <a:rPr lang="en-US" altLang="zh-CN" dirty="0" err="1" smtClean="0"/>
              <a:t>Resource.mtr</a:t>
            </a:r>
            <a:r>
              <a:rPr lang="en-US" altLang="zh-CN" dirty="0" smtClean="0"/>
              <a:t> </a:t>
            </a:r>
            <a:r>
              <a:rPr lang="zh-CN" altLang="en-US" dirty="0" smtClean="0"/>
              <a:t>与</a:t>
            </a:r>
            <a:r>
              <a:rPr lang="en-US" altLang="zh-CN" dirty="0" err="1" smtClean="0"/>
              <a:t>ObjectRepository.bdb</a:t>
            </a:r>
            <a:r>
              <a:rPr lang="zh-CN" altLang="en-US" dirty="0" smtClean="0"/>
              <a:t>。在每创建一个新的</a:t>
            </a:r>
            <a:r>
              <a:rPr lang="en-US" altLang="zh-CN" dirty="0" smtClean="0"/>
              <a:t>action</a:t>
            </a:r>
            <a:r>
              <a:rPr lang="zh-CN" altLang="en-US" dirty="0" smtClean="0"/>
              <a:t>时会自动创建生成这些文件。</a:t>
            </a:r>
          </a:p>
          <a:p>
            <a:r>
              <a:rPr lang="zh-CN" altLang="en-US" dirty="0" smtClean="0"/>
              <a:t>共享对象库：（与本地对象库的区别在）多个</a:t>
            </a:r>
            <a:r>
              <a:rPr lang="en-US" altLang="zh-CN" dirty="0" smtClean="0"/>
              <a:t>action</a:t>
            </a:r>
            <a:r>
              <a:rPr lang="zh-CN" altLang="en-US" dirty="0" smtClean="0"/>
              <a:t>可以用一个共享对象库。共享对象库可以以</a:t>
            </a:r>
            <a:r>
              <a:rPr lang="en-US" altLang="zh-CN" dirty="0" err="1" smtClean="0"/>
              <a:t>tsr</a:t>
            </a:r>
            <a:r>
              <a:rPr lang="zh-CN" altLang="en-US" dirty="0" smtClean="0"/>
              <a:t>后缀名结尾</a:t>
            </a:r>
          </a:p>
          <a:p>
            <a:r>
              <a:rPr lang="zh-CN" altLang="en-US" dirty="0" smtClean="0"/>
              <a:t>针对以下情况建议使用本地对象库：</a:t>
            </a:r>
          </a:p>
          <a:p>
            <a:pPr lvl="1"/>
            <a:r>
              <a:rPr lang="zh-CN" altLang="en-US" dirty="0" smtClean="0"/>
              <a:t>创建单一操作测试时</a:t>
            </a:r>
          </a:p>
          <a:p>
            <a:pPr lvl="1"/>
            <a:r>
              <a:rPr lang="zh-CN" altLang="en-US" dirty="0" smtClean="0"/>
              <a:t>不需要频繁修改对象属性时</a:t>
            </a:r>
            <a:endParaRPr lang="zh-CN" altLang="en-US" dirty="0"/>
          </a:p>
        </p:txBody>
      </p:sp>
      <p:sp>
        <p:nvSpPr>
          <p:cNvPr id="3" name="标题 2"/>
          <p:cNvSpPr>
            <a:spLocks noGrp="1"/>
          </p:cNvSpPr>
          <p:nvPr>
            <p:ph type="title"/>
          </p:nvPr>
        </p:nvSpPr>
        <p:spPr/>
        <p:txBody>
          <a:bodyPr/>
          <a:lstStyle/>
          <a:p>
            <a:r>
              <a:rPr lang="zh-CN" altLang="en-US" smtClean="0"/>
              <a:t>本地对象库</a:t>
            </a:r>
            <a:r>
              <a:rPr lang="en-US" altLang="zh-CN" smtClean="0"/>
              <a:t>&amp;</a:t>
            </a:r>
            <a:r>
              <a:rPr lang="zh-CN" altLang="en-US" smtClean="0"/>
              <a:t>共享对象库 </a:t>
            </a:r>
            <a:endParaRPr lang="zh-CN" altLang="en-US" dirty="0"/>
          </a:p>
        </p:txBody>
      </p:sp>
    </p:spTree>
    <p:extLst>
      <p:ext uri="{BB962C8B-B14F-4D97-AF65-F5344CB8AC3E}">
        <p14:creationId xmlns:p14="http://schemas.microsoft.com/office/powerpoint/2010/main" val="31148419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normAutofit fontScale="85000" lnSpcReduction="20000"/>
          </a:bodyPr>
          <a:lstStyle/>
          <a:p>
            <a:r>
              <a:rPr lang="zh-CN" altLang="en-US" dirty="0" smtClean="0"/>
              <a:t>针对在以下情况建议使用共享对象库：</a:t>
            </a:r>
          </a:p>
          <a:p>
            <a:pPr lvl="1"/>
            <a:r>
              <a:rPr lang="zh-CN" altLang="en-US" dirty="0" smtClean="0"/>
              <a:t>包含（创建）多个测试程序，接口或对象设置的多个测试时。</a:t>
            </a:r>
          </a:p>
          <a:p>
            <a:pPr lvl="1"/>
            <a:r>
              <a:rPr lang="zh-CN" altLang="en-US" dirty="0" smtClean="0"/>
              <a:t>在复杂的业务系统的测试框架中，建议使用共享对象库</a:t>
            </a:r>
          </a:p>
          <a:p>
            <a:pPr lvl="1"/>
            <a:r>
              <a:rPr lang="zh-CN" altLang="en-US" dirty="0" smtClean="0"/>
              <a:t>需要经常维护测试对象的属性或有规律的更新测试对象属性。</a:t>
            </a:r>
          </a:p>
          <a:p>
            <a:pPr lvl="1"/>
            <a:r>
              <a:rPr lang="zh-CN" altLang="en-US" dirty="0" smtClean="0"/>
              <a:t>经常进行多个测试和有规律的使用</a:t>
            </a:r>
            <a:r>
              <a:rPr lang="en-US" altLang="zh-CN" dirty="0" smtClean="0"/>
              <a:t>“Call  </a:t>
            </a:r>
            <a:r>
              <a:rPr lang="en-US" altLang="zh-CN" dirty="0" err="1" smtClean="0"/>
              <a:t>toCopy</a:t>
            </a:r>
            <a:r>
              <a:rPr lang="en-US" altLang="zh-CN" dirty="0" smtClean="0"/>
              <a:t> of Action"</a:t>
            </a:r>
            <a:r>
              <a:rPr lang="zh-CN" altLang="en-US" dirty="0" smtClean="0"/>
              <a:t>或</a:t>
            </a:r>
            <a:r>
              <a:rPr lang="en-US" altLang="zh-CN" dirty="0" smtClean="0"/>
              <a:t>"Call to  Existing Action"</a:t>
            </a:r>
            <a:r>
              <a:rPr lang="zh-CN" altLang="en-US" dirty="0" smtClean="0"/>
              <a:t>。</a:t>
            </a:r>
            <a:endParaRPr lang="en-US" altLang="zh-CN" dirty="0" smtClean="0"/>
          </a:p>
          <a:p>
            <a:endParaRPr lang="zh-CN" altLang="en-US" dirty="0" smtClean="0"/>
          </a:p>
          <a:p>
            <a:r>
              <a:rPr lang="zh-CN" altLang="en-US" dirty="0" smtClean="0"/>
              <a:t>劣势： 后期维护工作复杂， </a:t>
            </a:r>
            <a:r>
              <a:rPr lang="en-US" altLang="zh-CN" dirty="0" smtClean="0"/>
              <a:t>action</a:t>
            </a:r>
            <a:r>
              <a:rPr lang="zh-CN" altLang="en-US" dirty="0" smtClean="0"/>
              <a:t>运行速度慢等缺点</a:t>
            </a:r>
          </a:p>
          <a:p>
            <a:endParaRPr lang="zh-CN" altLang="en-US" dirty="0"/>
          </a:p>
        </p:txBody>
      </p:sp>
      <p:sp>
        <p:nvSpPr>
          <p:cNvPr id="3" name="标题 2"/>
          <p:cNvSpPr>
            <a:spLocks noGrp="1"/>
          </p:cNvSpPr>
          <p:nvPr>
            <p:ph type="title"/>
          </p:nvPr>
        </p:nvSpPr>
        <p:spPr/>
        <p:txBody>
          <a:bodyPr/>
          <a:lstStyle/>
          <a:p>
            <a:r>
              <a:rPr lang="zh-CN" altLang="en-US" smtClean="0"/>
              <a:t>本地对象库</a:t>
            </a:r>
            <a:r>
              <a:rPr lang="en-US" altLang="zh-CN" smtClean="0"/>
              <a:t>&amp;</a:t>
            </a:r>
            <a:r>
              <a:rPr lang="zh-CN" altLang="en-US" smtClean="0"/>
              <a:t>共享对象库 </a:t>
            </a:r>
            <a:endParaRPr lang="zh-CN" altLang="en-US" dirty="0"/>
          </a:p>
        </p:txBody>
      </p:sp>
    </p:spTree>
    <p:extLst>
      <p:ext uri="{BB962C8B-B14F-4D97-AF65-F5344CB8AC3E}">
        <p14:creationId xmlns:p14="http://schemas.microsoft.com/office/powerpoint/2010/main" val="1911638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dirty="0" smtClean="0"/>
              <a:t>UFT</a:t>
            </a:r>
            <a:r>
              <a:rPr lang="zh-CN" altLang="en-US" dirty="0" smtClean="0"/>
              <a:t>的前世今生</a:t>
            </a:r>
            <a:endParaRPr lang="en-US" altLang="zh-CN" dirty="0" smtClean="0"/>
          </a:p>
          <a:p>
            <a:r>
              <a:rPr lang="en-US" altLang="zh-CN" dirty="0" smtClean="0"/>
              <a:t>UFT</a:t>
            </a:r>
            <a:r>
              <a:rPr lang="zh-CN" altLang="en-US" dirty="0" smtClean="0"/>
              <a:t>的工作原理</a:t>
            </a:r>
            <a:endParaRPr lang="en-US" altLang="zh-CN" dirty="0" smtClean="0"/>
          </a:p>
          <a:p>
            <a:r>
              <a:rPr lang="en-US" altLang="zh-CN" dirty="0" smtClean="0"/>
              <a:t>UFT</a:t>
            </a:r>
            <a:r>
              <a:rPr lang="zh-CN" altLang="en-US" dirty="0" smtClean="0"/>
              <a:t>的工作步骤</a:t>
            </a:r>
            <a:endParaRPr lang="en-US" altLang="zh-CN" dirty="0" smtClean="0"/>
          </a:p>
          <a:p>
            <a:r>
              <a:rPr lang="en-US" altLang="zh-CN" dirty="0" smtClean="0"/>
              <a:t>UFT</a:t>
            </a:r>
            <a:r>
              <a:rPr lang="zh-CN" altLang="en-US" dirty="0" smtClean="0"/>
              <a:t>脚本录制 </a:t>
            </a:r>
            <a:endParaRPr lang="en-US" altLang="zh-CN" dirty="0" smtClean="0"/>
          </a:p>
          <a:p>
            <a:r>
              <a:rPr lang="zh-CN" altLang="en-US" dirty="0" smtClean="0"/>
              <a:t>测试对象与对象库</a:t>
            </a:r>
            <a:endParaRPr lang="en-US" altLang="zh-CN" dirty="0" smtClean="0"/>
          </a:p>
          <a:p>
            <a:r>
              <a:rPr lang="zh-CN" altLang="en-US" dirty="0">
                <a:solidFill>
                  <a:srgbClr val="FF0000"/>
                </a:solidFill>
              </a:rPr>
              <a:t>共享对象库的使用</a:t>
            </a:r>
            <a:endParaRPr lang="en-US" altLang="zh-CN" dirty="0">
              <a:solidFill>
                <a:srgbClr val="FF0000"/>
              </a:solidFill>
            </a:endParaRPr>
          </a:p>
          <a:p>
            <a:r>
              <a:rPr lang="zh-CN" altLang="en-US" dirty="0" smtClean="0"/>
              <a:t>脚本的维护</a:t>
            </a:r>
            <a:endParaRPr lang="en-US" altLang="zh-CN" dirty="0"/>
          </a:p>
        </p:txBody>
      </p:sp>
      <p:sp>
        <p:nvSpPr>
          <p:cNvPr id="2" name="标题 1"/>
          <p:cNvSpPr>
            <a:spLocks noGrp="1"/>
          </p:cNvSpPr>
          <p:nvPr>
            <p:ph type="title"/>
          </p:nvPr>
        </p:nvSpPr>
        <p:spPr/>
        <p:txBody>
          <a:bodyPr/>
          <a:lstStyle/>
          <a:p>
            <a:r>
              <a:rPr lang="zh-CN" altLang="en-US" smtClean="0"/>
              <a:t>本章大纲</a:t>
            </a:r>
            <a:endParaRPr lang="zh-CN" altLang="en-US" dirty="0"/>
          </a:p>
        </p:txBody>
      </p:sp>
    </p:spTree>
    <p:extLst>
      <p:ext uri="{BB962C8B-B14F-4D97-AF65-F5344CB8AC3E}">
        <p14:creationId xmlns:p14="http://schemas.microsoft.com/office/powerpoint/2010/main" val="34899120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什么是共享对象库</a:t>
            </a:r>
            <a:endParaRPr lang="en-US" altLang="zh-CN" dirty="0" smtClean="0"/>
          </a:p>
          <a:p>
            <a:pPr lvl="1"/>
            <a:r>
              <a:rPr lang="zh-CN" altLang="en-US" dirty="0" smtClean="0"/>
              <a:t>所有成员都可以使用的对象库</a:t>
            </a:r>
            <a:endParaRPr lang="en-US" altLang="zh-CN" dirty="0" smtClean="0"/>
          </a:p>
          <a:p>
            <a:r>
              <a:rPr lang="zh-CN" altLang="en-US" dirty="0" smtClean="0"/>
              <a:t>什么情况使用共享对象库</a:t>
            </a:r>
            <a:endParaRPr lang="en-US" altLang="zh-CN" dirty="0" smtClean="0"/>
          </a:p>
          <a:p>
            <a:pPr lvl="1"/>
            <a:r>
              <a:rPr lang="zh-CN" altLang="en-US" dirty="0" smtClean="0"/>
              <a:t>当团队中有多个成员，分别负责不同的模块，可以使用共享对象库</a:t>
            </a:r>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smtClean="0"/>
              <a:t>共享对象库的使用</a:t>
            </a:r>
            <a:endParaRPr lang="zh-CN" altLang="en-US" dirty="0"/>
          </a:p>
        </p:txBody>
      </p:sp>
    </p:spTree>
    <p:extLst>
      <p:ext uri="{BB962C8B-B14F-4D97-AF65-F5344CB8AC3E}">
        <p14:creationId xmlns:p14="http://schemas.microsoft.com/office/powerpoint/2010/main" val="368094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创建共享对象库</a:t>
            </a:r>
            <a:endParaRPr lang="en-US" altLang="zh-CN" dirty="0" smtClean="0"/>
          </a:p>
          <a:p>
            <a:pPr lvl="1"/>
            <a:r>
              <a:rPr lang="zh-CN" altLang="en-US" dirty="0" smtClean="0"/>
              <a:t>将添加后的对象库保存成一个</a:t>
            </a:r>
            <a:r>
              <a:rPr lang="en-US" altLang="zh-CN" dirty="0" smtClean="0"/>
              <a:t>.</a:t>
            </a:r>
            <a:r>
              <a:rPr lang="en-US" altLang="zh-CN" dirty="0" err="1" smtClean="0"/>
              <a:t>tsr</a:t>
            </a:r>
            <a:r>
              <a:rPr lang="zh-CN" altLang="en-US" dirty="0" smtClean="0"/>
              <a:t>的文件，然后将其放置公共访问区，另外的成员，直接导入此文件即可</a:t>
            </a:r>
            <a:endParaRPr lang="zh-CN" altLang="en-US" dirty="0"/>
          </a:p>
        </p:txBody>
      </p:sp>
      <p:sp>
        <p:nvSpPr>
          <p:cNvPr id="3" name="标题 2"/>
          <p:cNvSpPr>
            <a:spLocks noGrp="1"/>
          </p:cNvSpPr>
          <p:nvPr>
            <p:ph type="title"/>
          </p:nvPr>
        </p:nvSpPr>
        <p:spPr/>
        <p:txBody>
          <a:bodyPr/>
          <a:lstStyle/>
          <a:p>
            <a:r>
              <a:rPr lang="zh-CN" altLang="en-US" dirty="0" smtClean="0"/>
              <a:t>共享对象库的使用</a:t>
            </a:r>
            <a:endParaRPr lang="zh-CN" altLang="en-US" dirty="0"/>
          </a:p>
        </p:txBody>
      </p:sp>
    </p:spTree>
    <p:extLst>
      <p:ext uri="{BB962C8B-B14F-4D97-AF65-F5344CB8AC3E}">
        <p14:creationId xmlns:p14="http://schemas.microsoft.com/office/powerpoint/2010/main" val="28649563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对象库的对比与合并</a:t>
            </a:r>
            <a:endParaRPr lang="zh-CN" altLang="en-US" dirty="0"/>
          </a:p>
        </p:txBody>
      </p:sp>
      <p:sp>
        <p:nvSpPr>
          <p:cNvPr id="3" name="标题 2"/>
          <p:cNvSpPr>
            <a:spLocks noGrp="1"/>
          </p:cNvSpPr>
          <p:nvPr>
            <p:ph type="title"/>
          </p:nvPr>
        </p:nvSpPr>
        <p:spPr/>
        <p:txBody>
          <a:bodyPr/>
          <a:lstStyle/>
          <a:p>
            <a:r>
              <a:rPr lang="zh-CN" altLang="en-US" dirty="0" smtClean="0"/>
              <a:t>共享对象库的使用</a:t>
            </a:r>
            <a:endParaRPr lang="zh-CN" altLang="en-US" dirty="0"/>
          </a:p>
        </p:txBody>
      </p:sp>
      <p:pic>
        <p:nvPicPr>
          <p:cNvPr id="4" name="图片 3"/>
          <p:cNvPicPr>
            <a:picLocks noChangeAspect="1"/>
          </p:cNvPicPr>
          <p:nvPr/>
        </p:nvPicPr>
        <p:blipFill>
          <a:blip r:embed="rId2"/>
          <a:stretch>
            <a:fillRect/>
          </a:stretch>
        </p:blipFill>
        <p:spPr>
          <a:xfrm>
            <a:off x="611560" y="1916832"/>
            <a:ext cx="8400000" cy="2276190"/>
          </a:xfrm>
          <a:prstGeom prst="rect">
            <a:avLst/>
          </a:prstGeom>
        </p:spPr>
      </p:pic>
    </p:spTree>
    <p:extLst>
      <p:ext uri="{BB962C8B-B14F-4D97-AF65-F5344CB8AC3E}">
        <p14:creationId xmlns:p14="http://schemas.microsoft.com/office/powerpoint/2010/main" val="40101740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对比时注意查看是否有冲突，如果有，先解决冲突</a:t>
            </a:r>
            <a:endParaRPr lang="en-US" altLang="zh-CN" dirty="0" smtClean="0"/>
          </a:p>
          <a:p>
            <a:r>
              <a:rPr lang="zh-CN" altLang="en-US" dirty="0" smtClean="0"/>
              <a:t>如果没有则直接合并</a:t>
            </a:r>
            <a:endParaRPr lang="en-US" altLang="zh-CN" dirty="0" smtClean="0"/>
          </a:p>
          <a:p>
            <a:r>
              <a:rPr lang="zh-CN" altLang="en-US" dirty="0" smtClean="0"/>
              <a:t>使用共享对象库做</a:t>
            </a:r>
            <a:r>
              <a:rPr lang="en-US" altLang="zh-CN" dirty="0" smtClean="0"/>
              <a:t>demo</a:t>
            </a:r>
            <a:endParaRPr lang="zh-CN" altLang="en-US" dirty="0"/>
          </a:p>
        </p:txBody>
      </p:sp>
      <p:sp>
        <p:nvSpPr>
          <p:cNvPr id="3" name="标题 2"/>
          <p:cNvSpPr>
            <a:spLocks noGrp="1"/>
          </p:cNvSpPr>
          <p:nvPr>
            <p:ph type="title"/>
          </p:nvPr>
        </p:nvSpPr>
        <p:spPr/>
        <p:txBody>
          <a:bodyPr/>
          <a:lstStyle/>
          <a:p>
            <a:r>
              <a:rPr lang="zh-CN" altLang="en-US" dirty="0" smtClean="0"/>
              <a:t>共享对象库的使用</a:t>
            </a:r>
            <a:endParaRPr lang="zh-CN" altLang="en-US" dirty="0"/>
          </a:p>
        </p:txBody>
      </p:sp>
    </p:spTree>
    <p:extLst>
      <p:ext uri="{BB962C8B-B14F-4D97-AF65-F5344CB8AC3E}">
        <p14:creationId xmlns:p14="http://schemas.microsoft.com/office/powerpoint/2010/main" val="31341160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UFT</a:t>
            </a:r>
            <a:r>
              <a:rPr lang="zh-CN" altLang="en-US" dirty="0" smtClean="0"/>
              <a:t>的前世今生</a:t>
            </a:r>
            <a:endParaRPr lang="en-US" altLang="zh-CN" dirty="0" smtClean="0"/>
          </a:p>
          <a:p>
            <a:r>
              <a:rPr lang="en-US" altLang="zh-CN" dirty="0" smtClean="0"/>
              <a:t>UFT</a:t>
            </a:r>
            <a:r>
              <a:rPr lang="zh-CN" altLang="en-US" dirty="0" smtClean="0"/>
              <a:t>的工作原理</a:t>
            </a:r>
            <a:endParaRPr lang="en-US" altLang="zh-CN" dirty="0" smtClean="0"/>
          </a:p>
          <a:p>
            <a:r>
              <a:rPr lang="en-US" altLang="zh-CN" dirty="0" smtClean="0"/>
              <a:t>UFT</a:t>
            </a:r>
            <a:r>
              <a:rPr lang="zh-CN" altLang="en-US" dirty="0" smtClean="0"/>
              <a:t>的工作步骤</a:t>
            </a:r>
            <a:endParaRPr lang="en-US" altLang="zh-CN" dirty="0" smtClean="0"/>
          </a:p>
          <a:p>
            <a:r>
              <a:rPr lang="en-US" altLang="zh-CN" dirty="0" smtClean="0"/>
              <a:t>UFT</a:t>
            </a:r>
            <a:r>
              <a:rPr lang="zh-CN" altLang="en-US" dirty="0" smtClean="0"/>
              <a:t>脚本录制 </a:t>
            </a:r>
            <a:endParaRPr lang="en-US" altLang="zh-CN" dirty="0" smtClean="0"/>
          </a:p>
          <a:p>
            <a:r>
              <a:rPr lang="zh-CN" altLang="en-US" dirty="0" smtClean="0"/>
              <a:t>测试对象与对象库</a:t>
            </a:r>
            <a:endParaRPr lang="en-US" altLang="zh-CN" dirty="0" smtClean="0"/>
          </a:p>
          <a:p>
            <a:r>
              <a:rPr lang="zh-CN" altLang="en-US" dirty="0" smtClean="0"/>
              <a:t>共享对象库的使用</a:t>
            </a:r>
            <a:endParaRPr lang="en-US" altLang="zh-CN" dirty="0" smtClean="0"/>
          </a:p>
          <a:p>
            <a:r>
              <a:rPr lang="zh-CN" altLang="en-US" dirty="0" smtClean="0"/>
              <a:t>脚本的维护</a:t>
            </a:r>
            <a:endParaRPr lang="en-US" altLang="zh-CN" dirty="0"/>
          </a:p>
        </p:txBody>
      </p:sp>
      <p:sp>
        <p:nvSpPr>
          <p:cNvPr id="2" name="标题 1"/>
          <p:cNvSpPr>
            <a:spLocks noGrp="1"/>
          </p:cNvSpPr>
          <p:nvPr>
            <p:ph type="title"/>
          </p:nvPr>
        </p:nvSpPr>
        <p:spPr/>
        <p:txBody>
          <a:bodyPr/>
          <a:lstStyle/>
          <a:p>
            <a:r>
              <a:rPr lang="zh-CN" altLang="en-US" smtClean="0"/>
              <a:t>本章大纲</a:t>
            </a:r>
            <a:endParaRPr lang="zh-CN" altLang="en-US" dirty="0"/>
          </a:p>
        </p:txBody>
      </p:sp>
    </p:spTree>
    <p:extLst>
      <p:ext uri="{BB962C8B-B14F-4D97-AF65-F5344CB8AC3E}">
        <p14:creationId xmlns:p14="http://schemas.microsoft.com/office/powerpoint/2010/main" val="40824098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内容占位符 23"/>
          <p:cNvSpPr>
            <a:spLocks noGrp="1"/>
          </p:cNvSpPr>
          <p:nvPr>
            <p:ph idx="1"/>
          </p:nvPr>
        </p:nvSpPr>
        <p:spPr/>
        <p:txBody>
          <a:bodyPr/>
          <a:lstStyle/>
          <a:p>
            <a:endParaRPr lang="zh-CN" altLang="en-US" dirty="0"/>
          </a:p>
        </p:txBody>
      </p:sp>
      <p:sp>
        <p:nvSpPr>
          <p:cNvPr id="3" name="标题 2"/>
          <p:cNvSpPr>
            <a:spLocks noGrp="1"/>
          </p:cNvSpPr>
          <p:nvPr>
            <p:ph type="title"/>
          </p:nvPr>
        </p:nvSpPr>
        <p:spPr/>
        <p:txBody>
          <a:bodyPr/>
          <a:lstStyle/>
          <a:p>
            <a:r>
              <a:rPr lang="zh-CN" altLang="en-US" smtClean="0"/>
              <a:t>脚本的维护</a:t>
            </a:r>
            <a:endParaRPr lang="zh-CN" altLang="en-US" dirty="0"/>
          </a:p>
        </p:txBody>
      </p:sp>
      <p:sp>
        <p:nvSpPr>
          <p:cNvPr id="4" name="Freeform 3"/>
          <p:cNvSpPr>
            <a:spLocks/>
          </p:cNvSpPr>
          <p:nvPr/>
        </p:nvSpPr>
        <p:spPr bwMode="gray">
          <a:xfrm>
            <a:off x="2603500" y="2843213"/>
            <a:ext cx="1900238" cy="1376362"/>
          </a:xfrm>
          <a:custGeom>
            <a:avLst/>
            <a:gdLst>
              <a:gd name="T0" fmla="*/ 0 w 735"/>
              <a:gd name="T1" fmla="*/ 0 h 532"/>
              <a:gd name="T2" fmla="*/ 382 w 735"/>
              <a:gd name="T3" fmla="*/ 202 h 532"/>
              <a:gd name="T4" fmla="*/ 577 w 735"/>
              <a:gd name="T5" fmla="*/ 202 h 532"/>
              <a:gd name="T6" fmla="*/ 637 w 735"/>
              <a:gd name="T7" fmla="*/ 249 h 532"/>
              <a:gd name="T8" fmla="*/ 639 w 735"/>
              <a:gd name="T9" fmla="*/ 402 h 532"/>
              <a:gd name="T10" fmla="*/ 598 w 735"/>
              <a:gd name="T11" fmla="*/ 400 h 532"/>
              <a:gd name="T12" fmla="*/ 669 w 735"/>
              <a:gd name="T13" fmla="*/ 532 h 532"/>
              <a:gd name="T14" fmla="*/ 735 w 735"/>
              <a:gd name="T15" fmla="*/ 402 h 532"/>
              <a:gd name="T16" fmla="*/ 696 w 735"/>
              <a:gd name="T17" fmla="*/ 402 h 532"/>
              <a:gd name="T18" fmla="*/ 694 w 735"/>
              <a:gd name="T19" fmla="*/ 226 h 532"/>
              <a:gd name="T20" fmla="*/ 616 w 735"/>
              <a:gd name="T21" fmla="*/ 150 h 532"/>
              <a:gd name="T22" fmla="*/ 335 w 735"/>
              <a:gd name="T23" fmla="*/ 149 h 532"/>
              <a:gd name="T24" fmla="*/ 69 w 735"/>
              <a:gd name="T25" fmla="*/ 0 h 532"/>
              <a:gd name="T26" fmla="*/ 0 w 735"/>
              <a:gd name="T27"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chemeClr val="tx2">
                  <a:lumMod val="60000"/>
                  <a:lumOff val="40000"/>
                </a:schemeClr>
              </a:gs>
              <a:gs pos="100000">
                <a:srgbClr val="808080"/>
              </a:gs>
            </a:gsLst>
            <a:lin ang="5400000" scaled="1"/>
          </a:gradFill>
          <a:ln>
            <a:noFill/>
          </a:ln>
          <a:effectLst/>
        </p:spPr>
        <p:txBody>
          <a:bodyPr wrap="none" anchor="ctr"/>
          <a:lstStyle/>
          <a:p>
            <a:pPr>
              <a:defRPr/>
            </a:pPr>
            <a:endParaRPr lang="zh-CN" altLang="en-US"/>
          </a:p>
        </p:txBody>
      </p:sp>
      <p:sp>
        <p:nvSpPr>
          <p:cNvPr id="5" name="Freeform 4"/>
          <p:cNvSpPr>
            <a:spLocks/>
          </p:cNvSpPr>
          <p:nvPr/>
        </p:nvSpPr>
        <p:spPr bwMode="gray">
          <a:xfrm>
            <a:off x="4522788" y="2778125"/>
            <a:ext cx="366712" cy="1562100"/>
          </a:xfrm>
          <a:custGeom>
            <a:avLst/>
            <a:gdLst>
              <a:gd name="T0" fmla="*/ 2147483647 w 142"/>
              <a:gd name="T1" fmla="*/ 2147483647 h 604"/>
              <a:gd name="T2" fmla="*/ 2147483647 w 142"/>
              <a:gd name="T3" fmla="*/ 2147483647 h 604"/>
              <a:gd name="T4" fmla="*/ 0 w 142"/>
              <a:gd name="T5" fmla="*/ 2147483647 h 604"/>
              <a:gd name="T6" fmla="*/ 2147483647 w 142"/>
              <a:gd name="T7" fmla="*/ 2147483647 h 604"/>
              <a:gd name="T8" fmla="*/ 2147483647 w 142"/>
              <a:gd name="T9" fmla="*/ 2147483647 h 604"/>
              <a:gd name="T10" fmla="*/ 2147483647 w 142"/>
              <a:gd name="T11" fmla="*/ 2147483647 h 604"/>
              <a:gd name="T12" fmla="*/ 2147483647 w 142"/>
              <a:gd name="T13" fmla="*/ 0 h 604"/>
              <a:gd name="T14" fmla="*/ 2147483647 w 142"/>
              <a:gd name="T15" fmla="*/ 2147483647 h 6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gradFill rotWithShape="1">
            <a:gsLst>
              <a:gs pos="0">
                <a:schemeClr val="bg1">
                  <a:alpha val="0"/>
                </a:schemeClr>
              </a:gs>
              <a:gs pos="100000">
                <a:srgbClr val="808080"/>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endParaRPr lang="zh-CN" altLang="en-US"/>
          </a:p>
        </p:txBody>
      </p:sp>
      <p:sp>
        <p:nvSpPr>
          <p:cNvPr id="6" name="Freeform 5"/>
          <p:cNvSpPr>
            <a:spLocks/>
          </p:cNvSpPr>
          <p:nvPr/>
        </p:nvSpPr>
        <p:spPr bwMode="gray">
          <a:xfrm flipH="1">
            <a:off x="4922838" y="2843213"/>
            <a:ext cx="1900237" cy="1376362"/>
          </a:xfrm>
          <a:custGeom>
            <a:avLst/>
            <a:gdLst>
              <a:gd name="T0" fmla="*/ 0 w 735"/>
              <a:gd name="T1" fmla="*/ 0 h 532"/>
              <a:gd name="T2" fmla="*/ 2147483647 w 735"/>
              <a:gd name="T3" fmla="*/ 2147483647 h 532"/>
              <a:gd name="T4" fmla="*/ 2147483647 w 735"/>
              <a:gd name="T5" fmla="*/ 2147483647 h 532"/>
              <a:gd name="T6" fmla="*/ 2147483647 w 735"/>
              <a:gd name="T7" fmla="*/ 2147483647 h 532"/>
              <a:gd name="T8" fmla="*/ 2147483647 w 735"/>
              <a:gd name="T9" fmla="*/ 2147483647 h 532"/>
              <a:gd name="T10" fmla="*/ 2147483647 w 735"/>
              <a:gd name="T11" fmla="*/ 2147483647 h 532"/>
              <a:gd name="T12" fmla="*/ 2147483647 w 735"/>
              <a:gd name="T13" fmla="*/ 2147483647 h 532"/>
              <a:gd name="T14" fmla="*/ 2147483647 w 735"/>
              <a:gd name="T15" fmla="*/ 2147483647 h 532"/>
              <a:gd name="T16" fmla="*/ 2147483647 w 735"/>
              <a:gd name="T17" fmla="*/ 2147483647 h 532"/>
              <a:gd name="T18" fmla="*/ 2147483647 w 735"/>
              <a:gd name="T19" fmla="*/ 2147483647 h 532"/>
              <a:gd name="T20" fmla="*/ 2147483647 w 735"/>
              <a:gd name="T21" fmla="*/ 2147483647 h 532"/>
              <a:gd name="T22" fmla="*/ 2147483647 w 735"/>
              <a:gd name="T23" fmla="*/ 2147483647 h 532"/>
              <a:gd name="T24" fmla="*/ 2147483647 w 735"/>
              <a:gd name="T25" fmla="*/ 0 h 532"/>
              <a:gd name="T26" fmla="*/ 0 w 735"/>
              <a:gd name="T27" fmla="*/ 0 h 53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rgbClr val="FFC000"/>
              </a:gs>
              <a:gs pos="100000">
                <a:srgbClr val="80808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nvGrpSpPr>
          <p:cNvPr id="7" name="Group 6"/>
          <p:cNvGrpSpPr>
            <a:grpSpLocks/>
          </p:cNvGrpSpPr>
          <p:nvPr/>
        </p:nvGrpSpPr>
        <p:grpSpPr bwMode="auto">
          <a:xfrm>
            <a:off x="1835696" y="1644650"/>
            <a:ext cx="1767929" cy="1496318"/>
            <a:chOff x="4320" y="1152"/>
            <a:chExt cx="414" cy="402"/>
          </a:xfrm>
          <a:gradFill>
            <a:gsLst>
              <a:gs pos="0">
                <a:schemeClr val="bg2">
                  <a:lumMod val="50000"/>
                </a:schemeClr>
              </a:gs>
              <a:gs pos="64999">
                <a:srgbClr val="F0EBD5"/>
              </a:gs>
              <a:gs pos="100000">
                <a:srgbClr val="D1C39F"/>
              </a:gs>
            </a:gsLst>
            <a:lin ang="5400000" scaled="0"/>
          </a:gradFill>
        </p:grpSpPr>
        <p:sp>
          <p:nvSpPr>
            <p:cNvPr id="8" name="AutoShape 7"/>
            <p:cNvSpPr>
              <a:spLocks noChangeArrowheads="1"/>
            </p:cNvSpPr>
            <p:nvPr/>
          </p:nvSpPr>
          <p:spPr bwMode="gray">
            <a:xfrm>
              <a:off x="4320" y="1152"/>
              <a:ext cx="414" cy="402"/>
            </a:xfrm>
            <a:prstGeom prst="roundRect">
              <a:avLst>
                <a:gd name="adj" fmla="val 11921"/>
              </a:avLst>
            </a:prstGeom>
            <a:grpFill/>
            <a:ln w="25400">
              <a:solidFill>
                <a:srgbClr val="FFFFFF"/>
              </a:solidFill>
              <a:round/>
              <a:headEnd/>
              <a:tailEnd/>
            </a:ln>
            <a:effectLst>
              <a:outerShdw dist="53882" dir="2700000" algn="ctr" rotWithShape="0">
                <a:srgbClr val="000000">
                  <a:alpha val="50000"/>
                </a:srgbClr>
              </a:outerShdw>
            </a:effectLst>
          </p:spPr>
          <p:txBody>
            <a:bodyPr wrap="none" anchor="ctr"/>
            <a:lstStyle/>
            <a:p>
              <a:pPr>
                <a:defRPr/>
              </a:pPr>
              <a:endParaRPr lang="zh-CN" altLang="en-US"/>
            </a:p>
          </p:txBody>
        </p:sp>
        <p:sp>
          <p:nvSpPr>
            <p:cNvPr id="9" name="Freeform 8"/>
            <p:cNvSpPr>
              <a:spLocks/>
            </p:cNvSpPr>
            <p:nvPr/>
          </p:nvSpPr>
          <p:spPr bwMode="gray">
            <a:xfrm>
              <a:off x="4346" y="1178"/>
              <a:ext cx="206" cy="201"/>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a:defRPr/>
              </a:pPr>
              <a:endParaRPr lang="zh-CN" altLang="en-US"/>
            </a:p>
          </p:txBody>
        </p:sp>
      </p:grpSp>
      <p:sp>
        <p:nvSpPr>
          <p:cNvPr id="10" name="Rectangle 9"/>
          <p:cNvSpPr>
            <a:spLocks noChangeArrowheads="1"/>
          </p:cNvSpPr>
          <p:nvPr/>
        </p:nvSpPr>
        <p:spPr bwMode="gray">
          <a:xfrm>
            <a:off x="2267744" y="1960563"/>
            <a:ext cx="1170781" cy="707886"/>
          </a:xfrm>
          <a:prstGeom prst="rect">
            <a:avLst/>
          </a:prstGeom>
          <a:noFill/>
          <a:ln>
            <a:noFill/>
          </a:ln>
          <a:effectLst/>
          <a:extLst>
            <a:ext uri="{909E8E84-426E-40DD-AFC4-6F175D3DCCD1}">
              <a14:hiddenFill xmlns:a14="http://schemas.microsoft.com/office/drawing/2010/main">
                <a:gradFill rotWithShape="1">
                  <a:gsLst>
                    <a:gs pos="0">
                      <a:schemeClr val="accent1">
                        <a:gamma/>
                        <a:shade val="72549"/>
                        <a:invGamma/>
                      </a:schemeClr>
                    </a:gs>
                    <a:gs pos="100000">
                      <a:schemeClr val="accent1"/>
                    </a:gs>
                  </a:gsLst>
                  <a:lin ang="189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outerShdw>
                </a:effectLst>
              </a14:hiddenEffects>
            </a:ext>
          </a:extLst>
        </p:spPr>
        <p:txBody>
          <a:bodyPr wrap="square">
            <a:spAutoFit/>
            <a:flatTx/>
          </a:bodyPr>
          <a:lstStyle/>
          <a:p>
            <a:pPr algn="ctr">
              <a:spcBef>
                <a:spcPct val="50000"/>
              </a:spcBef>
              <a:defRPr/>
            </a:pPr>
            <a:r>
              <a:rPr lang="zh-CN" altLang="en-US" sz="1600" b="1" dirty="0">
                <a:solidFill>
                  <a:schemeClr val="tx1">
                    <a:lumMod val="10000"/>
                  </a:schemeClr>
                </a:solidFill>
              </a:rPr>
              <a:t>操作步骤</a:t>
            </a:r>
            <a:endParaRPr lang="en-US" altLang="zh-CN" sz="1600" b="1" dirty="0">
              <a:solidFill>
                <a:schemeClr val="tx1">
                  <a:lumMod val="10000"/>
                </a:schemeClr>
              </a:solidFill>
            </a:endParaRPr>
          </a:p>
          <a:p>
            <a:pPr algn="ctr">
              <a:spcBef>
                <a:spcPct val="50000"/>
              </a:spcBef>
              <a:defRPr/>
            </a:pPr>
            <a:r>
              <a:rPr lang="zh-CN" altLang="en-US" sz="1600" b="1" dirty="0">
                <a:solidFill>
                  <a:schemeClr val="tx1">
                    <a:lumMod val="10000"/>
                  </a:schemeClr>
                </a:solidFill>
              </a:rPr>
              <a:t>的维护</a:t>
            </a:r>
            <a:endParaRPr lang="en-US" altLang="zh-CN" sz="1600" b="1" dirty="0">
              <a:solidFill>
                <a:schemeClr val="tx1">
                  <a:lumMod val="10000"/>
                </a:schemeClr>
              </a:solidFill>
            </a:endParaRPr>
          </a:p>
        </p:txBody>
      </p:sp>
      <p:grpSp>
        <p:nvGrpSpPr>
          <p:cNvPr id="11" name="Group 10"/>
          <p:cNvGrpSpPr>
            <a:grpSpLocks/>
          </p:cNvGrpSpPr>
          <p:nvPr/>
        </p:nvGrpSpPr>
        <p:grpSpPr bwMode="auto">
          <a:xfrm>
            <a:off x="3615284" y="1644650"/>
            <a:ext cx="1767929" cy="1496318"/>
            <a:chOff x="4320" y="1152"/>
            <a:chExt cx="414" cy="402"/>
          </a:xfrm>
        </p:grpSpPr>
        <p:sp>
          <p:nvSpPr>
            <p:cNvPr id="12" name="AutoShape 11"/>
            <p:cNvSpPr>
              <a:spLocks noChangeArrowheads="1"/>
            </p:cNvSpPr>
            <p:nvPr/>
          </p:nvSpPr>
          <p:spPr bwMode="gray">
            <a:xfrm>
              <a:off x="4320" y="1152"/>
              <a:ext cx="414" cy="402"/>
            </a:xfrm>
            <a:prstGeom prst="roundRect">
              <a:avLst>
                <a:gd name="adj" fmla="val 11921"/>
              </a:avLst>
            </a:prstGeom>
            <a:solidFill>
              <a:srgbClr val="00B050"/>
            </a:solidFill>
            <a:ln w="25400">
              <a:solidFill>
                <a:srgbClr val="FFFFFF"/>
              </a:solidFill>
              <a:round/>
              <a:headEnd/>
              <a:tailEnd/>
            </a:ln>
            <a:effectLst>
              <a:outerShdw dist="53882" dir="2700000" algn="ctr" rotWithShape="0">
                <a:srgbClr val="000000">
                  <a:alpha val="50000"/>
                </a:srgbClr>
              </a:outerShdw>
            </a:effectLst>
          </p:spPr>
          <p:txBody>
            <a:bodyPr wrap="none" anchor="ctr"/>
            <a:lstStyle/>
            <a:p>
              <a:endParaRPr lang="zh-CN" altLang="en-US"/>
            </a:p>
          </p:txBody>
        </p:sp>
        <p:sp>
          <p:nvSpPr>
            <p:cNvPr id="13" name="Freeform 12"/>
            <p:cNvSpPr>
              <a:spLocks/>
            </p:cNvSpPr>
            <p:nvPr/>
          </p:nvSpPr>
          <p:spPr bwMode="gray">
            <a:xfrm>
              <a:off x="4346" y="1178"/>
              <a:ext cx="206" cy="201"/>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2">
                    <a:gamma/>
                    <a:tint val="48627"/>
                    <a:invGamma/>
                  </a:schemeClr>
                </a:gs>
                <a:gs pos="50000">
                  <a:schemeClr val="accent2">
                    <a:alpha val="0"/>
                  </a:schemeClr>
                </a:gs>
                <a:gs pos="100000">
                  <a:schemeClr val="accent2">
                    <a:gamma/>
                    <a:tint val="48627"/>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a:defRPr/>
              </a:pPr>
              <a:endParaRPr lang="zh-CN" altLang="en-US"/>
            </a:p>
          </p:txBody>
        </p:sp>
      </p:grpSp>
      <p:grpSp>
        <p:nvGrpSpPr>
          <p:cNvPr id="14" name="Group 13"/>
          <p:cNvGrpSpPr>
            <a:grpSpLocks/>
          </p:cNvGrpSpPr>
          <p:nvPr/>
        </p:nvGrpSpPr>
        <p:grpSpPr bwMode="auto">
          <a:xfrm>
            <a:off x="5808663" y="1654175"/>
            <a:ext cx="1362075" cy="1322388"/>
            <a:chOff x="4320" y="1152"/>
            <a:chExt cx="414" cy="402"/>
          </a:xfrm>
          <a:gradFill>
            <a:gsLst>
              <a:gs pos="0">
                <a:srgbClr val="7030A0"/>
              </a:gs>
              <a:gs pos="50000">
                <a:schemeClr val="accent1">
                  <a:shade val="67500"/>
                  <a:satMod val="115000"/>
                </a:schemeClr>
              </a:gs>
              <a:gs pos="100000">
                <a:schemeClr val="accent1">
                  <a:shade val="100000"/>
                  <a:satMod val="115000"/>
                </a:schemeClr>
              </a:gs>
            </a:gsLst>
            <a:lin ang="5400000" scaled="0"/>
          </a:gradFill>
        </p:grpSpPr>
        <p:sp>
          <p:nvSpPr>
            <p:cNvPr id="15" name="AutoShape 14"/>
            <p:cNvSpPr>
              <a:spLocks noChangeArrowheads="1"/>
            </p:cNvSpPr>
            <p:nvPr/>
          </p:nvSpPr>
          <p:spPr bwMode="gray">
            <a:xfrm>
              <a:off x="4320" y="1152"/>
              <a:ext cx="414" cy="402"/>
            </a:xfrm>
            <a:prstGeom prst="roundRect">
              <a:avLst>
                <a:gd name="adj" fmla="val 11921"/>
              </a:avLst>
            </a:prstGeom>
            <a:grpFill/>
            <a:ln w="25400">
              <a:solidFill>
                <a:srgbClr val="FFFFFF"/>
              </a:solidFill>
              <a:round/>
              <a:headEnd/>
              <a:tailEnd/>
            </a:ln>
            <a:effectLst>
              <a:outerShdw dist="53882" dir="2700000" algn="ctr" rotWithShape="0">
                <a:srgbClr val="000000">
                  <a:alpha val="50000"/>
                </a:srgbClr>
              </a:outerShdw>
            </a:effectLst>
          </p:spPr>
          <p:txBody>
            <a:bodyPr wrap="none" anchor="ctr"/>
            <a:lstStyle/>
            <a:p>
              <a:pPr>
                <a:defRPr/>
              </a:pPr>
              <a:endParaRPr lang="zh-CN" altLang="en-US">
                <a:solidFill>
                  <a:schemeClr val="bg1"/>
                </a:solidFill>
              </a:endParaRPr>
            </a:p>
          </p:txBody>
        </p:sp>
        <p:sp>
          <p:nvSpPr>
            <p:cNvPr id="16" name="Freeform 15"/>
            <p:cNvSpPr>
              <a:spLocks/>
            </p:cNvSpPr>
            <p:nvPr/>
          </p:nvSpPr>
          <p:spPr bwMode="gray">
            <a:xfrm>
              <a:off x="4346" y="1178"/>
              <a:ext cx="206" cy="201"/>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a:defRPr/>
              </a:pPr>
              <a:endParaRPr lang="zh-CN" altLang="en-US">
                <a:solidFill>
                  <a:schemeClr val="bg1"/>
                </a:solidFill>
              </a:endParaRPr>
            </a:p>
          </p:txBody>
        </p:sp>
      </p:grpSp>
      <p:sp>
        <p:nvSpPr>
          <p:cNvPr id="17" name="Rectangle 16"/>
          <p:cNvSpPr>
            <a:spLocks noChangeArrowheads="1"/>
          </p:cNvSpPr>
          <p:nvPr/>
        </p:nvSpPr>
        <p:spPr bwMode="gray">
          <a:xfrm>
            <a:off x="3897045" y="1852612"/>
            <a:ext cx="1411555" cy="1077218"/>
          </a:xfrm>
          <a:prstGeom prst="rect">
            <a:avLst/>
          </a:prstGeom>
          <a:noFill/>
          <a:ln>
            <a:noFill/>
          </a:ln>
          <a:effectLst/>
          <a:extLst>
            <a:ext uri="{909E8E84-426E-40DD-AFC4-6F175D3DCCD1}">
              <a14:hiddenFill xmlns:a14="http://schemas.microsoft.com/office/drawing/2010/main">
                <a:gradFill rotWithShape="1">
                  <a:gsLst>
                    <a:gs pos="0">
                      <a:schemeClr val="accent1">
                        <a:gamma/>
                        <a:shade val="72549"/>
                        <a:invGamma/>
                      </a:schemeClr>
                    </a:gs>
                    <a:gs pos="100000">
                      <a:schemeClr val="accent1"/>
                    </a:gs>
                  </a:gsLst>
                  <a:lin ang="189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outerShdw>
                </a:effectLst>
              </a14:hiddenEffects>
            </a:ext>
          </a:extLst>
        </p:spPr>
        <p:txBody>
          <a:bodyPr wrap="square">
            <a:spAutoFit/>
            <a:flatTx/>
          </a:bodyPr>
          <a:lstStyle/>
          <a:p>
            <a:pPr algn="ctr">
              <a:spcBef>
                <a:spcPct val="50000"/>
              </a:spcBef>
              <a:defRPr/>
            </a:pPr>
            <a:r>
              <a:rPr lang="zh-CN" altLang="en-US" sz="1600" b="1" dirty="0">
                <a:solidFill>
                  <a:schemeClr val="tx1">
                    <a:lumMod val="10000"/>
                  </a:schemeClr>
                </a:solidFill>
              </a:rPr>
              <a:t>测试对象</a:t>
            </a:r>
            <a:endParaRPr lang="en-US" altLang="zh-CN" sz="1600" b="1" dirty="0">
              <a:solidFill>
                <a:schemeClr val="tx1">
                  <a:lumMod val="10000"/>
                </a:schemeClr>
              </a:solidFill>
            </a:endParaRPr>
          </a:p>
          <a:p>
            <a:pPr algn="ctr">
              <a:spcBef>
                <a:spcPct val="50000"/>
              </a:spcBef>
              <a:defRPr/>
            </a:pPr>
            <a:r>
              <a:rPr lang="zh-CN" altLang="en-US" sz="1600" b="1" dirty="0">
                <a:solidFill>
                  <a:schemeClr val="tx1">
                    <a:lumMod val="10000"/>
                  </a:schemeClr>
                </a:solidFill>
              </a:rPr>
              <a:t>方法与属性</a:t>
            </a:r>
            <a:endParaRPr lang="en-US" altLang="zh-CN" sz="1600" b="1" dirty="0">
              <a:solidFill>
                <a:schemeClr val="tx1">
                  <a:lumMod val="10000"/>
                </a:schemeClr>
              </a:solidFill>
            </a:endParaRPr>
          </a:p>
          <a:p>
            <a:pPr algn="ctr">
              <a:spcBef>
                <a:spcPct val="50000"/>
              </a:spcBef>
              <a:defRPr/>
            </a:pPr>
            <a:endParaRPr lang="en-US" altLang="zh-CN" sz="1600" b="1" dirty="0">
              <a:solidFill>
                <a:schemeClr val="tx1">
                  <a:lumMod val="10000"/>
                </a:schemeClr>
              </a:solidFill>
            </a:endParaRPr>
          </a:p>
        </p:txBody>
      </p:sp>
      <p:sp>
        <p:nvSpPr>
          <p:cNvPr id="18" name="Rectangle 17"/>
          <p:cNvSpPr>
            <a:spLocks noChangeArrowheads="1"/>
          </p:cNvSpPr>
          <p:nvPr/>
        </p:nvSpPr>
        <p:spPr bwMode="gray">
          <a:xfrm>
            <a:off x="5436096" y="1844824"/>
            <a:ext cx="1995440" cy="1077218"/>
          </a:xfrm>
          <a:prstGeom prst="rect">
            <a:avLst/>
          </a:prstGeom>
          <a:noFill/>
          <a:ln>
            <a:noFill/>
          </a:ln>
          <a:effectLst/>
          <a:extLst>
            <a:ext uri="{909E8E84-426E-40DD-AFC4-6F175D3DCCD1}">
              <a14:hiddenFill xmlns:a14="http://schemas.microsoft.com/office/drawing/2010/main">
                <a:gradFill rotWithShape="1">
                  <a:gsLst>
                    <a:gs pos="0">
                      <a:srgbClr val="395E89"/>
                    </a:gs>
                    <a:gs pos="100000">
                      <a:schemeClr val="accent1"/>
                    </a:gs>
                  </a:gsLst>
                  <a:lin ang="189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outerShdw>
                </a:effectLst>
              </a14:hiddenEffects>
            </a:ext>
          </a:extLst>
        </p:spPr>
        <p:txBody>
          <a:bodyPr wrap="square">
            <a:spAutoFit/>
          </a:bodyPr>
          <a:lstStyle/>
          <a:p>
            <a:pPr algn="ctr">
              <a:spcBef>
                <a:spcPct val="50000"/>
              </a:spcBef>
            </a:pPr>
            <a:r>
              <a:rPr lang="zh-CN" altLang="en-US" sz="1600" b="1" dirty="0">
                <a:solidFill>
                  <a:schemeClr val="bg1"/>
                </a:solidFill>
              </a:rPr>
              <a:t>库函数</a:t>
            </a:r>
            <a:endParaRPr lang="en-US" altLang="zh-CN" sz="1600" b="1" dirty="0">
              <a:solidFill>
                <a:schemeClr val="bg1"/>
              </a:solidFill>
            </a:endParaRPr>
          </a:p>
          <a:p>
            <a:pPr algn="ctr">
              <a:spcBef>
                <a:spcPct val="50000"/>
              </a:spcBef>
            </a:pPr>
            <a:r>
              <a:rPr lang="en-US" altLang="zh-CN" sz="1600" b="1" dirty="0">
                <a:solidFill>
                  <a:schemeClr val="bg1"/>
                </a:solidFill>
              </a:rPr>
              <a:t>VBScript </a:t>
            </a:r>
            <a:r>
              <a:rPr lang="zh-CN" altLang="en-US" sz="1600" b="1" dirty="0">
                <a:solidFill>
                  <a:schemeClr val="bg1"/>
                </a:solidFill>
              </a:rPr>
              <a:t>函数</a:t>
            </a:r>
            <a:endParaRPr lang="en-US" altLang="zh-CN" sz="1600" b="1" dirty="0">
              <a:solidFill>
                <a:schemeClr val="bg1"/>
              </a:solidFill>
            </a:endParaRPr>
          </a:p>
          <a:p>
            <a:pPr algn="ctr">
              <a:spcBef>
                <a:spcPct val="50000"/>
              </a:spcBef>
            </a:pPr>
            <a:r>
              <a:rPr lang="zh-CN" altLang="en-US" sz="1600" b="1" dirty="0">
                <a:solidFill>
                  <a:schemeClr val="bg1"/>
                </a:solidFill>
              </a:rPr>
              <a:t>内置函数</a:t>
            </a:r>
            <a:endParaRPr lang="en-US" altLang="zh-CN" sz="1600" b="1" dirty="0">
              <a:solidFill>
                <a:schemeClr val="bg1"/>
              </a:solidFill>
            </a:endParaRPr>
          </a:p>
        </p:txBody>
      </p:sp>
      <p:sp>
        <p:nvSpPr>
          <p:cNvPr id="19" name="AutoShape 19"/>
          <p:cNvSpPr>
            <a:spLocks noChangeArrowheads="1"/>
          </p:cNvSpPr>
          <p:nvPr/>
        </p:nvSpPr>
        <p:spPr bwMode="ltGray">
          <a:xfrm>
            <a:off x="2376488" y="4397375"/>
            <a:ext cx="5548312" cy="1241425"/>
          </a:xfrm>
          <a:prstGeom prst="roundRect">
            <a:avLst>
              <a:gd name="adj" fmla="val 16667"/>
            </a:avLst>
          </a:prstGeom>
          <a:noFill/>
          <a:ln w="57150" algn="ctr">
            <a:solidFill>
              <a:schemeClr val="bg2"/>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Rectangle 20"/>
          <p:cNvSpPr>
            <a:spLocks noChangeArrowheads="1"/>
          </p:cNvSpPr>
          <p:nvPr/>
        </p:nvSpPr>
        <p:spPr bwMode="auto">
          <a:xfrm>
            <a:off x="1494978" y="4818063"/>
            <a:ext cx="61012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buClr>
                <a:srgbClr val="D7181F"/>
              </a:buClr>
              <a:buFont typeface="Wingdings" pitchFamily="2" charset="2"/>
              <a:buNone/>
            </a:pPr>
            <a:r>
              <a:rPr lang="zh-CN" altLang="zh-CN" b="1">
                <a:solidFill>
                  <a:srgbClr val="C00000"/>
                </a:solidFill>
              </a:rPr>
              <a:t>步骤生成器</a:t>
            </a:r>
            <a:endParaRPr lang="en-US" altLang="zh-CN" b="1">
              <a:solidFill>
                <a:srgbClr val="C00000"/>
              </a:solidFill>
              <a:cs typeface="Arial" pitchFamily="34" charset="0"/>
            </a:endParaRPr>
          </a:p>
        </p:txBody>
      </p:sp>
      <p:pic>
        <p:nvPicPr>
          <p:cNvPr id="21" name="Picture 21" descr="YG_circl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3288" y="4083050"/>
            <a:ext cx="1936750"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21"/>
          <p:cNvSpPr txBox="1"/>
          <p:nvPr/>
        </p:nvSpPr>
        <p:spPr>
          <a:xfrm>
            <a:off x="1259632" y="6237312"/>
            <a:ext cx="3663206" cy="369332"/>
          </a:xfrm>
          <a:prstGeom prst="rect">
            <a:avLst/>
          </a:prstGeom>
          <a:noFill/>
        </p:spPr>
        <p:txBody>
          <a:bodyPr wrap="square" rtlCol="0">
            <a:spAutoFit/>
          </a:bodyPr>
          <a:lstStyle/>
          <a:p>
            <a:r>
              <a:rPr lang="en-US" altLang="zh-CN" dirty="0" smtClean="0"/>
              <a:t>Design-&gt;Step Generator</a:t>
            </a:r>
            <a:endParaRPr lang="zh-CN" altLang="en-US" dirty="0"/>
          </a:p>
        </p:txBody>
      </p:sp>
    </p:spTree>
    <p:extLst>
      <p:ext uri="{BB962C8B-B14F-4D97-AF65-F5344CB8AC3E}">
        <p14:creationId xmlns:p14="http://schemas.microsoft.com/office/powerpoint/2010/main" val="27788296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dirty="0" smtClean="0"/>
              <a:t>UFT</a:t>
            </a:r>
            <a:r>
              <a:rPr lang="zh-CN" altLang="en-US" dirty="0" smtClean="0"/>
              <a:t>的前世今生</a:t>
            </a:r>
            <a:endParaRPr lang="en-US" altLang="zh-CN" dirty="0" smtClean="0"/>
          </a:p>
          <a:p>
            <a:r>
              <a:rPr lang="en-US" altLang="zh-CN" dirty="0" smtClean="0"/>
              <a:t>UFT</a:t>
            </a:r>
            <a:r>
              <a:rPr lang="zh-CN" altLang="en-US" dirty="0" smtClean="0"/>
              <a:t>的工作原理</a:t>
            </a:r>
            <a:endParaRPr lang="en-US" altLang="zh-CN" dirty="0" smtClean="0"/>
          </a:p>
          <a:p>
            <a:r>
              <a:rPr lang="en-US" altLang="zh-CN" dirty="0" smtClean="0"/>
              <a:t>UFT</a:t>
            </a:r>
            <a:r>
              <a:rPr lang="zh-CN" altLang="en-US" dirty="0" smtClean="0"/>
              <a:t>的工作步骤</a:t>
            </a:r>
            <a:endParaRPr lang="en-US" altLang="zh-CN" dirty="0" smtClean="0"/>
          </a:p>
          <a:p>
            <a:r>
              <a:rPr lang="en-US" altLang="zh-CN" dirty="0" smtClean="0"/>
              <a:t>UFT</a:t>
            </a:r>
            <a:r>
              <a:rPr lang="zh-CN" altLang="en-US" dirty="0" smtClean="0"/>
              <a:t>脚本录制 </a:t>
            </a:r>
            <a:endParaRPr lang="en-US" altLang="zh-CN" dirty="0" smtClean="0"/>
          </a:p>
          <a:p>
            <a:r>
              <a:rPr lang="zh-CN" altLang="en-US" dirty="0" smtClean="0"/>
              <a:t>测试对象与对象库</a:t>
            </a:r>
            <a:endParaRPr lang="en-US" altLang="zh-CN" dirty="0" smtClean="0"/>
          </a:p>
          <a:p>
            <a:r>
              <a:rPr lang="zh-CN" altLang="en-US" dirty="0"/>
              <a:t>共享对象库的使用</a:t>
            </a:r>
            <a:endParaRPr lang="en-US" altLang="zh-CN" dirty="0"/>
          </a:p>
          <a:p>
            <a:r>
              <a:rPr lang="zh-CN" altLang="en-US" dirty="0" smtClean="0"/>
              <a:t>脚本的维护</a:t>
            </a:r>
            <a:endParaRPr lang="en-US" altLang="zh-CN" dirty="0"/>
          </a:p>
        </p:txBody>
      </p:sp>
      <p:sp>
        <p:nvSpPr>
          <p:cNvPr id="2" name="标题 1"/>
          <p:cNvSpPr>
            <a:spLocks noGrp="1"/>
          </p:cNvSpPr>
          <p:nvPr>
            <p:ph type="title"/>
          </p:nvPr>
        </p:nvSpPr>
        <p:spPr/>
        <p:txBody>
          <a:bodyPr/>
          <a:lstStyle/>
          <a:p>
            <a:r>
              <a:rPr lang="zh-CN" altLang="en-US" smtClean="0"/>
              <a:t>本章大纲</a:t>
            </a:r>
            <a:endParaRPr lang="zh-CN" altLang="en-US" dirty="0"/>
          </a:p>
        </p:txBody>
      </p:sp>
    </p:spTree>
    <p:extLst>
      <p:ext uri="{BB962C8B-B14F-4D97-AF65-F5344CB8AC3E}">
        <p14:creationId xmlns:p14="http://schemas.microsoft.com/office/powerpoint/2010/main" val="357575862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lvl="1"/>
            <a:r>
              <a:rPr lang="zh-CN" altLang="en-US" smtClean="0"/>
              <a:t>测试对象 （</a:t>
            </a:r>
            <a:r>
              <a:rPr lang="en-US" altLang="zh-CN" smtClean="0"/>
              <a:t>Test Objects</a:t>
            </a:r>
            <a:r>
              <a:rPr lang="zh-CN" altLang="en-US" smtClean="0"/>
              <a:t>）</a:t>
            </a:r>
            <a:r>
              <a:rPr lang="en-US" altLang="zh-CN" smtClean="0"/>
              <a:t>-</a:t>
            </a:r>
            <a:r>
              <a:rPr lang="zh-CN" altLang="en-US" smtClean="0"/>
              <a:t> 可以选择步骤的测试对象和方法。</a:t>
            </a:r>
          </a:p>
          <a:p>
            <a:pPr lvl="1"/>
            <a:r>
              <a:rPr lang="zh-CN" altLang="en-US" smtClean="0"/>
              <a:t>实用程序对象（</a:t>
            </a:r>
            <a:r>
              <a:rPr lang="en-US" altLang="zh-CN" smtClean="0"/>
              <a:t>Utility Objects </a:t>
            </a:r>
            <a:r>
              <a:rPr lang="zh-CN" altLang="en-US" smtClean="0"/>
              <a:t>） </a:t>
            </a:r>
            <a:r>
              <a:rPr lang="en-US" altLang="zh-CN" smtClean="0"/>
              <a:t>-</a:t>
            </a:r>
            <a:r>
              <a:rPr lang="zh-CN" altLang="en-US" smtClean="0"/>
              <a:t> 可以选择步骤的实用程序对象和方法。</a:t>
            </a:r>
          </a:p>
          <a:p>
            <a:pPr lvl="1"/>
            <a:r>
              <a:rPr lang="zh-CN" altLang="en-US" smtClean="0"/>
              <a:t>函数（</a:t>
            </a:r>
            <a:r>
              <a:rPr lang="en-US" altLang="zh-CN" smtClean="0"/>
              <a:t>Functions</a:t>
            </a:r>
            <a:r>
              <a:rPr lang="zh-CN" altLang="en-US" smtClean="0"/>
              <a:t>） </a:t>
            </a:r>
            <a:r>
              <a:rPr lang="en-US" altLang="zh-CN" smtClean="0"/>
              <a:t>-</a:t>
            </a:r>
            <a:r>
              <a:rPr lang="zh-CN" altLang="en-US" smtClean="0"/>
              <a:t> 可以从一个或所有可用库中选择步骤的函数。</a:t>
            </a:r>
          </a:p>
          <a:p>
            <a:endParaRPr lang="zh-CN" altLang="en-US" dirty="0"/>
          </a:p>
        </p:txBody>
      </p:sp>
      <p:sp>
        <p:nvSpPr>
          <p:cNvPr id="3" name="标题 2"/>
          <p:cNvSpPr>
            <a:spLocks noGrp="1"/>
          </p:cNvSpPr>
          <p:nvPr>
            <p:ph type="title"/>
          </p:nvPr>
        </p:nvSpPr>
        <p:spPr/>
        <p:txBody>
          <a:bodyPr/>
          <a:lstStyle/>
          <a:p>
            <a:r>
              <a:rPr lang="zh-CN" altLang="en-US" smtClean="0"/>
              <a:t>使用</a:t>
            </a:r>
            <a:r>
              <a:rPr lang="zh-CN" altLang="zh-CN" smtClean="0"/>
              <a:t>步骤生成器生成步骤</a:t>
            </a:r>
            <a:endParaRPr lang="zh-CN" altLang="en-US" dirty="0"/>
          </a:p>
        </p:txBody>
      </p:sp>
    </p:spTree>
    <p:extLst>
      <p:ext uri="{BB962C8B-B14F-4D97-AF65-F5344CB8AC3E}">
        <p14:creationId xmlns:p14="http://schemas.microsoft.com/office/powerpoint/2010/main" val="37237580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7950" y="2172494"/>
            <a:ext cx="6410325" cy="2286000"/>
          </a:xfrm>
        </p:spPr>
      </p:pic>
      <p:sp>
        <p:nvSpPr>
          <p:cNvPr id="41986" name="标题 1"/>
          <p:cNvSpPr>
            <a:spLocks noGrp="1"/>
          </p:cNvSpPr>
          <p:nvPr>
            <p:ph type="title"/>
          </p:nvPr>
        </p:nvSpPr>
        <p:spPr/>
        <p:txBody>
          <a:bodyPr/>
          <a:lstStyle/>
          <a:p>
            <a:r>
              <a:rPr lang="zh-CN" altLang="en-US" smtClean="0"/>
              <a:t>检测</a:t>
            </a:r>
            <a:r>
              <a:rPr lang="zh-CN" altLang="zh-CN" smtClean="0"/>
              <a:t>消息</a:t>
            </a:r>
            <a:r>
              <a:rPr lang="zh-CN" altLang="en-US" smtClean="0"/>
              <a:t>发送</a:t>
            </a:r>
            <a:r>
              <a:rPr lang="zh-CN" altLang="zh-CN" smtClean="0"/>
              <a:t>至测试结果</a:t>
            </a:r>
            <a:endParaRPr lang="zh-CN" altLang="en-US" dirty="0" smtClean="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552" y="4278313"/>
            <a:ext cx="8082161" cy="2022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20445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15816" y="2492896"/>
            <a:ext cx="3384376" cy="1440160"/>
          </a:xfrm>
        </p:spPr>
        <p:txBody>
          <a:bodyPr>
            <a:noAutofit/>
          </a:bodyPr>
          <a:lstStyle/>
          <a:p>
            <a:pPr marL="0" indent="0">
              <a:buNone/>
            </a:pPr>
            <a:r>
              <a:rPr lang="zh-CN" altLang="en-US" sz="7200" dirty="0" smtClean="0"/>
              <a:t>谢谢</a:t>
            </a:r>
            <a:endParaRPr lang="zh-CN" altLang="en-US" sz="7200" dirty="0"/>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393781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UFT</a:t>
            </a:r>
            <a:r>
              <a:rPr lang="zh-CN" altLang="en-US" dirty="0" smtClean="0"/>
              <a:t>的对象识别</a:t>
            </a:r>
            <a:endParaRPr lang="en-US" altLang="zh-CN" dirty="0" smtClean="0"/>
          </a:p>
          <a:p>
            <a:r>
              <a:rPr lang="zh-CN" altLang="en-US" dirty="0" smtClean="0"/>
              <a:t>测试对象模型</a:t>
            </a:r>
            <a:endParaRPr lang="en-US" altLang="zh-CN" dirty="0" smtClean="0"/>
          </a:p>
          <a:p>
            <a:r>
              <a:rPr lang="zh-CN" altLang="en-US" dirty="0" smtClean="0"/>
              <a:t>对象库</a:t>
            </a:r>
            <a:r>
              <a:rPr lang="en-US" altLang="zh-CN" dirty="0" smtClean="0"/>
              <a:t>(Object Repository)</a:t>
            </a:r>
          </a:p>
          <a:p>
            <a:r>
              <a:rPr lang="zh-CN" altLang="en-US" dirty="0" smtClean="0"/>
              <a:t>对象探测器</a:t>
            </a:r>
            <a:r>
              <a:rPr lang="en-US" altLang="zh-CN" dirty="0" smtClean="0"/>
              <a:t>(Object  Spy)</a:t>
            </a:r>
            <a:endParaRPr lang="zh-CN" altLang="en-US" dirty="0"/>
          </a:p>
        </p:txBody>
      </p:sp>
      <p:sp>
        <p:nvSpPr>
          <p:cNvPr id="3" name="标题 2"/>
          <p:cNvSpPr>
            <a:spLocks noGrp="1"/>
          </p:cNvSpPr>
          <p:nvPr>
            <p:ph type="title"/>
          </p:nvPr>
        </p:nvSpPr>
        <p:spPr/>
        <p:txBody>
          <a:bodyPr/>
          <a:lstStyle/>
          <a:p>
            <a:r>
              <a:rPr lang="en-US" altLang="zh-CN" smtClean="0"/>
              <a:t>UFT</a:t>
            </a:r>
            <a:r>
              <a:rPr lang="zh-CN" altLang="en-US" smtClean="0"/>
              <a:t>工作原理</a:t>
            </a:r>
            <a:endParaRPr lang="zh-CN" altLang="en-US" dirty="0"/>
          </a:p>
        </p:txBody>
      </p:sp>
      <p:sp>
        <p:nvSpPr>
          <p:cNvPr id="4" name="圆角矩形 3"/>
          <p:cNvSpPr/>
          <p:nvPr/>
        </p:nvSpPr>
        <p:spPr>
          <a:xfrm>
            <a:off x="4427984" y="3284984"/>
            <a:ext cx="1296144"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t>版本</a:t>
            </a:r>
            <a:r>
              <a:rPr lang="en-US" altLang="zh-CN" sz="2800" b="1" dirty="0" smtClean="0"/>
              <a:t>1</a:t>
            </a:r>
            <a:endParaRPr lang="zh-CN" altLang="en-US" sz="2800" b="1" dirty="0"/>
          </a:p>
        </p:txBody>
      </p:sp>
      <p:sp>
        <p:nvSpPr>
          <p:cNvPr id="5" name="圆角矩形 4"/>
          <p:cNvSpPr/>
          <p:nvPr/>
        </p:nvSpPr>
        <p:spPr>
          <a:xfrm>
            <a:off x="4698807" y="4797152"/>
            <a:ext cx="1296144"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t>版本</a:t>
            </a:r>
            <a:r>
              <a:rPr lang="en-US" altLang="zh-CN" sz="2800" b="1" dirty="0"/>
              <a:t>2</a:t>
            </a:r>
            <a:endParaRPr lang="zh-CN" altLang="en-US" sz="2800" b="1" dirty="0"/>
          </a:p>
        </p:txBody>
      </p:sp>
      <p:cxnSp>
        <p:nvCxnSpPr>
          <p:cNvPr id="7" name="直接连接符 6"/>
          <p:cNvCxnSpPr/>
          <p:nvPr/>
        </p:nvCxnSpPr>
        <p:spPr>
          <a:xfrm>
            <a:off x="6876256" y="1340768"/>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10" name="圆角矩形 9"/>
          <p:cNvSpPr/>
          <p:nvPr/>
        </p:nvSpPr>
        <p:spPr>
          <a:xfrm>
            <a:off x="7236296" y="3501008"/>
            <a:ext cx="1440160"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Calibri" pitchFamily="34" charset="0"/>
                <a:ea typeface="宋体" pitchFamily="2" charset="-122"/>
              </a:rPr>
              <a:t>对象库</a:t>
            </a:r>
            <a:endParaRPr lang="zh-CN" altLang="en-US" sz="2800" b="1" dirty="0"/>
          </a:p>
        </p:txBody>
      </p:sp>
      <p:cxnSp>
        <p:nvCxnSpPr>
          <p:cNvPr id="12" name="直接箭头连接符 11"/>
          <p:cNvCxnSpPr>
            <a:endCxn id="10" idx="1"/>
          </p:cNvCxnSpPr>
          <p:nvPr/>
        </p:nvCxnSpPr>
        <p:spPr>
          <a:xfrm>
            <a:off x="5724128" y="3573016"/>
            <a:ext cx="1512168" cy="2880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6012160" y="4221088"/>
            <a:ext cx="1872208" cy="9361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75075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人的识别</a:t>
            </a:r>
            <a:endParaRPr lang="en-US" altLang="zh-CN" dirty="0" smtClean="0"/>
          </a:p>
          <a:p>
            <a:pPr lvl="1"/>
            <a:r>
              <a:rPr lang="zh-CN" altLang="en-US" dirty="0" smtClean="0"/>
              <a:t>识别一个人，是通过人的体貌特征来辨别的</a:t>
            </a:r>
            <a:endParaRPr lang="en-US" altLang="zh-CN" dirty="0" smtClean="0"/>
          </a:p>
          <a:p>
            <a:pPr lvl="1"/>
            <a:r>
              <a:rPr lang="zh-CN" altLang="en-US" dirty="0" smtClean="0"/>
              <a:t>对象的识别</a:t>
            </a:r>
            <a:endParaRPr lang="en-US" altLang="zh-CN" dirty="0" smtClean="0"/>
          </a:p>
          <a:p>
            <a:pPr lvl="1"/>
            <a:r>
              <a:rPr lang="zh-CN" altLang="en-US" dirty="0" smtClean="0"/>
              <a:t>一个对象的识别主要是通过对象本身的属性来标识的。一般通过唯一描述该对象的一组属性和属性值来标识出该对象类型</a:t>
            </a:r>
            <a:endParaRPr lang="zh-CN" altLang="en-US" dirty="0"/>
          </a:p>
        </p:txBody>
      </p:sp>
      <p:sp>
        <p:nvSpPr>
          <p:cNvPr id="3" name="标题 2"/>
          <p:cNvSpPr>
            <a:spLocks noGrp="1"/>
          </p:cNvSpPr>
          <p:nvPr>
            <p:ph type="title"/>
          </p:nvPr>
        </p:nvSpPr>
        <p:spPr/>
        <p:txBody>
          <a:bodyPr/>
          <a:lstStyle/>
          <a:p>
            <a:r>
              <a:rPr lang="en-US" altLang="zh-CN" smtClean="0"/>
              <a:t>UFT</a:t>
            </a:r>
            <a:r>
              <a:rPr lang="zh-CN" altLang="en-US" smtClean="0"/>
              <a:t>的对象识别</a:t>
            </a:r>
            <a:endParaRPr lang="zh-CN" altLang="en-US" dirty="0"/>
          </a:p>
        </p:txBody>
      </p:sp>
    </p:spTree>
    <p:extLst>
      <p:ext uri="{BB962C8B-B14F-4D97-AF65-F5344CB8AC3E}">
        <p14:creationId xmlns:p14="http://schemas.microsoft.com/office/powerpoint/2010/main" val="23108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smtClean="0"/>
              <a:t>录制时记录对象：</a:t>
            </a:r>
            <a:endParaRPr lang="en-US" altLang="zh-CN" dirty="0" smtClean="0"/>
          </a:p>
          <a:p>
            <a:pPr lvl="1"/>
            <a:r>
              <a:rPr lang="en-US" altLang="zh-CN" dirty="0" smtClean="0"/>
              <a:t>UFT</a:t>
            </a:r>
            <a:r>
              <a:rPr lang="zh-CN" altLang="en-US" dirty="0" smtClean="0"/>
              <a:t>将“观看”要录制的对象，并将其作为测试对象进行存储，确定该对象符合的测试对象类。例如：标准</a:t>
            </a:r>
            <a:r>
              <a:rPr lang="en-US" altLang="zh-CN" dirty="0" smtClean="0"/>
              <a:t>windows</a:t>
            </a:r>
            <a:r>
              <a:rPr lang="zh-CN" altLang="en-US" dirty="0" smtClean="0"/>
              <a:t>对话框（</a:t>
            </a:r>
            <a:r>
              <a:rPr lang="en-US" altLang="zh-CN" dirty="0" smtClean="0"/>
              <a:t>Dialog</a:t>
            </a:r>
            <a:r>
              <a:rPr lang="zh-CN" altLang="en-US" dirty="0" smtClean="0"/>
              <a:t>）、</a:t>
            </a:r>
            <a:r>
              <a:rPr lang="en-US" altLang="zh-CN" dirty="0" smtClean="0"/>
              <a:t>Web</a:t>
            </a:r>
            <a:r>
              <a:rPr lang="zh-CN" altLang="en-US" dirty="0" smtClean="0"/>
              <a:t>按钮（</a:t>
            </a:r>
            <a:r>
              <a:rPr lang="en-US" altLang="zh-CN" dirty="0" err="1" smtClean="0"/>
              <a:t>webButton</a:t>
            </a:r>
            <a:r>
              <a:rPr lang="zh-CN" altLang="en-US" dirty="0" smtClean="0"/>
              <a:t>）</a:t>
            </a:r>
            <a:endParaRPr lang="en-US" altLang="zh-CN" dirty="0" smtClean="0"/>
          </a:p>
          <a:p>
            <a:pPr lvl="1"/>
            <a:r>
              <a:rPr lang="zh-CN" altLang="en-US" dirty="0" smtClean="0"/>
              <a:t>然后，对于每个测试对象类，</a:t>
            </a:r>
            <a:r>
              <a:rPr lang="en-US" altLang="zh-CN" dirty="0" smtClean="0"/>
              <a:t>UFT</a:t>
            </a:r>
            <a:r>
              <a:rPr lang="zh-CN" altLang="en-US" dirty="0" smtClean="0"/>
              <a:t>都有一个始终要记住的强制属性的列表，当录制对象时，</a:t>
            </a:r>
            <a:r>
              <a:rPr lang="en-US" altLang="zh-CN" dirty="0" smtClean="0"/>
              <a:t>UFT</a:t>
            </a:r>
            <a:r>
              <a:rPr lang="zh-CN" altLang="en-US" dirty="0" smtClean="0"/>
              <a:t>始终记录这些默认的属性值，然后检查页面上对象、对话框或其他父对象，以检查该描述是否足以唯一标识该对象</a:t>
            </a:r>
            <a:endParaRPr lang="en-US" altLang="zh-CN" dirty="0" smtClean="0"/>
          </a:p>
        </p:txBody>
      </p:sp>
      <p:sp>
        <p:nvSpPr>
          <p:cNvPr id="3" name="标题 2"/>
          <p:cNvSpPr>
            <a:spLocks noGrp="1"/>
          </p:cNvSpPr>
          <p:nvPr>
            <p:ph type="title"/>
          </p:nvPr>
        </p:nvSpPr>
        <p:spPr/>
        <p:txBody>
          <a:bodyPr/>
          <a:lstStyle/>
          <a:p>
            <a:r>
              <a:rPr lang="en-US" altLang="zh-CN" smtClean="0"/>
              <a:t>UFT</a:t>
            </a:r>
            <a:r>
              <a:rPr lang="zh-CN" altLang="en-US" smtClean="0"/>
              <a:t>的对象识别</a:t>
            </a:r>
            <a:endParaRPr lang="zh-CN" altLang="en-US" dirty="0"/>
          </a:p>
        </p:txBody>
      </p:sp>
    </p:spTree>
    <p:extLst>
      <p:ext uri="{BB962C8B-B14F-4D97-AF65-F5344CB8AC3E}">
        <p14:creationId xmlns:p14="http://schemas.microsoft.com/office/powerpoint/2010/main" val="9505910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如果不足以进行唯一标识，</a:t>
            </a:r>
            <a:r>
              <a:rPr lang="en-US" altLang="zh-CN" dirty="0" smtClean="0"/>
              <a:t>UFT</a:t>
            </a:r>
            <a:r>
              <a:rPr lang="zh-CN" altLang="en-US" dirty="0" smtClean="0"/>
              <a:t>将向该描述中逐项添加辅助属性，直到经过编译成为唯一的描述为止。如果没有可用的辅助属性，或者那些可用的辅助属性仍不足够创建一个唯一的描述，</a:t>
            </a:r>
            <a:r>
              <a:rPr lang="en-US" altLang="zh-CN" dirty="0" smtClean="0"/>
              <a:t>UFT</a:t>
            </a:r>
            <a:r>
              <a:rPr lang="zh-CN" altLang="en-US" dirty="0" smtClean="0"/>
              <a:t>将添加一个特殊的顺序标识符（例如页面上或源代码中对象的位置）以创建唯一的描述</a:t>
            </a:r>
          </a:p>
          <a:p>
            <a:endParaRPr lang="zh-CN" altLang="en-US" dirty="0"/>
          </a:p>
        </p:txBody>
      </p:sp>
      <p:sp>
        <p:nvSpPr>
          <p:cNvPr id="3" name="标题 2"/>
          <p:cNvSpPr>
            <a:spLocks noGrp="1"/>
          </p:cNvSpPr>
          <p:nvPr>
            <p:ph type="title"/>
          </p:nvPr>
        </p:nvSpPr>
        <p:spPr/>
        <p:txBody>
          <a:bodyPr/>
          <a:lstStyle/>
          <a:p>
            <a:r>
              <a:rPr lang="en-US" altLang="zh-CN" smtClean="0"/>
              <a:t>UFT</a:t>
            </a:r>
            <a:r>
              <a:rPr lang="zh-CN" altLang="en-US" smtClean="0"/>
              <a:t>的对象识别</a:t>
            </a:r>
            <a:endParaRPr lang="zh-CN" altLang="en-US"/>
          </a:p>
        </p:txBody>
      </p:sp>
    </p:spTree>
    <p:extLst>
      <p:ext uri="{BB962C8B-B14F-4D97-AF65-F5344CB8AC3E}">
        <p14:creationId xmlns:p14="http://schemas.microsoft.com/office/powerpoint/2010/main" val="3550420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运行中标识对象：</a:t>
            </a:r>
            <a:endParaRPr lang="en-US" altLang="zh-CN" dirty="0" smtClean="0"/>
          </a:p>
          <a:p>
            <a:pPr lvl="1"/>
            <a:r>
              <a:rPr lang="zh-CN" altLang="en-US" dirty="0" smtClean="0"/>
              <a:t>在运行期间，</a:t>
            </a:r>
            <a:r>
              <a:rPr lang="en-US" altLang="zh-CN" dirty="0" smtClean="0"/>
              <a:t>UFT</a:t>
            </a:r>
            <a:r>
              <a:rPr lang="zh-CN" altLang="en-US" dirty="0" smtClean="0"/>
              <a:t>会描述与录制时记住的测试对象的描述完全匹配的运行时对象</a:t>
            </a:r>
            <a:endParaRPr lang="en-US" altLang="zh-CN" dirty="0" smtClean="0"/>
          </a:p>
          <a:p>
            <a:pPr lvl="1"/>
            <a:r>
              <a:rPr lang="zh-CN" altLang="en-US" dirty="0" smtClean="0"/>
              <a:t>它需要找到与录制时用于创建唯一描述的强制属性和任何辅助属性完全匹配的对象。只要应用程序中的对象没有较大的改变，录制过程中记住的描述几乎总是足以使</a:t>
            </a:r>
            <a:r>
              <a:rPr lang="en-US" altLang="zh-CN" dirty="0" smtClean="0"/>
              <a:t>UFT</a:t>
            </a:r>
            <a:r>
              <a:rPr lang="zh-CN" altLang="en-US" dirty="0" smtClean="0"/>
              <a:t>唯一标识出该对象</a:t>
            </a:r>
            <a:endParaRPr lang="zh-CN" altLang="en-US" dirty="0"/>
          </a:p>
        </p:txBody>
      </p:sp>
      <p:sp>
        <p:nvSpPr>
          <p:cNvPr id="3" name="标题 2"/>
          <p:cNvSpPr>
            <a:spLocks noGrp="1"/>
          </p:cNvSpPr>
          <p:nvPr>
            <p:ph type="title"/>
          </p:nvPr>
        </p:nvSpPr>
        <p:spPr/>
        <p:txBody>
          <a:bodyPr/>
          <a:lstStyle/>
          <a:p>
            <a:r>
              <a:rPr lang="en-US" altLang="zh-CN" smtClean="0"/>
              <a:t>UFT</a:t>
            </a:r>
            <a:r>
              <a:rPr lang="zh-CN" altLang="en-US" smtClean="0"/>
              <a:t>的对象识别</a:t>
            </a:r>
            <a:endParaRPr lang="zh-CN" altLang="en-US" dirty="0"/>
          </a:p>
        </p:txBody>
      </p:sp>
    </p:spTree>
    <p:extLst>
      <p:ext uri="{BB962C8B-B14F-4D97-AF65-F5344CB8AC3E}">
        <p14:creationId xmlns:p14="http://schemas.microsoft.com/office/powerpoint/2010/main" val="3970260125"/>
      </p:ext>
    </p:extLst>
  </p:cSld>
  <p:clrMapOvr>
    <a:masterClrMapping/>
  </p:clrMapOvr>
  <p:timing>
    <p:tnLst>
      <p:par>
        <p:cTn id="1" dur="indefinite" restart="never" nodeType="tmRoot"/>
      </p:par>
    </p:tnLst>
  </p:timing>
</p:sld>
</file>

<file path=ppt/theme/theme1.xml><?xml version="1.0" encoding="utf-8"?>
<a:theme xmlns:a="http://schemas.openxmlformats.org/drawingml/2006/main" name="mo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03 WebDriver API-定位元素</Template>
  <TotalTime>1857</TotalTime>
  <Words>1749</Words>
  <Application>Microsoft Office PowerPoint</Application>
  <PresentationFormat>全屏显示(4:3)</PresentationFormat>
  <Paragraphs>265</Paragraphs>
  <Slides>42</Slides>
  <Notes>14</Notes>
  <HiddenSlides>1</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42</vt:i4>
      </vt:variant>
    </vt:vector>
  </HeadingPairs>
  <TitlesOfParts>
    <vt:vector size="48" baseType="lpstr">
      <vt:lpstr>华文楷体</vt:lpstr>
      <vt:lpstr>宋体</vt:lpstr>
      <vt:lpstr>Arial</vt:lpstr>
      <vt:lpstr>Calibri</vt:lpstr>
      <vt:lpstr>Wingdings</vt:lpstr>
      <vt:lpstr>moban</vt:lpstr>
      <vt:lpstr>UFT自动化测试简介</vt:lpstr>
      <vt:lpstr>本章大纲</vt:lpstr>
      <vt:lpstr>UFT的前世今生</vt:lpstr>
      <vt:lpstr>本章大纲</vt:lpstr>
      <vt:lpstr>UFT工作原理</vt:lpstr>
      <vt:lpstr>UFT的对象识别</vt:lpstr>
      <vt:lpstr>UFT的对象识别</vt:lpstr>
      <vt:lpstr>UFT的对象识别</vt:lpstr>
      <vt:lpstr>UFT的对象识别</vt:lpstr>
      <vt:lpstr>UFT的对象识别</vt:lpstr>
      <vt:lpstr>测试对象模型</vt:lpstr>
      <vt:lpstr>测试对象模型</vt:lpstr>
      <vt:lpstr>测试对象模型</vt:lpstr>
      <vt:lpstr>对象库</vt:lpstr>
      <vt:lpstr>对象探测器</vt:lpstr>
      <vt:lpstr>录制脚本与回放脚本</vt:lpstr>
      <vt:lpstr>本章大纲</vt:lpstr>
      <vt:lpstr>UFT的工作步骤</vt:lpstr>
      <vt:lpstr>录制准备</vt:lpstr>
      <vt:lpstr>录制准备</vt:lpstr>
      <vt:lpstr>录制准备</vt:lpstr>
      <vt:lpstr>本章大纲</vt:lpstr>
      <vt:lpstr>UFT安装</vt:lpstr>
      <vt:lpstr>脚本录制</vt:lpstr>
      <vt:lpstr>本章大纲</vt:lpstr>
      <vt:lpstr>初识测试对象</vt:lpstr>
      <vt:lpstr>初识测试对象</vt:lpstr>
      <vt:lpstr>对象库</vt:lpstr>
      <vt:lpstr>对象库</vt:lpstr>
      <vt:lpstr>对象库</vt:lpstr>
      <vt:lpstr>本地对象库&amp;共享对象库 </vt:lpstr>
      <vt:lpstr>本地对象库&amp;共享对象库 </vt:lpstr>
      <vt:lpstr>本章大纲</vt:lpstr>
      <vt:lpstr>共享对象库的使用</vt:lpstr>
      <vt:lpstr>共享对象库的使用</vt:lpstr>
      <vt:lpstr>共享对象库的使用</vt:lpstr>
      <vt:lpstr>共享对象库的使用</vt:lpstr>
      <vt:lpstr>本章大纲</vt:lpstr>
      <vt:lpstr>脚本的维护</vt:lpstr>
      <vt:lpstr>使用步骤生成器生成步骤</vt:lpstr>
      <vt:lpstr>检测消息发送至测试结果</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第01章 Linux系统安装和基本操作 </dc:title>
  <dc:creator>admin</dc:creator>
  <cp:lastModifiedBy>刘兴梅</cp:lastModifiedBy>
  <cp:revision>226</cp:revision>
  <dcterms:created xsi:type="dcterms:W3CDTF">2017-06-14T06:52:20Z</dcterms:created>
  <dcterms:modified xsi:type="dcterms:W3CDTF">2017-09-05T08:42:16Z</dcterms:modified>
</cp:coreProperties>
</file>