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60" r:id="rId2"/>
    <p:sldId id="289" r:id="rId3"/>
    <p:sldId id="294" r:id="rId4"/>
    <p:sldId id="295" r:id="rId5"/>
    <p:sldId id="296" r:id="rId6"/>
    <p:sldId id="298" r:id="rId7"/>
    <p:sldId id="299" r:id="rId8"/>
    <p:sldId id="300" r:id="rId9"/>
    <p:sldId id="301" r:id="rId10"/>
    <p:sldId id="302" r:id="rId11"/>
    <p:sldId id="303" r:id="rId12"/>
    <p:sldId id="290" r:id="rId13"/>
    <p:sldId id="268" r:id="rId14"/>
    <p:sldId id="269" r:id="rId15"/>
    <p:sldId id="270" r:id="rId16"/>
    <p:sldId id="291" r:id="rId17"/>
    <p:sldId id="272" r:id="rId18"/>
    <p:sldId id="273" r:id="rId19"/>
    <p:sldId id="274" r:id="rId20"/>
    <p:sldId id="288" r:id="rId21"/>
    <p:sldId id="281" r:id="rId22"/>
    <p:sldId id="282" r:id="rId23"/>
    <p:sldId id="283" r:id="rId24"/>
    <p:sldId id="292" r:id="rId25"/>
    <p:sldId id="284" r:id="rId26"/>
    <p:sldId id="285" r:id="rId27"/>
    <p:sldId id="287" r:id="rId28"/>
    <p:sldId id="293" r:id="rId29"/>
    <p:sldId id="305" r:id="rId30"/>
    <p:sldId id="306" r:id="rId31"/>
    <p:sldId id="307" r:id="rId32"/>
    <p:sldId id="308" r:id="rId33"/>
    <p:sldId id="304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35" autoAdjust="0"/>
  </p:normalViewPr>
  <p:slideViewPr>
    <p:cSldViewPr>
      <p:cViewPr varScale="1">
        <p:scale>
          <a:sx n="81" d="100"/>
          <a:sy n="81" d="100"/>
        </p:scale>
        <p:origin x="10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818833-47C6-4F22-A2F5-B024D7D56BE0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67D7DA1-2E7C-44DF-8EFE-2B0AAC8E51E9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b="1" dirty="0" smtClean="0">
              <a:solidFill>
                <a:srgbClr val="000000"/>
              </a:solidFill>
              <a:ea typeface="宋体" pitchFamily="2" charset="-122"/>
            </a:rPr>
            <a:t>测试、操作的参数化</a:t>
          </a:r>
          <a:endParaRPr lang="zh-CN" altLang="en-US" b="1" dirty="0"/>
        </a:p>
      </dgm:t>
    </dgm:pt>
    <dgm:pt modelId="{08C17D7F-8E87-4EE4-A2BF-35F892663E64}" type="parTrans" cxnId="{16B581B1-6A10-464A-BFB0-EC380629102E}">
      <dgm:prSet/>
      <dgm:spPr/>
      <dgm:t>
        <a:bodyPr/>
        <a:lstStyle/>
        <a:p>
          <a:endParaRPr lang="zh-CN" altLang="en-US" b="1"/>
        </a:p>
      </dgm:t>
    </dgm:pt>
    <dgm:pt modelId="{4D2530B8-81EE-4CCB-9E86-708AF90BB230}" type="sibTrans" cxnId="{16B581B1-6A10-464A-BFB0-EC380629102E}">
      <dgm:prSet/>
      <dgm:spPr>
        <a:noFill/>
        <a:ln>
          <a:noFill/>
        </a:ln>
      </dgm:spPr>
      <dgm:t>
        <a:bodyPr/>
        <a:lstStyle/>
        <a:p>
          <a:endParaRPr lang="zh-CN" altLang="en-US" b="1"/>
        </a:p>
      </dgm:t>
    </dgm:pt>
    <dgm:pt modelId="{2765B553-C2D3-49D3-B3B8-459A353B618A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  <a:ea typeface="宋体" pitchFamily="2" charset="-122"/>
            </a:rPr>
            <a:t>数据表参数化</a:t>
          </a:r>
          <a:endParaRPr lang="zh-CN" altLang="en-US" b="1" dirty="0">
            <a:solidFill>
              <a:schemeClr val="bg1"/>
            </a:solidFill>
          </a:endParaRPr>
        </a:p>
      </dgm:t>
    </dgm:pt>
    <dgm:pt modelId="{7478BA24-5B3E-45A2-B9C2-8B8664500B93}" type="parTrans" cxnId="{643F4401-FCA3-40C0-B4BF-4E6A753B1624}">
      <dgm:prSet/>
      <dgm:spPr/>
      <dgm:t>
        <a:bodyPr/>
        <a:lstStyle/>
        <a:p>
          <a:endParaRPr lang="zh-CN" altLang="en-US" b="1"/>
        </a:p>
      </dgm:t>
    </dgm:pt>
    <dgm:pt modelId="{DF8096D7-BDB9-4640-A4D5-400FEE12405B}" type="sibTrans" cxnId="{643F4401-FCA3-40C0-B4BF-4E6A753B1624}">
      <dgm:prSet/>
      <dgm:spPr>
        <a:ln>
          <a:noFill/>
        </a:ln>
      </dgm:spPr>
      <dgm:t>
        <a:bodyPr/>
        <a:lstStyle/>
        <a:p>
          <a:endParaRPr lang="zh-CN" altLang="en-US" b="1"/>
        </a:p>
      </dgm:t>
    </dgm:pt>
    <dgm:pt modelId="{9388BC79-346C-4D71-9694-DABFC470AF42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b="1" dirty="0" smtClean="0">
              <a:solidFill>
                <a:srgbClr val="000000"/>
              </a:solidFill>
              <a:ea typeface="宋体" pitchFamily="2" charset="-122"/>
            </a:rPr>
            <a:t>环境变量参数化</a:t>
          </a:r>
          <a:endParaRPr lang="zh-CN" altLang="en-US" b="1" dirty="0"/>
        </a:p>
      </dgm:t>
    </dgm:pt>
    <dgm:pt modelId="{047AE0B2-9384-467E-B3A8-2D4A1DF08C65}" type="parTrans" cxnId="{B20E7DEA-F670-4427-8AD5-394219E1B1AD}">
      <dgm:prSet/>
      <dgm:spPr/>
      <dgm:t>
        <a:bodyPr/>
        <a:lstStyle/>
        <a:p>
          <a:endParaRPr lang="zh-CN" altLang="en-US" b="1"/>
        </a:p>
      </dgm:t>
    </dgm:pt>
    <dgm:pt modelId="{7DECD47E-0D5A-4F40-968F-7AD9BD690A0D}" type="sibTrans" cxnId="{B20E7DEA-F670-4427-8AD5-394219E1B1AD}">
      <dgm:prSet/>
      <dgm:spPr>
        <a:ln w="0">
          <a:noFill/>
        </a:ln>
      </dgm:spPr>
      <dgm:t>
        <a:bodyPr/>
        <a:lstStyle/>
        <a:p>
          <a:endParaRPr lang="zh-CN" altLang="en-US" b="1"/>
        </a:p>
      </dgm:t>
    </dgm:pt>
    <dgm:pt modelId="{90ACAE10-D0CD-4AAE-B1FE-69BAD222C742}">
      <dgm:prSet phldrT="[文本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zh-CN" altLang="en-US" b="1" dirty="0" smtClean="0">
              <a:solidFill>
                <a:srgbClr val="000000"/>
              </a:solidFill>
              <a:ea typeface="宋体" pitchFamily="2" charset="-122"/>
            </a:rPr>
            <a:t>随机数字参数化</a:t>
          </a:r>
          <a:endParaRPr lang="zh-CN" altLang="en-US" b="1" dirty="0"/>
        </a:p>
      </dgm:t>
    </dgm:pt>
    <dgm:pt modelId="{9D8ABDEB-F64B-4EF8-A13D-AE758C182C0B}" type="parTrans" cxnId="{7BDC1495-C0B9-4F05-A154-12FD02BDB159}">
      <dgm:prSet/>
      <dgm:spPr/>
      <dgm:t>
        <a:bodyPr/>
        <a:lstStyle/>
        <a:p>
          <a:endParaRPr lang="zh-CN" altLang="en-US" b="1"/>
        </a:p>
      </dgm:t>
    </dgm:pt>
    <dgm:pt modelId="{2278E4DD-4908-4962-9B38-D6322116A1D0}" type="sibTrans" cxnId="{7BDC1495-C0B9-4F05-A154-12FD02BDB159}">
      <dgm:prSet/>
      <dgm:spPr>
        <a:ln>
          <a:noFill/>
        </a:ln>
      </dgm:spPr>
      <dgm:t>
        <a:bodyPr/>
        <a:lstStyle/>
        <a:p>
          <a:endParaRPr lang="zh-CN" altLang="en-US" b="1"/>
        </a:p>
      </dgm:t>
    </dgm:pt>
    <dgm:pt modelId="{9EB03990-37A5-4819-8A85-1B0C193572C9}" type="pres">
      <dgm:prSet presAssocID="{22818833-47C6-4F22-A2F5-B024D7D56BE0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zh-CN" altLang="en-US"/>
        </a:p>
      </dgm:t>
    </dgm:pt>
    <dgm:pt modelId="{64CB32AC-C788-42FB-9DB3-10C537FFAEFC}" type="pres">
      <dgm:prSet presAssocID="{067D7DA1-2E7C-44DF-8EFE-2B0AAC8E51E9}" presName="text1" presStyleCnt="0"/>
      <dgm:spPr/>
    </dgm:pt>
    <dgm:pt modelId="{A64355AA-F24E-439D-B6ED-37AAD8C318FF}" type="pres">
      <dgm:prSet presAssocID="{067D7DA1-2E7C-44DF-8EFE-2B0AAC8E51E9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B33ED1-887F-4EC4-A6D2-10AC6EA7F16D}" type="pres">
      <dgm:prSet presAssocID="{067D7DA1-2E7C-44DF-8EFE-2B0AAC8E51E9}" presName="textaccent1" presStyleCnt="0"/>
      <dgm:spPr/>
    </dgm:pt>
    <dgm:pt modelId="{C34C5D2E-62DD-4F9E-A638-69346ED648E6}" type="pres">
      <dgm:prSet presAssocID="{067D7DA1-2E7C-44DF-8EFE-2B0AAC8E51E9}" presName="accentRepeatNode" presStyleLbl="solidAlignAcc1" presStyleIdx="0" presStyleCnt="8"/>
      <dgm:spPr/>
    </dgm:pt>
    <dgm:pt modelId="{D1604B52-1809-41C6-B45A-C919A24AED8F}" type="pres">
      <dgm:prSet presAssocID="{4D2530B8-81EE-4CCB-9E86-708AF90BB230}" presName="image1" presStyleCnt="0"/>
      <dgm:spPr/>
    </dgm:pt>
    <dgm:pt modelId="{E5001E2C-4B4B-4EA8-911B-9339D66F57B8}" type="pres">
      <dgm:prSet presAssocID="{4D2530B8-81EE-4CCB-9E86-708AF90BB230}" presName="imageRepeatNode" presStyleLbl="alignAcc1" presStyleIdx="0" presStyleCnt="4"/>
      <dgm:spPr/>
      <dgm:t>
        <a:bodyPr/>
        <a:lstStyle/>
        <a:p>
          <a:endParaRPr lang="zh-CN" altLang="en-US"/>
        </a:p>
      </dgm:t>
    </dgm:pt>
    <dgm:pt modelId="{E025DA0F-9578-446D-99F0-8E3E60D971E5}" type="pres">
      <dgm:prSet presAssocID="{4D2530B8-81EE-4CCB-9E86-708AF90BB230}" presName="imageaccent1" presStyleCnt="0"/>
      <dgm:spPr/>
    </dgm:pt>
    <dgm:pt modelId="{549AF675-3D36-47CF-B27C-45250BBF1CBE}" type="pres">
      <dgm:prSet presAssocID="{4D2530B8-81EE-4CCB-9E86-708AF90BB230}" presName="accentRepeatNode" presStyleLbl="solidAlignAcc1" presStyleIdx="1" presStyleCnt="8"/>
      <dgm:spPr>
        <a:solidFill>
          <a:schemeClr val="tx2">
            <a:lumMod val="60000"/>
            <a:lumOff val="40000"/>
          </a:schemeClr>
        </a:solidFill>
      </dgm:spPr>
    </dgm:pt>
    <dgm:pt modelId="{F2099416-7C97-4899-991A-2F8C9F4983F0}" type="pres">
      <dgm:prSet presAssocID="{2765B553-C2D3-49D3-B3B8-459A353B618A}" presName="text2" presStyleCnt="0"/>
      <dgm:spPr/>
    </dgm:pt>
    <dgm:pt modelId="{0B792954-82C4-457B-AA73-DBED6B44FE60}" type="pres">
      <dgm:prSet presAssocID="{2765B553-C2D3-49D3-B3B8-459A353B618A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97AD6B-FA39-46BA-8DC7-9D4E312689BD}" type="pres">
      <dgm:prSet presAssocID="{2765B553-C2D3-49D3-B3B8-459A353B618A}" presName="textaccent2" presStyleCnt="0"/>
      <dgm:spPr/>
    </dgm:pt>
    <dgm:pt modelId="{B5AB5040-9897-4E0A-9372-928AD730A5E9}" type="pres">
      <dgm:prSet presAssocID="{2765B553-C2D3-49D3-B3B8-459A353B618A}" presName="accentRepeatNode" presStyleLbl="solidAlignAcc1" presStyleIdx="2" presStyleCnt="8" custLinFactX="-330970" custLinFactY="-500000" custLinFactNeighborX="-400000" custLinFactNeighborY="-554913"/>
      <dgm:spPr/>
    </dgm:pt>
    <dgm:pt modelId="{ACF4E1C3-AFA8-458C-A271-A780F6959442}" type="pres">
      <dgm:prSet presAssocID="{DF8096D7-BDB9-4640-A4D5-400FEE12405B}" presName="image2" presStyleCnt="0"/>
      <dgm:spPr/>
    </dgm:pt>
    <dgm:pt modelId="{701F9A63-993D-4CA2-A5C5-E9AD8BDC786A}" type="pres">
      <dgm:prSet presAssocID="{DF8096D7-BDB9-4640-A4D5-400FEE12405B}" presName="imageRepeatNode" presStyleLbl="alignAcc1" presStyleIdx="1" presStyleCnt="4"/>
      <dgm:spPr/>
      <dgm:t>
        <a:bodyPr/>
        <a:lstStyle/>
        <a:p>
          <a:endParaRPr lang="zh-CN" altLang="en-US"/>
        </a:p>
      </dgm:t>
    </dgm:pt>
    <dgm:pt modelId="{43DB27F6-45E7-4265-B6BB-67D325F678A2}" type="pres">
      <dgm:prSet presAssocID="{DF8096D7-BDB9-4640-A4D5-400FEE12405B}" presName="imageaccent2" presStyleCnt="0"/>
      <dgm:spPr/>
    </dgm:pt>
    <dgm:pt modelId="{1859D76D-D21E-4709-968F-D80EF718D7B1}" type="pres">
      <dgm:prSet presAssocID="{DF8096D7-BDB9-4640-A4D5-400FEE12405B}" presName="accentRepeatNode" presStyleLbl="solidAlignAcc1" presStyleIdx="3" presStyleCnt="8"/>
      <dgm:spPr>
        <a:solidFill>
          <a:schemeClr val="bg2">
            <a:lumMod val="75000"/>
          </a:schemeClr>
        </a:solidFill>
      </dgm:spPr>
    </dgm:pt>
    <dgm:pt modelId="{669E3BF4-8049-47A6-B8F2-86285B3A063B}" type="pres">
      <dgm:prSet presAssocID="{9388BC79-346C-4D71-9694-DABFC470AF42}" presName="text3" presStyleCnt="0"/>
      <dgm:spPr/>
    </dgm:pt>
    <dgm:pt modelId="{626CF0C3-BCC0-4BC2-8F78-4045262B09F3}" type="pres">
      <dgm:prSet presAssocID="{9388BC79-346C-4D71-9694-DABFC470AF42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A63063-6646-4980-8B76-8B5D41F3FDFB}" type="pres">
      <dgm:prSet presAssocID="{9388BC79-346C-4D71-9694-DABFC470AF42}" presName="textaccent3" presStyleCnt="0"/>
      <dgm:spPr/>
    </dgm:pt>
    <dgm:pt modelId="{2496849F-9745-4657-A27C-11B575F5B7DD}" type="pres">
      <dgm:prSet presAssocID="{9388BC79-346C-4D71-9694-DABFC470AF42}" presName="accentRepeatNode" presStyleLbl="solidAlignAcc1" presStyleIdx="4" presStyleCnt="8"/>
      <dgm:spPr/>
    </dgm:pt>
    <dgm:pt modelId="{CD90FA7D-AD43-44D6-A844-BE9D7F2AA565}" type="pres">
      <dgm:prSet presAssocID="{7DECD47E-0D5A-4F40-968F-7AD9BD690A0D}" presName="image3" presStyleCnt="0"/>
      <dgm:spPr/>
    </dgm:pt>
    <dgm:pt modelId="{E7939F82-F897-4C37-8C29-F41FF409D5CE}" type="pres">
      <dgm:prSet presAssocID="{7DECD47E-0D5A-4F40-968F-7AD9BD690A0D}" presName="imageRepeatNode" presStyleLbl="alignAcc1" presStyleIdx="2" presStyleCnt="4"/>
      <dgm:spPr/>
      <dgm:t>
        <a:bodyPr/>
        <a:lstStyle/>
        <a:p>
          <a:endParaRPr lang="zh-CN" altLang="en-US"/>
        </a:p>
      </dgm:t>
    </dgm:pt>
    <dgm:pt modelId="{B754D32F-2939-46CF-A0F3-D44C7DDC1D92}" type="pres">
      <dgm:prSet presAssocID="{7DECD47E-0D5A-4F40-968F-7AD9BD690A0D}" presName="imageaccent3" presStyleCnt="0"/>
      <dgm:spPr/>
    </dgm:pt>
    <dgm:pt modelId="{96B2F339-B58A-4C35-966D-B6FDB633FA5E}" type="pres">
      <dgm:prSet presAssocID="{7DECD47E-0D5A-4F40-968F-7AD9BD690A0D}" presName="accentRepeatNode" presStyleLbl="solidAlignAcc1" presStyleIdx="5" presStyleCnt="8"/>
      <dgm:spPr>
        <a:solidFill>
          <a:srgbClr val="00B050"/>
        </a:solidFill>
      </dgm:spPr>
    </dgm:pt>
    <dgm:pt modelId="{DAAEF6ED-DF0F-4E0E-BE2F-2D8ED6D5F1E8}" type="pres">
      <dgm:prSet presAssocID="{90ACAE10-D0CD-4AAE-B1FE-69BAD222C742}" presName="text4" presStyleCnt="0"/>
      <dgm:spPr/>
    </dgm:pt>
    <dgm:pt modelId="{9FD40641-E404-4197-B885-FA9E76DDCC87}" type="pres">
      <dgm:prSet presAssocID="{90ACAE10-D0CD-4AAE-B1FE-69BAD222C742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7253BE-5D87-4C66-A5AF-EFBD15E30409}" type="pres">
      <dgm:prSet presAssocID="{90ACAE10-D0CD-4AAE-B1FE-69BAD222C742}" presName="textaccent4" presStyleCnt="0"/>
      <dgm:spPr/>
    </dgm:pt>
    <dgm:pt modelId="{44980D0F-8987-4616-A249-F1ADFBEE68B1}" type="pres">
      <dgm:prSet presAssocID="{90ACAE10-D0CD-4AAE-B1FE-69BAD222C742}" presName="accentRepeatNode" presStyleLbl="solidAlignAcc1" presStyleIdx="6" presStyleCnt="8"/>
      <dgm:spPr/>
    </dgm:pt>
    <dgm:pt modelId="{0D32D959-2413-498C-9DA0-0269FCF30A8C}" type="pres">
      <dgm:prSet presAssocID="{2278E4DD-4908-4962-9B38-D6322116A1D0}" presName="image4" presStyleCnt="0"/>
      <dgm:spPr/>
    </dgm:pt>
    <dgm:pt modelId="{F56F91A3-A017-486D-9E61-C51B04255629}" type="pres">
      <dgm:prSet presAssocID="{2278E4DD-4908-4962-9B38-D6322116A1D0}" presName="imageRepeatNode" presStyleLbl="alignAcc1" presStyleIdx="3" presStyleCnt="4"/>
      <dgm:spPr/>
      <dgm:t>
        <a:bodyPr/>
        <a:lstStyle/>
        <a:p>
          <a:endParaRPr lang="zh-CN" altLang="en-US"/>
        </a:p>
      </dgm:t>
    </dgm:pt>
    <dgm:pt modelId="{5F410E15-F2A3-43A0-A9DE-8C8B86FB41F2}" type="pres">
      <dgm:prSet presAssocID="{2278E4DD-4908-4962-9B38-D6322116A1D0}" presName="imageaccent4" presStyleCnt="0"/>
      <dgm:spPr/>
    </dgm:pt>
    <dgm:pt modelId="{B9AAAF26-F3CB-4A1C-85C5-04FF58C2AF18}" type="pres">
      <dgm:prSet presAssocID="{2278E4DD-4908-4962-9B38-D6322116A1D0}" presName="accentRepeatNode" presStyleLbl="solidAlignAcc1" presStyleIdx="7" presStyleCnt="8"/>
      <dgm:spPr>
        <a:solidFill>
          <a:schemeClr val="tx1">
            <a:lumMod val="10000"/>
          </a:schemeClr>
        </a:solidFill>
      </dgm:spPr>
    </dgm:pt>
  </dgm:ptLst>
  <dgm:cxnLst>
    <dgm:cxn modelId="{B20E7DEA-F670-4427-8AD5-394219E1B1AD}" srcId="{22818833-47C6-4F22-A2F5-B024D7D56BE0}" destId="{9388BC79-346C-4D71-9694-DABFC470AF42}" srcOrd="2" destOrd="0" parTransId="{047AE0B2-9384-467E-B3A8-2D4A1DF08C65}" sibTransId="{7DECD47E-0D5A-4F40-968F-7AD9BD690A0D}"/>
    <dgm:cxn modelId="{842FD74C-1495-48F8-9B15-04DB962E9EFA}" type="presOf" srcId="{90ACAE10-D0CD-4AAE-B1FE-69BAD222C742}" destId="{9FD40641-E404-4197-B885-FA9E76DDCC87}" srcOrd="0" destOrd="0" presId="urn:microsoft.com/office/officeart/2008/layout/HexagonCluster"/>
    <dgm:cxn modelId="{16B581B1-6A10-464A-BFB0-EC380629102E}" srcId="{22818833-47C6-4F22-A2F5-B024D7D56BE0}" destId="{067D7DA1-2E7C-44DF-8EFE-2B0AAC8E51E9}" srcOrd="0" destOrd="0" parTransId="{08C17D7F-8E87-4EE4-A2BF-35F892663E64}" sibTransId="{4D2530B8-81EE-4CCB-9E86-708AF90BB230}"/>
    <dgm:cxn modelId="{27D3CB2F-FDF3-485C-9C24-A53C7463DF1A}" type="presOf" srcId="{2278E4DD-4908-4962-9B38-D6322116A1D0}" destId="{F56F91A3-A017-486D-9E61-C51B04255629}" srcOrd="0" destOrd="0" presId="urn:microsoft.com/office/officeart/2008/layout/HexagonCluster"/>
    <dgm:cxn modelId="{DD2E2AAF-CC82-49EA-8F5E-F47CA18723D4}" type="presOf" srcId="{DF8096D7-BDB9-4640-A4D5-400FEE12405B}" destId="{701F9A63-993D-4CA2-A5C5-E9AD8BDC786A}" srcOrd="0" destOrd="0" presId="urn:microsoft.com/office/officeart/2008/layout/HexagonCluster"/>
    <dgm:cxn modelId="{4845C51B-EA8D-4C5E-833E-4E67FA24AA1C}" type="presOf" srcId="{4D2530B8-81EE-4CCB-9E86-708AF90BB230}" destId="{E5001E2C-4B4B-4EA8-911B-9339D66F57B8}" srcOrd="0" destOrd="0" presId="urn:microsoft.com/office/officeart/2008/layout/HexagonCluster"/>
    <dgm:cxn modelId="{443A098D-1948-4268-8D0F-CE8074F3C55D}" type="presOf" srcId="{9388BC79-346C-4D71-9694-DABFC470AF42}" destId="{626CF0C3-BCC0-4BC2-8F78-4045262B09F3}" srcOrd="0" destOrd="0" presId="urn:microsoft.com/office/officeart/2008/layout/HexagonCluster"/>
    <dgm:cxn modelId="{C3E01971-768E-4A12-A708-4ED9097AA931}" type="presOf" srcId="{067D7DA1-2E7C-44DF-8EFE-2B0AAC8E51E9}" destId="{A64355AA-F24E-439D-B6ED-37AAD8C318FF}" srcOrd="0" destOrd="0" presId="urn:microsoft.com/office/officeart/2008/layout/HexagonCluster"/>
    <dgm:cxn modelId="{8BFA0C09-44D8-4374-A199-BF9D58A39D80}" type="presOf" srcId="{7DECD47E-0D5A-4F40-968F-7AD9BD690A0D}" destId="{E7939F82-F897-4C37-8C29-F41FF409D5CE}" srcOrd="0" destOrd="0" presId="urn:microsoft.com/office/officeart/2008/layout/HexagonCluster"/>
    <dgm:cxn modelId="{643F4401-FCA3-40C0-B4BF-4E6A753B1624}" srcId="{22818833-47C6-4F22-A2F5-B024D7D56BE0}" destId="{2765B553-C2D3-49D3-B3B8-459A353B618A}" srcOrd="1" destOrd="0" parTransId="{7478BA24-5B3E-45A2-B9C2-8B8664500B93}" sibTransId="{DF8096D7-BDB9-4640-A4D5-400FEE12405B}"/>
    <dgm:cxn modelId="{D9F9AB1E-416E-4604-9992-A21DB1151F0E}" type="presOf" srcId="{2765B553-C2D3-49D3-B3B8-459A353B618A}" destId="{0B792954-82C4-457B-AA73-DBED6B44FE60}" srcOrd="0" destOrd="0" presId="urn:microsoft.com/office/officeart/2008/layout/HexagonCluster"/>
    <dgm:cxn modelId="{986ADE38-95D8-408E-A88A-8447BB40B1F0}" type="presOf" srcId="{22818833-47C6-4F22-A2F5-B024D7D56BE0}" destId="{9EB03990-37A5-4819-8A85-1B0C193572C9}" srcOrd="0" destOrd="0" presId="urn:microsoft.com/office/officeart/2008/layout/HexagonCluster"/>
    <dgm:cxn modelId="{7BDC1495-C0B9-4F05-A154-12FD02BDB159}" srcId="{22818833-47C6-4F22-A2F5-B024D7D56BE0}" destId="{90ACAE10-D0CD-4AAE-B1FE-69BAD222C742}" srcOrd="3" destOrd="0" parTransId="{9D8ABDEB-F64B-4EF8-A13D-AE758C182C0B}" sibTransId="{2278E4DD-4908-4962-9B38-D6322116A1D0}"/>
    <dgm:cxn modelId="{624F8457-929D-4552-A2DE-309D0D364B9B}" type="presParOf" srcId="{9EB03990-37A5-4819-8A85-1B0C193572C9}" destId="{64CB32AC-C788-42FB-9DB3-10C537FFAEFC}" srcOrd="0" destOrd="0" presId="urn:microsoft.com/office/officeart/2008/layout/HexagonCluster"/>
    <dgm:cxn modelId="{3D12CBB2-3EAF-449D-BF4A-54E23A0AE269}" type="presParOf" srcId="{64CB32AC-C788-42FB-9DB3-10C537FFAEFC}" destId="{A64355AA-F24E-439D-B6ED-37AAD8C318FF}" srcOrd="0" destOrd="0" presId="urn:microsoft.com/office/officeart/2008/layout/HexagonCluster"/>
    <dgm:cxn modelId="{98CE44D9-39E9-4E2A-859E-32D1B5DC72A2}" type="presParOf" srcId="{9EB03990-37A5-4819-8A85-1B0C193572C9}" destId="{E7B33ED1-887F-4EC4-A6D2-10AC6EA7F16D}" srcOrd="1" destOrd="0" presId="urn:microsoft.com/office/officeart/2008/layout/HexagonCluster"/>
    <dgm:cxn modelId="{519F3173-012A-489B-81C6-659449E37E41}" type="presParOf" srcId="{E7B33ED1-887F-4EC4-A6D2-10AC6EA7F16D}" destId="{C34C5D2E-62DD-4F9E-A638-69346ED648E6}" srcOrd="0" destOrd="0" presId="urn:microsoft.com/office/officeart/2008/layout/HexagonCluster"/>
    <dgm:cxn modelId="{FFDB8473-AB25-4AC5-989D-96BA026CF510}" type="presParOf" srcId="{9EB03990-37A5-4819-8A85-1B0C193572C9}" destId="{D1604B52-1809-41C6-B45A-C919A24AED8F}" srcOrd="2" destOrd="0" presId="urn:microsoft.com/office/officeart/2008/layout/HexagonCluster"/>
    <dgm:cxn modelId="{6250D1C1-5E3A-4BCE-A69F-3C6A5F353D9A}" type="presParOf" srcId="{D1604B52-1809-41C6-B45A-C919A24AED8F}" destId="{E5001E2C-4B4B-4EA8-911B-9339D66F57B8}" srcOrd="0" destOrd="0" presId="urn:microsoft.com/office/officeart/2008/layout/HexagonCluster"/>
    <dgm:cxn modelId="{ED134D86-9ED5-4CC5-8D58-8E5B9167AC3E}" type="presParOf" srcId="{9EB03990-37A5-4819-8A85-1B0C193572C9}" destId="{E025DA0F-9578-446D-99F0-8E3E60D971E5}" srcOrd="3" destOrd="0" presId="urn:microsoft.com/office/officeart/2008/layout/HexagonCluster"/>
    <dgm:cxn modelId="{BB3484A8-5D37-4C38-AC97-8AAB0F074944}" type="presParOf" srcId="{E025DA0F-9578-446D-99F0-8E3E60D971E5}" destId="{549AF675-3D36-47CF-B27C-45250BBF1CBE}" srcOrd="0" destOrd="0" presId="urn:microsoft.com/office/officeart/2008/layout/HexagonCluster"/>
    <dgm:cxn modelId="{EC4E5F4E-3AF4-4D9F-8414-C79978F63847}" type="presParOf" srcId="{9EB03990-37A5-4819-8A85-1B0C193572C9}" destId="{F2099416-7C97-4899-991A-2F8C9F4983F0}" srcOrd="4" destOrd="0" presId="urn:microsoft.com/office/officeart/2008/layout/HexagonCluster"/>
    <dgm:cxn modelId="{1476C7A8-7B0F-4AA5-9E5B-92CCC4B1DF09}" type="presParOf" srcId="{F2099416-7C97-4899-991A-2F8C9F4983F0}" destId="{0B792954-82C4-457B-AA73-DBED6B44FE60}" srcOrd="0" destOrd="0" presId="urn:microsoft.com/office/officeart/2008/layout/HexagonCluster"/>
    <dgm:cxn modelId="{2FD8D718-3C06-47FF-AF63-B2AD39C1C504}" type="presParOf" srcId="{9EB03990-37A5-4819-8A85-1B0C193572C9}" destId="{5A97AD6B-FA39-46BA-8DC7-9D4E312689BD}" srcOrd="5" destOrd="0" presId="urn:microsoft.com/office/officeart/2008/layout/HexagonCluster"/>
    <dgm:cxn modelId="{D0D4816A-0009-4DB8-9334-A4CE48DD677D}" type="presParOf" srcId="{5A97AD6B-FA39-46BA-8DC7-9D4E312689BD}" destId="{B5AB5040-9897-4E0A-9372-928AD730A5E9}" srcOrd="0" destOrd="0" presId="urn:microsoft.com/office/officeart/2008/layout/HexagonCluster"/>
    <dgm:cxn modelId="{374D52A4-9DE0-494F-A955-BBA3CB78BD99}" type="presParOf" srcId="{9EB03990-37A5-4819-8A85-1B0C193572C9}" destId="{ACF4E1C3-AFA8-458C-A271-A780F6959442}" srcOrd="6" destOrd="0" presId="urn:microsoft.com/office/officeart/2008/layout/HexagonCluster"/>
    <dgm:cxn modelId="{3D748BB4-4578-49C3-B200-94C0EB8C69B3}" type="presParOf" srcId="{ACF4E1C3-AFA8-458C-A271-A780F6959442}" destId="{701F9A63-993D-4CA2-A5C5-E9AD8BDC786A}" srcOrd="0" destOrd="0" presId="urn:microsoft.com/office/officeart/2008/layout/HexagonCluster"/>
    <dgm:cxn modelId="{0A2406C5-D992-4FFE-B1D5-8F502AD84D53}" type="presParOf" srcId="{9EB03990-37A5-4819-8A85-1B0C193572C9}" destId="{43DB27F6-45E7-4265-B6BB-67D325F678A2}" srcOrd="7" destOrd="0" presId="urn:microsoft.com/office/officeart/2008/layout/HexagonCluster"/>
    <dgm:cxn modelId="{AA4A3A36-C31C-43AC-B5E7-653257D18018}" type="presParOf" srcId="{43DB27F6-45E7-4265-B6BB-67D325F678A2}" destId="{1859D76D-D21E-4709-968F-D80EF718D7B1}" srcOrd="0" destOrd="0" presId="urn:microsoft.com/office/officeart/2008/layout/HexagonCluster"/>
    <dgm:cxn modelId="{68874A71-5D4F-4D4F-88B0-612DE87A2146}" type="presParOf" srcId="{9EB03990-37A5-4819-8A85-1B0C193572C9}" destId="{669E3BF4-8049-47A6-B8F2-86285B3A063B}" srcOrd="8" destOrd="0" presId="urn:microsoft.com/office/officeart/2008/layout/HexagonCluster"/>
    <dgm:cxn modelId="{9B3291C1-A14D-47A2-B820-BE9A6DBEC78A}" type="presParOf" srcId="{669E3BF4-8049-47A6-B8F2-86285B3A063B}" destId="{626CF0C3-BCC0-4BC2-8F78-4045262B09F3}" srcOrd="0" destOrd="0" presId="urn:microsoft.com/office/officeart/2008/layout/HexagonCluster"/>
    <dgm:cxn modelId="{B21D39AC-B083-4ACE-8E1C-D9CE8B71648B}" type="presParOf" srcId="{9EB03990-37A5-4819-8A85-1B0C193572C9}" destId="{9FA63063-6646-4980-8B76-8B5D41F3FDFB}" srcOrd="9" destOrd="0" presId="urn:microsoft.com/office/officeart/2008/layout/HexagonCluster"/>
    <dgm:cxn modelId="{5132073E-C35E-4217-9E3D-2E970E06E4DC}" type="presParOf" srcId="{9FA63063-6646-4980-8B76-8B5D41F3FDFB}" destId="{2496849F-9745-4657-A27C-11B575F5B7DD}" srcOrd="0" destOrd="0" presId="urn:microsoft.com/office/officeart/2008/layout/HexagonCluster"/>
    <dgm:cxn modelId="{94C983FB-A72C-43CA-B6B8-486B34D12E14}" type="presParOf" srcId="{9EB03990-37A5-4819-8A85-1B0C193572C9}" destId="{CD90FA7D-AD43-44D6-A844-BE9D7F2AA565}" srcOrd="10" destOrd="0" presId="urn:microsoft.com/office/officeart/2008/layout/HexagonCluster"/>
    <dgm:cxn modelId="{1F54A8D3-3A25-49E3-9A25-B6765AFA95C9}" type="presParOf" srcId="{CD90FA7D-AD43-44D6-A844-BE9D7F2AA565}" destId="{E7939F82-F897-4C37-8C29-F41FF409D5CE}" srcOrd="0" destOrd="0" presId="urn:microsoft.com/office/officeart/2008/layout/HexagonCluster"/>
    <dgm:cxn modelId="{92A6E7B8-5CF7-4966-8F89-82EED18598E1}" type="presParOf" srcId="{9EB03990-37A5-4819-8A85-1B0C193572C9}" destId="{B754D32F-2939-46CF-A0F3-D44C7DDC1D92}" srcOrd="11" destOrd="0" presId="urn:microsoft.com/office/officeart/2008/layout/HexagonCluster"/>
    <dgm:cxn modelId="{6E69F545-F1CD-478C-9319-A876D35761AB}" type="presParOf" srcId="{B754D32F-2939-46CF-A0F3-D44C7DDC1D92}" destId="{96B2F339-B58A-4C35-966D-B6FDB633FA5E}" srcOrd="0" destOrd="0" presId="urn:microsoft.com/office/officeart/2008/layout/HexagonCluster"/>
    <dgm:cxn modelId="{9697A68A-F3EA-40A9-AA71-BA42C7654352}" type="presParOf" srcId="{9EB03990-37A5-4819-8A85-1B0C193572C9}" destId="{DAAEF6ED-DF0F-4E0E-BE2F-2D8ED6D5F1E8}" srcOrd="12" destOrd="0" presId="urn:microsoft.com/office/officeart/2008/layout/HexagonCluster"/>
    <dgm:cxn modelId="{C3F7CE96-579C-46B4-B29C-B787F749EDB8}" type="presParOf" srcId="{DAAEF6ED-DF0F-4E0E-BE2F-2D8ED6D5F1E8}" destId="{9FD40641-E404-4197-B885-FA9E76DDCC87}" srcOrd="0" destOrd="0" presId="urn:microsoft.com/office/officeart/2008/layout/HexagonCluster"/>
    <dgm:cxn modelId="{76DBDA43-DF19-4A32-8A7C-4372549F4C8B}" type="presParOf" srcId="{9EB03990-37A5-4819-8A85-1B0C193572C9}" destId="{DF7253BE-5D87-4C66-A5AF-EFBD15E30409}" srcOrd="13" destOrd="0" presId="urn:microsoft.com/office/officeart/2008/layout/HexagonCluster"/>
    <dgm:cxn modelId="{77B621E6-C0C5-4BD1-BF7C-3F862F618E61}" type="presParOf" srcId="{DF7253BE-5D87-4C66-A5AF-EFBD15E30409}" destId="{44980D0F-8987-4616-A249-F1ADFBEE68B1}" srcOrd="0" destOrd="0" presId="urn:microsoft.com/office/officeart/2008/layout/HexagonCluster"/>
    <dgm:cxn modelId="{25750FEC-4C39-4754-9D83-D3770D5E8EB2}" type="presParOf" srcId="{9EB03990-37A5-4819-8A85-1B0C193572C9}" destId="{0D32D959-2413-498C-9DA0-0269FCF30A8C}" srcOrd="14" destOrd="0" presId="urn:microsoft.com/office/officeart/2008/layout/HexagonCluster"/>
    <dgm:cxn modelId="{F8C5C973-E185-40B2-B83B-F5BD1FD67B02}" type="presParOf" srcId="{0D32D959-2413-498C-9DA0-0269FCF30A8C}" destId="{F56F91A3-A017-486D-9E61-C51B04255629}" srcOrd="0" destOrd="0" presId="urn:microsoft.com/office/officeart/2008/layout/HexagonCluster"/>
    <dgm:cxn modelId="{44233EF5-E3D5-41D2-946F-4941EF5126E9}" type="presParOf" srcId="{9EB03990-37A5-4819-8A85-1B0C193572C9}" destId="{5F410E15-F2A3-43A0-A9DE-8C8B86FB41F2}" srcOrd="15" destOrd="0" presId="urn:microsoft.com/office/officeart/2008/layout/HexagonCluster"/>
    <dgm:cxn modelId="{272C7E59-2DEB-4900-ADBF-046C05FC0196}" type="presParOf" srcId="{5F410E15-F2A3-43A0-A9DE-8C8B86FB41F2}" destId="{B9AAAF26-F3CB-4A1C-85C5-04FF58C2AF18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355AA-F24E-439D-B6ED-37AAD8C318FF}">
      <dsp:nvSpPr>
        <dsp:cNvPr id="0" name=""/>
        <dsp:cNvSpPr/>
      </dsp:nvSpPr>
      <dsp:spPr>
        <a:xfrm>
          <a:off x="1174699" y="2412882"/>
          <a:ext cx="1383792" cy="1187825"/>
        </a:xfrm>
        <a:prstGeom prst="hexagon">
          <a:avLst>
            <a:gd name="adj" fmla="val 25000"/>
            <a:gd name="vf" fmla="val 115470"/>
          </a:avLst>
        </a:prstGeom>
        <a:solidFill>
          <a:srgbClr val="00B0F0"/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 smtClean="0">
              <a:solidFill>
                <a:srgbClr val="000000"/>
              </a:solidFill>
              <a:ea typeface="宋体" pitchFamily="2" charset="-122"/>
            </a:rPr>
            <a:t>测试、操作的参数化</a:t>
          </a:r>
          <a:endParaRPr lang="zh-CN" altLang="en-US" sz="1700" b="1" kern="1200" dirty="0"/>
        </a:p>
      </dsp:txBody>
      <dsp:txXfrm>
        <a:off x="1389000" y="2596835"/>
        <a:ext cx="955190" cy="819919"/>
      </dsp:txXfrm>
    </dsp:sp>
    <dsp:sp modelId="{C34C5D2E-62DD-4F9E-A638-69346ED648E6}">
      <dsp:nvSpPr>
        <dsp:cNvPr id="0" name=""/>
        <dsp:cNvSpPr/>
      </dsp:nvSpPr>
      <dsp:spPr>
        <a:xfrm>
          <a:off x="1217980" y="2937772"/>
          <a:ext cx="161544" cy="13930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01E2C-4B4B-4EA8-911B-9339D66F57B8}">
      <dsp:nvSpPr>
        <dsp:cNvPr id="0" name=""/>
        <dsp:cNvSpPr/>
      </dsp:nvSpPr>
      <dsp:spPr>
        <a:xfrm>
          <a:off x="0" y="1767202"/>
          <a:ext cx="1383792" cy="1187825"/>
        </a:xfrm>
        <a:prstGeom prst="hexagon">
          <a:avLst>
            <a:gd name="adj" fmla="val 25000"/>
            <a:gd name="vf" fmla="val 11547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AF675-3D36-47CF-B27C-45250BBF1CBE}">
      <dsp:nvSpPr>
        <dsp:cNvPr id="0" name=""/>
        <dsp:cNvSpPr/>
      </dsp:nvSpPr>
      <dsp:spPr>
        <a:xfrm>
          <a:off x="936955" y="2790313"/>
          <a:ext cx="161544" cy="139301"/>
        </a:xfrm>
        <a:prstGeom prst="hexagon">
          <a:avLst>
            <a:gd name="adj" fmla="val 25000"/>
            <a:gd name="vf" fmla="val 11547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accent5">
              <a:hueOff val="-1419125"/>
              <a:satOff val="5687"/>
              <a:lumOff val="12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92954-82C4-457B-AA73-DBED6B44FE60}">
      <dsp:nvSpPr>
        <dsp:cNvPr id="0" name=""/>
        <dsp:cNvSpPr/>
      </dsp:nvSpPr>
      <dsp:spPr>
        <a:xfrm>
          <a:off x="2348179" y="1758103"/>
          <a:ext cx="1383792" cy="1187825"/>
        </a:xfrm>
        <a:prstGeom prst="hexagon">
          <a:avLst>
            <a:gd name="adj" fmla="val 25000"/>
            <a:gd name="vf" fmla="val 115470"/>
          </a:avLst>
        </a:prstGeom>
        <a:solidFill>
          <a:srgbClr val="7030A0"/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 smtClean="0">
              <a:solidFill>
                <a:schemeClr val="bg1"/>
              </a:solidFill>
              <a:ea typeface="宋体" pitchFamily="2" charset="-122"/>
            </a:rPr>
            <a:t>数据表参数化</a:t>
          </a:r>
          <a:endParaRPr lang="zh-CN" altLang="en-US" sz="1700" b="1" kern="1200" dirty="0">
            <a:solidFill>
              <a:schemeClr val="bg1"/>
            </a:solidFill>
          </a:endParaRPr>
        </a:p>
      </dsp:txBody>
      <dsp:txXfrm>
        <a:off x="2562480" y="1942056"/>
        <a:ext cx="955190" cy="819919"/>
      </dsp:txXfrm>
    </dsp:sp>
    <dsp:sp modelId="{B5AB5040-9897-4E0A-9372-928AD730A5E9}">
      <dsp:nvSpPr>
        <dsp:cNvPr id="0" name=""/>
        <dsp:cNvSpPr/>
      </dsp:nvSpPr>
      <dsp:spPr>
        <a:xfrm>
          <a:off x="2115269" y="1310452"/>
          <a:ext cx="161544" cy="13930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838251"/>
              <a:satOff val="11375"/>
              <a:lumOff val="24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F9A63-993D-4CA2-A5C5-E9AD8BDC786A}">
      <dsp:nvSpPr>
        <dsp:cNvPr id="0" name=""/>
        <dsp:cNvSpPr/>
      </dsp:nvSpPr>
      <dsp:spPr>
        <a:xfrm>
          <a:off x="3527755" y="2410999"/>
          <a:ext cx="1383792" cy="118782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59D76D-D21E-4709-968F-D80EF718D7B1}">
      <dsp:nvSpPr>
        <dsp:cNvPr id="0" name=""/>
        <dsp:cNvSpPr/>
      </dsp:nvSpPr>
      <dsp:spPr>
        <a:xfrm>
          <a:off x="3559454" y="2943105"/>
          <a:ext cx="161544" cy="139301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75000"/>
          </a:schemeClr>
        </a:solidFill>
        <a:ln w="25400" cap="flat" cmpd="sng" algn="ctr">
          <a:solidFill>
            <a:schemeClr val="accent5">
              <a:hueOff val="-4257376"/>
              <a:satOff val="17062"/>
              <a:lumOff val="36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CF0C3-BCC0-4BC2-8F78-4045262B09F3}">
      <dsp:nvSpPr>
        <dsp:cNvPr id="0" name=""/>
        <dsp:cNvSpPr/>
      </dsp:nvSpPr>
      <dsp:spPr>
        <a:xfrm>
          <a:off x="1174699" y="1118070"/>
          <a:ext cx="1383792" cy="1187825"/>
        </a:xfrm>
        <a:prstGeom prst="hexagon">
          <a:avLst>
            <a:gd name="adj" fmla="val 25000"/>
            <a:gd name="vf" fmla="val 115470"/>
          </a:avLst>
        </a:prstGeom>
        <a:solidFill>
          <a:srgbClr val="FFC000"/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 smtClean="0">
              <a:solidFill>
                <a:srgbClr val="000000"/>
              </a:solidFill>
              <a:ea typeface="宋体" pitchFamily="2" charset="-122"/>
            </a:rPr>
            <a:t>环境变量参数化</a:t>
          </a:r>
          <a:endParaRPr lang="zh-CN" altLang="en-US" sz="1700" b="1" kern="1200" dirty="0"/>
        </a:p>
      </dsp:txBody>
      <dsp:txXfrm>
        <a:off x="1389000" y="1302023"/>
        <a:ext cx="955190" cy="819919"/>
      </dsp:txXfrm>
    </dsp:sp>
    <dsp:sp modelId="{2496849F-9745-4657-A27C-11B575F5B7DD}">
      <dsp:nvSpPr>
        <dsp:cNvPr id="0" name=""/>
        <dsp:cNvSpPr/>
      </dsp:nvSpPr>
      <dsp:spPr>
        <a:xfrm>
          <a:off x="2116531" y="1142542"/>
          <a:ext cx="161544" cy="13930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5676501"/>
              <a:satOff val="22749"/>
              <a:lumOff val="49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39F82-F897-4C37-8C29-F41FF409D5CE}">
      <dsp:nvSpPr>
        <dsp:cNvPr id="0" name=""/>
        <dsp:cNvSpPr/>
      </dsp:nvSpPr>
      <dsp:spPr>
        <a:xfrm>
          <a:off x="2348179" y="463291"/>
          <a:ext cx="1383792" cy="118782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2F339-B58A-4C35-966D-B6FDB633FA5E}">
      <dsp:nvSpPr>
        <dsp:cNvPr id="0" name=""/>
        <dsp:cNvSpPr/>
      </dsp:nvSpPr>
      <dsp:spPr>
        <a:xfrm>
          <a:off x="2379878" y="989750"/>
          <a:ext cx="161544" cy="139301"/>
        </a:xfrm>
        <a:prstGeom prst="hexagon">
          <a:avLst>
            <a:gd name="adj" fmla="val 25000"/>
            <a:gd name="vf" fmla="val 115470"/>
          </a:avLst>
        </a:prstGeom>
        <a:solidFill>
          <a:srgbClr val="00B050"/>
        </a:solidFill>
        <a:ln w="25400" cap="flat" cmpd="sng" algn="ctr">
          <a:solidFill>
            <a:schemeClr val="accent5">
              <a:hueOff val="-7095626"/>
              <a:satOff val="28436"/>
              <a:lumOff val="61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40641-E404-4197-B885-FA9E76DDCC87}">
      <dsp:nvSpPr>
        <dsp:cNvPr id="0" name=""/>
        <dsp:cNvSpPr/>
      </dsp:nvSpPr>
      <dsp:spPr>
        <a:xfrm>
          <a:off x="3527755" y="1116188"/>
          <a:ext cx="1383792" cy="1187825"/>
        </a:xfrm>
        <a:prstGeom prst="hexagon">
          <a:avLst>
            <a:gd name="adj" fmla="val 25000"/>
            <a:gd name="vf" fmla="val 11547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 smtClean="0">
              <a:solidFill>
                <a:srgbClr val="000000"/>
              </a:solidFill>
              <a:ea typeface="宋体" pitchFamily="2" charset="-122"/>
            </a:rPr>
            <a:t>随机数字参数化</a:t>
          </a:r>
          <a:endParaRPr lang="zh-CN" altLang="en-US" sz="1700" b="1" kern="1200" dirty="0"/>
        </a:p>
      </dsp:txBody>
      <dsp:txXfrm>
        <a:off x="3742056" y="1300141"/>
        <a:ext cx="955190" cy="819919"/>
      </dsp:txXfrm>
    </dsp:sp>
    <dsp:sp modelId="{44980D0F-8987-4616-A249-F1ADFBEE68B1}">
      <dsp:nvSpPr>
        <dsp:cNvPr id="0" name=""/>
        <dsp:cNvSpPr/>
      </dsp:nvSpPr>
      <dsp:spPr>
        <a:xfrm>
          <a:off x="4717694" y="1640450"/>
          <a:ext cx="161544" cy="13930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8514751"/>
              <a:satOff val="34124"/>
              <a:lumOff val="73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6F91A3-A017-486D-9E61-C51B04255629}">
      <dsp:nvSpPr>
        <dsp:cNvPr id="0" name=""/>
        <dsp:cNvSpPr/>
      </dsp:nvSpPr>
      <dsp:spPr>
        <a:xfrm>
          <a:off x="4712208" y="1769084"/>
          <a:ext cx="1383792" cy="118782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AAF26-F3CB-4A1C-85C5-04FF58C2AF18}">
      <dsp:nvSpPr>
        <dsp:cNvPr id="0" name=""/>
        <dsp:cNvSpPr/>
      </dsp:nvSpPr>
      <dsp:spPr>
        <a:xfrm>
          <a:off x="4991404" y="1790105"/>
          <a:ext cx="161544" cy="139301"/>
        </a:xfrm>
        <a:prstGeom prst="hexagon">
          <a:avLst>
            <a:gd name="adj" fmla="val 25000"/>
            <a:gd name="vf" fmla="val 115470"/>
          </a:avLst>
        </a:prstGeom>
        <a:solidFill>
          <a:schemeClr val="tx1">
            <a:lumMod val="1000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5B9E-BD77-4D0C-8B11-D405776170DD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49F1E-FCFC-4294-BD1A-5F44A2F8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9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37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A2BFBA-F431-4822-B70C-723CA1B1FB78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899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0513A-D6F2-4A5F-B399-3D4CE2D0A608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2746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693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CFE501-04ED-4A33-AAFD-81FF0415825E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079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AA3878-47B5-4E3A-9C6B-DF7769E5A31E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679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E863BF-0537-44DE-A990-00CD576737E7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8501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693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693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A7EDDC-A471-4AC8-8DBD-F5661436B1DF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1897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DDBD00-E2B0-46C3-9022-FA8FBCB6D498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646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4CDFE5-7E75-4E7C-8866-197B1A1A62BC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9562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693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D3204B-BA4A-489D-91E3-BFBCB504CADD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588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69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>
            <a:lvl1pPr>
              <a:defRPr sz="2800" b="1"/>
            </a:lvl1pPr>
            <a:lvl2pPr>
              <a:defRPr sz="2600"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 b="1"/>
            </a:lvl1pPr>
            <a:lvl2pPr>
              <a:lnSpc>
                <a:spcPct val="150000"/>
              </a:lnSpc>
              <a:defRPr sz="2000" b="1"/>
            </a:lvl2pPr>
            <a:lvl3pPr>
              <a:lnSpc>
                <a:spcPct val="150000"/>
              </a:lnSpc>
              <a:defRPr sz="2000" b="1"/>
            </a:lvl3pPr>
            <a:lvl4pPr>
              <a:lnSpc>
                <a:spcPct val="150000"/>
              </a:lnSpc>
              <a:defRPr b="1"/>
            </a:lvl4pPr>
            <a:lvl5pPr>
              <a:lnSpc>
                <a:spcPct val="150000"/>
              </a:lnSpc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 b="1"/>
            </a:lvl2pPr>
            <a:lvl3pPr>
              <a:lnSpc>
                <a:spcPct val="150000"/>
              </a:lnSpc>
              <a:defRPr sz="2000" b="1"/>
            </a:lvl3pPr>
            <a:lvl4pPr>
              <a:lnSpc>
                <a:spcPct val="150000"/>
              </a:lnSpc>
              <a:defRPr b="1"/>
            </a:lvl4pPr>
            <a:lvl5pPr>
              <a:lnSpc>
                <a:spcPct val="150000"/>
              </a:lnSpc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UFT</a:t>
            </a:r>
            <a:r>
              <a:rPr lang="zh-CN" altLang="en-US" dirty="0" smtClean="0"/>
              <a:t>参数化与输出值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16632"/>
            <a:ext cx="3428571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Local Sheet </a:t>
            </a:r>
            <a:r>
              <a:rPr lang="zh-CN" altLang="en-US" dirty="0" smtClean="0"/>
              <a:t>是局部变量，无论多少行数据，只运行一次</a:t>
            </a:r>
            <a:endParaRPr lang="en-US" altLang="zh-CN" dirty="0" smtClean="0"/>
          </a:p>
          <a:p>
            <a:r>
              <a:rPr lang="zh-CN" altLang="en-US" dirty="0" smtClean="0"/>
              <a:t>不受</a:t>
            </a:r>
            <a:r>
              <a:rPr lang="en-US" altLang="zh-CN" dirty="0"/>
              <a:t>Data Table iteration</a:t>
            </a:r>
            <a:r>
              <a:rPr lang="zh-CN" altLang="en-US" dirty="0"/>
              <a:t>控制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数据参数化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26" y="2492896"/>
            <a:ext cx="8914286" cy="4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8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数据参数化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96752"/>
            <a:ext cx="539886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参数化概述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>
                <a:solidFill>
                  <a:srgbClr val="FF0000"/>
                </a:solidFill>
              </a:rPr>
              <a:t>数据表参数化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随机数参数化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/>
              <a:t>输出值概述</a:t>
            </a:r>
            <a:endParaRPr lang="en-US" altLang="zh-CN" dirty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标准输出值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789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369888" y="188640"/>
            <a:ext cx="7848600" cy="609600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  <a:defRPr/>
            </a:pPr>
            <a:r>
              <a:rPr lang="zh-CN" altLang="en-US" sz="4000" b="1" kern="12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回顾</a:t>
            </a:r>
            <a:r>
              <a:rPr lang="en-US" altLang="zh-CN" sz="4000" b="1" kern="1200" dirty="0" smtClean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——</a:t>
            </a:r>
            <a:r>
              <a:rPr lang="en-US" altLang="zh-CN" sz="4000" b="1" kern="1200" dirty="0" err="1" smtClean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UFT</a:t>
            </a:r>
            <a:r>
              <a:rPr lang="zh-CN" altLang="en-US" sz="4000" b="1" kern="1200" dirty="0" smtClean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工作</a:t>
            </a:r>
            <a:r>
              <a:rPr lang="zh-CN" altLang="en-US" sz="4000" b="1" kern="120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原理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65088" y="1089025"/>
            <a:ext cx="1485900" cy="54451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zh-CN" altLang="en-US" b="1" dirty="0">
                <a:solidFill>
                  <a:schemeClr val="tx1">
                    <a:lumMod val="10000"/>
                  </a:schemeClr>
                </a:solidFill>
              </a:rPr>
              <a:t>应用程序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42863" y="2438400"/>
            <a:ext cx="1508125" cy="4572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altLang="zh-CN" b="1" dirty="0" err="1" smtClean="0">
                <a:solidFill>
                  <a:schemeClr val="tx1">
                    <a:lumMod val="10000"/>
                  </a:schemeClr>
                </a:solidFill>
              </a:rPr>
              <a:t>UFT</a:t>
            </a:r>
            <a:endParaRPr lang="zh-CN" altLang="en-US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0486" name="右大括号 5"/>
          <p:cNvSpPr>
            <a:spLocks/>
          </p:cNvSpPr>
          <p:nvPr/>
        </p:nvSpPr>
        <p:spPr bwMode="auto">
          <a:xfrm>
            <a:off x="1471613" y="1154113"/>
            <a:ext cx="790575" cy="1698625"/>
          </a:xfrm>
          <a:prstGeom prst="rightBrace">
            <a:avLst>
              <a:gd name="adj1" fmla="val 8336"/>
              <a:gd name="adj2" fmla="val 50000"/>
            </a:avLst>
          </a:prstGeom>
          <a:solidFill>
            <a:schemeClr val="accent1">
              <a:alpha val="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cxnSp>
        <p:nvCxnSpPr>
          <p:cNvPr id="20487" name="直接箭头连接符 7"/>
          <p:cNvCxnSpPr>
            <a:cxnSpLocks noChangeShapeType="1"/>
          </p:cNvCxnSpPr>
          <p:nvPr/>
        </p:nvCxnSpPr>
        <p:spPr bwMode="auto">
          <a:xfrm flipV="1">
            <a:off x="2211388" y="2012950"/>
            <a:ext cx="674687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2798763" y="1023938"/>
            <a:ext cx="2546350" cy="2133600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zh-CN" altLang="en-US" b="1" dirty="0">
                <a:solidFill>
                  <a:schemeClr val="tx1">
                    <a:lumMod val="10000"/>
                  </a:schemeClr>
                </a:solidFill>
              </a:rPr>
              <a:t>手动测试</a:t>
            </a:r>
            <a:r>
              <a:rPr lang="en-US" altLang="zh-CN" b="1" dirty="0">
                <a:solidFill>
                  <a:schemeClr val="tx1">
                    <a:lumMod val="10000"/>
                  </a:schemeClr>
                </a:solidFill>
              </a:rPr>
              <a:t>/</a:t>
            </a:r>
            <a:r>
              <a:rPr lang="zh-CN" altLang="en-US" b="1" dirty="0">
                <a:solidFill>
                  <a:schemeClr val="tx1">
                    <a:lumMod val="10000"/>
                  </a:schemeClr>
                </a:solidFill>
              </a:rPr>
              <a:t>录制</a:t>
            </a:r>
            <a:endParaRPr lang="en-US" altLang="zh-CN" b="1" dirty="0">
              <a:solidFill>
                <a:schemeClr val="tx1">
                  <a:lumMod val="10000"/>
                </a:schemeClr>
              </a:solidFill>
            </a:endParaRPr>
          </a:p>
          <a:p>
            <a:pPr algn="ctr" eaLnBrk="0" hangingPunct="0">
              <a:defRPr/>
            </a:pPr>
            <a:endParaRPr lang="en-US" altLang="zh-CN" b="1" dirty="0">
              <a:solidFill>
                <a:schemeClr val="tx1">
                  <a:lumMod val="10000"/>
                </a:schemeClr>
              </a:solidFill>
            </a:endParaRPr>
          </a:p>
          <a:p>
            <a:pPr algn="ctr" eaLnBrk="0" hangingPunct="0">
              <a:defRPr/>
            </a:pPr>
            <a:endParaRPr lang="en-US" altLang="zh-CN" b="1" dirty="0">
              <a:solidFill>
                <a:schemeClr val="tx1">
                  <a:lumMod val="10000"/>
                </a:schemeClr>
              </a:solidFill>
            </a:endParaRPr>
          </a:p>
          <a:p>
            <a:pPr algn="ctr" eaLnBrk="0" hangingPunct="0">
              <a:defRPr/>
            </a:pPr>
            <a:endParaRPr lang="zh-CN" altLang="en-US" b="1" dirty="0">
              <a:solidFill>
                <a:schemeClr val="tx1">
                  <a:lumMod val="10000"/>
                </a:schemeClr>
              </a:solidFill>
            </a:endParaRPr>
          </a:p>
        </p:txBody>
      </p:sp>
      <p:pic>
        <p:nvPicPr>
          <p:cNvPr id="20489" name="图片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1541463"/>
            <a:ext cx="2286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圆角矩形 20"/>
          <p:cNvSpPr/>
          <p:nvPr/>
        </p:nvSpPr>
        <p:spPr bwMode="auto">
          <a:xfrm>
            <a:off x="6478588" y="652463"/>
            <a:ext cx="1828800" cy="654050"/>
          </a:xfrm>
          <a:prstGeom prst="round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zh-CN" altLang="en-US" b="1" dirty="0">
                <a:solidFill>
                  <a:schemeClr val="tx1">
                    <a:lumMod val="10000"/>
                  </a:schemeClr>
                </a:solidFill>
              </a:rPr>
              <a:t>对象</a:t>
            </a:r>
            <a:endParaRPr lang="en-US" altLang="zh-CN" b="1" dirty="0">
              <a:solidFill>
                <a:schemeClr val="tx1">
                  <a:lumMod val="10000"/>
                </a:schemeClr>
              </a:solidFill>
            </a:endParaRPr>
          </a:p>
          <a:p>
            <a:pPr algn="ctr" eaLnBrk="0" hangingPunct="0">
              <a:defRPr/>
            </a:pPr>
            <a:r>
              <a:rPr lang="zh-CN" altLang="en-US" b="1" dirty="0">
                <a:solidFill>
                  <a:schemeClr val="tx1">
                    <a:lumMod val="10000"/>
                  </a:schemeClr>
                </a:solidFill>
              </a:rPr>
              <a:t>（对象库）</a:t>
            </a:r>
          </a:p>
        </p:txBody>
      </p:sp>
      <p:sp>
        <p:nvSpPr>
          <p:cNvPr id="20491" name="左大括号 34"/>
          <p:cNvSpPr>
            <a:spLocks/>
          </p:cNvSpPr>
          <p:nvPr/>
        </p:nvSpPr>
        <p:spPr bwMode="auto">
          <a:xfrm>
            <a:off x="5954713" y="914400"/>
            <a:ext cx="544512" cy="2395538"/>
          </a:xfrm>
          <a:prstGeom prst="leftBrace">
            <a:avLst>
              <a:gd name="adj1" fmla="val 8330"/>
              <a:gd name="adj2" fmla="val 50000"/>
            </a:avLst>
          </a:prstGeom>
          <a:solidFill>
            <a:schemeClr val="accent1">
              <a:alpha val="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6" name="圆角矩形 35"/>
          <p:cNvSpPr/>
          <p:nvPr/>
        </p:nvSpPr>
        <p:spPr bwMode="auto">
          <a:xfrm>
            <a:off x="6564313" y="2986088"/>
            <a:ext cx="1743075" cy="654050"/>
          </a:xfrm>
          <a:prstGeom prst="round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zh-CN" altLang="en-US" b="1" dirty="0">
                <a:solidFill>
                  <a:schemeClr val="tx1">
                    <a:lumMod val="10000"/>
                  </a:schemeClr>
                </a:solidFill>
              </a:rPr>
              <a:t>操作</a:t>
            </a:r>
            <a:endParaRPr lang="en-US" altLang="zh-CN" b="1" dirty="0">
              <a:solidFill>
                <a:schemeClr val="tx1">
                  <a:lumMod val="10000"/>
                </a:schemeClr>
              </a:solidFill>
            </a:endParaRPr>
          </a:p>
          <a:p>
            <a:pPr algn="ctr" eaLnBrk="0" hangingPunct="0">
              <a:defRPr/>
            </a:pPr>
            <a:r>
              <a:rPr lang="zh-CN" altLang="en-US" b="1" dirty="0">
                <a:solidFill>
                  <a:schemeClr val="tx1">
                    <a:lumMod val="10000"/>
                  </a:schemeClr>
                </a:solidFill>
              </a:rPr>
              <a:t>（脚本）</a:t>
            </a:r>
            <a:endParaRPr lang="en-US" altLang="zh-CN" b="1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20493" name="直接连接符 37"/>
          <p:cNvCxnSpPr>
            <a:cxnSpLocks noChangeShapeType="1"/>
            <a:stCxn id="13" idx="3"/>
            <a:endCxn id="20491" idx="1"/>
          </p:cNvCxnSpPr>
          <p:nvPr/>
        </p:nvCxnSpPr>
        <p:spPr bwMode="auto">
          <a:xfrm>
            <a:off x="5345113" y="2090738"/>
            <a:ext cx="609600" cy="2063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直接连接符 42"/>
          <p:cNvCxnSpPr>
            <a:cxnSpLocks noChangeShapeType="1"/>
            <a:stCxn id="20510" idx="1"/>
          </p:cNvCxnSpPr>
          <p:nvPr/>
        </p:nvCxnSpPr>
        <p:spPr bwMode="auto">
          <a:xfrm flipH="1">
            <a:off x="8863013" y="2168525"/>
            <a:ext cx="14287" cy="283845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直接连接符 44"/>
          <p:cNvCxnSpPr>
            <a:cxnSpLocks noChangeShapeType="1"/>
          </p:cNvCxnSpPr>
          <p:nvPr/>
        </p:nvCxnSpPr>
        <p:spPr bwMode="auto">
          <a:xfrm flipV="1">
            <a:off x="7126288" y="5029200"/>
            <a:ext cx="1736725" cy="11113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圆角矩形 47"/>
          <p:cNvSpPr/>
          <p:nvPr/>
        </p:nvSpPr>
        <p:spPr bwMode="auto">
          <a:xfrm>
            <a:off x="4092575" y="3570288"/>
            <a:ext cx="1828800" cy="501650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altLang="zh-CN" b="1" dirty="0" err="1">
                <a:solidFill>
                  <a:schemeClr val="tx1">
                    <a:lumMod val="10000"/>
                  </a:schemeClr>
                </a:solidFill>
              </a:rPr>
              <a:t>DataTable</a:t>
            </a:r>
            <a:endParaRPr lang="zh-CN" altLang="en-US" b="1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20497" name="直接连接符 48"/>
          <p:cNvCxnSpPr>
            <a:cxnSpLocks noChangeShapeType="1"/>
          </p:cNvCxnSpPr>
          <p:nvPr/>
        </p:nvCxnSpPr>
        <p:spPr bwMode="auto">
          <a:xfrm rot="16200000" flipH="1">
            <a:off x="4528344" y="4528344"/>
            <a:ext cx="979487" cy="2222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直接箭头连接符 65"/>
          <p:cNvCxnSpPr>
            <a:cxnSpLocks noChangeShapeType="1"/>
          </p:cNvCxnSpPr>
          <p:nvPr/>
        </p:nvCxnSpPr>
        <p:spPr bwMode="auto">
          <a:xfrm flipH="1">
            <a:off x="2625725" y="4818063"/>
            <a:ext cx="1588" cy="892175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9" name="TextBox 69"/>
          <p:cNvSpPr txBox="1">
            <a:spLocks noChangeArrowheads="1"/>
          </p:cNvSpPr>
          <p:nvPr/>
        </p:nvSpPr>
        <p:spPr bwMode="auto">
          <a:xfrm>
            <a:off x="4332288" y="5289550"/>
            <a:ext cx="11763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C00000"/>
                </a:solidFill>
              </a:rPr>
              <a:t>回放</a:t>
            </a:r>
          </a:p>
        </p:txBody>
      </p:sp>
      <p:sp>
        <p:nvSpPr>
          <p:cNvPr id="20500" name="TextBox 70"/>
          <p:cNvSpPr txBox="1">
            <a:spLocks noChangeArrowheads="1"/>
          </p:cNvSpPr>
          <p:nvPr/>
        </p:nvSpPr>
        <p:spPr bwMode="auto">
          <a:xfrm>
            <a:off x="1989138" y="1677988"/>
            <a:ext cx="762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C00000"/>
                </a:solidFill>
              </a:rPr>
              <a:t>开始录制</a:t>
            </a:r>
          </a:p>
        </p:txBody>
      </p:sp>
      <p:sp>
        <p:nvSpPr>
          <p:cNvPr id="20501" name="TextBox 71"/>
          <p:cNvSpPr txBox="1">
            <a:spLocks noChangeArrowheads="1"/>
          </p:cNvSpPr>
          <p:nvPr/>
        </p:nvSpPr>
        <p:spPr bwMode="auto">
          <a:xfrm>
            <a:off x="5454650" y="1771650"/>
            <a:ext cx="7620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err="1" smtClean="0">
                <a:solidFill>
                  <a:srgbClr val="C00000"/>
                </a:solidFill>
              </a:rPr>
              <a:t>UFT</a:t>
            </a:r>
            <a:r>
              <a:rPr lang="zh-CN" altLang="en-US" b="1" dirty="0" smtClean="0">
                <a:solidFill>
                  <a:srgbClr val="C00000"/>
                </a:solidFill>
              </a:rPr>
              <a:t>记录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4" name="圆角矩形 73"/>
          <p:cNvSpPr/>
          <p:nvPr/>
        </p:nvSpPr>
        <p:spPr bwMode="auto">
          <a:xfrm>
            <a:off x="87313" y="5486400"/>
            <a:ext cx="1109662" cy="4794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zh-CN" altLang="en-US" b="1" dirty="0">
                <a:solidFill>
                  <a:schemeClr val="tx1">
                    <a:lumMod val="10000"/>
                  </a:schemeClr>
                </a:solidFill>
              </a:rPr>
              <a:t>结果</a:t>
            </a:r>
          </a:p>
        </p:txBody>
      </p:sp>
      <p:cxnSp>
        <p:nvCxnSpPr>
          <p:cNvPr id="20503" name="直接箭头连接符 75"/>
          <p:cNvCxnSpPr>
            <a:cxnSpLocks noChangeShapeType="1"/>
          </p:cNvCxnSpPr>
          <p:nvPr/>
        </p:nvCxnSpPr>
        <p:spPr bwMode="auto">
          <a:xfrm flipH="1">
            <a:off x="1196975" y="5673725"/>
            <a:ext cx="5929313" cy="3651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4" name="TextBox 29"/>
          <p:cNvSpPr txBox="1">
            <a:spLocks noChangeArrowheads="1"/>
          </p:cNvSpPr>
          <p:nvPr/>
        </p:nvSpPr>
        <p:spPr bwMode="auto">
          <a:xfrm>
            <a:off x="1966913" y="4933950"/>
            <a:ext cx="11763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C00000"/>
                </a:solidFill>
              </a:rPr>
              <a:t>对比</a:t>
            </a:r>
          </a:p>
        </p:txBody>
      </p:sp>
      <p:sp>
        <p:nvSpPr>
          <p:cNvPr id="20505" name="椭圆 33"/>
          <p:cNvSpPr>
            <a:spLocks noChangeArrowheads="1"/>
          </p:cNvSpPr>
          <p:nvPr/>
        </p:nvSpPr>
        <p:spPr bwMode="auto">
          <a:xfrm>
            <a:off x="4233863" y="3313113"/>
            <a:ext cx="1373187" cy="101282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506" name="圆角矩形 31"/>
          <p:cNvSpPr>
            <a:spLocks noChangeArrowheads="1"/>
          </p:cNvSpPr>
          <p:nvPr/>
        </p:nvSpPr>
        <p:spPr bwMode="auto">
          <a:xfrm>
            <a:off x="6521450" y="1690688"/>
            <a:ext cx="1743075" cy="1016000"/>
          </a:xfrm>
          <a:prstGeom prst="roundRect">
            <a:avLst>
              <a:gd name="adj" fmla="val 16667"/>
            </a:avLst>
          </a:prstGeom>
          <a:solidFill>
            <a:schemeClr val="bg1">
              <a:alpha val="0"/>
            </a:schemeClr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 b="1">
                <a:solidFill>
                  <a:srgbClr val="C00000"/>
                </a:solidFill>
              </a:rPr>
              <a:t>记录了三个对象，及对它们执行的操作</a:t>
            </a:r>
          </a:p>
        </p:txBody>
      </p:sp>
      <p:sp>
        <p:nvSpPr>
          <p:cNvPr id="20507" name="TextBox 36"/>
          <p:cNvSpPr txBox="1">
            <a:spLocks noChangeArrowheads="1"/>
          </p:cNvSpPr>
          <p:nvPr/>
        </p:nvSpPr>
        <p:spPr bwMode="auto">
          <a:xfrm>
            <a:off x="7894638" y="4154488"/>
            <a:ext cx="7397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C00000"/>
                </a:solidFill>
              </a:rPr>
              <a:t>回放</a:t>
            </a:r>
          </a:p>
        </p:txBody>
      </p:sp>
      <p:cxnSp>
        <p:nvCxnSpPr>
          <p:cNvPr id="20508" name="直接连接符 38"/>
          <p:cNvCxnSpPr>
            <a:cxnSpLocks noChangeShapeType="1"/>
          </p:cNvCxnSpPr>
          <p:nvPr/>
        </p:nvCxnSpPr>
        <p:spPr bwMode="auto">
          <a:xfrm>
            <a:off x="7126288" y="5051425"/>
            <a:ext cx="0" cy="639763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9" name="直接连接符 45"/>
          <p:cNvCxnSpPr>
            <a:cxnSpLocks noChangeShapeType="1"/>
          </p:cNvCxnSpPr>
          <p:nvPr/>
        </p:nvCxnSpPr>
        <p:spPr bwMode="auto">
          <a:xfrm flipV="1">
            <a:off x="5018088" y="5029200"/>
            <a:ext cx="2108200" cy="158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0" name="右大括号 49"/>
          <p:cNvSpPr>
            <a:spLocks/>
          </p:cNvSpPr>
          <p:nvPr/>
        </p:nvSpPr>
        <p:spPr bwMode="auto">
          <a:xfrm>
            <a:off x="8293100" y="914400"/>
            <a:ext cx="584200" cy="2506663"/>
          </a:xfrm>
          <a:prstGeom prst="rightBrace">
            <a:avLst>
              <a:gd name="adj1" fmla="val 8343"/>
              <a:gd name="adj2" fmla="val 50000"/>
            </a:avLst>
          </a:prstGeom>
          <a:solidFill>
            <a:schemeClr val="accent1">
              <a:alpha val="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0511" name="椭圆 14"/>
          <p:cNvSpPr>
            <a:spLocks noChangeArrowheads="1"/>
          </p:cNvSpPr>
          <p:nvPr/>
        </p:nvSpPr>
        <p:spPr bwMode="auto">
          <a:xfrm>
            <a:off x="3222625" y="1771650"/>
            <a:ext cx="500063" cy="425450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b="1">
                <a:solidFill>
                  <a:srgbClr val="C00000"/>
                </a:solidFill>
              </a:rPr>
              <a:t>1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20512" name="椭圆 14"/>
          <p:cNvSpPr>
            <a:spLocks noChangeArrowheads="1"/>
          </p:cNvSpPr>
          <p:nvPr/>
        </p:nvSpPr>
        <p:spPr bwMode="auto">
          <a:xfrm>
            <a:off x="3217863" y="2254250"/>
            <a:ext cx="500062" cy="436563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b="1">
                <a:solidFill>
                  <a:srgbClr val="C00000"/>
                </a:solidFill>
              </a:rPr>
              <a:t>2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20513" name="椭圆 14"/>
          <p:cNvSpPr>
            <a:spLocks noChangeArrowheads="1"/>
          </p:cNvSpPr>
          <p:nvPr/>
        </p:nvSpPr>
        <p:spPr bwMode="auto">
          <a:xfrm>
            <a:off x="3660775" y="2489200"/>
            <a:ext cx="500063" cy="436563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b="1">
                <a:solidFill>
                  <a:srgbClr val="C00000"/>
                </a:solidFill>
              </a:rPr>
              <a:t>3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1671638" y="3624263"/>
            <a:ext cx="2014537" cy="1217612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zh-CN" altLang="en-US" b="1" dirty="0">
                <a:solidFill>
                  <a:schemeClr val="tx1">
                    <a:lumMod val="10000"/>
                  </a:schemeClr>
                </a:solidFill>
              </a:rPr>
              <a:t>运行时对象</a:t>
            </a:r>
            <a:endParaRPr lang="en-US" altLang="zh-CN" b="1" dirty="0">
              <a:solidFill>
                <a:schemeClr val="tx1">
                  <a:lumMod val="10000"/>
                </a:schemeClr>
              </a:solidFill>
            </a:endParaRPr>
          </a:p>
          <a:p>
            <a:pPr algn="ctr" eaLnBrk="0" hangingPunct="0">
              <a:defRPr/>
            </a:pPr>
            <a:endParaRPr lang="en-US" altLang="zh-CN" b="1" dirty="0">
              <a:solidFill>
                <a:schemeClr val="tx1">
                  <a:lumMod val="10000"/>
                </a:schemeClr>
              </a:solidFill>
            </a:endParaRPr>
          </a:p>
          <a:p>
            <a:pPr algn="ctr" eaLnBrk="0" hangingPunct="0">
              <a:defRPr/>
            </a:pPr>
            <a:endParaRPr lang="zh-CN" altLang="en-US" b="1" dirty="0">
              <a:solidFill>
                <a:schemeClr val="tx1">
                  <a:lumMod val="10000"/>
                </a:schemeClr>
              </a:solidFill>
            </a:endParaRPr>
          </a:p>
        </p:txBody>
      </p:sp>
      <p:pic>
        <p:nvPicPr>
          <p:cNvPr id="20515" name="图片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4049713"/>
            <a:ext cx="125253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516" name="直接箭头连接符 39"/>
          <p:cNvCxnSpPr>
            <a:cxnSpLocks noChangeShapeType="1"/>
            <a:stCxn id="21" idx="2"/>
            <a:endCxn id="20506" idx="0"/>
          </p:cNvCxnSpPr>
          <p:nvPr/>
        </p:nvCxnSpPr>
        <p:spPr bwMode="auto">
          <a:xfrm>
            <a:off x="7392988" y="1306513"/>
            <a:ext cx="0" cy="384175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7" name="直接箭头连接符 40"/>
          <p:cNvCxnSpPr>
            <a:cxnSpLocks noChangeShapeType="1"/>
          </p:cNvCxnSpPr>
          <p:nvPr/>
        </p:nvCxnSpPr>
        <p:spPr bwMode="auto">
          <a:xfrm>
            <a:off x="7345363" y="2632075"/>
            <a:ext cx="0" cy="385763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7523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361950" y="304800"/>
            <a:ext cx="78486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ts val="3200"/>
              </a:lnSpc>
            </a:pPr>
            <a:r>
              <a:rPr lang="zh-CN" altLang="zh-CN" dirty="0" smtClean="0">
                <a:latin typeface="黑体" pitchFamily="49" charset="-122"/>
                <a:ea typeface="宋体" pitchFamily="2" charset="-122"/>
              </a:rPr>
              <a:t>数据表参数化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 bwMode="auto">
          <a:xfrm>
            <a:off x="-201736" y="908720"/>
            <a:ext cx="9041060" cy="5214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1" indent="0" eaLnBrk="1" hangingPunct="1">
              <a:buNone/>
            </a:pPr>
            <a:r>
              <a:rPr lang="zh-CN" altLang="zh-CN" b="1" dirty="0" smtClean="0">
                <a:latin typeface="黑体" pitchFamily="49" charset="-122"/>
                <a:ea typeface="宋体" pitchFamily="2" charset="-122"/>
              </a:rPr>
              <a:t>数据表参数化</a:t>
            </a:r>
            <a:r>
              <a:rPr lang="zh-CN" altLang="en-US" dirty="0">
                <a:latin typeface="黑体" pitchFamily="49" charset="-122"/>
                <a:ea typeface="宋体" pitchFamily="2" charset="-122"/>
              </a:rPr>
              <a:t>：</a:t>
            </a:r>
            <a:r>
              <a:rPr lang="zh-CN" altLang="en-US" dirty="0" smtClean="0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通过创建数据表参数为参数提供可能的值列表。通过数据表参数使用所提供的数据，以实现运行多次的数据驱动测试或操作。在每次重复（或循环）中，</a:t>
            </a:r>
            <a:r>
              <a:rPr lang="en-US" altLang="zh-CN" dirty="0" err="1" smtClean="0">
                <a:solidFill>
                  <a:srgbClr val="C00000"/>
                </a:solidFill>
                <a:latin typeface="黑体" pitchFamily="49" charset="-122"/>
                <a:ea typeface="宋体" pitchFamily="2" charset="-122"/>
              </a:rPr>
              <a:t>UFT</a:t>
            </a:r>
            <a:r>
              <a:rPr lang="en-US" altLang="zh-CN" dirty="0" smtClean="0">
                <a:solidFill>
                  <a:srgbClr val="C00000"/>
                </a:solidFill>
                <a:latin typeface="黑体" pitchFamily="49" charset="-122"/>
                <a:ea typeface="宋体" pitchFamily="2" charset="-122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宋体" pitchFamily="2" charset="-122"/>
              </a:rPr>
              <a:t>均使用数据表中不同的值</a:t>
            </a:r>
            <a:r>
              <a:rPr lang="zh-CN" altLang="en-US" dirty="0" smtClean="0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13" y="4365625"/>
            <a:ext cx="6024562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024409"/>
            <a:ext cx="528955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2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mtClean="0">
                <a:latin typeface="黑体" pitchFamily="49" charset="-122"/>
                <a:ea typeface="宋体" pitchFamily="2" charset="-122"/>
              </a:rPr>
              <a:t>数据表参数化</a:t>
            </a:r>
            <a:endParaRPr lang="zh-CN" altLang="en-US" smtClean="0"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 bwMode="auto">
          <a:xfrm>
            <a:off x="20397" y="819594"/>
            <a:ext cx="82296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1" indent="0" eaLnBrk="1" hangingPunct="1">
              <a:buNone/>
            </a:pPr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全局（</a:t>
            </a:r>
            <a:r>
              <a:rPr lang="en-US" altLang="zh-CN" dirty="0" smtClean="0">
                <a:latin typeface="黑体" pitchFamily="49" charset="-122"/>
                <a:ea typeface="宋体" pitchFamily="2" charset="-122"/>
              </a:rPr>
              <a:t>Global</a:t>
            </a:r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）或</a:t>
            </a:r>
            <a:r>
              <a:rPr lang="en-US" altLang="zh-CN" dirty="0" smtClean="0">
                <a:latin typeface="黑体" pitchFamily="49" charset="-122"/>
                <a:ea typeface="宋体" pitchFamily="2" charset="-122"/>
              </a:rPr>
              <a:t>Action</a:t>
            </a:r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数据表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255181" y="3296094"/>
            <a:ext cx="3721396" cy="340241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indent="36195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zh-CN" altLang="en-US" sz="2000" dirty="0">
                <a:solidFill>
                  <a:srgbClr val="2A1C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endParaRPr lang="en-US" altLang="zh-CN" sz="2000" dirty="0">
              <a:solidFill>
                <a:srgbClr val="2A1C00"/>
              </a:solidFill>
              <a:latin typeface="华文楷体" pitchFamily="2" charset="-122"/>
              <a:ea typeface="华文楷体" pitchFamily="2" charset="-122"/>
            </a:endParaRPr>
          </a:p>
          <a:p>
            <a:pPr indent="36195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zh-CN" altLang="en-US" sz="2000" dirty="0">
                <a:solidFill>
                  <a:srgbClr val="2A1C00"/>
                </a:solidFill>
                <a:latin typeface="华文楷体" pitchFamily="2" charset="-122"/>
                <a:ea typeface="华文楷体" pitchFamily="2" charset="-122"/>
              </a:rPr>
              <a:t>全局数据表参数从数据表的全局表中获取数据。全局表包含在测试的每次循环中替换全局参数的数据。</a:t>
            </a:r>
            <a:endParaRPr lang="en-US" altLang="zh-CN" sz="2000" dirty="0">
              <a:solidFill>
                <a:srgbClr val="2A1C00"/>
              </a:solidFill>
              <a:latin typeface="华文楷体" pitchFamily="2" charset="-122"/>
              <a:ea typeface="华文楷体" pitchFamily="2" charset="-122"/>
            </a:endParaRPr>
          </a:p>
          <a:p>
            <a:pPr indent="36195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zh-CN" altLang="en-US" sz="2000" dirty="0">
                <a:solidFill>
                  <a:srgbClr val="2A1C00"/>
                </a:solidFill>
                <a:latin typeface="华文楷体" pitchFamily="2" charset="-122"/>
                <a:ea typeface="华文楷体" pitchFamily="2" charset="-122"/>
              </a:rPr>
              <a:t>可在任一操作中使用全局数据表中定义的参数。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4686465" y="3296093"/>
            <a:ext cx="3801858" cy="34024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indent="36195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zh-CN" altLang="en-US" sz="2000" dirty="0">
                <a:solidFill>
                  <a:srgbClr val="2A1C00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endParaRPr lang="en-US" altLang="zh-CN" sz="2000" dirty="0">
              <a:solidFill>
                <a:srgbClr val="2A1C00"/>
              </a:solidFill>
              <a:latin typeface="华文楷体" pitchFamily="2" charset="-122"/>
              <a:ea typeface="华文楷体" pitchFamily="2" charset="-122"/>
            </a:endParaRPr>
          </a:p>
          <a:p>
            <a:pPr indent="36195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zh-CN" altLang="en-US" sz="2000" dirty="0">
                <a:solidFill>
                  <a:srgbClr val="2A1C00"/>
                </a:solidFill>
                <a:latin typeface="华文楷体" pitchFamily="2" charset="-122"/>
                <a:ea typeface="华文楷体" pitchFamily="2" charset="-122"/>
              </a:rPr>
              <a:t>操作数据表参数从数据表的</a:t>
            </a:r>
            <a:r>
              <a:rPr lang="en-US" altLang="zh-CN" sz="2000" dirty="0">
                <a:solidFill>
                  <a:srgbClr val="2A1C00"/>
                </a:solidFill>
                <a:latin typeface="华文楷体" pitchFamily="2" charset="-122"/>
                <a:ea typeface="华文楷体" pitchFamily="2" charset="-122"/>
              </a:rPr>
              <a:t>Action</a:t>
            </a:r>
            <a:r>
              <a:rPr lang="zh-CN" altLang="en-US" sz="2000" dirty="0">
                <a:solidFill>
                  <a:srgbClr val="2A1C00"/>
                </a:solidFill>
                <a:latin typeface="华文楷体" pitchFamily="2" charset="-122"/>
                <a:ea typeface="华文楷体" pitchFamily="2" charset="-122"/>
              </a:rPr>
              <a:t>表中获取数据。操作表中的数据将在操作的每次循环中替换操作的参数。</a:t>
            </a:r>
            <a:endParaRPr lang="en-US" altLang="zh-CN" sz="2000" dirty="0">
              <a:solidFill>
                <a:srgbClr val="2A1C00"/>
              </a:solidFill>
              <a:latin typeface="华文楷体" pitchFamily="2" charset="-122"/>
              <a:ea typeface="华文楷体" pitchFamily="2" charset="-122"/>
            </a:endParaRPr>
          </a:p>
          <a:p>
            <a:pPr indent="36195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zh-CN" altLang="en-US" sz="2000" dirty="0">
                <a:solidFill>
                  <a:srgbClr val="2A1C00"/>
                </a:solidFill>
                <a:latin typeface="华文楷体" pitchFamily="2" charset="-122"/>
                <a:ea typeface="华文楷体" pitchFamily="2" charset="-122"/>
              </a:rPr>
              <a:t>默认情况下，操作只运行一次循环。 </a:t>
            </a:r>
          </a:p>
          <a:p>
            <a:pPr indent="361950" eaLnBrk="0" hangingPunct="0">
              <a:spcBef>
                <a:spcPct val="20000"/>
              </a:spcBef>
              <a:buClr>
                <a:schemeClr val="tx1"/>
              </a:buClr>
              <a:defRPr/>
            </a:pPr>
            <a:endParaRPr lang="zh-CN" altLang="en-US" sz="2000" dirty="0">
              <a:solidFill>
                <a:srgbClr val="2A1C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20" y="1384263"/>
            <a:ext cx="3790914" cy="175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3324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参数化概述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数据表参数化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>
                <a:solidFill>
                  <a:srgbClr val="FF0000"/>
                </a:solidFill>
              </a:rPr>
              <a:t>随机数参数化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/>
              <a:t>输出值概述</a:t>
            </a:r>
            <a:endParaRPr lang="en-US" altLang="zh-CN" dirty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标准输出值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4170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eaLnBrk="1" hangingPunct="1"/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随机数参数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42938" y="928688"/>
            <a:ext cx="7929562" cy="5214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1" indent="0" eaLnBrk="1" hangingPunct="1">
              <a:buNone/>
            </a:pPr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“随机数字”</a:t>
            </a:r>
            <a:r>
              <a:rPr lang="en-US" altLang="zh-CN" dirty="0" smtClean="0">
                <a:latin typeface="黑体" pitchFamily="49" charset="-122"/>
                <a:ea typeface="宋体" pitchFamily="2" charset="-122"/>
              </a:rPr>
              <a:t>—</a:t>
            </a:r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插入随机数字作为测试步骤的值。</a:t>
            </a:r>
            <a:endParaRPr lang="en-US" altLang="zh-CN" dirty="0" smtClean="0">
              <a:latin typeface="黑体" pitchFamily="49" charset="-122"/>
              <a:ea typeface="宋体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/>
            </a:r>
            <a:br>
              <a:rPr lang="zh-CN" altLang="en-US" dirty="0" smtClean="0">
                <a:latin typeface="黑体" pitchFamily="49" charset="-122"/>
                <a:ea typeface="宋体" pitchFamily="2" charset="-122"/>
              </a:rPr>
            </a:br>
            <a:endParaRPr lang="zh-CN" altLang="en-US" dirty="0" smtClean="0">
              <a:latin typeface="黑体" pitchFamily="49" charset="-122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2289175"/>
            <a:ext cx="4037012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75" y="3867150"/>
            <a:ext cx="41148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17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eaLnBrk="1" hangingPunct="1"/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随机数参数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95637" y="980728"/>
            <a:ext cx="5195888" cy="5214937"/>
          </a:xfrm>
        </p:spPr>
        <p:txBody>
          <a:bodyPr/>
          <a:lstStyle/>
          <a:p>
            <a:pPr marL="457200" lvl="1" indent="0" eaLnBrk="1" hangingPunct="1">
              <a:buNone/>
              <a:defRPr/>
            </a:pPr>
            <a:r>
              <a:rPr lang="zh-CN" altLang="en-US" dirty="0" smtClean="0">
                <a:ea typeface="宋体" pitchFamily="2" charset="-122"/>
              </a:rPr>
              <a:t>通过“参数选项”对话框将参数配置为使用随机数字。</a:t>
            </a:r>
            <a:endParaRPr lang="en-US" altLang="zh-CN" dirty="0" smtClean="0">
              <a:ea typeface="宋体" pitchFamily="2" charset="-122"/>
            </a:endParaRPr>
          </a:p>
          <a:p>
            <a:pPr marL="342900" lvl="1" indent="-342900">
              <a:lnSpc>
                <a:spcPct val="140000"/>
              </a:lnSpc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500" dirty="0">
                <a:latin typeface="Calibri" pitchFamily="34" charset="0"/>
                <a:ea typeface="宋体" pitchFamily="2" charset="-122"/>
              </a:rPr>
              <a:t>数字</a:t>
            </a:r>
            <a:r>
              <a:rPr lang="zh-CN" altLang="en-US" sz="2500" dirty="0" smtClean="0">
                <a:latin typeface="Calibri" pitchFamily="34" charset="0"/>
                <a:ea typeface="宋体" pitchFamily="2" charset="-122"/>
              </a:rPr>
              <a:t>范围</a:t>
            </a:r>
            <a:r>
              <a:rPr lang="zh-CN" altLang="en-US" sz="2500" dirty="0">
                <a:latin typeface="Calibri" pitchFamily="34" charset="0"/>
                <a:ea typeface="宋体" pitchFamily="2" charset="-122"/>
              </a:rPr>
              <a:t>：</a:t>
            </a:r>
            <a:r>
              <a:rPr lang="zh-CN" altLang="en-US" sz="2500" dirty="0" smtClean="0">
                <a:latin typeface="Calibri" pitchFamily="34" charset="0"/>
                <a:ea typeface="宋体" pitchFamily="2" charset="-122"/>
              </a:rPr>
              <a:t>生成</a:t>
            </a:r>
            <a:r>
              <a:rPr lang="zh-CN" altLang="en-US" sz="2500" dirty="0">
                <a:latin typeface="Calibri" pitchFamily="34" charset="0"/>
                <a:ea typeface="宋体" pitchFamily="2" charset="-122"/>
              </a:rPr>
              <a:t>随机数字的范围。默认，随机数字范围 </a:t>
            </a:r>
            <a:r>
              <a:rPr lang="en-US" altLang="zh-CN" sz="2500" dirty="0">
                <a:latin typeface="Calibri" pitchFamily="34" charset="0"/>
                <a:ea typeface="宋体" pitchFamily="2" charset="-122"/>
              </a:rPr>
              <a:t>0 ~</a:t>
            </a:r>
            <a:r>
              <a:rPr lang="zh-CN" altLang="en-US" sz="2500" dirty="0"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2500" dirty="0">
                <a:latin typeface="Calibri" pitchFamily="34" charset="0"/>
                <a:ea typeface="宋体" pitchFamily="2" charset="-122"/>
              </a:rPr>
              <a:t>100 </a:t>
            </a:r>
            <a:r>
              <a:rPr lang="zh-CN" altLang="en-US" sz="2500" dirty="0">
                <a:latin typeface="Calibri" pitchFamily="34" charset="0"/>
                <a:ea typeface="宋体" pitchFamily="2" charset="-122"/>
              </a:rPr>
              <a:t>（该范围必须介于 </a:t>
            </a:r>
            <a:r>
              <a:rPr lang="en-US" altLang="zh-CN" sz="2500" dirty="0">
                <a:latin typeface="Calibri" pitchFamily="34" charset="0"/>
                <a:ea typeface="宋体" pitchFamily="2" charset="-122"/>
              </a:rPr>
              <a:t>0 </a:t>
            </a:r>
            <a:r>
              <a:rPr lang="zh-CN" altLang="en-US" sz="2500" dirty="0">
                <a:latin typeface="Calibri" pitchFamily="34" charset="0"/>
                <a:ea typeface="宋体" pitchFamily="2" charset="-122"/>
              </a:rPr>
              <a:t>和 </a:t>
            </a:r>
            <a:r>
              <a:rPr lang="en-US" altLang="zh-CN" sz="2500" dirty="0">
                <a:latin typeface="Calibri" pitchFamily="34" charset="0"/>
                <a:ea typeface="宋体" pitchFamily="2" charset="-122"/>
              </a:rPr>
              <a:t>2147483647</a:t>
            </a:r>
            <a:r>
              <a:rPr lang="zh-CN" altLang="en-US" sz="2500" dirty="0">
                <a:latin typeface="Calibri" pitchFamily="34" charset="0"/>
                <a:ea typeface="宋体" pitchFamily="2" charset="-122"/>
              </a:rPr>
              <a:t>（包含）之间）</a:t>
            </a:r>
            <a:endParaRPr lang="en-US" altLang="zh-CN" sz="2500" dirty="0">
              <a:latin typeface="Calibri" pitchFamily="34" charset="0"/>
              <a:ea typeface="宋体" pitchFamily="2" charset="-122"/>
            </a:endParaRPr>
          </a:p>
          <a:p>
            <a:pPr marL="342900" lvl="1" indent="-342900">
              <a:lnSpc>
                <a:spcPct val="140000"/>
              </a:lnSpc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500" dirty="0" smtClean="0">
                <a:latin typeface="Calibri" pitchFamily="34" charset="0"/>
                <a:ea typeface="宋体" pitchFamily="2" charset="-122"/>
              </a:rPr>
              <a:t>名称</a:t>
            </a:r>
            <a:r>
              <a:rPr lang="zh-CN" altLang="en-US" sz="2500" dirty="0">
                <a:latin typeface="Calibri" pitchFamily="34" charset="0"/>
                <a:ea typeface="宋体" pitchFamily="2" charset="-122"/>
              </a:rPr>
              <a:t>：</a:t>
            </a:r>
            <a:r>
              <a:rPr lang="zh-CN" altLang="en-US" sz="2500" dirty="0" smtClean="0">
                <a:latin typeface="Calibri" pitchFamily="34" charset="0"/>
                <a:ea typeface="宋体" pitchFamily="2" charset="-122"/>
              </a:rPr>
              <a:t>参数</a:t>
            </a:r>
            <a:r>
              <a:rPr lang="zh-CN" altLang="en-US" sz="2500" dirty="0">
                <a:latin typeface="Calibri" pitchFamily="34" charset="0"/>
                <a:ea typeface="宋体" pitchFamily="2" charset="-122"/>
              </a:rPr>
              <a:t>的名称。目的是在测试中多次使用同一个参数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7604"/>
            <a:ext cx="27336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>
            <a:spLocks noChangeArrowheads="1"/>
          </p:cNvSpPr>
          <p:nvPr/>
        </p:nvSpPr>
        <p:spPr bwMode="auto">
          <a:xfrm>
            <a:off x="3851921" y="5336629"/>
            <a:ext cx="4752528" cy="1188715"/>
          </a:xfrm>
          <a:prstGeom prst="roundRect">
            <a:avLst>
              <a:gd name="adj" fmla="val 16667"/>
            </a:avLst>
          </a:prstGeom>
          <a:solidFill>
            <a:schemeClr val="bg1">
              <a:alpha val="0"/>
            </a:scheme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注意：</a:t>
            </a:r>
            <a:endParaRPr lang="en-US" altLang="zh-CN" sz="20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460375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随机参数不适合于非数值类型，例如文本或超链接</a:t>
            </a:r>
            <a:r>
              <a:rPr lang="zh-CN" altLang="en-US" sz="2000" dirty="0">
                <a:solidFill>
                  <a:srgbClr val="2A1C00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000" dirty="0">
              <a:solidFill>
                <a:srgbClr val="2A1C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随机数参数</a:t>
            </a:r>
            <a:r>
              <a:rPr lang="zh-CN" altLang="en-US" dirty="0">
                <a:latin typeface="黑体" pitchFamily="49" charset="-122"/>
                <a:ea typeface="宋体" pitchFamily="2" charset="-122"/>
              </a:rPr>
              <a:t>化</a:t>
            </a:r>
            <a:endParaRPr lang="zh-CN" altLang="en-US" dirty="0" smtClean="0"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116013"/>
            <a:ext cx="82296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endParaRPr lang="en-US" altLang="zh-CN" dirty="0" smtClean="0">
              <a:latin typeface="黑体" pitchFamily="49" charset="-122"/>
              <a:ea typeface="宋体" pitchFamily="2" charset="-122"/>
            </a:endParaRPr>
          </a:p>
          <a:p>
            <a:pPr lvl="1" eaLnBrk="1" hangingPunct="1"/>
            <a:endParaRPr lang="en-US" altLang="zh-CN" dirty="0" smtClean="0">
              <a:latin typeface="黑体" pitchFamily="49" charset="-122"/>
              <a:ea typeface="宋体" pitchFamily="2" charset="-122"/>
            </a:endParaRPr>
          </a:p>
          <a:p>
            <a:pPr lvl="1" eaLnBrk="1" hangingPunct="1"/>
            <a:endParaRPr lang="en-US" altLang="zh-CN" dirty="0" smtClean="0">
              <a:latin typeface="黑体" pitchFamily="49" charset="-122"/>
              <a:ea typeface="宋体" pitchFamily="2" charset="-122"/>
            </a:endParaRPr>
          </a:p>
          <a:p>
            <a:pPr lvl="1" eaLnBrk="1" hangingPunct="1"/>
            <a:endParaRPr lang="en-US" altLang="zh-CN" dirty="0" smtClean="0">
              <a:latin typeface="黑体" pitchFamily="49" charset="-122"/>
              <a:ea typeface="宋体" pitchFamily="2" charset="-122"/>
            </a:endParaRPr>
          </a:p>
          <a:p>
            <a:pPr lvl="1" eaLnBrk="1" hangingPunct="1"/>
            <a:endParaRPr lang="en-US" altLang="zh-CN" dirty="0" smtClean="0">
              <a:latin typeface="黑体" pitchFamily="49" charset="-122"/>
              <a:ea typeface="宋体" pitchFamily="2" charset="-122"/>
            </a:endParaRPr>
          </a:p>
          <a:p>
            <a:pPr eaLnBrk="1" hangingPunct="1"/>
            <a:endParaRPr lang="zh-CN" altLang="en-US" dirty="0" smtClean="0">
              <a:latin typeface="黑体" pitchFamily="49" charset="-122"/>
              <a:ea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15935"/>
            <a:ext cx="58102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232439"/>
            <a:ext cx="5712321" cy="2384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8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>
                <a:solidFill>
                  <a:srgbClr val="FF0000"/>
                </a:solidFill>
              </a:rPr>
              <a:t>参数化概述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数据表参数化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随机数参数化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/>
              <a:t>输出值概述</a:t>
            </a:r>
            <a:endParaRPr lang="en-US" altLang="zh-CN" dirty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标准输出值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974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参数化概述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数据表参数化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随机数参数化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zh-CN" altLang="en-US" dirty="0" smtClean="0">
                <a:solidFill>
                  <a:srgbClr val="FF0000"/>
                </a:solidFill>
              </a:rPr>
              <a:t>值概述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标准输出值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344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eaLnBrk="1" hangingPunct="1"/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了解输出值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 bwMode="auto">
          <a:xfrm>
            <a:off x="201613" y="1222375"/>
            <a:ext cx="86868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1" indent="0" eaLnBrk="1" hangingPunct="1">
              <a:buNone/>
            </a:pPr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输出值：</a:t>
            </a:r>
            <a:r>
              <a:rPr lang="zh-CN" altLang="en-US" dirty="0" smtClean="0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通过 </a:t>
            </a:r>
            <a:r>
              <a:rPr lang="en-US" altLang="zh-CN" dirty="0" err="1" smtClean="0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QuickTest</a:t>
            </a:r>
            <a:r>
              <a:rPr lang="en-US" altLang="zh-CN" dirty="0" smtClean="0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可以检索测试</a:t>
            </a:r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宋体" pitchFamily="2" charset="-122"/>
              </a:rPr>
              <a:t>某一步骤</a:t>
            </a:r>
            <a:r>
              <a:rPr lang="zh-CN" altLang="en-US" dirty="0" smtClean="0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中的值，并将该值作为</a:t>
            </a:r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宋体" pitchFamily="2" charset="-122"/>
              </a:rPr>
              <a:t>输出值</a:t>
            </a:r>
            <a:r>
              <a:rPr lang="zh-CN" altLang="en-US" dirty="0" smtClean="0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存储。在以后的某一操作中使用该值作为</a:t>
            </a:r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宋体" pitchFamily="2" charset="-122"/>
              </a:rPr>
              <a:t>输入</a:t>
            </a:r>
            <a:r>
              <a:rPr lang="zh-CN" altLang="en-US" dirty="0" smtClean="0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。 </a:t>
            </a:r>
          </a:p>
          <a:p>
            <a:pPr eaLnBrk="1" hangingPunct="1"/>
            <a:endParaRPr lang="zh-CN" altLang="en-US" dirty="0" smtClean="0">
              <a:latin typeface="黑体" pitchFamily="49" charset="-122"/>
              <a:ea typeface="宋体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822575"/>
            <a:ext cx="4148138" cy="323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252788"/>
            <a:ext cx="32004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右箭头 20"/>
          <p:cNvSpPr/>
          <p:nvPr/>
        </p:nvSpPr>
        <p:spPr bwMode="auto">
          <a:xfrm rot="21230836">
            <a:off x="2381872" y="4267789"/>
            <a:ext cx="3530009" cy="159488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7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714946" y="44624"/>
            <a:ext cx="7025406" cy="7902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如何设置输出值？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128713"/>
            <a:ext cx="82296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1" indent="0" eaLnBrk="1" hangingPunct="1">
              <a:buNone/>
            </a:pPr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设置输出值的步骤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gray">
          <a:xfrm>
            <a:off x="457200" y="4191000"/>
            <a:ext cx="2543175" cy="1600200"/>
          </a:xfrm>
          <a:prstGeom prst="roundRect">
            <a:avLst>
              <a:gd name="adj" fmla="val 12699"/>
            </a:avLst>
          </a:prstGeom>
          <a:solidFill>
            <a:srgbClr val="80CB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black">
          <a:xfrm>
            <a:off x="3584575" y="3562350"/>
            <a:ext cx="1905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329A2A"/>
                </a:solidFill>
                <a:cs typeface="Arial" pitchFamily="34" charset="0"/>
              </a:rPr>
              <a:t> </a:t>
            </a:r>
            <a:r>
              <a:rPr lang="zh-CN" altLang="en-US" sz="2400" b="1" kern="0" dirty="0">
                <a:solidFill>
                  <a:srgbClr val="329A2A"/>
                </a:solidFill>
                <a:cs typeface="Arial" pitchFamily="34" charset="0"/>
              </a:rPr>
              <a:t>输出值</a:t>
            </a:r>
            <a:endParaRPr lang="en-US" altLang="zh-CN" sz="2400" b="1" kern="0" dirty="0">
              <a:solidFill>
                <a:srgbClr val="329A2A"/>
              </a:solidFill>
              <a:cs typeface="Arial" pitchFamily="34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>
            <a:off x="511175" y="4619625"/>
            <a:ext cx="2408238" cy="1114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DEE7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4343" name="Text Box 18"/>
          <p:cNvSpPr txBox="1">
            <a:spLocks noChangeArrowheads="1"/>
          </p:cNvSpPr>
          <p:nvPr/>
        </p:nvSpPr>
        <p:spPr bwMode="white">
          <a:xfrm>
            <a:off x="912813" y="4214813"/>
            <a:ext cx="165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gray">
          <a:xfrm>
            <a:off x="552450" y="4783138"/>
            <a:ext cx="2316163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lvl="1" algn="ctr"/>
            <a:r>
              <a:rPr lang="zh-CN" altLang="en-US">
                <a:solidFill>
                  <a:srgbClr val="000000"/>
                </a:solidFill>
                <a:latin typeface="Arial" pitchFamily="34" charset="0"/>
              </a:rPr>
              <a:t>输入参数与输出参数的设定。</a:t>
            </a:r>
          </a:p>
          <a:p>
            <a:pPr algn="ctr"/>
            <a:endParaRPr lang="en-US" altLang="zh-CN" sz="1400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gray">
          <a:xfrm>
            <a:off x="457200" y="1828800"/>
            <a:ext cx="2543175" cy="1600200"/>
          </a:xfrm>
          <a:prstGeom prst="roundRect">
            <a:avLst>
              <a:gd name="adj" fmla="val 12699"/>
            </a:avLst>
          </a:prstGeom>
          <a:solidFill>
            <a:srgbClr val="DB91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fol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gray">
          <a:xfrm>
            <a:off x="511175" y="2257425"/>
            <a:ext cx="2408238" cy="1114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DEE7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4347" name="Text Box 18"/>
          <p:cNvSpPr txBox="1">
            <a:spLocks noChangeArrowheads="1"/>
          </p:cNvSpPr>
          <p:nvPr/>
        </p:nvSpPr>
        <p:spPr bwMode="white">
          <a:xfrm>
            <a:off x="912813" y="1852613"/>
            <a:ext cx="165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4348" name="Text Box 9"/>
          <p:cNvSpPr txBox="1">
            <a:spLocks noChangeArrowheads="1"/>
          </p:cNvSpPr>
          <p:nvPr/>
        </p:nvSpPr>
        <p:spPr bwMode="gray">
          <a:xfrm>
            <a:off x="552450" y="2568575"/>
            <a:ext cx="231616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000000"/>
                </a:solidFill>
                <a:latin typeface="Arial" pitchFamily="34" charset="0"/>
              </a:rPr>
              <a:t>分析被测系统。</a:t>
            </a:r>
            <a:endParaRPr lang="en-US" altLang="zh-CN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gray">
          <a:xfrm>
            <a:off x="6067425" y="4191000"/>
            <a:ext cx="2543175" cy="1600200"/>
          </a:xfrm>
          <a:prstGeom prst="roundRect">
            <a:avLst>
              <a:gd name="adj" fmla="val 12699"/>
            </a:avLst>
          </a:prstGeom>
          <a:solidFill>
            <a:srgbClr val="E15D7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hlink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gray">
          <a:xfrm>
            <a:off x="6121400" y="4619625"/>
            <a:ext cx="2408238" cy="1114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DEE7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4351" name="Text Box 18"/>
          <p:cNvSpPr txBox="1">
            <a:spLocks noChangeArrowheads="1"/>
          </p:cNvSpPr>
          <p:nvPr/>
        </p:nvSpPr>
        <p:spPr bwMode="white">
          <a:xfrm>
            <a:off x="6523038" y="4214813"/>
            <a:ext cx="165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4352" name="Text Box 9"/>
          <p:cNvSpPr txBox="1">
            <a:spLocks noChangeArrowheads="1"/>
          </p:cNvSpPr>
          <p:nvPr/>
        </p:nvSpPr>
        <p:spPr bwMode="gray">
          <a:xfrm>
            <a:off x="6461125" y="4664075"/>
            <a:ext cx="18192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000000"/>
                </a:solidFill>
                <a:latin typeface="Arial" pitchFamily="34" charset="0"/>
              </a:rPr>
              <a:t>运行会话时输出值存储位置的确定</a:t>
            </a:r>
            <a:r>
              <a:rPr lang="zh-CN" altLang="en-US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。</a:t>
            </a:r>
            <a:endParaRPr lang="en-US" altLang="zh-CN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gray">
          <a:xfrm>
            <a:off x="6067425" y="1828800"/>
            <a:ext cx="2543175" cy="1600200"/>
          </a:xfrm>
          <a:prstGeom prst="roundRect">
            <a:avLst>
              <a:gd name="adj" fmla="val 12699"/>
            </a:avLst>
          </a:prstGeom>
          <a:solidFill>
            <a:srgbClr val="518C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accent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gray">
          <a:xfrm>
            <a:off x="6121400" y="2257425"/>
            <a:ext cx="2408238" cy="1114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DEE7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white">
          <a:xfrm>
            <a:off x="6523038" y="1852613"/>
            <a:ext cx="165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4356" name="Text Box 9"/>
          <p:cNvSpPr txBox="1">
            <a:spLocks noChangeArrowheads="1"/>
          </p:cNvSpPr>
          <p:nvPr/>
        </p:nvSpPr>
        <p:spPr bwMode="gray">
          <a:xfrm>
            <a:off x="6162675" y="2484438"/>
            <a:ext cx="231616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000000"/>
                </a:solidFill>
                <a:latin typeface="Arial" pitchFamily="34" charset="0"/>
              </a:rPr>
              <a:t>输出与输入操作步骤的提炼</a:t>
            </a:r>
            <a:r>
              <a:rPr lang="zh-CN" altLang="en-US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。</a:t>
            </a:r>
            <a:endParaRPr lang="en-US" altLang="zh-CN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357" name="Group 20"/>
          <p:cNvGrpSpPr>
            <a:grpSpLocks/>
          </p:cNvGrpSpPr>
          <p:nvPr/>
        </p:nvGrpSpPr>
        <p:grpSpPr bwMode="auto">
          <a:xfrm>
            <a:off x="3095625" y="2438400"/>
            <a:ext cx="2819400" cy="2803525"/>
            <a:chOff x="1968" y="1488"/>
            <a:chExt cx="1776" cy="1766"/>
          </a:xfrm>
        </p:grpSpPr>
        <p:sp>
          <p:nvSpPr>
            <p:cNvPr id="22" name="AutoShape 21"/>
            <p:cNvSpPr>
              <a:spLocks noChangeArrowheads="1"/>
            </p:cNvSpPr>
            <p:nvPr/>
          </p:nvSpPr>
          <p:spPr bwMode="gray">
            <a:xfrm rot="6774404">
              <a:off x="2004" y="1578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rgbClr val="E15D7C">
                    <a:gamma/>
                    <a:shade val="0"/>
                    <a:invGamma/>
                  </a:srgbClr>
                </a:gs>
                <a:gs pos="100000">
                  <a:srgbClr val="E15D7C"/>
                </a:gs>
              </a:gsLst>
              <a:lin ang="2700000" scaled="1"/>
            </a:gra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E15D7C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AutoShape 22"/>
            <p:cNvSpPr>
              <a:spLocks noChangeArrowheads="1"/>
            </p:cNvSpPr>
            <p:nvPr/>
          </p:nvSpPr>
          <p:spPr bwMode="gray">
            <a:xfrm rot="12174404">
              <a:off x="1968" y="1567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rgbClr val="80CB35">
                    <a:gamma/>
                    <a:shade val="0"/>
                    <a:invGamma/>
                  </a:srgbClr>
                </a:gs>
                <a:gs pos="100000">
                  <a:srgbClr val="80CB35"/>
                </a:gs>
              </a:gsLst>
              <a:lin ang="2700000" scaled="1"/>
            </a:gra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80CB35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AutoShape 23"/>
            <p:cNvSpPr>
              <a:spLocks noChangeArrowheads="1"/>
            </p:cNvSpPr>
            <p:nvPr/>
          </p:nvSpPr>
          <p:spPr bwMode="gray">
            <a:xfrm rot="17574404">
              <a:off x="2029" y="1500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rgbClr val="DB9153">
                    <a:gamma/>
                    <a:shade val="6275"/>
                    <a:invGamma/>
                  </a:srgbClr>
                </a:gs>
                <a:gs pos="100000">
                  <a:srgbClr val="DB9153"/>
                </a:gs>
              </a:gsLst>
              <a:lin ang="2700000" scaled="1"/>
            </a:gra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DB9153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AutoShape 24"/>
            <p:cNvSpPr>
              <a:spLocks noChangeArrowheads="1"/>
            </p:cNvSpPr>
            <p:nvPr/>
          </p:nvSpPr>
          <p:spPr bwMode="gray">
            <a:xfrm rot="22974404">
              <a:off x="2056" y="1536"/>
              <a:ext cx="1688" cy="1664"/>
            </a:xfrm>
            <a:custGeom>
              <a:avLst/>
              <a:gdLst>
                <a:gd name="G0" fmla="+- -1509893 0 0"/>
                <a:gd name="G1" fmla="+- -5955455 0 0"/>
                <a:gd name="G2" fmla="+- -1509893 0 -5955455"/>
                <a:gd name="G3" fmla="+- 10800 0 0"/>
                <a:gd name="G4" fmla="+- 0 0 -1509893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926 0 0"/>
                <a:gd name="G9" fmla="+- 0 0 -5955455"/>
                <a:gd name="G10" fmla="+- 7926 0 2700"/>
                <a:gd name="G11" fmla="cos G10 -1509893"/>
                <a:gd name="G12" fmla="sin G10 -1509893"/>
                <a:gd name="G13" fmla="cos 13500 -1509893"/>
                <a:gd name="G14" fmla="sin 13500 -1509893"/>
                <a:gd name="G15" fmla="+- G11 10800 0"/>
                <a:gd name="G16" fmla="+- G12 10800 0"/>
                <a:gd name="G17" fmla="+- G13 10800 0"/>
                <a:gd name="G18" fmla="+- G14 10800 0"/>
                <a:gd name="G19" fmla="*/ 7926 1 2"/>
                <a:gd name="G20" fmla="+- G19 5400 0"/>
                <a:gd name="G21" fmla="cos G20 -1509893"/>
                <a:gd name="G22" fmla="sin G20 -1509893"/>
                <a:gd name="G23" fmla="+- G21 10800 0"/>
                <a:gd name="G24" fmla="+- G12 G23 G22"/>
                <a:gd name="G25" fmla="+- G22 G23 G11"/>
                <a:gd name="G26" fmla="cos 10800 -1509893"/>
                <a:gd name="G27" fmla="sin 10800 -1509893"/>
                <a:gd name="G28" fmla="cos 7926 -1509893"/>
                <a:gd name="G29" fmla="sin 7926 -1509893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55455"/>
                <a:gd name="G36" fmla="sin G34 -5955455"/>
                <a:gd name="G37" fmla="+/ -5955455 -1509893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926 G39"/>
                <a:gd name="G43" fmla="sin 7926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6689 w 21600"/>
                <a:gd name="T5" fmla="*/ 1746 h 21600"/>
                <a:gd name="T6" fmla="*/ 10657 w 21600"/>
                <a:gd name="T7" fmla="*/ 1438 h 21600"/>
                <a:gd name="T8" fmla="*/ 15121 w 21600"/>
                <a:gd name="T9" fmla="*/ 4156 h 21600"/>
                <a:gd name="T10" fmla="*/ 23223 w 21600"/>
                <a:gd name="T11" fmla="*/ 5516 h 21600"/>
                <a:gd name="T12" fmla="*/ 21035 w 21600"/>
                <a:gd name="T13" fmla="*/ 10942 h 21600"/>
                <a:gd name="T14" fmla="*/ 15609 w 21600"/>
                <a:gd name="T15" fmla="*/ 875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rgbClr val="518CD3">
                    <a:gamma/>
                    <a:shade val="0"/>
                    <a:invGamma/>
                  </a:srgbClr>
                </a:gs>
                <a:gs pos="100000">
                  <a:srgbClr val="518CD3"/>
                </a:gs>
              </a:gsLst>
              <a:lin ang="2700000" scaled="1"/>
            </a:gra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518CD3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00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eaLnBrk="1" hangingPunct="1"/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输出值的类别</a:t>
            </a:r>
          </a:p>
        </p:txBody>
      </p:sp>
      <p:sp>
        <p:nvSpPr>
          <p:cNvPr id="4" name="Freeform 2"/>
          <p:cNvSpPr>
            <a:spLocks noEditPoints="1"/>
          </p:cNvSpPr>
          <p:nvPr/>
        </p:nvSpPr>
        <p:spPr bwMode="gray">
          <a:xfrm flipH="1">
            <a:off x="4787900" y="2019077"/>
            <a:ext cx="3168650" cy="2895600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rgbClr val="99CC00">
                  <a:gamma/>
                  <a:tint val="39216"/>
                  <a:invGamma/>
                </a:srgbClr>
              </a:gs>
              <a:gs pos="100000">
                <a:srgbClr val="99CC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06741" dir="824937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1222375" y="1796827"/>
            <a:ext cx="4062413" cy="2725737"/>
            <a:chOff x="593" y="1298"/>
            <a:chExt cx="2313" cy="1557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gray">
            <a:xfrm rot="16200000">
              <a:off x="2076" y="2023"/>
              <a:ext cx="890" cy="770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268DF4"/>
                </a:gs>
                <a:gs pos="100000">
                  <a:srgbClr val="268DF4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Left"/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268DF4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>
              <a:flatTx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dirty="0">
                  <a:solidFill>
                    <a:srgbClr val="FFFFFF"/>
                  </a:solidFill>
                  <a:latin typeface="Arial" pitchFamily="34" charset="0"/>
                  <a:ea typeface="Gulim" pitchFamily="34" charset="-127"/>
                </a:rPr>
                <a:t>…….</a:t>
              </a: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gray">
            <a:xfrm rot="16200000">
              <a:off x="1687" y="1357"/>
              <a:ext cx="889" cy="771"/>
            </a:xfrm>
            <a:prstGeom prst="hexagon">
              <a:avLst>
                <a:gd name="adj" fmla="val 28826"/>
                <a:gd name="vf" fmla="val 115470"/>
              </a:avLst>
            </a:prstGeom>
            <a:gradFill rotWithShape="1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Left"/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>
              <a:flatTx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C00000"/>
                  </a:solidFill>
                  <a:latin typeface="Arial" pitchFamily="34" charset="0"/>
                  <a:ea typeface="Gulim" pitchFamily="34" charset="-127"/>
                </a:rPr>
                <a:t>表格</a:t>
              </a:r>
              <a:endParaRPr lang="en-US" altLang="ko-KR" sz="2000" b="1" kern="0" dirty="0">
                <a:solidFill>
                  <a:srgbClr val="C00000"/>
                </a:solidFill>
                <a:latin typeface="Arial" pitchFamily="34" charset="0"/>
                <a:ea typeface="Gulim" pitchFamily="34" charset="-127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gray">
            <a:xfrm rot="16200000">
              <a:off x="1304" y="2025"/>
              <a:ext cx="889" cy="771"/>
            </a:xfrm>
            <a:prstGeom prst="hexagon">
              <a:avLst>
                <a:gd name="adj" fmla="val 28826"/>
                <a:gd name="vf" fmla="val 115470"/>
              </a:avLst>
            </a:prstGeom>
            <a:gradFill rotWithShape="1">
              <a:gsLst>
                <a:gs pos="0">
                  <a:srgbClr val="FF9933">
                    <a:gamma/>
                    <a:shade val="46275"/>
                    <a:invGamma/>
                  </a:srgbClr>
                </a:gs>
                <a:gs pos="5000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Left"/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>
              <a:flatTx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kern="0" dirty="0">
                  <a:solidFill>
                    <a:srgbClr val="FFFFFF"/>
                  </a:solidFill>
                  <a:latin typeface="Arial" pitchFamily="34" charset="0"/>
                  <a:ea typeface="Gulim" pitchFamily="34" charset="-127"/>
                </a:rPr>
                <a:t>数据库</a:t>
              </a:r>
              <a:endParaRPr lang="en-US" altLang="ko-KR" sz="2400" b="1" kern="0" dirty="0">
                <a:solidFill>
                  <a:srgbClr val="FFFFFF"/>
                </a:solidFill>
                <a:latin typeface="Arial" pitchFamily="34" charset="0"/>
                <a:ea typeface="Gulim" pitchFamily="34" charset="-127"/>
              </a:endParaRP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gray">
            <a:xfrm rot="16200000">
              <a:off x="921" y="1355"/>
              <a:ext cx="889" cy="770"/>
            </a:xfrm>
            <a:prstGeom prst="hexagon">
              <a:avLst>
                <a:gd name="adj" fmla="val 28864"/>
                <a:gd name="vf" fmla="val 115470"/>
              </a:avLst>
            </a:prstGeom>
            <a:gradFill rotWithShape="1">
              <a:gsLst>
                <a:gs pos="0">
                  <a:srgbClr val="268DF4"/>
                </a:gs>
                <a:gs pos="100000">
                  <a:srgbClr val="268DF4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Left"/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268DF4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>
              <a:flatTx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Arial" pitchFamily="34" charset="0"/>
                  <a:ea typeface="Gulim" pitchFamily="34" charset="-127"/>
                </a:rPr>
                <a:t>文本</a:t>
              </a:r>
              <a:endParaRPr lang="en-US" altLang="ko-KR" sz="2000" b="1" kern="0" dirty="0">
                <a:solidFill>
                  <a:srgbClr val="FFFFFF"/>
                </a:solidFill>
                <a:latin typeface="Arial" pitchFamily="34" charset="0"/>
                <a:ea typeface="Gulim" pitchFamily="34" charset="-127"/>
              </a:endParaRP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gray">
            <a:xfrm rot="16200000">
              <a:off x="533" y="2023"/>
              <a:ext cx="890" cy="770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Left"/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>
              <a:flatTx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dirty="0">
                  <a:solidFill>
                    <a:srgbClr val="FFFFFF"/>
                  </a:solidFill>
                  <a:latin typeface="Arial" pitchFamily="34" charset="0"/>
                  <a:ea typeface="Gulim" pitchFamily="34" charset="-127"/>
                </a:rPr>
                <a:t>XML</a:t>
              </a:r>
            </a:p>
          </p:txBody>
        </p:sp>
      </p:grp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497513" y="1196752"/>
            <a:ext cx="211613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kern="0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输出值</a:t>
            </a:r>
            <a:r>
              <a:rPr lang="en-US" altLang="ko-KR" sz="3600" i="1" kern="0" dirty="0">
                <a:solidFill>
                  <a:srgbClr val="FFFFFF"/>
                </a:solidFill>
                <a:latin typeface="Arial" pitchFamily="34" charset="0"/>
                <a:ea typeface="Gulim" pitchFamily="34" charset="-127"/>
              </a:rPr>
              <a:t>e text</a:t>
            </a:r>
          </a:p>
        </p:txBody>
      </p:sp>
    </p:spTree>
    <p:extLst>
      <p:ext uri="{BB962C8B-B14F-4D97-AF65-F5344CB8AC3E}">
        <p14:creationId xmlns:p14="http://schemas.microsoft.com/office/powerpoint/2010/main" val="358155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参数化概述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数据表参数化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随机数参数化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/>
              <a:t>输出</a:t>
            </a:r>
            <a:r>
              <a:rPr lang="zh-CN" altLang="en-US" dirty="0" smtClean="0"/>
              <a:t>值概述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>
                <a:solidFill>
                  <a:srgbClr val="FF0000"/>
                </a:solidFill>
              </a:rPr>
              <a:t>标准输出值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82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标准</a:t>
            </a:r>
            <a:r>
              <a:rPr lang="zh-CN" altLang="en-US" dirty="0">
                <a:latin typeface="黑体" pitchFamily="49" charset="-122"/>
                <a:ea typeface="宋体" pitchFamily="2" charset="-122"/>
              </a:rPr>
              <a:t>输出值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 bwMode="auto">
          <a:xfrm>
            <a:off x="642938" y="928688"/>
            <a:ext cx="7929562" cy="5214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457200" lvl="1" indent="0" eaLnBrk="1" hangingPunct="1"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标准输出值：用于输出大多数对象的属性值。</a:t>
            </a:r>
            <a:endParaRPr lang="en-US" altLang="zh-CN" dirty="0" smtClean="0">
              <a:solidFill>
                <a:srgbClr val="000000"/>
              </a:solidFill>
              <a:latin typeface="黑体" pitchFamily="49" charset="-122"/>
              <a:ea typeface="宋体" pitchFamily="2" charset="-122"/>
            </a:endParaRPr>
          </a:p>
          <a:p>
            <a:pPr marL="342900" lvl="1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700" dirty="0">
                <a:latin typeface="Calibri" pitchFamily="34" charset="0"/>
                <a:ea typeface="宋体" pitchFamily="2" charset="-122"/>
              </a:rPr>
              <a:t>输出</a:t>
            </a:r>
            <a:r>
              <a:rPr lang="en-US" altLang="zh-CN" sz="2700" dirty="0">
                <a:latin typeface="Calibri" pitchFamily="34" charset="0"/>
                <a:ea typeface="宋体" pitchFamily="2" charset="-122"/>
              </a:rPr>
              <a:t>Windows Applications </a:t>
            </a:r>
            <a:r>
              <a:rPr lang="zh-CN" altLang="en-US" sz="2700" dirty="0">
                <a:latin typeface="Calibri" pitchFamily="34" charset="0"/>
                <a:ea typeface="宋体" pitchFamily="2" charset="-122"/>
              </a:rPr>
              <a:t>中所显示的文本（首选方法）</a:t>
            </a:r>
            <a:endParaRPr lang="en-US" altLang="zh-CN" sz="2700" dirty="0">
              <a:latin typeface="Calibri" pitchFamily="34" charset="0"/>
              <a:ea typeface="宋体" pitchFamily="2" charset="-122"/>
            </a:endParaRPr>
          </a:p>
          <a:p>
            <a:pPr marL="342900" lvl="1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700" dirty="0">
                <a:latin typeface="Calibri" pitchFamily="34" charset="0"/>
                <a:ea typeface="宋体" pitchFamily="2" charset="-122"/>
              </a:rPr>
              <a:t>输出表单元格的内容</a:t>
            </a:r>
            <a:endParaRPr lang="en-US" altLang="zh-CN" sz="2700" dirty="0">
              <a:latin typeface="Calibri" pitchFamily="34" charset="0"/>
              <a:ea typeface="宋体" pitchFamily="2" charset="-122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zh-CN" dirty="0" smtClean="0">
              <a:latin typeface="黑体" pitchFamily="49" charset="-122"/>
              <a:ea typeface="宋体" pitchFamily="2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宋体" pitchFamily="2" charset="-122"/>
              </a:rPr>
              <a:t>录制</a:t>
            </a:r>
            <a:r>
              <a:rPr lang="zh-CN" altLang="en-US" dirty="0" smtClean="0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或</a:t>
            </a:r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宋体" pitchFamily="2" charset="-122"/>
              </a:rPr>
              <a:t>编辑</a:t>
            </a:r>
            <a:r>
              <a:rPr lang="zh-CN" altLang="en-US" dirty="0" smtClean="0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测试时创建标准输出值。</a:t>
            </a:r>
            <a:endParaRPr lang="en-US" altLang="zh-CN" dirty="0" smtClean="0">
              <a:solidFill>
                <a:srgbClr val="000000"/>
              </a:solidFill>
              <a:latin typeface="黑体" pitchFamily="49" charset="-122"/>
              <a:ea typeface="宋体" pitchFamily="2" charset="-122"/>
            </a:endParaRPr>
          </a:p>
          <a:p>
            <a:pPr marL="342900" lvl="1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“</a:t>
            </a:r>
            <a:r>
              <a:rPr lang="en-US" altLang="zh-CN" sz="2700" dirty="0" smtClean="0">
                <a:latin typeface="Calibri" pitchFamily="34" charset="0"/>
                <a:ea typeface="宋体" pitchFamily="2" charset="-122"/>
              </a:rPr>
              <a:t>Design</a:t>
            </a:r>
            <a:r>
              <a:rPr lang="zh-CN" altLang="en-US" sz="2700" dirty="0" smtClean="0">
                <a:latin typeface="Calibri" pitchFamily="34" charset="0"/>
                <a:ea typeface="宋体" pitchFamily="2" charset="-122"/>
              </a:rPr>
              <a:t>”</a:t>
            </a:r>
            <a:r>
              <a:rPr lang="en-US" altLang="zh-CN" sz="2700" dirty="0">
                <a:latin typeface="Calibri" pitchFamily="34" charset="0"/>
                <a:ea typeface="宋体" pitchFamily="2" charset="-122"/>
              </a:rPr>
              <a:t>&gt;</a:t>
            </a:r>
            <a:r>
              <a:rPr lang="zh-CN" altLang="en-US" sz="2700" dirty="0">
                <a:latin typeface="Calibri" pitchFamily="34" charset="0"/>
                <a:ea typeface="宋体" pitchFamily="2" charset="-122"/>
              </a:rPr>
              <a:t>“</a:t>
            </a:r>
            <a:r>
              <a:rPr lang="en-US" altLang="zh-CN" sz="2700" dirty="0">
                <a:latin typeface="Calibri" pitchFamily="34" charset="0"/>
                <a:ea typeface="宋体" pitchFamily="2" charset="-122"/>
              </a:rPr>
              <a:t>Output Value</a:t>
            </a:r>
            <a:r>
              <a:rPr lang="zh-CN" altLang="en-US" sz="2700" dirty="0">
                <a:latin typeface="Calibri" pitchFamily="34" charset="0"/>
                <a:ea typeface="宋体" pitchFamily="2" charset="-122"/>
              </a:rPr>
              <a:t>”</a:t>
            </a:r>
            <a:r>
              <a:rPr lang="en-US" altLang="zh-CN" sz="2700" dirty="0">
                <a:latin typeface="Calibri" pitchFamily="34" charset="0"/>
                <a:ea typeface="宋体" pitchFamily="2" charset="-122"/>
              </a:rPr>
              <a:t>&gt; “Standard Output Value</a:t>
            </a:r>
            <a:r>
              <a:rPr lang="zh-CN" altLang="en-US" sz="2700" dirty="0">
                <a:latin typeface="Calibri" pitchFamily="34" charset="0"/>
                <a:ea typeface="宋体" pitchFamily="2" charset="-122"/>
              </a:rPr>
              <a:t>” </a:t>
            </a:r>
            <a:endParaRPr lang="en-US" altLang="zh-CN" sz="2700" dirty="0">
              <a:latin typeface="Calibri" pitchFamily="34" charset="0"/>
              <a:ea typeface="宋体" pitchFamily="2" charset="-122"/>
            </a:endParaRPr>
          </a:p>
          <a:p>
            <a:pPr marL="342900" lvl="1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700" dirty="0" smtClean="0">
                <a:latin typeface="Calibri" pitchFamily="34" charset="0"/>
                <a:ea typeface="宋体" pitchFamily="2" charset="-122"/>
              </a:rPr>
              <a:t>Active </a:t>
            </a:r>
            <a:r>
              <a:rPr lang="en-US" altLang="zh-CN" sz="2700" dirty="0">
                <a:latin typeface="Calibri" pitchFamily="34" charset="0"/>
                <a:ea typeface="宋体" pitchFamily="2" charset="-122"/>
              </a:rPr>
              <a:t>Screen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dirty="0" smtClean="0"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gray">
          <a:xfrm>
            <a:off x="147638" y="5100638"/>
            <a:ext cx="1981200" cy="5191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71842" dir="2700000" algn="ctr" rotWithShape="0">
              <a:srgbClr val="B2B2B2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Arial" pitchFamily="34" charset="0"/>
                <a:ea typeface="Gulim" pitchFamily="34" charset="-127"/>
              </a:rPr>
              <a:t>登录</a:t>
            </a:r>
            <a:endParaRPr lang="en-US" altLang="ko-KR" sz="1800" b="1" kern="0" dirty="0">
              <a:solidFill>
                <a:srgbClr val="FFFFFF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gray">
          <a:xfrm>
            <a:off x="2281238" y="5100638"/>
            <a:ext cx="2133600" cy="5191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9933"/>
              </a:gs>
              <a:gs pos="100000">
                <a:srgbClr val="FF9933">
                  <a:gamma/>
                  <a:shade val="42353"/>
                  <a:invGamma/>
                </a:srgbClr>
              </a:gs>
            </a:gsLst>
            <a:lin ang="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71842" dir="2700000" algn="ctr" rotWithShape="0">
              <a:srgbClr val="B2B2B2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Arial" pitchFamily="34" charset="0"/>
                <a:ea typeface="Gulim" pitchFamily="34" charset="-127"/>
              </a:rPr>
              <a:t>预订机票</a:t>
            </a:r>
            <a:endParaRPr lang="en-US" altLang="ko-KR" sz="1800" b="1" kern="0" dirty="0">
              <a:solidFill>
                <a:srgbClr val="FFFFFF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gray">
          <a:xfrm>
            <a:off x="4491038" y="5100638"/>
            <a:ext cx="2286000" cy="5191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268DF4"/>
              </a:gs>
              <a:gs pos="100000">
                <a:srgbClr val="268DF4">
                  <a:gamma/>
                  <a:shade val="42353"/>
                  <a:invGamma/>
                </a:srgbClr>
              </a:gs>
            </a:gsLst>
            <a:lin ang="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71842" dir="2700000" algn="ctr" rotWithShape="0">
              <a:srgbClr val="B2B2B2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Arial" pitchFamily="34" charset="0"/>
                <a:ea typeface="Gulim" pitchFamily="34" charset="-127"/>
              </a:rPr>
              <a:t>查询</a:t>
            </a:r>
            <a:r>
              <a:rPr lang="en-US" altLang="zh-CN" sz="1800" b="1" kern="0" dirty="0">
                <a:solidFill>
                  <a:srgbClr val="FFFFFF"/>
                </a:solidFill>
                <a:latin typeface="Arial" pitchFamily="34" charset="0"/>
                <a:ea typeface="Gulim" pitchFamily="34" charset="-127"/>
              </a:rPr>
              <a:t>|</a:t>
            </a:r>
            <a:r>
              <a:rPr lang="zh-CN" altLang="en-US" sz="1800" b="1" kern="0" dirty="0">
                <a:solidFill>
                  <a:srgbClr val="FFFFFF"/>
                </a:solidFill>
                <a:latin typeface="Arial" pitchFamily="34" charset="0"/>
                <a:ea typeface="Gulim" pitchFamily="34" charset="-127"/>
              </a:rPr>
              <a:t>修改</a:t>
            </a:r>
            <a:r>
              <a:rPr lang="en-US" altLang="zh-CN" sz="1800" b="1" kern="0" dirty="0">
                <a:solidFill>
                  <a:srgbClr val="FFFFFF"/>
                </a:solidFill>
                <a:latin typeface="Arial" pitchFamily="34" charset="0"/>
                <a:ea typeface="Gulim" pitchFamily="34" charset="-127"/>
              </a:rPr>
              <a:t>|</a:t>
            </a:r>
            <a:r>
              <a:rPr lang="zh-CN" altLang="en-US" sz="1800" b="1" kern="0" dirty="0">
                <a:solidFill>
                  <a:srgbClr val="FFFFFF"/>
                </a:solidFill>
                <a:latin typeface="Arial" pitchFamily="34" charset="0"/>
                <a:ea typeface="Gulim" pitchFamily="34" charset="-127"/>
              </a:rPr>
              <a:t>更新</a:t>
            </a:r>
            <a:endParaRPr lang="en-US" altLang="ko-KR" sz="1800" b="1" kern="0" dirty="0">
              <a:solidFill>
                <a:srgbClr val="FFFFFF"/>
              </a:solidFill>
              <a:latin typeface="Arial" pitchFamily="34" charset="0"/>
              <a:ea typeface="Gulim" pitchFamily="34" charset="-127"/>
            </a:endParaRPr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gray">
          <a:xfrm>
            <a:off x="6864350" y="5100638"/>
            <a:ext cx="1981200" cy="51911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9999">
                  <a:shade val="30000"/>
                  <a:satMod val="115000"/>
                </a:srgbClr>
              </a:gs>
              <a:gs pos="50000">
                <a:srgbClr val="FF9999">
                  <a:shade val="67500"/>
                  <a:satMod val="115000"/>
                </a:srgbClr>
              </a:gs>
              <a:gs pos="100000">
                <a:srgbClr val="FF9999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71842" dir="2700000" algn="ctr" rotWithShape="0">
              <a:srgbClr val="B2B2B2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Arial" pitchFamily="34" charset="0"/>
                <a:ea typeface="Gulim" pitchFamily="34" charset="-127"/>
              </a:rPr>
              <a:t>退出</a:t>
            </a:r>
            <a:endParaRPr lang="en-US" altLang="ko-KR" sz="1800" b="1" kern="0" dirty="0">
              <a:solidFill>
                <a:srgbClr val="FFFFFF"/>
              </a:solidFill>
              <a:latin typeface="Arial" pitchFamily="34" charset="0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5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6728221" cy="64807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>
                <a:latin typeface="黑体" pitchFamily="49" charset="-122"/>
                <a:ea typeface="宋体" pitchFamily="2" charset="-122"/>
              </a:rPr>
              <a:t>标准输出值（案例）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 bwMode="auto">
          <a:xfrm>
            <a:off x="649288" y="4797152"/>
            <a:ext cx="8747248" cy="1541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lvl="1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600" dirty="0">
                <a:latin typeface="黑体" pitchFamily="49" charset="-122"/>
                <a:ea typeface="宋体" pitchFamily="2" charset="-122"/>
              </a:rPr>
              <a:t>Name</a:t>
            </a:r>
            <a:r>
              <a:rPr lang="zh-CN" altLang="en-US" sz="2600" dirty="0">
                <a:latin typeface="黑体" pitchFamily="49" charset="-122"/>
                <a:ea typeface="宋体" pitchFamily="2" charset="-122"/>
              </a:rPr>
              <a:t>作为输出，</a:t>
            </a:r>
            <a:r>
              <a:rPr lang="en-US" altLang="zh-CN" sz="2600" dirty="0">
                <a:latin typeface="黑体" pitchFamily="49" charset="-122"/>
                <a:ea typeface="宋体" pitchFamily="2" charset="-122"/>
              </a:rPr>
              <a:t>Customer Name</a:t>
            </a:r>
            <a:r>
              <a:rPr lang="zh-CN" altLang="en-US" sz="2600" dirty="0">
                <a:latin typeface="黑体" pitchFamily="49" charset="-122"/>
                <a:ea typeface="宋体" pitchFamily="2" charset="-122"/>
              </a:rPr>
              <a:t>作为输入</a:t>
            </a:r>
            <a:endParaRPr lang="en-US" altLang="zh-CN" sz="2600" dirty="0">
              <a:latin typeface="黑体" pitchFamily="49" charset="-122"/>
              <a:ea typeface="宋体" pitchFamily="2" charset="-122"/>
            </a:endParaRPr>
          </a:p>
          <a:p>
            <a:pPr marL="342900" lvl="1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600" dirty="0">
                <a:latin typeface="黑体" pitchFamily="49" charset="-122"/>
                <a:ea typeface="宋体" pitchFamily="2" charset="-122"/>
              </a:rPr>
              <a:t>将</a:t>
            </a:r>
            <a:r>
              <a:rPr lang="en-US" altLang="zh-CN" sz="2600" dirty="0">
                <a:latin typeface="黑体" pitchFamily="49" charset="-122"/>
                <a:ea typeface="宋体" pitchFamily="2" charset="-122"/>
              </a:rPr>
              <a:t>Name</a:t>
            </a:r>
            <a:r>
              <a:rPr lang="zh-CN" altLang="en-US" sz="2600" dirty="0">
                <a:latin typeface="黑体" pitchFamily="49" charset="-122"/>
                <a:ea typeface="宋体" pitchFamily="2" charset="-122"/>
              </a:rPr>
              <a:t>值存储到</a:t>
            </a:r>
            <a:r>
              <a:rPr lang="en-US" altLang="zh-CN" sz="2600" dirty="0">
                <a:latin typeface="黑体" pitchFamily="49" charset="-122"/>
                <a:ea typeface="宋体" pitchFamily="2" charset="-122"/>
              </a:rPr>
              <a:t>Data Table</a:t>
            </a:r>
            <a:r>
              <a:rPr lang="zh-CN" altLang="en-US" sz="2600" dirty="0">
                <a:latin typeface="黑体" pitchFamily="49" charset="-122"/>
                <a:ea typeface="宋体" pitchFamily="2" charset="-122"/>
              </a:rPr>
              <a:t>中</a:t>
            </a:r>
            <a:endParaRPr lang="en-US" altLang="zh-CN" sz="2600" dirty="0">
              <a:latin typeface="黑体" pitchFamily="49" charset="-122"/>
              <a:ea typeface="宋体" pitchFamily="2" charset="-122"/>
            </a:endParaRPr>
          </a:p>
          <a:p>
            <a:pPr marL="342900" lvl="1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600" dirty="0">
                <a:latin typeface="黑体" pitchFamily="49" charset="-122"/>
                <a:ea typeface="宋体" pitchFamily="2" charset="-122"/>
              </a:rPr>
              <a:t>将</a:t>
            </a:r>
            <a:r>
              <a:rPr lang="en-US" altLang="zh-CN" sz="2600" dirty="0">
                <a:latin typeface="黑体" pitchFamily="49" charset="-122"/>
                <a:ea typeface="宋体" pitchFamily="2" charset="-122"/>
              </a:rPr>
              <a:t>Name </a:t>
            </a:r>
            <a:r>
              <a:rPr lang="zh-CN" altLang="en-US" sz="2600" dirty="0">
                <a:latin typeface="黑体" pitchFamily="49" charset="-122"/>
                <a:ea typeface="宋体" pitchFamily="2" charset="-122"/>
              </a:rPr>
              <a:t>、</a:t>
            </a:r>
            <a:r>
              <a:rPr lang="en-US" altLang="zh-CN" sz="2600" dirty="0">
                <a:latin typeface="黑体" pitchFamily="49" charset="-122"/>
                <a:ea typeface="宋体" pitchFamily="2" charset="-122"/>
              </a:rPr>
              <a:t>Customer Name</a:t>
            </a:r>
            <a:r>
              <a:rPr lang="zh-CN" altLang="en-US" sz="2600" dirty="0">
                <a:latin typeface="黑体" pitchFamily="49" charset="-122"/>
                <a:ea typeface="宋体" pitchFamily="2" charset="-122"/>
              </a:rPr>
              <a:t>进行参数化</a:t>
            </a:r>
            <a:endParaRPr lang="en-US" altLang="zh-CN" sz="2600" dirty="0"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57200" y="1106488"/>
            <a:ext cx="2584450" cy="430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lvl="1" indent="0">
              <a:spcBef>
                <a:spcPct val="20000"/>
              </a:spcBef>
              <a:buSzPct val="60000"/>
            </a:pPr>
            <a:r>
              <a:rPr lang="zh-CN" altLang="en-US" sz="2000" b="1" dirty="0">
                <a:solidFill>
                  <a:srgbClr val="2A1C00"/>
                </a:solidFill>
                <a:latin typeface="Verdana" pitchFamily="34" charset="0"/>
              </a:rPr>
              <a:t>预订机票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032375" y="1100138"/>
            <a:ext cx="2584450" cy="392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lvl="1" indent="0">
              <a:spcBef>
                <a:spcPct val="20000"/>
              </a:spcBef>
              <a:buSzPct val="60000"/>
            </a:pPr>
            <a:r>
              <a:rPr lang="zh-CN" altLang="en-US" sz="2000" b="1" dirty="0">
                <a:solidFill>
                  <a:srgbClr val="2A1C00"/>
                </a:solidFill>
                <a:latin typeface="Verdana" pitchFamily="34" charset="0"/>
              </a:rPr>
              <a:t>查询机票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546225"/>
            <a:ext cx="4148138" cy="323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1935163"/>
            <a:ext cx="3200400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右箭头 7"/>
          <p:cNvSpPr/>
          <p:nvPr/>
        </p:nvSpPr>
        <p:spPr bwMode="auto">
          <a:xfrm rot="20872905">
            <a:off x="2381872" y="3055684"/>
            <a:ext cx="3530009" cy="159488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4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367713" cy="4953000"/>
          </a:xfrm>
        </p:spPr>
        <p:txBody>
          <a:bodyPr/>
          <a:lstStyle/>
          <a:p>
            <a:pPr marL="457200" lvl="1" indent="0" eaLnBrk="1" hangingPunct="1"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1. 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录制预订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lvl="1" indent="0" eaLnBrk="1" hangingPunct="1"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2. 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录制过程中，插入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Name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的输出值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lvl="1" indent="0"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3.</a:t>
            </a: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修改输出值</a:t>
            </a:r>
            <a:r>
              <a:rPr lang="zh-CN" altLang="en-US" dirty="0" smtClean="0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属性</a:t>
            </a:r>
            <a:endParaRPr lang="en-US" altLang="zh-CN" dirty="0" smtClean="0">
              <a:solidFill>
                <a:srgbClr val="000000"/>
              </a:solidFill>
              <a:latin typeface="黑体" pitchFamily="49" charset="-122"/>
              <a:ea typeface="宋体" pitchFamily="2" charset="-122"/>
            </a:endParaRPr>
          </a:p>
          <a:p>
            <a:pPr marL="457200" lvl="1" indent="0"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4.</a:t>
            </a:r>
            <a:r>
              <a:rPr lang="zh-CN" altLang="en-US" dirty="0" smtClean="0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对需要关联的地方进行参数化</a:t>
            </a:r>
            <a:endParaRPr lang="zh-CN" altLang="en-US" dirty="0">
              <a:solidFill>
                <a:srgbClr val="000000"/>
              </a:solidFill>
              <a:latin typeface="黑体" pitchFamily="49" charset="-122"/>
              <a:ea typeface="宋体" pitchFamily="2" charset="-122"/>
            </a:endParaRPr>
          </a:p>
          <a:p>
            <a:pPr marL="457200" lvl="1" indent="0" eaLnBrk="1" hangingPunct="1">
              <a:buNone/>
              <a:defRPr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1946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9" y="4149080"/>
            <a:ext cx="3570288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093" y="3645024"/>
            <a:ext cx="44481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6728221" cy="64807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en-US" dirty="0">
                <a:latin typeface="黑体" pitchFamily="49" charset="-122"/>
                <a:ea typeface="宋体" pitchFamily="2" charset="-122"/>
              </a:rPr>
              <a:t>标准输出值（案例）</a:t>
            </a:r>
          </a:p>
        </p:txBody>
      </p:sp>
    </p:spTree>
    <p:extLst>
      <p:ext uri="{BB962C8B-B14F-4D97-AF65-F5344CB8AC3E}">
        <p14:creationId xmlns:p14="http://schemas.microsoft.com/office/powerpoint/2010/main" val="356282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15816" y="2492896"/>
            <a:ext cx="3384376" cy="1440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7200" dirty="0" smtClean="0"/>
              <a:t>谢谢</a:t>
            </a:r>
            <a:endParaRPr lang="zh-CN" altLang="en-US" sz="7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0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196752"/>
            <a:ext cx="8867328" cy="4925144"/>
          </a:xfrm>
        </p:spPr>
        <p:txBody>
          <a:bodyPr>
            <a:normAutofit fontScale="92500"/>
          </a:bodyPr>
          <a:lstStyle/>
          <a:p>
            <a:pPr marL="342900" lvl="1" indent="-342900">
              <a:lnSpc>
                <a:spcPct val="14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3500" dirty="0">
                <a:latin typeface="Calibri" pitchFamily="34" charset="0"/>
                <a:ea typeface="宋体" pitchFamily="2" charset="-122"/>
              </a:rPr>
              <a:t>假设，如果被测系统（</a:t>
            </a:r>
            <a:r>
              <a:rPr lang="en-US" altLang="zh-CN" sz="3500" dirty="0">
                <a:latin typeface="Calibri" pitchFamily="34" charset="0"/>
                <a:ea typeface="宋体" pitchFamily="2" charset="-122"/>
              </a:rPr>
              <a:t>Flight</a:t>
            </a:r>
            <a:r>
              <a:rPr lang="zh-CN" altLang="en-US" sz="3500" dirty="0">
                <a:latin typeface="Calibri" pitchFamily="34" charset="0"/>
                <a:ea typeface="宋体" pitchFamily="2" charset="-122"/>
              </a:rPr>
              <a:t>）需要使用多个用户（</a:t>
            </a:r>
            <a:r>
              <a:rPr lang="en-US" altLang="zh-CN" sz="3500" dirty="0">
                <a:latin typeface="Calibri" pitchFamily="34" charset="0"/>
                <a:ea typeface="宋体" pitchFamily="2" charset="-122"/>
              </a:rPr>
              <a:t>Agent Name</a:t>
            </a:r>
            <a:r>
              <a:rPr lang="zh-CN" altLang="en-US" sz="3500" dirty="0">
                <a:latin typeface="Calibri" pitchFamily="34" charset="0"/>
                <a:ea typeface="宋体" pitchFamily="2" charset="-122"/>
              </a:rPr>
              <a:t>）</a:t>
            </a:r>
            <a:r>
              <a:rPr lang="zh-CN" altLang="en-US" sz="3500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循环</a:t>
            </a:r>
            <a:r>
              <a:rPr lang="zh-CN" altLang="en-US" sz="3500" dirty="0">
                <a:latin typeface="Calibri" pitchFamily="34" charset="0"/>
                <a:ea typeface="宋体" pitchFamily="2" charset="-122"/>
              </a:rPr>
              <a:t>验证多次登录。用户名该如何管理</a:t>
            </a:r>
            <a:r>
              <a:rPr lang="zh-CN" altLang="en-US" sz="3500" dirty="0" smtClean="0">
                <a:latin typeface="Calibri" pitchFamily="34" charset="0"/>
                <a:ea typeface="宋体" pitchFamily="2" charset="-122"/>
              </a:rPr>
              <a:t>？</a:t>
            </a:r>
            <a:r>
              <a:rPr lang="en-US" altLang="zh-CN" sz="3500" dirty="0" err="1" smtClean="0">
                <a:latin typeface="Calibri" pitchFamily="34" charset="0"/>
                <a:ea typeface="宋体" pitchFamily="2" charset="-122"/>
              </a:rPr>
              <a:t>UFT</a:t>
            </a:r>
            <a:r>
              <a:rPr lang="zh-CN" altLang="en-US" sz="3500" dirty="0" smtClean="0">
                <a:latin typeface="Calibri" pitchFamily="34" charset="0"/>
                <a:ea typeface="宋体" pitchFamily="2" charset="-122"/>
              </a:rPr>
              <a:t>中</a:t>
            </a:r>
            <a:r>
              <a:rPr lang="zh-CN" altLang="en-US" sz="3500" dirty="0">
                <a:latin typeface="Calibri" pitchFamily="34" charset="0"/>
                <a:ea typeface="宋体" pitchFamily="2" charset="-122"/>
              </a:rPr>
              <a:t>是否存在高效的解决方法。</a:t>
            </a:r>
            <a:endParaRPr lang="en-US" altLang="zh-CN" sz="3500" dirty="0">
              <a:latin typeface="Calibri" pitchFamily="34" charset="0"/>
              <a:ea typeface="宋体" pitchFamily="2" charset="-122"/>
            </a:endParaRPr>
          </a:p>
          <a:p>
            <a:pPr marL="342900" lvl="1" indent="-342900">
              <a:lnSpc>
                <a:spcPct val="14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3500" dirty="0">
                <a:latin typeface="Calibri" pitchFamily="34" charset="0"/>
                <a:ea typeface="宋体" pitchFamily="2" charset="-122"/>
              </a:rPr>
              <a:t>某个变量在被系统中</a:t>
            </a:r>
            <a:r>
              <a:rPr lang="zh-CN" altLang="en-US" sz="3500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重复</a:t>
            </a:r>
            <a:r>
              <a:rPr lang="zh-CN" altLang="en-US" sz="3500" dirty="0">
                <a:latin typeface="Calibri" pitchFamily="34" charset="0"/>
                <a:ea typeface="宋体" pitchFamily="2" charset="-122"/>
              </a:rPr>
              <a:t>的用到，而该变量的值经常需要根据具体测试需求变更。又该如何高效的维护变量的值。</a:t>
            </a:r>
            <a:endParaRPr lang="en-US" altLang="zh-CN" sz="3500" dirty="0">
              <a:latin typeface="Calibri" pitchFamily="34" charset="0"/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0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764704"/>
            <a:ext cx="8280920" cy="5688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err="1"/>
              <a:t>SystemUtil.Run</a:t>
            </a:r>
            <a:r>
              <a:rPr lang="en-US" altLang="zh-CN" sz="2000" dirty="0"/>
              <a:t> "www.baidu.com"</a:t>
            </a:r>
          </a:p>
          <a:p>
            <a:pPr marL="0" indent="0">
              <a:buNone/>
            </a:pPr>
            <a:r>
              <a:rPr lang="en-US" altLang="zh-CN" sz="2000" dirty="0"/>
              <a:t>'</a:t>
            </a:r>
            <a:r>
              <a:rPr lang="zh-CN" altLang="en-US" sz="2000" dirty="0"/>
              <a:t>第一次</a:t>
            </a:r>
          </a:p>
          <a:p>
            <a:pPr marL="0" indent="0">
              <a:buNone/>
            </a:pPr>
            <a:r>
              <a:rPr lang="en-US" altLang="zh-CN" sz="2000" dirty="0"/>
              <a:t>Browser("</a:t>
            </a:r>
            <a:r>
              <a:rPr lang="zh-CN" altLang="en-US" sz="2000" dirty="0"/>
              <a:t>百度一下，你就知道</a:t>
            </a:r>
            <a:r>
              <a:rPr lang="en-US" altLang="zh-CN" sz="2000" dirty="0"/>
              <a:t>").Page("</a:t>
            </a:r>
            <a:r>
              <a:rPr lang="zh-CN" altLang="en-US" sz="2000" dirty="0"/>
              <a:t>百度一下，你就知道</a:t>
            </a:r>
            <a:r>
              <a:rPr lang="en-US" altLang="zh-CN" sz="2000" dirty="0"/>
              <a:t>")._</a:t>
            </a:r>
          </a:p>
          <a:p>
            <a:pPr marL="0" indent="0">
              <a:buNone/>
            </a:pPr>
            <a:r>
              <a:rPr lang="en-US" altLang="zh-CN" sz="2000" dirty="0" err="1"/>
              <a:t>WebEdit</a:t>
            </a:r>
            <a:r>
              <a:rPr lang="en-US" altLang="zh-CN" sz="2000" dirty="0"/>
              <a:t>("</a:t>
            </a:r>
            <a:r>
              <a:rPr lang="zh-CN" altLang="en-US" sz="2000" dirty="0"/>
              <a:t>关键字输入框</a:t>
            </a:r>
            <a:r>
              <a:rPr lang="en-US" altLang="zh-CN" sz="2000" dirty="0"/>
              <a:t>").Set "QTP</a:t>
            </a:r>
            <a:r>
              <a:rPr lang="zh-CN" altLang="en-US" sz="2000" dirty="0"/>
              <a:t>自动化测试技术领航</a:t>
            </a:r>
            <a:r>
              <a:rPr lang="en-US" altLang="zh-CN" sz="2000" dirty="0"/>
              <a:t>"</a:t>
            </a:r>
          </a:p>
          <a:p>
            <a:pPr marL="0" indent="0">
              <a:buNone/>
            </a:pPr>
            <a:r>
              <a:rPr lang="en-US" altLang="zh-CN" sz="2000" dirty="0"/>
              <a:t>Browser("</a:t>
            </a:r>
            <a:r>
              <a:rPr lang="zh-CN" altLang="en-US" sz="2000" dirty="0"/>
              <a:t>百度一下，你就知道</a:t>
            </a:r>
            <a:r>
              <a:rPr lang="en-US" altLang="zh-CN" sz="2000" dirty="0"/>
              <a:t>").Page("</a:t>
            </a:r>
            <a:r>
              <a:rPr lang="zh-CN" altLang="en-US" sz="2000" dirty="0"/>
              <a:t>百度一下，你就知道</a:t>
            </a:r>
            <a:r>
              <a:rPr lang="en-US" altLang="zh-CN" sz="2000" dirty="0"/>
              <a:t>")._</a:t>
            </a:r>
          </a:p>
          <a:p>
            <a:pPr marL="0" indent="0">
              <a:buNone/>
            </a:pPr>
            <a:r>
              <a:rPr lang="en-US" altLang="zh-CN" sz="2000" dirty="0" err="1"/>
              <a:t>WebButton</a:t>
            </a:r>
            <a:r>
              <a:rPr lang="en-US" altLang="zh-CN" sz="2000" dirty="0"/>
              <a:t>("</a:t>
            </a:r>
            <a:r>
              <a:rPr lang="zh-CN" altLang="en-US" sz="2000" dirty="0"/>
              <a:t>百度一下</a:t>
            </a:r>
            <a:r>
              <a:rPr lang="en-US" altLang="zh-CN" sz="2000" dirty="0"/>
              <a:t>").Click</a:t>
            </a:r>
          </a:p>
          <a:p>
            <a:pPr marL="0" indent="0">
              <a:buNone/>
            </a:pPr>
            <a:r>
              <a:rPr lang="en-US" altLang="zh-CN" sz="2000" dirty="0"/>
              <a:t>Browser("</a:t>
            </a:r>
            <a:r>
              <a:rPr lang="zh-CN" altLang="en-US" sz="2000" dirty="0"/>
              <a:t>百度一下，你就知道</a:t>
            </a:r>
            <a:r>
              <a:rPr lang="en-US" altLang="zh-CN" sz="2000" dirty="0"/>
              <a:t>").Page("</a:t>
            </a:r>
            <a:r>
              <a:rPr lang="zh-CN" altLang="en-US" sz="2000" dirty="0"/>
              <a:t>百度搜索</a:t>
            </a:r>
            <a:r>
              <a:rPr lang="en-US" altLang="zh-CN" sz="2000" dirty="0"/>
              <a:t>_</a:t>
            </a:r>
            <a:r>
              <a:rPr lang="zh-CN" altLang="en-US" sz="2000" dirty="0"/>
              <a:t>搜索结果页面</a:t>
            </a:r>
            <a:r>
              <a:rPr lang="en-US" altLang="zh-CN" sz="2000" dirty="0"/>
              <a:t>")._</a:t>
            </a:r>
          </a:p>
          <a:p>
            <a:pPr marL="0" indent="0">
              <a:buNone/>
            </a:pPr>
            <a:r>
              <a:rPr lang="en-US" altLang="zh-CN" sz="2000" dirty="0"/>
              <a:t>Image("</a:t>
            </a:r>
            <a:r>
              <a:rPr lang="zh-CN" altLang="en-US" sz="2000" dirty="0"/>
              <a:t>到百度首页</a:t>
            </a:r>
            <a:r>
              <a:rPr lang="en-US" altLang="zh-CN" sz="2000" dirty="0"/>
              <a:t>").Click</a:t>
            </a:r>
          </a:p>
          <a:p>
            <a:pPr marL="0" indent="0">
              <a:buNone/>
            </a:pPr>
            <a:r>
              <a:rPr lang="en-US" altLang="zh-CN" sz="2000" dirty="0"/>
              <a:t>'</a:t>
            </a:r>
            <a:r>
              <a:rPr lang="zh-CN" altLang="en-US" sz="2000" dirty="0"/>
              <a:t>第</a:t>
            </a:r>
            <a:r>
              <a:rPr lang="en-US" altLang="zh-CN" sz="2000" dirty="0"/>
              <a:t>N</a:t>
            </a:r>
            <a:r>
              <a:rPr lang="zh-CN" altLang="en-US" sz="2000" dirty="0"/>
              <a:t>次</a:t>
            </a:r>
          </a:p>
          <a:p>
            <a:pPr marL="0" indent="0">
              <a:buNone/>
            </a:pPr>
            <a:r>
              <a:rPr lang="en-US" altLang="zh-CN" sz="2000" dirty="0"/>
              <a:t>Browser("</a:t>
            </a:r>
            <a:r>
              <a:rPr lang="zh-CN" altLang="en-US" sz="2000" dirty="0"/>
              <a:t>百度一下，你就知道</a:t>
            </a:r>
            <a:r>
              <a:rPr lang="en-US" altLang="zh-CN" sz="2000" dirty="0"/>
              <a:t>").Page("</a:t>
            </a:r>
            <a:r>
              <a:rPr lang="zh-CN" altLang="en-US" sz="2000" dirty="0"/>
              <a:t>百度一下，你就知道</a:t>
            </a:r>
            <a:r>
              <a:rPr lang="en-US" altLang="zh-CN" sz="2000" dirty="0"/>
              <a:t>")._</a:t>
            </a:r>
          </a:p>
          <a:p>
            <a:pPr marL="0" indent="0">
              <a:buNone/>
            </a:pPr>
            <a:r>
              <a:rPr lang="en-US" altLang="zh-CN" sz="2000" dirty="0" err="1"/>
              <a:t>WebEdit</a:t>
            </a:r>
            <a:r>
              <a:rPr lang="en-US" altLang="zh-CN" sz="2000" dirty="0"/>
              <a:t>("</a:t>
            </a:r>
            <a:r>
              <a:rPr lang="zh-CN" altLang="en-US" sz="2000" dirty="0"/>
              <a:t>关键字输入框</a:t>
            </a:r>
            <a:r>
              <a:rPr lang="en-US" altLang="zh-CN" sz="2000" dirty="0"/>
              <a:t>").Set "</a:t>
            </a:r>
            <a:r>
              <a:rPr lang="zh-CN" altLang="en-US" sz="2000" dirty="0"/>
              <a:t>谷歌</a:t>
            </a:r>
            <a:r>
              <a:rPr lang="en-US" altLang="zh-CN" sz="2000" dirty="0"/>
              <a:t>"</a:t>
            </a:r>
          </a:p>
          <a:p>
            <a:pPr marL="0" indent="0">
              <a:buNone/>
            </a:pPr>
            <a:r>
              <a:rPr lang="en-US" altLang="zh-CN" sz="2000" dirty="0"/>
              <a:t>Browser("</a:t>
            </a:r>
            <a:r>
              <a:rPr lang="zh-CN" altLang="en-US" sz="2000" dirty="0"/>
              <a:t>百度一下，你就知道</a:t>
            </a:r>
            <a:r>
              <a:rPr lang="en-US" altLang="zh-CN" sz="2000" dirty="0"/>
              <a:t>").Page("</a:t>
            </a:r>
            <a:r>
              <a:rPr lang="zh-CN" altLang="en-US" sz="2000" dirty="0"/>
              <a:t>百度一下，你就知道</a:t>
            </a:r>
            <a:r>
              <a:rPr lang="en-US" altLang="zh-CN" sz="2000" dirty="0"/>
              <a:t>")._</a:t>
            </a:r>
          </a:p>
          <a:p>
            <a:pPr marL="0" indent="0">
              <a:buNone/>
            </a:pPr>
            <a:r>
              <a:rPr lang="en-US" altLang="zh-CN" sz="2000" dirty="0" err="1"/>
              <a:t>WebButton</a:t>
            </a:r>
            <a:r>
              <a:rPr lang="en-US" altLang="zh-CN" sz="2000" dirty="0"/>
              <a:t>("</a:t>
            </a:r>
            <a:r>
              <a:rPr lang="zh-CN" altLang="en-US" sz="2000" dirty="0"/>
              <a:t>百度一下</a:t>
            </a:r>
            <a:r>
              <a:rPr lang="en-US" altLang="zh-CN" sz="2000" dirty="0"/>
              <a:t>").Click</a:t>
            </a:r>
          </a:p>
          <a:p>
            <a:pPr marL="0" indent="0">
              <a:buNone/>
            </a:pPr>
            <a:r>
              <a:rPr lang="en-US" altLang="zh-CN" sz="2000" dirty="0"/>
              <a:t>Browser("</a:t>
            </a:r>
            <a:r>
              <a:rPr lang="zh-CN" altLang="en-US" sz="2000" dirty="0"/>
              <a:t>百度一下，你就知道</a:t>
            </a:r>
            <a:r>
              <a:rPr lang="en-US" altLang="zh-CN" sz="2000" dirty="0"/>
              <a:t>").Page("</a:t>
            </a:r>
            <a:r>
              <a:rPr lang="zh-CN" altLang="en-US" sz="2000" dirty="0"/>
              <a:t>百度搜索</a:t>
            </a:r>
            <a:r>
              <a:rPr lang="en-US" altLang="zh-CN" sz="2000" dirty="0"/>
              <a:t>_</a:t>
            </a:r>
            <a:r>
              <a:rPr lang="zh-CN" altLang="en-US" sz="2000" dirty="0"/>
              <a:t>搜索结果页面</a:t>
            </a:r>
            <a:r>
              <a:rPr lang="en-US" altLang="zh-CN" sz="2000" dirty="0"/>
              <a:t>")._</a:t>
            </a:r>
          </a:p>
          <a:p>
            <a:pPr marL="0" indent="0">
              <a:buNone/>
            </a:pPr>
            <a:r>
              <a:rPr lang="en-US" altLang="zh-CN" sz="2000" dirty="0"/>
              <a:t>Image("</a:t>
            </a:r>
            <a:r>
              <a:rPr lang="zh-CN" altLang="en-US" sz="2000" dirty="0"/>
              <a:t>到百度首页</a:t>
            </a:r>
            <a:r>
              <a:rPr lang="en-US" altLang="zh-CN" sz="2000" dirty="0"/>
              <a:t>").</a:t>
            </a:r>
            <a:r>
              <a:rPr lang="en-US" altLang="zh-CN" sz="2000" dirty="0" smtClean="0"/>
              <a:t>Click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参数化概述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078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1257091" y="18864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2900" indent="-342900" eaLnBrk="1" hangingPunct="1"/>
            <a:r>
              <a:rPr lang="zh-CN" altLang="zh-CN" dirty="0" smtClean="0">
                <a:latin typeface="黑体" pitchFamily="49" charset="-122"/>
                <a:ea typeface="宋体" pitchFamily="2" charset="-122"/>
              </a:rPr>
              <a:t>初识参数化</a:t>
            </a:r>
            <a:endParaRPr lang="zh-CN" altLang="en-US" dirty="0" smtClean="0"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0" y="980728"/>
            <a:ext cx="8897044" cy="5214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1" indent="0" eaLnBrk="1" hangingPunct="1"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黑体" pitchFamily="49" charset="-122"/>
                <a:ea typeface="宋体" pitchFamily="2" charset="-122"/>
              </a:rPr>
              <a:t>参数是指一种从外部数据源或生成器赋值的变量。</a:t>
            </a:r>
            <a:endParaRPr lang="en-US" altLang="zh-CN" dirty="0" smtClean="0">
              <a:solidFill>
                <a:srgbClr val="000000"/>
              </a:solidFill>
              <a:latin typeface="黑体" pitchFamily="49" charset="-122"/>
              <a:ea typeface="宋体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可以参数化测试中的</a:t>
            </a:r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宋体" pitchFamily="2" charset="-122"/>
              </a:rPr>
              <a:t>步骤</a:t>
            </a:r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和</a:t>
            </a:r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宋体" pitchFamily="2" charset="-122"/>
              </a:rPr>
              <a:t>检查点</a:t>
            </a:r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中的值</a:t>
            </a:r>
            <a:endParaRPr lang="en-US" altLang="zh-CN" dirty="0" smtClean="0">
              <a:latin typeface="黑体" pitchFamily="49" charset="-122"/>
              <a:ea typeface="宋体" pitchFamily="2" charset="-122"/>
            </a:endParaRPr>
          </a:p>
          <a:p>
            <a:pPr lvl="1" eaLnBrk="1" hangingPunct="1">
              <a:buFont typeface="Wingdings" pitchFamily="2" charset="2"/>
              <a:buChar char="Ø"/>
            </a:pPr>
            <a:endParaRPr lang="en-US" altLang="zh-CN" dirty="0" smtClean="0">
              <a:solidFill>
                <a:srgbClr val="000000"/>
              </a:solidFill>
              <a:latin typeface="黑体" pitchFamily="49" charset="-122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341563"/>
            <a:ext cx="360997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2106613" cy="279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10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6233318" cy="50219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342900" indent="-342900" eaLnBrk="1" hangingPunct="1">
              <a:lnSpc>
                <a:spcPts val="3200"/>
              </a:lnSpc>
            </a:pPr>
            <a:r>
              <a:rPr lang="en-US" altLang="zh-CN" dirty="0" err="1" smtClean="0">
                <a:latin typeface="黑体" pitchFamily="49" charset="-122"/>
                <a:ea typeface="宋体" pitchFamily="2" charset="-122"/>
              </a:rPr>
              <a:t>UFT</a:t>
            </a:r>
            <a:r>
              <a:rPr lang="zh-CN" altLang="zh-CN" dirty="0" smtClean="0">
                <a:latin typeface="黑体" pitchFamily="49" charset="-122"/>
                <a:ea typeface="宋体" pitchFamily="2" charset="-122"/>
              </a:rPr>
              <a:t>参数化的类型</a:t>
            </a:r>
          </a:p>
        </p:txBody>
      </p:sp>
      <p:graphicFrame>
        <p:nvGraphicFramePr>
          <p:cNvPr id="2" name="图示 1"/>
          <p:cNvGraphicFramePr/>
          <p:nvPr>
            <p:extLst/>
          </p:nvPr>
        </p:nvGraphicFramePr>
        <p:xfrm>
          <a:off x="1736651" y="175850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700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2900" indent="-342900" eaLnBrk="1" hangingPunct="1">
              <a:lnSpc>
                <a:spcPts val="3200"/>
              </a:lnSpc>
            </a:pPr>
            <a:r>
              <a:rPr lang="zh-CN" altLang="zh-CN" dirty="0" smtClean="0">
                <a:latin typeface="黑体" pitchFamily="49" charset="-122"/>
                <a:ea typeface="宋体" pitchFamily="2" charset="-122"/>
              </a:rPr>
              <a:t>测试步骤的参数化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42938" y="928688"/>
            <a:ext cx="7929562" cy="5214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>
              <a:lnSpc>
                <a:spcPct val="14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500" dirty="0">
                <a:latin typeface="Calibri" pitchFamily="34" charset="0"/>
                <a:ea typeface="宋体" pitchFamily="2" charset="-122"/>
              </a:rPr>
              <a:t>关键字视图中，单击所需步骤的“</a:t>
            </a:r>
            <a:r>
              <a:rPr lang="en-US" altLang="zh-CN" sz="2500" dirty="0">
                <a:latin typeface="Calibri" pitchFamily="34" charset="0"/>
                <a:ea typeface="宋体" pitchFamily="2" charset="-122"/>
              </a:rPr>
              <a:t>Value</a:t>
            </a:r>
            <a:r>
              <a:rPr lang="zh-CN" altLang="en-US" sz="2500" dirty="0">
                <a:latin typeface="Calibri" pitchFamily="34" charset="0"/>
                <a:ea typeface="宋体" pitchFamily="2" charset="-122"/>
              </a:rPr>
              <a:t>”列</a:t>
            </a:r>
          </a:p>
          <a:p>
            <a:pPr marL="342900" lvl="1" indent="-342900">
              <a:lnSpc>
                <a:spcPct val="14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500" dirty="0">
                <a:latin typeface="Calibri" pitchFamily="34" charset="0"/>
                <a:ea typeface="宋体" pitchFamily="2" charset="-122"/>
              </a:rPr>
              <a:t>单击参数化图标   </a:t>
            </a:r>
            <a:endParaRPr lang="en-US" altLang="zh-CN" sz="2500" dirty="0">
              <a:latin typeface="Calibri" pitchFamily="34" charset="0"/>
              <a:ea typeface="宋体" pitchFamily="2" charset="-122"/>
            </a:endParaRPr>
          </a:p>
          <a:p>
            <a:pPr marL="342900" lvl="1" indent="-342900">
              <a:lnSpc>
                <a:spcPct val="14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500" dirty="0">
                <a:latin typeface="Calibri" pitchFamily="34" charset="0"/>
                <a:ea typeface="宋体" pitchFamily="2" charset="-122"/>
              </a:rPr>
              <a:t>选择“参数”</a:t>
            </a:r>
            <a:endParaRPr lang="en-US" altLang="zh-CN" sz="2500" dirty="0">
              <a:latin typeface="Calibri" pitchFamily="34" charset="0"/>
              <a:ea typeface="宋体" pitchFamily="2" charset="-122"/>
            </a:endParaRPr>
          </a:p>
          <a:p>
            <a:pPr marL="342900" lvl="1" indent="-342900">
              <a:lnSpc>
                <a:spcPct val="14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500" dirty="0">
                <a:latin typeface="Calibri" pitchFamily="34" charset="0"/>
                <a:ea typeface="宋体" pitchFamily="2" charset="-122"/>
              </a:rPr>
              <a:t>接受或更改参数定义</a:t>
            </a:r>
            <a:endParaRPr lang="en-US" altLang="zh-CN" sz="2500" dirty="0">
              <a:latin typeface="Calibri" pitchFamily="34" charset="0"/>
              <a:ea typeface="宋体" pitchFamily="2" charset="-122"/>
            </a:endParaRPr>
          </a:p>
          <a:p>
            <a:pPr lvl="1" eaLnBrk="1" hangingPunct="1">
              <a:buFont typeface="Wingdings" pitchFamily="2" charset="2"/>
              <a:buChar char="Ø"/>
            </a:pPr>
            <a:endParaRPr lang="en-US" altLang="zh-CN" dirty="0" smtClean="0">
              <a:latin typeface="黑体" pitchFamily="49" charset="-122"/>
              <a:ea typeface="宋体" pitchFamily="2" charset="-122"/>
            </a:endParaRPr>
          </a:p>
          <a:p>
            <a:pPr lvl="1" eaLnBrk="1" hangingPunct="1">
              <a:buFont typeface="Wingdings" pitchFamily="2" charset="2"/>
              <a:buChar char="Ø"/>
            </a:pPr>
            <a:endParaRPr lang="en-US" altLang="zh-CN" dirty="0" smtClean="0">
              <a:latin typeface="黑体" pitchFamily="49" charset="-122"/>
              <a:ea typeface="宋体" pitchFamily="2" charset="-122"/>
            </a:endParaRPr>
          </a:p>
          <a:p>
            <a:pPr lvl="1" eaLnBrk="1" hangingPunct="1">
              <a:buFont typeface="Wingdings" pitchFamily="2" charset="2"/>
              <a:buChar char="Ø"/>
            </a:pPr>
            <a:endParaRPr lang="zh-CN" altLang="en-US" dirty="0" smtClean="0">
              <a:latin typeface="黑体" pitchFamily="49" charset="-122"/>
              <a:ea typeface="宋体" pitchFamily="2" charset="-122"/>
            </a:endParaRPr>
          </a:p>
          <a:p>
            <a:pPr lvl="1" eaLnBrk="1" hangingPunct="1"/>
            <a:endParaRPr lang="en-US" altLang="zh-CN" dirty="0" smtClean="0">
              <a:solidFill>
                <a:srgbClr val="000000"/>
              </a:solidFill>
              <a:latin typeface="黑体" pitchFamily="49" charset="-122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772816"/>
            <a:ext cx="18097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437" y="4077072"/>
            <a:ext cx="5755239" cy="1455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2210569" cy="294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7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642938" y="190500"/>
            <a:ext cx="6096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dirty="0" smtClean="0">
                <a:latin typeface="黑体" pitchFamily="49" charset="-122"/>
                <a:ea typeface="宋体" pitchFamily="2" charset="-122"/>
              </a:rPr>
              <a:t>数据表参数化</a:t>
            </a:r>
            <a:endParaRPr lang="zh-CN" altLang="en-US" dirty="0" smtClean="0"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 bwMode="auto">
          <a:xfrm>
            <a:off x="642938" y="928688"/>
            <a:ext cx="7929562" cy="5214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1" indent="0" eaLnBrk="1" hangingPunct="1">
              <a:buNone/>
            </a:pPr>
            <a:r>
              <a:rPr lang="zh-CN" altLang="en-US" dirty="0" smtClean="0">
                <a:latin typeface="黑体" pitchFamily="49" charset="-122"/>
                <a:ea typeface="宋体" pitchFamily="2" charset="-122"/>
              </a:rPr>
              <a:t>参数化设置（全局）</a:t>
            </a:r>
          </a:p>
        </p:txBody>
      </p:sp>
      <p:pic>
        <p:nvPicPr>
          <p:cNvPr id="2355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991" y="4005064"/>
            <a:ext cx="35909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17675"/>
            <a:ext cx="7027863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34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80920" cy="40324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'</a:t>
            </a:r>
            <a:r>
              <a:rPr lang="zh-CN" altLang="en-US" dirty="0"/>
              <a:t>第十次</a:t>
            </a:r>
          </a:p>
          <a:p>
            <a:pPr marL="0" indent="0">
              <a:buNone/>
            </a:pPr>
            <a:r>
              <a:rPr lang="en-US" altLang="zh-CN" dirty="0"/>
              <a:t>Browser("</a:t>
            </a:r>
            <a:r>
              <a:rPr lang="zh-CN" altLang="en-US" dirty="0"/>
              <a:t>百度一下，你就知道</a:t>
            </a:r>
            <a:r>
              <a:rPr lang="en-US" altLang="zh-CN" dirty="0"/>
              <a:t>").Page("</a:t>
            </a:r>
            <a:r>
              <a:rPr lang="zh-CN" altLang="en-US" dirty="0"/>
              <a:t>百度一下，你就知道</a:t>
            </a:r>
            <a:r>
              <a:rPr lang="en-US" altLang="zh-CN" dirty="0"/>
              <a:t>")._</a:t>
            </a:r>
          </a:p>
          <a:p>
            <a:pPr marL="0" indent="0">
              <a:buNone/>
            </a:pPr>
            <a:r>
              <a:rPr lang="en-US" altLang="zh-CN" dirty="0" err="1"/>
              <a:t>WebEdit</a:t>
            </a:r>
            <a:r>
              <a:rPr lang="en-US" altLang="zh-CN" dirty="0"/>
              <a:t>("</a:t>
            </a:r>
            <a:r>
              <a:rPr lang="zh-CN" altLang="en-US" dirty="0"/>
              <a:t>关键字输入框</a:t>
            </a:r>
            <a:r>
              <a:rPr lang="en-US" altLang="zh-CN" dirty="0"/>
              <a:t>").Set "</a:t>
            </a:r>
            <a:r>
              <a:rPr lang="zh-CN" altLang="en-US" dirty="0"/>
              <a:t>最后一次了，相同的代码一共使用了</a:t>
            </a:r>
            <a:r>
              <a:rPr lang="en-US" altLang="zh-CN" dirty="0"/>
              <a:t>10</a:t>
            </a:r>
            <a:r>
              <a:rPr lang="zh-CN" altLang="en-US" dirty="0"/>
              <a:t>遍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Browser("</a:t>
            </a:r>
            <a:r>
              <a:rPr lang="zh-CN" altLang="en-US" dirty="0"/>
              <a:t>百度一下，你就知道</a:t>
            </a:r>
            <a:r>
              <a:rPr lang="en-US" altLang="zh-CN" dirty="0"/>
              <a:t>").Page("</a:t>
            </a:r>
            <a:r>
              <a:rPr lang="zh-CN" altLang="en-US" dirty="0"/>
              <a:t>百度一下，你就知道</a:t>
            </a:r>
            <a:r>
              <a:rPr lang="en-US" altLang="zh-CN" dirty="0"/>
              <a:t>")._</a:t>
            </a:r>
          </a:p>
          <a:p>
            <a:pPr marL="0" indent="0">
              <a:buNone/>
            </a:pPr>
            <a:r>
              <a:rPr lang="en-US" altLang="zh-CN" dirty="0" err="1"/>
              <a:t>WebButton</a:t>
            </a:r>
            <a:r>
              <a:rPr lang="en-US" altLang="zh-CN" dirty="0"/>
              <a:t>("</a:t>
            </a:r>
            <a:r>
              <a:rPr lang="zh-CN" altLang="en-US" dirty="0"/>
              <a:t>百度一下</a:t>
            </a:r>
            <a:r>
              <a:rPr lang="en-US" altLang="zh-CN" dirty="0"/>
              <a:t>").Click</a:t>
            </a:r>
          </a:p>
          <a:p>
            <a:pPr marL="0" indent="0">
              <a:buNone/>
            </a:pPr>
            <a:r>
              <a:rPr lang="en-US" altLang="zh-CN" dirty="0"/>
              <a:t>Browser("</a:t>
            </a:r>
            <a:r>
              <a:rPr lang="zh-CN" altLang="en-US" dirty="0"/>
              <a:t>百度一下，你就知道</a:t>
            </a:r>
            <a:r>
              <a:rPr lang="en-US" altLang="zh-CN" dirty="0"/>
              <a:t>").Page("</a:t>
            </a:r>
            <a:r>
              <a:rPr lang="zh-CN" altLang="en-US" dirty="0"/>
              <a:t>百度搜索</a:t>
            </a:r>
            <a:r>
              <a:rPr lang="en-US" altLang="zh-CN" dirty="0"/>
              <a:t>_</a:t>
            </a:r>
            <a:r>
              <a:rPr lang="zh-CN" altLang="en-US" dirty="0"/>
              <a:t>搜索结果页面</a:t>
            </a:r>
            <a:r>
              <a:rPr lang="en-US" altLang="zh-CN" dirty="0"/>
              <a:t>")._</a:t>
            </a:r>
          </a:p>
          <a:p>
            <a:pPr marL="0" indent="0">
              <a:buNone/>
            </a:pPr>
            <a:r>
              <a:rPr lang="en-US" altLang="zh-CN" dirty="0"/>
              <a:t>Image("</a:t>
            </a:r>
            <a:r>
              <a:rPr lang="zh-CN" altLang="en-US" dirty="0"/>
              <a:t>到百度首页</a:t>
            </a:r>
            <a:r>
              <a:rPr lang="en-US" altLang="zh-CN" dirty="0"/>
              <a:t>").Click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参数化概述</a:t>
            </a:r>
          </a:p>
        </p:txBody>
      </p:sp>
    </p:spTree>
    <p:extLst>
      <p:ext uri="{BB962C8B-B14F-4D97-AF65-F5344CB8AC3E}">
        <p14:creationId xmlns:p14="http://schemas.microsoft.com/office/powerpoint/2010/main" val="309381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SystemUtil.Run</a:t>
            </a:r>
            <a:r>
              <a:rPr lang="en-US" altLang="zh-CN" dirty="0" smtClean="0"/>
              <a:t> </a:t>
            </a:r>
            <a:r>
              <a:rPr lang="en-US" altLang="zh-CN" dirty="0"/>
              <a:t>"www.baidu.com"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= 0 to 9</a:t>
            </a:r>
          </a:p>
          <a:p>
            <a:pPr marL="0" indent="0">
              <a:buNone/>
            </a:pPr>
            <a:r>
              <a:rPr lang="en-US" altLang="zh-CN" dirty="0"/>
              <a:t>  '</a:t>
            </a:r>
            <a:r>
              <a:rPr lang="zh-CN" altLang="en-US" dirty="0"/>
              <a:t>句</a:t>
            </a:r>
            <a:r>
              <a:rPr lang="en-US" altLang="zh-CN" dirty="0"/>
              <a:t>1</a:t>
            </a:r>
            <a:r>
              <a:rPr lang="zh-CN" altLang="en-US" dirty="0"/>
              <a:t>：代码唯一有改变的一句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Browser("</a:t>
            </a:r>
            <a:r>
              <a:rPr lang="zh-CN" altLang="en-US" dirty="0"/>
              <a:t>百度一下，你就知道</a:t>
            </a:r>
            <a:r>
              <a:rPr lang="en-US" altLang="zh-CN" dirty="0"/>
              <a:t>").Page("</a:t>
            </a:r>
            <a:r>
              <a:rPr lang="zh-CN" altLang="en-US" dirty="0"/>
              <a:t>百度一下，你就知道</a:t>
            </a:r>
            <a:r>
              <a:rPr lang="en-US" altLang="zh-CN" dirty="0"/>
              <a:t>")._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WebEdit</a:t>
            </a:r>
            <a:r>
              <a:rPr lang="en-US" altLang="zh-CN" dirty="0"/>
              <a:t>("</a:t>
            </a:r>
            <a:r>
              <a:rPr lang="zh-CN" altLang="en-US" dirty="0"/>
              <a:t>关键字输入框</a:t>
            </a:r>
            <a:r>
              <a:rPr lang="en-US" altLang="zh-CN" dirty="0"/>
              <a:t>").Set </a:t>
            </a:r>
            <a:r>
              <a:rPr lang="en-US" altLang="zh-CN" dirty="0" err="1"/>
              <a:t>DataTable.Value</a:t>
            </a:r>
            <a:r>
              <a:rPr lang="en-US" altLang="zh-CN" dirty="0"/>
              <a:t>("</a:t>
            </a:r>
            <a:r>
              <a:rPr lang="zh-CN" altLang="en-US" dirty="0"/>
              <a:t>关键字输入</a:t>
            </a:r>
            <a:r>
              <a:rPr lang="en-US" altLang="zh-CN" dirty="0"/>
              <a:t>","Action1")&amp;</a:t>
            </a:r>
            <a:r>
              <a:rPr lang="en-US" altLang="zh-CN" dirty="0" err="1"/>
              <a:t>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Browser("</a:t>
            </a:r>
            <a:r>
              <a:rPr lang="zh-CN" altLang="en-US" dirty="0"/>
              <a:t>百度一下，你就知道</a:t>
            </a:r>
            <a:r>
              <a:rPr lang="en-US" altLang="zh-CN" dirty="0"/>
              <a:t>").Page("</a:t>
            </a:r>
            <a:r>
              <a:rPr lang="zh-CN" altLang="en-US" dirty="0"/>
              <a:t>百度一下，你就知道</a:t>
            </a:r>
            <a:r>
              <a:rPr lang="en-US" altLang="zh-CN" dirty="0"/>
              <a:t>")._ 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WebButton</a:t>
            </a:r>
            <a:r>
              <a:rPr lang="en-US" altLang="zh-CN" dirty="0"/>
              <a:t>("</a:t>
            </a:r>
            <a:r>
              <a:rPr lang="zh-CN" altLang="en-US" dirty="0"/>
              <a:t>百度一下</a:t>
            </a:r>
            <a:r>
              <a:rPr lang="en-US" altLang="zh-CN" dirty="0"/>
              <a:t>").Click</a:t>
            </a:r>
          </a:p>
          <a:p>
            <a:pPr marL="0" indent="0">
              <a:buNone/>
            </a:pPr>
            <a:r>
              <a:rPr lang="en-US" altLang="zh-CN" dirty="0"/>
              <a:t>   Browser("</a:t>
            </a:r>
            <a:r>
              <a:rPr lang="zh-CN" altLang="en-US" dirty="0"/>
              <a:t>百度一下，你就知道</a:t>
            </a:r>
            <a:r>
              <a:rPr lang="en-US" altLang="zh-CN" dirty="0"/>
              <a:t>").Page("</a:t>
            </a:r>
            <a:r>
              <a:rPr lang="zh-CN" altLang="en-US" dirty="0"/>
              <a:t>百度搜索</a:t>
            </a:r>
            <a:r>
              <a:rPr lang="en-US" altLang="zh-CN" dirty="0"/>
              <a:t>_</a:t>
            </a:r>
            <a:r>
              <a:rPr lang="zh-CN" altLang="en-US" dirty="0"/>
              <a:t>搜索结果页面</a:t>
            </a:r>
            <a:r>
              <a:rPr lang="en-US" altLang="zh-CN" dirty="0"/>
              <a:t>")._</a:t>
            </a:r>
          </a:p>
          <a:p>
            <a:pPr marL="0" indent="0">
              <a:buNone/>
            </a:pPr>
            <a:r>
              <a:rPr lang="en-US" altLang="zh-CN" dirty="0"/>
              <a:t>   Image("</a:t>
            </a:r>
            <a:r>
              <a:rPr lang="zh-CN" altLang="en-US" dirty="0"/>
              <a:t>到百度首页</a:t>
            </a:r>
            <a:r>
              <a:rPr lang="en-US" altLang="zh-CN" dirty="0"/>
              <a:t>").Click</a:t>
            </a:r>
          </a:p>
          <a:p>
            <a:pPr marL="0" indent="0">
              <a:buNone/>
            </a:pPr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参数化概述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725144"/>
            <a:ext cx="8064896" cy="189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2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DataTable</a:t>
            </a:r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DataTable.Value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ParameterID</a:t>
            </a:r>
            <a:r>
              <a:rPr lang="en-US" altLang="zh-CN" dirty="0"/>
              <a:t> , </a:t>
            </a:r>
            <a:r>
              <a:rPr lang="en-US" altLang="zh-CN" dirty="0" err="1"/>
              <a:t>SheetID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DataTable</a:t>
            </a:r>
            <a:r>
              <a:rPr lang="en-US" altLang="zh-CN" dirty="0"/>
              <a:t> (</a:t>
            </a:r>
            <a:r>
              <a:rPr lang="en-US" altLang="zh-CN" dirty="0" err="1"/>
              <a:t>ParameterID</a:t>
            </a:r>
            <a:r>
              <a:rPr lang="en-US" altLang="zh-CN" dirty="0"/>
              <a:t> , </a:t>
            </a:r>
            <a:r>
              <a:rPr lang="en-US" altLang="zh-CN" dirty="0" err="1"/>
              <a:t>SheetID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参数化概述</a:t>
            </a:r>
          </a:p>
        </p:txBody>
      </p:sp>
    </p:spTree>
    <p:extLst>
      <p:ext uri="{BB962C8B-B14F-4D97-AF65-F5344CB8AC3E}">
        <p14:creationId xmlns:p14="http://schemas.microsoft.com/office/powerpoint/2010/main" val="42097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需求：将雪梨教育登录模块做自动化测试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分析：登录模块，按照等价类划分的思路设计测试用例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正确的用户名和密码登录          期望：登录成功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正确的用户名和错误的密码登录     期望：提示“用户名或密码错误，请重新输入”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/>
              <a:t>数据表参数化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363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示例代码，见</a:t>
            </a:r>
            <a:r>
              <a:rPr lang="en-US" altLang="zh-CN" dirty="0" smtClean="0"/>
              <a:t>demo4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数据表参数化</a:t>
            </a:r>
          </a:p>
        </p:txBody>
      </p:sp>
    </p:spTree>
    <p:extLst>
      <p:ext uri="{BB962C8B-B14F-4D97-AF65-F5344CB8AC3E}">
        <p14:creationId xmlns:p14="http://schemas.microsoft.com/office/powerpoint/2010/main" val="426437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Global Sheet VS Local Sheet</a:t>
            </a:r>
          </a:p>
          <a:p>
            <a:pPr lvl="1"/>
            <a:r>
              <a:rPr lang="en-US" altLang="zh-CN" dirty="0" smtClean="0"/>
              <a:t>Global Sheet </a:t>
            </a:r>
            <a:r>
              <a:rPr lang="zh-CN" altLang="en-US" dirty="0" smtClean="0"/>
              <a:t>是一个全局变量，有几行数据，程序就要回放几次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受</a:t>
            </a:r>
            <a:r>
              <a:rPr lang="en-US" altLang="zh-CN" dirty="0" smtClean="0"/>
              <a:t>Data Table iteration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ile-Setting-Run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数据表参数化</a:t>
            </a:r>
          </a:p>
        </p:txBody>
      </p:sp>
      <p:pic>
        <p:nvPicPr>
          <p:cNvPr id="1026" name="Picture 2" descr="http://www.51testing.com/attachments/2012/01/346836_201201131126161d4l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01008"/>
            <a:ext cx="5544616" cy="2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2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WebDriver API-定位元素</Template>
  <TotalTime>966</TotalTime>
  <Words>1347</Words>
  <Application>Microsoft Office PowerPoint</Application>
  <PresentationFormat>全屏显示(4:3)</PresentationFormat>
  <Paragraphs>210</Paragraphs>
  <Slides>33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Gulim</vt:lpstr>
      <vt:lpstr>黑体</vt:lpstr>
      <vt:lpstr>华文楷体</vt:lpstr>
      <vt:lpstr>华文新魏</vt:lpstr>
      <vt:lpstr>宋体</vt:lpstr>
      <vt:lpstr>Arial</vt:lpstr>
      <vt:lpstr>Calibri</vt:lpstr>
      <vt:lpstr>Times New Roman</vt:lpstr>
      <vt:lpstr>Verdana</vt:lpstr>
      <vt:lpstr>Wingdings</vt:lpstr>
      <vt:lpstr>moban</vt:lpstr>
      <vt:lpstr>UFT参数化与输出值</vt:lpstr>
      <vt:lpstr>本章大纲</vt:lpstr>
      <vt:lpstr>参数化概述</vt:lpstr>
      <vt:lpstr>参数化概述</vt:lpstr>
      <vt:lpstr>参数化概述</vt:lpstr>
      <vt:lpstr>参数化概述</vt:lpstr>
      <vt:lpstr>数据表参数化</vt:lpstr>
      <vt:lpstr>数据表参数化</vt:lpstr>
      <vt:lpstr>数据表参数化</vt:lpstr>
      <vt:lpstr>数据参数化</vt:lpstr>
      <vt:lpstr>数据参数化</vt:lpstr>
      <vt:lpstr>本章大纲</vt:lpstr>
      <vt:lpstr>回顾——UFT工作原理</vt:lpstr>
      <vt:lpstr>数据表参数化</vt:lpstr>
      <vt:lpstr>数据表参数化</vt:lpstr>
      <vt:lpstr>本章大纲</vt:lpstr>
      <vt:lpstr>随机数参数</vt:lpstr>
      <vt:lpstr>随机数参数</vt:lpstr>
      <vt:lpstr>随机数参数化</vt:lpstr>
      <vt:lpstr>本章大纲</vt:lpstr>
      <vt:lpstr>了解输出值</vt:lpstr>
      <vt:lpstr>如何设置输出值？</vt:lpstr>
      <vt:lpstr>输出值的类别</vt:lpstr>
      <vt:lpstr>本章大纲</vt:lpstr>
      <vt:lpstr>标准输出值</vt:lpstr>
      <vt:lpstr>标准输出值（案例）</vt:lpstr>
      <vt:lpstr>标准输出值（案例）</vt:lpstr>
      <vt:lpstr>PowerPoint 演示文稿</vt:lpstr>
      <vt:lpstr>问题</vt:lpstr>
      <vt:lpstr>初识参数化</vt:lpstr>
      <vt:lpstr>UFT参数化的类型</vt:lpstr>
      <vt:lpstr>测试步骤的参数化</vt:lpstr>
      <vt:lpstr>数据表参数化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Linux系统安装和基本操作 </dc:title>
  <dc:creator>admin</dc:creator>
  <cp:lastModifiedBy>刘兴梅</cp:lastModifiedBy>
  <cp:revision>91</cp:revision>
  <dcterms:created xsi:type="dcterms:W3CDTF">2017-06-14T06:52:20Z</dcterms:created>
  <dcterms:modified xsi:type="dcterms:W3CDTF">2017-09-06T09:21:46Z</dcterms:modified>
</cp:coreProperties>
</file>