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60" r:id="rId2"/>
    <p:sldId id="261" r:id="rId3"/>
    <p:sldId id="310" r:id="rId4"/>
    <p:sldId id="303" r:id="rId5"/>
    <p:sldId id="311" r:id="rId6"/>
    <p:sldId id="312" r:id="rId7"/>
    <p:sldId id="313" r:id="rId8"/>
    <p:sldId id="314" r:id="rId9"/>
    <p:sldId id="315" r:id="rId10"/>
    <p:sldId id="316" r:id="rId11"/>
    <p:sldId id="317" r:id="rId12"/>
    <p:sldId id="318" r:id="rId13"/>
    <p:sldId id="319" r:id="rId14"/>
    <p:sldId id="270" r:id="rId15"/>
    <p:sldId id="271" r:id="rId16"/>
    <p:sldId id="304" r:id="rId17"/>
    <p:sldId id="326" r:id="rId18"/>
    <p:sldId id="327" r:id="rId19"/>
    <p:sldId id="328" r:id="rId20"/>
    <p:sldId id="329" r:id="rId21"/>
    <p:sldId id="330" r:id="rId22"/>
    <p:sldId id="331" r:id="rId23"/>
    <p:sldId id="275" r:id="rId24"/>
    <p:sldId id="276" r:id="rId25"/>
    <p:sldId id="305" r:id="rId26"/>
    <p:sldId id="277" r:id="rId27"/>
    <p:sldId id="278" r:id="rId28"/>
    <p:sldId id="279" r:id="rId29"/>
    <p:sldId id="282" r:id="rId30"/>
    <p:sldId id="306" r:id="rId31"/>
    <p:sldId id="283" r:id="rId32"/>
    <p:sldId id="284" r:id="rId33"/>
    <p:sldId id="285" r:id="rId34"/>
    <p:sldId id="286" r:id="rId35"/>
    <p:sldId id="287" r:id="rId36"/>
    <p:sldId id="289" r:id="rId37"/>
    <p:sldId id="293" r:id="rId38"/>
    <p:sldId id="294" r:id="rId39"/>
    <p:sldId id="295" r:id="rId40"/>
    <p:sldId id="296" r:id="rId41"/>
    <p:sldId id="297" r:id="rId42"/>
    <p:sldId id="298" r:id="rId43"/>
    <p:sldId id="299" r:id="rId44"/>
    <p:sldId id="300" r:id="rId45"/>
    <p:sldId id="301" r:id="rId46"/>
    <p:sldId id="308" r:id="rId47"/>
    <p:sldId id="302" r:id="rId48"/>
    <p:sldId id="309" r:id="rId49"/>
    <p:sldId id="320" r:id="rId50"/>
    <p:sldId id="321" r:id="rId51"/>
    <p:sldId id="322" r:id="rId52"/>
    <p:sldId id="323" r:id="rId53"/>
    <p:sldId id="324" r:id="rId54"/>
    <p:sldId id="325" r:id="rId55"/>
    <p:sldId id="332" r:id="rId56"/>
    <p:sldId id="333" r:id="rId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037" autoAdjust="0"/>
  </p:normalViewPr>
  <p:slideViewPr>
    <p:cSldViewPr>
      <p:cViewPr varScale="1">
        <p:scale>
          <a:sx n="77" d="100"/>
          <a:sy n="77" d="100"/>
        </p:scale>
        <p:origin x="120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E0C804-C770-491A-ABB0-97A32CF323F6}" type="doc">
      <dgm:prSet loTypeId="urn:microsoft.com/office/officeart/2005/8/layout/pList1" loCatId="list" qsTypeId="urn:microsoft.com/office/officeart/2005/8/quickstyle/simple1" qsCatId="simple" csTypeId="urn:microsoft.com/office/officeart/2005/8/colors/colorful2" csCatId="colorful" phldr="1"/>
      <dgm:spPr/>
      <dgm:t>
        <a:bodyPr/>
        <a:lstStyle/>
        <a:p>
          <a:endParaRPr lang="zh-CN" altLang="en-US"/>
        </a:p>
      </dgm:t>
    </dgm:pt>
    <dgm:pt modelId="{F669BB3A-5008-4254-A79B-F7D36BEFECB0}">
      <dgm:prSet phldrT="[文本]"/>
      <dgm:spPr/>
      <dgm:t>
        <a:bodyPr/>
        <a:lstStyle/>
        <a:p>
          <a:r>
            <a:rPr lang="en-US" altLang="zh-CN" dirty="0" err="1" smtClean="0">
              <a:latin typeface="黑体" pitchFamily="2" charset="-122"/>
              <a:ea typeface="黑体" pitchFamily="2" charset="-122"/>
            </a:rPr>
            <a:t>RegExp</a:t>
          </a:r>
          <a:endParaRPr lang="zh-CN" altLang="en-US" dirty="0">
            <a:latin typeface="黑体" pitchFamily="2" charset="-122"/>
            <a:ea typeface="黑体" pitchFamily="2" charset="-122"/>
          </a:endParaRPr>
        </a:p>
      </dgm:t>
    </dgm:pt>
    <dgm:pt modelId="{DBAF8821-10CE-43D5-9CA2-2327F57E193E}" type="parTrans" cxnId="{317D14EA-833F-44E3-A264-F55A6FFF62F1}">
      <dgm:prSet/>
      <dgm:spPr/>
      <dgm:t>
        <a:bodyPr/>
        <a:lstStyle/>
        <a:p>
          <a:endParaRPr lang="zh-CN" altLang="en-US">
            <a:latin typeface="黑体" pitchFamily="2" charset="-122"/>
            <a:ea typeface="黑体" pitchFamily="2" charset="-122"/>
          </a:endParaRPr>
        </a:p>
      </dgm:t>
    </dgm:pt>
    <dgm:pt modelId="{1E9FAFDB-D841-4D34-B907-6F6789370312}" type="sibTrans" cxnId="{317D14EA-833F-44E3-A264-F55A6FFF62F1}">
      <dgm:prSet/>
      <dgm:spPr/>
      <dgm:t>
        <a:bodyPr/>
        <a:lstStyle/>
        <a:p>
          <a:endParaRPr lang="zh-CN" altLang="en-US">
            <a:latin typeface="黑体" pitchFamily="2" charset="-122"/>
            <a:ea typeface="黑体" pitchFamily="2" charset="-122"/>
          </a:endParaRPr>
        </a:p>
      </dgm:t>
    </dgm:pt>
    <dgm:pt modelId="{8FD7BECA-97C0-4108-A9B4-88AC597D741E}">
      <dgm:prSet phldrT="[文本]"/>
      <dgm:spPr/>
      <dgm:t>
        <a:bodyPr/>
        <a:lstStyle/>
        <a:p>
          <a:r>
            <a:rPr lang="en-US" altLang="zh-CN" dirty="0" err="1" smtClean="0">
              <a:latin typeface="黑体" pitchFamily="2" charset="-122"/>
              <a:ea typeface="黑体" pitchFamily="2" charset="-122"/>
            </a:rPr>
            <a:t>MatchCollection</a:t>
          </a:r>
          <a:endParaRPr lang="zh-CN" altLang="en-US" dirty="0">
            <a:latin typeface="黑体" pitchFamily="2" charset="-122"/>
            <a:ea typeface="黑体" pitchFamily="2" charset="-122"/>
          </a:endParaRPr>
        </a:p>
      </dgm:t>
    </dgm:pt>
    <dgm:pt modelId="{63F9C76A-11BF-49BC-A08E-AB8853F5B230}" type="parTrans" cxnId="{B507729A-819D-4CED-A378-F22FD200612A}">
      <dgm:prSet/>
      <dgm:spPr/>
      <dgm:t>
        <a:bodyPr/>
        <a:lstStyle/>
        <a:p>
          <a:endParaRPr lang="zh-CN" altLang="en-US">
            <a:latin typeface="黑体" pitchFamily="2" charset="-122"/>
            <a:ea typeface="黑体" pitchFamily="2" charset="-122"/>
          </a:endParaRPr>
        </a:p>
      </dgm:t>
    </dgm:pt>
    <dgm:pt modelId="{699DA184-F109-4AB9-AE98-81658E591D5E}" type="sibTrans" cxnId="{B507729A-819D-4CED-A378-F22FD200612A}">
      <dgm:prSet/>
      <dgm:spPr/>
      <dgm:t>
        <a:bodyPr/>
        <a:lstStyle/>
        <a:p>
          <a:endParaRPr lang="zh-CN" altLang="en-US">
            <a:latin typeface="黑体" pitchFamily="2" charset="-122"/>
            <a:ea typeface="黑体" pitchFamily="2" charset="-122"/>
          </a:endParaRPr>
        </a:p>
      </dgm:t>
    </dgm:pt>
    <dgm:pt modelId="{C6D236F8-9B06-4216-8180-766D964FE1C0}">
      <dgm:prSet phldrT="[文本]"/>
      <dgm:spPr/>
      <dgm:t>
        <a:bodyPr/>
        <a:lstStyle/>
        <a:p>
          <a:r>
            <a:rPr lang="en-US" altLang="zh-CN" dirty="0" smtClean="0">
              <a:latin typeface="黑体" pitchFamily="2" charset="-122"/>
              <a:ea typeface="黑体" pitchFamily="2" charset="-122"/>
            </a:rPr>
            <a:t>Match</a:t>
          </a:r>
          <a:endParaRPr lang="zh-CN" altLang="en-US" dirty="0">
            <a:latin typeface="黑体" pitchFamily="2" charset="-122"/>
            <a:ea typeface="黑体" pitchFamily="2" charset="-122"/>
          </a:endParaRPr>
        </a:p>
      </dgm:t>
    </dgm:pt>
    <dgm:pt modelId="{8A6A4343-3F78-4628-8AB9-192F6934F5E8}" type="parTrans" cxnId="{C46F05D8-5D15-4B01-8764-203874C6BB52}">
      <dgm:prSet/>
      <dgm:spPr/>
      <dgm:t>
        <a:bodyPr/>
        <a:lstStyle/>
        <a:p>
          <a:endParaRPr lang="zh-CN" altLang="en-US">
            <a:latin typeface="黑体" pitchFamily="2" charset="-122"/>
            <a:ea typeface="黑体" pitchFamily="2" charset="-122"/>
          </a:endParaRPr>
        </a:p>
      </dgm:t>
    </dgm:pt>
    <dgm:pt modelId="{BF0822F5-445A-49AA-A020-070F5174FCEE}" type="sibTrans" cxnId="{C46F05D8-5D15-4B01-8764-203874C6BB52}">
      <dgm:prSet/>
      <dgm:spPr/>
      <dgm:t>
        <a:bodyPr/>
        <a:lstStyle/>
        <a:p>
          <a:endParaRPr lang="zh-CN" altLang="en-US">
            <a:latin typeface="黑体" pitchFamily="2" charset="-122"/>
            <a:ea typeface="黑体" pitchFamily="2" charset="-122"/>
          </a:endParaRPr>
        </a:p>
      </dgm:t>
    </dgm:pt>
    <dgm:pt modelId="{8335C4CE-4744-4224-9AE5-446ADD0FFEF4}" type="pres">
      <dgm:prSet presAssocID="{ACE0C804-C770-491A-ABB0-97A32CF323F6}" presName="Name0" presStyleCnt="0">
        <dgm:presLayoutVars>
          <dgm:dir/>
          <dgm:resizeHandles val="exact"/>
        </dgm:presLayoutVars>
      </dgm:prSet>
      <dgm:spPr/>
      <dgm:t>
        <a:bodyPr/>
        <a:lstStyle/>
        <a:p>
          <a:endParaRPr lang="zh-CN" altLang="en-US"/>
        </a:p>
      </dgm:t>
    </dgm:pt>
    <dgm:pt modelId="{ABC570C6-4B4E-4810-B260-1BF735F0287B}" type="pres">
      <dgm:prSet presAssocID="{F669BB3A-5008-4254-A79B-F7D36BEFECB0}" presName="compNode" presStyleCnt="0"/>
      <dgm:spPr/>
    </dgm:pt>
    <dgm:pt modelId="{0C40C1B0-37BD-4FC6-8C1F-1C76D95E00AF}" type="pres">
      <dgm:prSet presAssocID="{F669BB3A-5008-4254-A79B-F7D36BEFECB0}" presName="pictRect" presStyleLbl="node1" presStyleIdx="0" presStyleCnt="3"/>
      <dgm:spPr/>
    </dgm:pt>
    <dgm:pt modelId="{0EB36C2F-98A2-4F42-89A1-4632C926B58E}" type="pres">
      <dgm:prSet presAssocID="{F669BB3A-5008-4254-A79B-F7D36BEFECB0}" presName="textRect" presStyleLbl="revTx" presStyleIdx="0" presStyleCnt="3">
        <dgm:presLayoutVars>
          <dgm:bulletEnabled val="1"/>
        </dgm:presLayoutVars>
      </dgm:prSet>
      <dgm:spPr/>
      <dgm:t>
        <a:bodyPr/>
        <a:lstStyle/>
        <a:p>
          <a:endParaRPr lang="zh-CN" altLang="en-US"/>
        </a:p>
      </dgm:t>
    </dgm:pt>
    <dgm:pt modelId="{43D87CC2-5C73-4F0B-9190-DB437935BB3E}" type="pres">
      <dgm:prSet presAssocID="{1E9FAFDB-D841-4D34-B907-6F6789370312}" presName="sibTrans" presStyleLbl="sibTrans2D1" presStyleIdx="0" presStyleCnt="0"/>
      <dgm:spPr/>
      <dgm:t>
        <a:bodyPr/>
        <a:lstStyle/>
        <a:p>
          <a:endParaRPr lang="zh-CN" altLang="en-US"/>
        </a:p>
      </dgm:t>
    </dgm:pt>
    <dgm:pt modelId="{9FBAC966-CCBD-40F3-8B03-D17096BEBB94}" type="pres">
      <dgm:prSet presAssocID="{8FD7BECA-97C0-4108-A9B4-88AC597D741E}" presName="compNode" presStyleCnt="0"/>
      <dgm:spPr/>
    </dgm:pt>
    <dgm:pt modelId="{B6EAC600-66DA-4AA9-8597-CB7BF9781AE2}" type="pres">
      <dgm:prSet presAssocID="{8FD7BECA-97C0-4108-A9B4-88AC597D741E}" presName="pictRect" presStyleLbl="node1" presStyleIdx="1" presStyleCnt="3"/>
      <dgm:spPr/>
    </dgm:pt>
    <dgm:pt modelId="{F38A71F0-22CC-4B07-9D43-088606766D0C}" type="pres">
      <dgm:prSet presAssocID="{8FD7BECA-97C0-4108-A9B4-88AC597D741E}" presName="textRect" presStyleLbl="revTx" presStyleIdx="1" presStyleCnt="3">
        <dgm:presLayoutVars>
          <dgm:bulletEnabled val="1"/>
        </dgm:presLayoutVars>
      </dgm:prSet>
      <dgm:spPr/>
      <dgm:t>
        <a:bodyPr/>
        <a:lstStyle/>
        <a:p>
          <a:endParaRPr lang="zh-CN" altLang="en-US"/>
        </a:p>
      </dgm:t>
    </dgm:pt>
    <dgm:pt modelId="{EE9CD172-2F66-4D86-987F-4555FE2F7354}" type="pres">
      <dgm:prSet presAssocID="{699DA184-F109-4AB9-AE98-81658E591D5E}" presName="sibTrans" presStyleLbl="sibTrans2D1" presStyleIdx="0" presStyleCnt="0"/>
      <dgm:spPr/>
      <dgm:t>
        <a:bodyPr/>
        <a:lstStyle/>
        <a:p>
          <a:endParaRPr lang="zh-CN" altLang="en-US"/>
        </a:p>
      </dgm:t>
    </dgm:pt>
    <dgm:pt modelId="{B6AE5619-F5C3-4B42-95CB-6FB5902B3CCD}" type="pres">
      <dgm:prSet presAssocID="{C6D236F8-9B06-4216-8180-766D964FE1C0}" presName="compNode" presStyleCnt="0"/>
      <dgm:spPr/>
    </dgm:pt>
    <dgm:pt modelId="{189B8DE3-9B2E-46F9-B57B-08A202842573}" type="pres">
      <dgm:prSet presAssocID="{C6D236F8-9B06-4216-8180-766D964FE1C0}" presName="pictRect" presStyleLbl="node1" presStyleIdx="2" presStyleCnt="3"/>
      <dgm:spPr/>
    </dgm:pt>
    <dgm:pt modelId="{58DC126D-3238-4089-A896-5D4CAEC0D6E3}" type="pres">
      <dgm:prSet presAssocID="{C6D236F8-9B06-4216-8180-766D964FE1C0}" presName="textRect" presStyleLbl="revTx" presStyleIdx="2" presStyleCnt="3">
        <dgm:presLayoutVars>
          <dgm:bulletEnabled val="1"/>
        </dgm:presLayoutVars>
      </dgm:prSet>
      <dgm:spPr/>
      <dgm:t>
        <a:bodyPr/>
        <a:lstStyle/>
        <a:p>
          <a:endParaRPr lang="zh-CN" altLang="en-US"/>
        </a:p>
      </dgm:t>
    </dgm:pt>
  </dgm:ptLst>
  <dgm:cxnLst>
    <dgm:cxn modelId="{317D14EA-833F-44E3-A264-F55A6FFF62F1}" srcId="{ACE0C804-C770-491A-ABB0-97A32CF323F6}" destId="{F669BB3A-5008-4254-A79B-F7D36BEFECB0}" srcOrd="0" destOrd="0" parTransId="{DBAF8821-10CE-43D5-9CA2-2327F57E193E}" sibTransId="{1E9FAFDB-D841-4D34-B907-6F6789370312}"/>
    <dgm:cxn modelId="{AD7C9A7A-28D5-4454-A5E0-1FAAA2969121}" type="presOf" srcId="{C6D236F8-9B06-4216-8180-766D964FE1C0}" destId="{58DC126D-3238-4089-A896-5D4CAEC0D6E3}" srcOrd="0" destOrd="0" presId="urn:microsoft.com/office/officeart/2005/8/layout/pList1"/>
    <dgm:cxn modelId="{88743689-90BD-4AE1-9BAB-01EAAFC48985}" type="presOf" srcId="{F669BB3A-5008-4254-A79B-F7D36BEFECB0}" destId="{0EB36C2F-98A2-4F42-89A1-4632C926B58E}" srcOrd="0" destOrd="0" presId="urn:microsoft.com/office/officeart/2005/8/layout/pList1"/>
    <dgm:cxn modelId="{956028A5-F42E-4801-A9C9-1EC7EF9D0686}" type="presOf" srcId="{699DA184-F109-4AB9-AE98-81658E591D5E}" destId="{EE9CD172-2F66-4D86-987F-4555FE2F7354}" srcOrd="0" destOrd="0" presId="urn:microsoft.com/office/officeart/2005/8/layout/pList1"/>
    <dgm:cxn modelId="{B507729A-819D-4CED-A378-F22FD200612A}" srcId="{ACE0C804-C770-491A-ABB0-97A32CF323F6}" destId="{8FD7BECA-97C0-4108-A9B4-88AC597D741E}" srcOrd="1" destOrd="0" parTransId="{63F9C76A-11BF-49BC-A08E-AB8853F5B230}" sibTransId="{699DA184-F109-4AB9-AE98-81658E591D5E}"/>
    <dgm:cxn modelId="{B70E8EC9-657D-4544-BC66-BFC494976AE6}" type="presOf" srcId="{1E9FAFDB-D841-4D34-B907-6F6789370312}" destId="{43D87CC2-5C73-4F0B-9190-DB437935BB3E}" srcOrd="0" destOrd="0" presId="urn:microsoft.com/office/officeart/2005/8/layout/pList1"/>
    <dgm:cxn modelId="{BE09315F-F1B8-4524-ABF5-2CF11E46A34A}" type="presOf" srcId="{ACE0C804-C770-491A-ABB0-97A32CF323F6}" destId="{8335C4CE-4744-4224-9AE5-446ADD0FFEF4}" srcOrd="0" destOrd="0" presId="urn:microsoft.com/office/officeart/2005/8/layout/pList1"/>
    <dgm:cxn modelId="{92271BE3-41B2-4DA1-BD74-CAE0AFA38D02}" type="presOf" srcId="{8FD7BECA-97C0-4108-A9B4-88AC597D741E}" destId="{F38A71F0-22CC-4B07-9D43-088606766D0C}" srcOrd="0" destOrd="0" presId="urn:microsoft.com/office/officeart/2005/8/layout/pList1"/>
    <dgm:cxn modelId="{C46F05D8-5D15-4B01-8764-203874C6BB52}" srcId="{ACE0C804-C770-491A-ABB0-97A32CF323F6}" destId="{C6D236F8-9B06-4216-8180-766D964FE1C0}" srcOrd="2" destOrd="0" parTransId="{8A6A4343-3F78-4628-8AB9-192F6934F5E8}" sibTransId="{BF0822F5-445A-49AA-A020-070F5174FCEE}"/>
    <dgm:cxn modelId="{464C9291-3A90-4A46-955B-5D7962860202}" type="presParOf" srcId="{8335C4CE-4744-4224-9AE5-446ADD0FFEF4}" destId="{ABC570C6-4B4E-4810-B260-1BF735F0287B}" srcOrd="0" destOrd="0" presId="urn:microsoft.com/office/officeart/2005/8/layout/pList1"/>
    <dgm:cxn modelId="{5BE35E3C-6B7A-4618-88CD-F0537FDCC0C8}" type="presParOf" srcId="{ABC570C6-4B4E-4810-B260-1BF735F0287B}" destId="{0C40C1B0-37BD-4FC6-8C1F-1C76D95E00AF}" srcOrd="0" destOrd="0" presId="urn:microsoft.com/office/officeart/2005/8/layout/pList1"/>
    <dgm:cxn modelId="{4FAE62B5-CA87-4CC3-80CE-A37F90E2159B}" type="presParOf" srcId="{ABC570C6-4B4E-4810-B260-1BF735F0287B}" destId="{0EB36C2F-98A2-4F42-89A1-4632C926B58E}" srcOrd="1" destOrd="0" presId="urn:microsoft.com/office/officeart/2005/8/layout/pList1"/>
    <dgm:cxn modelId="{C5D5695E-21E9-476F-82EA-5EEBCF9422CB}" type="presParOf" srcId="{8335C4CE-4744-4224-9AE5-446ADD0FFEF4}" destId="{43D87CC2-5C73-4F0B-9190-DB437935BB3E}" srcOrd="1" destOrd="0" presId="urn:microsoft.com/office/officeart/2005/8/layout/pList1"/>
    <dgm:cxn modelId="{FA5E9FE0-0FD2-47E3-BE32-13EE8E5FC355}" type="presParOf" srcId="{8335C4CE-4744-4224-9AE5-446ADD0FFEF4}" destId="{9FBAC966-CCBD-40F3-8B03-D17096BEBB94}" srcOrd="2" destOrd="0" presId="urn:microsoft.com/office/officeart/2005/8/layout/pList1"/>
    <dgm:cxn modelId="{3515F816-9DFF-4D06-A25F-7B7D5FB27A4D}" type="presParOf" srcId="{9FBAC966-CCBD-40F3-8B03-D17096BEBB94}" destId="{B6EAC600-66DA-4AA9-8597-CB7BF9781AE2}" srcOrd="0" destOrd="0" presId="urn:microsoft.com/office/officeart/2005/8/layout/pList1"/>
    <dgm:cxn modelId="{0D82A90B-E8E6-49B6-ACFC-694B965C176A}" type="presParOf" srcId="{9FBAC966-CCBD-40F3-8B03-D17096BEBB94}" destId="{F38A71F0-22CC-4B07-9D43-088606766D0C}" srcOrd="1" destOrd="0" presId="urn:microsoft.com/office/officeart/2005/8/layout/pList1"/>
    <dgm:cxn modelId="{284C7FCA-3863-4B52-8C8A-5E27A129461F}" type="presParOf" srcId="{8335C4CE-4744-4224-9AE5-446ADD0FFEF4}" destId="{EE9CD172-2F66-4D86-987F-4555FE2F7354}" srcOrd="3" destOrd="0" presId="urn:microsoft.com/office/officeart/2005/8/layout/pList1"/>
    <dgm:cxn modelId="{5098A529-AE86-441B-A53F-0B93C119576E}" type="presParOf" srcId="{8335C4CE-4744-4224-9AE5-446ADD0FFEF4}" destId="{B6AE5619-F5C3-4B42-95CB-6FB5902B3CCD}" srcOrd="4" destOrd="0" presId="urn:microsoft.com/office/officeart/2005/8/layout/pList1"/>
    <dgm:cxn modelId="{980B4930-9EEB-4950-A9B7-14CEEEDC0CCF}" type="presParOf" srcId="{B6AE5619-F5C3-4B42-95CB-6FB5902B3CCD}" destId="{189B8DE3-9B2E-46F9-B57B-08A202842573}" srcOrd="0" destOrd="0" presId="urn:microsoft.com/office/officeart/2005/8/layout/pList1"/>
    <dgm:cxn modelId="{05E31372-B232-4F36-81BC-F7478C1E6FA4}" type="presParOf" srcId="{B6AE5619-F5C3-4B42-95CB-6FB5902B3CCD}" destId="{58DC126D-3238-4089-A896-5D4CAEC0D6E3}"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05B9E-BD77-4D0C-8B11-D405776170DD}" type="datetimeFigureOut">
              <a:rPr lang="zh-CN" altLang="en-US" smtClean="0"/>
              <a:t>2017/9/6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A49F1E-FCFC-4294-BD1A-5F44A2F8C2ED}" type="slidenum">
              <a:rPr lang="zh-CN" altLang="en-US" smtClean="0"/>
              <a:t>‹#›</a:t>
            </a:fld>
            <a:endParaRPr lang="zh-CN" altLang="en-US"/>
          </a:p>
        </p:txBody>
      </p:sp>
    </p:spTree>
    <p:extLst>
      <p:ext uri="{BB962C8B-B14F-4D97-AF65-F5344CB8AC3E}">
        <p14:creationId xmlns:p14="http://schemas.microsoft.com/office/powerpoint/2010/main" val="2941792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FDB426-A24A-41C9-9E1A-3BC462322D07}" type="slidenum">
              <a:rPr lang="zh-CN" altLang="en-US" smtClean="0"/>
              <a:t>1</a:t>
            </a:fld>
            <a:endParaRPr lang="zh-CN" altLang="en-US"/>
          </a:p>
        </p:txBody>
      </p:sp>
    </p:spTree>
    <p:extLst>
      <p:ext uri="{BB962C8B-B14F-4D97-AF65-F5344CB8AC3E}">
        <p14:creationId xmlns:p14="http://schemas.microsoft.com/office/powerpoint/2010/main" val="1855437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64516"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5AA5E7F8-0015-4ECA-A309-65A0C5BED23E}" type="slidenum">
              <a:rPr lang="zh-CN" altLang="en-US" sz="1200" smtClean="0"/>
              <a:pPr>
                <a:defRPr/>
              </a:pPr>
              <a:t>24</a:t>
            </a:fld>
            <a:endParaRPr lang="zh-CN" altLang="en-US" sz="1200" smtClean="0"/>
          </a:p>
        </p:txBody>
      </p:sp>
    </p:spTree>
    <p:extLst>
      <p:ext uri="{BB962C8B-B14F-4D97-AF65-F5344CB8AC3E}">
        <p14:creationId xmlns:p14="http://schemas.microsoft.com/office/powerpoint/2010/main" val="3348882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67588"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359CFA29-A758-4444-806C-ED1B7BB503F2}" type="slidenum">
              <a:rPr lang="zh-CN" altLang="en-US" sz="1200" smtClean="0"/>
              <a:pPr>
                <a:defRPr/>
              </a:pPr>
              <a:t>38</a:t>
            </a:fld>
            <a:endParaRPr lang="zh-CN" altLang="en-US" sz="1200" smtClean="0"/>
          </a:p>
        </p:txBody>
      </p:sp>
    </p:spTree>
    <p:extLst>
      <p:ext uri="{BB962C8B-B14F-4D97-AF65-F5344CB8AC3E}">
        <p14:creationId xmlns:p14="http://schemas.microsoft.com/office/powerpoint/2010/main" val="3359604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68612"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1BD22C5E-77AC-4006-B67D-034B466A8E2C}" type="slidenum">
              <a:rPr lang="zh-CN" altLang="en-US" sz="1200" smtClean="0"/>
              <a:pPr>
                <a:defRPr/>
              </a:pPr>
              <a:t>39</a:t>
            </a:fld>
            <a:endParaRPr lang="zh-CN" altLang="en-US" sz="1200" smtClean="0"/>
          </a:p>
        </p:txBody>
      </p:sp>
    </p:spTree>
    <p:extLst>
      <p:ext uri="{BB962C8B-B14F-4D97-AF65-F5344CB8AC3E}">
        <p14:creationId xmlns:p14="http://schemas.microsoft.com/office/powerpoint/2010/main" val="609174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69636"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BAD3DCF7-7910-4A19-B86B-1D8FFDA2F481}" type="slidenum">
              <a:rPr lang="zh-CN" altLang="en-US" sz="1200" smtClean="0"/>
              <a:pPr>
                <a:defRPr/>
              </a:pPr>
              <a:t>40</a:t>
            </a:fld>
            <a:endParaRPr lang="zh-CN" altLang="en-US" sz="1200" smtClean="0"/>
          </a:p>
        </p:txBody>
      </p:sp>
    </p:spTree>
    <p:extLst>
      <p:ext uri="{BB962C8B-B14F-4D97-AF65-F5344CB8AC3E}">
        <p14:creationId xmlns:p14="http://schemas.microsoft.com/office/powerpoint/2010/main" val="3587677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70660"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F11F0791-D7CB-4FAC-9C1A-29C95927C5D8}" type="slidenum">
              <a:rPr lang="zh-CN" altLang="en-US" sz="1200" smtClean="0"/>
              <a:pPr>
                <a:defRPr/>
              </a:pPr>
              <a:t>41</a:t>
            </a:fld>
            <a:endParaRPr lang="zh-CN" altLang="en-US" sz="1200" smtClean="0"/>
          </a:p>
        </p:txBody>
      </p:sp>
    </p:spTree>
    <p:extLst>
      <p:ext uri="{BB962C8B-B14F-4D97-AF65-F5344CB8AC3E}">
        <p14:creationId xmlns:p14="http://schemas.microsoft.com/office/powerpoint/2010/main" val="1432740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spcBef>
                <a:spcPct val="0"/>
              </a:spcBef>
            </a:pPr>
            <a:endParaRPr lang="en-US" altLang="zh-CN" dirty="0" smtClean="0"/>
          </a:p>
        </p:txBody>
      </p:sp>
      <p:sp>
        <p:nvSpPr>
          <p:cNvPr id="72708"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8FFE6B92-13B7-4CF1-A4DE-B4F9C79F8C31}" type="slidenum">
              <a:rPr lang="zh-CN" altLang="en-US" sz="1200" smtClean="0"/>
              <a:pPr>
                <a:defRPr/>
              </a:pPr>
              <a:t>43</a:t>
            </a:fld>
            <a:endParaRPr lang="zh-CN" altLang="en-US" sz="1200" smtClean="0"/>
          </a:p>
        </p:txBody>
      </p:sp>
    </p:spTree>
    <p:extLst>
      <p:ext uri="{BB962C8B-B14F-4D97-AF65-F5344CB8AC3E}">
        <p14:creationId xmlns:p14="http://schemas.microsoft.com/office/powerpoint/2010/main" val="3629436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73732"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CAA6D2AE-F27E-4EC1-8405-1B095FD6D493}" type="slidenum">
              <a:rPr lang="zh-CN" altLang="en-US" sz="1200" smtClean="0"/>
              <a:pPr>
                <a:defRPr/>
              </a:pPr>
              <a:t>44</a:t>
            </a:fld>
            <a:endParaRPr lang="zh-CN" altLang="en-US" sz="1200" smtClean="0"/>
          </a:p>
        </p:txBody>
      </p:sp>
    </p:spTree>
    <p:extLst>
      <p:ext uri="{BB962C8B-B14F-4D97-AF65-F5344CB8AC3E}">
        <p14:creationId xmlns:p14="http://schemas.microsoft.com/office/powerpoint/2010/main" val="966881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spcBef>
                <a:spcPct val="0"/>
              </a:spcBef>
            </a:pPr>
            <a:endParaRPr lang="zh-CN" altLang="en-US" dirty="0" smtClean="0"/>
          </a:p>
        </p:txBody>
      </p:sp>
      <p:sp>
        <p:nvSpPr>
          <p:cNvPr id="53252"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CF922E90-7AA3-40EF-99A1-4C6B7F751080}" type="slidenum">
              <a:rPr lang="zh-CN" altLang="en-US" sz="1200" smtClean="0"/>
              <a:pPr>
                <a:defRPr/>
              </a:pPr>
              <a:t>49</a:t>
            </a:fld>
            <a:endParaRPr lang="zh-CN" altLang="en-US" sz="1200" smtClean="0"/>
          </a:p>
        </p:txBody>
      </p:sp>
    </p:spTree>
    <p:extLst>
      <p:ext uri="{BB962C8B-B14F-4D97-AF65-F5344CB8AC3E}">
        <p14:creationId xmlns:p14="http://schemas.microsoft.com/office/powerpoint/2010/main" val="4069870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54276"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1ABFB95D-5470-49ED-A7F1-6E477EE6A40F}" type="slidenum">
              <a:rPr lang="zh-CN" altLang="en-US" sz="1200" smtClean="0"/>
              <a:pPr>
                <a:defRPr/>
              </a:pPr>
              <a:t>50</a:t>
            </a:fld>
            <a:endParaRPr lang="zh-CN" altLang="en-US" sz="1200" smtClean="0"/>
          </a:p>
        </p:txBody>
      </p:sp>
    </p:spTree>
    <p:extLst>
      <p:ext uri="{BB962C8B-B14F-4D97-AF65-F5344CB8AC3E}">
        <p14:creationId xmlns:p14="http://schemas.microsoft.com/office/powerpoint/2010/main" val="2382249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55300"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1973E46B-5791-4D4B-890B-A49CC954080A}" type="slidenum">
              <a:rPr lang="zh-CN" altLang="en-US" sz="1200" smtClean="0"/>
              <a:pPr>
                <a:defRPr/>
              </a:pPr>
              <a:t>53</a:t>
            </a:fld>
            <a:endParaRPr lang="zh-CN" altLang="en-US" sz="1200" smtClean="0"/>
          </a:p>
        </p:txBody>
      </p:sp>
    </p:spTree>
    <p:extLst>
      <p:ext uri="{BB962C8B-B14F-4D97-AF65-F5344CB8AC3E}">
        <p14:creationId xmlns:p14="http://schemas.microsoft.com/office/powerpoint/2010/main" val="3487485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UFT（统一功能测试）的名称揭示了“HP QuickTest Professional”和“HP Service Test”的组合， UFT软件包包括QTP的所有功能和服务测试。该集成的HP统一功能测试软件包可帮助开发人员和测试人员测试三层软件应用程序;接口层，服务层和数据库层。 QTP仅支持GUI测试来测试Windows和Web应用程序的功能，但UFT支持GUI和API测试</a:t>
            </a:r>
            <a:endParaRPr lang="zh-CN" altLang="en-US" dirty="0"/>
          </a:p>
        </p:txBody>
      </p:sp>
      <p:sp>
        <p:nvSpPr>
          <p:cNvPr id="4" name="灯片编号占位符 3"/>
          <p:cNvSpPr>
            <a:spLocks noGrp="1"/>
          </p:cNvSpPr>
          <p:nvPr>
            <p:ph type="sldNum" sz="quarter" idx="10"/>
          </p:nvPr>
        </p:nvSpPr>
        <p:spPr/>
        <p:txBody>
          <a:bodyPr/>
          <a:lstStyle/>
          <a:p>
            <a:fld id="{958706C7-F2C3-48B6-8A22-C484D800B5D4}" type="slidenum">
              <a:rPr lang="en-US" altLang="zh-CN" smtClean="0"/>
              <a:t>3</a:t>
            </a:fld>
            <a:endParaRPr lang="zh-CN" altLang="en-US"/>
          </a:p>
        </p:txBody>
      </p:sp>
    </p:spTree>
    <p:extLst>
      <p:ext uri="{BB962C8B-B14F-4D97-AF65-F5344CB8AC3E}">
        <p14:creationId xmlns:p14="http://schemas.microsoft.com/office/powerpoint/2010/main" val="4035710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0D66D9CF-F074-4FFC-B330-B168AE2194AE}" type="slidenum">
              <a:rPr lang="zh-CN" altLang="en-US" sz="1200" smtClean="0"/>
              <a:pPr>
                <a:defRPr/>
              </a:pPr>
              <a:t>54</a:t>
            </a:fld>
            <a:endParaRPr lang="zh-CN" altLang="en-US" sz="1200" smtClean="0"/>
          </a:p>
        </p:txBody>
      </p:sp>
    </p:spTree>
    <p:extLst>
      <p:ext uri="{BB962C8B-B14F-4D97-AF65-F5344CB8AC3E}">
        <p14:creationId xmlns:p14="http://schemas.microsoft.com/office/powerpoint/2010/main" val="2219504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60420"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D32742B1-622F-4D1C-B871-B00942877D68}" type="slidenum">
              <a:rPr lang="zh-CN" altLang="en-US" sz="1200" smtClean="0"/>
              <a:pPr>
                <a:defRPr/>
              </a:pPr>
              <a:t>55</a:t>
            </a:fld>
            <a:endParaRPr lang="zh-CN" altLang="en-US" sz="1200" smtClean="0"/>
          </a:p>
        </p:txBody>
      </p:sp>
    </p:spTree>
    <p:extLst>
      <p:ext uri="{BB962C8B-B14F-4D97-AF65-F5344CB8AC3E}">
        <p14:creationId xmlns:p14="http://schemas.microsoft.com/office/powerpoint/2010/main" val="36492166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61444"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52D08186-AFA0-4678-9F3F-2400FF786C38}" type="slidenum">
              <a:rPr lang="zh-CN" altLang="en-US" sz="1200" smtClean="0"/>
              <a:pPr>
                <a:defRPr/>
              </a:pPr>
              <a:t>56</a:t>
            </a:fld>
            <a:endParaRPr lang="zh-CN" altLang="en-US" sz="1200" smtClean="0"/>
          </a:p>
        </p:txBody>
      </p:sp>
    </p:spTree>
    <p:extLst>
      <p:ext uri="{BB962C8B-B14F-4D97-AF65-F5344CB8AC3E}">
        <p14:creationId xmlns:p14="http://schemas.microsoft.com/office/powerpoint/2010/main" val="3758476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使用</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变量时，最好明确创建或者声名，最简单的就是用关键字</a:t>
            </a:r>
            <a:r>
              <a:rPr lang="en-US" altLang="zh-CN" sz="1200" b="1" i="0" kern="1200" dirty="0" smtClean="0">
                <a:solidFill>
                  <a:schemeClr val="tx1"/>
                </a:solidFill>
                <a:effectLst/>
                <a:latin typeface="+mn-lt"/>
                <a:ea typeface="+mn-ea"/>
                <a:cs typeface="+mn-cs"/>
              </a:rPr>
              <a:t>dim</a:t>
            </a:r>
            <a:r>
              <a:rPr lang="en-US" altLang="zh-CN" sz="1200" b="0"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dimension</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的缩写</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Dimension  </a:t>
            </a:r>
            <a:r>
              <a:rPr lang="zh-CN" altLang="en-US" sz="1200" b="0" i="0" kern="1200" dirty="0" smtClean="0">
                <a:solidFill>
                  <a:schemeClr val="tx1"/>
                </a:solidFill>
                <a:effectLst/>
                <a:latin typeface="+mn-lt"/>
                <a:ea typeface="+mn-ea"/>
                <a:cs typeface="+mn-cs"/>
              </a:rPr>
              <a:t>是尺寸、规格、容积 （</a:t>
            </a:r>
            <a:r>
              <a:rPr lang="en-US" altLang="zh-CN" sz="1200" b="0" i="0" kern="1200" dirty="0" smtClean="0">
                <a:solidFill>
                  <a:schemeClr val="tx1"/>
                </a:solidFill>
                <a:effectLst/>
                <a:latin typeface="+mn-lt"/>
                <a:ea typeface="+mn-ea"/>
                <a:cs typeface="+mn-cs"/>
              </a:rPr>
              <a:t>Diamond  </a:t>
            </a:r>
            <a:r>
              <a:rPr lang="en-US" altLang="zh-CN" sz="1200" b="0" i="0" kern="1200" baseline="0" dirty="0" smtClean="0">
                <a:solidFill>
                  <a:schemeClr val="tx1"/>
                </a:solidFill>
                <a:effectLst/>
                <a:latin typeface="+mn-lt"/>
                <a:ea typeface="+mn-ea"/>
                <a:cs typeface="+mn-cs"/>
              </a:rPr>
              <a:t> </a:t>
            </a:r>
            <a:r>
              <a:rPr lang="zh-CN" altLang="en-US" sz="1200" b="0" i="0" kern="1200" baseline="0" dirty="0" smtClean="0">
                <a:solidFill>
                  <a:schemeClr val="tx1"/>
                </a:solidFill>
                <a:effectLst/>
                <a:latin typeface="+mn-lt"/>
                <a:ea typeface="+mn-ea"/>
                <a:cs typeface="+mn-cs"/>
              </a:rPr>
              <a:t>钻石</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定义</a:t>
            </a:r>
            <a:r>
              <a:rPr lang="zh-CN" altLang="en-US" sz="1200" b="0" i="0" kern="1200" dirty="0" smtClean="0">
                <a:solidFill>
                  <a:schemeClr val="tx1"/>
                </a:solidFill>
                <a:effectLst/>
                <a:latin typeface="+mn-lt"/>
                <a:ea typeface="+mn-ea"/>
                <a:cs typeface="+mn-cs"/>
              </a:rPr>
              <a:t>一个</a:t>
            </a:r>
            <a:r>
              <a:rPr lang="zh-CN" altLang="en-US" sz="1200" b="1" i="0" kern="1200" dirty="0" smtClean="0">
                <a:solidFill>
                  <a:schemeClr val="tx1"/>
                </a:solidFill>
                <a:effectLst/>
                <a:latin typeface="+mn-lt"/>
                <a:ea typeface="+mn-ea"/>
                <a:cs typeface="+mn-cs"/>
              </a:rPr>
              <a:t>变量</a:t>
            </a:r>
            <a:r>
              <a:rPr lang="zh-CN" altLang="en-US" sz="1200" b="0" i="0" kern="1200" dirty="0" smtClean="0">
                <a:solidFill>
                  <a:schemeClr val="tx1"/>
                </a:solidFill>
                <a:effectLst/>
                <a:latin typeface="+mn-lt"/>
                <a:ea typeface="+mn-ea"/>
                <a:cs typeface="+mn-cs"/>
              </a:rPr>
              <a:t>意味着在说明</a:t>
            </a:r>
            <a:r>
              <a:rPr lang="zh-CN" altLang="en-US" sz="1200" b="1" i="0" kern="1200" dirty="0" smtClean="0">
                <a:solidFill>
                  <a:schemeClr val="tx1"/>
                </a:solidFill>
                <a:effectLst/>
                <a:latin typeface="+mn-lt"/>
                <a:ea typeface="+mn-ea"/>
                <a:cs typeface="+mn-cs"/>
              </a:rPr>
              <a:t>变量的</a:t>
            </a:r>
            <a:r>
              <a:rPr lang="zh-CN" altLang="en-US" sz="1200" b="0" i="0" kern="1200" dirty="0" smtClean="0">
                <a:solidFill>
                  <a:schemeClr val="tx1"/>
                </a:solidFill>
                <a:effectLst/>
                <a:latin typeface="+mn-lt"/>
                <a:ea typeface="+mn-ea"/>
                <a:cs typeface="+mn-cs"/>
              </a:rPr>
              <a:t>同时还要为</a:t>
            </a:r>
            <a:r>
              <a:rPr lang="zh-CN" altLang="en-US" sz="1200" b="1" i="0" kern="1200" dirty="0" smtClean="0">
                <a:solidFill>
                  <a:schemeClr val="tx1"/>
                </a:solidFill>
                <a:effectLst/>
                <a:latin typeface="+mn-lt"/>
                <a:ea typeface="+mn-ea"/>
                <a:cs typeface="+mn-cs"/>
              </a:rPr>
              <a:t>变量</a:t>
            </a:r>
            <a:r>
              <a:rPr lang="zh-CN" altLang="en-US" sz="1200" b="0" i="0" kern="1200" dirty="0" smtClean="0">
                <a:solidFill>
                  <a:schemeClr val="tx1"/>
                </a:solidFill>
                <a:effectLst/>
                <a:latin typeface="+mn-lt"/>
                <a:ea typeface="+mn-ea"/>
                <a:cs typeface="+mn-cs"/>
              </a:rPr>
              <a:t>分配存储空间。在</a:t>
            </a:r>
            <a:r>
              <a:rPr lang="zh-CN" altLang="en-US" sz="1200" b="1" i="0" kern="1200" dirty="0" smtClean="0">
                <a:solidFill>
                  <a:schemeClr val="tx1"/>
                </a:solidFill>
                <a:effectLst/>
                <a:latin typeface="+mn-lt"/>
                <a:ea typeface="+mn-ea"/>
                <a:cs typeface="+mn-cs"/>
              </a:rPr>
              <a:t>定义</a:t>
            </a:r>
            <a:r>
              <a:rPr lang="zh-CN" altLang="en-US" sz="1200" b="0" i="0" kern="1200" dirty="0" smtClean="0">
                <a:solidFill>
                  <a:schemeClr val="tx1"/>
                </a:solidFill>
                <a:effectLst/>
                <a:latin typeface="+mn-lt"/>
                <a:ea typeface="+mn-ea"/>
                <a:cs typeface="+mn-cs"/>
              </a:rPr>
              <a:t>一个</a:t>
            </a:r>
            <a:r>
              <a:rPr lang="zh-CN" altLang="en-US" sz="1200" b="1" i="0" kern="1200" dirty="0" smtClean="0">
                <a:solidFill>
                  <a:schemeClr val="tx1"/>
                </a:solidFill>
                <a:effectLst/>
                <a:latin typeface="+mn-lt"/>
                <a:ea typeface="+mn-ea"/>
                <a:cs typeface="+mn-cs"/>
              </a:rPr>
              <a:t>变量的</a:t>
            </a:r>
            <a:r>
              <a:rPr lang="zh-CN" altLang="en-US" sz="1200" b="0" i="0" kern="1200" dirty="0" smtClean="0">
                <a:solidFill>
                  <a:schemeClr val="tx1"/>
                </a:solidFill>
                <a:effectLst/>
                <a:latin typeface="+mn-lt"/>
                <a:ea typeface="+mn-ea"/>
                <a:cs typeface="+mn-cs"/>
              </a:rPr>
              <a:t>同时还可以</a:t>
            </a:r>
            <a:r>
              <a:rPr lang="zh-CN" altLang="en-US" sz="1200" b="1" i="0" kern="1200" dirty="0" smtClean="0">
                <a:solidFill>
                  <a:schemeClr val="tx1"/>
                </a:solidFill>
                <a:effectLst/>
                <a:latin typeface="+mn-lt"/>
                <a:ea typeface="+mn-ea"/>
                <a:cs typeface="+mn-cs"/>
              </a:rPr>
              <a:t>对变量</a:t>
            </a:r>
            <a:r>
              <a:rPr lang="zh-CN" altLang="en-US" sz="1200" b="0" i="0" kern="1200" dirty="0" smtClean="0">
                <a:solidFill>
                  <a:schemeClr val="tx1"/>
                </a:solidFill>
                <a:effectLst/>
                <a:latin typeface="+mn-lt"/>
                <a:ea typeface="+mn-ea"/>
                <a:cs typeface="+mn-cs"/>
              </a:rPr>
              <a:t>进行初始化</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58706C7-F2C3-48B6-8A22-C484D800B5D4}" type="slidenum">
              <a:rPr lang="en-US" altLang="zh-CN" smtClean="0"/>
              <a:t>5</a:t>
            </a:fld>
            <a:endParaRPr lang="zh-CN" altLang="en-US"/>
          </a:p>
        </p:txBody>
      </p:sp>
    </p:spTree>
    <p:extLst>
      <p:ext uri="{BB962C8B-B14F-4D97-AF65-F5344CB8AC3E}">
        <p14:creationId xmlns:p14="http://schemas.microsoft.com/office/powerpoint/2010/main" val="2242212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Variant  </a:t>
            </a:r>
            <a:r>
              <a:rPr lang="zh-CN" altLang="en-US" dirty="0" smtClean="0"/>
              <a:t>变体   转化   不同的  多样的</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58706C7-F2C3-48B6-8A22-C484D800B5D4}" type="slidenum">
              <a:rPr lang="en-US" altLang="zh-CN" smtClean="0"/>
              <a:t>7</a:t>
            </a:fld>
            <a:endParaRPr lang="zh-CN" altLang="en-US"/>
          </a:p>
        </p:txBody>
      </p:sp>
    </p:spTree>
    <p:extLst>
      <p:ext uri="{BB962C8B-B14F-4D97-AF65-F5344CB8AC3E}">
        <p14:creationId xmlns:p14="http://schemas.microsoft.com/office/powerpoint/2010/main" val="1359280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8706C7-F2C3-48B6-8A22-C484D800B5D4}" type="slidenum">
              <a:rPr lang="en-US" altLang="zh-CN" smtClean="0"/>
              <a:t>9</a:t>
            </a:fld>
            <a:endParaRPr lang="zh-CN" altLang="en-US"/>
          </a:p>
        </p:txBody>
      </p:sp>
    </p:spTree>
    <p:extLst>
      <p:ext uri="{BB962C8B-B14F-4D97-AF65-F5344CB8AC3E}">
        <p14:creationId xmlns:p14="http://schemas.microsoft.com/office/powerpoint/2010/main" val="1767121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8372"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C60B1231-8D3B-4D02-A507-B1EE70597BA3}" type="slidenum">
              <a:rPr lang="zh-CN" altLang="en-US" sz="1200" smtClean="0"/>
              <a:pPr>
                <a:defRPr/>
              </a:pPr>
              <a:t>14</a:t>
            </a:fld>
            <a:endParaRPr lang="zh-CN" altLang="en-US" sz="1200" smtClean="0"/>
          </a:p>
        </p:txBody>
      </p:sp>
    </p:spTree>
    <p:extLst>
      <p:ext uri="{BB962C8B-B14F-4D97-AF65-F5344CB8AC3E}">
        <p14:creationId xmlns:p14="http://schemas.microsoft.com/office/powerpoint/2010/main" val="110477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59396"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5AD2C13E-FB03-4EB3-B69D-A10D536F6B98}" type="slidenum">
              <a:rPr lang="zh-CN" altLang="en-US" sz="1200" smtClean="0"/>
              <a:pPr>
                <a:defRPr/>
              </a:pPr>
              <a:t>15</a:t>
            </a:fld>
            <a:endParaRPr lang="zh-CN" altLang="en-US" sz="1200" smtClean="0"/>
          </a:p>
        </p:txBody>
      </p:sp>
    </p:spTree>
    <p:extLst>
      <p:ext uri="{BB962C8B-B14F-4D97-AF65-F5344CB8AC3E}">
        <p14:creationId xmlns:p14="http://schemas.microsoft.com/office/powerpoint/2010/main" val="258008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8706C7-F2C3-48B6-8A22-C484D800B5D4}" type="slidenum">
              <a:rPr lang="en-US" altLang="zh-CN" smtClean="0"/>
              <a:t>17</a:t>
            </a:fld>
            <a:endParaRPr lang="zh-CN" altLang="en-US"/>
          </a:p>
        </p:txBody>
      </p:sp>
    </p:spTree>
    <p:extLst>
      <p:ext uri="{BB962C8B-B14F-4D97-AF65-F5344CB8AC3E}">
        <p14:creationId xmlns:p14="http://schemas.microsoft.com/office/powerpoint/2010/main" val="4051540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63492"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fld id="{667D2090-E068-4EBA-ADA8-6AA8C34054EA}" type="slidenum">
              <a:rPr lang="zh-CN" altLang="en-US" sz="1200" smtClean="0"/>
              <a:pPr>
                <a:defRPr/>
              </a:pPr>
              <a:t>23</a:t>
            </a:fld>
            <a:endParaRPr lang="zh-CN" altLang="en-US" sz="1200" smtClean="0"/>
          </a:p>
        </p:txBody>
      </p:sp>
    </p:spTree>
    <p:extLst>
      <p:ext uri="{BB962C8B-B14F-4D97-AF65-F5344CB8AC3E}">
        <p14:creationId xmlns:p14="http://schemas.microsoft.com/office/powerpoint/2010/main" val="2377123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2017/9/6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229600" cy="4525963"/>
          </a:xfrm>
        </p:spPr>
        <p:txBody>
          <a:bodyPr/>
          <a:lstStyle>
            <a:lvl1pPr>
              <a:defRPr sz="2800" b="1"/>
            </a:lvl1pPr>
            <a:lvl2pPr>
              <a:defRPr sz="2600" b="1"/>
            </a:lvl2pPr>
            <a:lvl3pPr>
              <a:defRPr b="1"/>
            </a:lvl3pPr>
            <a:lvl4pPr>
              <a:defRPr b="1"/>
            </a:lvl4pPr>
            <a:lvl5pPr>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2017/9/6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1">
                <a:solidFill>
                  <a:schemeClr val="bg1"/>
                </a:solidFill>
                <a:latin typeface="+mj-ea"/>
                <a:ea typeface="+mj-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2017/9/6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VBS</a:t>
            </a:r>
            <a:r>
              <a:rPr lang="zh-CN" altLang="en-US" dirty="0" smtClean="0"/>
              <a:t>语法</a:t>
            </a:r>
            <a:endParaRPr lang="zh-CN" altLang="en-US" dirty="0"/>
          </a:p>
        </p:txBody>
      </p:sp>
      <p:sp>
        <p:nvSpPr>
          <p:cNvPr id="3" name="TextBox 2"/>
          <p:cNvSpPr txBox="1"/>
          <p:nvPr/>
        </p:nvSpPr>
        <p:spPr>
          <a:xfrm>
            <a:off x="4860032" y="6301743"/>
            <a:ext cx="3672408" cy="461665"/>
          </a:xfrm>
          <a:prstGeom prst="rect">
            <a:avLst/>
          </a:prstGeom>
          <a:noFill/>
        </p:spPr>
        <p:txBody>
          <a:bodyPr wrap="square" rtlCol="0">
            <a:spAutoFit/>
          </a:bodyPr>
          <a:lstStyle/>
          <a:p>
            <a:r>
              <a:rPr lang="zh-CN" altLang="en-US" sz="2400" b="1" dirty="0" smtClean="0">
                <a:solidFill>
                  <a:schemeClr val="bg1"/>
                </a:solidFill>
              </a:rPr>
              <a:t>河北师范大学软件学院</a:t>
            </a:r>
            <a:endParaRPr lang="zh-CN" altLang="en-US" sz="2400" b="1" dirty="0">
              <a:solidFill>
                <a:schemeClr val="bg1"/>
              </a:solidFill>
            </a:endParaRPr>
          </a:p>
        </p:txBody>
      </p:sp>
      <p:pic>
        <p:nvPicPr>
          <p:cNvPr id="4" name="图片 3"/>
          <p:cNvPicPr>
            <a:picLocks noChangeAspect="1"/>
          </p:cNvPicPr>
          <p:nvPr/>
        </p:nvPicPr>
        <p:blipFill>
          <a:blip r:embed="rId3"/>
          <a:stretch>
            <a:fillRect/>
          </a:stretch>
        </p:blipFill>
        <p:spPr>
          <a:xfrm>
            <a:off x="5652120" y="116632"/>
            <a:ext cx="3428571" cy="685714"/>
          </a:xfrm>
          <a:prstGeom prst="rect">
            <a:avLst/>
          </a:prstGeom>
        </p:spPr>
      </p:pic>
    </p:spTree>
    <p:extLst>
      <p:ext uri="{BB962C8B-B14F-4D97-AF65-F5344CB8AC3E}">
        <p14:creationId xmlns:p14="http://schemas.microsoft.com/office/powerpoint/2010/main" val="1235477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smtClean="0"/>
              <a:t>helloworld</a:t>
            </a:r>
            <a:r>
              <a:rPr lang="en-US" altLang="zh-CN" dirty="0" smtClean="0"/>
              <a:t> = "UFT is good"</a:t>
            </a:r>
            <a:br>
              <a:rPr lang="en-US" altLang="zh-CN" dirty="0" smtClean="0"/>
            </a:br>
            <a:r>
              <a:rPr lang="en-US" altLang="zh-CN" dirty="0" err="1" smtClean="0"/>
              <a:t>MsgBox</a:t>
            </a:r>
            <a:r>
              <a:rPr lang="en-US" altLang="zh-CN" dirty="0" smtClean="0"/>
              <a:t> (</a:t>
            </a:r>
            <a:r>
              <a:rPr lang="en-US" altLang="zh-CN" dirty="0" err="1" smtClean="0"/>
              <a:t>helloword</a:t>
            </a:r>
            <a:r>
              <a:rPr lang="en-US" altLang="zh-CN" dirty="0" smtClean="0"/>
              <a:t>)</a:t>
            </a:r>
            <a:endParaRPr lang="zh-CN" altLang="en-US" dirty="0" smtClean="0"/>
          </a:p>
          <a:p>
            <a:r>
              <a:rPr lang="zh-CN" altLang="en-US" dirty="0" smtClean="0"/>
              <a:t>编码过程中，不小心写错变量名，系统将写错的“</a:t>
            </a:r>
            <a:r>
              <a:rPr lang="en-US" altLang="zh-CN" dirty="0" err="1" smtClean="0"/>
              <a:t>helloword</a:t>
            </a:r>
            <a:r>
              <a:rPr lang="zh-CN" altLang="en-US" dirty="0" smtClean="0"/>
              <a:t>”当成一个新变量，没有赋初值，系统认为是空</a:t>
            </a:r>
            <a:endParaRPr lang="en-US" altLang="zh-CN" dirty="0" smtClean="0"/>
          </a:p>
          <a:p>
            <a:r>
              <a:rPr lang="zh-CN" altLang="en-US" dirty="0" smtClean="0"/>
              <a:t>如何避免此问题？</a:t>
            </a:r>
            <a:endParaRPr lang="en-US" altLang="zh-CN" dirty="0" smtClean="0"/>
          </a:p>
          <a:p>
            <a:endParaRPr lang="en-US" altLang="zh-CN" dirty="0" smtClean="0"/>
          </a:p>
          <a:p>
            <a:endParaRPr lang="zh-CN" altLang="en-US" dirty="0"/>
          </a:p>
        </p:txBody>
      </p:sp>
      <p:sp>
        <p:nvSpPr>
          <p:cNvPr id="2" name="标题 1"/>
          <p:cNvSpPr>
            <a:spLocks noGrp="1"/>
          </p:cNvSpPr>
          <p:nvPr>
            <p:ph type="title"/>
          </p:nvPr>
        </p:nvSpPr>
        <p:spPr/>
        <p:txBody>
          <a:bodyPr/>
          <a:lstStyle/>
          <a:p>
            <a:r>
              <a:rPr lang="zh-CN" altLang="en-US" smtClean="0"/>
              <a:t>变量相关知识</a:t>
            </a:r>
            <a:endParaRPr lang="zh-CN" altLang="en-US" dirty="0"/>
          </a:p>
        </p:txBody>
      </p:sp>
    </p:spTree>
    <p:extLst>
      <p:ext uri="{BB962C8B-B14F-4D97-AF65-F5344CB8AC3E}">
        <p14:creationId xmlns:p14="http://schemas.microsoft.com/office/powerpoint/2010/main" val="217651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给代码加上强制显示声明</a:t>
            </a:r>
            <a:endParaRPr lang="en-US" altLang="zh-CN" smtClean="0"/>
          </a:p>
          <a:p>
            <a:pPr lvl="1"/>
            <a:r>
              <a:rPr lang="en-US" altLang="zh-CN" smtClean="0"/>
              <a:t>Option Explicit ‘</a:t>
            </a:r>
            <a:r>
              <a:rPr lang="zh-CN" altLang="en-US" smtClean="0"/>
              <a:t>强制显示申明变量</a:t>
            </a:r>
          </a:p>
          <a:p>
            <a:pPr lvl="1"/>
            <a:r>
              <a:rPr lang="en-US" altLang="zh-CN" smtClean="0"/>
              <a:t>Dim helloworld '</a:t>
            </a:r>
            <a:r>
              <a:rPr lang="zh-CN" altLang="en-US" smtClean="0"/>
              <a:t>定义变量</a:t>
            </a:r>
          </a:p>
          <a:p>
            <a:pPr lvl="1"/>
            <a:r>
              <a:rPr lang="en-US" altLang="zh-CN" smtClean="0"/>
              <a:t>helloworld = "UFT is good"   '</a:t>
            </a:r>
            <a:r>
              <a:rPr lang="zh-CN" altLang="en-US" smtClean="0"/>
              <a:t>给变量进行赋值</a:t>
            </a:r>
          </a:p>
          <a:p>
            <a:pPr lvl="1"/>
            <a:r>
              <a:rPr lang="en-US" altLang="zh-CN" smtClean="0"/>
              <a:t>MsgBox (helloword)  '</a:t>
            </a:r>
            <a:r>
              <a:rPr lang="zh-CN" altLang="en-US" smtClean="0"/>
              <a:t>弹出消息框显示变量</a:t>
            </a:r>
            <a:endParaRPr lang="zh-CN" altLang="en-US" dirty="0"/>
          </a:p>
        </p:txBody>
      </p:sp>
      <p:sp>
        <p:nvSpPr>
          <p:cNvPr id="2" name="标题 1"/>
          <p:cNvSpPr>
            <a:spLocks noGrp="1"/>
          </p:cNvSpPr>
          <p:nvPr>
            <p:ph type="title"/>
          </p:nvPr>
        </p:nvSpPr>
        <p:spPr/>
        <p:txBody>
          <a:bodyPr/>
          <a:lstStyle/>
          <a:p>
            <a:r>
              <a:rPr lang="zh-CN" altLang="en-US" smtClean="0"/>
              <a:t>变量相关知识</a:t>
            </a:r>
            <a:endParaRPr lang="zh-CN" altLang="en-US" dirty="0"/>
          </a:p>
        </p:txBody>
      </p:sp>
      <p:pic>
        <p:nvPicPr>
          <p:cNvPr id="5" name="图片 4"/>
          <p:cNvPicPr>
            <a:picLocks noChangeAspect="1"/>
          </p:cNvPicPr>
          <p:nvPr/>
        </p:nvPicPr>
        <p:blipFill>
          <a:blip r:embed="rId2"/>
          <a:stretch>
            <a:fillRect/>
          </a:stretch>
        </p:blipFill>
        <p:spPr>
          <a:xfrm>
            <a:off x="1403648" y="4077072"/>
            <a:ext cx="3295278" cy="1337214"/>
          </a:xfrm>
          <a:prstGeom prst="rect">
            <a:avLst/>
          </a:prstGeom>
        </p:spPr>
      </p:pic>
      <p:grpSp>
        <p:nvGrpSpPr>
          <p:cNvPr id="9" name="组合 8"/>
          <p:cNvGrpSpPr/>
          <p:nvPr/>
        </p:nvGrpSpPr>
        <p:grpSpPr>
          <a:xfrm>
            <a:off x="5148064" y="4077072"/>
            <a:ext cx="3629950" cy="1578572"/>
            <a:chOff x="5722143" y="4050507"/>
            <a:chExt cx="3629950" cy="1578572"/>
          </a:xfrm>
        </p:grpSpPr>
        <p:sp>
          <p:nvSpPr>
            <p:cNvPr id="6" name="内容占位符 2"/>
            <p:cNvSpPr txBox="1">
              <a:spLocks/>
            </p:cNvSpPr>
            <p:nvPr/>
          </p:nvSpPr>
          <p:spPr>
            <a:xfrm>
              <a:off x="5940152" y="4077072"/>
              <a:ext cx="3411941" cy="1552007"/>
            </a:xfrm>
            <a:prstGeom prst="rect">
              <a:avLst/>
            </a:prstGeom>
          </p:spPr>
          <p:txBody>
            <a:bodyPr vert="horz" lIns="68580" tIns="34290" rIns="68580" bIns="34290" rtlCol="0">
              <a:normAutofit fontScale="92500"/>
            </a:bodyPr>
            <a:lstStyle>
              <a:lvl1pPr marL="274320" indent="-228600" algn="l" defTabSz="914400" rtl="0" eaLnBrk="1" latinLnBrk="0" hangingPunct="1">
                <a:lnSpc>
                  <a:spcPct val="150000"/>
                </a:lnSpc>
                <a:spcBef>
                  <a:spcPts val="1800"/>
                </a:spcBef>
                <a:buSzPct val="100000"/>
                <a:buFont typeface="Arial" pitchFamily="34" charset="0"/>
                <a:buChar char="▪"/>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Arial" pitchFamily="34" charset="0"/>
                <a:buChar char="▪"/>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Arial" pitchFamily="34" charset="0"/>
                <a:buChar char="▪"/>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pPr marL="34290" indent="0">
                <a:buNone/>
              </a:pPr>
              <a:r>
                <a:rPr lang="zh-CN" altLang="en-US" sz="2100" dirty="0">
                  <a:solidFill>
                    <a:srgbClr val="FF0000"/>
                  </a:solidFill>
                </a:rPr>
                <a:t>***：</a:t>
              </a:r>
              <a:r>
                <a:rPr lang="zh-CN" altLang="en-US" sz="2100" dirty="0"/>
                <a:t>代码加上显示声明（</a:t>
              </a:r>
              <a:r>
                <a:rPr lang="zh-CN" altLang="en-US" sz="2100" dirty="0">
                  <a:solidFill>
                    <a:srgbClr val="FF0000"/>
                  </a:solidFill>
                </a:rPr>
                <a:t> </a:t>
              </a:r>
              <a:r>
                <a:rPr lang="en-US" altLang="zh-CN" sz="2100" dirty="0">
                  <a:solidFill>
                    <a:srgbClr val="FF0000"/>
                  </a:solidFill>
                </a:rPr>
                <a:t>Option Explicit </a:t>
              </a:r>
              <a:r>
                <a:rPr lang="en-US" altLang="en-US" sz="2100" dirty="0"/>
                <a:t>）</a:t>
              </a:r>
              <a:r>
                <a:rPr lang="zh-CN" altLang="en-US" sz="2100" dirty="0"/>
                <a:t>后，运行代码后，可以直接定位问题</a:t>
              </a:r>
            </a:p>
            <a:p>
              <a:endParaRPr lang="zh-CN" altLang="en-US" sz="2100" dirty="0"/>
            </a:p>
          </p:txBody>
        </p:sp>
        <p:sp>
          <p:nvSpPr>
            <p:cNvPr id="7" name="圆角矩形 6"/>
            <p:cNvSpPr/>
            <p:nvPr/>
          </p:nvSpPr>
          <p:spPr>
            <a:xfrm>
              <a:off x="5722143" y="4050507"/>
              <a:ext cx="3378994" cy="1575197"/>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extLst>
      <p:ext uri="{BB962C8B-B14F-4D97-AF65-F5344CB8AC3E}">
        <p14:creationId xmlns:p14="http://schemas.microsoft.com/office/powerpoint/2010/main" val="3847649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什么叫显式声明？隐式声明？</a:t>
            </a:r>
            <a:endParaRPr lang="en-US" altLang="zh-CN" dirty="0" smtClean="0"/>
          </a:p>
          <a:p>
            <a:pPr lvl="1"/>
            <a:r>
              <a:rPr lang="zh-CN" altLang="en-US" dirty="0" smtClean="0"/>
              <a:t>使用</a:t>
            </a:r>
            <a:r>
              <a:rPr lang="en-US" altLang="zh-CN" dirty="0" smtClean="0"/>
              <a:t>Dim</a:t>
            </a:r>
            <a:r>
              <a:rPr lang="zh-CN" altLang="en-US" dirty="0" smtClean="0"/>
              <a:t>、</a:t>
            </a:r>
            <a:r>
              <a:rPr lang="en-US" altLang="zh-CN" dirty="0" smtClean="0"/>
              <a:t>Public</a:t>
            </a:r>
            <a:r>
              <a:rPr lang="zh-CN" altLang="en-US" dirty="0" smtClean="0"/>
              <a:t>、</a:t>
            </a:r>
            <a:r>
              <a:rPr lang="en-US" altLang="zh-CN" dirty="0" smtClean="0"/>
              <a:t>Private</a:t>
            </a:r>
            <a:r>
              <a:rPr lang="zh-CN" altLang="en-US" dirty="0" smtClean="0"/>
              <a:t>语句进行声明</a:t>
            </a:r>
            <a:r>
              <a:rPr lang="en-US" altLang="zh-CN" dirty="0" smtClean="0"/>
              <a:t>——</a:t>
            </a:r>
            <a:r>
              <a:rPr lang="zh-CN" altLang="en-US" dirty="0" smtClean="0"/>
              <a:t>显式</a:t>
            </a:r>
            <a:endParaRPr lang="en-US" altLang="zh-CN" dirty="0" smtClean="0"/>
          </a:p>
          <a:p>
            <a:pPr lvl="1"/>
            <a:r>
              <a:rPr lang="zh-CN" altLang="en-US" dirty="0" smtClean="0"/>
              <a:t>不使用</a:t>
            </a:r>
            <a:r>
              <a:rPr lang="en-US" altLang="zh-CN" dirty="0" smtClean="0"/>
              <a:t>Dim</a:t>
            </a:r>
            <a:r>
              <a:rPr lang="zh-CN" altLang="en-US" dirty="0" smtClean="0"/>
              <a:t>、</a:t>
            </a:r>
            <a:r>
              <a:rPr lang="en-US" altLang="zh-CN" dirty="0" smtClean="0"/>
              <a:t>Public</a:t>
            </a:r>
            <a:r>
              <a:rPr lang="zh-CN" altLang="en-US" dirty="0" smtClean="0"/>
              <a:t>、</a:t>
            </a:r>
            <a:r>
              <a:rPr lang="en-US" altLang="zh-CN" dirty="0" smtClean="0"/>
              <a:t>Private</a:t>
            </a:r>
            <a:r>
              <a:rPr lang="zh-CN" altLang="en-US" dirty="0" smtClean="0"/>
              <a:t>语句进行声明</a:t>
            </a:r>
            <a:r>
              <a:rPr lang="en-US" altLang="zh-CN" dirty="0" smtClean="0"/>
              <a:t>——</a:t>
            </a:r>
            <a:r>
              <a:rPr lang="zh-CN" altLang="en-US" dirty="0" smtClean="0"/>
              <a:t>隐式</a:t>
            </a:r>
            <a:endParaRPr lang="en-US" altLang="zh-CN" dirty="0" smtClean="0"/>
          </a:p>
          <a:p>
            <a:r>
              <a:rPr lang="zh-CN" altLang="en-US" dirty="0" smtClean="0"/>
              <a:t>良好的编码习惯：使用显示声明变量，并且在变量声明前加</a:t>
            </a:r>
            <a:r>
              <a:rPr lang="en-US" altLang="zh-CN" dirty="0" smtClean="0"/>
              <a:t>Option Explicit </a:t>
            </a:r>
            <a:r>
              <a:rPr lang="zh-CN" altLang="en-US" dirty="0" smtClean="0"/>
              <a:t>（强制显示申明变量）</a:t>
            </a:r>
          </a:p>
          <a:p>
            <a:endParaRPr lang="zh-CN" altLang="en-US" dirty="0"/>
          </a:p>
        </p:txBody>
      </p:sp>
      <p:sp>
        <p:nvSpPr>
          <p:cNvPr id="2" name="标题 1"/>
          <p:cNvSpPr>
            <a:spLocks noGrp="1"/>
          </p:cNvSpPr>
          <p:nvPr>
            <p:ph type="title"/>
          </p:nvPr>
        </p:nvSpPr>
        <p:spPr/>
        <p:txBody>
          <a:bodyPr/>
          <a:lstStyle/>
          <a:p>
            <a:r>
              <a:rPr lang="zh-CN" altLang="en-US" smtClean="0"/>
              <a:t>变量相关知识</a:t>
            </a:r>
            <a:endParaRPr lang="zh-CN" altLang="en-US" dirty="0"/>
          </a:p>
        </p:txBody>
      </p:sp>
    </p:spTree>
    <p:extLst>
      <p:ext uri="{BB962C8B-B14F-4D97-AF65-F5344CB8AC3E}">
        <p14:creationId xmlns:p14="http://schemas.microsoft.com/office/powerpoint/2010/main" val="2451783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必须以字母开头</a:t>
            </a:r>
          </a:p>
          <a:p>
            <a:r>
              <a:rPr lang="zh-CN" altLang="en-US" smtClean="0"/>
              <a:t>不能包含点号（</a:t>
            </a:r>
            <a:r>
              <a:rPr lang="en-US" altLang="zh-CN" smtClean="0"/>
              <a:t>.</a:t>
            </a:r>
            <a:r>
              <a:rPr lang="zh-CN" altLang="en-US" smtClean="0"/>
              <a:t>）</a:t>
            </a:r>
          </a:p>
          <a:p>
            <a:r>
              <a:rPr lang="zh-CN" altLang="en-US" smtClean="0"/>
              <a:t>不能超过 </a:t>
            </a:r>
            <a:r>
              <a:rPr lang="en-US" altLang="zh-CN" smtClean="0"/>
              <a:t>255 </a:t>
            </a:r>
            <a:r>
              <a:rPr lang="zh-CN" altLang="en-US" smtClean="0"/>
              <a:t>个字符</a:t>
            </a:r>
          </a:p>
          <a:p>
            <a:endParaRPr lang="zh-CN" altLang="en-US" dirty="0"/>
          </a:p>
        </p:txBody>
      </p:sp>
      <p:sp>
        <p:nvSpPr>
          <p:cNvPr id="2" name="标题 1"/>
          <p:cNvSpPr>
            <a:spLocks noGrp="1"/>
          </p:cNvSpPr>
          <p:nvPr>
            <p:ph type="title"/>
          </p:nvPr>
        </p:nvSpPr>
        <p:spPr/>
        <p:txBody>
          <a:bodyPr/>
          <a:lstStyle/>
          <a:p>
            <a:r>
              <a:rPr lang="zh-CN" altLang="en-US" smtClean="0"/>
              <a:t>变量相关知识</a:t>
            </a:r>
            <a:endParaRPr lang="zh-CN" altLang="en-US" dirty="0"/>
          </a:p>
        </p:txBody>
      </p:sp>
    </p:spTree>
    <p:extLst>
      <p:ext uri="{BB962C8B-B14F-4D97-AF65-F5344CB8AC3E}">
        <p14:creationId xmlns:p14="http://schemas.microsoft.com/office/powerpoint/2010/main" val="3698067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eaLnBrk="1" hangingPunct="1"/>
            <a:r>
              <a:rPr lang="en-US" altLang="zh-CN" dirty="0" err="1" smtClean="0">
                <a:latin typeface="黑体" pitchFamily="49" charset="-122"/>
                <a:ea typeface="宋体" pitchFamily="2" charset="-122"/>
              </a:rPr>
              <a:t>VBS</a:t>
            </a:r>
            <a:r>
              <a:rPr lang="zh-CN" altLang="en-US" dirty="0" smtClean="0">
                <a:latin typeface="黑体" pitchFamily="49" charset="-122"/>
                <a:ea typeface="宋体" pitchFamily="2" charset="-122"/>
              </a:rPr>
              <a:t>的基本语法</a:t>
            </a:r>
          </a:p>
        </p:txBody>
      </p:sp>
      <p:sp>
        <p:nvSpPr>
          <p:cNvPr id="10244" name="Rectangle 3"/>
          <p:cNvSpPr>
            <a:spLocks noGrp="1" noChangeArrowheads="1"/>
          </p:cNvSpPr>
          <p:nvPr>
            <p:ph idx="1"/>
          </p:nvPr>
        </p:nvSpPr>
        <p:spPr>
          <a:xfrm>
            <a:off x="642938" y="928688"/>
            <a:ext cx="7929562" cy="5214937"/>
          </a:xfrm>
        </p:spPr>
        <p:txBody>
          <a:bodyPr>
            <a:normAutofit/>
          </a:bodyPr>
          <a:lstStyle/>
          <a:p>
            <a:pPr marL="0" indent="0" eaLnBrk="1" hangingPunct="1">
              <a:buNone/>
              <a:defRPr/>
            </a:pPr>
            <a:r>
              <a:rPr lang="zh-CN" altLang="en-US" b="1" dirty="0" smtClean="0">
                <a:ea typeface="宋体" pitchFamily="2" charset="-122"/>
              </a:rPr>
              <a:t>二、数组</a:t>
            </a:r>
          </a:p>
          <a:p>
            <a:pPr marL="287338" indent="0" eaLnBrk="1" hangingPunct="1">
              <a:buNone/>
              <a:defRPr/>
            </a:pPr>
            <a:r>
              <a:rPr lang="en-US" altLang="zh-CN" sz="2800" b="1" dirty="0">
                <a:ea typeface="宋体" pitchFamily="2" charset="-122"/>
              </a:rPr>
              <a:t>Dim array</a:t>
            </a:r>
            <a:r>
              <a:rPr lang="zh-CN" altLang="en-US" sz="2800" b="1" dirty="0">
                <a:ea typeface="宋体" pitchFamily="2" charset="-122"/>
              </a:rPr>
              <a:t>（</a:t>
            </a:r>
            <a:r>
              <a:rPr lang="en-US" altLang="zh-CN" sz="2800" b="1" dirty="0">
                <a:ea typeface="宋体" pitchFamily="2" charset="-122"/>
              </a:rPr>
              <a:t>9</a:t>
            </a:r>
            <a:r>
              <a:rPr lang="zh-CN" altLang="en-US" sz="2800" b="1" dirty="0" smtClean="0">
                <a:ea typeface="宋体" pitchFamily="2" charset="-122"/>
              </a:rPr>
              <a:t>）</a:t>
            </a:r>
            <a:endParaRPr lang="en-US" altLang="zh-CN" sz="2800" b="1" dirty="0">
              <a:ea typeface="宋体" pitchFamily="2" charset="-122"/>
            </a:endParaRPr>
          </a:p>
        </p:txBody>
      </p:sp>
      <p:sp>
        <p:nvSpPr>
          <p:cNvPr id="19461" name="TextBox 1"/>
          <p:cNvSpPr txBox="1">
            <a:spLocks noChangeArrowheads="1"/>
          </p:cNvSpPr>
          <p:nvPr/>
        </p:nvSpPr>
        <p:spPr bwMode="auto">
          <a:xfrm>
            <a:off x="2999362" y="2276872"/>
            <a:ext cx="5173038"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r>
              <a:rPr lang="en-US" altLang="zh-CN" sz="2400" dirty="0">
                <a:solidFill>
                  <a:srgbClr val="C00000"/>
                </a:solidFill>
              </a:rPr>
              <a:t>'**********************</a:t>
            </a:r>
            <a:endParaRPr lang="zh-CN" altLang="zh-CN" sz="2400" dirty="0">
              <a:solidFill>
                <a:srgbClr val="C00000"/>
              </a:solidFill>
            </a:endParaRPr>
          </a:p>
          <a:p>
            <a:r>
              <a:rPr lang="en-US" altLang="zh-CN" sz="2400" dirty="0">
                <a:solidFill>
                  <a:srgbClr val="C00000"/>
                </a:solidFill>
              </a:rPr>
              <a:t>'</a:t>
            </a:r>
            <a:r>
              <a:rPr lang="zh-CN" altLang="zh-CN" sz="2400" dirty="0">
                <a:solidFill>
                  <a:srgbClr val="C00000"/>
                </a:solidFill>
              </a:rPr>
              <a:t>定义一个数组变量</a:t>
            </a:r>
          </a:p>
          <a:p>
            <a:r>
              <a:rPr lang="en-US" altLang="zh-CN" sz="2400" dirty="0">
                <a:solidFill>
                  <a:srgbClr val="C00000"/>
                </a:solidFill>
              </a:rPr>
              <a:t>'***********************</a:t>
            </a:r>
            <a:endParaRPr lang="zh-CN" altLang="zh-CN" sz="2400" dirty="0">
              <a:solidFill>
                <a:srgbClr val="C00000"/>
              </a:solidFill>
            </a:endParaRPr>
          </a:p>
          <a:p>
            <a:r>
              <a:rPr lang="en-US" altLang="zh-CN" sz="2400" dirty="0">
                <a:solidFill>
                  <a:srgbClr val="C00000"/>
                </a:solidFill>
              </a:rPr>
              <a:t>Dim A(10)</a:t>
            </a:r>
            <a:endParaRPr lang="zh-CN" altLang="zh-CN" sz="2400" dirty="0">
              <a:solidFill>
                <a:srgbClr val="C00000"/>
              </a:solidFill>
            </a:endParaRPr>
          </a:p>
          <a:p>
            <a:r>
              <a:rPr lang="en-US" altLang="zh-CN" sz="2400" dirty="0">
                <a:solidFill>
                  <a:srgbClr val="C00000"/>
                </a:solidFill>
              </a:rPr>
              <a:t>mum = 1</a:t>
            </a:r>
            <a:endParaRPr lang="zh-CN" altLang="zh-CN" sz="2400" dirty="0">
              <a:solidFill>
                <a:srgbClr val="C00000"/>
              </a:solidFill>
            </a:endParaRPr>
          </a:p>
          <a:p>
            <a:r>
              <a:rPr lang="en-US" altLang="zh-CN" sz="2400" dirty="0">
                <a:solidFill>
                  <a:srgbClr val="C00000"/>
                </a:solidFill>
              </a:rPr>
              <a:t>A(0) = 1</a:t>
            </a:r>
            <a:endParaRPr lang="zh-CN" altLang="zh-CN" sz="2400" dirty="0">
              <a:solidFill>
                <a:srgbClr val="C00000"/>
              </a:solidFill>
            </a:endParaRPr>
          </a:p>
          <a:p>
            <a:r>
              <a:rPr lang="en-US" altLang="zh-CN" sz="2400" dirty="0">
                <a:solidFill>
                  <a:srgbClr val="C00000"/>
                </a:solidFill>
              </a:rPr>
              <a:t>A(1) = 2</a:t>
            </a:r>
            <a:endParaRPr lang="zh-CN" altLang="zh-CN" sz="2400" dirty="0">
              <a:solidFill>
                <a:srgbClr val="C00000"/>
              </a:solidFill>
            </a:endParaRPr>
          </a:p>
          <a:p>
            <a:r>
              <a:rPr lang="en-US" altLang="zh-CN" sz="2400" dirty="0">
                <a:solidFill>
                  <a:srgbClr val="C00000"/>
                </a:solidFill>
              </a:rPr>
              <a:t>A(2) = 3</a:t>
            </a:r>
            <a:endParaRPr lang="zh-CN" altLang="zh-CN" sz="2400" dirty="0">
              <a:solidFill>
                <a:srgbClr val="C00000"/>
              </a:solidFill>
            </a:endParaRPr>
          </a:p>
          <a:p>
            <a:r>
              <a:rPr lang="en-US" altLang="zh-CN" sz="2400" dirty="0">
                <a:solidFill>
                  <a:srgbClr val="C00000"/>
                </a:solidFill>
              </a:rPr>
              <a:t> . . .</a:t>
            </a:r>
            <a:endParaRPr lang="zh-CN" altLang="zh-CN" sz="2400" dirty="0">
              <a:solidFill>
                <a:srgbClr val="C00000"/>
              </a:solidFill>
            </a:endParaRPr>
          </a:p>
          <a:p>
            <a:r>
              <a:rPr lang="en-US" altLang="zh-CN" sz="2400" dirty="0">
                <a:solidFill>
                  <a:srgbClr val="C00000"/>
                </a:solidFill>
              </a:rPr>
              <a:t>A(10) = 11</a:t>
            </a:r>
            <a:endParaRPr lang="zh-CN" altLang="zh-CN" sz="2400" dirty="0">
              <a:solidFill>
                <a:srgbClr val="C00000"/>
              </a:solidFill>
            </a:endParaRPr>
          </a:p>
          <a:p>
            <a:endParaRPr lang="zh-CN" altLang="en-US" dirty="0">
              <a:solidFill>
                <a:srgbClr val="C00000"/>
              </a:solidFill>
            </a:endParaRPr>
          </a:p>
        </p:txBody>
      </p:sp>
    </p:spTree>
    <p:extLst>
      <p:ext uri="{BB962C8B-B14F-4D97-AF65-F5344CB8AC3E}">
        <p14:creationId xmlns:p14="http://schemas.microsoft.com/office/powerpoint/2010/main" val="31991881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eaLnBrk="1" hangingPunct="1"/>
            <a:r>
              <a:rPr lang="en-US" altLang="zh-CN" dirty="0" err="1" smtClean="0">
                <a:latin typeface="黑体" pitchFamily="49" charset="-122"/>
                <a:ea typeface="宋体" pitchFamily="2" charset="-122"/>
              </a:rPr>
              <a:t>VBS</a:t>
            </a:r>
            <a:r>
              <a:rPr lang="zh-CN" altLang="en-US" dirty="0" smtClean="0">
                <a:latin typeface="黑体" pitchFamily="49" charset="-122"/>
                <a:ea typeface="宋体" pitchFamily="2" charset="-122"/>
              </a:rPr>
              <a:t>的基本语法</a:t>
            </a:r>
          </a:p>
        </p:txBody>
      </p:sp>
      <p:sp>
        <p:nvSpPr>
          <p:cNvPr id="10244" name="Rectangle 3"/>
          <p:cNvSpPr>
            <a:spLocks noGrp="1" noChangeArrowheads="1"/>
          </p:cNvSpPr>
          <p:nvPr>
            <p:ph idx="1"/>
          </p:nvPr>
        </p:nvSpPr>
        <p:spPr>
          <a:xfrm>
            <a:off x="642938" y="928688"/>
            <a:ext cx="7929562" cy="5214937"/>
          </a:xfrm>
        </p:spPr>
        <p:txBody>
          <a:bodyPr>
            <a:normAutofit/>
          </a:bodyPr>
          <a:lstStyle/>
          <a:p>
            <a:pPr marL="0" indent="0">
              <a:buNone/>
              <a:defRPr/>
            </a:pPr>
            <a:r>
              <a:rPr lang="zh-CN" altLang="en-US" b="1" dirty="0">
                <a:ea typeface="宋体" pitchFamily="2" charset="-122"/>
              </a:rPr>
              <a:t>三、常量 </a:t>
            </a:r>
            <a:r>
              <a:rPr lang="en-US" altLang="zh-CN" b="1" dirty="0" err="1">
                <a:ea typeface="宋体" pitchFamily="2" charset="-122"/>
              </a:rPr>
              <a:t>Const</a:t>
            </a:r>
            <a:endParaRPr lang="zh-CN" altLang="en-US" b="1" dirty="0">
              <a:ea typeface="宋体" pitchFamily="2" charset="-122"/>
            </a:endParaRPr>
          </a:p>
        </p:txBody>
      </p:sp>
      <p:sp>
        <p:nvSpPr>
          <p:cNvPr id="20485" name="TextBox 1"/>
          <p:cNvSpPr txBox="1">
            <a:spLocks noChangeArrowheads="1"/>
          </p:cNvSpPr>
          <p:nvPr/>
        </p:nvSpPr>
        <p:spPr bwMode="auto">
          <a:xfrm>
            <a:off x="3203848" y="2616350"/>
            <a:ext cx="4896544"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a:lnSpc>
                <a:spcPct val="150000"/>
              </a:lnSpc>
            </a:pPr>
            <a:r>
              <a:rPr lang="en-US" altLang="zh-CN" sz="2400" dirty="0" err="1">
                <a:solidFill>
                  <a:srgbClr val="C00000"/>
                </a:solidFill>
              </a:rPr>
              <a:t>Const</a:t>
            </a:r>
            <a:r>
              <a:rPr lang="en-US" altLang="zh-CN" sz="2400" dirty="0">
                <a:solidFill>
                  <a:srgbClr val="C00000"/>
                </a:solidFill>
              </a:rPr>
              <a:t> </a:t>
            </a:r>
            <a:r>
              <a:rPr lang="en-US" altLang="zh-CN" sz="2400" dirty="0" err="1">
                <a:solidFill>
                  <a:srgbClr val="C00000"/>
                </a:solidFill>
              </a:rPr>
              <a:t>MyString</a:t>
            </a:r>
            <a:r>
              <a:rPr lang="en-US" altLang="zh-CN" sz="2400" dirty="0">
                <a:solidFill>
                  <a:srgbClr val="C00000"/>
                </a:solidFill>
              </a:rPr>
              <a:t> = "This is String"</a:t>
            </a:r>
            <a:endParaRPr lang="zh-CN" altLang="zh-CN" sz="2400" dirty="0">
              <a:solidFill>
                <a:srgbClr val="C00000"/>
              </a:solidFill>
            </a:endParaRPr>
          </a:p>
          <a:p>
            <a:pPr>
              <a:lnSpc>
                <a:spcPct val="150000"/>
              </a:lnSpc>
            </a:pPr>
            <a:r>
              <a:rPr lang="en-US" altLang="zh-CN" sz="2400" dirty="0" err="1">
                <a:solidFill>
                  <a:srgbClr val="C00000"/>
                </a:solidFill>
              </a:rPr>
              <a:t>Const</a:t>
            </a:r>
            <a:r>
              <a:rPr lang="en-US" altLang="zh-CN" sz="2400" dirty="0">
                <a:solidFill>
                  <a:srgbClr val="C00000"/>
                </a:solidFill>
              </a:rPr>
              <a:t> </a:t>
            </a:r>
            <a:r>
              <a:rPr lang="en-US" altLang="zh-CN" sz="2400" dirty="0" err="1">
                <a:solidFill>
                  <a:srgbClr val="C00000"/>
                </a:solidFill>
              </a:rPr>
              <a:t>MyNumber</a:t>
            </a:r>
            <a:r>
              <a:rPr lang="en-US" altLang="zh-CN" sz="2400" dirty="0">
                <a:solidFill>
                  <a:srgbClr val="C00000"/>
                </a:solidFill>
              </a:rPr>
              <a:t> = 49</a:t>
            </a:r>
            <a:endParaRPr lang="zh-CN" altLang="zh-CN" sz="2400" dirty="0">
              <a:solidFill>
                <a:srgbClr val="C00000"/>
              </a:solidFill>
            </a:endParaRPr>
          </a:p>
          <a:p>
            <a:endParaRPr lang="zh-CN" altLang="en-US" dirty="0">
              <a:solidFill>
                <a:srgbClr val="C00000"/>
              </a:solidFill>
            </a:endParaRPr>
          </a:p>
        </p:txBody>
      </p:sp>
    </p:spTree>
    <p:extLst>
      <p:ext uri="{BB962C8B-B14F-4D97-AF65-F5344CB8AC3E}">
        <p14:creationId xmlns:p14="http://schemas.microsoft.com/office/powerpoint/2010/main" val="12410648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3" name="内容占位符 2"/>
          <p:cNvSpPr>
            <a:spLocks noGrp="1"/>
          </p:cNvSpPr>
          <p:nvPr>
            <p:ph idx="1"/>
          </p:nvPr>
        </p:nvSpPr>
        <p:spPr>
          <a:xfrm>
            <a:off x="683568" y="1556792"/>
            <a:ext cx="6203032" cy="4392488"/>
          </a:xfrm>
        </p:spPr>
        <p:txBody>
          <a:bodyPr>
            <a:normAutofit/>
          </a:bodyPr>
          <a:lstStyle/>
          <a:p>
            <a:pPr marL="457200" indent="-457200" eaLnBrk="0" fontAlgn="base" hangingPunct="0">
              <a:spcAft>
                <a:spcPct val="0"/>
              </a:spcAft>
              <a:buBlip>
                <a:blip r:embed="rId2"/>
              </a:buBlip>
            </a:pPr>
            <a:r>
              <a:rPr lang="en-US" altLang="zh-CN" b="1" dirty="0" smtClean="0"/>
              <a:t>VBScript</a:t>
            </a:r>
            <a:r>
              <a:rPr lang="zh-CN" altLang="en-US" b="1" dirty="0" smtClean="0"/>
              <a:t>概述</a:t>
            </a:r>
            <a:endParaRPr lang="en-US" altLang="zh-CN" b="1" dirty="0" smtClean="0"/>
          </a:p>
          <a:p>
            <a:pPr marL="457200" indent="-457200" eaLnBrk="0" fontAlgn="base" hangingPunct="0">
              <a:spcAft>
                <a:spcPct val="0"/>
              </a:spcAft>
              <a:buBlip>
                <a:blip r:embed="rId2"/>
              </a:buBlip>
            </a:pPr>
            <a:r>
              <a:rPr lang="en-US" altLang="zh-CN" b="1" dirty="0" smtClean="0"/>
              <a:t>VBScript</a:t>
            </a:r>
            <a:r>
              <a:rPr lang="zh-CN" altLang="en-US" b="1" dirty="0" smtClean="0"/>
              <a:t>基本语法</a:t>
            </a:r>
            <a:endParaRPr lang="en-US" altLang="zh-CN" b="1" dirty="0" smtClean="0"/>
          </a:p>
          <a:p>
            <a:pPr marL="457200" indent="-457200" eaLnBrk="0" fontAlgn="base" hangingPunct="0">
              <a:spcAft>
                <a:spcPct val="0"/>
              </a:spcAft>
              <a:buBlip>
                <a:blip r:embed="rId2"/>
              </a:buBlip>
            </a:pPr>
            <a:r>
              <a:rPr lang="en-US" altLang="zh-CN" b="1" dirty="0" smtClean="0">
                <a:solidFill>
                  <a:srgbClr val="FF0000"/>
                </a:solidFill>
              </a:rPr>
              <a:t>VBScript</a:t>
            </a:r>
            <a:r>
              <a:rPr lang="zh-CN" altLang="en-US" b="1" dirty="0">
                <a:solidFill>
                  <a:srgbClr val="FF0000"/>
                </a:solidFill>
              </a:rPr>
              <a:t>条件语句与循环</a:t>
            </a:r>
            <a:r>
              <a:rPr lang="zh-CN" altLang="en-US" b="1" dirty="0" smtClean="0">
                <a:solidFill>
                  <a:srgbClr val="FF0000"/>
                </a:solidFill>
              </a:rPr>
              <a:t>语句</a:t>
            </a:r>
            <a:endParaRPr lang="en-US" altLang="zh-CN" b="1" dirty="0" smtClean="0">
              <a:solidFill>
                <a:srgbClr val="FF0000"/>
              </a:solidFill>
            </a:endParaRPr>
          </a:p>
          <a:p>
            <a:pPr marL="457200" indent="-457200" eaLnBrk="0" fontAlgn="base" hangingPunct="0">
              <a:spcAft>
                <a:spcPct val="0"/>
              </a:spcAft>
              <a:buBlip>
                <a:blip r:embed="rId2"/>
              </a:buBlip>
            </a:pPr>
            <a:r>
              <a:rPr lang="zh-CN" altLang="en-US" b="1" dirty="0" smtClean="0"/>
              <a:t>过程</a:t>
            </a:r>
            <a:r>
              <a:rPr lang="zh-CN" altLang="en-US" b="1" dirty="0"/>
              <a:t>与</a:t>
            </a:r>
            <a:r>
              <a:rPr lang="zh-CN" altLang="en-US" b="1" dirty="0" smtClean="0"/>
              <a:t>函数</a:t>
            </a:r>
            <a:endParaRPr lang="en-US" altLang="zh-CN" b="1" dirty="0" smtClean="0"/>
          </a:p>
          <a:p>
            <a:pPr marL="457200" indent="-457200" eaLnBrk="0" fontAlgn="base" hangingPunct="0">
              <a:spcAft>
                <a:spcPct val="0"/>
              </a:spcAft>
              <a:buBlip>
                <a:blip r:embed="rId2"/>
              </a:buBlip>
            </a:pPr>
            <a:r>
              <a:rPr lang="zh-CN" altLang="en-US" b="1" dirty="0"/>
              <a:t>正则表达式</a:t>
            </a:r>
            <a:endParaRPr lang="en-US" altLang="zh-CN" b="1" dirty="0"/>
          </a:p>
          <a:p>
            <a:pPr marL="457200" indent="-457200" eaLnBrk="0" fontAlgn="base" hangingPunct="0">
              <a:spcAft>
                <a:spcPct val="0"/>
              </a:spcAft>
              <a:buBlip>
                <a:blip r:embed="rId2"/>
              </a:buBlip>
            </a:pPr>
            <a:r>
              <a:rPr lang="en-US" altLang="zh-CN" b="1" dirty="0"/>
              <a:t>FSO</a:t>
            </a:r>
            <a:r>
              <a:rPr lang="zh-CN" altLang="en-US" b="1" dirty="0"/>
              <a:t>的常见对象和方法的常见</a:t>
            </a:r>
            <a:r>
              <a:rPr lang="zh-CN" altLang="en-US" b="1" dirty="0">
                <a:solidFill>
                  <a:schemeClr val="bg1"/>
                </a:solidFill>
                <a:latin typeface="+mj-ea"/>
              </a:rPr>
              <a:t>对象和方法</a:t>
            </a:r>
            <a:endParaRPr lang="en-US" altLang="zh-CN" dirty="0" smtClean="0"/>
          </a:p>
        </p:txBody>
      </p:sp>
    </p:spTree>
    <p:extLst>
      <p:ext uri="{BB962C8B-B14F-4D97-AF65-F5344CB8AC3E}">
        <p14:creationId xmlns:p14="http://schemas.microsoft.com/office/powerpoint/2010/main" val="2943119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条</a:t>
            </a:r>
            <a:r>
              <a:rPr lang="zh-CN" altLang="en-US" dirty="0" smtClean="0"/>
              <a:t>件语句使用</a:t>
            </a:r>
            <a:endParaRPr lang="zh-CN" altLang="en-US" dirty="0"/>
          </a:p>
        </p:txBody>
      </p:sp>
      <p:sp>
        <p:nvSpPr>
          <p:cNvPr id="4" name="内容占位符 2"/>
          <p:cNvSpPr txBox="1">
            <a:spLocks/>
          </p:cNvSpPr>
          <p:nvPr/>
        </p:nvSpPr>
        <p:spPr>
          <a:xfrm>
            <a:off x="539552" y="1052736"/>
            <a:ext cx="2723950" cy="541420"/>
          </a:xfrm>
          <a:prstGeom prst="rect">
            <a:avLst/>
          </a:prstGeom>
        </p:spPr>
        <p:txBody>
          <a:bodyPr vert="horz" lIns="68580" tIns="34290" rIns="68580" bIns="34290" rtlCol="0">
            <a:normAutofit lnSpcReduction="10000"/>
          </a:bodyPr>
          <a:lstStyle>
            <a:lvl1pPr marL="274320" indent="-228600" algn="l" defTabSz="914400" rtl="0" eaLnBrk="1" latinLnBrk="0" hangingPunct="1">
              <a:lnSpc>
                <a:spcPct val="150000"/>
              </a:lnSpc>
              <a:spcBef>
                <a:spcPts val="1800"/>
              </a:spcBef>
              <a:buSzPct val="100000"/>
              <a:buFont typeface="Arial" pitchFamily="34" charset="0"/>
              <a:buChar char="▪"/>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Arial" pitchFamily="34" charset="0"/>
              <a:buChar char="▪"/>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Arial" pitchFamily="34" charset="0"/>
              <a:buChar char="▪"/>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r>
              <a:rPr lang="zh-CN" altLang="en-US" sz="2100" dirty="0">
                <a:solidFill>
                  <a:srgbClr val="FF0000"/>
                </a:solidFill>
              </a:rPr>
              <a:t>条件语句三种形式</a:t>
            </a:r>
          </a:p>
          <a:p>
            <a:endParaRPr lang="zh-CN" altLang="en-US" sz="2100" dirty="0">
              <a:solidFill>
                <a:srgbClr val="FF0000"/>
              </a:solidFill>
            </a:endParaRPr>
          </a:p>
        </p:txBody>
      </p:sp>
      <p:grpSp>
        <p:nvGrpSpPr>
          <p:cNvPr id="11" name="组合 10"/>
          <p:cNvGrpSpPr/>
          <p:nvPr/>
        </p:nvGrpSpPr>
        <p:grpSpPr>
          <a:xfrm>
            <a:off x="3635896" y="1340768"/>
            <a:ext cx="5101390" cy="2738187"/>
            <a:chOff x="4636168" y="985254"/>
            <a:chExt cx="6801853" cy="3650916"/>
          </a:xfrm>
        </p:grpSpPr>
        <p:sp>
          <p:nvSpPr>
            <p:cNvPr id="7" name="内容占位符 4"/>
            <p:cNvSpPr txBox="1">
              <a:spLocks/>
            </p:cNvSpPr>
            <p:nvPr/>
          </p:nvSpPr>
          <p:spPr>
            <a:xfrm>
              <a:off x="4636169" y="985254"/>
              <a:ext cx="6801852" cy="3650916"/>
            </a:xfrm>
            <a:prstGeom prst="rect">
              <a:avLst/>
            </a:prstGeom>
          </p:spPr>
          <p:txBody>
            <a:bodyPr vert="horz" lIns="68580" tIns="34290" rIns="68580" bIns="34290" rtlCol="0">
              <a:normAutofit fontScale="92500"/>
            </a:bodyPr>
            <a:lstStyle>
              <a:lvl1pPr marL="274320" indent="-228600" algn="l" defTabSz="914400" rtl="0" eaLnBrk="1" latinLnBrk="0" hangingPunct="1">
                <a:lnSpc>
                  <a:spcPct val="150000"/>
                </a:lnSpc>
                <a:spcBef>
                  <a:spcPts val="1800"/>
                </a:spcBef>
                <a:buSzPct val="100000"/>
                <a:buFont typeface="Arial" pitchFamily="34" charset="0"/>
                <a:buChar char="▪"/>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Arial" pitchFamily="34" charset="0"/>
                <a:buChar char="▪"/>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Arial" pitchFamily="34" charset="0"/>
                <a:buChar char="▪"/>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r>
                <a:rPr lang="en-US" altLang="zh-CN" sz="2100" dirty="0">
                  <a:latin typeface="Consolas" panose="020B0609020204030204" pitchFamily="49" charset="0"/>
                </a:rPr>
                <a:t>condition</a:t>
              </a:r>
              <a:r>
                <a:rPr lang="en-US" altLang="en-US" sz="2100" dirty="0">
                  <a:latin typeface="Consolas" panose="020B0609020204030204" pitchFamily="49" charset="0"/>
                </a:rPr>
                <a:t>：</a:t>
              </a:r>
              <a:r>
                <a:rPr lang="zh-CN" altLang="en-US" sz="2100" dirty="0">
                  <a:latin typeface="Consolas" panose="020B0609020204030204" pitchFamily="49" charset="0"/>
                </a:rPr>
                <a:t>为一个（多个）数值或字符串表达式，其运算结果为</a:t>
              </a:r>
              <a:r>
                <a:rPr lang="en-US" altLang="zh-CN" sz="2100" dirty="0">
                  <a:latin typeface="Consolas" panose="020B0609020204030204" pitchFamily="49" charset="0"/>
                </a:rPr>
                <a:t>True</a:t>
              </a:r>
              <a:r>
                <a:rPr lang="zh-CN" altLang="en-US" sz="2100" dirty="0">
                  <a:latin typeface="Consolas" panose="020B0609020204030204" pitchFamily="49" charset="0"/>
                </a:rPr>
                <a:t>或</a:t>
              </a:r>
              <a:r>
                <a:rPr lang="en-US" altLang="zh-CN" sz="2100" dirty="0">
                  <a:latin typeface="Consolas" panose="020B0609020204030204" pitchFamily="49" charset="0"/>
                </a:rPr>
                <a:t>False</a:t>
              </a:r>
              <a:r>
                <a:rPr lang="en-US" altLang="en-US" sz="2100" dirty="0">
                  <a:latin typeface="Consolas" panose="020B0609020204030204" pitchFamily="49" charset="0"/>
                </a:rPr>
                <a:t>，</a:t>
              </a:r>
              <a:r>
                <a:rPr lang="zh-CN" altLang="en-US" sz="2100" dirty="0">
                  <a:latin typeface="Consolas" panose="020B0609020204030204" pitchFamily="49" charset="0"/>
                </a:rPr>
                <a:t>若</a:t>
              </a:r>
              <a:r>
                <a:rPr lang="en-US" altLang="zh-CN" sz="2100" dirty="0">
                  <a:latin typeface="Consolas" panose="020B0609020204030204" pitchFamily="49" charset="0"/>
                </a:rPr>
                <a:t>condition</a:t>
              </a:r>
              <a:r>
                <a:rPr lang="zh-CN" altLang="en-US" sz="2100" dirty="0">
                  <a:latin typeface="Consolas" panose="020B0609020204030204" pitchFamily="49" charset="0"/>
                </a:rPr>
                <a:t>为</a:t>
              </a:r>
              <a:r>
                <a:rPr lang="en-US" altLang="zh-CN" sz="2100" dirty="0">
                  <a:latin typeface="Consolas" panose="020B0609020204030204" pitchFamily="49" charset="0"/>
                </a:rPr>
                <a:t>Null</a:t>
              </a:r>
              <a:r>
                <a:rPr lang="en-US" altLang="en-US" sz="2100" dirty="0">
                  <a:latin typeface="Consolas" panose="020B0609020204030204" pitchFamily="49" charset="0"/>
                </a:rPr>
                <a:t>，</a:t>
              </a:r>
              <a:r>
                <a:rPr lang="zh-CN" altLang="en-US" sz="2100" dirty="0">
                  <a:latin typeface="Consolas" panose="020B0609020204030204" pitchFamily="49" charset="0"/>
                </a:rPr>
                <a:t>则被视为</a:t>
              </a:r>
              <a:r>
                <a:rPr lang="en-US" altLang="zh-CN" sz="2100" dirty="0">
                  <a:latin typeface="Consolas" panose="020B0609020204030204" pitchFamily="49" charset="0"/>
                </a:rPr>
                <a:t>False</a:t>
              </a:r>
              <a:r>
                <a:rPr lang="en-US" altLang="en-US" sz="2100" dirty="0">
                  <a:latin typeface="Consolas" panose="020B0609020204030204" pitchFamily="49" charset="0"/>
                </a:rPr>
                <a:t>。</a:t>
              </a:r>
            </a:p>
            <a:p>
              <a:r>
                <a:rPr lang="en-US" altLang="zh-CN" sz="2100" dirty="0">
                  <a:latin typeface="Consolas" panose="020B0609020204030204" pitchFamily="49" charset="0"/>
                </a:rPr>
                <a:t>statements</a:t>
              </a:r>
              <a:r>
                <a:rPr lang="en-US" altLang="en-US" sz="2100" dirty="0">
                  <a:latin typeface="Consolas" panose="020B0609020204030204" pitchFamily="49" charset="0"/>
                </a:rPr>
                <a:t>：</a:t>
              </a:r>
              <a:r>
                <a:rPr lang="zh-CN" altLang="en-US" sz="2100" dirty="0">
                  <a:latin typeface="Consolas" panose="020B0609020204030204" pitchFamily="49" charset="0"/>
                </a:rPr>
                <a:t>为</a:t>
              </a:r>
              <a:r>
                <a:rPr lang="en-US" altLang="zh-CN" sz="2100" dirty="0">
                  <a:latin typeface="Consolas" panose="020B0609020204030204" pitchFamily="49" charset="0"/>
                </a:rPr>
                <a:t>condition</a:t>
              </a:r>
              <a:r>
                <a:rPr lang="zh-CN" altLang="en-US" sz="2100" dirty="0">
                  <a:latin typeface="Consolas" panose="020B0609020204030204" pitchFamily="49" charset="0"/>
                </a:rPr>
                <a:t>等于</a:t>
              </a:r>
              <a:r>
                <a:rPr lang="en-US" altLang="zh-CN" sz="2100" dirty="0">
                  <a:latin typeface="Consolas" panose="020B0609020204030204" pitchFamily="49" charset="0"/>
                </a:rPr>
                <a:t>True</a:t>
              </a:r>
              <a:r>
                <a:rPr lang="zh-CN" altLang="en-US" sz="2100" dirty="0">
                  <a:latin typeface="Consolas" panose="020B0609020204030204" pitchFamily="49" charset="0"/>
                </a:rPr>
                <a:t>时执行的一条或多条（以冒号分开）语句</a:t>
              </a:r>
            </a:p>
          </p:txBody>
        </p:sp>
        <p:sp>
          <p:nvSpPr>
            <p:cNvPr id="10" name="圆角矩形 9"/>
            <p:cNvSpPr/>
            <p:nvPr/>
          </p:nvSpPr>
          <p:spPr>
            <a:xfrm>
              <a:off x="4636168" y="994611"/>
              <a:ext cx="6785811" cy="34009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Consolas" panose="020B0609020204030204" pitchFamily="49" charset="0"/>
              </a:endParaRPr>
            </a:p>
          </p:txBody>
        </p:sp>
      </p:grpSp>
      <p:grpSp>
        <p:nvGrpSpPr>
          <p:cNvPr id="15" name="组合 14"/>
          <p:cNvGrpSpPr/>
          <p:nvPr/>
        </p:nvGrpSpPr>
        <p:grpSpPr>
          <a:xfrm>
            <a:off x="488480" y="3792956"/>
            <a:ext cx="4875608" cy="2732388"/>
            <a:chOff x="651308" y="3914274"/>
            <a:chExt cx="5412608" cy="2759241"/>
          </a:xfrm>
        </p:grpSpPr>
        <p:sp>
          <p:nvSpPr>
            <p:cNvPr id="9" name="内容占位符 5"/>
            <p:cNvSpPr txBox="1">
              <a:spLocks/>
            </p:cNvSpPr>
            <p:nvPr/>
          </p:nvSpPr>
          <p:spPr>
            <a:xfrm>
              <a:off x="651308" y="3914274"/>
              <a:ext cx="5412608" cy="2759241"/>
            </a:xfrm>
            <a:prstGeom prst="rect">
              <a:avLst/>
            </a:prstGeom>
            <a:noFill/>
            <a:ln w="28575">
              <a:noFill/>
            </a:ln>
          </p:spPr>
          <p:style>
            <a:lnRef idx="2">
              <a:schemeClr val="accent3"/>
            </a:lnRef>
            <a:fillRef idx="1">
              <a:schemeClr val="lt1"/>
            </a:fillRef>
            <a:effectRef idx="0">
              <a:schemeClr val="accent3"/>
            </a:effectRef>
            <a:fontRef idx="minor">
              <a:schemeClr val="dk1"/>
            </a:fontRef>
          </p:style>
          <p:txBody>
            <a:bodyPr vert="horz" lIns="68580" tIns="34290" rIns="68580" bIns="34290" rtlCol="0">
              <a:normAutofit fontScale="85000" lnSpcReduction="10000"/>
            </a:bodyPr>
            <a:lstStyle>
              <a:lvl1pPr marL="274320" indent="-228600" algn="l" defTabSz="914400" rtl="0" eaLnBrk="1" latinLnBrk="0" hangingPunct="1">
                <a:lnSpc>
                  <a:spcPct val="150000"/>
                </a:lnSpc>
                <a:spcBef>
                  <a:spcPts val="1800"/>
                </a:spcBef>
                <a:buSzPct val="100000"/>
                <a:buFont typeface="Arial" pitchFamily="34" charset="0"/>
                <a:buChar char="▪"/>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Arial" pitchFamily="34" charset="0"/>
                <a:buChar char="▪"/>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Arial" pitchFamily="34" charset="0"/>
                <a:buChar char="▪"/>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pPr marL="34290" indent="0">
                <a:buNone/>
              </a:pPr>
              <a:r>
                <a:rPr lang="zh-CN" altLang="en-US" sz="2700" dirty="0">
                  <a:latin typeface="Consolas" panose="020B0609020204030204" pitchFamily="49" charset="0"/>
                </a:rPr>
                <a:t>例：</a:t>
              </a:r>
              <a:endParaRPr lang="en-US" altLang="zh-CN" sz="2700" dirty="0">
                <a:latin typeface="Consolas" panose="020B0609020204030204" pitchFamily="49" charset="0"/>
              </a:endParaRPr>
            </a:p>
            <a:p>
              <a:pPr marL="34290" indent="0">
                <a:buSzPct val="110000"/>
                <a:buNone/>
              </a:pPr>
              <a:r>
                <a:rPr lang="en-US" altLang="zh-CN" sz="2325" dirty="0">
                  <a:latin typeface="Consolas" panose="020B0609020204030204" pitchFamily="49" charset="0"/>
                  <a:cs typeface="Consolas" panose="020B0609020204030204" pitchFamily="49" charset="0"/>
                </a:rPr>
                <a:t>If </a:t>
              </a:r>
              <a:r>
                <a:rPr lang="en-US" altLang="zh-CN" sz="2325" dirty="0" err="1">
                  <a:latin typeface="Consolas" panose="020B0609020204030204" pitchFamily="49" charset="0"/>
                  <a:cs typeface="Consolas" panose="020B0609020204030204" pitchFamily="49" charset="0"/>
                </a:rPr>
                <a:t>user.UserName</a:t>
              </a:r>
              <a:r>
                <a:rPr lang="en-US" altLang="zh-CN" sz="2325" dirty="0">
                  <a:latin typeface="Consolas" panose="020B0609020204030204" pitchFamily="49" charset="0"/>
                  <a:cs typeface="Consolas" panose="020B0609020204030204" pitchFamily="49" charset="0"/>
                </a:rPr>
                <a:t> = "admin" Then</a:t>
              </a:r>
            </a:p>
            <a:p>
              <a:pPr marL="34290" indent="0">
                <a:buSzPct val="110000"/>
                <a:buNone/>
              </a:pPr>
              <a:r>
                <a:rPr lang="en-US" altLang="zh-CN" sz="2325" dirty="0">
                  <a:latin typeface="Consolas" panose="020B0609020204030204" pitchFamily="49" charset="0"/>
                  <a:cs typeface="Consolas" panose="020B0609020204030204" pitchFamily="49" charset="0"/>
                </a:rPr>
                <a:t>    </a:t>
              </a:r>
              <a:r>
                <a:rPr lang="en-US" altLang="zh-CN" sz="2325" dirty="0" err="1">
                  <a:latin typeface="Consolas" panose="020B0609020204030204" pitchFamily="49" charset="0"/>
                  <a:cs typeface="Consolas" panose="020B0609020204030204" pitchFamily="49" charset="0"/>
                </a:rPr>
                <a:t>showAdminPage</a:t>
              </a:r>
              <a:r>
                <a:rPr lang="en-US" altLang="zh-CN" sz="2325" dirty="0">
                  <a:latin typeface="Consolas" panose="020B0609020204030204" pitchFamily="49" charset="0"/>
                  <a:cs typeface="Consolas" panose="020B0609020204030204" pitchFamily="49" charset="0"/>
                </a:rPr>
                <a:t> = True</a:t>
              </a:r>
            </a:p>
            <a:p>
              <a:pPr marL="34290" indent="0">
                <a:buSzPct val="110000"/>
                <a:buNone/>
              </a:pPr>
              <a:r>
                <a:rPr lang="en-US" altLang="zh-CN" sz="2325" dirty="0">
                  <a:latin typeface="Consolas" panose="020B0609020204030204" pitchFamily="49" charset="0"/>
                  <a:cs typeface="Consolas" panose="020B0609020204030204" pitchFamily="49" charset="0"/>
                </a:rPr>
                <a:t>End If</a:t>
              </a:r>
            </a:p>
            <a:p>
              <a:endParaRPr lang="en-US" altLang="en-US" sz="2100" dirty="0">
                <a:latin typeface="Consolas" panose="020B0609020204030204" pitchFamily="49" charset="0"/>
              </a:endParaRPr>
            </a:p>
          </p:txBody>
        </p:sp>
        <p:sp>
          <p:nvSpPr>
            <p:cNvPr id="14" name="圆角矩形 13"/>
            <p:cNvSpPr/>
            <p:nvPr/>
          </p:nvSpPr>
          <p:spPr>
            <a:xfrm>
              <a:off x="673768" y="3962400"/>
              <a:ext cx="4924927" cy="2679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Consolas" panose="020B0609020204030204" pitchFamily="49" charset="0"/>
              </a:endParaRPr>
            </a:p>
          </p:txBody>
        </p:sp>
      </p:grpSp>
      <p:sp>
        <p:nvSpPr>
          <p:cNvPr id="3" name="内容占位符 2"/>
          <p:cNvSpPr>
            <a:spLocks noGrp="1"/>
          </p:cNvSpPr>
          <p:nvPr>
            <p:ph idx="1"/>
          </p:nvPr>
        </p:nvSpPr>
        <p:spPr>
          <a:xfrm>
            <a:off x="683568" y="1916831"/>
            <a:ext cx="2880320" cy="1728193"/>
          </a:xfrm>
          <a:noFill/>
          <a:ln>
            <a:noFill/>
          </a:ln>
        </p:spPr>
        <p:style>
          <a:lnRef idx="1">
            <a:schemeClr val="accent2"/>
          </a:lnRef>
          <a:fillRef idx="2">
            <a:schemeClr val="accent2"/>
          </a:fillRef>
          <a:effectRef idx="1">
            <a:schemeClr val="accent2"/>
          </a:effectRef>
          <a:fontRef idx="minor">
            <a:schemeClr val="dk1"/>
          </a:fontRef>
        </p:style>
        <p:txBody>
          <a:bodyPr>
            <a:normAutofit/>
          </a:bodyPr>
          <a:lstStyle/>
          <a:p>
            <a:pPr marL="34290" lvl="1" indent="0">
              <a:lnSpc>
                <a:spcPct val="130000"/>
              </a:lnSpc>
              <a:spcBef>
                <a:spcPts val="1350"/>
              </a:spcBef>
              <a:buSzPct val="110000"/>
              <a:buNone/>
            </a:pPr>
            <a:r>
              <a:rPr lang="en-US" altLang="zh-CN" sz="1900" dirty="0">
                <a:solidFill>
                  <a:schemeClr val="tx1">
                    <a:lumMod val="90000"/>
                    <a:lumOff val="10000"/>
                  </a:schemeClr>
                </a:solidFill>
                <a:latin typeface="Consolas" panose="020B0609020204030204" pitchFamily="49" charset="0"/>
                <a:ea typeface="楷体" panose="02010609060101010101" pitchFamily="49" charset="-122"/>
              </a:rPr>
              <a:t>If   condition Then</a:t>
            </a:r>
          </a:p>
          <a:p>
            <a:pPr marL="34290" lvl="2" indent="0">
              <a:lnSpc>
                <a:spcPct val="130000"/>
              </a:lnSpc>
              <a:spcBef>
                <a:spcPts val="1350"/>
              </a:spcBef>
              <a:buSzPct val="110000"/>
              <a:buNone/>
            </a:pPr>
            <a:r>
              <a:rPr lang="en-US" altLang="zh-CN" sz="1900" dirty="0">
                <a:solidFill>
                  <a:schemeClr val="tx1">
                    <a:lumMod val="90000"/>
                    <a:lumOff val="10000"/>
                  </a:schemeClr>
                </a:solidFill>
                <a:latin typeface="Consolas" panose="020B0609020204030204" pitchFamily="49" charset="0"/>
                <a:ea typeface="楷体" panose="02010609060101010101" pitchFamily="49" charset="-122"/>
              </a:rPr>
              <a:t>	[statements]</a:t>
            </a:r>
          </a:p>
          <a:p>
            <a:pPr marL="34290" lvl="1" indent="0">
              <a:lnSpc>
                <a:spcPct val="130000"/>
              </a:lnSpc>
              <a:spcBef>
                <a:spcPts val="1350"/>
              </a:spcBef>
              <a:buSzPct val="110000"/>
              <a:buNone/>
            </a:pPr>
            <a:r>
              <a:rPr lang="en-US" altLang="zh-CN" sz="1900" dirty="0">
                <a:solidFill>
                  <a:schemeClr val="tx1">
                    <a:lumMod val="90000"/>
                    <a:lumOff val="10000"/>
                  </a:schemeClr>
                </a:solidFill>
                <a:latin typeface="Consolas" panose="020B0609020204030204" pitchFamily="49" charset="0"/>
                <a:ea typeface="楷体" panose="02010609060101010101" pitchFamily="49" charset="-122"/>
              </a:rPr>
              <a:t>End If</a:t>
            </a:r>
          </a:p>
        </p:txBody>
      </p:sp>
      <p:sp>
        <p:nvSpPr>
          <p:cNvPr id="12" name="圆角矩形 11"/>
          <p:cNvSpPr/>
          <p:nvPr/>
        </p:nvSpPr>
        <p:spPr>
          <a:xfrm>
            <a:off x="611560" y="1844824"/>
            <a:ext cx="2736304" cy="16561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Consolas" panose="020B0609020204030204" pitchFamily="49" charset="0"/>
            </a:endParaRPr>
          </a:p>
        </p:txBody>
      </p:sp>
    </p:spTree>
    <p:extLst>
      <p:ext uri="{BB962C8B-B14F-4D97-AF65-F5344CB8AC3E}">
        <p14:creationId xmlns:p14="http://schemas.microsoft.com/office/powerpoint/2010/main" val="300632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条件语句使用</a:t>
            </a:r>
            <a:endParaRPr lang="zh-CN" altLang="en-US" dirty="0"/>
          </a:p>
        </p:txBody>
      </p:sp>
      <p:sp>
        <p:nvSpPr>
          <p:cNvPr id="3" name="内容占位符 2"/>
          <p:cNvSpPr>
            <a:spLocks noGrp="1"/>
          </p:cNvSpPr>
          <p:nvPr>
            <p:ph idx="1"/>
          </p:nvPr>
        </p:nvSpPr>
        <p:spPr>
          <a:xfrm>
            <a:off x="611560" y="1268760"/>
            <a:ext cx="3325529" cy="3598259"/>
          </a:xfrm>
        </p:spPr>
        <p:txBody>
          <a:bodyPr>
            <a:noAutofit/>
          </a:bodyPr>
          <a:lstStyle/>
          <a:p>
            <a:pPr marL="34290" indent="0">
              <a:buNone/>
            </a:pPr>
            <a:r>
              <a:rPr lang="en-US" altLang="zh-CN" sz="2400" dirty="0">
                <a:latin typeface="Consolas" panose="020B0609020204030204" pitchFamily="49" charset="0"/>
                <a:cs typeface="Consolas" panose="020B0609020204030204" pitchFamily="49" charset="0"/>
              </a:rPr>
              <a:t>If condition Then</a:t>
            </a:r>
            <a:endParaRPr lang="zh-CN" altLang="zh-CN" sz="2400" dirty="0">
              <a:latin typeface="Consolas" panose="020B0609020204030204" pitchFamily="49" charset="0"/>
              <a:cs typeface="Consolas" panose="020B0609020204030204" pitchFamily="49" charset="0"/>
            </a:endParaRPr>
          </a:p>
          <a:p>
            <a:pPr marL="34290" indent="0">
              <a:buNone/>
            </a:pPr>
            <a:r>
              <a:rPr lang="en-US" altLang="zh-CN" sz="2400" dirty="0">
                <a:latin typeface="Consolas" panose="020B0609020204030204" pitchFamily="49" charset="0"/>
                <a:cs typeface="Consolas" panose="020B0609020204030204" pitchFamily="49" charset="0"/>
              </a:rPr>
              <a:t>    [statements]</a:t>
            </a:r>
            <a:endParaRPr lang="zh-CN" altLang="zh-CN" sz="2400" dirty="0">
              <a:latin typeface="Consolas" panose="020B0609020204030204" pitchFamily="49" charset="0"/>
              <a:cs typeface="Consolas" panose="020B0609020204030204" pitchFamily="49" charset="0"/>
            </a:endParaRPr>
          </a:p>
          <a:p>
            <a:pPr marL="34290" indent="0">
              <a:buNone/>
            </a:pPr>
            <a:r>
              <a:rPr lang="en-US" altLang="zh-CN" sz="2400" dirty="0" err="1" smtClean="0">
                <a:latin typeface="Consolas" panose="020B0609020204030204" pitchFamily="49" charset="0"/>
                <a:cs typeface="Consolas" panose="020B0609020204030204" pitchFamily="49" charset="0"/>
              </a:rPr>
              <a:t>ElseIf</a:t>
            </a:r>
            <a:r>
              <a:rPr lang="en-US" altLang="zh-CN" sz="2400" dirty="0">
                <a:latin typeface="Consolas" panose="020B0609020204030204" pitchFamily="49" charset="0"/>
                <a:cs typeface="Consolas" panose="020B0609020204030204" pitchFamily="49" charset="0"/>
              </a:rPr>
              <a:t> </a:t>
            </a:r>
            <a:r>
              <a:rPr lang="en-US" altLang="zh-CN" sz="2400" dirty="0" smtClean="0">
                <a:latin typeface="Consolas" panose="020B0609020204030204" pitchFamily="49" charset="0"/>
                <a:cs typeface="Consolas" panose="020B0609020204030204" pitchFamily="49" charset="0"/>
              </a:rPr>
              <a:t>condition </a:t>
            </a:r>
            <a:r>
              <a:rPr lang="en-US" altLang="zh-CN" sz="2400" dirty="0">
                <a:latin typeface="Consolas" panose="020B0609020204030204" pitchFamily="49" charset="0"/>
                <a:cs typeface="Consolas" panose="020B0609020204030204" pitchFamily="49" charset="0"/>
              </a:rPr>
              <a:t>Then</a:t>
            </a:r>
            <a:endParaRPr lang="zh-CN" altLang="zh-CN" sz="2400" dirty="0">
              <a:latin typeface="Consolas" panose="020B0609020204030204" pitchFamily="49" charset="0"/>
              <a:cs typeface="Consolas" panose="020B0609020204030204" pitchFamily="49" charset="0"/>
            </a:endParaRPr>
          </a:p>
          <a:p>
            <a:pPr marL="34290" indent="0">
              <a:buNone/>
            </a:pPr>
            <a:r>
              <a:rPr lang="en-US" altLang="zh-CN" sz="2400" dirty="0">
                <a:latin typeface="Consolas" panose="020B0609020204030204" pitchFamily="49" charset="0"/>
                <a:cs typeface="Consolas" panose="020B0609020204030204" pitchFamily="49" charset="0"/>
              </a:rPr>
              <a:t>    [</a:t>
            </a:r>
            <a:r>
              <a:rPr lang="en-US" altLang="zh-CN" sz="2400" dirty="0" err="1">
                <a:latin typeface="Consolas" panose="020B0609020204030204" pitchFamily="49" charset="0"/>
                <a:cs typeface="Consolas" panose="020B0609020204030204" pitchFamily="49" charset="0"/>
              </a:rPr>
              <a:t>elseifstatements</a:t>
            </a:r>
            <a:r>
              <a:rPr lang="en-US" altLang="zh-CN" sz="2400" dirty="0" smtClean="0">
                <a:latin typeface="Consolas" panose="020B0609020204030204" pitchFamily="49" charset="0"/>
                <a:cs typeface="Consolas" panose="020B0609020204030204" pitchFamily="49" charset="0"/>
              </a:rPr>
              <a:t>]. </a:t>
            </a:r>
            <a:r>
              <a:rPr lang="en-US" altLang="zh-CN" sz="2400" dirty="0">
                <a:latin typeface="Consolas" panose="020B0609020204030204" pitchFamily="49" charset="0"/>
                <a:cs typeface="Consolas" panose="020B0609020204030204" pitchFamily="49" charset="0"/>
              </a:rPr>
              <a:t>. .</a:t>
            </a:r>
            <a:endParaRPr lang="zh-CN" altLang="zh-CN" sz="2400" dirty="0">
              <a:latin typeface="Consolas" panose="020B0609020204030204" pitchFamily="49" charset="0"/>
              <a:cs typeface="Consolas" panose="020B0609020204030204" pitchFamily="49" charset="0"/>
            </a:endParaRPr>
          </a:p>
          <a:p>
            <a:pPr marL="34290" indent="0">
              <a:buNone/>
            </a:pPr>
            <a:r>
              <a:rPr lang="en-US" altLang="zh-CN" sz="2400" dirty="0" smtClean="0">
                <a:latin typeface="Consolas" panose="020B0609020204030204" pitchFamily="49" charset="0"/>
                <a:cs typeface="Consolas" panose="020B0609020204030204" pitchFamily="49" charset="0"/>
              </a:rPr>
              <a:t>Else</a:t>
            </a:r>
            <a:endParaRPr lang="zh-CN" altLang="zh-CN" sz="2400" dirty="0">
              <a:latin typeface="Consolas" panose="020B0609020204030204" pitchFamily="49" charset="0"/>
              <a:cs typeface="Consolas" panose="020B0609020204030204" pitchFamily="49" charset="0"/>
            </a:endParaRPr>
          </a:p>
          <a:p>
            <a:pPr marL="34290" indent="0">
              <a:buNone/>
            </a:pPr>
            <a:r>
              <a:rPr lang="en-US" altLang="zh-CN" sz="2400" dirty="0">
                <a:latin typeface="Consolas" panose="020B0609020204030204" pitchFamily="49" charset="0"/>
                <a:cs typeface="Consolas" panose="020B0609020204030204" pitchFamily="49" charset="0"/>
              </a:rPr>
              <a:t>    [</a:t>
            </a:r>
            <a:r>
              <a:rPr lang="en-US" altLang="zh-CN" sz="2400" dirty="0" err="1">
                <a:latin typeface="Consolas" panose="020B0609020204030204" pitchFamily="49" charset="0"/>
                <a:cs typeface="Consolas" panose="020B0609020204030204" pitchFamily="49" charset="0"/>
              </a:rPr>
              <a:t>elsestatements</a:t>
            </a:r>
            <a:r>
              <a:rPr lang="en-US" altLang="zh-CN" sz="2400" dirty="0" smtClean="0">
                <a:latin typeface="Consolas" panose="020B0609020204030204" pitchFamily="49" charset="0"/>
                <a:cs typeface="Consolas" panose="020B0609020204030204" pitchFamily="49" charset="0"/>
              </a:rPr>
              <a:t>]</a:t>
            </a:r>
            <a:endParaRPr lang="zh-CN" altLang="zh-CN" sz="2400" dirty="0">
              <a:latin typeface="Consolas" panose="020B0609020204030204" pitchFamily="49" charset="0"/>
              <a:cs typeface="Consolas" panose="020B0609020204030204" pitchFamily="49" charset="0"/>
            </a:endParaRPr>
          </a:p>
          <a:p>
            <a:pPr marL="34290" indent="0">
              <a:buNone/>
            </a:pPr>
            <a:r>
              <a:rPr lang="en-US" altLang="zh-CN" sz="2400" dirty="0">
                <a:latin typeface="Consolas" panose="020B0609020204030204" pitchFamily="49" charset="0"/>
                <a:cs typeface="Consolas" panose="020B0609020204030204" pitchFamily="49" charset="0"/>
              </a:rPr>
              <a:t>End If</a:t>
            </a:r>
            <a:endParaRPr lang="zh-CN" altLang="zh-CN" sz="2400" dirty="0">
              <a:latin typeface="Consolas" panose="020B0609020204030204" pitchFamily="49" charset="0"/>
              <a:cs typeface="Consolas" panose="020B0609020204030204" pitchFamily="49" charset="0"/>
            </a:endParaRPr>
          </a:p>
          <a:p>
            <a:endParaRPr lang="zh-CN" altLang="en-US" sz="2400" dirty="0">
              <a:latin typeface="Consolas" panose="020B0609020204030204" pitchFamily="49" charset="0"/>
              <a:cs typeface="Consolas" panose="020B0609020204030204" pitchFamily="49" charset="0"/>
            </a:endParaRPr>
          </a:p>
        </p:txBody>
      </p:sp>
      <p:sp>
        <p:nvSpPr>
          <p:cNvPr id="4" name="内容占位符 2"/>
          <p:cNvSpPr txBox="1">
            <a:spLocks/>
          </p:cNvSpPr>
          <p:nvPr/>
        </p:nvSpPr>
        <p:spPr>
          <a:xfrm>
            <a:off x="4355976" y="1124744"/>
            <a:ext cx="3409749" cy="3964220"/>
          </a:xfrm>
          <a:prstGeom prst="rect">
            <a:avLst/>
          </a:prstGeom>
        </p:spPr>
        <p:txBody>
          <a:bodyPr vert="horz" lIns="68580" tIns="34290" rIns="68580" bIns="34290" rtlCol="0">
            <a:normAutofit fontScale="40000" lnSpcReduction="20000"/>
          </a:bodyPr>
          <a:lstStyle>
            <a:lvl1pPr marL="274320" indent="-228600" algn="l" defTabSz="914400" rtl="0" eaLnBrk="1" latinLnBrk="0" hangingPunct="1">
              <a:lnSpc>
                <a:spcPct val="150000"/>
              </a:lnSpc>
              <a:spcBef>
                <a:spcPts val="1800"/>
              </a:spcBef>
              <a:buSzPct val="100000"/>
              <a:buFont typeface="Arial" pitchFamily="34" charset="0"/>
              <a:buChar char="▪"/>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Arial" pitchFamily="34" charset="0"/>
              <a:buChar char="▪"/>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Arial" pitchFamily="34" charset="0"/>
              <a:buChar char="▪"/>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pPr marL="34290" indent="0">
              <a:buNone/>
            </a:pPr>
            <a:r>
              <a:rPr lang="zh-CN" altLang="en-US" sz="4500" dirty="0">
                <a:solidFill>
                  <a:schemeClr val="tx1"/>
                </a:solidFill>
                <a:latin typeface="Consolas" panose="020B0609020204030204" pitchFamily="49" charset="0"/>
                <a:ea typeface="+mn-ea"/>
                <a:cs typeface="Consolas" panose="020B0609020204030204" pitchFamily="49" charset="0"/>
              </a:rPr>
              <a:t>例：</a:t>
            </a:r>
            <a:endParaRPr lang="en-US" altLang="zh-CN" sz="4500" dirty="0">
              <a:solidFill>
                <a:schemeClr val="tx1"/>
              </a:solidFill>
              <a:latin typeface="Consolas" panose="020B0609020204030204" pitchFamily="49" charset="0"/>
              <a:ea typeface="+mn-ea"/>
              <a:cs typeface="Consolas" panose="020B0609020204030204" pitchFamily="49" charset="0"/>
            </a:endParaRPr>
          </a:p>
          <a:p>
            <a:pPr marL="34290" indent="0">
              <a:spcBef>
                <a:spcPct val="20000"/>
              </a:spcBef>
              <a:buSzPct val="110000"/>
              <a:buNone/>
            </a:pPr>
            <a:r>
              <a:rPr lang="en-US" altLang="zh-CN" sz="4400" dirty="0">
                <a:solidFill>
                  <a:schemeClr val="tx1"/>
                </a:solidFill>
                <a:latin typeface="Consolas" panose="020B0609020204030204" pitchFamily="49" charset="0"/>
                <a:ea typeface="+mn-ea"/>
                <a:cs typeface="Consolas" panose="020B0609020204030204" pitchFamily="49" charset="0"/>
              </a:rPr>
              <a:t>If value = 0 Then</a:t>
            </a:r>
            <a:endParaRPr lang="zh-CN" altLang="zh-CN" sz="4400" dirty="0">
              <a:solidFill>
                <a:schemeClr val="tx1"/>
              </a:solidFill>
              <a:latin typeface="Consolas" panose="020B0609020204030204" pitchFamily="49" charset="0"/>
              <a:ea typeface="+mn-ea"/>
              <a:cs typeface="Consolas" panose="020B0609020204030204" pitchFamily="49" charset="0"/>
            </a:endParaRPr>
          </a:p>
          <a:p>
            <a:pPr marL="34290" indent="0">
              <a:spcBef>
                <a:spcPct val="20000"/>
              </a:spcBef>
              <a:buSzPct val="110000"/>
              <a:buNone/>
            </a:pPr>
            <a:r>
              <a:rPr lang="en-US" altLang="zh-CN" sz="4400" dirty="0">
                <a:solidFill>
                  <a:schemeClr val="tx1"/>
                </a:solidFill>
                <a:latin typeface="Consolas" panose="020B0609020204030204" pitchFamily="49" charset="0"/>
                <a:ea typeface="+mn-ea"/>
                <a:cs typeface="Consolas" panose="020B0609020204030204" pitchFamily="49" charset="0"/>
              </a:rPr>
              <a:t>    </a:t>
            </a:r>
            <a:r>
              <a:rPr lang="en-US" altLang="zh-CN" sz="4400" dirty="0" err="1">
                <a:solidFill>
                  <a:schemeClr val="tx1"/>
                </a:solidFill>
                <a:latin typeface="Consolas" panose="020B0609020204030204" pitchFamily="49" charset="0"/>
                <a:ea typeface="+mn-ea"/>
                <a:cs typeface="Consolas" panose="020B0609020204030204" pitchFamily="49" charset="0"/>
              </a:rPr>
              <a:t>MsgBox</a:t>
            </a:r>
            <a:r>
              <a:rPr lang="en-US" altLang="zh-CN" sz="4400" dirty="0">
                <a:solidFill>
                  <a:schemeClr val="tx1"/>
                </a:solidFill>
                <a:latin typeface="Consolas" panose="020B0609020204030204" pitchFamily="49" charset="0"/>
                <a:ea typeface="+mn-ea"/>
                <a:cs typeface="Consolas" panose="020B0609020204030204" pitchFamily="49" charset="0"/>
              </a:rPr>
              <a:t>(0)</a:t>
            </a:r>
            <a:endParaRPr lang="zh-CN" altLang="zh-CN" sz="4400" dirty="0">
              <a:solidFill>
                <a:schemeClr val="tx1"/>
              </a:solidFill>
              <a:latin typeface="Consolas" panose="020B0609020204030204" pitchFamily="49" charset="0"/>
              <a:ea typeface="+mn-ea"/>
              <a:cs typeface="Consolas" panose="020B0609020204030204" pitchFamily="49" charset="0"/>
            </a:endParaRPr>
          </a:p>
          <a:p>
            <a:pPr marL="34290" indent="0">
              <a:spcBef>
                <a:spcPct val="20000"/>
              </a:spcBef>
              <a:buSzPct val="110000"/>
              <a:buNone/>
            </a:pPr>
            <a:r>
              <a:rPr lang="en-US" altLang="zh-CN" sz="4400" dirty="0" err="1">
                <a:solidFill>
                  <a:schemeClr val="tx1"/>
                </a:solidFill>
                <a:latin typeface="Consolas" panose="020B0609020204030204" pitchFamily="49" charset="0"/>
                <a:ea typeface="+mn-ea"/>
                <a:cs typeface="Consolas" panose="020B0609020204030204" pitchFamily="49" charset="0"/>
              </a:rPr>
              <a:t>ElseIf</a:t>
            </a:r>
            <a:r>
              <a:rPr lang="en-US" altLang="zh-CN" sz="4400" dirty="0">
                <a:solidFill>
                  <a:schemeClr val="tx1"/>
                </a:solidFill>
                <a:latin typeface="Consolas" panose="020B0609020204030204" pitchFamily="49" charset="0"/>
                <a:ea typeface="+mn-ea"/>
                <a:cs typeface="Consolas" panose="020B0609020204030204" pitchFamily="49" charset="0"/>
              </a:rPr>
              <a:t> value = 1 Then</a:t>
            </a:r>
            <a:endParaRPr lang="zh-CN" altLang="zh-CN" sz="4400" dirty="0">
              <a:solidFill>
                <a:schemeClr val="tx1"/>
              </a:solidFill>
              <a:latin typeface="Consolas" panose="020B0609020204030204" pitchFamily="49" charset="0"/>
              <a:ea typeface="+mn-ea"/>
              <a:cs typeface="Consolas" panose="020B0609020204030204" pitchFamily="49" charset="0"/>
            </a:endParaRPr>
          </a:p>
          <a:p>
            <a:pPr marL="34290" indent="0">
              <a:spcBef>
                <a:spcPct val="20000"/>
              </a:spcBef>
              <a:buSzPct val="110000"/>
              <a:buNone/>
            </a:pPr>
            <a:r>
              <a:rPr lang="en-US" altLang="zh-CN" sz="4400" dirty="0">
                <a:solidFill>
                  <a:schemeClr val="tx1"/>
                </a:solidFill>
                <a:latin typeface="Consolas" panose="020B0609020204030204" pitchFamily="49" charset="0"/>
                <a:ea typeface="+mn-ea"/>
                <a:cs typeface="Consolas" panose="020B0609020204030204" pitchFamily="49" charset="0"/>
              </a:rPr>
              <a:t>    </a:t>
            </a:r>
            <a:r>
              <a:rPr lang="en-US" altLang="zh-CN" sz="4400" dirty="0" err="1">
                <a:solidFill>
                  <a:schemeClr val="tx1"/>
                </a:solidFill>
                <a:latin typeface="Consolas" panose="020B0609020204030204" pitchFamily="49" charset="0"/>
                <a:ea typeface="+mn-ea"/>
                <a:cs typeface="Consolas" panose="020B0609020204030204" pitchFamily="49" charset="0"/>
              </a:rPr>
              <a:t>MsgBox</a:t>
            </a:r>
            <a:r>
              <a:rPr lang="en-US" altLang="zh-CN" sz="4400" dirty="0">
                <a:solidFill>
                  <a:schemeClr val="tx1"/>
                </a:solidFill>
                <a:latin typeface="Consolas" panose="020B0609020204030204" pitchFamily="49" charset="0"/>
                <a:ea typeface="+mn-ea"/>
                <a:cs typeface="Consolas" panose="020B0609020204030204" pitchFamily="49" charset="0"/>
              </a:rPr>
              <a:t>(9999)</a:t>
            </a:r>
            <a:endParaRPr lang="zh-CN" altLang="zh-CN" sz="4400" dirty="0">
              <a:solidFill>
                <a:schemeClr val="tx1"/>
              </a:solidFill>
              <a:latin typeface="Consolas" panose="020B0609020204030204" pitchFamily="49" charset="0"/>
              <a:ea typeface="+mn-ea"/>
              <a:cs typeface="Consolas" panose="020B0609020204030204" pitchFamily="49" charset="0"/>
            </a:endParaRPr>
          </a:p>
          <a:p>
            <a:pPr marL="34290" indent="0">
              <a:spcBef>
                <a:spcPct val="20000"/>
              </a:spcBef>
              <a:buSzPct val="110000"/>
              <a:buNone/>
            </a:pPr>
            <a:r>
              <a:rPr lang="en-US" altLang="zh-CN" sz="4400" dirty="0">
                <a:solidFill>
                  <a:schemeClr val="tx1"/>
                </a:solidFill>
                <a:latin typeface="Consolas" panose="020B0609020204030204" pitchFamily="49" charset="0"/>
                <a:ea typeface="+mn-ea"/>
                <a:cs typeface="Consolas" panose="020B0609020204030204" pitchFamily="49" charset="0"/>
              </a:rPr>
              <a:t>Else</a:t>
            </a:r>
            <a:endParaRPr lang="zh-CN" altLang="zh-CN" sz="4400" dirty="0">
              <a:solidFill>
                <a:schemeClr val="tx1"/>
              </a:solidFill>
              <a:latin typeface="Consolas" panose="020B0609020204030204" pitchFamily="49" charset="0"/>
              <a:ea typeface="+mn-ea"/>
              <a:cs typeface="Consolas" panose="020B0609020204030204" pitchFamily="49" charset="0"/>
            </a:endParaRPr>
          </a:p>
          <a:p>
            <a:pPr marL="34290" indent="0">
              <a:spcBef>
                <a:spcPct val="20000"/>
              </a:spcBef>
              <a:buSzPct val="110000"/>
              <a:buNone/>
            </a:pPr>
            <a:r>
              <a:rPr lang="en-US" altLang="zh-CN" sz="4400" dirty="0">
                <a:solidFill>
                  <a:schemeClr val="tx1"/>
                </a:solidFill>
                <a:latin typeface="Consolas" panose="020B0609020204030204" pitchFamily="49" charset="0"/>
                <a:ea typeface="+mn-ea"/>
                <a:cs typeface="Consolas" panose="020B0609020204030204" pitchFamily="49" charset="0"/>
              </a:rPr>
              <a:t>    </a:t>
            </a:r>
            <a:r>
              <a:rPr lang="en-US" altLang="zh-CN" sz="4400" dirty="0" err="1">
                <a:solidFill>
                  <a:schemeClr val="tx1"/>
                </a:solidFill>
                <a:latin typeface="Consolas" panose="020B0609020204030204" pitchFamily="49" charset="0"/>
                <a:ea typeface="+mn-ea"/>
                <a:cs typeface="Consolas" panose="020B0609020204030204" pitchFamily="49" charset="0"/>
              </a:rPr>
              <a:t>MsgBox</a:t>
            </a:r>
            <a:r>
              <a:rPr lang="en-US" altLang="zh-CN" sz="4400" dirty="0">
                <a:solidFill>
                  <a:schemeClr val="tx1"/>
                </a:solidFill>
                <a:latin typeface="Consolas" panose="020B0609020204030204" pitchFamily="49" charset="0"/>
                <a:ea typeface="+mn-ea"/>
                <a:cs typeface="Consolas" panose="020B0609020204030204" pitchFamily="49" charset="0"/>
              </a:rPr>
              <a:t>("</a:t>
            </a:r>
            <a:r>
              <a:rPr lang="zh-CN" altLang="zh-CN" sz="4400" dirty="0">
                <a:solidFill>
                  <a:schemeClr val="tx1"/>
                </a:solidFill>
                <a:latin typeface="Consolas" panose="020B0609020204030204" pitchFamily="49" charset="0"/>
                <a:ea typeface="+mn-ea"/>
                <a:cs typeface="Consolas" panose="020B0609020204030204" pitchFamily="49" charset="0"/>
              </a:rPr>
              <a:t>输入不合法！</a:t>
            </a:r>
            <a:r>
              <a:rPr lang="en-US" altLang="zh-CN" sz="4400" dirty="0">
                <a:solidFill>
                  <a:schemeClr val="tx1"/>
                </a:solidFill>
                <a:latin typeface="Consolas" panose="020B0609020204030204" pitchFamily="49" charset="0"/>
                <a:ea typeface="+mn-ea"/>
                <a:cs typeface="Consolas" panose="020B0609020204030204" pitchFamily="49" charset="0"/>
              </a:rPr>
              <a:t>")</a:t>
            </a:r>
            <a:endParaRPr lang="zh-CN" altLang="zh-CN" sz="4400" dirty="0">
              <a:solidFill>
                <a:schemeClr val="tx1"/>
              </a:solidFill>
              <a:latin typeface="Consolas" panose="020B0609020204030204" pitchFamily="49" charset="0"/>
              <a:ea typeface="+mn-ea"/>
              <a:cs typeface="Consolas" panose="020B0609020204030204" pitchFamily="49" charset="0"/>
            </a:endParaRPr>
          </a:p>
          <a:p>
            <a:pPr marL="34290" indent="0">
              <a:spcBef>
                <a:spcPct val="20000"/>
              </a:spcBef>
              <a:buSzPct val="110000"/>
              <a:buNone/>
            </a:pPr>
            <a:r>
              <a:rPr lang="en-US" altLang="zh-CN" sz="4400" dirty="0">
                <a:solidFill>
                  <a:schemeClr val="tx1"/>
                </a:solidFill>
                <a:latin typeface="Consolas" panose="020B0609020204030204" pitchFamily="49" charset="0"/>
                <a:ea typeface="+mn-ea"/>
                <a:cs typeface="Consolas" panose="020B0609020204030204" pitchFamily="49" charset="0"/>
              </a:rPr>
              <a:t>End If</a:t>
            </a:r>
            <a:endParaRPr lang="zh-CN" altLang="zh-CN" sz="4400" dirty="0">
              <a:solidFill>
                <a:schemeClr val="tx1"/>
              </a:solidFill>
              <a:latin typeface="Consolas" panose="020B0609020204030204" pitchFamily="49" charset="0"/>
              <a:ea typeface="+mn-ea"/>
              <a:cs typeface="Consolas" panose="020B0609020204030204" pitchFamily="49" charset="0"/>
            </a:endParaRPr>
          </a:p>
          <a:p>
            <a:pPr marL="34290" indent="0">
              <a:buNone/>
            </a:pPr>
            <a:endParaRPr lang="en-US" alt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38807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 calcmode="lin" valueType="num">
                                      <p:cBhvr additive="base">
                                        <p:cTn id="3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条件语句使用</a:t>
            </a:r>
            <a:endParaRPr lang="zh-CN" altLang="en-US" dirty="0"/>
          </a:p>
        </p:txBody>
      </p:sp>
      <p:grpSp>
        <p:nvGrpSpPr>
          <p:cNvPr id="6" name="组合 5"/>
          <p:cNvGrpSpPr/>
          <p:nvPr/>
        </p:nvGrpSpPr>
        <p:grpSpPr>
          <a:xfrm>
            <a:off x="0" y="1052736"/>
            <a:ext cx="4067944" cy="4032448"/>
            <a:chOff x="0" y="1052736"/>
            <a:chExt cx="4067944" cy="4032448"/>
          </a:xfrm>
        </p:grpSpPr>
        <p:sp>
          <p:nvSpPr>
            <p:cNvPr id="4" name="内容占位符 2"/>
            <p:cNvSpPr txBox="1">
              <a:spLocks/>
            </p:cNvSpPr>
            <p:nvPr/>
          </p:nvSpPr>
          <p:spPr>
            <a:xfrm>
              <a:off x="251520" y="1052736"/>
              <a:ext cx="3785009" cy="3888432"/>
            </a:xfrm>
            <a:prstGeom prst="rect">
              <a:avLst/>
            </a:prstGeom>
          </p:spPr>
          <p:txBody>
            <a:bodyPr vert="horz" lIns="68580" tIns="34290" rIns="68580" bIns="34290" rtlCol="0">
              <a:normAutofit fontScale="92500"/>
            </a:bodyPr>
            <a:lstStyle>
              <a:lvl1pPr marL="274320" indent="-228600" algn="l" defTabSz="914400" rtl="0" eaLnBrk="1" latinLnBrk="0" hangingPunct="1">
                <a:lnSpc>
                  <a:spcPct val="150000"/>
                </a:lnSpc>
                <a:spcBef>
                  <a:spcPts val="1800"/>
                </a:spcBef>
                <a:buSzPct val="100000"/>
                <a:buFont typeface="Arial" pitchFamily="34" charset="0"/>
                <a:buChar char="▪"/>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Arial" pitchFamily="34" charset="0"/>
                <a:buChar char="▪"/>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Arial" pitchFamily="34" charset="0"/>
                <a:buChar char="▪"/>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pPr marL="34290" indent="0">
                <a:buNone/>
              </a:pPr>
              <a:r>
                <a:rPr lang="en-US" altLang="en-US" sz="2100" dirty="0"/>
                <a:t>Select Case </a:t>
              </a:r>
              <a:r>
                <a:rPr lang="en-US" altLang="en-US" sz="2100" dirty="0" err="1"/>
                <a:t>testexpression</a:t>
              </a:r>
              <a:r>
                <a:rPr lang="zh-CN" altLang="en-US" sz="2100" dirty="0"/>
                <a:t>（变量）</a:t>
              </a:r>
              <a:endParaRPr lang="en-US" altLang="zh-CN" sz="2100" dirty="0"/>
            </a:p>
            <a:p>
              <a:pPr marL="34290" indent="0">
                <a:buNone/>
              </a:pPr>
              <a:r>
                <a:rPr lang="en-US" altLang="en-US" sz="2100" dirty="0"/>
                <a:t>	</a:t>
              </a:r>
              <a:r>
                <a:rPr lang="en-US" altLang="zh-CN" sz="2100" dirty="0"/>
                <a:t>Case </a:t>
              </a:r>
              <a:r>
                <a:rPr lang="en-US" altLang="zh-CN" sz="2100" dirty="0" err="1"/>
                <a:t>expressionlist</a:t>
              </a:r>
              <a:r>
                <a:rPr lang="en-US" altLang="zh-CN" sz="2100" dirty="0"/>
                <a:t> -n</a:t>
              </a:r>
            </a:p>
            <a:p>
              <a:pPr marL="34290" indent="0">
                <a:buNone/>
              </a:pPr>
              <a:r>
                <a:rPr lang="en-US" altLang="en-US" sz="2100" dirty="0"/>
                <a:t>		</a:t>
              </a:r>
              <a:r>
                <a:rPr lang="en-US" altLang="zh-CN" sz="2100" dirty="0"/>
                <a:t>[statements-n]</a:t>
              </a:r>
            </a:p>
            <a:p>
              <a:pPr marL="34290" indent="0">
                <a:buNone/>
              </a:pPr>
              <a:r>
                <a:rPr lang="en-US" altLang="en-US" sz="2100" dirty="0"/>
                <a:t>	</a:t>
              </a:r>
              <a:r>
                <a:rPr lang="en-US" altLang="zh-CN" sz="2100" dirty="0"/>
                <a:t>Case Else </a:t>
              </a:r>
              <a:r>
                <a:rPr lang="en-US" altLang="zh-CN" sz="2100" dirty="0" err="1"/>
                <a:t>expressionlist</a:t>
              </a:r>
              <a:r>
                <a:rPr lang="en-US" altLang="zh-CN" sz="2100" dirty="0"/>
                <a:t>-n</a:t>
              </a:r>
            </a:p>
            <a:p>
              <a:pPr marL="34290" indent="0">
                <a:buNone/>
              </a:pPr>
              <a:r>
                <a:rPr lang="en-US" altLang="en-US" sz="2100" dirty="0"/>
                <a:t>		</a:t>
              </a:r>
              <a:r>
                <a:rPr lang="en-US" altLang="zh-CN" sz="2100" dirty="0"/>
                <a:t>[</a:t>
              </a:r>
              <a:r>
                <a:rPr lang="en-US" altLang="zh-CN" sz="2100" dirty="0" err="1"/>
                <a:t>elsestatements</a:t>
              </a:r>
              <a:r>
                <a:rPr lang="en-US" altLang="zh-CN" sz="2100" dirty="0"/>
                <a:t>-n]</a:t>
              </a:r>
            </a:p>
            <a:p>
              <a:pPr marL="34290" indent="0">
                <a:buNone/>
              </a:pPr>
              <a:r>
                <a:rPr lang="en-US" altLang="zh-CN" sz="2100" dirty="0"/>
                <a:t>End Select</a:t>
              </a:r>
            </a:p>
            <a:p>
              <a:pPr marL="34290" indent="0">
                <a:buNone/>
              </a:pPr>
              <a:endParaRPr lang="en-US" altLang="en-US" sz="2100" dirty="0"/>
            </a:p>
          </p:txBody>
        </p:sp>
        <p:sp>
          <p:nvSpPr>
            <p:cNvPr id="3" name="圆角矩形 2"/>
            <p:cNvSpPr/>
            <p:nvPr/>
          </p:nvSpPr>
          <p:spPr>
            <a:xfrm>
              <a:off x="0" y="1052736"/>
              <a:ext cx="4067944" cy="4032448"/>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grpSp>
      <p:grpSp>
        <p:nvGrpSpPr>
          <p:cNvPr id="8" name="组合 7"/>
          <p:cNvGrpSpPr/>
          <p:nvPr/>
        </p:nvGrpSpPr>
        <p:grpSpPr>
          <a:xfrm>
            <a:off x="4008226" y="1340768"/>
            <a:ext cx="5135774" cy="4896544"/>
            <a:chOff x="4008226" y="1340768"/>
            <a:chExt cx="5135774" cy="4896544"/>
          </a:xfrm>
        </p:grpSpPr>
        <p:sp>
          <p:nvSpPr>
            <p:cNvPr id="5" name="内容占位符 2"/>
            <p:cNvSpPr txBox="1">
              <a:spLocks/>
            </p:cNvSpPr>
            <p:nvPr/>
          </p:nvSpPr>
          <p:spPr>
            <a:xfrm>
              <a:off x="4008226" y="1772816"/>
              <a:ext cx="5126263" cy="4186989"/>
            </a:xfrm>
            <a:prstGeom prst="rect">
              <a:avLst/>
            </a:prstGeom>
          </p:spPr>
          <p:txBody>
            <a:bodyPr vert="horz" lIns="68580" tIns="34290" rIns="68580" bIns="34290" rtlCol="0">
              <a:noAutofit/>
            </a:bodyPr>
            <a:lstStyle>
              <a:lvl1pPr marL="274320" indent="-228600" algn="l" defTabSz="914400" rtl="0" eaLnBrk="1" latinLnBrk="0" hangingPunct="1">
                <a:lnSpc>
                  <a:spcPct val="150000"/>
                </a:lnSpc>
                <a:spcBef>
                  <a:spcPts val="1800"/>
                </a:spcBef>
                <a:buSzPct val="100000"/>
                <a:buFont typeface="Arial" pitchFamily="34" charset="0"/>
                <a:buChar char="▪"/>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Arial" pitchFamily="34" charset="0"/>
                <a:buChar char="▪"/>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Arial" pitchFamily="34" charset="0"/>
                <a:buChar char="▪"/>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pPr marL="34290" indent="0">
                <a:lnSpc>
                  <a:spcPct val="100000"/>
                </a:lnSpc>
                <a:buNone/>
              </a:pPr>
              <a:r>
                <a:rPr lang="en-US" altLang="zh-CN" sz="1650" dirty="0"/>
                <a:t>Dim value : value = 5   '</a:t>
              </a:r>
              <a:r>
                <a:rPr lang="zh-CN" altLang="zh-CN" sz="1650" dirty="0"/>
                <a:t>多条语句在一行</a:t>
              </a:r>
              <a:r>
                <a:rPr lang="en-US" altLang="zh-CN" sz="1650" dirty="0"/>
                <a:t>,</a:t>
              </a:r>
              <a:r>
                <a:rPr lang="zh-CN" altLang="zh-CN" sz="1650" dirty="0"/>
                <a:t>需用冒号分开</a:t>
              </a:r>
            </a:p>
            <a:p>
              <a:pPr marL="34290" indent="0">
                <a:lnSpc>
                  <a:spcPct val="100000"/>
                </a:lnSpc>
                <a:buNone/>
              </a:pPr>
              <a:r>
                <a:rPr lang="en-US" altLang="zh-CN" sz="1650" dirty="0"/>
                <a:t>Select Case value</a:t>
              </a:r>
              <a:endParaRPr lang="zh-CN" altLang="zh-CN" sz="1650" dirty="0"/>
            </a:p>
            <a:p>
              <a:pPr marL="34290" indent="0">
                <a:lnSpc>
                  <a:spcPct val="100000"/>
                </a:lnSpc>
                <a:buNone/>
              </a:pPr>
              <a:r>
                <a:rPr lang="en-US" altLang="zh-CN" sz="1650" dirty="0"/>
                <a:t>    Case 0:</a:t>
              </a:r>
              <a:endParaRPr lang="zh-CN" altLang="zh-CN" sz="1650" dirty="0"/>
            </a:p>
            <a:p>
              <a:pPr marL="34290" indent="0">
                <a:lnSpc>
                  <a:spcPct val="100000"/>
                </a:lnSpc>
                <a:buNone/>
              </a:pPr>
              <a:r>
                <a:rPr lang="en-US" altLang="zh-CN" sz="1650" dirty="0"/>
                <a:t>        </a:t>
              </a:r>
              <a:r>
                <a:rPr lang="en-US" altLang="zh-CN" sz="1650" dirty="0" err="1"/>
                <a:t>MsgBox</a:t>
              </a:r>
              <a:r>
                <a:rPr lang="en-US" altLang="zh-CN" sz="1650" dirty="0"/>
                <a:t>(0)</a:t>
              </a:r>
              <a:endParaRPr lang="zh-CN" altLang="zh-CN" sz="1650" dirty="0"/>
            </a:p>
            <a:p>
              <a:pPr marL="34290" indent="0">
                <a:lnSpc>
                  <a:spcPct val="100000"/>
                </a:lnSpc>
                <a:buNone/>
              </a:pPr>
              <a:r>
                <a:rPr lang="en-US" altLang="zh-CN" sz="1650" dirty="0"/>
                <a:t>    Case 1:</a:t>
              </a:r>
              <a:endParaRPr lang="zh-CN" altLang="zh-CN" sz="1650" dirty="0"/>
            </a:p>
            <a:p>
              <a:pPr marL="34290" indent="0">
                <a:lnSpc>
                  <a:spcPct val="100000"/>
                </a:lnSpc>
                <a:buNone/>
              </a:pPr>
              <a:r>
                <a:rPr lang="en-US" altLang="zh-CN" sz="1650" dirty="0"/>
                <a:t>        </a:t>
              </a:r>
              <a:r>
                <a:rPr lang="en-US" altLang="zh-CN" sz="1650" dirty="0" err="1"/>
                <a:t>MsgBox</a:t>
              </a:r>
              <a:r>
                <a:rPr lang="en-US" altLang="zh-CN" sz="1650" dirty="0"/>
                <a:t>(9999)</a:t>
              </a:r>
              <a:endParaRPr lang="zh-CN" altLang="zh-CN" sz="1650" dirty="0"/>
            </a:p>
            <a:p>
              <a:pPr marL="34290" indent="0">
                <a:lnSpc>
                  <a:spcPct val="100000"/>
                </a:lnSpc>
                <a:buNone/>
              </a:pPr>
              <a:r>
                <a:rPr lang="en-US" altLang="zh-CN" sz="1650" dirty="0"/>
                <a:t>    Case Else</a:t>
              </a:r>
              <a:endParaRPr lang="zh-CN" altLang="zh-CN" sz="1650" dirty="0"/>
            </a:p>
            <a:p>
              <a:pPr marL="34290" indent="0">
                <a:lnSpc>
                  <a:spcPct val="100000"/>
                </a:lnSpc>
                <a:buNone/>
              </a:pPr>
              <a:r>
                <a:rPr lang="en-US" altLang="zh-CN" sz="1650" dirty="0"/>
                <a:t>        </a:t>
              </a:r>
              <a:r>
                <a:rPr lang="en-US" altLang="zh-CN" sz="1650" dirty="0" err="1"/>
                <a:t>MsgBox</a:t>
              </a:r>
              <a:r>
                <a:rPr lang="en-US" altLang="zh-CN" sz="1650" dirty="0"/>
                <a:t>("</a:t>
              </a:r>
              <a:r>
                <a:rPr lang="zh-CN" altLang="zh-CN" sz="1650" dirty="0"/>
                <a:t>输入不合法！</a:t>
              </a:r>
              <a:r>
                <a:rPr lang="en-US" altLang="zh-CN" sz="1650" dirty="0"/>
                <a:t>")</a:t>
              </a:r>
              <a:endParaRPr lang="zh-CN" altLang="zh-CN" sz="1650" dirty="0"/>
            </a:p>
            <a:p>
              <a:pPr marL="34290" indent="0">
                <a:lnSpc>
                  <a:spcPct val="100000"/>
                </a:lnSpc>
                <a:buNone/>
              </a:pPr>
              <a:r>
                <a:rPr lang="en-US" altLang="zh-CN" sz="1650" dirty="0"/>
                <a:t>End Select</a:t>
              </a:r>
              <a:endParaRPr lang="en-US" altLang="en-US" sz="1650" dirty="0"/>
            </a:p>
          </p:txBody>
        </p:sp>
        <p:sp>
          <p:nvSpPr>
            <p:cNvPr id="7" name="圆角矩形 6"/>
            <p:cNvSpPr/>
            <p:nvPr/>
          </p:nvSpPr>
          <p:spPr>
            <a:xfrm>
              <a:off x="4067944" y="1340768"/>
              <a:ext cx="5076056" cy="489654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2424200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3" name="内容占位符 2"/>
          <p:cNvSpPr>
            <a:spLocks noGrp="1"/>
          </p:cNvSpPr>
          <p:nvPr>
            <p:ph idx="1"/>
          </p:nvPr>
        </p:nvSpPr>
        <p:spPr>
          <a:xfrm>
            <a:off x="683568" y="1556792"/>
            <a:ext cx="6203032" cy="4392488"/>
          </a:xfrm>
        </p:spPr>
        <p:txBody>
          <a:bodyPr>
            <a:normAutofit/>
          </a:bodyPr>
          <a:lstStyle/>
          <a:p>
            <a:pPr marL="457200" indent="-457200" eaLnBrk="0" fontAlgn="base" hangingPunct="0">
              <a:spcAft>
                <a:spcPct val="0"/>
              </a:spcAft>
              <a:buBlip>
                <a:blip r:embed="rId2"/>
              </a:buBlip>
            </a:pPr>
            <a:r>
              <a:rPr lang="en-US" altLang="zh-CN" b="1" dirty="0" smtClean="0">
                <a:solidFill>
                  <a:srgbClr val="FF0000"/>
                </a:solidFill>
              </a:rPr>
              <a:t>VBScript</a:t>
            </a:r>
            <a:r>
              <a:rPr lang="zh-CN" altLang="en-US" b="1" dirty="0" smtClean="0">
                <a:solidFill>
                  <a:srgbClr val="FF0000"/>
                </a:solidFill>
              </a:rPr>
              <a:t>概述</a:t>
            </a:r>
            <a:endParaRPr lang="en-US" altLang="zh-CN" b="1" dirty="0" smtClean="0">
              <a:solidFill>
                <a:srgbClr val="FF0000"/>
              </a:solidFill>
            </a:endParaRPr>
          </a:p>
          <a:p>
            <a:pPr marL="457200" indent="-457200" eaLnBrk="0" fontAlgn="base" hangingPunct="0">
              <a:spcAft>
                <a:spcPct val="0"/>
              </a:spcAft>
              <a:buBlip>
                <a:blip r:embed="rId2"/>
              </a:buBlip>
            </a:pPr>
            <a:r>
              <a:rPr lang="en-US" altLang="zh-CN" b="1" dirty="0" smtClean="0"/>
              <a:t>VBScript</a:t>
            </a:r>
            <a:r>
              <a:rPr lang="zh-CN" altLang="en-US" b="1" dirty="0" smtClean="0"/>
              <a:t>基本语法</a:t>
            </a:r>
            <a:endParaRPr lang="en-US" altLang="zh-CN" b="1" dirty="0" smtClean="0"/>
          </a:p>
          <a:p>
            <a:pPr marL="457200" indent="-457200" eaLnBrk="0" fontAlgn="base" hangingPunct="0">
              <a:spcAft>
                <a:spcPct val="0"/>
              </a:spcAft>
              <a:buBlip>
                <a:blip r:embed="rId2"/>
              </a:buBlip>
            </a:pPr>
            <a:r>
              <a:rPr lang="en-US" altLang="zh-CN" b="1" dirty="0" smtClean="0"/>
              <a:t>VBScript</a:t>
            </a:r>
            <a:r>
              <a:rPr lang="zh-CN" altLang="en-US" b="1" dirty="0"/>
              <a:t>条件语句与循环</a:t>
            </a:r>
            <a:r>
              <a:rPr lang="zh-CN" altLang="en-US" b="1" dirty="0" smtClean="0"/>
              <a:t>语句</a:t>
            </a:r>
            <a:endParaRPr lang="en-US" altLang="zh-CN" b="1" dirty="0" smtClean="0"/>
          </a:p>
          <a:p>
            <a:pPr marL="457200" indent="-457200" eaLnBrk="0" fontAlgn="base" hangingPunct="0">
              <a:spcAft>
                <a:spcPct val="0"/>
              </a:spcAft>
              <a:buBlip>
                <a:blip r:embed="rId2"/>
              </a:buBlip>
            </a:pPr>
            <a:r>
              <a:rPr lang="zh-CN" altLang="en-US" b="1" dirty="0" smtClean="0"/>
              <a:t>过程</a:t>
            </a:r>
            <a:r>
              <a:rPr lang="zh-CN" altLang="en-US" b="1" dirty="0"/>
              <a:t>与</a:t>
            </a:r>
            <a:r>
              <a:rPr lang="zh-CN" altLang="en-US" b="1" dirty="0" smtClean="0"/>
              <a:t>函数</a:t>
            </a:r>
            <a:endParaRPr lang="en-US" altLang="zh-CN" b="1" dirty="0" smtClean="0"/>
          </a:p>
          <a:p>
            <a:pPr marL="457200" indent="-457200" eaLnBrk="0" fontAlgn="base" hangingPunct="0">
              <a:spcAft>
                <a:spcPct val="0"/>
              </a:spcAft>
              <a:buBlip>
                <a:blip r:embed="rId2"/>
              </a:buBlip>
            </a:pPr>
            <a:r>
              <a:rPr lang="zh-CN" altLang="en-US" b="1" dirty="0"/>
              <a:t>正则表达式</a:t>
            </a:r>
            <a:endParaRPr lang="en-US" altLang="zh-CN" b="1" dirty="0"/>
          </a:p>
          <a:p>
            <a:pPr marL="457200" indent="-457200" eaLnBrk="0" fontAlgn="base" hangingPunct="0">
              <a:spcAft>
                <a:spcPct val="0"/>
              </a:spcAft>
              <a:buBlip>
                <a:blip r:embed="rId2"/>
              </a:buBlip>
            </a:pPr>
            <a:r>
              <a:rPr lang="en-US" altLang="zh-CN" b="1" dirty="0"/>
              <a:t>FSO</a:t>
            </a:r>
            <a:r>
              <a:rPr lang="zh-CN" altLang="en-US" b="1" dirty="0"/>
              <a:t>的常见对象和方法的常见</a:t>
            </a:r>
            <a:r>
              <a:rPr lang="zh-CN" altLang="en-US" b="1" dirty="0">
                <a:solidFill>
                  <a:schemeClr val="bg1"/>
                </a:solidFill>
                <a:latin typeface="+mj-ea"/>
              </a:rPr>
              <a:t>对象和方法</a:t>
            </a:r>
            <a:endParaRPr lang="en-US" altLang="zh-CN" dirty="0" smtClean="0"/>
          </a:p>
        </p:txBody>
      </p:sp>
    </p:spTree>
    <p:extLst>
      <p:ext uri="{BB962C8B-B14F-4D97-AF65-F5344CB8AC3E}">
        <p14:creationId xmlns:p14="http://schemas.microsoft.com/office/powerpoint/2010/main" val="17474626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endParaRPr lang="zh-CN" altLang="en-US" dirty="0"/>
          </a:p>
        </p:txBody>
      </p:sp>
      <p:sp>
        <p:nvSpPr>
          <p:cNvPr id="3" name="内容占位符 2"/>
          <p:cNvSpPr>
            <a:spLocks noGrp="1"/>
          </p:cNvSpPr>
          <p:nvPr>
            <p:ph idx="1"/>
          </p:nvPr>
        </p:nvSpPr>
        <p:spPr/>
        <p:txBody>
          <a:bodyPr/>
          <a:lstStyle/>
          <a:p>
            <a:r>
              <a:rPr lang="zh-CN" altLang="en-US" dirty="0" smtClean="0"/>
              <a:t>测试需求：验证</a:t>
            </a:r>
            <a:r>
              <a:rPr lang="en-US" altLang="zh-CN" dirty="0" smtClean="0"/>
              <a:t>&lt;</a:t>
            </a:r>
            <a:r>
              <a:rPr lang="zh-CN" altLang="en-US" dirty="0" smtClean="0"/>
              <a:t>雪梨教育网站</a:t>
            </a:r>
            <a:r>
              <a:rPr lang="en-US" altLang="zh-CN" dirty="0" smtClean="0"/>
              <a:t>&gt;</a:t>
            </a:r>
            <a:r>
              <a:rPr lang="zh-CN" altLang="en-US" dirty="0" smtClean="0"/>
              <a:t>中的登录功能</a:t>
            </a:r>
            <a:endParaRPr lang="en-US" altLang="zh-CN" dirty="0" smtClean="0"/>
          </a:p>
          <a:p>
            <a:r>
              <a:rPr lang="zh-CN" altLang="en-US" dirty="0" smtClean="0"/>
              <a:t>测试用例：</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39349409"/>
              </p:ext>
            </p:extLst>
          </p:nvPr>
        </p:nvGraphicFramePr>
        <p:xfrm>
          <a:off x="827584" y="2492896"/>
          <a:ext cx="7272808" cy="2016224"/>
        </p:xfrm>
        <a:graphic>
          <a:graphicData uri="http://schemas.openxmlformats.org/drawingml/2006/table">
            <a:tbl>
              <a:tblPr firstRow="1" bandRow="1">
                <a:tableStyleId>{F5AB1C69-6EDB-4FF4-983F-18BD219EF322}</a:tableStyleId>
              </a:tblPr>
              <a:tblGrid>
                <a:gridCol w="1818202"/>
                <a:gridCol w="1818202"/>
                <a:gridCol w="1818202"/>
                <a:gridCol w="1818202"/>
              </a:tblGrid>
              <a:tr h="520936">
                <a:tc>
                  <a:txBody>
                    <a:bodyPr/>
                    <a:lstStyle/>
                    <a:p>
                      <a:r>
                        <a:rPr lang="zh-CN" altLang="en-US" sz="2100" b="1" i="0" kern="1200" baseline="0" dirty="0" smtClean="0">
                          <a:solidFill>
                            <a:schemeClr val="tx1">
                              <a:lumMod val="90000"/>
                              <a:lumOff val="10000"/>
                            </a:schemeClr>
                          </a:solidFill>
                          <a:latin typeface="Times New Roman" panose="02020603050405020304" pitchFamily="18" charset="0"/>
                          <a:ea typeface="楷体" panose="02010609060101010101" pitchFamily="49" charset="-122"/>
                          <a:cs typeface="+mn-cs"/>
                        </a:rPr>
                        <a:t>序号</a:t>
                      </a:r>
                      <a:endParaRPr lang="zh-CN" altLang="en-US" sz="2100" b="1" i="0" kern="1200" baseline="0" dirty="0">
                        <a:solidFill>
                          <a:schemeClr val="tx1">
                            <a:lumMod val="90000"/>
                            <a:lumOff val="10000"/>
                          </a:schemeClr>
                        </a:solidFill>
                        <a:latin typeface="Times New Roman" panose="02020603050405020304" pitchFamily="18" charset="0"/>
                        <a:ea typeface="楷体" panose="02010609060101010101" pitchFamily="49" charset="-122"/>
                        <a:cs typeface="+mn-cs"/>
                      </a:endParaRPr>
                    </a:p>
                  </a:txBody>
                  <a:tcPr marL="68580" marR="68580" marT="34290" marB="34290"/>
                </a:tc>
                <a:tc>
                  <a:txBody>
                    <a:bodyPr/>
                    <a:lstStyle/>
                    <a:p>
                      <a:r>
                        <a:rPr lang="zh-CN" altLang="en-US" sz="2100" b="1" i="0" kern="1200" baseline="0" dirty="0" smtClean="0">
                          <a:solidFill>
                            <a:schemeClr val="tx1">
                              <a:lumMod val="90000"/>
                              <a:lumOff val="10000"/>
                            </a:schemeClr>
                          </a:solidFill>
                          <a:latin typeface="Times New Roman" panose="02020603050405020304" pitchFamily="18" charset="0"/>
                          <a:ea typeface="楷体" panose="02010609060101010101" pitchFamily="49" charset="-122"/>
                          <a:cs typeface="+mn-cs"/>
                        </a:rPr>
                        <a:t>测试步骤</a:t>
                      </a:r>
                      <a:endParaRPr lang="zh-CN" altLang="en-US" sz="2100" b="1" i="0" kern="1200" baseline="0" dirty="0">
                        <a:solidFill>
                          <a:schemeClr val="tx1">
                            <a:lumMod val="90000"/>
                            <a:lumOff val="10000"/>
                          </a:schemeClr>
                        </a:solidFill>
                        <a:latin typeface="Times New Roman" panose="02020603050405020304" pitchFamily="18" charset="0"/>
                        <a:ea typeface="楷体" panose="02010609060101010101" pitchFamily="49" charset="-122"/>
                        <a:cs typeface="+mn-cs"/>
                      </a:endParaRPr>
                    </a:p>
                  </a:txBody>
                  <a:tcPr marL="68580" marR="68580" marT="34290" marB="34290"/>
                </a:tc>
                <a:tc>
                  <a:txBody>
                    <a:bodyPr/>
                    <a:lstStyle/>
                    <a:p>
                      <a:r>
                        <a:rPr lang="zh-CN" altLang="en-US" sz="2100" b="1" i="0" kern="1200" baseline="0" dirty="0" smtClean="0">
                          <a:solidFill>
                            <a:schemeClr val="tx1">
                              <a:lumMod val="90000"/>
                              <a:lumOff val="10000"/>
                            </a:schemeClr>
                          </a:solidFill>
                          <a:latin typeface="Times New Roman" panose="02020603050405020304" pitchFamily="18" charset="0"/>
                          <a:ea typeface="楷体" panose="02010609060101010101" pitchFamily="49" charset="-122"/>
                          <a:cs typeface="+mn-cs"/>
                        </a:rPr>
                        <a:t>预期结果</a:t>
                      </a:r>
                      <a:endParaRPr lang="zh-CN" altLang="en-US" sz="2100" b="1" i="0" kern="1200" baseline="0" dirty="0">
                        <a:solidFill>
                          <a:schemeClr val="tx1">
                            <a:lumMod val="90000"/>
                            <a:lumOff val="10000"/>
                          </a:schemeClr>
                        </a:solidFill>
                        <a:latin typeface="Times New Roman" panose="02020603050405020304" pitchFamily="18" charset="0"/>
                        <a:ea typeface="楷体" panose="02010609060101010101" pitchFamily="49" charset="-122"/>
                        <a:cs typeface="+mn-cs"/>
                      </a:endParaRPr>
                    </a:p>
                  </a:txBody>
                  <a:tcPr marL="68580" marR="68580" marT="34290" marB="34290"/>
                </a:tc>
                <a:tc>
                  <a:txBody>
                    <a:bodyPr/>
                    <a:lstStyle/>
                    <a:p>
                      <a:r>
                        <a:rPr lang="zh-CN" altLang="en-US" sz="2100" b="1" i="0" kern="1200" baseline="0" dirty="0" smtClean="0">
                          <a:solidFill>
                            <a:schemeClr val="tx1">
                              <a:lumMod val="90000"/>
                              <a:lumOff val="10000"/>
                            </a:schemeClr>
                          </a:solidFill>
                          <a:latin typeface="Times New Roman" panose="02020603050405020304" pitchFamily="18" charset="0"/>
                          <a:ea typeface="楷体" panose="02010609060101010101" pitchFamily="49" charset="-122"/>
                          <a:cs typeface="+mn-cs"/>
                        </a:rPr>
                        <a:t>实际结果</a:t>
                      </a:r>
                      <a:endParaRPr lang="zh-CN" altLang="en-US" sz="2100" b="1" i="0" kern="1200" baseline="0" dirty="0">
                        <a:solidFill>
                          <a:schemeClr val="tx1">
                            <a:lumMod val="90000"/>
                            <a:lumOff val="10000"/>
                          </a:schemeClr>
                        </a:solidFill>
                        <a:latin typeface="Times New Roman" panose="02020603050405020304" pitchFamily="18" charset="0"/>
                        <a:ea typeface="楷体" panose="02010609060101010101" pitchFamily="49" charset="-122"/>
                        <a:cs typeface="+mn-cs"/>
                      </a:endParaRPr>
                    </a:p>
                  </a:txBody>
                  <a:tcPr marL="68580" marR="68580" marT="34290" marB="34290"/>
                </a:tc>
              </a:tr>
              <a:tr h="1495288">
                <a:tc>
                  <a:txBody>
                    <a:bodyPr/>
                    <a:lstStyle/>
                    <a:p>
                      <a:r>
                        <a:rPr lang="en-US" altLang="zh-CN" sz="2100" b="1" i="0" kern="1200" baseline="0" dirty="0" smtClean="0">
                          <a:solidFill>
                            <a:schemeClr val="tx1">
                              <a:lumMod val="90000"/>
                              <a:lumOff val="10000"/>
                            </a:schemeClr>
                          </a:solidFill>
                          <a:latin typeface="Times New Roman" panose="02020603050405020304" pitchFamily="18" charset="0"/>
                          <a:ea typeface="楷体" panose="02010609060101010101" pitchFamily="49" charset="-122"/>
                          <a:cs typeface="+mn-cs"/>
                        </a:rPr>
                        <a:t>1</a:t>
                      </a:r>
                      <a:endParaRPr lang="zh-CN" altLang="en-US" sz="2100" b="1" i="0" kern="1200" baseline="0" dirty="0">
                        <a:solidFill>
                          <a:schemeClr val="tx1">
                            <a:lumMod val="90000"/>
                            <a:lumOff val="10000"/>
                          </a:schemeClr>
                        </a:solidFill>
                        <a:latin typeface="Times New Roman" panose="02020603050405020304" pitchFamily="18" charset="0"/>
                        <a:ea typeface="楷体" panose="02010609060101010101" pitchFamily="49" charset="-122"/>
                        <a:cs typeface="+mn-cs"/>
                      </a:endParaRPr>
                    </a:p>
                  </a:txBody>
                  <a:tcPr marL="68580" marR="68580" marT="34290" marB="34290"/>
                </a:tc>
                <a:tc>
                  <a:txBody>
                    <a:bodyPr/>
                    <a:lstStyle/>
                    <a:p>
                      <a:r>
                        <a:rPr lang="zh-CN" altLang="en-US" sz="2100" b="1" i="0" kern="1200" baseline="0" dirty="0" smtClean="0">
                          <a:solidFill>
                            <a:schemeClr val="tx1">
                              <a:lumMod val="90000"/>
                              <a:lumOff val="10000"/>
                            </a:schemeClr>
                          </a:solidFill>
                          <a:latin typeface="Times New Roman" panose="02020603050405020304" pitchFamily="18" charset="0"/>
                          <a:ea typeface="楷体" panose="02010609060101010101" pitchFamily="49" charset="-122"/>
                          <a:cs typeface="+mn-cs"/>
                        </a:rPr>
                        <a:t>使用正确的用户名和密码登录雪梨</a:t>
                      </a:r>
                      <a:endParaRPr lang="zh-CN" altLang="en-US" sz="2100" b="1" i="0" kern="1200" baseline="0" dirty="0">
                        <a:solidFill>
                          <a:schemeClr val="tx1">
                            <a:lumMod val="90000"/>
                            <a:lumOff val="10000"/>
                          </a:schemeClr>
                        </a:solidFill>
                        <a:latin typeface="Times New Roman" panose="02020603050405020304" pitchFamily="18" charset="0"/>
                        <a:ea typeface="楷体" panose="02010609060101010101" pitchFamily="49" charset="-122"/>
                        <a:cs typeface="+mn-cs"/>
                      </a:endParaRPr>
                    </a:p>
                  </a:txBody>
                  <a:tcPr marL="68580" marR="68580" marT="34290" marB="34290"/>
                </a:tc>
                <a:tc>
                  <a:txBody>
                    <a:bodyPr/>
                    <a:lstStyle/>
                    <a:p>
                      <a:r>
                        <a:rPr lang="zh-CN" altLang="en-US" sz="2100" b="1" i="0" kern="1200" baseline="0" dirty="0" smtClean="0">
                          <a:solidFill>
                            <a:schemeClr val="tx1">
                              <a:lumMod val="90000"/>
                              <a:lumOff val="10000"/>
                            </a:schemeClr>
                          </a:solidFill>
                          <a:latin typeface="Times New Roman" panose="02020603050405020304" pitchFamily="18" charset="0"/>
                          <a:ea typeface="楷体" panose="02010609060101010101" pitchFamily="49" charset="-122"/>
                          <a:cs typeface="+mn-cs"/>
                        </a:rPr>
                        <a:t>成功登录</a:t>
                      </a:r>
                      <a:endParaRPr lang="zh-CN" altLang="en-US" sz="2100" b="1" i="0" kern="1200" baseline="0" dirty="0">
                        <a:solidFill>
                          <a:schemeClr val="tx1">
                            <a:lumMod val="90000"/>
                            <a:lumOff val="10000"/>
                          </a:schemeClr>
                        </a:solidFill>
                        <a:latin typeface="Times New Roman" panose="02020603050405020304" pitchFamily="18" charset="0"/>
                        <a:ea typeface="楷体" panose="02010609060101010101" pitchFamily="49" charset="-122"/>
                        <a:cs typeface="+mn-cs"/>
                      </a:endParaRPr>
                    </a:p>
                  </a:txBody>
                  <a:tcPr marL="68580" marR="68580" marT="34290" marB="34290"/>
                </a:tc>
                <a:tc>
                  <a:txBody>
                    <a:bodyPr/>
                    <a:lstStyle/>
                    <a:p>
                      <a:endParaRPr lang="zh-CN" altLang="en-US" sz="2100" b="1" i="0" kern="1200" baseline="0" dirty="0">
                        <a:solidFill>
                          <a:schemeClr val="tx1">
                            <a:lumMod val="90000"/>
                            <a:lumOff val="10000"/>
                          </a:schemeClr>
                        </a:solidFill>
                        <a:latin typeface="Times New Roman" panose="02020603050405020304" pitchFamily="18" charset="0"/>
                        <a:ea typeface="楷体" panose="02010609060101010101" pitchFamily="49" charset="-122"/>
                        <a:cs typeface="+mn-cs"/>
                      </a:endParaRPr>
                    </a:p>
                  </a:txBody>
                  <a:tcPr marL="68580" marR="68580" marT="34290" marB="34290"/>
                </a:tc>
              </a:tr>
            </a:tbl>
          </a:graphicData>
        </a:graphic>
      </p:graphicFrame>
    </p:spTree>
    <p:extLst>
      <p:ext uri="{BB962C8B-B14F-4D97-AF65-F5344CB8AC3E}">
        <p14:creationId xmlns:p14="http://schemas.microsoft.com/office/powerpoint/2010/main" val="250773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代码如下</a:t>
            </a:r>
            <a:endParaRPr lang="zh-CN" altLang="en-US" dirty="0"/>
          </a:p>
        </p:txBody>
      </p:sp>
      <p:sp>
        <p:nvSpPr>
          <p:cNvPr id="3" name="内容占位符 2"/>
          <p:cNvSpPr>
            <a:spLocks noGrp="1"/>
          </p:cNvSpPr>
          <p:nvPr>
            <p:ph idx="1"/>
          </p:nvPr>
        </p:nvSpPr>
        <p:spPr/>
        <p:txBody>
          <a:bodyPr>
            <a:noAutofit/>
          </a:bodyPr>
          <a:lstStyle/>
          <a:p>
            <a:pPr marL="34290" indent="0">
              <a:buNone/>
            </a:pPr>
            <a:r>
              <a:rPr lang="en-US" altLang="zh-CN" i="1" dirty="0"/>
              <a:t>'</a:t>
            </a:r>
            <a:r>
              <a:rPr lang="zh-CN" altLang="en-US" i="1" dirty="0">
                <a:solidFill>
                  <a:srgbClr val="92D050"/>
                </a:solidFill>
              </a:rPr>
              <a:t>使用</a:t>
            </a:r>
            <a:r>
              <a:rPr lang="en-US" altLang="zh-CN" i="1" dirty="0">
                <a:solidFill>
                  <a:srgbClr val="92D050"/>
                </a:solidFill>
              </a:rPr>
              <a:t>with</a:t>
            </a:r>
            <a:r>
              <a:rPr lang="zh-CN" altLang="en-US" i="1" dirty="0">
                <a:solidFill>
                  <a:srgbClr val="92D050"/>
                </a:solidFill>
              </a:rPr>
              <a:t>语句，模拟登录过程</a:t>
            </a:r>
            <a:r>
              <a:rPr lang="zh-CN" altLang="en-US" dirty="0"/>
              <a:t/>
            </a:r>
            <a:br>
              <a:rPr lang="zh-CN" altLang="en-US" dirty="0"/>
            </a:br>
            <a:r>
              <a:rPr lang="en-US" altLang="zh-CN" dirty="0">
                <a:latin typeface="Consolas" panose="020B0609020204030204" pitchFamily="49" charset="0"/>
                <a:cs typeface="Consolas" panose="020B0609020204030204" pitchFamily="49" charset="0"/>
              </a:rPr>
              <a:t>With Browser("</a:t>
            </a:r>
            <a:r>
              <a:rPr lang="zh-CN" altLang="en-US" dirty="0">
                <a:latin typeface="Consolas" panose="020B0609020204030204" pitchFamily="49" charset="0"/>
                <a:cs typeface="Consolas" panose="020B0609020204030204" pitchFamily="49" charset="0"/>
              </a:rPr>
              <a:t>登录 </a:t>
            </a:r>
            <a:r>
              <a:rPr lang="en-US" altLang="zh-CN" dirty="0">
                <a:latin typeface="Consolas" panose="020B0609020204030204" pitchFamily="49" charset="0"/>
                <a:cs typeface="Consolas" panose="020B0609020204030204" pitchFamily="49" charset="0"/>
              </a:rPr>
              <a:t>- </a:t>
            </a:r>
            <a:r>
              <a:rPr lang="zh-CN" altLang="en-US" dirty="0">
                <a:latin typeface="Consolas" panose="020B0609020204030204" pitchFamily="49" charset="0"/>
                <a:cs typeface="Consolas" panose="020B0609020204030204" pitchFamily="49" charset="0"/>
              </a:rPr>
              <a:t>雪梨教育</a:t>
            </a:r>
            <a:r>
              <a:rPr lang="en-US" altLang="zh-CN" dirty="0">
                <a:latin typeface="Consolas" panose="020B0609020204030204" pitchFamily="49" charset="0"/>
                <a:cs typeface="Consolas" panose="020B0609020204030204" pitchFamily="49" charset="0"/>
              </a:rPr>
              <a:t>").Page("</a:t>
            </a:r>
            <a:r>
              <a:rPr lang="zh-CN" altLang="en-US" dirty="0">
                <a:latin typeface="Consolas" panose="020B0609020204030204" pitchFamily="49" charset="0"/>
                <a:cs typeface="Consolas" panose="020B0609020204030204" pitchFamily="49" charset="0"/>
              </a:rPr>
              <a:t>登录 </a:t>
            </a:r>
            <a:r>
              <a:rPr lang="en-US" altLang="zh-CN" dirty="0">
                <a:latin typeface="Consolas" panose="020B0609020204030204" pitchFamily="49" charset="0"/>
                <a:cs typeface="Consolas" panose="020B0609020204030204" pitchFamily="49" charset="0"/>
              </a:rPr>
              <a:t>- </a:t>
            </a:r>
            <a:r>
              <a:rPr lang="zh-CN" altLang="en-US" dirty="0">
                <a:latin typeface="Consolas" panose="020B0609020204030204" pitchFamily="49" charset="0"/>
                <a:cs typeface="Consolas" panose="020B0609020204030204" pitchFamily="49" charset="0"/>
              </a:rPr>
              <a:t>雪梨教育</a:t>
            </a:r>
            <a:r>
              <a:rPr lang="en-US" altLang="zh-CN" dirty="0">
                <a:latin typeface="Consolas" panose="020B0609020204030204" pitchFamily="49" charset="0"/>
                <a:cs typeface="Consolas" panose="020B0609020204030204" pitchFamily="49" charset="0"/>
              </a:rPr>
              <a:t>")</a:t>
            </a:r>
            <a:r>
              <a:rPr lang="zh-CN" altLang="en-US" dirty="0">
                <a:latin typeface="Consolas" panose="020B0609020204030204" pitchFamily="49" charset="0"/>
                <a:cs typeface="Consolas" panose="020B0609020204030204" pitchFamily="49" charset="0"/>
              </a:rPr>
              <a:t/>
            </a:r>
            <a:br>
              <a:rPr lang="zh-CN" altLang="en-US" dirty="0">
                <a:latin typeface="Consolas" panose="020B0609020204030204" pitchFamily="49" charset="0"/>
                <a:cs typeface="Consolas" panose="020B0609020204030204" pitchFamily="49" charset="0"/>
              </a:rPr>
            </a:br>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a:t>
            </a:r>
            <a:r>
              <a:rPr lang="en-US" altLang="zh-CN" dirty="0" err="1">
                <a:latin typeface="Consolas" panose="020B0609020204030204" pitchFamily="49" charset="0"/>
                <a:cs typeface="Consolas" panose="020B0609020204030204" pitchFamily="49" charset="0"/>
              </a:rPr>
              <a:t>WebEdit</a:t>
            </a:r>
            <a:r>
              <a:rPr lang="en-US" altLang="zh-CN" dirty="0">
                <a:latin typeface="Consolas" panose="020B0609020204030204" pitchFamily="49" charset="0"/>
                <a:cs typeface="Consolas" panose="020B0609020204030204" pitchFamily="49" charset="0"/>
              </a:rPr>
              <a:t>("username").Set("zhangwu33@163.com")</a:t>
            </a:r>
            <a:br>
              <a:rPr lang="en-US" altLang="zh-CN" dirty="0">
                <a:latin typeface="Consolas" panose="020B0609020204030204" pitchFamily="49" charset="0"/>
                <a:cs typeface="Consolas" panose="020B0609020204030204" pitchFamily="49" charset="0"/>
              </a:rPr>
            </a:br>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WebEdit</a:t>
            </a:r>
            <a:r>
              <a:rPr lang="en-US" altLang="zh-CN" dirty="0">
                <a:latin typeface="Consolas" panose="020B0609020204030204" pitchFamily="49" charset="0"/>
                <a:cs typeface="Consolas" panose="020B0609020204030204" pitchFamily="49" charset="0"/>
              </a:rPr>
              <a:t>("password").Set("965eb72c92a549dd")</a:t>
            </a:r>
            <a:br>
              <a:rPr lang="en-US" altLang="zh-CN" dirty="0">
                <a:latin typeface="Consolas" panose="020B0609020204030204" pitchFamily="49" charset="0"/>
                <a:cs typeface="Consolas" panose="020B0609020204030204" pitchFamily="49" charset="0"/>
              </a:rPr>
            </a:br>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WebButton</a:t>
            </a:r>
            <a:r>
              <a:rPr lang="en-US" altLang="zh-CN" dirty="0">
                <a:latin typeface="Consolas" panose="020B0609020204030204" pitchFamily="49" charset="0"/>
                <a:cs typeface="Consolas" panose="020B0609020204030204" pitchFamily="49" charset="0"/>
              </a:rPr>
              <a:t>("</a:t>
            </a:r>
            <a:r>
              <a:rPr lang="zh-CN" altLang="en-US" dirty="0">
                <a:latin typeface="Consolas" panose="020B0609020204030204" pitchFamily="49" charset="0"/>
                <a:cs typeface="Consolas" panose="020B0609020204030204" pitchFamily="49" charset="0"/>
              </a:rPr>
              <a:t>登录</a:t>
            </a:r>
            <a:r>
              <a:rPr lang="en-US" altLang="zh-CN" dirty="0">
                <a:latin typeface="Consolas" panose="020B0609020204030204" pitchFamily="49" charset="0"/>
                <a:cs typeface="Consolas" panose="020B0609020204030204" pitchFamily="49" charset="0"/>
              </a:rPr>
              <a:t>").Click</a:t>
            </a:r>
            <a:br>
              <a:rPr lang="en-US" altLang="zh-CN" dirty="0">
                <a:latin typeface="Consolas" panose="020B0609020204030204" pitchFamily="49" charset="0"/>
                <a:cs typeface="Consolas" panose="020B0609020204030204" pitchFamily="49" charset="0"/>
              </a:rPr>
            </a:br>
            <a:r>
              <a:rPr lang="en-US" altLang="zh-CN" dirty="0">
                <a:latin typeface="Consolas" panose="020B0609020204030204" pitchFamily="49" charset="0"/>
                <a:cs typeface="Consolas" panose="020B0609020204030204" pitchFamily="49" charset="0"/>
              </a:rPr>
              <a:t> End with</a:t>
            </a:r>
            <a:r>
              <a:rPr lang="en-US" altLang="zh-CN" sz="1650" dirty="0">
                <a:latin typeface="Consolas" panose="020B0609020204030204" pitchFamily="49" charset="0"/>
                <a:cs typeface="Consolas" panose="020B0609020204030204" pitchFamily="49" charset="0"/>
              </a:rPr>
              <a:t/>
            </a:r>
            <a:br>
              <a:rPr lang="en-US" altLang="zh-CN" sz="1650" dirty="0">
                <a:latin typeface="Consolas" panose="020B0609020204030204" pitchFamily="49" charset="0"/>
                <a:cs typeface="Consolas" panose="020B0609020204030204" pitchFamily="49" charset="0"/>
              </a:rPr>
            </a:br>
            <a:r>
              <a:rPr lang="en-US" altLang="zh-CN" dirty="0"/>
              <a:t> </a:t>
            </a:r>
            <a:endParaRPr lang="zh-CN" altLang="en-US" dirty="0"/>
          </a:p>
        </p:txBody>
      </p:sp>
    </p:spTree>
    <p:extLst>
      <p:ext uri="{BB962C8B-B14F-4D97-AF65-F5344CB8AC3E}">
        <p14:creationId xmlns:p14="http://schemas.microsoft.com/office/powerpoint/2010/main" val="2238745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代码如下</a:t>
            </a:r>
            <a:endParaRPr lang="zh-CN" altLang="en-US" dirty="0"/>
          </a:p>
        </p:txBody>
      </p:sp>
      <p:sp>
        <p:nvSpPr>
          <p:cNvPr id="3" name="内容占位符 2"/>
          <p:cNvSpPr>
            <a:spLocks noGrp="1"/>
          </p:cNvSpPr>
          <p:nvPr>
            <p:ph idx="1"/>
          </p:nvPr>
        </p:nvSpPr>
        <p:spPr/>
        <p:txBody>
          <a:bodyPr>
            <a:normAutofit lnSpcReduction="10000"/>
          </a:bodyPr>
          <a:lstStyle/>
          <a:p>
            <a:pPr marL="34290" indent="0">
              <a:buNone/>
            </a:pPr>
            <a:r>
              <a:rPr lang="en-US" altLang="zh-CN" i="1" dirty="0"/>
              <a:t>'</a:t>
            </a:r>
            <a:r>
              <a:rPr lang="zh-CN" altLang="en-US" i="1" dirty="0">
                <a:solidFill>
                  <a:srgbClr val="92D050"/>
                </a:solidFill>
              </a:rPr>
              <a:t>获取登录成功后的头像，并获取其</a:t>
            </a:r>
            <a:r>
              <a:rPr lang="en-US" altLang="zh-CN" i="1" dirty="0">
                <a:solidFill>
                  <a:srgbClr val="92D050"/>
                </a:solidFill>
              </a:rPr>
              <a:t>title</a:t>
            </a:r>
            <a:r>
              <a:rPr lang="zh-CN" altLang="en-US" i="1" dirty="0">
                <a:solidFill>
                  <a:srgbClr val="92D050"/>
                </a:solidFill>
              </a:rPr>
              <a:t>属性对其进行判断</a:t>
            </a:r>
            <a:r>
              <a:rPr lang="zh-CN" altLang="en-US" dirty="0">
                <a:solidFill>
                  <a:srgbClr val="92D050"/>
                </a:solidFill>
              </a:rPr>
              <a:t/>
            </a:r>
            <a:br>
              <a:rPr lang="zh-CN" altLang="en-US" dirty="0">
                <a:solidFill>
                  <a:srgbClr val="92D050"/>
                </a:solidFill>
              </a:rPr>
            </a:br>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Dim </a:t>
            </a:r>
            <a:r>
              <a:rPr lang="en-US" altLang="zh-CN" dirty="0" err="1">
                <a:latin typeface="Consolas" panose="020B0609020204030204" pitchFamily="49" charset="0"/>
                <a:cs typeface="Consolas" panose="020B0609020204030204" pitchFamily="49" charset="0"/>
              </a:rPr>
              <a:t>ValueOfTo</a:t>
            </a:r>
            <a:r>
              <a:rPr lang="en-US" altLang="zh-CN" dirty="0">
                <a:latin typeface="Consolas" panose="020B0609020204030204" pitchFamily="49" charset="0"/>
                <a:cs typeface="Consolas" panose="020B0609020204030204" pitchFamily="49" charset="0"/>
              </a:rPr>
              <a:t/>
            </a:r>
            <a:br>
              <a:rPr lang="en-US" altLang="zh-CN" dirty="0">
                <a:latin typeface="Consolas" panose="020B0609020204030204" pitchFamily="49" charset="0"/>
                <a:cs typeface="Consolas" panose="020B0609020204030204" pitchFamily="49" charset="0"/>
              </a:rPr>
            </a:br>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ValueOfTo</a:t>
            </a:r>
            <a:r>
              <a:rPr lang="en-US" altLang="zh-CN" dirty="0">
                <a:latin typeface="Consolas" panose="020B0609020204030204" pitchFamily="49" charset="0"/>
                <a:cs typeface="Consolas" panose="020B0609020204030204" pitchFamily="49" charset="0"/>
              </a:rPr>
              <a:t> = Browser("</a:t>
            </a:r>
            <a:r>
              <a:rPr lang="zh-CN" altLang="en-US" dirty="0">
                <a:latin typeface="Consolas" panose="020B0609020204030204" pitchFamily="49" charset="0"/>
                <a:cs typeface="Consolas" panose="020B0609020204030204" pitchFamily="49" charset="0"/>
              </a:rPr>
              <a:t>个人中心 </a:t>
            </a:r>
            <a:r>
              <a:rPr lang="en-US" altLang="zh-CN" dirty="0">
                <a:latin typeface="Consolas" panose="020B0609020204030204" pitchFamily="49" charset="0"/>
                <a:cs typeface="Consolas" panose="020B0609020204030204" pitchFamily="49" charset="0"/>
              </a:rPr>
              <a:t>- Cassie - </a:t>
            </a:r>
            <a:r>
              <a:rPr lang="zh-CN" altLang="en-US" dirty="0">
                <a:latin typeface="Consolas" panose="020B0609020204030204" pitchFamily="49" charset="0"/>
                <a:cs typeface="Consolas" panose="020B0609020204030204" pitchFamily="49" charset="0"/>
              </a:rPr>
              <a:t>雪梨教育</a:t>
            </a:r>
            <a:r>
              <a:rPr lang="en-US" altLang="zh-CN" dirty="0">
                <a:latin typeface="Consolas" panose="020B0609020204030204" pitchFamily="49" charset="0"/>
                <a:cs typeface="Consolas" panose="020B0609020204030204" pitchFamily="49" charset="0"/>
              </a:rPr>
              <a:t>").Page("</a:t>
            </a:r>
            <a:r>
              <a:rPr lang="zh-CN" altLang="en-US" dirty="0">
                <a:latin typeface="Consolas" panose="020B0609020204030204" pitchFamily="49" charset="0"/>
                <a:cs typeface="Consolas" panose="020B0609020204030204" pitchFamily="49" charset="0"/>
              </a:rPr>
              <a:t>个人中心 </a:t>
            </a:r>
            <a:r>
              <a:rPr lang="en-US" altLang="zh-CN" dirty="0">
                <a:latin typeface="Consolas" panose="020B0609020204030204" pitchFamily="49" charset="0"/>
                <a:cs typeface="Consolas" panose="020B0609020204030204" pitchFamily="49" charset="0"/>
              </a:rPr>
              <a:t>- Cassie - </a:t>
            </a:r>
            <a:r>
              <a:rPr lang="zh-CN" altLang="en-US" dirty="0">
                <a:latin typeface="Consolas" panose="020B0609020204030204" pitchFamily="49" charset="0"/>
                <a:cs typeface="Consolas" panose="020B0609020204030204" pitchFamily="49" charset="0"/>
              </a:rPr>
              <a:t>雪梨教育</a:t>
            </a:r>
            <a:r>
              <a:rPr lang="en-US" altLang="zh-CN" dirty="0">
                <a:latin typeface="Consolas" panose="020B0609020204030204" pitchFamily="49" charset="0"/>
                <a:cs typeface="Consolas" panose="020B0609020204030204" pitchFamily="49" charset="0"/>
              </a:rPr>
              <a:t>").Image("m").</a:t>
            </a:r>
            <a:r>
              <a:rPr lang="en-US" altLang="zh-CN" dirty="0" err="1">
                <a:latin typeface="Consolas" panose="020B0609020204030204" pitchFamily="49" charset="0"/>
                <a:cs typeface="Consolas" panose="020B0609020204030204" pitchFamily="49" charset="0"/>
              </a:rPr>
              <a:t>GetTOProperty</a:t>
            </a:r>
            <a:r>
              <a:rPr lang="en-US" altLang="zh-CN" dirty="0">
                <a:latin typeface="Consolas" panose="020B0609020204030204" pitchFamily="49" charset="0"/>
                <a:cs typeface="Consolas" panose="020B0609020204030204" pitchFamily="49" charset="0"/>
              </a:rPr>
              <a:t>("title")</a:t>
            </a:r>
            <a:br>
              <a:rPr lang="en-US" altLang="zh-CN" dirty="0">
                <a:latin typeface="Consolas" panose="020B0609020204030204" pitchFamily="49" charset="0"/>
                <a:cs typeface="Consolas" panose="020B0609020204030204" pitchFamily="49" charset="0"/>
              </a:rPr>
            </a:br>
            <a:r>
              <a:rPr lang="en-US" altLang="zh-CN" dirty="0">
                <a:latin typeface="Consolas" panose="020B0609020204030204" pitchFamily="49" charset="0"/>
                <a:cs typeface="Consolas" panose="020B0609020204030204" pitchFamily="49" charset="0"/>
              </a:rPr>
              <a:t> If </a:t>
            </a:r>
            <a:r>
              <a:rPr lang="en-US" altLang="zh-CN" dirty="0" err="1">
                <a:latin typeface="Consolas" panose="020B0609020204030204" pitchFamily="49" charset="0"/>
                <a:cs typeface="Consolas" panose="020B0609020204030204" pitchFamily="49" charset="0"/>
              </a:rPr>
              <a:t>ValueOfTo</a:t>
            </a:r>
            <a:r>
              <a:rPr lang="en-US" altLang="zh-CN" dirty="0">
                <a:latin typeface="Consolas" panose="020B0609020204030204" pitchFamily="49" charset="0"/>
                <a:cs typeface="Consolas" panose="020B0609020204030204" pitchFamily="49" charset="0"/>
              </a:rPr>
              <a:t> = "Cassie" Then</a:t>
            </a:r>
            <a:br>
              <a:rPr lang="en-US" altLang="zh-CN" dirty="0">
                <a:latin typeface="Consolas" panose="020B0609020204030204" pitchFamily="49" charset="0"/>
                <a:cs typeface="Consolas" panose="020B0609020204030204" pitchFamily="49" charset="0"/>
              </a:rPr>
            </a:br>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MsgBox</a:t>
            </a:r>
            <a:r>
              <a:rPr lang="en-US" altLang="zh-CN" dirty="0">
                <a:latin typeface="Consolas" panose="020B0609020204030204" pitchFamily="49" charset="0"/>
                <a:cs typeface="Consolas" panose="020B0609020204030204" pitchFamily="49" charset="0"/>
              </a:rPr>
              <a:t> "setp1 pass"</a:t>
            </a:r>
            <a:br>
              <a:rPr lang="en-US" altLang="zh-CN" dirty="0">
                <a:latin typeface="Consolas" panose="020B0609020204030204" pitchFamily="49" charset="0"/>
                <a:cs typeface="Consolas" panose="020B0609020204030204" pitchFamily="49" charset="0"/>
              </a:rPr>
            </a:br>
            <a:r>
              <a:rPr lang="en-US" altLang="zh-CN" dirty="0">
                <a:latin typeface="Consolas" panose="020B0609020204030204" pitchFamily="49" charset="0"/>
                <a:cs typeface="Consolas" panose="020B0609020204030204" pitchFamily="49" charset="0"/>
              </a:rPr>
              <a:t> Else</a:t>
            </a:r>
            <a:br>
              <a:rPr lang="en-US" altLang="zh-CN" dirty="0">
                <a:latin typeface="Consolas" panose="020B0609020204030204" pitchFamily="49" charset="0"/>
                <a:cs typeface="Consolas" panose="020B0609020204030204" pitchFamily="49" charset="0"/>
              </a:rPr>
            </a:br>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MsgBox</a:t>
            </a:r>
            <a:r>
              <a:rPr lang="en-US" altLang="zh-CN" dirty="0">
                <a:latin typeface="Consolas" panose="020B0609020204030204" pitchFamily="49" charset="0"/>
                <a:cs typeface="Consolas" panose="020B0609020204030204" pitchFamily="49" charset="0"/>
              </a:rPr>
              <a:t> "setp1 fail"</a:t>
            </a:r>
            <a:br>
              <a:rPr lang="en-US" altLang="zh-CN" dirty="0">
                <a:latin typeface="Consolas" panose="020B0609020204030204" pitchFamily="49" charset="0"/>
                <a:cs typeface="Consolas" panose="020B0609020204030204" pitchFamily="49" charset="0"/>
              </a:rPr>
            </a:br>
            <a:r>
              <a:rPr lang="en-US" altLang="zh-CN" dirty="0">
                <a:latin typeface="Consolas" panose="020B0609020204030204" pitchFamily="49" charset="0"/>
                <a:cs typeface="Consolas" panose="020B0609020204030204" pitchFamily="49" charset="0"/>
              </a:rPr>
              <a:t> End If</a:t>
            </a:r>
            <a:endParaRPr lang="zh-CN"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83573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ltLang="zh-CN" dirty="0" err="1" smtClean="0"/>
              <a:t>VBS</a:t>
            </a:r>
            <a:r>
              <a:rPr lang="zh-CN" altLang="en-US" dirty="0" smtClean="0"/>
              <a:t>的</a:t>
            </a:r>
            <a:r>
              <a:rPr lang="zh-CN" altLang="en-US" dirty="0"/>
              <a:t>基本语法</a:t>
            </a:r>
          </a:p>
        </p:txBody>
      </p:sp>
      <p:sp>
        <p:nvSpPr>
          <p:cNvPr id="12292" name="Rectangle 3"/>
          <p:cNvSpPr>
            <a:spLocks noGrp="1" noChangeArrowheads="1"/>
          </p:cNvSpPr>
          <p:nvPr>
            <p:ph idx="1"/>
          </p:nvPr>
        </p:nvSpPr>
        <p:spPr>
          <a:xfrm>
            <a:off x="642938" y="928688"/>
            <a:ext cx="8501062" cy="5214937"/>
          </a:xfrm>
        </p:spPr>
        <p:txBody>
          <a:bodyPr>
            <a:normAutofit/>
          </a:bodyPr>
          <a:lstStyle/>
          <a:p>
            <a:pPr marL="0" indent="0">
              <a:lnSpc>
                <a:spcPct val="80000"/>
              </a:lnSpc>
              <a:buNone/>
              <a:defRPr/>
            </a:pPr>
            <a:r>
              <a:rPr lang="zh-CN" altLang="en-US" b="1" dirty="0" smtClean="0">
                <a:ea typeface="宋体" pitchFamily="2" charset="-122"/>
              </a:rPr>
              <a:t>五、</a:t>
            </a:r>
            <a:r>
              <a:rPr lang="zh-CN" altLang="en-US" b="1" dirty="0">
                <a:ea typeface="宋体" pitchFamily="2" charset="-122"/>
              </a:rPr>
              <a:t>循环语句</a:t>
            </a:r>
            <a:endParaRPr lang="en-US" altLang="zh-CN" b="1" dirty="0">
              <a:ea typeface="宋体" pitchFamily="2" charset="-122"/>
            </a:endParaRPr>
          </a:p>
          <a:p>
            <a:pPr marL="0" indent="0">
              <a:buNone/>
              <a:defRPr/>
            </a:pPr>
            <a:r>
              <a:rPr lang="en-US" altLang="zh-CN" b="1" dirty="0">
                <a:ea typeface="宋体" pitchFamily="2" charset="-122"/>
              </a:rPr>
              <a:t>Do...Loop</a:t>
            </a:r>
            <a:r>
              <a:rPr lang="zh-CN" altLang="zh-CN" b="1" dirty="0">
                <a:ea typeface="宋体" pitchFamily="2" charset="-122"/>
              </a:rPr>
              <a:t>： 当（或直到）条件为</a:t>
            </a:r>
            <a:r>
              <a:rPr lang="en-US" altLang="zh-CN" b="1" dirty="0">
                <a:ea typeface="宋体" pitchFamily="2" charset="-122"/>
              </a:rPr>
              <a:t> True </a:t>
            </a:r>
            <a:r>
              <a:rPr lang="zh-CN" altLang="zh-CN" b="1" dirty="0">
                <a:ea typeface="宋体" pitchFamily="2" charset="-122"/>
              </a:rPr>
              <a:t>时循环。</a:t>
            </a:r>
            <a:r>
              <a:rPr lang="en-US" altLang="zh-CN" b="1" dirty="0">
                <a:ea typeface="宋体" pitchFamily="2" charset="-122"/>
              </a:rPr>
              <a:t> </a:t>
            </a:r>
            <a:endParaRPr lang="zh-CN" altLang="zh-CN" b="1" dirty="0">
              <a:ea typeface="宋体" pitchFamily="2" charset="-122"/>
            </a:endParaRPr>
          </a:p>
          <a:p>
            <a:pPr marL="0" indent="0">
              <a:buNone/>
              <a:defRPr/>
            </a:pPr>
            <a:r>
              <a:rPr lang="en-US" altLang="zh-CN" b="1" dirty="0">
                <a:ea typeface="宋体" pitchFamily="2" charset="-122"/>
              </a:rPr>
              <a:t>For...Next</a:t>
            </a:r>
            <a:r>
              <a:rPr lang="zh-CN" altLang="zh-CN" b="1" dirty="0">
                <a:ea typeface="宋体" pitchFamily="2" charset="-122"/>
              </a:rPr>
              <a:t>： 指定循环次数，使用计数器重复运行语句。</a:t>
            </a:r>
            <a:r>
              <a:rPr lang="en-US" altLang="zh-CN" b="1" dirty="0">
                <a:ea typeface="宋体" pitchFamily="2" charset="-122"/>
              </a:rPr>
              <a:t> </a:t>
            </a:r>
            <a:endParaRPr lang="zh-CN" altLang="zh-CN" b="1" dirty="0">
              <a:ea typeface="宋体" pitchFamily="2" charset="-122"/>
            </a:endParaRPr>
          </a:p>
          <a:p>
            <a:pPr marL="0" indent="0">
              <a:lnSpc>
                <a:spcPct val="80000"/>
              </a:lnSpc>
              <a:buNone/>
              <a:defRPr/>
            </a:pPr>
            <a:endParaRPr lang="zh-CN" altLang="en-US" dirty="0">
              <a:ea typeface="宋体" pitchFamily="2" charset="-122"/>
            </a:endParaRPr>
          </a:p>
        </p:txBody>
      </p:sp>
      <p:sp>
        <p:nvSpPr>
          <p:cNvPr id="24581" name="TextBox 5"/>
          <p:cNvSpPr txBox="1">
            <a:spLocks noChangeArrowheads="1"/>
          </p:cNvSpPr>
          <p:nvPr/>
        </p:nvSpPr>
        <p:spPr bwMode="auto">
          <a:xfrm>
            <a:off x="2555875" y="3141663"/>
            <a:ext cx="4830763" cy="313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r>
              <a:rPr lang="en-US" altLang="zh-CN" sz="1800" dirty="0">
                <a:solidFill>
                  <a:srgbClr val="C00000"/>
                </a:solidFill>
              </a:rPr>
              <a:t>'**************************</a:t>
            </a:r>
            <a:endParaRPr lang="zh-CN" altLang="zh-CN" sz="1800" dirty="0">
              <a:solidFill>
                <a:srgbClr val="C00000"/>
              </a:solidFill>
            </a:endParaRPr>
          </a:p>
          <a:p>
            <a:r>
              <a:rPr lang="en-US" altLang="zh-CN" sz="1800" dirty="0">
                <a:solidFill>
                  <a:srgbClr val="C00000"/>
                </a:solidFill>
              </a:rPr>
              <a:t>'</a:t>
            </a:r>
            <a:r>
              <a:rPr lang="zh-CN" altLang="zh-CN" sz="1800" dirty="0">
                <a:solidFill>
                  <a:srgbClr val="C00000"/>
                </a:solidFill>
              </a:rPr>
              <a:t>循环</a:t>
            </a:r>
          </a:p>
          <a:p>
            <a:r>
              <a:rPr lang="en-US" altLang="zh-CN" sz="1800" dirty="0">
                <a:solidFill>
                  <a:srgbClr val="C00000"/>
                </a:solidFill>
              </a:rPr>
              <a:t>'**************************</a:t>
            </a:r>
            <a:endParaRPr lang="zh-CN" altLang="zh-CN" sz="1800" dirty="0">
              <a:solidFill>
                <a:srgbClr val="C00000"/>
              </a:solidFill>
            </a:endParaRPr>
          </a:p>
          <a:p>
            <a:r>
              <a:rPr lang="en-US" altLang="zh-CN" sz="1800" dirty="0">
                <a:solidFill>
                  <a:srgbClr val="C00000"/>
                </a:solidFill>
              </a:rPr>
              <a:t>Dim Counter, </a:t>
            </a:r>
            <a:r>
              <a:rPr lang="en-US" altLang="zh-CN" sz="1800" dirty="0" err="1">
                <a:solidFill>
                  <a:srgbClr val="C00000"/>
                </a:solidFill>
              </a:rPr>
              <a:t>Num</a:t>
            </a:r>
            <a:endParaRPr lang="zh-CN" altLang="zh-CN" sz="1800" dirty="0">
              <a:solidFill>
                <a:srgbClr val="C00000"/>
              </a:solidFill>
            </a:endParaRPr>
          </a:p>
          <a:p>
            <a:r>
              <a:rPr lang="en-US" altLang="zh-CN" sz="1800" dirty="0">
                <a:solidFill>
                  <a:srgbClr val="C00000"/>
                </a:solidFill>
              </a:rPr>
              <a:t>Counter = 0</a:t>
            </a:r>
            <a:endParaRPr lang="zh-CN" altLang="zh-CN" sz="1800" dirty="0">
              <a:solidFill>
                <a:srgbClr val="C00000"/>
              </a:solidFill>
            </a:endParaRPr>
          </a:p>
          <a:p>
            <a:r>
              <a:rPr lang="en-US" altLang="zh-CN" sz="1800" dirty="0" err="1">
                <a:solidFill>
                  <a:srgbClr val="C00000"/>
                </a:solidFill>
              </a:rPr>
              <a:t>Num</a:t>
            </a:r>
            <a:r>
              <a:rPr lang="en-US" altLang="zh-CN" sz="1800" dirty="0">
                <a:solidFill>
                  <a:srgbClr val="C00000"/>
                </a:solidFill>
              </a:rPr>
              <a:t> = 20</a:t>
            </a:r>
            <a:endParaRPr lang="zh-CN" altLang="zh-CN" sz="1800" dirty="0">
              <a:solidFill>
                <a:srgbClr val="C00000"/>
              </a:solidFill>
            </a:endParaRPr>
          </a:p>
          <a:p>
            <a:r>
              <a:rPr lang="en-US" altLang="zh-CN" sz="1800" dirty="0">
                <a:solidFill>
                  <a:srgbClr val="C00000"/>
                </a:solidFill>
              </a:rPr>
              <a:t>Do While </a:t>
            </a:r>
            <a:r>
              <a:rPr lang="en-US" altLang="zh-CN" sz="1800" dirty="0" err="1">
                <a:solidFill>
                  <a:srgbClr val="C00000"/>
                </a:solidFill>
              </a:rPr>
              <a:t>Num</a:t>
            </a:r>
            <a:r>
              <a:rPr lang="en-US" altLang="zh-CN" sz="1800" dirty="0">
                <a:solidFill>
                  <a:srgbClr val="C00000"/>
                </a:solidFill>
              </a:rPr>
              <a:t> &gt; 10</a:t>
            </a:r>
            <a:endParaRPr lang="zh-CN" altLang="zh-CN" sz="1800" dirty="0">
              <a:solidFill>
                <a:srgbClr val="C00000"/>
              </a:solidFill>
            </a:endParaRPr>
          </a:p>
          <a:p>
            <a:r>
              <a:rPr lang="en-US" altLang="zh-CN" sz="1800" dirty="0" err="1">
                <a:solidFill>
                  <a:srgbClr val="C00000"/>
                </a:solidFill>
              </a:rPr>
              <a:t>Num</a:t>
            </a:r>
            <a:r>
              <a:rPr lang="en-US" altLang="zh-CN" sz="1800" dirty="0">
                <a:solidFill>
                  <a:srgbClr val="C00000"/>
                </a:solidFill>
              </a:rPr>
              <a:t> = </a:t>
            </a:r>
            <a:r>
              <a:rPr lang="en-US" altLang="zh-CN" sz="1800" dirty="0" err="1">
                <a:solidFill>
                  <a:srgbClr val="C00000"/>
                </a:solidFill>
              </a:rPr>
              <a:t>Num</a:t>
            </a:r>
            <a:r>
              <a:rPr lang="en-US" altLang="zh-CN" sz="1800" dirty="0">
                <a:solidFill>
                  <a:srgbClr val="C00000"/>
                </a:solidFill>
              </a:rPr>
              <a:t> - 1</a:t>
            </a:r>
            <a:endParaRPr lang="zh-CN" altLang="zh-CN" sz="1800" dirty="0">
              <a:solidFill>
                <a:srgbClr val="C00000"/>
              </a:solidFill>
            </a:endParaRPr>
          </a:p>
          <a:p>
            <a:r>
              <a:rPr lang="en-US" altLang="zh-CN" sz="1800" dirty="0">
                <a:solidFill>
                  <a:srgbClr val="C00000"/>
                </a:solidFill>
              </a:rPr>
              <a:t>Counter = Counter + 1</a:t>
            </a:r>
            <a:endParaRPr lang="zh-CN" altLang="zh-CN" sz="1800" dirty="0">
              <a:solidFill>
                <a:srgbClr val="C00000"/>
              </a:solidFill>
            </a:endParaRPr>
          </a:p>
          <a:p>
            <a:r>
              <a:rPr lang="en-US" altLang="zh-CN" sz="1800" dirty="0">
                <a:solidFill>
                  <a:srgbClr val="C00000"/>
                </a:solidFill>
              </a:rPr>
              <a:t>Loop</a:t>
            </a:r>
            <a:endParaRPr lang="zh-CN" altLang="zh-CN" sz="1800" dirty="0">
              <a:solidFill>
                <a:srgbClr val="C00000"/>
              </a:solidFill>
            </a:endParaRPr>
          </a:p>
          <a:p>
            <a:r>
              <a:rPr lang="en-US" altLang="zh-CN" sz="1800" dirty="0" err="1">
                <a:solidFill>
                  <a:srgbClr val="C00000"/>
                </a:solidFill>
              </a:rPr>
              <a:t>MsgBox</a:t>
            </a:r>
            <a:r>
              <a:rPr lang="en-US" altLang="zh-CN" sz="1800" dirty="0">
                <a:solidFill>
                  <a:srgbClr val="C00000"/>
                </a:solidFill>
              </a:rPr>
              <a:t>  "</a:t>
            </a:r>
            <a:r>
              <a:rPr lang="zh-CN" altLang="zh-CN" sz="1800" dirty="0">
                <a:solidFill>
                  <a:srgbClr val="C00000"/>
                </a:solidFill>
              </a:rPr>
              <a:t>循环了</a:t>
            </a:r>
            <a:r>
              <a:rPr lang="en-US" altLang="zh-CN" sz="1800" dirty="0">
                <a:solidFill>
                  <a:srgbClr val="C00000"/>
                </a:solidFill>
              </a:rPr>
              <a:t> " &amp; counter &amp; "</a:t>
            </a:r>
            <a:r>
              <a:rPr lang="zh-CN" altLang="zh-CN" sz="1800" dirty="0">
                <a:solidFill>
                  <a:srgbClr val="C00000"/>
                </a:solidFill>
              </a:rPr>
              <a:t>次</a:t>
            </a:r>
            <a:r>
              <a:rPr lang="en-US" altLang="zh-CN" sz="1800" dirty="0">
                <a:solidFill>
                  <a:srgbClr val="C00000"/>
                </a:solidFill>
              </a:rPr>
              <a:t>"</a:t>
            </a:r>
            <a:endParaRPr lang="zh-CN" altLang="en-US" sz="1800" dirty="0">
              <a:solidFill>
                <a:srgbClr val="C00000"/>
              </a:solidFill>
            </a:endParaRPr>
          </a:p>
        </p:txBody>
      </p:sp>
    </p:spTree>
    <p:extLst>
      <p:ext uri="{BB962C8B-B14F-4D97-AF65-F5344CB8AC3E}">
        <p14:creationId xmlns:p14="http://schemas.microsoft.com/office/powerpoint/2010/main" val="1811263709"/>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ltLang="zh-CN" dirty="0" err="1" smtClean="0"/>
              <a:t>VBS</a:t>
            </a:r>
            <a:r>
              <a:rPr lang="zh-CN" altLang="en-US" dirty="0" smtClean="0"/>
              <a:t>的</a:t>
            </a:r>
            <a:r>
              <a:rPr lang="zh-CN" altLang="en-US" dirty="0"/>
              <a:t>基本语法</a:t>
            </a:r>
          </a:p>
        </p:txBody>
      </p:sp>
      <p:sp>
        <p:nvSpPr>
          <p:cNvPr id="12292" name="Rectangle 3"/>
          <p:cNvSpPr>
            <a:spLocks noGrp="1" noChangeArrowheads="1"/>
          </p:cNvSpPr>
          <p:nvPr>
            <p:ph idx="1"/>
          </p:nvPr>
        </p:nvSpPr>
        <p:spPr>
          <a:xfrm>
            <a:off x="16768" y="908720"/>
            <a:ext cx="8947720" cy="5214937"/>
          </a:xfrm>
        </p:spPr>
        <p:txBody>
          <a:bodyPr/>
          <a:lstStyle/>
          <a:p>
            <a:pPr marL="0" indent="0">
              <a:lnSpc>
                <a:spcPct val="80000"/>
              </a:lnSpc>
              <a:buNone/>
              <a:defRPr/>
            </a:pPr>
            <a:r>
              <a:rPr lang="zh-CN" altLang="en-US" b="1" dirty="0">
                <a:ea typeface="宋体" pitchFamily="2" charset="-122"/>
              </a:rPr>
              <a:t>五、循环语句</a:t>
            </a:r>
            <a:endParaRPr lang="en-US" altLang="zh-CN" b="1" dirty="0">
              <a:ea typeface="宋体" pitchFamily="2" charset="-122"/>
            </a:endParaRPr>
          </a:p>
          <a:p>
            <a:pPr marL="0" indent="0">
              <a:buNone/>
              <a:defRPr/>
            </a:pPr>
            <a:r>
              <a:rPr lang="en-US" altLang="zh-CN" b="1" dirty="0">
                <a:ea typeface="宋体" pitchFamily="2" charset="-122"/>
              </a:rPr>
              <a:t>Do...Loop</a:t>
            </a:r>
            <a:r>
              <a:rPr lang="zh-CN" altLang="zh-CN" b="1" dirty="0">
                <a:ea typeface="宋体" pitchFamily="2" charset="-122"/>
              </a:rPr>
              <a:t>： 当（或直到）条件为</a:t>
            </a:r>
            <a:r>
              <a:rPr lang="en-US" altLang="zh-CN" b="1" dirty="0">
                <a:ea typeface="宋体" pitchFamily="2" charset="-122"/>
              </a:rPr>
              <a:t> True </a:t>
            </a:r>
            <a:r>
              <a:rPr lang="zh-CN" altLang="zh-CN" b="1" dirty="0">
                <a:ea typeface="宋体" pitchFamily="2" charset="-122"/>
              </a:rPr>
              <a:t>时循环。</a:t>
            </a:r>
            <a:r>
              <a:rPr lang="en-US" altLang="zh-CN" b="1" dirty="0">
                <a:ea typeface="宋体" pitchFamily="2" charset="-122"/>
              </a:rPr>
              <a:t> </a:t>
            </a:r>
            <a:endParaRPr lang="zh-CN" altLang="zh-CN" b="1" dirty="0">
              <a:ea typeface="宋体" pitchFamily="2" charset="-122"/>
            </a:endParaRPr>
          </a:p>
          <a:p>
            <a:pPr marL="0" indent="0">
              <a:buNone/>
              <a:defRPr/>
            </a:pPr>
            <a:r>
              <a:rPr lang="en-US" altLang="zh-CN" b="1" dirty="0">
                <a:ea typeface="宋体" pitchFamily="2" charset="-122"/>
              </a:rPr>
              <a:t>For...Next</a:t>
            </a:r>
            <a:r>
              <a:rPr lang="zh-CN" altLang="zh-CN" b="1" dirty="0">
                <a:ea typeface="宋体" pitchFamily="2" charset="-122"/>
              </a:rPr>
              <a:t>： 指定循环次数，使用计数器重复运行语句。</a:t>
            </a:r>
            <a:r>
              <a:rPr lang="en-US" altLang="zh-CN" b="1" dirty="0">
                <a:ea typeface="宋体" pitchFamily="2" charset="-122"/>
              </a:rPr>
              <a:t> </a:t>
            </a:r>
            <a:endParaRPr lang="zh-CN" altLang="zh-CN" b="1" dirty="0">
              <a:ea typeface="宋体" pitchFamily="2" charset="-122"/>
            </a:endParaRPr>
          </a:p>
          <a:p>
            <a:pPr marL="0" indent="0">
              <a:lnSpc>
                <a:spcPct val="80000"/>
              </a:lnSpc>
              <a:buNone/>
              <a:defRPr/>
            </a:pPr>
            <a:endParaRPr lang="zh-CN" altLang="en-US" dirty="0">
              <a:ea typeface="宋体" pitchFamily="2" charset="-122"/>
            </a:endParaRPr>
          </a:p>
        </p:txBody>
      </p:sp>
      <p:sp>
        <p:nvSpPr>
          <p:cNvPr id="25605" name="TextBox 5"/>
          <p:cNvSpPr txBox="1">
            <a:spLocks noChangeArrowheads="1"/>
          </p:cNvSpPr>
          <p:nvPr/>
        </p:nvSpPr>
        <p:spPr bwMode="auto">
          <a:xfrm>
            <a:off x="2555875" y="3141663"/>
            <a:ext cx="5328493"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r>
              <a:rPr lang="en-US" altLang="zh-CN" sz="2400" dirty="0">
                <a:solidFill>
                  <a:srgbClr val="C00000"/>
                </a:solidFill>
              </a:rPr>
              <a:t>'**************************</a:t>
            </a:r>
            <a:endParaRPr lang="zh-CN" altLang="zh-CN" sz="2400" dirty="0">
              <a:solidFill>
                <a:srgbClr val="C00000"/>
              </a:solidFill>
            </a:endParaRPr>
          </a:p>
          <a:p>
            <a:r>
              <a:rPr lang="en-US" altLang="zh-CN" sz="2400" dirty="0">
                <a:solidFill>
                  <a:srgbClr val="C00000"/>
                </a:solidFill>
              </a:rPr>
              <a:t>'</a:t>
            </a:r>
            <a:r>
              <a:rPr lang="zh-CN" altLang="zh-CN" sz="2400" dirty="0">
                <a:solidFill>
                  <a:srgbClr val="C00000"/>
                </a:solidFill>
              </a:rPr>
              <a:t>循环</a:t>
            </a:r>
            <a:r>
              <a:rPr lang="en-US" altLang="zh-CN" sz="2400" dirty="0">
                <a:solidFill>
                  <a:srgbClr val="C00000"/>
                </a:solidFill>
              </a:rPr>
              <a:t> Total</a:t>
            </a:r>
            <a:r>
              <a:rPr lang="zh-CN" altLang="zh-CN" sz="2400" dirty="0">
                <a:solidFill>
                  <a:srgbClr val="C00000"/>
                </a:solidFill>
              </a:rPr>
              <a:t>最终为</a:t>
            </a:r>
            <a:r>
              <a:rPr lang="en-US" altLang="zh-CN" sz="2400" dirty="0">
                <a:solidFill>
                  <a:srgbClr val="C00000"/>
                </a:solidFill>
              </a:rPr>
              <a:t>20</a:t>
            </a:r>
            <a:endParaRPr lang="zh-CN" altLang="zh-CN" sz="2400" dirty="0">
              <a:solidFill>
                <a:srgbClr val="C00000"/>
              </a:solidFill>
            </a:endParaRPr>
          </a:p>
          <a:p>
            <a:r>
              <a:rPr lang="en-US" altLang="zh-CN" sz="2400" dirty="0">
                <a:solidFill>
                  <a:srgbClr val="C00000"/>
                </a:solidFill>
              </a:rPr>
              <a:t>'**************************</a:t>
            </a:r>
            <a:endParaRPr lang="zh-CN" altLang="zh-CN" sz="2400" dirty="0">
              <a:solidFill>
                <a:srgbClr val="C00000"/>
              </a:solidFill>
            </a:endParaRPr>
          </a:p>
          <a:p>
            <a:r>
              <a:rPr lang="en-US" altLang="zh-CN" sz="2400" dirty="0">
                <a:solidFill>
                  <a:srgbClr val="C00000"/>
                </a:solidFill>
              </a:rPr>
              <a:t>Dim i, Total</a:t>
            </a:r>
            <a:endParaRPr lang="zh-CN" altLang="zh-CN" sz="2400" dirty="0">
              <a:solidFill>
                <a:srgbClr val="C00000"/>
              </a:solidFill>
            </a:endParaRPr>
          </a:p>
          <a:p>
            <a:r>
              <a:rPr lang="en-US" altLang="zh-CN" sz="2400" dirty="0">
                <a:solidFill>
                  <a:srgbClr val="C00000"/>
                </a:solidFill>
              </a:rPr>
              <a:t>	For i = 2 To 8 Step 2</a:t>
            </a:r>
            <a:endParaRPr lang="zh-CN" altLang="zh-CN" sz="2400" dirty="0">
              <a:solidFill>
                <a:srgbClr val="C00000"/>
              </a:solidFill>
            </a:endParaRPr>
          </a:p>
          <a:p>
            <a:r>
              <a:rPr lang="en-US" altLang="zh-CN" sz="2400" dirty="0">
                <a:solidFill>
                  <a:srgbClr val="C00000"/>
                </a:solidFill>
              </a:rPr>
              <a:t>		total = total + i</a:t>
            </a:r>
            <a:endParaRPr lang="zh-CN" altLang="zh-CN" sz="2400" dirty="0">
              <a:solidFill>
                <a:srgbClr val="C00000"/>
              </a:solidFill>
            </a:endParaRPr>
          </a:p>
          <a:p>
            <a:r>
              <a:rPr lang="en-US" altLang="zh-CN" sz="2400" dirty="0">
                <a:solidFill>
                  <a:srgbClr val="C00000"/>
                </a:solidFill>
              </a:rPr>
              <a:t>	Next</a:t>
            </a:r>
            <a:endParaRPr lang="zh-CN" altLang="zh-CN" sz="2400" dirty="0">
              <a:solidFill>
                <a:srgbClr val="C00000"/>
              </a:solidFill>
            </a:endParaRPr>
          </a:p>
          <a:p>
            <a:r>
              <a:rPr lang="en-US" altLang="zh-CN" sz="2400" dirty="0" err="1">
                <a:solidFill>
                  <a:srgbClr val="C00000"/>
                </a:solidFill>
              </a:rPr>
              <a:t>MsgBox</a:t>
            </a:r>
            <a:r>
              <a:rPr lang="en-US" altLang="zh-CN" sz="2400" dirty="0">
                <a:solidFill>
                  <a:srgbClr val="C00000"/>
                </a:solidFill>
              </a:rPr>
              <a:t> "</a:t>
            </a:r>
            <a:r>
              <a:rPr lang="zh-CN" altLang="zh-CN" sz="2400" dirty="0">
                <a:solidFill>
                  <a:srgbClr val="C00000"/>
                </a:solidFill>
              </a:rPr>
              <a:t>总和为</a:t>
            </a:r>
            <a:r>
              <a:rPr lang="en-US" altLang="zh-CN" sz="2400" dirty="0">
                <a:solidFill>
                  <a:srgbClr val="C00000"/>
                </a:solidFill>
              </a:rPr>
              <a:t> " &amp; total &amp; "</a:t>
            </a:r>
            <a:r>
              <a:rPr lang="zh-CN" altLang="zh-CN" sz="2400" dirty="0" smtClean="0">
                <a:solidFill>
                  <a:srgbClr val="C00000"/>
                </a:solidFill>
              </a:rPr>
              <a:t>。</a:t>
            </a:r>
            <a:endParaRPr lang="zh-CN" altLang="en-US" sz="1800" dirty="0">
              <a:solidFill>
                <a:srgbClr val="C00000"/>
              </a:solidFill>
            </a:endParaRPr>
          </a:p>
        </p:txBody>
      </p:sp>
    </p:spTree>
    <p:extLst>
      <p:ext uri="{BB962C8B-B14F-4D97-AF65-F5344CB8AC3E}">
        <p14:creationId xmlns:p14="http://schemas.microsoft.com/office/powerpoint/2010/main" val="1207917456"/>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3" name="内容占位符 2"/>
          <p:cNvSpPr>
            <a:spLocks noGrp="1"/>
          </p:cNvSpPr>
          <p:nvPr>
            <p:ph idx="1"/>
          </p:nvPr>
        </p:nvSpPr>
        <p:spPr>
          <a:xfrm>
            <a:off x="683568" y="1556792"/>
            <a:ext cx="6203032" cy="4392488"/>
          </a:xfrm>
        </p:spPr>
        <p:txBody>
          <a:bodyPr>
            <a:normAutofit/>
          </a:bodyPr>
          <a:lstStyle/>
          <a:p>
            <a:pPr marL="457200" indent="-457200" eaLnBrk="0" fontAlgn="base" hangingPunct="0">
              <a:spcAft>
                <a:spcPct val="0"/>
              </a:spcAft>
              <a:buBlip>
                <a:blip r:embed="rId2"/>
              </a:buBlip>
            </a:pPr>
            <a:r>
              <a:rPr lang="en-US" altLang="zh-CN" b="1" dirty="0"/>
              <a:t>VBScript</a:t>
            </a:r>
            <a:r>
              <a:rPr lang="zh-CN" altLang="en-US" b="1" dirty="0" smtClean="0"/>
              <a:t>概述</a:t>
            </a:r>
            <a:endParaRPr lang="en-US" altLang="zh-CN" b="1" dirty="0" smtClean="0"/>
          </a:p>
          <a:p>
            <a:pPr marL="457200" indent="-457200" eaLnBrk="0" fontAlgn="base" hangingPunct="0">
              <a:spcAft>
                <a:spcPct val="0"/>
              </a:spcAft>
              <a:buBlip>
                <a:blip r:embed="rId2"/>
              </a:buBlip>
            </a:pPr>
            <a:r>
              <a:rPr lang="en-US" altLang="zh-CN" b="1" dirty="0"/>
              <a:t>VBScript</a:t>
            </a:r>
            <a:r>
              <a:rPr lang="zh-CN" altLang="en-US" b="1" dirty="0" smtClean="0"/>
              <a:t>基本语法</a:t>
            </a:r>
            <a:endParaRPr lang="en-US" altLang="zh-CN" b="1" dirty="0" smtClean="0"/>
          </a:p>
          <a:p>
            <a:pPr marL="457200" indent="-457200" eaLnBrk="0" fontAlgn="base" hangingPunct="0">
              <a:spcAft>
                <a:spcPct val="0"/>
              </a:spcAft>
              <a:buBlip>
                <a:blip r:embed="rId2"/>
              </a:buBlip>
            </a:pPr>
            <a:r>
              <a:rPr lang="en-US" altLang="zh-CN" b="1" dirty="0" smtClean="0"/>
              <a:t>VBScript</a:t>
            </a:r>
            <a:r>
              <a:rPr lang="zh-CN" altLang="en-US" b="1" dirty="0"/>
              <a:t>条件语句与循环</a:t>
            </a:r>
            <a:r>
              <a:rPr lang="zh-CN" altLang="en-US" b="1" dirty="0" smtClean="0"/>
              <a:t>语句</a:t>
            </a:r>
            <a:endParaRPr lang="en-US" altLang="zh-CN" b="1" dirty="0" smtClean="0"/>
          </a:p>
          <a:p>
            <a:pPr marL="457200" indent="-457200" eaLnBrk="0" fontAlgn="base" hangingPunct="0">
              <a:spcAft>
                <a:spcPct val="0"/>
              </a:spcAft>
              <a:buBlip>
                <a:blip r:embed="rId2"/>
              </a:buBlip>
            </a:pPr>
            <a:r>
              <a:rPr lang="zh-CN" altLang="en-US" b="1" dirty="0" smtClean="0">
                <a:solidFill>
                  <a:srgbClr val="FF0000"/>
                </a:solidFill>
              </a:rPr>
              <a:t>过程</a:t>
            </a:r>
            <a:r>
              <a:rPr lang="zh-CN" altLang="en-US" b="1" dirty="0">
                <a:solidFill>
                  <a:srgbClr val="FF0000"/>
                </a:solidFill>
              </a:rPr>
              <a:t>与</a:t>
            </a:r>
            <a:r>
              <a:rPr lang="zh-CN" altLang="en-US" b="1" dirty="0" smtClean="0">
                <a:solidFill>
                  <a:srgbClr val="FF0000"/>
                </a:solidFill>
              </a:rPr>
              <a:t>函数</a:t>
            </a:r>
            <a:endParaRPr lang="en-US" altLang="zh-CN" b="1" dirty="0" smtClean="0">
              <a:solidFill>
                <a:srgbClr val="FF0000"/>
              </a:solidFill>
            </a:endParaRPr>
          </a:p>
          <a:p>
            <a:pPr marL="457200" indent="-457200" eaLnBrk="0" fontAlgn="base" hangingPunct="0">
              <a:spcAft>
                <a:spcPct val="0"/>
              </a:spcAft>
              <a:buBlip>
                <a:blip r:embed="rId2"/>
              </a:buBlip>
            </a:pPr>
            <a:r>
              <a:rPr lang="zh-CN" altLang="en-US" b="1" dirty="0"/>
              <a:t>正则表达式</a:t>
            </a:r>
            <a:endParaRPr lang="en-US" altLang="zh-CN" b="1" dirty="0"/>
          </a:p>
          <a:p>
            <a:pPr marL="457200" indent="-457200" eaLnBrk="0" fontAlgn="base" hangingPunct="0">
              <a:spcAft>
                <a:spcPct val="0"/>
              </a:spcAft>
              <a:buBlip>
                <a:blip r:embed="rId2"/>
              </a:buBlip>
            </a:pPr>
            <a:r>
              <a:rPr lang="en-US" altLang="zh-CN" b="1" dirty="0"/>
              <a:t>FSO</a:t>
            </a:r>
            <a:r>
              <a:rPr lang="zh-CN" altLang="en-US" b="1" dirty="0"/>
              <a:t>的常见对象和方法的常见</a:t>
            </a:r>
            <a:r>
              <a:rPr lang="zh-CN" altLang="en-US" b="1" dirty="0">
                <a:solidFill>
                  <a:schemeClr val="bg1"/>
                </a:solidFill>
                <a:latin typeface="+mj-ea"/>
              </a:rPr>
              <a:t>对象和方法</a:t>
            </a:r>
            <a:endParaRPr lang="en-US" altLang="zh-CN" dirty="0" smtClean="0"/>
          </a:p>
        </p:txBody>
      </p:sp>
    </p:spTree>
    <p:extLst>
      <p:ext uri="{BB962C8B-B14F-4D97-AF65-F5344CB8AC3E}">
        <p14:creationId xmlns:p14="http://schemas.microsoft.com/office/powerpoint/2010/main" val="29431194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a:lnSpc>
                <a:spcPct val="90000"/>
              </a:lnSpc>
              <a:defRPr/>
            </a:pPr>
            <a:r>
              <a:rPr lang="zh-CN" altLang="en-US" dirty="0"/>
              <a:t>过程</a:t>
            </a:r>
            <a:r>
              <a:rPr lang="en-US" altLang="zh-CN" dirty="0"/>
              <a:t>/</a:t>
            </a:r>
            <a:r>
              <a:rPr lang="zh-CN" altLang="en-US" dirty="0"/>
              <a:t>函数</a:t>
            </a:r>
          </a:p>
        </p:txBody>
      </p:sp>
      <p:sp>
        <p:nvSpPr>
          <p:cNvPr id="14340" name="Rectangle 3"/>
          <p:cNvSpPr>
            <a:spLocks noGrp="1" noChangeArrowheads="1"/>
          </p:cNvSpPr>
          <p:nvPr>
            <p:ph idx="1"/>
          </p:nvPr>
        </p:nvSpPr>
        <p:spPr>
          <a:xfrm>
            <a:off x="642938" y="928688"/>
            <a:ext cx="8321550" cy="5524648"/>
          </a:xfrm>
        </p:spPr>
        <p:txBody>
          <a:bodyPr>
            <a:normAutofit fontScale="92500" lnSpcReduction="10000"/>
          </a:bodyPr>
          <a:lstStyle/>
          <a:p>
            <a:pPr marL="0" indent="0" eaLnBrk="1" hangingPunct="1">
              <a:lnSpc>
                <a:spcPct val="90000"/>
              </a:lnSpc>
              <a:buNone/>
              <a:defRPr/>
            </a:pPr>
            <a:r>
              <a:rPr lang="zh-CN" altLang="en-US" sz="2800" b="1" dirty="0" smtClean="0">
                <a:ea typeface="宋体" pitchFamily="2" charset="-122"/>
              </a:rPr>
              <a:t>常用的过程有两种，</a:t>
            </a:r>
            <a:endParaRPr lang="en-US" altLang="zh-CN" sz="2800" b="1" dirty="0" smtClean="0">
              <a:ea typeface="宋体" pitchFamily="2" charset="-122"/>
            </a:endParaRPr>
          </a:p>
          <a:p>
            <a:pPr lvl="1" eaLnBrk="0" fontAlgn="base" hangingPunct="0">
              <a:lnSpc>
                <a:spcPct val="80000"/>
              </a:lnSpc>
              <a:spcAft>
                <a:spcPct val="0"/>
              </a:spcAft>
              <a:buBlip>
                <a:blip r:embed="rId2"/>
              </a:buBlip>
              <a:defRPr/>
            </a:pPr>
            <a:r>
              <a:rPr lang="zh-CN" altLang="en-US" b="1" dirty="0">
                <a:latin typeface="Calibri" pitchFamily="34" charset="0"/>
                <a:ea typeface="宋体" pitchFamily="2" charset="-122"/>
              </a:rPr>
              <a:t>一种为函数，给调用者返回值</a:t>
            </a:r>
            <a:r>
              <a:rPr lang="zh-CN" altLang="en-US" b="1" dirty="0" smtClean="0">
                <a:latin typeface="Calibri" pitchFamily="34" charset="0"/>
                <a:ea typeface="宋体" pitchFamily="2" charset="-122"/>
              </a:rPr>
              <a:t>；</a:t>
            </a:r>
            <a:r>
              <a:rPr lang="en-US" altLang="zh-CN" b="1" dirty="0" smtClean="0">
                <a:latin typeface="Calibri" pitchFamily="34" charset="0"/>
                <a:ea typeface="宋体" pitchFamily="2" charset="-122"/>
              </a:rPr>
              <a:t>Function</a:t>
            </a:r>
            <a:endParaRPr lang="en-US" altLang="zh-CN" b="1" dirty="0">
              <a:latin typeface="Calibri" pitchFamily="34" charset="0"/>
              <a:ea typeface="宋体" pitchFamily="2" charset="-122"/>
            </a:endParaRPr>
          </a:p>
          <a:p>
            <a:pPr lvl="1" eaLnBrk="0" fontAlgn="base" hangingPunct="0">
              <a:lnSpc>
                <a:spcPct val="80000"/>
              </a:lnSpc>
              <a:spcAft>
                <a:spcPct val="0"/>
              </a:spcAft>
              <a:buBlip>
                <a:blip r:embed="rId2"/>
              </a:buBlip>
              <a:defRPr/>
            </a:pPr>
            <a:r>
              <a:rPr lang="zh-CN" altLang="en-US" b="1" dirty="0">
                <a:latin typeface="Calibri" pitchFamily="34" charset="0"/>
                <a:ea typeface="宋体" pitchFamily="2" charset="-122"/>
              </a:rPr>
              <a:t>一种为子程序，无返回值</a:t>
            </a:r>
            <a:r>
              <a:rPr lang="zh-CN" altLang="en-US" b="1" dirty="0" smtClean="0">
                <a:latin typeface="Calibri" pitchFamily="34" charset="0"/>
                <a:ea typeface="宋体" pitchFamily="2" charset="-122"/>
              </a:rPr>
              <a:t>。</a:t>
            </a:r>
            <a:r>
              <a:rPr lang="en-US" altLang="zh-CN" b="1" dirty="0" smtClean="0">
                <a:latin typeface="Calibri" pitchFamily="34" charset="0"/>
                <a:ea typeface="宋体" pitchFamily="2" charset="-122"/>
              </a:rPr>
              <a:t>Sub</a:t>
            </a:r>
            <a:endParaRPr lang="zh-CN" altLang="en-US" b="1" dirty="0">
              <a:latin typeface="Calibri" pitchFamily="34" charset="0"/>
              <a:ea typeface="宋体" pitchFamily="2" charset="-122"/>
            </a:endParaRPr>
          </a:p>
          <a:p>
            <a:pPr marL="0" indent="0" eaLnBrk="1" hangingPunct="1">
              <a:lnSpc>
                <a:spcPct val="90000"/>
              </a:lnSpc>
              <a:buNone/>
              <a:defRPr/>
            </a:pPr>
            <a:r>
              <a:rPr lang="zh-CN" altLang="en-US" sz="2800" b="1" dirty="0" smtClean="0">
                <a:ea typeface="宋体" pitchFamily="2" charset="-122"/>
              </a:rPr>
              <a:t>函数的基本定义方法为：</a:t>
            </a:r>
          </a:p>
          <a:p>
            <a:pPr marL="1879600" indent="0" eaLnBrk="1" hangingPunct="1">
              <a:lnSpc>
                <a:spcPct val="90000"/>
              </a:lnSpc>
              <a:buFont typeface="Arial" pitchFamily="34" charset="0"/>
              <a:buNone/>
              <a:defRPr/>
            </a:pPr>
            <a:r>
              <a:rPr lang="en-US" altLang="zh-CN" sz="2800" b="1" dirty="0" smtClean="0">
                <a:solidFill>
                  <a:srgbClr val="C00000"/>
                </a:solidFill>
                <a:ea typeface="宋体" pitchFamily="2" charset="-122"/>
              </a:rPr>
              <a:t>Function  </a:t>
            </a:r>
            <a:r>
              <a:rPr lang="zh-CN" altLang="en-US" sz="2800" b="1" dirty="0" smtClean="0">
                <a:solidFill>
                  <a:srgbClr val="C00000"/>
                </a:solidFill>
                <a:ea typeface="宋体" pitchFamily="2" charset="-122"/>
              </a:rPr>
              <a:t>函数名称（参数列表）</a:t>
            </a:r>
          </a:p>
          <a:p>
            <a:pPr marL="1879600" indent="0" eaLnBrk="1" hangingPunct="1">
              <a:lnSpc>
                <a:spcPct val="90000"/>
              </a:lnSpc>
              <a:buFont typeface="Arial" pitchFamily="34" charset="0"/>
              <a:buNone/>
              <a:defRPr/>
            </a:pPr>
            <a:r>
              <a:rPr lang="zh-CN" altLang="en-US" sz="2800" b="1" dirty="0" smtClean="0">
                <a:solidFill>
                  <a:srgbClr val="C00000"/>
                </a:solidFill>
                <a:ea typeface="宋体" pitchFamily="2" charset="-122"/>
              </a:rPr>
              <a:t>函数代码</a:t>
            </a:r>
          </a:p>
          <a:p>
            <a:pPr marL="1879600" indent="0" eaLnBrk="1" hangingPunct="1">
              <a:lnSpc>
                <a:spcPct val="90000"/>
              </a:lnSpc>
              <a:buFont typeface="Arial" pitchFamily="34" charset="0"/>
              <a:buNone/>
              <a:defRPr/>
            </a:pPr>
            <a:r>
              <a:rPr lang="zh-CN" altLang="en-US" sz="2800" b="1" dirty="0" smtClean="0">
                <a:solidFill>
                  <a:srgbClr val="C00000"/>
                </a:solidFill>
                <a:ea typeface="宋体" pitchFamily="2" charset="-122"/>
              </a:rPr>
              <a:t>函数名称＝某值 ‘用来返回值</a:t>
            </a:r>
          </a:p>
          <a:p>
            <a:pPr marL="1879600" indent="0" eaLnBrk="1" hangingPunct="1">
              <a:lnSpc>
                <a:spcPct val="90000"/>
              </a:lnSpc>
              <a:buFont typeface="Arial" pitchFamily="34" charset="0"/>
              <a:buNone/>
              <a:defRPr/>
            </a:pPr>
            <a:r>
              <a:rPr lang="en-US" altLang="zh-CN" sz="2800" b="1" dirty="0" smtClean="0">
                <a:solidFill>
                  <a:srgbClr val="C00000"/>
                </a:solidFill>
                <a:ea typeface="宋体" pitchFamily="2" charset="-122"/>
              </a:rPr>
              <a:t>end  function</a:t>
            </a:r>
          </a:p>
          <a:p>
            <a:pPr marL="0" indent="0" eaLnBrk="1" hangingPunct="1">
              <a:lnSpc>
                <a:spcPct val="90000"/>
              </a:lnSpc>
              <a:buNone/>
              <a:defRPr/>
            </a:pPr>
            <a:r>
              <a:rPr lang="zh-CN" altLang="en-US" sz="2800" b="1" dirty="0" smtClean="0">
                <a:ea typeface="宋体" pitchFamily="2" charset="-122"/>
              </a:rPr>
              <a:t>子程序一些都类似，不过没有返回值</a:t>
            </a:r>
            <a:endParaRPr lang="en-US" altLang="zh-CN" sz="2800" b="1" dirty="0" smtClean="0">
              <a:ea typeface="宋体" pitchFamily="2" charset="-122"/>
            </a:endParaRPr>
          </a:p>
          <a:p>
            <a:pPr marL="1879600" indent="0" eaLnBrk="1" hangingPunct="1">
              <a:lnSpc>
                <a:spcPct val="90000"/>
              </a:lnSpc>
              <a:buFont typeface="Arial" pitchFamily="34" charset="0"/>
              <a:buNone/>
              <a:defRPr/>
            </a:pPr>
            <a:r>
              <a:rPr lang="en-US" altLang="zh-CN" sz="2800" b="1" dirty="0" smtClean="0">
                <a:solidFill>
                  <a:srgbClr val="C00000"/>
                </a:solidFill>
                <a:ea typeface="宋体" pitchFamily="2" charset="-122"/>
              </a:rPr>
              <a:t>Sub</a:t>
            </a:r>
            <a:r>
              <a:rPr lang="en-US" altLang="zh-CN" sz="2800" b="1" dirty="0">
                <a:solidFill>
                  <a:srgbClr val="C00000"/>
                </a:solidFill>
                <a:ea typeface="宋体" pitchFamily="2" charset="-122"/>
              </a:rPr>
              <a:t>  </a:t>
            </a:r>
            <a:r>
              <a:rPr lang="zh-CN" altLang="en-US" sz="2800" b="1" dirty="0">
                <a:solidFill>
                  <a:srgbClr val="C00000"/>
                </a:solidFill>
                <a:ea typeface="宋体" pitchFamily="2" charset="-122"/>
              </a:rPr>
              <a:t>函数名称（参数列表）</a:t>
            </a:r>
          </a:p>
          <a:p>
            <a:pPr marL="1879600" indent="0" eaLnBrk="1" hangingPunct="1">
              <a:lnSpc>
                <a:spcPct val="90000"/>
              </a:lnSpc>
              <a:buFont typeface="Arial" pitchFamily="34" charset="0"/>
              <a:buNone/>
              <a:defRPr/>
            </a:pPr>
            <a:r>
              <a:rPr lang="zh-CN" altLang="en-US" sz="2800" b="1" dirty="0">
                <a:solidFill>
                  <a:srgbClr val="C00000"/>
                </a:solidFill>
                <a:ea typeface="宋体" pitchFamily="2" charset="-122"/>
              </a:rPr>
              <a:t>函数代码</a:t>
            </a:r>
          </a:p>
          <a:p>
            <a:pPr marL="1879600" indent="0" eaLnBrk="1" hangingPunct="1">
              <a:lnSpc>
                <a:spcPct val="90000"/>
              </a:lnSpc>
              <a:buFont typeface="Arial" pitchFamily="34" charset="0"/>
              <a:buNone/>
              <a:defRPr/>
            </a:pPr>
            <a:r>
              <a:rPr lang="zh-CN" altLang="en-US" sz="2800" b="1" dirty="0">
                <a:solidFill>
                  <a:srgbClr val="C00000"/>
                </a:solidFill>
                <a:ea typeface="宋体" pitchFamily="2" charset="-122"/>
              </a:rPr>
              <a:t>函数名称＝某值 ‘用来返回值</a:t>
            </a:r>
          </a:p>
          <a:p>
            <a:pPr marL="1879600" indent="0" eaLnBrk="1" hangingPunct="1">
              <a:lnSpc>
                <a:spcPct val="90000"/>
              </a:lnSpc>
              <a:buFont typeface="Arial" pitchFamily="34" charset="0"/>
              <a:buNone/>
              <a:defRPr/>
            </a:pPr>
            <a:r>
              <a:rPr lang="en-US" altLang="zh-CN" sz="2800" b="1" dirty="0">
                <a:solidFill>
                  <a:srgbClr val="C00000"/>
                </a:solidFill>
                <a:ea typeface="宋体" pitchFamily="2" charset="-122"/>
              </a:rPr>
              <a:t>end  </a:t>
            </a:r>
            <a:r>
              <a:rPr lang="en-US" altLang="zh-CN" sz="2800" b="1" dirty="0" smtClean="0">
                <a:solidFill>
                  <a:srgbClr val="C00000"/>
                </a:solidFill>
                <a:ea typeface="宋体" pitchFamily="2" charset="-122"/>
              </a:rPr>
              <a:t>Sub</a:t>
            </a:r>
          </a:p>
          <a:p>
            <a:pPr marL="0" indent="0" eaLnBrk="1" hangingPunct="1">
              <a:lnSpc>
                <a:spcPct val="90000"/>
              </a:lnSpc>
              <a:buNone/>
              <a:defRPr/>
            </a:pPr>
            <a:r>
              <a:rPr lang="zh-CN" altLang="zh-CN" sz="2800" b="1" dirty="0">
                <a:ea typeface="宋体" pitchFamily="2" charset="-122"/>
              </a:rPr>
              <a:t>如果</a:t>
            </a:r>
            <a:r>
              <a:rPr lang="en-US" altLang="zh-CN" sz="2800" b="1" dirty="0">
                <a:ea typeface="宋体" pitchFamily="2" charset="-122"/>
              </a:rPr>
              <a:t> Sub </a:t>
            </a:r>
            <a:r>
              <a:rPr lang="zh-CN" altLang="zh-CN" sz="2800" b="1" dirty="0">
                <a:ea typeface="宋体" pitchFamily="2" charset="-122"/>
              </a:rPr>
              <a:t>过程无任何参数，则</a:t>
            </a:r>
            <a:r>
              <a:rPr lang="en-US" altLang="zh-CN" sz="2800" b="1" dirty="0">
                <a:ea typeface="宋体" pitchFamily="2" charset="-122"/>
              </a:rPr>
              <a:t> Sub </a:t>
            </a:r>
            <a:r>
              <a:rPr lang="zh-CN" altLang="zh-CN" sz="2800" b="1" dirty="0">
                <a:ea typeface="宋体" pitchFamily="2" charset="-122"/>
              </a:rPr>
              <a:t>语句必须包含空括号</a:t>
            </a:r>
            <a:r>
              <a:rPr lang="en-US" altLang="zh-CN" sz="2800" b="1" dirty="0">
                <a:ea typeface="宋体" pitchFamily="2" charset="-122"/>
              </a:rPr>
              <a:t> ()</a:t>
            </a:r>
          </a:p>
          <a:p>
            <a:pPr eaLnBrk="1" hangingPunct="1">
              <a:lnSpc>
                <a:spcPct val="90000"/>
              </a:lnSpc>
              <a:defRPr/>
            </a:pPr>
            <a:endParaRPr lang="zh-CN" altLang="en-US" sz="2000" dirty="0" smtClean="0">
              <a:ea typeface="宋体" pitchFamily="2" charset="-122"/>
            </a:endParaRPr>
          </a:p>
        </p:txBody>
      </p:sp>
    </p:spTree>
    <p:extLst>
      <p:ext uri="{BB962C8B-B14F-4D97-AF65-F5344CB8AC3E}">
        <p14:creationId xmlns:p14="http://schemas.microsoft.com/office/powerpoint/2010/main" val="29002188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idx="1"/>
          </p:nvPr>
        </p:nvSpPr>
        <p:spPr>
          <a:xfrm>
            <a:off x="642938" y="928688"/>
            <a:ext cx="7929562" cy="5214937"/>
          </a:xfrm>
        </p:spPr>
        <p:txBody>
          <a:bodyPr>
            <a:normAutofit/>
          </a:bodyPr>
          <a:lstStyle/>
          <a:p>
            <a:pPr marL="0" indent="0" eaLnBrk="1" hangingPunct="1">
              <a:lnSpc>
                <a:spcPct val="90000"/>
              </a:lnSpc>
              <a:buFont typeface="Arial" pitchFamily="34" charset="0"/>
              <a:buNone/>
              <a:defRPr/>
            </a:pPr>
            <a:r>
              <a:rPr lang="zh-CN" altLang="en-US" b="1" dirty="0" smtClean="0">
                <a:ea typeface="宋体" pitchFamily="2" charset="-122"/>
              </a:rPr>
              <a:t>过程</a:t>
            </a:r>
            <a:r>
              <a:rPr lang="en-US" altLang="zh-CN" b="1" dirty="0" smtClean="0">
                <a:ea typeface="宋体" pitchFamily="2" charset="-122"/>
              </a:rPr>
              <a:t>/</a:t>
            </a:r>
            <a:r>
              <a:rPr lang="zh-CN" altLang="en-US" b="1" dirty="0" smtClean="0">
                <a:ea typeface="宋体" pitchFamily="2" charset="-122"/>
              </a:rPr>
              <a:t>函数示例</a:t>
            </a:r>
          </a:p>
        </p:txBody>
      </p:sp>
      <p:sp>
        <p:nvSpPr>
          <p:cNvPr id="3" name="TextBox 2"/>
          <p:cNvSpPr txBox="1">
            <a:spLocks noChangeArrowheads="1"/>
          </p:cNvSpPr>
          <p:nvPr/>
        </p:nvSpPr>
        <p:spPr bwMode="auto">
          <a:xfrm>
            <a:off x="1475656" y="1556792"/>
            <a:ext cx="6624736"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r>
              <a:rPr lang="en-US" altLang="zh-CN" sz="2000" dirty="0">
                <a:solidFill>
                  <a:srgbClr val="C00000"/>
                </a:solidFill>
              </a:rPr>
              <a:t>'*********************</a:t>
            </a:r>
            <a:endParaRPr lang="zh-CN" altLang="zh-CN" sz="2000" dirty="0">
              <a:solidFill>
                <a:srgbClr val="C00000"/>
              </a:solidFill>
            </a:endParaRPr>
          </a:p>
          <a:p>
            <a:r>
              <a:rPr lang="en-US" altLang="zh-CN" sz="2000" dirty="0">
                <a:solidFill>
                  <a:srgbClr val="C00000"/>
                </a:solidFill>
              </a:rPr>
              <a:t>'Sub</a:t>
            </a:r>
            <a:r>
              <a:rPr lang="zh-CN" altLang="zh-CN" sz="2000" dirty="0">
                <a:solidFill>
                  <a:srgbClr val="C00000"/>
                </a:solidFill>
              </a:rPr>
              <a:t>无返回值</a:t>
            </a:r>
          </a:p>
          <a:p>
            <a:r>
              <a:rPr lang="en-US" altLang="zh-CN" sz="2000" dirty="0">
                <a:solidFill>
                  <a:srgbClr val="C00000"/>
                </a:solidFill>
              </a:rPr>
              <a:t>'</a:t>
            </a:r>
            <a:r>
              <a:rPr lang="zh-CN" altLang="zh-CN" sz="2000" dirty="0">
                <a:solidFill>
                  <a:srgbClr val="C00000"/>
                </a:solidFill>
              </a:rPr>
              <a:t>第</a:t>
            </a:r>
            <a:r>
              <a:rPr lang="en-US" altLang="zh-CN" sz="2000" dirty="0">
                <a:solidFill>
                  <a:srgbClr val="C00000"/>
                </a:solidFill>
              </a:rPr>
              <a:t>1</a:t>
            </a:r>
            <a:r>
              <a:rPr lang="zh-CN" altLang="zh-CN" sz="2000" dirty="0">
                <a:solidFill>
                  <a:srgbClr val="C00000"/>
                </a:solidFill>
              </a:rPr>
              <a:t>次调用</a:t>
            </a:r>
            <a:r>
              <a:rPr lang="en-US" altLang="zh-CN" sz="2000" dirty="0">
                <a:solidFill>
                  <a:srgbClr val="C00000"/>
                </a:solidFill>
              </a:rPr>
              <a:t>hello</a:t>
            </a:r>
            <a:r>
              <a:rPr lang="zh-CN" altLang="zh-CN" sz="2000" dirty="0">
                <a:solidFill>
                  <a:srgbClr val="C00000"/>
                </a:solidFill>
              </a:rPr>
              <a:t>过程，</a:t>
            </a:r>
            <a:r>
              <a:rPr lang="en-US" altLang="zh-CN" sz="2000" dirty="0" err="1">
                <a:solidFill>
                  <a:srgbClr val="C00000"/>
                </a:solidFill>
              </a:rPr>
              <a:t>msgbox</a:t>
            </a:r>
            <a:r>
              <a:rPr lang="zh-CN" altLang="zh-CN" sz="2000" dirty="0">
                <a:solidFill>
                  <a:srgbClr val="C00000"/>
                </a:solidFill>
              </a:rPr>
              <a:t>弹出值为</a:t>
            </a:r>
            <a:r>
              <a:rPr lang="en-US" altLang="zh-CN" sz="2000" dirty="0">
                <a:solidFill>
                  <a:srgbClr val="C00000"/>
                </a:solidFill>
              </a:rPr>
              <a:t>4</a:t>
            </a:r>
            <a:r>
              <a:rPr lang="zh-CN" altLang="zh-CN" sz="2000" dirty="0">
                <a:solidFill>
                  <a:srgbClr val="C00000"/>
                </a:solidFill>
              </a:rPr>
              <a:t>。</a:t>
            </a:r>
          </a:p>
          <a:p>
            <a:r>
              <a:rPr lang="en-US" altLang="zh-CN" sz="2000" dirty="0">
                <a:solidFill>
                  <a:srgbClr val="C00000"/>
                </a:solidFill>
              </a:rPr>
              <a:t>'</a:t>
            </a:r>
            <a:r>
              <a:rPr lang="zh-CN" altLang="zh-CN" sz="2000" dirty="0">
                <a:solidFill>
                  <a:srgbClr val="C00000"/>
                </a:solidFill>
              </a:rPr>
              <a:t>第二次调用</a:t>
            </a:r>
            <a:r>
              <a:rPr lang="en-US" altLang="zh-CN" sz="2000" dirty="0" err="1">
                <a:solidFill>
                  <a:srgbClr val="C00000"/>
                </a:solidFill>
              </a:rPr>
              <a:t>msgbox</a:t>
            </a:r>
            <a:r>
              <a:rPr lang="zh-CN" altLang="zh-CN" sz="2000" dirty="0">
                <a:solidFill>
                  <a:srgbClr val="C00000"/>
                </a:solidFill>
              </a:rPr>
              <a:t>，弹出值为</a:t>
            </a:r>
            <a:r>
              <a:rPr lang="en-US" altLang="zh-CN" sz="2000" dirty="0">
                <a:solidFill>
                  <a:srgbClr val="C00000"/>
                </a:solidFill>
              </a:rPr>
              <a:t>1</a:t>
            </a:r>
            <a:r>
              <a:rPr lang="zh-CN" altLang="zh-CN" sz="2000" dirty="0">
                <a:solidFill>
                  <a:srgbClr val="C00000"/>
                </a:solidFill>
              </a:rPr>
              <a:t>。</a:t>
            </a:r>
          </a:p>
          <a:p>
            <a:r>
              <a:rPr lang="en-US" altLang="zh-CN" sz="2000" dirty="0">
                <a:solidFill>
                  <a:srgbClr val="C00000"/>
                </a:solidFill>
              </a:rPr>
              <a:t>'a+1</a:t>
            </a:r>
            <a:r>
              <a:rPr lang="zh-CN" altLang="zh-CN" sz="2000" dirty="0">
                <a:solidFill>
                  <a:srgbClr val="C00000"/>
                </a:solidFill>
              </a:rPr>
              <a:t>并未对</a:t>
            </a:r>
            <a:r>
              <a:rPr lang="en-US" altLang="zh-CN" sz="2000" dirty="0">
                <a:solidFill>
                  <a:srgbClr val="C00000"/>
                </a:solidFill>
              </a:rPr>
              <a:t>a</a:t>
            </a:r>
            <a:r>
              <a:rPr lang="zh-CN" altLang="zh-CN" sz="2000" dirty="0">
                <a:solidFill>
                  <a:srgbClr val="C00000"/>
                </a:solidFill>
              </a:rPr>
              <a:t>进行累加即等于</a:t>
            </a:r>
            <a:r>
              <a:rPr lang="en-US" altLang="zh-CN" sz="2000" dirty="0">
                <a:solidFill>
                  <a:srgbClr val="C00000"/>
                </a:solidFill>
              </a:rPr>
              <a:t>5</a:t>
            </a:r>
            <a:r>
              <a:rPr lang="zh-CN" altLang="zh-CN" sz="2000" dirty="0">
                <a:solidFill>
                  <a:srgbClr val="C00000"/>
                </a:solidFill>
              </a:rPr>
              <a:t>，这是由于</a:t>
            </a:r>
            <a:r>
              <a:rPr lang="en-US" altLang="zh-CN" sz="2000" dirty="0">
                <a:solidFill>
                  <a:srgbClr val="C00000"/>
                </a:solidFill>
              </a:rPr>
              <a:t>Sub</a:t>
            </a:r>
            <a:r>
              <a:rPr lang="zh-CN" altLang="zh-CN" sz="2000" dirty="0">
                <a:solidFill>
                  <a:srgbClr val="C00000"/>
                </a:solidFill>
              </a:rPr>
              <a:t>无返回值得原因。</a:t>
            </a:r>
          </a:p>
          <a:p>
            <a:r>
              <a:rPr lang="en-US" altLang="zh-CN" sz="2000" dirty="0">
                <a:solidFill>
                  <a:srgbClr val="C00000"/>
                </a:solidFill>
              </a:rPr>
              <a:t>'*********************</a:t>
            </a:r>
            <a:endParaRPr lang="zh-CN" altLang="zh-CN" sz="2000" dirty="0">
              <a:solidFill>
                <a:srgbClr val="C00000"/>
              </a:solidFill>
            </a:endParaRPr>
          </a:p>
          <a:p>
            <a:r>
              <a:rPr lang="en-US" altLang="zh-CN" sz="2000" dirty="0">
                <a:solidFill>
                  <a:srgbClr val="C00000"/>
                </a:solidFill>
              </a:rPr>
              <a:t>Dim </a:t>
            </a:r>
            <a:r>
              <a:rPr lang="en-US" altLang="zh-CN" sz="2000" dirty="0" err="1">
                <a:solidFill>
                  <a:srgbClr val="C00000"/>
                </a:solidFill>
              </a:rPr>
              <a:t>a,b</a:t>
            </a:r>
            <a:endParaRPr lang="zh-CN" altLang="zh-CN" sz="2000" dirty="0">
              <a:solidFill>
                <a:srgbClr val="C00000"/>
              </a:solidFill>
            </a:endParaRPr>
          </a:p>
          <a:p>
            <a:r>
              <a:rPr lang="en-US" altLang="zh-CN" sz="2000" dirty="0">
                <a:solidFill>
                  <a:srgbClr val="C00000"/>
                </a:solidFill>
              </a:rPr>
              <a:t>Sub hello(a)</a:t>
            </a:r>
            <a:endParaRPr lang="zh-CN" altLang="zh-CN" sz="2000" dirty="0">
              <a:solidFill>
                <a:srgbClr val="C00000"/>
              </a:solidFill>
            </a:endParaRPr>
          </a:p>
          <a:p>
            <a:r>
              <a:rPr lang="en-US" altLang="zh-CN" sz="2000" dirty="0">
                <a:solidFill>
                  <a:srgbClr val="C00000"/>
                </a:solidFill>
              </a:rPr>
              <a:t>    b = </a:t>
            </a:r>
            <a:r>
              <a:rPr lang="en-US" altLang="zh-CN" sz="2000" dirty="0" smtClean="0">
                <a:solidFill>
                  <a:srgbClr val="C00000"/>
                </a:solidFill>
              </a:rPr>
              <a:t>3</a:t>
            </a:r>
            <a:endParaRPr lang="en-US" altLang="zh-CN" sz="2000" dirty="0">
              <a:solidFill>
                <a:srgbClr val="C00000"/>
              </a:solidFill>
            </a:endParaRPr>
          </a:p>
          <a:p>
            <a:r>
              <a:rPr lang="en-US" altLang="zh-CN" sz="2000" dirty="0">
                <a:solidFill>
                  <a:srgbClr val="C00000"/>
                </a:solidFill>
              </a:rPr>
              <a:t> </a:t>
            </a:r>
            <a:r>
              <a:rPr lang="en-US" altLang="zh-CN" sz="2000" dirty="0" smtClean="0">
                <a:solidFill>
                  <a:srgbClr val="C00000"/>
                </a:solidFill>
              </a:rPr>
              <a:t>   a </a:t>
            </a:r>
            <a:r>
              <a:rPr lang="en-US" altLang="zh-CN" sz="2000" dirty="0">
                <a:solidFill>
                  <a:srgbClr val="C00000"/>
                </a:solidFill>
              </a:rPr>
              <a:t>= b + 1</a:t>
            </a:r>
            <a:endParaRPr lang="zh-CN" altLang="zh-CN" sz="2000" dirty="0">
              <a:solidFill>
                <a:srgbClr val="C00000"/>
              </a:solidFill>
            </a:endParaRPr>
          </a:p>
          <a:p>
            <a:r>
              <a:rPr lang="en-US" altLang="zh-CN" sz="2000" dirty="0">
                <a:solidFill>
                  <a:srgbClr val="C00000"/>
                </a:solidFill>
              </a:rPr>
              <a:t>    </a:t>
            </a:r>
            <a:r>
              <a:rPr lang="en-US" altLang="zh-CN" sz="2000" dirty="0" err="1">
                <a:solidFill>
                  <a:srgbClr val="C00000"/>
                </a:solidFill>
              </a:rPr>
              <a:t>msgbox</a:t>
            </a:r>
            <a:r>
              <a:rPr lang="en-US" altLang="zh-CN" sz="2000" dirty="0">
                <a:solidFill>
                  <a:srgbClr val="C00000"/>
                </a:solidFill>
              </a:rPr>
              <a:t> a</a:t>
            </a:r>
            <a:endParaRPr lang="zh-CN" altLang="zh-CN" sz="2000" dirty="0">
              <a:solidFill>
                <a:srgbClr val="C00000"/>
              </a:solidFill>
            </a:endParaRPr>
          </a:p>
          <a:p>
            <a:r>
              <a:rPr lang="en-US" altLang="zh-CN" sz="2000" dirty="0">
                <a:solidFill>
                  <a:srgbClr val="C00000"/>
                </a:solidFill>
              </a:rPr>
              <a:t>End Sub</a:t>
            </a:r>
            <a:endParaRPr lang="zh-CN" altLang="zh-CN" sz="2000" dirty="0">
              <a:solidFill>
                <a:srgbClr val="C00000"/>
              </a:solidFill>
            </a:endParaRPr>
          </a:p>
          <a:p>
            <a:r>
              <a:rPr lang="en-US" altLang="zh-CN" sz="2000" dirty="0">
                <a:solidFill>
                  <a:srgbClr val="C00000"/>
                </a:solidFill>
              </a:rPr>
              <a:t>hello(a)</a:t>
            </a:r>
            <a:endParaRPr lang="zh-CN" altLang="zh-CN" sz="2000" dirty="0">
              <a:solidFill>
                <a:srgbClr val="C00000"/>
              </a:solidFill>
            </a:endParaRPr>
          </a:p>
          <a:p>
            <a:r>
              <a:rPr lang="en-US" altLang="zh-CN" sz="2000" dirty="0" err="1">
                <a:solidFill>
                  <a:srgbClr val="C00000"/>
                </a:solidFill>
              </a:rPr>
              <a:t>msgbox</a:t>
            </a:r>
            <a:r>
              <a:rPr lang="en-US" altLang="zh-CN" sz="2000" dirty="0">
                <a:solidFill>
                  <a:srgbClr val="C00000"/>
                </a:solidFill>
              </a:rPr>
              <a:t> a+1</a:t>
            </a:r>
            <a:endParaRPr lang="zh-CN" altLang="en-US" sz="2000" dirty="0">
              <a:solidFill>
                <a:srgbClr val="C00000"/>
              </a:solidFill>
            </a:endParaRPr>
          </a:p>
        </p:txBody>
      </p:sp>
      <p:sp>
        <p:nvSpPr>
          <p:cNvPr id="4" name="标题 3"/>
          <p:cNvSpPr>
            <a:spLocks noGrp="1"/>
          </p:cNvSpPr>
          <p:nvPr>
            <p:ph type="title"/>
          </p:nvPr>
        </p:nvSpPr>
        <p:spPr/>
        <p:txBody>
          <a:bodyPr/>
          <a:lstStyle/>
          <a:p>
            <a:r>
              <a:rPr lang="zh-CN" altLang="en-US" dirty="0" smtClean="0"/>
              <a:t>过程</a:t>
            </a:r>
            <a:r>
              <a:rPr lang="en-US" altLang="zh-CN" dirty="0" smtClean="0"/>
              <a:t>/</a:t>
            </a:r>
            <a:r>
              <a:rPr lang="zh-CN" altLang="en-US" dirty="0" smtClean="0"/>
              <a:t>函数</a:t>
            </a:r>
            <a:endParaRPr lang="zh-CN" altLang="en-US" dirty="0"/>
          </a:p>
        </p:txBody>
      </p:sp>
    </p:spTree>
    <p:extLst>
      <p:ext uri="{BB962C8B-B14F-4D97-AF65-F5344CB8AC3E}">
        <p14:creationId xmlns:p14="http://schemas.microsoft.com/office/powerpoint/2010/main" val="34251346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ltLang="zh-CN" dirty="0" err="1" smtClean="0"/>
              <a:t>VBS</a:t>
            </a:r>
            <a:r>
              <a:rPr lang="zh-CN" altLang="en-US" dirty="0" smtClean="0"/>
              <a:t>的</a:t>
            </a:r>
            <a:r>
              <a:rPr lang="zh-CN" altLang="en-US" dirty="0"/>
              <a:t>基本语法</a:t>
            </a:r>
          </a:p>
        </p:txBody>
      </p:sp>
      <p:sp>
        <p:nvSpPr>
          <p:cNvPr id="14340" name="Rectangle 3"/>
          <p:cNvSpPr>
            <a:spLocks noGrp="1" noChangeArrowheads="1"/>
          </p:cNvSpPr>
          <p:nvPr>
            <p:ph idx="1"/>
          </p:nvPr>
        </p:nvSpPr>
        <p:spPr>
          <a:xfrm>
            <a:off x="642938" y="928688"/>
            <a:ext cx="7929562" cy="5214937"/>
          </a:xfrm>
        </p:spPr>
        <p:txBody>
          <a:bodyPr>
            <a:normAutofit/>
          </a:bodyPr>
          <a:lstStyle/>
          <a:p>
            <a:pPr marL="0" indent="0">
              <a:lnSpc>
                <a:spcPct val="90000"/>
              </a:lnSpc>
              <a:buNone/>
              <a:defRPr/>
            </a:pPr>
            <a:r>
              <a:rPr lang="zh-CN" altLang="en-US" b="1" dirty="0">
                <a:ea typeface="宋体" pitchFamily="2" charset="-122"/>
              </a:rPr>
              <a:t>过程</a:t>
            </a:r>
            <a:r>
              <a:rPr lang="en-US" altLang="zh-CN" b="1" dirty="0">
                <a:ea typeface="宋体" pitchFamily="2" charset="-122"/>
              </a:rPr>
              <a:t>/</a:t>
            </a:r>
            <a:r>
              <a:rPr lang="zh-CN" altLang="en-US" b="1" dirty="0">
                <a:ea typeface="宋体" pitchFamily="2" charset="-122"/>
              </a:rPr>
              <a:t>函数示例</a:t>
            </a:r>
          </a:p>
        </p:txBody>
      </p:sp>
      <p:sp>
        <p:nvSpPr>
          <p:cNvPr id="3" name="TextBox 2"/>
          <p:cNvSpPr txBox="1">
            <a:spLocks noChangeArrowheads="1"/>
          </p:cNvSpPr>
          <p:nvPr/>
        </p:nvSpPr>
        <p:spPr bwMode="auto">
          <a:xfrm>
            <a:off x="4500563" y="909638"/>
            <a:ext cx="5688012" cy="5576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a:lnSpc>
                <a:spcPct val="150000"/>
              </a:lnSpc>
            </a:pPr>
            <a:r>
              <a:rPr lang="en-US" altLang="zh-CN" sz="2000" dirty="0">
                <a:solidFill>
                  <a:srgbClr val="C00000"/>
                </a:solidFill>
              </a:rPr>
              <a:t>'*********************</a:t>
            </a:r>
            <a:endParaRPr lang="zh-CN" altLang="zh-CN" sz="2000" dirty="0">
              <a:solidFill>
                <a:srgbClr val="C00000"/>
              </a:solidFill>
            </a:endParaRPr>
          </a:p>
          <a:p>
            <a:pPr>
              <a:lnSpc>
                <a:spcPct val="150000"/>
              </a:lnSpc>
            </a:pPr>
            <a:r>
              <a:rPr lang="en-US" altLang="zh-CN" sz="2000" dirty="0">
                <a:solidFill>
                  <a:srgbClr val="C00000"/>
                </a:solidFill>
              </a:rPr>
              <a:t>'Function</a:t>
            </a:r>
            <a:r>
              <a:rPr lang="zh-CN" altLang="zh-CN" sz="2000" dirty="0">
                <a:solidFill>
                  <a:srgbClr val="C00000"/>
                </a:solidFill>
              </a:rPr>
              <a:t>有返回值</a:t>
            </a:r>
          </a:p>
          <a:p>
            <a:pPr>
              <a:lnSpc>
                <a:spcPct val="150000"/>
              </a:lnSpc>
            </a:pPr>
            <a:r>
              <a:rPr lang="en-US" altLang="zh-CN" sz="2000" dirty="0" smtClean="0">
                <a:solidFill>
                  <a:srgbClr val="C00000"/>
                </a:solidFill>
              </a:rPr>
              <a:t>'</a:t>
            </a:r>
            <a:r>
              <a:rPr lang="zh-CN" altLang="zh-CN" sz="2000" dirty="0">
                <a:solidFill>
                  <a:srgbClr val="C00000"/>
                </a:solidFill>
              </a:rPr>
              <a:t>第</a:t>
            </a:r>
            <a:r>
              <a:rPr lang="en-US" altLang="zh-CN" sz="2000" dirty="0">
                <a:solidFill>
                  <a:srgbClr val="C00000"/>
                </a:solidFill>
              </a:rPr>
              <a:t>2</a:t>
            </a:r>
            <a:r>
              <a:rPr lang="zh-CN" altLang="zh-CN" sz="2000" dirty="0">
                <a:solidFill>
                  <a:srgbClr val="C00000"/>
                </a:solidFill>
              </a:rPr>
              <a:t>次</a:t>
            </a:r>
            <a:r>
              <a:rPr lang="en-US" altLang="zh-CN" sz="2000" dirty="0" err="1">
                <a:solidFill>
                  <a:srgbClr val="C00000"/>
                </a:solidFill>
              </a:rPr>
              <a:t>msgbox</a:t>
            </a:r>
            <a:r>
              <a:rPr lang="zh-CN" altLang="zh-CN" sz="2000" dirty="0">
                <a:solidFill>
                  <a:srgbClr val="C00000"/>
                </a:solidFill>
              </a:rPr>
              <a:t>，弹出值为</a:t>
            </a:r>
            <a:r>
              <a:rPr lang="en-US" altLang="zh-CN" sz="2000" dirty="0">
                <a:solidFill>
                  <a:srgbClr val="C00000"/>
                </a:solidFill>
              </a:rPr>
              <a:t>5</a:t>
            </a:r>
            <a:r>
              <a:rPr lang="zh-CN" altLang="zh-CN" sz="2000" dirty="0">
                <a:solidFill>
                  <a:srgbClr val="C00000"/>
                </a:solidFill>
              </a:rPr>
              <a:t>。</a:t>
            </a:r>
          </a:p>
          <a:p>
            <a:pPr>
              <a:lnSpc>
                <a:spcPct val="150000"/>
              </a:lnSpc>
            </a:pPr>
            <a:r>
              <a:rPr lang="en-US" altLang="zh-CN" sz="2000" dirty="0">
                <a:solidFill>
                  <a:srgbClr val="C00000"/>
                </a:solidFill>
              </a:rPr>
              <a:t>'*********************</a:t>
            </a:r>
            <a:endParaRPr lang="zh-CN" altLang="zh-CN" sz="2000" dirty="0">
              <a:solidFill>
                <a:srgbClr val="C00000"/>
              </a:solidFill>
            </a:endParaRPr>
          </a:p>
          <a:p>
            <a:pPr>
              <a:lnSpc>
                <a:spcPct val="150000"/>
              </a:lnSpc>
            </a:pPr>
            <a:r>
              <a:rPr lang="en-US" altLang="zh-CN" sz="2000" dirty="0">
                <a:solidFill>
                  <a:srgbClr val="C00000"/>
                </a:solidFill>
              </a:rPr>
              <a:t>Dim </a:t>
            </a:r>
            <a:r>
              <a:rPr lang="en-US" altLang="zh-CN" sz="2000" dirty="0" err="1">
                <a:solidFill>
                  <a:srgbClr val="C00000"/>
                </a:solidFill>
              </a:rPr>
              <a:t>a,b</a:t>
            </a:r>
            <a:endParaRPr lang="zh-CN" altLang="zh-CN" sz="2000" dirty="0">
              <a:solidFill>
                <a:srgbClr val="C00000"/>
              </a:solidFill>
            </a:endParaRPr>
          </a:p>
          <a:p>
            <a:pPr>
              <a:lnSpc>
                <a:spcPct val="150000"/>
              </a:lnSpc>
            </a:pPr>
            <a:r>
              <a:rPr lang="en-US" altLang="zh-CN" sz="2000" dirty="0">
                <a:solidFill>
                  <a:srgbClr val="C00000"/>
                </a:solidFill>
              </a:rPr>
              <a:t>Function  hello(a)</a:t>
            </a:r>
            <a:endParaRPr lang="zh-CN" altLang="zh-CN" sz="2000" dirty="0">
              <a:solidFill>
                <a:srgbClr val="C00000"/>
              </a:solidFill>
            </a:endParaRPr>
          </a:p>
          <a:p>
            <a:pPr>
              <a:lnSpc>
                <a:spcPct val="150000"/>
              </a:lnSpc>
            </a:pPr>
            <a:r>
              <a:rPr lang="en-US" altLang="zh-CN" sz="2000" dirty="0">
                <a:solidFill>
                  <a:srgbClr val="C00000"/>
                </a:solidFill>
              </a:rPr>
              <a:t>    b = 3</a:t>
            </a:r>
            <a:endParaRPr lang="zh-CN" altLang="zh-CN" sz="2000" dirty="0">
              <a:solidFill>
                <a:srgbClr val="C00000"/>
              </a:solidFill>
            </a:endParaRPr>
          </a:p>
          <a:p>
            <a:pPr>
              <a:lnSpc>
                <a:spcPct val="150000"/>
              </a:lnSpc>
            </a:pPr>
            <a:r>
              <a:rPr lang="en-US" altLang="zh-CN" sz="2000" dirty="0">
                <a:solidFill>
                  <a:srgbClr val="C00000"/>
                </a:solidFill>
              </a:rPr>
              <a:t> </a:t>
            </a:r>
            <a:r>
              <a:rPr lang="en-US" altLang="zh-CN" sz="2000" dirty="0" smtClean="0">
                <a:solidFill>
                  <a:srgbClr val="C00000"/>
                </a:solidFill>
              </a:rPr>
              <a:t>   </a:t>
            </a:r>
            <a:r>
              <a:rPr lang="en-US" altLang="zh-CN" sz="2000" dirty="0">
                <a:solidFill>
                  <a:srgbClr val="C00000"/>
                </a:solidFill>
              </a:rPr>
              <a:t>a = b + 1</a:t>
            </a:r>
            <a:endParaRPr lang="zh-CN" altLang="zh-CN" sz="2000" dirty="0">
              <a:solidFill>
                <a:srgbClr val="C00000"/>
              </a:solidFill>
            </a:endParaRPr>
          </a:p>
          <a:p>
            <a:pPr>
              <a:lnSpc>
                <a:spcPct val="150000"/>
              </a:lnSpc>
            </a:pPr>
            <a:r>
              <a:rPr lang="en-US" altLang="zh-CN" sz="2000" dirty="0">
                <a:solidFill>
                  <a:srgbClr val="C00000"/>
                </a:solidFill>
              </a:rPr>
              <a:t>    </a:t>
            </a:r>
            <a:r>
              <a:rPr lang="en-US" altLang="zh-CN" sz="2000" dirty="0" err="1">
                <a:solidFill>
                  <a:srgbClr val="C00000"/>
                </a:solidFill>
              </a:rPr>
              <a:t>msgbox</a:t>
            </a:r>
            <a:r>
              <a:rPr lang="en-US" altLang="zh-CN" sz="2000" dirty="0">
                <a:solidFill>
                  <a:srgbClr val="C00000"/>
                </a:solidFill>
              </a:rPr>
              <a:t> a</a:t>
            </a:r>
            <a:endParaRPr lang="zh-CN" altLang="zh-CN" sz="2000" dirty="0">
              <a:solidFill>
                <a:srgbClr val="C00000"/>
              </a:solidFill>
            </a:endParaRPr>
          </a:p>
          <a:p>
            <a:pPr>
              <a:lnSpc>
                <a:spcPct val="150000"/>
              </a:lnSpc>
            </a:pPr>
            <a:r>
              <a:rPr lang="en-US" altLang="zh-CN" sz="2000" dirty="0">
                <a:solidFill>
                  <a:srgbClr val="C00000"/>
                </a:solidFill>
              </a:rPr>
              <a:t>End Function</a:t>
            </a:r>
            <a:endParaRPr lang="zh-CN" altLang="zh-CN" sz="2000" dirty="0">
              <a:solidFill>
                <a:srgbClr val="C00000"/>
              </a:solidFill>
            </a:endParaRPr>
          </a:p>
          <a:p>
            <a:pPr>
              <a:lnSpc>
                <a:spcPct val="150000"/>
              </a:lnSpc>
            </a:pPr>
            <a:r>
              <a:rPr lang="en-US" altLang="zh-CN" sz="2000" dirty="0">
                <a:solidFill>
                  <a:srgbClr val="C00000"/>
                </a:solidFill>
              </a:rPr>
              <a:t>Call hello(a)</a:t>
            </a:r>
            <a:endParaRPr lang="zh-CN" altLang="zh-CN" sz="2000" dirty="0">
              <a:solidFill>
                <a:srgbClr val="C00000"/>
              </a:solidFill>
            </a:endParaRPr>
          </a:p>
          <a:p>
            <a:pPr>
              <a:lnSpc>
                <a:spcPct val="150000"/>
              </a:lnSpc>
            </a:pPr>
            <a:r>
              <a:rPr lang="en-US" altLang="zh-CN" sz="2000" dirty="0" err="1">
                <a:solidFill>
                  <a:srgbClr val="C00000"/>
                </a:solidFill>
              </a:rPr>
              <a:t>Msgbox</a:t>
            </a:r>
            <a:r>
              <a:rPr lang="en-US" altLang="zh-CN" sz="2000" dirty="0">
                <a:solidFill>
                  <a:srgbClr val="C00000"/>
                </a:solidFill>
              </a:rPr>
              <a:t> a+1</a:t>
            </a:r>
            <a:endParaRPr lang="zh-CN" altLang="en-US" sz="2000" dirty="0">
              <a:solidFill>
                <a:srgbClr val="C00000"/>
              </a:solidFill>
            </a:endParaRPr>
          </a:p>
        </p:txBody>
      </p:sp>
      <p:sp>
        <p:nvSpPr>
          <p:cNvPr id="28678" name="TextBox 4"/>
          <p:cNvSpPr txBox="1">
            <a:spLocks noChangeArrowheads="1"/>
          </p:cNvSpPr>
          <p:nvPr/>
        </p:nvSpPr>
        <p:spPr bwMode="auto">
          <a:xfrm>
            <a:off x="179388" y="1484784"/>
            <a:ext cx="417658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r>
              <a:rPr lang="zh-CN" altLang="en-US" b="1" dirty="0"/>
              <a:t>注意：</a:t>
            </a:r>
            <a:endParaRPr lang="en-US" altLang="zh-CN" b="1" dirty="0"/>
          </a:p>
          <a:p>
            <a:r>
              <a:rPr lang="en-US" altLang="zh-CN" b="1" dirty="0"/>
              <a:t>        </a:t>
            </a:r>
            <a:r>
              <a:rPr lang="zh-CN" altLang="zh-CN" b="1" dirty="0"/>
              <a:t>调用</a:t>
            </a:r>
            <a:r>
              <a:rPr lang="en-US" altLang="zh-CN" b="1" dirty="0"/>
              <a:t> Sub </a:t>
            </a:r>
            <a:r>
              <a:rPr lang="zh-CN" altLang="zh-CN" b="1" dirty="0"/>
              <a:t>过程时，只需输入过程名及所有参数值，参数值之间使用逗号分隔，不需使用 </a:t>
            </a:r>
            <a:r>
              <a:rPr lang="en-US" altLang="zh-CN" b="1" dirty="0"/>
              <a:t>Call </a:t>
            </a:r>
            <a:r>
              <a:rPr lang="zh-CN" altLang="zh-CN" b="1" dirty="0"/>
              <a:t>语句，但如果使用了此语句，则必须</a:t>
            </a:r>
            <a:r>
              <a:rPr lang="zh-CN" altLang="zh-CN" b="1" dirty="0">
                <a:solidFill>
                  <a:srgbClr val="FF0000"/>
                </a:solidFill>
              </a:rPr>
              <a:t>将所有参数包含在括号之中</a:t>
            </a:r>
            <a:r>
              <a:rPr lang="zh-CN" altLang="zh-CN" b="1" dirty="0" smtClean="0"/>
              <a:t>。</a:t>
            </a:r>
            <a:endParaRPr lang="en-US" altLang="zh-CN" b="1" dirty="0" smtClean="0"/>
          </a:p>
          <a:p>
            <a:r>
              <a:rPr lang="zh-CN" altLang="zh-CN" b="1" dirty="0" smtClean="0"/>
              <a:t>因为</a:t>
            </a:r>
            <a:r>
              <a:rPr lang="en-US" altLang="zh-CN" b="1" dirty="0"/>
              <a:t>Function</a:t>
            </a:r>
            <a:r>
              <a:rPr lang="zh-CN" altLang="zh-CN" b="1" dirty="0"/>
              <a:t>有返回值，所以可以把函数返回值赋给变量，只要在代码中：</a:t>
            </a:r>
            <a:r>
              <a:rPr lang="en-US" altLang="zh-CN" b="1" dirty="0"/>
              <a:t>result = hello()</a:t>
            </a:r>
          </a:p>
          <a:p>
            <a:endParaRPr lang="zh-CN" altLang="en-US" dirty="0"/>
          </a:p>
        </p:txBody>
      </p:sp>
      <p:sp>
        <p:nvSpPr>
          <p:cNvPr id="6" name="TextBox 5"/>
          <p:cNvSpPr txBox="1"/>
          <p:nvPr/>
        </p:nvSpPr>
        <p:spPr>
          <a:xfrm>
            <a:off x="827584" y="3356992"/>
            <a:ext cx="3240360" cy="3323987"/>
          </a:xfrm>
          <a:prstGeom prst="rect">
            <a:avLst/>
          </a:prstGeom>
          <a:noFill/>
        </p:spPr>
        <p:txBody>
          <a:bodyPr wrap="square" rtlCol="0">
            <a:spAutoFit/>
          </a:bodyPr>
          <a:lstStyle/>
          <a:p>
            <a:pPr eaLnBrk="0" hangingPunct="0">
              <a:lnSpc>
                <a:spcPct val="150000"/>
              </a:lnSpc>
            </a:pPr>
            <a:r>
              <a:rPr lang="en-US" altLang="zh-CN" sz="2000" dirty="0">
                <a:solidFill>
                  <a:srgbClr val="C00000"/>
                </a:solidFill>
                <a:latin typeface="Times New Roman" pitchFamily="18" charset="0"/>
                <a:ea typeface="宋体" pitchFamily="2" charset="-122"/>
              </a:rPr>
              <a:t>Dim </a:t>
            </a:r>
            <a:r>
              <a:rPr lang="en-US" altLang="zh-CN" sz="2000" dirty="0" err="1">
                <a:solidFill>
                  <a:srgbClr val="C00000"/>
                </a:solidFill>
                <a:latin typeface="Times New Roman" pitchFamily="18" charset="0"/>
                <a:ea typeface="宋体" pitchFamily="2" charset="-122"/>
              </a:rPr>
              <a:t>a,result</a:t>
            </a:r>
            <a:endParaRPr lang="en-US" altLang="zh-CN" sz="2000" dirty="0">
              <a:solidFill>
                <a:srgbClr val="C00000"/>
              </a:solidFill>
              <a:latin typeface="Times New Roman" pitchFamily="18" charset="0"/>
              <a:ea typeface="宋体" pitchFamily="2" charset="-122"/>
            </a:endParaRPr>
          </a:p>
          <a:p>
            <a:pPr eaLnBrk="0" hangingPunct="0">
              <a:lnSpc>
                <a:spcPct val="150000"/>
              </a:lnSpc>
            </a:pPr>
            <a:r>
              <a:rPr lang="en-US" altLang="zh-CN" sz="2000" dirty="0" smtClean="0">
                <a:solidFill>
                  <a:srgbClr val="C00000"/>
                </a:solidFill>
                <a:latin typeface="Times New Roman" pitchFamily="18" charset="0"/>
                <a:ea typeface="宋体" pitchFamily="2" charset="-122"/>
              </a:rPr>
              <a:t>Function  </a:t>
            </a:r>
            <a:r>
              <a:rPr lang="en-US" altLang="zh-CN" sz="2000" dirty="0">
                <a:solidFill>
                  <a:srgbClr val="C00000"/>
                </a:solidFill>
                <a:latin typeface="Times New Roman" pitchFamily="18" charset="0"/>
                <a:ea typeface="宋体" pitchFamily="2" charset="-122"/>
              </a:rPr>
              <a:t>hello()</a:t>
            </a:r>
          </a:p>
          <a:p>
            <a:pPr eaLnBrk="0" hangingPunct="0">
              <a:lnSpc>
                <a:spcPct val="150000"/>
              </a:lnSpc>
            </a:pPr>
            <a:r>
              <a:rPr lang="en-US" altLang="zh-CN" sz="2000" dirty="0">
                <a:solidFill>
                  <a:srgbClr val="C00000"/>
                </a:solidFill>
                <a:latin typeface="Times New Roman" pitchFamily="18" charset="0"/>
                <a:ea typeface="宋体" pitchFamily="2" charset="-122"/>
              </a:rPr>
              <a:t>    a = 3</a:t>
            </a:r>
          </a:p>
          <a:p>
            <a:pPr eaLnBrk="0" hangingPunct="0">
              <a:lnSpc>
                <a:spcPct val="150000"/>
              </a:lnSpc>
            </a:pPr>
            <a:r>
              <a:rPr lang="en-US" altLang="zh-CN" sz="2000" dirty="0">
                <a:solidFill>
                  <a:srgbClr val="C00000"/>
                </a:solidFill>
                <a:latin typeface="Times New Roman" pitchFamily="18" charset="0"/>
                <a:ea typeface="宋体" pitchFamily="2" charset="-122"/>
              </a:rPr>
              <a:t>    hello = a + 1</a:t>
            </a:r>
          </a:p>
          <a:p>
            <a:pPr eaLnBrk="0" hangingPunct="0">
              <a:lnSpc>
                <a:spcPct val="150000"/>
              </a:lnSpc>
            </a:pPr>
            <a:r>
              <a:rPr lang="en-US" altLang="zh-CN" sz="2000" dirty="0">
                <a:solidFill>
                  <a:srgbClr val="C00000"/>
                </a:solidFill>
                <a:latin typeface="Times New Roman" pitchFamily="18" charset="0"/>
                <a:ea typeface="宋体" pitchFamily="2" charset="-122"/>
              </a:rPr>
              <a:t>End Function</a:t>
            </a:r>
          </a:p>
          <a:p>
            <a:pPr eaLnBrk="0" hangingPunct="0">
              <a:lnSpc>
                <a:spcPct val="150000"/>
              </a:lnSpc>
            </a:pPr>
            <a:r>
              <a:rPr lang="en-US" altLang="zh-CN" sz="2000" dirty="0" smtClean="0">
                <a:solidFill>
                  <a:srgbClr val="C00000"/>
                </a:solidFill>
                <a:latin typeface="Times New Roman" pitchFamily="18" charset="0"/>
                <a:ea typeface="宋体" pitchFamily="2" charset="-122"/>
              </a:rPr>
              <a:t>result=hello</a:t>
            </a:r>
            <a:r>
              <a:rPr lang="en-US" altLang="zh-CN" sz="2000" dirty="0">
                <a:solidFill>
                  <a:srgbClr val="C00000"/>
                </a:solidFill>
                <a:latin typeface="Times New Roman" pitchFamily="18" charset="0"/>
                <a:ea typeface="宋体" pitchFamily="2" charset="-122"/>
              </a:rPr>
              <a:t>()</a:t>
            </a:r>
          </a:p>
          <a:p>
            <a:pPr eaLnBrk="0" hangingPunct="0">
              <a:lnSpc>
                <a:spcPct val="150000"/>
              </a:lnSpc>
            </a:pPr>
            <a:r>
              <a:rPr lang="en-US" altLang="zh-CN" sz="2000" dirty="0" err="1">
                <a:solidFill>
                  <a:srgbClr val="C00000"/>
                </a:solidFill>
                <a:latin typeface="Times New Roman" pitchFamily="18" charset="0"/>
                <a:ea typeface="宋体" pitchFamily="2" charset="-122"/>
              </a:rPr>
              <a:t>Msgbox</a:t>
            </a:r>
            <a:r>
              <a:rPr lang="en-US" altLang="zh-CN" sz="2000" dirty="0">
                <a:solidFill>
                  <a:srgbClr val="C00000"/>
                </a:solidFill>
                <a:latin typeface="Times New Roman" pitchFamily="18" charset="0"/>
                <a:ea typeface="宋体" pitchFamily="2" charset="-122"/>
              </a:rPr>
              <a:t> result</a:t>
            </a:r>
            <a:endParaRPr lang="zh-CN" altLang="en-US" sz="2000" dirty="0">
              <a:solidFill>
                <a:srgbClr val="C00000"/>
              </a:solidFill>
              <a:latin typeface="Times New Roman" pitchFamily="18" charset="0"/>
              <a:ea typeface="宋体" pitchFamily="2" charset="-122"/>
            </a:endParaRPr>
          </a:p>
        </p:txBody>
      </p:sp>
    </p:spTree>
    <p:extLst>
      <p:ext uri="{BB962C8B-B14F-4D97-AF65-F5344CB8AC3E}">
        <p14:creationId xmlns:p14="http://schemas.microsoft.com/office/powerpoint/2010/main" val="22564977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zh-CN" altLang="en-US" dirty="0"/>
              <a:t>正则表达式</a:t>
            </a:r>
          </a:p>
        </p:txBody>
      </p:sp>
      <p:sp>
        <p:nvSpPr>
          <p:cNvPr id="3" name="内容占位符 2"/>
          <p:cNvSpPr>
            <a:spLocks noGrp="1"/>
          </p:cNvSpPr>
          <p:nvPr>
            <p:ph idx="1"/>
          </p:nvPr>
        </p:nvSpPr>
        <p:spPr>
          <a:xfrm>
            <a:off x="257086" y="908720"/>
            <a:ext cx="8501063" cy="5214937"/>
          </a:xfrm>
        </p:spPr>
        <p:txBody>
          <a:bodyPr/>
          <a:lstStyle/>
          <a:p>
            <a:pPr lvl="1" eaLnBrk="0" fontAlgn="base" hangingPunct="0">
              <a:lnSpc>
                <a:spcPct val="80000"/>
              </a:lnSpc>
              <a:spcAft>
                <a:spcPct val="0"/>
              </a:spcAft>
              <a:buBlip>
                <a:blip r:embed="rId2"/>
              </a:buBlip>
              <a:defRPr/>
            </a:pPr>
            <a:r>
              <a:rPr lang="zh-CN" altLang="zh-CN" b="1" dirty="0">
                <a:latin typeface="Calibri" pitchFamily="34" charset="0"/>
                <a:ea typeface="宋体" pitchFamily="2" charset="-122"/>
              </a:rPr>
              <a:t>测试某字符串的某个格式。例如，可以对一输入字符串进行测试，看在该字符串中是否存在某一类电话号码（手机或固话）。这称为数据有效性验证。</a:t>
            </a:r>
            <a:r>
              <a:rPr lang="en-US" altLang="zh-CN" b="1" dirty="0">
                <a:latin typeface="Calibri" pitchFamily="34" charset="0"/>
                <a:ea typeface="宋体" pitchFamily="2" charset="-122"/>
              </a:rPr>
              <a:t> </a:t>
            </a:r>
            <a:endParaRPr lang="zh-CN" altLang="zh-CN" b="1" dirty="0">
              <a:latin typeface="Calibri" pitchFamily="34" charset="0"/>
              <a:ea typeface="宋体" pitchFamily="2" charset="-122"/>
            </a:endParaRPr>
          </a:p>
          <a:p>
            <a:pPr lvl="1" eaLnBrk="0" fontAlgn="base" hangingPunct="0">
              <a:lnSpc>
                <a:spcPct val="80000"/>
              </a:lnSpc>
              <a:spcAft>
                <a:spcPct val="0"/>
              </a:spcAft>
              <a:buBlip>
                <a:blip r:embed="rId2"/>
              </a:buBlip>
              <a:defRPr/>
            </a:pPr>
            <a:r>
              <a:rPr lang="zh-CN" altLang="zh-CN" b="1" dirty="0">
                <a:latin typeface="Calibri" pitchFamily="34" charset="0"/>
                <a:ea typeface="宋体" pitchFamily="2" charset="-122"/>
              </a:rPr>
              <a:t>替换文本。可在文档中使用正则表达式来标识特定文字，可将查找到文本替换为其他的文字</a:t>
            </a:r>
            <a:r>
              <a:rPr lang="zh-CN" altLang="zh-CN" sz="2400" b="1" dirty="0">
                <a:latin typeface="+mn-ea"/>
              </a:rPr>
              <a:t>。</a:t>
            </a:r>
            <a:r>
              <a:rPr lang="en-US" altLang="zh-CN" sz="2400" b="1" dirty="0">
                <a:latin typeface="+mn-ea"/>
              </a:rPr>
              <a:t> </a:t>
            </a:r>
            <a:endParaRPr lang="zh-CN" altLang="zh-CN" sz="2400" b="1" dirty="0">
              <a:latin typeface="+mn-ea"/>
            </a:endParaRPr>
          </a:p>
          <a:p>
            <a:pPr eaLnBrk="1" hangingPunct="1">
              <a:defRPr/>
            </a:pPr>
            <a:endParaRPr lang="zh-CN" altLang="en-US" dirty="0"/>
          </a:p>
        </p:txBody>
      </p:sp>
      <p:pic>
        <p:nvPicPr>
          <p:cNvPr id="30724" name="Picture 2" descr="C:\Documents and Settings\Administrator\Application Data\Tencent\Users\119006626\QQ\WinTemp\RichOle\@MP0F7GMSG7973R[R9]II3J.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357561"/>
            <a:ext cx="7990349" cy="2375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056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a:bodyPr>
          <a:lstStyle/>
          <a:p>
            <a:r>
              <a:rPr lang="zh-CN" altLang="en-US" dirty="0" smtClean="0"/>
              <a:t>认识</a:t>
            </a:r>
            <a:r>
              <a:rPr lang="en-US" altLang="zh-CN" dirty="0" smtClean="0"/>
              <a:t>VBS</a:t>
            </a:r>
          </a:p>
          <a:p>
            <a:pPr lvl="1"/>
            <a:r>
              <a:rPr lang="en-US" altLang="zh-CN" dirty="0" smtClean="0"/>
              <a:t>VBS</a:t>
            </a:r>
            <a:r>
              <a:rPr lang="zh-CN" altLang="en-US" dirty="0" smtClean="0"/>
              <a:t>是</a:t>
            </a:r>
            <a:r>
              <a:rPr lang="en-US" altLang="zh-CN" dirty="0" smtClean="0"/>
              <a:t>Visual Basic Script</a:t>
            </a:r>
            <a:r>
              <a:rPr lang="zh-CN" altLang="en-US" dirty="0" smtClean="0"/>
              <a:t>的简称，即</a:t>
            </a:r>
            <a:r>
              <a:rPr lang="en-US" altLang="zh-CN" dirty="0" smtClean="0"/>
              <a:t>Visual Basic</a:t>
            </a:r>
            <a:r>
              <a:rPr lang="zh-CN" altLang="en-US" dirty="0" smtClean="0"/>
              <a:t>脚本语言，是微软开发的一门脚本语言</a:t>
            </a:r>
            <a:endParaRPr lang="en-US" altLang="zh-CN" dirty="0" smtClean="0"/>
          </a:p>
          <a:p>
            <a:pPr lvl="1"/>
            <a:r>
              <a:rPr lang="en-US" altLang="zh-CN" dirty="0" smtClean="0"/>
              <a:t>VBS</a:t>
            </a:r>
            <a:r>
              <a:rPr lang="zh-CN" altLang="en-US" dirty="0" smtClean="0"/>
              <a:t>是</a:t>
            </a:r>
            <a:r>
              <a:rPr lang="en-US" altLang="zh-CN" dirty="0" smtClean="0"/>
              <a:t>Visual Basic</a:t>
            </a:r>
            <a:r>
              <a:rPr lang="zh-CN" altLang="en-US" dirty="0" smtClean="0"/>
              <a:t>的的一个抽象子集，是系统内置的，用它编写的脚本代码不能编译成二进制文件，直接由</a:t>
            </a:r>
            <a:r>
              <a:rPr lang="en-US" altLang="zh-CN" dirty="0" smtClean="0"/>
              <a:t>Windows</a:t>
            </a:r>
            <a:r>
              <a:rPr lang="zh-CN" altLang="en-US" dirty="0" smtClean="0"/>
              <a:t>系统执行（实际是一个叫做宿主</a:t>
            </a:r>
            <a:r>
              <a:rPr lang="en-US" altLang="zh-CN" dirty="0" smtClean="0"/>
              <a:t>host</a:t>
            </a:r>
            <a:r>
              <a:rPr lang="zh-CN" altLang="en-US" dirty="0" smtClean="0"/>
              <a:t>的解释源代码并执行），高效、易学</a:t>
            </a:r>
            <a:endParaRPr lang="en-US" altLang="zh-CN" dirty="0" smtClean="0"/>
          </a:p>
          <a:p>
            <a:pPr lvl="1"/>
            <a:r>
              <a:rPr lang="zh-CN" altLang="en-US" dirty="0" smtClean="0"/>
              <a:t>但是大部分高级语言能干的事情，它基本上都具备，它可以使各种各样的任务自动化，可以使你从重复琐碎的工作中解脱出来，极大的提高工作效率</a:t>
            </a:r>
            <a:endParaRPr lang="zh-CN" altLang="en-US" dirty="0"/>
          </a:p>
        </p:txBody>
      </p:sp>
      <p:sp>
        <p:nvSpPr>
          <p:cNvPr id="4" name="标题 3"/>
          <p:cNvSpPr>
            <a:spLocks noGrp="1"/>
          </p:cNvSpPr>
          <p:nvPr>
            <p:ph type="title"/>
          </p:nvPr>
        </p:nvSpPr>
        <p:spPr/>
        <p:txBody>
          <a:bodyPr/>
          <a:lstStyle/>
          <a:p>
            <a:r>
              <a:rPr lang="en-US" altLang="zh-CN" smtClean="0"/>
              <a:t>VBS</a:t>
            </a:r>
            <a:r>
              <a:rPr lang="zh-CN" altLang="en-US" smtClean="0"/>
              <a:t>基础知识</a:t>
            </a:r>
            <a:endParaRPr lang="zh-CN" altLang="en-US" dirty="0"/>
          </a:p>
        </p:txBody>
      </p:sp>
    </p:spTree>
    <p:extLst>
      <p:ext uri="{BB962C8B-B14F-4D97-AF65-F5344CB8AC3E}">
        <p14:creationId xmlns:p14="http://schemas.microsoft.com/office/powerpoint/2010/main" val="21164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3" name="内容占位符 2"/>
          <p:cNvSpPr>
            <a:spLocks noGrp="1"/>
          </p:cNvSpPr>
          <p:nvPr>
            <p:ph idx="1"/>
          </p:nvPr>
        </p:nvSpPr>
        <p:spPr>
          <a:xfrm>
            <a:off x="683568" y="1556792"/>
            <a:ext cx="6203032" cy="4392488"/>
          </a:xfrm>
        </p:spPr>
        <p:txBody>
          <a:bodyPr>
            <a:normAutofit/>
          </a:bodyPr>
          <a:lstStyle/>
          <a:p>
            <a:pPr marL="457200" indent="-457200" eaLnBrk="0" fontAlgn="base" hangingPunct="0">
              <a:spcAft>
                <a:spcPct val="0"/>
              </a:spcAft>
              <a:buBlip>
                <a:blip r:embed="rId2"/>
              </a:buBlip>
            </a:pPr>
            <a:r>
              <a:rPr lang="en-US" altLang="zh-CN" b="1" dirty="0" smtClean="0"/>
              <a:t>VBScript</a:t>
            </a:r>
            <a:r>
              <a:rPr lang="zh-CN" altLang="en-US" b="1" dirty="0" smtClean="0"/>
              <a:t>概述</a:t>
            </a:r>
            <a:endParaRPr lang="en-US" altLang="zh-CN" b="1" dirty="0" smtClean="0"/>
          </a:p>
          <a:p>
            <a:pPr marL="457200" indent="-457200" eaLnBrk="0" fontAlgn="base" hangingPunct="0">
              <a:spcAft>
                <a:spcPct val="0"/>
              </a:spcAft>
              <a:buBlip>
                <a:blip r:embed="rId2"/>
              </a:buBlip>
            </a:pPr>
            <a:r>
              <a:rPr lang="en-US" altLang="zh-CN" b="1" dirty="0" smtClean="0"/>
              <a:t>VBScript</a:t>
            </a:r>
            <a:r>
              <a:rPr lang="zh-CN" altLang="en-US" b="1" dirty="0" smtClean="0"/>
              <a:t>基本语法</a:t>
            </a:r>
            <a:endParaRPr lang="en-US" altLang="zh-CN" b="1" dirty="0" smtClean="0"/>
          </a:p>
          <a:p>
            <a:pPr marL="457200" indent="-457200" eaLnBrk="0" fontAlgn="base" hangingPunct="0">
              <a:spcAft>
                <a:spcPct val="0"/>
              </a:spcAft>
              <a:buBlip>
                <a:blip r:embed="rId2"/>
              </a:buBlip>
            </a:pPr>
            <a:r>
              <a:rPr lang="en-US" altLang="zh-CN" b="1" dirty="0" smtClean="0"/>
              <a:t>VBScript</a:t>
            </a:r>
            <a:r>
              <a:rPr lang="zh-CN" altLang="en-US" b="1" dirty="0"/>
              <a:t>条件语句与循环</a:t>
            </a:r>
            <a:r>
              <a:rPr lang="zh-CN" altLang="en-US" b="1" dirty="0" smtClean="0"/>
              <a:t>语句</a:t>
            </a:r>
            <a:endParaRPr lang="en-US" altLang="zh-CN" b="1" dirty="0" smtClean="0"/>
          </a:p>
          <a:p>
            <a:pPr marL="457200" indent="-457200" eaLnBrk="0" fontAlgn="base" hangingPunct="0">
              <a:spcAft>
                <a:spcPct val="0"/>
              </a:spcAft>
              <a:buBlip>
                <a:blip r:embed="rId2"/>
              </a:buBlip>
            </a:pPr>
            <a:r>
              <a:rPr lang="zh-CN" altLang="en-US" b="1" dirty="0" smtClean="0"/>
              <a:t>过程</a:t>
            </a:r>
            <a:r>
              <a:rPr lang="zh-CN" altLang="en-US" b="1" dirty="0"/>
              <a:t>与</a:t>
            </a:r>
            <a:r>
              <a:rPr lang="zh-CN" altLang="en-US" b="1" dirty="0" smtClean="0"/>
              <a:t>函数</a:t>
            </a:r>
            <a:endParaRPr lang="en-US" altLang="zh-CN" b="1" dirty="0" smtClean="0"/>
          </a:p>
          <a:p>
            <a:pPr marL="457200" indent="-457200" eaLnBrk="0" fontAlgn="base" hangingPunct="0">
              <a:spcAft>
                <a:spcPct val="0"/>
              </a:spcAft>
              <a:buBlip>
                <a:blip r:embed="rId2"/>
              </a:buBlip>
            </a:pPr>
            <a:r>
              <a:rPr lang="zh-CN" altLang="en-US" b="1" dirty="0">
                <a:solidFill>
                  <a:srgbClr val="FF0000"/>
                </a:solidFill>
              </a:rPr>
              <a:t>正则表达式</a:t>
            </a:r>
            <a:endParaRPr lang="en-US" altLang="zh-CN" b="1" dirty="0">
              <a:solidFill>
                <a:srgbClr val="FF0000"/>
              </a:solidFill>
            </a:endParaRPr>
          </a:p>
          <a:p>
            <a:pPr marL="457200" indent="-457200" eaLnBrk="0" fontAlgn="base" hangingPunct="0">
              <a:spcAft>
                <a:spcPct val="0"/>
              </a:spcAft>
              <a:buBlip>
                <a:blip r:embed="rId2"/>
              </a:buBlip>
            </a:pPr>
            <a:r>
              <a:rPr lang="en-US" altLang="zh-CN" b="1" dirty="0" err="1" smtClean="0"/>
              <a:t>FSO</a:t>
            </a:r>
            <a:r>
              <a:rPr lang="zh-CN" altLang="en-US" b="1" dirty="0"/>
              <a:t>的常见对象和方法的常见</a:t>
            </a:r>
            <a:r>
              <a:rPr lang="zh-CN" altLang="en-US" b="1" dirty="0">
                <a:solidFill>
                  <a:schemeClr val="bg1"/>
                </a:solidFill>
                <a:latin typeface="+mj-ea"/>
              </a:rPr>
              <a:t>对象和方法</a:t>
            </a:r>
            <a:endParaRPr lang="en-US" altLang="zh-CN" dirty="0" smtClean="0"/>
          </a:p>
        </p:txBody>
      </p:sp>
    </p:spTree>
    <p:extLst>
      <p:ext uri="{BB962C8B-B14F-4D97-AF65-F5344CB8AC3E}">
        <p14:creationId xmlns:p14="http://schemas.microsoft.com/office/powerpoint/2010/main" val="42227703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zh-CN" altLang="en-US" dirty="0"/>
              <a:t>正则表达式</a:t>
            </a:r>
          </a:p>
        </p:txBody>
      </p:sp>
      <p:sp>
        <p:nvSpPr>
          <p:cNvPr id="3" name="内容占位符 2"/>
          <p:cNvSpPr>
            <a:spLocks noGrp="1"/>
          </p:cNvSpPr>
          <p:nvPr>
            <p:ph idx="1"/>
          </p:nvPr>
        </p:nvSpPr>
        <p:spPr>
          <a:xfrm>
            <a:off x="642938" y="928688"/>
            <a:ext cx="7929562" cy="5214937"/>
          </a:xfrm>
        </p:spPr>
        <p:txBody>
          <a:bodyPr/>
          <a:lstStyle/>
          <a:p>
            <a:pPr marL="0" indent="0" eaLnBrk="1" hangingPunct="1">
              <a:buFont typeface="Arial" pitchFamily="34" charset="0"/>
              <a:buNone/>
              <a:defRPr/>
            </a:pPr>
            <a:endParaRPr lang="en-US" altLang="zh-CN" sz="2000" b="1" dirty="0" smtClean="0">
              <a:latin typeface="+mn-ea"/>
              <a:ea typeface="+mn-ea"/>
            </a:endParaRPr>
          </a:p>
        </p:txBody>
      </p:sp>
      <p:graphicFrame>
        <p:nvGraphicFramePr>
          <p:cNvPr id="4" name="图示 3"/>
          <p:cNvGraphicFramePr/>
          <p:nvPr/>
        </p:nvGraphicFramePr>
        <p:xfrm>
          <a:off x="1327861" y="1412776"/>
          <a:ext cx="657244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31679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zh-CN" altLang="en-US" dirty="0"/>
              <a:t>正则表达式</a:t>
            </a:r>
          </a:p>
        </p:txBody>
      </p:sp>
      <p:sp>
        <p:nvSpPr>
          <p:cNvPr id="3" name="内容占位符 2"/>
          <p:cNvSpPr>
            <a:spLocks noGrp="1"/>
          </p:cNvSpPr>
          <p:nvPr>
            <p:ph idx="1"/>
          </p:nvPr>
        </p:nvSpPr>
        <p:spPr>
          <a:xfrm>
            <a:off x="642938" y="928688"/>
            <a:ext cx="7929562" cy="5214937"/>
          </a:xfrm>
        </p:spPr>
        <p:txBody>
          <a:bodyPr/>
          <a:lstStyle/>
          <a:p>
            <a:pPr marL="0" indent="0" eaLnBrk="1" hangingPunct="1">
              <a:buFont typeface="Arial" pitchFamily="34" charset="0"/>
              <a:buNone/>
              <a:defRPr/>
            </a:pPr>
            <a:r>
              <a:rPr lang="en-US" altLang="zh-CN" sz="2000" b="1" dirty="0" err="1" smtClean="0">
                <a:latin typeface="+mn-ea"/>
                <a:ea typeface="+mn-ea"/>
              </a:rPr>
              <a:t>RegExp</a:t>
            </a:r>
            <a:r>
              <a:rPr lang="zh-CN" altLang="zh-CN" sz="2000" b="1" dirty="0">
                <a:latin typeface="+mn-ea"/>
                <a:ea typeface="+mn-ea"/>
              </a:rPr>
              <a:t>对象</a:t>
            </a:r>
            <a:endParaRPr lang="zh-CN" altLang="zh-CN" sz="2000" dirty="0">
              <a:latin typeface="+mn-ea"/>
              <a:ea typeface="+mn-ea"/>
            </a:endParaRPr>
          </a:p>
          <a:p>
            <a:pPr lvl="1" eaLnBrk="0" fontAlgn="base" hangingPunct="0">
              <a:lnSpc>
                <a:spcPct val="80000"/>
              </a:lnSpc>
              <a:spcAft>
                <a:spcPct val="0"/>
              </a:spcAft>
              <a:buBlip>
                <a:blip r:embed="rId2"/>
              </a:buBlip>
              <a:defRPr/>
            </a:pPr>
            <a:r>
              <a:rPr lang="en-US" altLang="zh-CN" sz="2400" dirty="0" err="1">
                <a:latin typeface="Calibri" pitchFamily="34" charset="0"/>
                <a:ea typeface="宋体" pitchFamily="2" charset="-122"/>
              </a:rPr>
              <a:t>RegExp</a:t>
            </a:r>
            <a:r>
              <a:rPr lang="zh-CN" altLang="zh-CN" sz="2400" dirty="0">
                <a:latin typeface="Calibri" pitchFamily="34" charset="0"/>
                <a:ea typeface="宋体" pitchFamily="2" charset="-122"/>
              </a:rPr>
              <a:t>对象是正则表达式匹配格式的主要对象。</a:t>
            </a:r>
          </a:p>
          <a:p>
            <a:pPr lvl="1" eaLnBrk="0" fontAlgn="base" hangingPunct="0">
              <a:lnSpc>
                <a:spcPct val="80000"/>
              </a:lnSpc>
              <a:spcAft>
                <a:spcPct val="0"/>
              </a:spcAft>
              <a:buBlip>
                <a:blip r:embed="rId2"/>
              </a:buBlip>
              <a:defRPr/>
            </a:pPr>
            <a:r>
              <a:rPr lang="zh-CN" altLang="zh-CN" sz="2400" dirty="0">
                <a:latin typeface="Calibri" pitchFamily="34" charset="0"/>
                <a:ea typeface="宋体" pitchFamily="2" charset="-122"/>
              </a:rPr>
              <a:t>属性列表：</a:t>
            </a:r>
          </a:p>
          <a:p>
            <a:pPr eaLnBrk="1" hangingPunct="1">
              <a:defRPr/>
            </a:pPr>
            <a:endParaRPr lang="zh-CN" altLang="en-US" dirty="0"/>
          </a:p>
          <a:p>
            <a:pPr eaLnBrk="1" hangingPunct="1">
              <a:defRPr/>
            </a:pPr>
            <a:endParaRPr lang="zh-CN" altLang="en-US" dirty="0">
              <a:latin typeface="+mn-ea"/>
              <a:ea typeface="+mn-ea"/>
            </a:endParaRPr>
          </a:p>
        </p:txBody>
      </p:sp>
      <p:pic>
        <p:nvPicPr>
          <p:cNvPr id="32772" name="Picture 1" descr="C:\Documents and Settings\Administrator\Application Data\Tencent\Users\119006626\QQ\WinTemp\RichOle\NL9~8`CJV@(MP4YC8GOZYU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1801813"/>
            <a:ext cx="5178425" cy="238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1" descr="C:\Documents and Settings\Administrator\Application Data\Tencent\Users\119006626\QQ\WinTemp\RichOle\QV7$D7(1%M1SDYAW1D_]8L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4400550"/>
            <a:ext cx="4462462"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9630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1475656" y="260648"/>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zh-CN" altLang="en-US" dirty="0"/>
              <a:t>正则表达式案例</a:t>
            </a:r>
            <a:r>
              <a:rPr lang="en-US" altLang="zh-CN" dirty="0"/>
              <a:t>(1)</a:t>
            </a:r>
            <a:endParaRPr lang="zh-CN" altLang="en-US" dirty="0"/>
          </a:p>
        </p:txBody>
      </p:sp>
      <p:sp>
        <p:nvSpPr>
          <p:cNvPr id="3" name="内容占位符 2"/>
          <p:cNvSpPr>
            <a:spLocks noGrp="1"/>
          </p:cNvSpPr>
          <p:nvPr>
            <p:ph idx="1"/>
          </p:nvPr>
        </p:nvSpPr>
        <p:spPr>
          <a:xfrm>
            <a:off x="642938" y="928688"/>
            <a:ext cx="7929562" cy="5214937"/>
          </a:xfrm>
        </p:spPr>
        <p:txBody>
          <a:bodyPr/>
          <a:lstStyle/>
          <a:p>
            <a:pPr eaLnBrk="1" hangingPunct="1">
              <a:defRPr/>
            </a:pPr>
            <a:endParaRPr lang="zh-CN" altLang="en-US" dirty="0"/>
          </a:p>
          <a:p>
            <a:pPr eaLnBrk="1" hangingPunct="1">
              <a:defRPr/>
            </a:pPr>
            <a:endParaRPr lang="zh-CN" altLang="en-US" dirty="0">
              <a:latin typeface="+mn-ea"/>
              <a:ea typeface="+mn-ea"/>
            </a:endParaRPr>
          </a:p>
        </p:txBody>
      </p:sp>
      <p:sp>
        <p:nvSpPr>
          <p:cNvPr id="33796" name="TextBox 3"/>
          <p:cNvSpPr txBox="1">
            <a:spLocks noChangeArrowheads="1"/>
          </p:cNvSpPr>
          <p:nvPr/>
        </p:nvSpPr>
        <p:spPr bwMode="auto">
          <a:xfrm>
            <a:off x="1187450" y="1916113"/>
            <a:ext cx="7221538" cy="3140075"/>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r>
              <a:rPr lang="en-US" altLang="zh-CN" sz="1800">
                <a:solidFill>
                  <a:srgbClr val="C00000"/>
                </a:solidFill>
              </a:rPr>
              <a:t>^</a:t>
            </a:r>
            <a:r>
              <a:rPr lang="zh-CN" altLang="zh-CN" sz="1800">
                <a:solidFill>
                  <a:srgbClr val="C00000"/>
                </a:solidFill>
              </a:rPr>
              <a:t>符号匹配字符串的开头，例如：</a:t>
            </a:r>
          </a:p>
          <a:p>
            <a:r>
              <a:rPr lang="en-US" altLang="zh-CN" sz="1800">
                <a:solidFill>
                  <a:srgbClr val="C00000"/>
                </a:solidFill>
              </a:rPr>
              <a:t>^abc</a:t>
            </a:r>
            <a:r>
              <a:rPr lang="zh-CN" altLang="zh-CN" sz="1800">
                <a:solidFill>
                  <a:srgbClr val="C00000"/>
                </a:solidFill>
              </a:rPr>
              <a:t>　与</a:t>
            </a:r>
            <a:r>
              <a:rPr lang="en-US" altLang="zh-CN" sz="1800">
                <a:solidFill>
                  <a:srgbClr val="C00000"/>
                </a:solidFill>
              </a:rPr>
              <a:t>“abc xyz”</a:t>
            </a:r>
            <a:r>
              <a:rPr lang="zh-CN" altLang="zh-CN" sz="1800">
                <a:solidFill>
                  <a:srgbClr val="C00000"/>
                </a:solidFill>
              </a:rPr>
              <a:t>匹配，而不与</a:t>
            </a:r>
            <a:r>
              <a:rPr lang="en-US" altLang="zh-CN" sz="1800">
                <a:solidFill>
                  <a:srgbClr val="C00000"/>
                </a:solidFill>
              </a:rPr>
              <a:t>“xyz abc”</a:t>
            </a:r>
            <a:r>
              <a:rPr lang="zh-CN" altLang="zh-CN" sz="1800">
                <a:solidFill>
                  <a:srgbClr val="C00000"/>
                </a:solidFill>
              </a:rPr>
              <a:t>匹配。</a:t>
            </a:r>
          </a:p>
          <a:p>
            <a:r>
              <a:rPr lang="en-US" altLang="zh-CN" sz="1800">
                <a:solidFill>
                  <a:srgbClr val="C00000"/>
                </a:solidFill>
              </a:rPr>
              <a:t> </a:t>
            </a:r>
            <a:endParaRPr lang="zh-CN" altLang="zh-CN" sz="1800">
              <a:solidFill>
                <a:srgbClr val="C00000"/>
              </a:solidFill>
            </a:endParaRPr>
          </a:p>
          <a:p>
            <a:r>
              <a:rPr lang="en-US" altLang="zh-CN" sz="1800">
                <a:solidFill>
                  <a:srgbClr val="C00000"/>
                </a:solidFill>
              </a:rPr>
              <a:t>$</a:t>
            </a:r>
            <a:r>
              <a:rPr lang="zh-CN" altLang="zh-CN" sz="1800">
                <a:solidFill>
                  <a:srgbClr val="C00000"/>
                </a:solidFill>
              </a:rPr>
              <a:t>符号匹配字符串的结尾，例如：</a:t>
            </a:r>
          </a:p>
          <a:p>
            <a:r>
              <a:rPr lang="en-US" altLang="zh-CN" sz="1800">
                <a:solidFill>
                  <a:srgbClr val="C00000"/>
                </a:solidFill>
              </a:rPr>
              <a:t>abc$</a:t>
            </a:r>
            <a:r>
              <a:rPr lang="zh-CN" altLang="zh-CN" sz="1800">
                <a:solidFill>
                  <a:srgbClr val="C00000"/>
                </a:solidFill>
              </a:rPr>
              <a:t>　与</a:t>
            </a:r>
            <a:r>
              <a:rPr lang="en-US" altLang="zh-CN" sz="1800">
                <a:solidFill>
                  <a:srgbClr val="C00000"/>
                </a:solidFill>
              </a:rPr>
              <a:t>“xyz abc”</a:t>
            </a:r>
            <a:r>
              <a:rPr lang="zh-CN" altLang="zh-CN" sz="1800">
                <a:solidFill>
                  <a:srgbClr val="C00000"/>
                </a:solidFill>
              </a:rPr>
              <a:t>匹配，而不与</a:t>
            </a:r>
            <a:r>
              <a:rPr lang="en-US" altLang="zh-CN" sz="1800">
                <a:solidFill>
                  <a:srgbClr val="C00000"/>
                </a:solidFill>
              </a:rPr>
              <a:t>“abc xyz”</a:t>
            </a:r>
            <a:r>
              <a:rPr lang="zh-CN" altLang="zh-CN" sz="1800">
                <a:solidFill>
                  <a:srgbClr val="C00000"/>
                </a:solidFill>
              </a:rPr>
              <a:t>匹配。</a:t>
            </a:r>
          </a:p>
          <a:p>
            <a:r>
              <a:rPr lang="en-US" altLang="zh-CN" sz="1800">
                <a:solidFill>
                  <a:srgbClr val="C00000"/>
                </a:solidFill>
              </a:rPr>
              <a:t> </a:t>
            </a:r>
            <a:endParaRPr lang="zh-CN" altLang="zh-CN" sz="1800">
              <a:solidFill>
                <a:srgbClr val="C00000"/>
              </a:solidFill>
            </a:endParaRPr>
          </a:p>
          <a:p>
            <a:r>
              <a:rPr lang="en-US" altLang="zh-CN" sz="1800">
                <a:solidFill>
                  <a:srgbClr val="C00000"/>
                </a:solidFill>
              </a:rPr>
              <a:t>x|y</a:t>
            </a:r>
            <a:r>
              <a:rPr lang="zh-CN" altLang="zh-CN" sz="1800">
                <a:solidFill>
                  <a:srgbClr val="C00000"/>
                </a:solidFill>
              </a:rPr>
              <a:t>匹配</a:t>
            </a:r>
            <a:r>
              <a:rPr lang="en-US" altLang="zh-CN" sz="1800">
                <a:solidFill>
                  <a:srgbClr val="C00000"/>
                </a:solidFill>
              </a:rPr>
              <a:t>“x”</a:t>
            </a:r>
            <a:r>
              <a:rPr lang="zh-CN" altLang="zh-CN" sz="1800">
                <a:solidFill>
                  <a:srgbClr val="C00000"/>
                </a:solidFill>
              </a:rPr>
              <a:t>或</a:t>
            </a:r>
            <a:r>
              <a:rPr lang="en-US" altLang="zh-CN" sz="1800">
                <a:solidFill>
                  <a:srgbClr val="C00000"/>
                </a:solidFill>
              </a:rPr>
              <a:t>“y”</a:t>
            </a:r>
            <a:r>
              <a:rPr lang="zh-CN" altLang="zh-CN" sz="1800">
                <a:solidFill>
                  <a:srgbClr val="C00000"/>
                </a:solidFill>
              </a:rPr>
              <a:t>，例如</a:t>
            </a:r>
          </a:p>
          <a:p>
            <a:r>
              <a:rPr lang="en-US" altLang="zh-CN" sz="1800">
                <a:solidFill>
                  <a:srgbClr val="C00000"/>
                </a:solidFill>
              </a:rPr>
              <a:t>abc|xyz</a:t>
            </a:r>
            <a:r>
              <a:rPr lang="zh-CN" altLang="zh-CN" sz="1800">
                <a:solidFill>
                  <a:srgbClr val="C00000"/>
                </a:solidFill>
              </a:rPr>
              <a:t>　可匹配</a:t>
            </a:r>
            <a:r>
              <a:rPr lang="en-US" altLang="zh-CN" sz="1800">
                <a:solidFill>
                  <a:srgbClr val="C00000"/>
                </a:solidFill>
              </a:rPr>
              <a:t> “abc”</a:t>
            </a:r>
            <a:r>
              <a:rPr lang="zh-CN" altLang="zh-CN" sz="1800">
                <a:solidFill>
                  <a:srgbClr val="C00000"/>
                </a:solidFill>
              </a:rPr>
              <a:t>或</a:t>
            </a:r>
            <a:r>
              <a:rPr lang="en-US" altLang="zh-CN" sz="1800">
                <a:solidFill>
                  <a:srgbClr val="C00000"/>
                </a:solidFill>
              </a:rPr>
              <a:t> “xyz”</a:t>
            </a:r>
            <a:r>
              <a:rPr lang="zh-CN" altLang="zh-CN" sz="1800">
                <a:solidFill>
                  <a:srgbClr val="C00000"/>
                </a:solidFill>
              </a:rPr>
              <a:t>，而</a:t>
            </a:r>
            <a:r>
              <a:rPr lang="en-US" altLang="zh-CN" sz="1800">
                <a:solidFill>
                  <a:srgbClr val="C00000"/>
                </a:solidFill>
              </a:rPr>
              <a:t>“ab(c|x)yz”</a:t>
            </a:r>
            <a:r>
              <a:rPr lang="zh-CN" altLang="zh-CN" sz="1800">
                <a:solidFill>
                  <a:srgbClr val="C00000"/>
                </a:solidFill>
              </a:rPr>
              <a:t>匹配</a:t>
            </a:r>
            <a:r>
              <a:rPr lang="en-US" altLang="zh-CN" sz="1800">
                <a:solidFill>
                  <a:srgbClr val="C00000"/>
                </a:solidFill>
              </a:rPr>
              <a:t> “abcyz”</a:t>
            </a:r>
            <a:r>
              <a:rPr lang="zh-CN" altLang="zh-CN" sz="1800">
                <a:solidFill>
                  <a:srgbClr val="C00000"/>
                </a:solidFill>
              </a:rPr>
              <a:t>和</a:t>
            </a:r>
            <a:r>
              <a:rPr lang="en-US" altLang="zh-CN" sz="1800">
                <a:solidFill>
                  <a:srgbClr val="C00000"/>
                </a:solidFill>
              </a:rPr>
              <a:t>“abxyz”</a:t>
            </a:r>
            <a:r>
              <a:rPr lang="zh-CN" altLang="zh-CN" sz="1800">
                <a:solidFill>
                  <a:srgbClr val="C00000"/>
                </a:solidFill>
              </a:rPr>
              <a:t>。</a:t>
            </a:r>
          </a:p>
          <a:p>
            <a:r>
              <a:rPr lang="en-US" altLang="zh-CN" sz="1800">
                <a:solidFill>
                  <a:srgbClr val="C00000"/>
                </a:solidFill>
              </a:rPr>
              <a:t> </a:t>
            </a:r>
            <a:endParaRPr lang="zh-CN" altLang="zh-CN" sz="1800">
              <a:solidFill>
                <a:srgbClr val="C00000"/>
              </a:solidFill>
            </a:endParaRPr>
          </a:p>
          <a:p>
            <a:r>
              <a:rPr lang="en-US" altLang="zh-CN" sz="1800">
                <a:solidFill>
                  <a:srgbClr val="C00000"/>
                </a:solidFill>
              </a:rPr>
              <a:t>{m,n}</a:t>
            </a:r>
            <a:r>
              <a:rPr lang="zh-CN" altLang="zh-CN" sz="1800">
                <a:solidFill>
                  <a:srgbClr val="C00000"/>
                </a:solidFill>
              </a:rPr>
              <a:t>匹配至少</a:t>
            </a:r>
            <a:r>
              <a:rPr lang="en-US" altLang="zh-CN" sz="1800">
                <a:solidFill>
                  <a:srgbClr val="C00000"/>
                </a:solidFill>
              </a:rPr>
              <a:t>m</a:t>
            </a:r>
            <a:r>
              <a:rPr lang="zh-CN" altLang="zh-CN" sz="1800">
                <a:solidFill>
                  <a:srgbClr val="C00000"/>
                </a:solidFill>
              </a:rPr>
              <a:t>个，至多</a:t>
            </a:r>
            <a:r>
              <a:rPr lang="en-US" altLang="zh-CN" sz="1800">
                <a:solidFill>
                  <a:srgbClr val="C00000"/>
                </a:solidFill>
              </a:rPr>
              <a:t>n</a:t>
            </a:r>
            <a:r>
              <a:rPr lang="zh-CN" altLang="zh-CN" sz="1800">
                <a:solidFill>
                  <a:srgbClr val="C00000"/>
                </a:solidFill>
              </a:rPr>
              <a:t>个前面的字符，例如：</a:t>
            </a:r>
          </a:p>
          <a:p>
            <a:r>
              <a:rPr lang="en-US" altLang="zh-CN" sz="1800">
                <a:solidFill>
                  <a:srgbClr val="C00000"/>
                </a:solidFill>
              </a:rPr>
              <a:t>a{1,3}</a:t>
            </a:r>
            <a:r>
              <a:rPr lang="zh-CN" altLang="zh-CN" sz="1800">
                <a:solidFill>
                  <a:srgbClr val="C00000"/>
                </a:solidFill>
              </a:rPr>
              <a:t>　只匹配</a:t>
            </a:r>
            <a:r>
              <a:rPr lang="en-US" altLang="zh-CN" sz="1800">
                <a:solidFill>
                  <a:srgbClr val="C00000"/>
                </a:solidFill>
              </a:rPr>
              <a:t>“a”</a:t>
            </a:r>
            <a:r>
              <a:rPr lang="zh-CN" altLang="zh-CN" sz="1800">
                <a:solidFill>
                  <a:srgbClr val="C00000"/>
                </a:solidFill>
              </a:rPr>
              <a:t>、</a:t>
            </a:r>
            <a:r>
              <a:rPr lang="en-US" altLang="zh-CN" sz="1800">
                <a:solidFill>
                  <a:srgbClr val="C00000"/>
                </a:solidFill>
              </a:rPr>
              <a:t>“aa”</a:t>
            </a:r>
            <a:r>
              <a:rPr lang="zh-CN" altLang="zh-CN" sz="1800">
                <a:solidFill>
                  <a:srgbClr val="C00000"/>
                </a:solidFill>
              </a:rPr>
              <a:t>和</a:t>
            </a:r>
            <a:r>
              <a:rPr lang="en-US" altLang="zh-CN" sz="1800">
                <a:solidFill>
                  <a:srgbClr val="C00000"/>
                </a:solidFill>
              </a:rPr>
              <a:t>“aaa”</a:t>
            </a:r>
            <a:r>
              <a:rPr lang="zh-CN" altLang="zh-CN" sz="1800">
                <a:solidFill>
                  <a:srgbClr val="C00000"/>
                </a:solidFill>
              </a:rPr>
              <a:t>。</a:t>
            </a:r>
            <a:endParaRPr lang="zh-CN" altLang="en-US" sz="1800">
              <a:solidFill>
                <a:srgbClr val="C00000"/>
              </a:solidFill>
            </a:endParaRPr>
          </a:p>
        </p:txBody>
      </p:sp>
    </p:spTree>
    <p:extLst>
      <p:ext uri="{BB962C8B-B14F-4D97-AF65-F5344CB8AC3E}">
        <p14:creationId xmlns:p14="http://schemas.microsoft.com/office/powerpoint/2010/main" val="38051983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1043608" y="18864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zh-CN" altLang="en-US" dirty="0"/>
              <a:t>正则表达式案例</a:t>
            </a:r>
            <a:r>
              <a:rPr lang="en-US" altLang="zh-CN" dirty="0"/>
              <a:t>(2)</a:t>
            </a:r>
            <a:endParaRPr lang="zh-CN" altLang="en-US" dirty="0"/>
          </a:p>
        </p:txBody>
      </p:sp>
      <p:sp>
        <p:nvSpPr>
          <p:cNvPr id="3" name="内容占位符 2"/>
          <p:cNvSpPr>
            <a:spLocks noGrp="1"/>
          </p:cNvSpPr>
          <p:nvPr>
            <p:ph idx="1"/>
          </p:nvPr>
        </p:nvSpPr>
        <p:spPr>
          <a:xfrm>
            <a:off x="642938" y="928688"/>
            <a:ext cx="7929562" cy="5214937"/>
          </a:xfrm>
        </p:spPr>
        <p:txBody>
          <a:bodyPr/>
          <a:lstStyle/>
          <a:p>
            <a:pPr eaLnBrk="1" hangingPunct="1">
              <a:defRPr/>
            </a:pPr>
            <a:endParaRPr lang="zh-CN" altLang="en-US" dirty="0"/>
          </a:p>
          <a:p>
            <a:pPr eaLnBrk="1" hangingPunct="1">
              <a:defRPr/>
            </a:pPr>
            <a:endParaRPr lang="zh-CN" altLang="en-US" dirty="0">
              <a:latin typeface="+mn-ea"/>
              <a:ea typeface="+mn-ea"/>
            </a:endParaRPr>
          </a:p>
        </p:txBody>
      </p:sp>
      <p:sp>
        <p:nvSpPr>
          <p:cNvPr id="34820" name="TextBox 4"/>
          <p:cNvSpPr txBox="1">
            <a:spLocks noChangeArrowheads="1"/>
          </p:cNvSpPr>
          <p:nvPr/>
        </p:nvSpPr>
        <p:spPr bwMode="auto">
          <a:xfrm>
            <a:off x="1382713" y="914400"/>
            <a:ext cx="6357937" cy="585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a:lnSpc>
                <a:spcPct val="150000"/>
              </a:lnSpc>
            </a:pPr>
            <a:r>
              <a:rPr lang="en-US" altLang="zh-CN" sz="1800">
                <a:solidFill>
                  <a:srgbClr val="C00000"/>
                </a:solidFill>
              </a:rPr>
              <a:t>Dim re, s, objMatch, colMatches</a:t>
            </a:r>
            <a:endParaRPr lang="zh-CN" altLang="zh-CN" sz="1800">
              <a:solidFill>
                <a:srgbClr val="C00000"/>
              </a:solidFill>
            </a:endParaRPr>
          </a:p>
          <a:p>
            <a:pPr>
              <a:lnSpc>
                <a:spcPct val="150000"/>
              </a:lnSpc>
            </a:pPr>
            <a:r>
              <a:rPr lang="en-US" altLang="zh-CN" sz="1800">
                <a:solidFill>
                  <a:srgbClr val="C00000"/>
                </a:solidFill>
              </a:rPr>
              <a:t>Set re=New RegExp</a:t>
            </a:r>
            <a:endParaRPr lang="zh-CN" altLang="zh-CN" sz="1800">
              <a:solidFill>
                <a:srgbClr val="C00000"/>
              </a:solidFill>
            </a:endParaRPr>
          </a:p>
          <a:p>
            <a:pPr>
              <a:lnSpc>
                <a:spcPct val="150000"/>
              </a:lnSpc>
            </a:pPr>
            <a:r>
              <a:rPr lang="en-US" altLang="zh-CN" sz="1800">
                <a:solidFill>
                  <a:srgbClr val="C00000"/>
                </a:solidFill>
              </a:rPr>
              <a:t>re.pattern = "^[1][358][0-9]{9}$"</a:t>
            </a:r>
            <a:endParaRPr lang="zh-CN" altLang="zh-CN" sz="1800">
              <a:solidFill>
                <a:srgbClr val="C00000"/>
              </a:solidFill>
            </a:endParaRPr>
          </a:p>
          <a:p>
            <a:pPr>
              <a:lnSpc>
                <a:spcPct val="150000"/>
              </a:lnSpc>
            </a:pPr>
            <a:r>
              <a:rPr lang="en-US" altLang="zh-CN" sz="1800">
                <a:solidFill>
                  <a:srgbClr val="C00000"/>
                </a:solidFill>
              </a:rPr>
              <a:t>re.Global = True</a:t>
            </a:r>
            <a:endParaRPr lang="zh-CN" altLang="zh-CN" sz="1800">
              <a:solidFill>
                <a:srgbClr val="C00000"/>
              </a:solidFill>
            </a:endParaRPr>
          </a:p>
          <a:p>
            <a:pPr>
              <a:lnSpc>
                <a:spcPct val="150000"/>
              </a:lnSpc>
            </a:pPr>
            <a:r>
              <a:rPr lang="en-US" altLang="zh-CN" sz="1800">
                <a:solidFill>
                  <a:srgbClr val="C00000"/>
                </a:solidFill>
              </a:rPr>
              <a:t>re.IgnoreCase = True</a:t>
            </a:r>
            <a:endParaRPr lang="zh-CN" altLang="zh-CN" sz="1800">
              <a:solidFill>
                <a:srgbClr val="C00000"/>
              </a:solidFill>
            </a:endParaRPr>
          </a:p>
          <a:p>
            <a:pPr>
              <a:lnSpc>
                <a:spcPct val="150000"/>
              </a:lnSpc>
            </a:pPr>
            <a:r>
              <a:rPr lang="en-US" altLang="zh-CN" sz="1800">
                <a:solidFill>
                  <a:srgbClr val="C00000"/>
                </a:solidFill>
              </a:rPr>
              <a:t>s = InputBox("</a:t>
            </a:r>
            <a:r>
              <a:rPr lang="zh-CN" altLang="zh-CN" sz="1800">
                <a:solidFill>
                  <a:srgbClr val="C00000"/>
                </a:solidFill>
              </a:rPr>
              <a:t>请输入你的手机号码：</a:t>
            </a:r>
            <a:r>
              <a:rPr lang="en-US" altLang="zh-CN" sz="1800">
                <a:solidFill>
                  <a:srgbClr val="C00000"/>
                </a:solidFill>
              </a:rPr>
              <a:t>")</a:t>
            </a:r>
            <a:endParaRPr lang="zh-CN" altLang="zh-CN" sz="1800">
              <a:solidFill>
                <a:srgbClr val="C00000"/>
              </a:solidFill>
            </a:endParaRPr>
          </a:p>
          <a:p>
            <a:pPr>
              <a:lnSpc>
                <a:spcPct val="150000"/>
              </a:lnSpc>
            </a:pPr>
            <a:r>
              <a:rPr lang="en-US" altLang="zh-CN" sz="1800">
                <a:solidFill>
                  <a:srgbClr val="C00000"/>
                </a:solidFill>
              </a:rPr>
              <a:t>If re.test(s) then</a:t>
            </a:r>
            <a:endParaRPr lang="zh-CN" altLang="zh-CN" sz="1800">
              <a:solidFill>
                <a:srgbClr val="C00000"/>
              </a:solidFill>
            </a:endParaRPr>
          </a:p>
          <a:p>
            <a:pPr>
              <a:lnSpc>
                <a:spcPct val="150000"/>
              </a:lnSpc>
            </a:pPr>
            <a:r>
              <a:rPr lang="en-US" altLang="zh-CN" sz="1800">
                <a:solidFill>
                  <a:srgbClr val="C00000"/>
                </a:solidFill>
              </a:rPr>
              <a:t>   MsgBox "</a:t>
            </a:r>
            <a:r>
              <a:rPr lang="zh-CN" altLang="zh-CN" sz="1800">
                <a:solidFill>
                  <a:srgbClr val="C00000"/>
                </a:solidFill>
              </a:rPr>
              <a:t>谢谢您的输入</a:t>
            </a:r>
            <a:r>
              <a:rPr lang="en-US" altLang="zh-CN" sz="1800">
                <a:solidFill>
                  <a:srgbClr val="C00000"/>
                </a:solidFill>
              </a:rPr>
              <a:t>"</a:t>
            </a:r>
            <a:endParaRPr lang="zh-CN" altLang="zh-CN" sz="1800">
              <a:solidFill>
                <a:srgbClr val="C00000"/>
              </a:solidFill>
            </a:endParaRPr>
          </a:p>
          <a:p>
            <a:pPr>
              <a:lnSpc>
                <a:spcPct val="150000"/>
              </a:lnSpc>
            </a:pPr>
            <a:r>
              <a:rPr lang="en-US" altLang="zh-CN" sz="1800">
                <a:solidFill>
                  <a:srgbClr val="C00000"/>
                </a:solidFill>
              </a:rPr>
              <a:t>Else</a:t>
            </a:r>
            <a:endParaRPr lang="zh-CN" altLang="zh-CN" sz="1800">
              <a:solidFill>
                <a:srgbClr val="C00000"/>
              </a:solidFill>
            </a:endParaRPr>
          </a:p>
          <a:p>
            <a:pPr>
              <a:lnSpc>
                <a:spcPct val="150000"/>
              </a:lnSpc>
            </a:pPr>
            <a:r>
              <a:rPr lang="en-US" altLang="zh-CN" sz="1800">
                <a:solidFill>
                  <a:srgbClr val="C00000"/>
                </a:solidFill>
              </a:rPr>
              <a:t>   MsgBox "</a:t>
            </a:r>
            <a:r>
              <a:rPr lang="zh-CN" altLang="zh-CN" sz="1800">
                <a:solidFill>
                  <a:srgbClr val="C00000"/>
                </a:solidFill>
              </a:rPr>
              <a:t>请输入正确格式的手机号码</a:t>
            </a:r>
            <a:r>
              <a:rPr lang="en-US" altLang="zh-CN" sz="1800">
                <a:solidFill>
                  <a:srgbClr val="C00000"/>
                </a:solidFill>
              </a:rPr>
              <a:t>"</a:t>
            </a:r>
            <a:endParaRPr lang="zh-CN" altLang="zh-CN" sz="1800">
              <a:solidFill>
                <a:srgbClr val="C00000"/>
              </a:solidFill>
            </a:endParaRPr>
          </a:p>
          <a:p>
            <a:pPr>
              <a:lnSpc>
                <a:spcPct val="150000"/>
              </a:lnSpc>
            </a:pPr>
            <a:r>
              <a:rPr lang="en-US" altLang="zh-CN" sz="1800">
                <a:solidFill>
                  <a:srgbClr val="C00000"/>
                </a:solidFill>
              </a:rPr>
              <a:t>End if</a:t>
            </a:r>
            <a:endParaRPr lang="zh-CN" altLang="zh-CN" sz="1800">
              <a:solidFill>
                <a:srgbClr val="C00000"/>
              </a:solidFill>
            </a:endParaRPr>
          </a:p>
          <a:p>
            <a:pPr>
              <a:lnSpc>
                <a:spcPct val="150000"/>
              </a:lnSpc>
            </a:pPr>
            <a:r>
              <a:rPr lang="en-US" altLang="zh-CN" sz="1800">
                <a:solidFill>
                  <a:srgbClr val="C00000"/>
                </a:solidFill>
              </a:rPr>
              <a:t> </a:t>
            </a:r>
            <a:endParaRPr lang="zh-CN" altLang="zh-CN" sz="1800">
              <a:solidFill>
                <a:srgbClr val="C00000"/>
              </a:solidFill>
            </a:endParaRPr>
          </a:p>
          <a:p>
            <a:pPr>
              <a:lnSpc>
                <a:spcPct val="150000"/>
              </a:lnSpc>
            </a:pPr>
            <a:r>
              <a:rPr lang="en-US" altLang="zh-CN" sz="1800">
                <a:solidFill>
                  <a:srgbClr val="C00000"/>
                </a:solidFill>
              </a:rPr>
              <a:t>‘</a:t>
            </a:r>
            <a:r>
              <a:rPr lang="zh-CN" altLang="zh-CN" sz="1800">
                <a:solidFill>
                  <a:srgbClr val="C00000"/>
                </a:solidFill>
              </a:rPr>
              <a:t>说明：</a:t>
            </a:r>
          </a:p>
          <a:p>
            <a:pPr>
              <a:lnSpc>
                <a:spcPct val="150000"/>
              </a:lnSpc>
            </a:pPr>
            <a:r>
              <a:rPr lang="en-US" altLang="zh-CN" sz="1800">
                <a:solidFill>
                  <a:srgbClr val="C00000"/>
                </a:solidFill>
              </a:rPr>
              <a:t>‘</a:t>
            </a:r>
            <a:r>
              <a:rPr lang="zh-CN" altLang="zh-CN" sz="1800">
                <a:solidFill>
                  <a:srgbClr val="C00000"/>
                </a:solidFill>
              </a:rPr>
              <a:t>手机号开头第</a:t>
            </a:r>
            <a:r>
              <a:rPr lang="en-US" altLang="zh-CN" sz="1800">
                <a:solidFill>
                  <a:srgbClr val="C00000"/>
                </a:solidFill>
              </a:rPr>
              <a:t>1</a:t>
            </a:r>
            <a:r>
              <a:rPr lang="zh-CN" altLang="zh-CN" sz="1800">
                <a:solidFill>
                  <a:srgbClr val="C00000"/>
                </a:solidFill>
              </a:rPr>
              <a:t>位数字为</a:t>
            </a:r>
            <a:r>
              <a:rPr lang="en-US" altLang="zh-CN" sz="1800">
                <a:solidFill>
                  <a:srgbClr val="C00000"/>
                </a:solidFill>
              </a:rPr>
              <a:t>1</a:t>
            </a:r>
            <a:r>
              <a:rPr lang="zh-CN" altLang="zh-CN" sz="1800">
                <a:solidFill>
                  <a:srgbClr val="C00000"/>
                </a:solidFill>
              </a:rPr>
              <a:t>，第</a:t>
            </a:r>
            <a:r>
              <a:rPr lang="en-US" altLang="zh-CN" sz="1800">
                <a:solidFill>
                  <a:srgbClr val="C00000"/>
                </a:solidFill>
              </a:rPr>
              <a:t>2</a:t>
            </a:r>
            <a:r>
              <a:rPr lang="zh-CN" altLang="zh-CN" sz="1800">
                <a:solidFill>
                  <a:srgbClr val="C00000"/>
                </a:solidFill>
              </a:rPr>
              <a:t>位数字为</a:t>
            </a:r>
            <a:r>
              <a:rPr lang="en-US" altLang="zh-CN" sz="1800">
                <a:solidFill>
                  <a:srgbClr val="C00000"/>
                </a:solidFill>
              </a:rPr>
              <a:t>3</a:t>
            </a:r>
            <a:r>
              <a:rPr lang="zh-CN" altLang="zh-CN" sz="1800">
                <a:solidFill>
                  <a:srgbClr val="C00000"/>
                </a:solidFill>
              </a:rPr>
              <a:t>或</a:t>
            </a:r>
            <a:r>
              <a:rPr lang="en-US" altLang="zh-CN" sz="1800">
                <a:solidFill>
                  <a:srgbClr val="C00000"/>
                </a:solidFill>
              </a:rPr>
              <a:t>5</a:t>
            </a:r>
            <a:r>
              <a:rPr lang="zh-CN" altLang="zh-CN" sz="1800">
                <a:solidFill>
                  <a:srgbClr val="C00000"/>
                </a:solidFill>
              </a:rPr>
              <a:t>或</a:t>
            </a:r>
            <a:r>
              <a:rPr lang="en-US" altLang="zh-CN" sz="1800">
                <a:solidFill>
                  <a:srgbClr val="C00000"/>
                </a:solidFill>
              </a:rPr>
              <a:t>8</a:t>
            </a:r>
            <a:r>
              <a:rPr lang="zh-CN" altLang="zh-CN" sz="1800">
                <a:solidFill>
                  <a:srgbClr val="C00000"/>
                </a:solidFill>
              </a:rPr>
              <a:t>。</a:t>
            </a:r>
            <a:endParaRPr lang="zh-CN" altLang="en-US" sz="1800">
              <a:solidFill>
                <a:srgbClr val="C00000"/>
              </a:solidFill>
            </a:endParaRPr>
          </a:p>
        </p:txBody>
      </p:sp>
    </p:spTree>
    <p:extLst>
      <p:ext uri="{BB962C8B-B14F-4D97-AF65-F5344CB8AC3E}">
        <p14:creationId xmlns:p14="http://schemas.microsoft.com/office/powerpoint/2010/main" val="31357113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1259632" y="260648"/>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zh-CN" altLang="en-US" dirty="0"/>
              <a:t>正则表达式案例</a:t>
            </a:r>
            <a:r>
              <a:rPr lang="en-US" altLang="zh-CN" dirty="0"/>
              <a:t>(3)</a:t>
            </a:r>
            <a:endParaRPr lang="zh-CN" altLang="en-US" dirty="0"/>
          </a:p>
        </p:txBody>
      </p:sp>
      <p:sp>
        <p:nvSpPr>
          <p:cNvPr id="3" name="内容占位符 2"/>
          <p:cNvSpPr>
            <a:spLocks noGrp="1"/>
          </p:cNvSpPr>
          <p:nvPr>
            <p:ph idx="1"/>
          </p:nvPr>
        </p:nvSpPr>
        <p:spPr>
          <a:xfrm>
            <a:off x="642938" y="928688"/>
            <a:ext cx="7929562" cy="5214937"/>
          </a:xfrm>
        </p:spPr>
        <p:txBody>
          <a:bodyPr/>
          <a:lstStyle/>
          <a:p>
            <a:pPr eaLnBrk="1" hangingPunct="1">
              <a:defRPr/>
            </a:pPr>
            <a:endParaRPr lang="zh-CN" altLang="en-US" dirty="0"/>
          </a:p>
          <a:p>
            <a:pPr eaLnBrk="1" hangingPunct="1">
              <a:defRPr/>
            </a:pPr>
            <a:endParaRPr lang="zh-CN" altLang="en-US" dirty="0">
              <a:latin typeface="+mn-ea"/>
              <a:ea typeface="+mn-ea"/>
            </a:endParaRPr>
          </a:p>
        </p:txBody>
      </p:sp>
      <p:sp>
        <p:nvSpPr>
          <p:cNvPr id="35844" name="TextBox 4"/>
          <p:cNvSpPr txBox="1">
            <a:spLocks noChangeArrowheads="1"/>
          </p:cNvSpPr>
          <p:nvPr/>
        </p:nvSpPr>
        <p:spPr bwMode="auto">
          <a:xfrm>
            <a:off x="381000" y="914400"/>
            <a:ext cx="6357938" cy="544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a:lnSpc>
                <a:spcPct val="150000"/>
              </a:lnSpc>
            </a:pPr>
            <a:r>
              <a:rPr lang="en-US" altLang="zh-CN" sz="1800" dirty="0">
                <a:solidFill>
                  <a:srgbClr val="C00000"/>
                </a:solidFill>
              </a:rPr>
              <a:t>Dim re, s, </a:t>
            </a:r>
            <a:r>
              <a:rPr lang="en-US" altLang="zh-CN" sz="1800" dirty="0" err="1">
                <a:solidFill>
                  <a:srgbClr val="C00000"/>
                </a:solidFill>
              </a:rPr>
              <a:t>objMatch</a:t>
            </a:r>
            <a:r>
              <a:rPr lang="en-US" altLang="zh-CN" sz="1800" dirty="0">
                <a:solidFill>
                  <a:srgbClr val="C00000"/>
                </a:solidFill>
              </a:rPr>
              <a:t>, </a:t>
            </a:r>
            <a:r>
              <a:rPr lang="en-US" altLang="zh-CN" sz="1800" dirty="0" err="1">
                <a:solidFill>
                  <a:srgbClr val="C00000"/>
                </a:solidFill>
              </a:rPr>
              <a:t>colMatches</a:t>
            </a:r>
            <a:endParaRPr lang="zh-CN" altLang="zh-CN" sz="1800" dirty="0">
              <a:solidFill>
                <a:srgbClr val="C00000"/>
              </a:solidFill>
            </a:endParaRPr>
          </a:p>
          <a:p>
            <a:pPr>
              <a:lnSpc>
                <a:spcPct val="150000"/>
              </a:lnSpc>
            </a:pPr>
            <a:r>
              <a:rPr lang="en-US" altLang="zh-CN" sz="1800" dirty="0">
                <a:solidFill>
                  <a:srgbClr val="C00000"/>
                </a:solidFill>
              </a:rPr>
              <a:t>Set re=New </a:t>
            </a:r>
            <a:r>
              <a:rPr lang="en-US" altLang="zh-CN" sz="1800" dirty="0" err="1">
                <a:solidFill>
                  <a:srgbClr val="C00000"/>
                </a:solidFill>
              </a:rPr>
              <a:t>RegExp</a:t>
            </a:r>
            <a:endParaRPr lang="zh-CN" altLang="zh-CN" sz="1800" dirty="0">
              <a:solidFill>
                <a:srgbClr val="C00000"/>
              </a:solidFill>
            </a:endParaRPr>
          </a:p>
          <a:p>
            <a:pPr>
              <a:lnSpc>
                <a:spcPct val="150000"/>
              </a:lnSpc>
            </a:pPr>
            <a:r>
              <a:rPr lang="en-US" altLang="zh-CN" sz="1800" dirty="0" err="1">
                <a:solidFill>
                  <a:srgbClr val="C00000"/>
                </a:solidFill>
              </a:rPr>
              <a:t>re.pattern</a:t>
            </a:r>
            <a:r>
              <a:rPr lang="en-US" altLang="zh-CN" sz="1800" dirty="0">
                <a:solidFill>
                  <a:srgbClr val="C00000"/>
                </a:solidFill>
              </a:rPr>
              <a:t> = </a:t>
            </a:r>
            <a:r>
              <a:rPr lang="en-US" altLang="zh-CN" sz="1800" dirty="0" smtClean="0">
                <a:solidFill>
                  <a:srgbClr val="C00000"/>
                </a:solidFill>
              </a:rPr>
              <a:t>“^[0-9</a:t>
            </a:r>
            <a:r>
              <a:rPr lang="en-US" altLang="zh-CN" sz="1800" dirty="0">
                <a:solidFill>
                  <a:srgbClr val="C00000"/>
                </a:solidFill>
              </a:rPr>
              <a:t>]{7,8}$"</a:t>
            </a:r>
            <a:endParaRPr lang="zh-CN" altLang="zh-CN" sz="1800" dirty="0">
              <a:solidFill>
                <a:srgbClr val="C00000"/>
              </a:solidFill>
            </a:endParaRPr>
          </a:p>
          <a:p>
            <a:pPr>
              <a:lnSpc>
                <a:spcPct val="150000"/>
              </a:lnSpc>
            </a:pPr>
            <a:r>
              <a:rPr lang="en-US" altLang="zh-CN" sz="1800" dirty="0" err="1">
                <a:solidFill>
                  <a:srgbClr val="C00000"/>
                </a:solidFill>
              </a:rPr>
              <a:t>re.Global</a:t>
            </a:r>
            <a:r>
              <a:rPr lang="en-US" altLang="zh-CN" sz="1800" dirty="0">
                <a:solidFill>
                  <a:srgbClr val="C00000"/>
                </a:solidFill>
              </a:rPr>
              <a:t> = True</a:t>
            </a:r>
            <a:endParaRPr lang="zh-CN" altLang="zh-CN" sz="1800" dirty="0">
              <a:solidFill>
                <a:srgbClr val="C00000"/>
              </a:solidFill>
            </a:endParaRPr>
          </a:p>
          <a:p>
            <a:pPr>
              <a:lnSpc>
                <a:spcPct val="150000"/>
              </a:lnSpc>
            </a:pPr>
            <a:r>
              <a:rPr lang="en-US" altLang="zh-CN" sz="1800" dirty="0" err="1">
                <a:solidFill>
                  <a:srgbClr val="C00000"/>
                </a:solidFill>
              </a:rPr>
              <a:t>re.IgnoreCase</a:t>
            </a:r>
            <a:r>
              <a:rPr lang="en-US" altLang="zh-CN" sz="1800" dirty="0">
                <a:solidFill>
                  <a:srgbClr val="C00000"/>
                </a:solidFill>
              </a:rPr>
              <a:t> = True</a:t>
            </a:r>
            <a:endParaRPr lang="zh-CN" altLang="zh-CN" sz="1800" dirty="0">
              <a:solidFill>
                <a:srgbClr val="C00000"/>
              </a:solidFill>
            </a:endParaRPr>
          </a:p>
          <a:p>
            <a:pPr>
              <a:lnSpc>
                <a:spcPct val="150000"/>
              </a:lnSpc>
            </a:pPr>
            <a:r>
              <a:rPr lang="en-US" altLang="zh-CN" sz="1800" dirty="0">
                <a:solidFill>
                  <a:srgbClr val="C00000"/>
                </a:solidFill>
              </a:rPr>
              <a:t>s = </a:t>
            </a:r>
            <a:r>
              <a:rPr lang="en-US" altLang="zh-CN" sz="1800" dirty="0" err="1">
                <a:solidFill>
                  <a:srgbClr val="C00000"/>
                </a:solidFill>
              </a:rPr>
              <a:t>InputBox</a:t>
            </a:r>
            <a:r>
              <a:rPr lang="en-US" altLang="zh-CN" sz="1800" dirty="0">
                <a:solidFill>
                  <a:srgbClr val="C00000"/>
                </a:solidFill>
              </a:rPr>
              <a:t>("</a:t>
            </a:r>
            <a:r>
              <a:rPr lang="zh-CN" altLang="zh-CN" sz="1800" dirty="0">
                <a:solidFill>
                  <a:srgbClr val="C00000"/>
                </a:solidFill>
              </a:rPr>
              <a:t>请正确输入你的办公电话</a:t>
            </a:r>
            <a:r>
              <a:rPr lang="en-US" altLang="zh-CN" sz="1800" dirty="0">
                <a:solidFill>
                  <a:srgbClr val="C00000"/>
                </a:solidFill>
              </a:rPr>
              <a:t>)</a:t>
            </a:r>
            <a:endParaRPr lang="zh-CN" altLang="zh-CN" sz="1800" dirty="0">
              <a:solidFill>
                <a:srgbClr val="C00000"/>
              </a:solidFill>
            </a:endParaRPr>
          </a:p>
          <a:p>
            <a:pPr>
              <a:lnSpc>
                <a:spcPct val="150000"/>
              </a:lnSpc>
            </a:pPr>
            <a:r>
              <a:rPr lang="en-US" altLang="zh-CN" sz="1800" dirty="0">
                <a:solidFill>
                  <a:srgbClr val="C00000"/>
                </a:solidFill>
              </a:rPr>
              <a:t>If </a:t>
            </a:r>
            <a:r>
              <a:rPr lang="en-US" altLang="zh-CN" sz="1800" dirty="0" err="1">
                <a:solidFill>
                  <a:srgbClr val="C00000"/>
                </a:solidFill>
              </a:rPr>
              <a:t>re.test</a:t>
            </a:r>
            <a:r>
              <a:rPr lang="en-US" altLang="zh-CN" sz="1800" dirty="0">
                <a:solidFill>
                  <a:srgbClr val="C00000"/>
                </a:solidFill>
              </a:rPr>
              <a:t>(s) then</a:t>
            </a:r>
            <a:endParaRPr lang="zh-CN" altLang="zh-CN" sz="1800" dirty="0">
              <a:solidFill>
                <a:srgbClr val="C00000"/>
              </a:solidFill>
            </a:endParaRPr>
          </a:p>
          <a:p>
            <a:pPr>
              <a:lnSpc>
                <a:spcPct val="150000"/>
              </a:lnSpc>
            </a:pPr>
            <a:r>
              <a:rPr lang="en-US" altLang="zh-CN" sz="1800" dirty="0">
                <a:solidFill>
                  <a:srgbClr val="C00000"/>
                </a:solidFill>
              </a:rPr>
              <a:t>   </a:t>
            </a:r>
            <a:r>
              <a:rPr lang="en-US" altLang="zh-CN" sz="1800" dirty="0" err="1">
                <a:solidFill>
                  <a:srgbClr val="C00000"/>
                </a:solidFill>
              </a:rPr>
              <a:t>MsgBox</a:t>
            </a:r>
            <a:r>
              <a:rPr lang="en-US" altLang="zh-CN" sz="1800" dirty="0">
                <a:solidFill>
                  <a:srgbClr val="C00000"/>
                </a:solidFill>
              </a:rPr>
              <a:t> "</a:t>
            </a:r>
            <a:r>
              <a:rPr lang="en-US" altLang="zh-CN" sz="1800" dirty="0" err="1">
                <a:solidFill>
                  <a:srgbClr val="C00000"/>
                </a:solidFill>
              </a:rPr>
              <a:t>TKS</a:t>
            </a:r>
            <a:r>
              <a:rPr lang="en-US" altLang="zh-CN" sz="1800" dirty="0">
                <a:solidFill>
                  <a:srgbClr val="C00000"/>
                </a:solidFill>
              </a:rPr>
              <a:t>"</a:t>
            </a:r>
            <a:endParaRPr lang="zh-CN" altLang="zh-CN" sz="1800" dirty="0">
              <a:solidFill>
                <a:srgbClr val="C00000"/>
              </a:solidFill>
            </a:endParaRPr>
          </a:p>
          <a:p>
            <a:pPr>
              <a:lnSpc>
                <a:spcPct val="150000"/>
              </a:lnSpc>
            </a:pPr>
            <a:r>
              <a:rPr lang="en-US" altLang="zh-CN" sz="1800" dirty="0">
                <a:solidFill>
                  <a:srgbClr val="C00000"/>
                </a:solidFill>
              </a:rPr>
              <a:t>Else</a:t>
            </a:r>
            <a:endParaRPr lang="zh-CN" altLang="zh-CN" sz="1800" dirty="0">
              <a:solidFill>
                <a:srgbClr val="C00000"/>
              </a:solidFill>
            </a:endParaRPr>
          </a:p>
          <a:p>
            <a:pPr>
              <a:lnSpc>
                <a:spcPct val="150000"/>
              </a:lnSpc>
            </a:pPr>
            <a:r>
              <a:rPr lang="en-US" altLang="zh-CN" sz="1800" dirty="0">
                <a:solidFill>
                  <a:srgbClr val="C00000"/>
                </a:solidFill>
              </a:rPr>
              <a:t>   </a:t>
            </a:r>
            <a:r>
              <a:rPr lang="en-US" altLang="zh-CN" sz="1800" dirty="0" err="1">
                <a:solidFill>
                  <a:srgbClr val="C00000"/>
                </a:solidFill>
              </a:rPr>
              <a:t>MsgBox</a:t>
            </a:r>
            <a:r>
              <a:rPr lang="en-US" altLang="zh-CN" sz="1800" dirty="0">
                <a:solidFill>
                  <a:srgbClr val="C00000"/>
                </a:solidFill>
              </a:rPr>
              <a:t> "sorry but that number is not in a valid format"</a:t>
            </a:r>
            <a:endParaRPr lang="zh-CN" altLang="zh-CN" sz="1800" dirty="0">
              <a:solidFill>
                <a:srgbClr val="C00000"/>
              </a:solidFill>
            </a:endParaRPr>
          </a:p>
          <a:p>
            <a:pPr>
              <a:lnSpc>
                <a:spcPct val="150000"/>
              </a:lnSpc>
            </a:pPr>
            <a:r>
              <a:rPr lang="en-US" altLang="zh-CN" sz="1800" dirty="0">
                <a:solidFill>
                  <a:srgbClr val="C00000"/>
                </a:solidFill>
              </a:rPr>
              <a:t>End if</a:t>
            </a:r>
            <a:endParaRPr lang="zh-CN" altLang="zh-CN" sz="1800" dirty="0">
              <a:solidFill>
                <a:srgbClr val="C00000"/>
              </a:solidFill>
            </a:endParaRPr>
          </a:p>
          <a:p>
            <a:pPr>
              <a:lnSpc>
                <a:spcPct val="150000"/>
              </a:lnSpc>
            </a:pPr>
            <a:r>
              <a:rPr lang="en-US" altLang="zh-CN" sz="1800" dirty="0">
                <a:solidFill>
                  <a:srgbClr val="C00000"/>
                </a:solidFill>
              </a:rPr>
              <a:t>‘</a:t>
            </a:r>
            <a:r>
              <a:rPr lang="zh-CN" altLang="zh-CN" sz="1800" dirty="0">
                <a:solidFill>
                  <a:srgbClr val="C00000"/>
                </a:solidFill>
              </a:rPr>
              <a:t>说明：</a:t>
            </a:r>
          </a:p>
          <a:p>
            <a:pPr>
              <a:lnSpc>
                <a:spcPct val="150000"/>
              </a:lnSpc>
            </a:pPr>
            <a:r>
              <a:rPr lang="en-US" altLang="zh-CN" sz="1800" dirty="0">
                <a:solidFill>
                  <a:srgbClr val="C00000"/>
                </a:solidFill>
              </a:rPr>
              <a:t>‘</a:t>
            </a:r>
            <a:r>
              <a:rPr lang="zh-CN" altLang="zh-CN" sz="1800" dirty="0">
                <a:solidFill>
                  <a:srgbClr val="C00000"/>
                </a:solidFill>
              </a:rPr>
              <a:t>固话号码为</a:t>
            </a:r>
            <a:r>
              <a:rPr lang="en-US" altLang="zh-CN" sz="1800" dirty="0">
                <a:solidFill>
                  <a:srgbClr val="C00000"/>
                </a:solidFill>
              </a:rPr>
              <a:t>7</a:t>
            </a:r>
            <a:r>
              <a:rPr lang="zh-CN" altLang="zh-CN" sz="1800" dirty="0">
                <a:solidFill>
                  <a:srgbClr val="C00000"/>
                </a:solidFill>
              </a:rPr>
              <a:t>位或</a:t>
            </a:r>
            <a:r>
              <a:rPr lang="en-US" altLang="zh-CN" sz="1800" dirty="0">
                <a:solidFill>
                  <a:srgbClr val="C00000"/>
                </a:solidFill>
              </a:rPr>
              <a:t>8</a:t>
            </a:r>
            <a:r>
              <a:rPr lang="zh-CN" altLang="zh-CN" sz="1800" dirty="0">
                <a:solidFill>
                  <a:srgbClr val="C00000"/>
                </a:solidFill>
              </a:rPr>
              <a:t>位。 </a:t>
            </a:r>
            <a:endParaRPr lang="zh-CN" altLang="en-US" sz="1800" dirty="0">
              <a:solidFill>
                <a:srgbClr val="C00000"/>
              </a:solidFill>
            </a:endParaRPr>
          </a:p>
        </p:txBody>
      </p:sp>
    </p:spTree>
    <p:extLst>
      <p:ext uri="{BB962C8B-B14F-4D97-AF65-F5344CB8AC3E}">
        <p14:creationId xmlns:p14="http://schemas.microsoft.com/office/powerpoint/2010/main" val="3873018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052736"/>
            <a:ext cx="8229600" cy="5617421"/>
          </a:xfrm>
        </p:spPr>
        <p:txBody>
          <a:bodyPr>
            <a:normAutofit fontScale="92500" lnSpcReduction="20000"/>
          </a:bodyPr>
          <a:lstStyle/>
          <a:p>
            <a:pPr marL="0" indent="0">
              <a:buNone/>
            </a:pPr>
            <a:r>
              <a:rPr lang="zh-CN" altLang="en-US" b="1" dirty="0" smtClean="0"/>
              <a:t>对于登录的用户名进行正则表达式的验证，是否为四位？</a:t>
            </a:r>
            <a:endParaRPr lang="en-US" altLang="zh-CN" b="1" dirty="0" smtClean="0"/>
          </a:p>
          <a:p>
            <a:pPr marL="0" indent="0">
              <a:buNone/>
            </a:pPr>
            <a:endParaRPr lang="en-US" altLang="zh-CN" b="1" dirty="0"/>
          </a:p>
          <a:p>
            <a:pPr marL="0" indent="0">
              <a:buNone/>
            </a:pPr>
            <a:endParaRPr lang="en-US" altLang="zh-CN" b="1" dirty="0" smtClean="0"/>
          </a:p>
          <a:p>
            <a:pPr marL="0" indent="0">
              <a:buNone/>
            </a:pPr>
            <a:endParaRPr lang="en-US" altLang="zh-CN" b="1" dirty="0"/>
          </a:p>
          <a:p>
            <a:pPr marL="0" indent="0">
              <a:buNone/>
            </a:pPr>
            <a:endParaRPr lang="en-US" altLang="zh-CN" b="1" dirty="0" smtClean="0"/>
          </a:p>
          <a:p>
            <a:pPr marL="0" indent="0">
              <a:buNone/>
            </a:pPr>
            <a:endParaRPr lang="en-US" altLang="zh-CN" b="1" dirty="0" smtClean="0"/>
          </a:p>
          <a:p>
            <a:pPr marL="0" indent="0">
              <a:buNone/>
            </a:pPr>
            <a:endParaRPr lang="en-US" altLang="zh-CN" b="1" dirty="0"/>
          </a:p>
          <a:p>
            <a:pPr marL="0" indent="0">
              <a:buNone/>
            </a:pPr>
            <a:endParaRPr lang="en-US" altLang="zh-CN" b="1" dirty="0"/>
          </a:p>
          <a:p>
            <a:pPr marL="0" indent="0">
              <a:buNone/>
            </a:pPr>
            <a:endParaRPr lang="en-US" altLang="zh-CN" b="1" dirty="0" smtClean="0"/>
          </a:p>
          <a:p>
            <a:pPr marL="0" indent="0">
              <a:buNone/>
            </a:pPr>
            <a:endParaRPr lang="en-US" altLang="zh-CN" b="1" dirty="0"/>
          </a:p>
          <a:p>
            <a:pPr marL="0" indent="0">
              <a:buNone/>
            </a:pPr>
            <a:endParaRPr lang="en-US" altLang="zh-CN" b="1" dirty="0" smtClean="0"/>
          </a:p>
          <a:p>
            <a:pPr marL="0" indent="0">
              <a:buNone/>
            </a:pPr>
            <a:r>
              <a:rPr lang="zh-CN" altLang="en-US" b="1" dirty="0" smtClean="0"/>
              <a:t>注意：在定义正则表达式时，点击</a:t>
            </a:r>
            <a:r>
              <a:rPr lang="en-US" altLang="zh-CN" b="1" dirty="0" smtClean="0"/>
              <a:t>Regular Expression</a:t>
            </a:r>
            <a:r>
              <a:rPr lang="zh-CN" altLang="en-US" b="1" dirty="0" smtClean="0"/>
              <a:t>复选框时，会弹出一个对话框询问是否添加反斜杠，此时一定切记点击</a:t>
            </a:r>
            <a:r>
              <a:rPr lang="en-US" altLang="zh-CN" b="1" dirty="0" smtClean="0"/>
              <a:t>NO</a:t>
            </a:r>
            <a:r>
              <a:rPr lang="zh-CN" altLang="en-US" b="1" dirty="0" smtClean="0"/>
              <a:t>，不选择</a:t>
            </a:r>
            <a:r>
              <a:rPr lang="en-US" altLang="zh-CN" b="1" dirty="0" smtClean="0"/>
              <a:t>YES</a:t>
            </a:r>
            <a:endParaRPr lang="zh-CN" altLang="en-US" b="1" dirty="0"/>
          </a:p>
        </p:txBody>
      </p:sp>
      <p:sp>
        <p:nvSpPr>
          <p:cNvPr id="3" name="标题 2"/>
          <p:cNvSpPr>
            <a:spLocks noGrp="1"/>
          </p:cNvSpPr>
          <p:nvPr>
            <p:ph type="title"/>
          </p:nvPr>
        </p:nvSpPr>
        <p:spPr/>
        <p:txBody>
          <a:bodyPr/>
          <a:lstStyle/>
          <a:p>
            <a:r>
              <a:rPr lang="zh-CN" altLang="en-US" dirty="0"/>
              <a:t>正则表达式案例</a:t>
            </a:r>
            <a:r>
              <a:rPr lang="en-US" altLang="zh-CN" dirty="0" smtClean="0"/>
              <a:t>(4)</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412776"/>
            <a:ext cx="5328592" cy="3807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82356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3" name="内容占位符 2"/>
          <p:cNvSpPr>
            <a:spLocks noGrp="1"/>
          </p:cNvSpPr>
          <p:nvPr>
            <p:ph idx="1"/>
          </p:nvPr>
        </p:nvSpPr>
        <p:spPr>
          <a:xfrm>
            <a:off x="683568" y="1556792"/>
            <a:ext cx="6203032" cy="3096345"/>
          </a:xfrm>
        </p:spPr>
        <p:txBody>
          <a:bodyPr>
            <a:normAutofit fontScale="92500" lnSpcReduction="10000"/>
          </a:bodyPr>
          <a:lstStyle/>
          <a:p>
            <a:pPr marL="457200" indent="-457200" eaLnBrk="0" fontAlgn="base" hangingPunct="0">
              <a:spcAft>
                <a:spcPct val="0"/>
              </a:spcAft>
              <a:buBlip>
                <a:blip r:embed="rId2"/>
              </a:buBlip>
            </a:pPr>
            <a:r>
              <a:rPr lang="en-US" altLang="zh-CN" b="1" dirty="0" smtClean="0"/>
              <a:t>VBScript</a:t>
            </a:r>
            <a:r>
              <a:rPr lang="zh-CN" altLang="en-US" b="1" dirty="0" smtClean="0"/>
              <a:t>概述</a:t>
            </a:r>
            <a:endParaRPr lang="en-US" altLang="zh-CN" b="1" dirty="0" smtClean="0"/>
          </a:p>
          <a:p>
            <a:pPr marL="457200" indent="-457200" eaLnBrk="0" fontAlgn="base" hangingPunct="0">
              <a:spcAft>
                <a:spcPct val="0"/>
              </a:spcAft>
              <a:buBlip>
                <a:blip r:embed="rId2"/>
              </a:buBlip>
            </a:pPr>
            <a:r>
              <a:rPr lang="en-US" altLang="zh-CN" b="1" dirty="0" smtClean="0"/>
              <a:t>VBScript</a:t>
            </a:r>
            <a:r>
              <a:rPr lang="zh-CN" altLang="en-US" b="1" dirty="0" smtClean="0"/>
              <a:t>基本语法</a:t>
            </a:r>
            <a:endParaRPr lang="en-US" altLang="zh-CN" b="1" dirty="0" smtClean="0"/>
          </a:p>
          <a:p>
            <a:pPr marL="457200" indent="-457200" eaLnBrk="0" fontAlgn="base" hangingPunct="0">
              <a:spcAft>
                <a:spcPct val="0"/>
              </a:spcAft>
              <a:buBlip>
                <a:blip r:embed="rId2"/>
              </a:buBlip>
            </a:pPr>
            <a:r>
              <a:rPr lang="en-US" altLang="zh-CN" b="1" dirty="0" smtClean="0"/>
              <a:t>VBScript</a:t>
            </a:r>
            <a:r>
              <a:rPr lang="zh-CN" altLang="en-US" b="1" dirty="0"/>
              <a:t>条件语句与循环</a:t>
            </a:r>
            <a:r>
              <a:rPr lang="zh-CN" altLang="en-US" b="1" dirty="0" smtClean="0"/>
              <a:t>语句</a:t>
            </a:r>
            <a:endParaRPr lang="en-US" altLang="zh-CN" b="1" dirty="0" smtClean="0"/>
          </a:p>
          <a:p>
            <a:pPr marL="457200" indent="-457200" eaLnBrk="0" fontAlgn="base" hangingPunct="0">
              <a:spcAft>
                <a:spcPct val="0"/>
              </a:spcAft>
              <a:buBlip>
                <a:blip r:embed="rId2"/>
              </a:buBlip>
            </a:pPr>
            <a:r>
              <a:rPr lang="zh-CN" altLang="en-US" b="1" dirty="0" smtClean="0"/>
              <a:t>过程</a:t>
            </a:r>
            <a:r>
              <a:rPr lang="zh-CN" altLang="en-US" b="1" dirty="0"/>
              <a:t>与</a:t>
            </a:r>
            <a:r>
              <a:rPr lang="zh-CN" altLang="en-US" b="1" dirty="0" smtClean="0"/>
              <a:t>函数</a:t>
            </a:r>
            <a:endParaRPr lang="en-US" altLang="zh-CN" b="1" dirty="0" smtClean="0"/>
          </a:p>
          <a:p>
            <a:pPr marL="457200" indent="-457200" eaLnBrk="0" fontAlgn="base" hangingPunct="0">
              <a:spcAft>
                <a:spcPct val="0"/>
              </a:spcAft>
              <a:buBlip>
                <a:blip r:embed="rId2"/>
              </a:buBlip>
            </a:pPr>
            <a:r>
              <a:rPr lang="zh-CN" altLang="en-US" b="1" dirty="0"/>
              <a:t>正则表达式</a:t>
            </a:r>
            <a:endParaRPr lang="en-US" altLang="zh-CN" b="1" dirty="0"/>
          </a:p>
          <a:p>
            <a:pPr marL="457200" indent="-457200" eaLnBrk="0" fontAlgn="base" hangingPunct="0">
              <a:spcAft>
                <a:spcPct val="0"/>
              </a:spcAft>
              <a:buBlip>
                <a:blip r:embed="rId2"/>
              </a:buBlip>
            </a:pPr>
            <a:r>
              <a:rPr lang="en-US" altLang="zh-CN" b="1" dirty="0">
                <a:solidFill>
                  <a:srgbClr val="FF0000"/>
                </a:solidFill>
              </a:rPr>
              <a:t>FSO</a:t>
            </a:r>
            <a:r>
              <a:rPr lang="zh-CN" altLang="en-US" b="1" dirty="0">
                <a:solidFill>
                  <a:srgbClr val="FF0000"/>
                </a:solidFill>
              </a:rPr>
              <a:t>的常见对象和方法的常见</a:t>
            </a:r>
            <a:r>
              <a:rPr lang="zh-CN" altLang="en-US" b="1" dirty="0">
                <a:solidFill>
                  <a:schemeClr val="bg1"/>
                </a:solidFill>
                <a:latin typeface="+mj-ea"/>
              </a:rPr>
              <a:t>对象和方法</a:t>
            </a:r>
            <a:endParaRPr lang="en-US" altLang="zh-CN" dirty="0" smtClean="0"/>
          </a:p>
        </p:txBody>
      </p:sp>
    </p:spTree>
    <p:extLst>
      <p:ext uri="{BB962C8B-B14F-4D97-AF65-F5344CB8AC3E}">
        <p14:creationId xmlns:p14="http://schemas.microsoft.com/office/powerpoint/2010/main" val="21496386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971600" y="18864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ltLang="zh-CN" dirty="0" err="1"/>
              <a:t>FileSystemObject</a:t>
            </a:r>
            <a:r>
              <a:rPr lang="zh-CN" altLang="zh-CN" dirty="0"/>
              <a:t>对象</a:t>
            </a:r>
            <a:endParaRPr lang="zh-CN" altLang="en-US" dirty="0"/>
          </a:p>
        </p:txBody>
      </p:sp>
      <p:sp>
        <p:nvSpPr>
          <p:cNvPr id="3" name="内容占位符 2"/>
          <p:cNvSpPr>
            <a:spLocks noGrp="1"/>
          </p:cNvSpPr>
          <p:nvPr>
            <p:ph idx="1"/>
          </p:nvPr>
        </p:nvSpPr>
        <p:spPr>
          <a:xfrm>
            <a:off x="642938" y="928688"/>
            <a:ext cx="7929562" cy="5214937"/>
          </a:xfrm>
        </p:spPr>
        <p:txBody>
          <a:bodyPr/>
          <a:lstStyle/>
          <a:p>
            <a:pPr marL="0" indent="0" eaLnBrk="1" hangingPunct="1">
              <a:lnSpc>
                <a:spcPct val="150000"/>
              </a:lnSpc>
              <a:buNone/>
              <a:defRPr/>
            </a:pPr>
            <a:r>
              <a:rPr lang="en-US" altLang="zh-CN" sz="2800" b="1" dirty="0" err="1">
                <a:latin typeface="+mn-ea"/>
              </a:rPr>
              <a:t>FileSystemObject</a:t>
            </a:r>
            <a:r>
              <a:rPr lang="zh-CN" altLang="zh-CN" sz="2800" b="1" dirty="0">
                <a:latin typeface="+mn-ea"/>
              </a:rPr>
              <a:t>（简称</a:t>
            </a:r>
            <a:r>
              <a:rPr lang="en-US" altLang="zh-CN" sz="2800" b="1" dirty="0">
                <a:latin typeface="+mn-ea"/>
              </a:rPr>
              <a:t>FSO</a:t>
            </a:r>
            <a:r>
              <a:rPr lang="zh-CN" altLang="zh-CN" sz="2800" b="1" dirty="0">
                <a:latin typeface="+mn-ea"/>
              </a:rPr>
              <a:t>）对象</a:t>
            </a:r>
            <a:endParaRPr lang="en-US" altLang="zh-CN" sz="2800" b="1" dirty="0">
              <a:latin typeface="+mn-ea"/>
            </a:endParaRPr>
          </a:p>
          <a:p>
            <a:pPr lvl="1" eaLnBrk="0" fontAlgn="base" hangingPunct="0">
              <a:lnSpc>
                <a:spcPct val="150000"/>
              </a:lnSpc>
              <a:spcAft>
                <a:spcPct val="0"/>
              </a:spcAft>
              <a:buBlip>
                <a:blip r:embed="rId3"/>
              </a:buBlip>
              <a:defRPr/>
            </a:pPr>
            <a:r>
              <a:rPr lang="zh-CN" altLang="zh-CN" sz="2400" b="1" dirty="0">
                <a:latin typeface="Calibri" pitchFamily="34" charset="0"/>
                <a:ea typeface="宋体" pitchFamily="2" charset="-122"/>
              </a:rPr>
              <a:t>操作系统中驱动器、文件夹和文件进行操作。</a:t>
            </a:r>
            <a:endParaRPr lang="en-US" altLang="zh-CN" sz="2400" b="1" dirty="0">
              <a:latin typeface="Calibri" pitchFamily="34" charset="0"/>
              <a:ea typeface="宋体" pitchFamily="2" charset="-122"/>
            </a:endParaRPr>
          </a:p>
          <a:p>
            <a:pPr lvl="1" eaLnBrk="0" fontAlgn="base" hangingPunct="0">
              <a:lnSpc>
                <a:spcPct val="150000"/>
              </a:lnSpc>
              <a:spcAft>
                <a:spcPct val="0"/>
              </a:spcAft>
              <a:buBlip>
                <a:blip r:embed="rId3"/>
              </a:buBlip>
              <a:defRPr/>
            </a:pPr>
            <a:r>
              <a:rPr lang="en-US" altLang="zh-CN" sz="2400" b="1" dirty="0" err="1">
                <a:latin typeface="Calibri" pitchFamily="34" charset="0"/>
                <a:ea typeface="宋体" pitchFamily="2" charset="-122"/>
              </a:rPr>
              <a:t>FileSystemObject</a:t>
            </a:r>
            <a:r>
              <a:rPr lang="zh-CN" altLang="zh-CN" sz="2400" b="1" dirty="0">
                <a:latin typeface="Calibri" pitchFamily="34" charset="0"/>
                <a:ea typeface="宋体" pitchFamily="2" charset="-122"/>
              </a:rPr>
              <a:t>对象可以是添加、移动、更改、创建或删除服务器上的文件夹或文件。</a:t>
            </a:r>
            <a:endParaRPr lang="en-US" altLang="zh-CN" sz="2400" b="1" dirty="0">
              <a:latin typeface="Calibri" pitchFamily="34" charset="0"/>
              <a:ea typeface="宋体" pitchFamily="2" charset="-122"/>
            </a:endParaRPr>
          </a:p>
          <a:p>
            <a:pPr lvl="1" eaLnBrk="0" fontAlgn="base" hangingPunct="0">
              <a:lnSpc>
                <a:spcPct val="150000"/>
              </a:lnSpc>
              <a:spcAft>
                <a:spcPct val="0"/>
              </a:spcAft>
              <a:buBlip>
                <a:blip r:embed="rId3"/>
              </a:buBlip>
              <a:defRPr/>
            </a:pPr>
            <a:r>
              <a:rPr lang="zh-CN" altLang="zh-CN" sz="2400" b="1" dirty="0">
                <a:latin typeface="Calibri" pitchFamily="34" charset="0"/>
                <a:ea typeface="宋体" pitchFamily="2" charset="-122"/>
              </a:rPr>
              <a:t>将运行结果写入指定文件中等</a:t>
            </a:r>
            <a:endParaRPr lang="en-US" altLang="zh-CN" sz="2400" b="1" dirty="0">
              <a:latin typeface="Calibri" pitchFamily="34" charset="0"/>
              <a:ea typeface="宋体" pitchFamily="2" charset="-122"/>
            </a:endParaRPr>
          </a:p>
          <a:p>
            <a:pPr lvl="1" eaLnBrk="0" fontAlgn="base" hangingPunct="0">
              <a:lnSpc>
                <a:spcPct val="80000"/>
              </a:lnSpc>
              <a:spcAft>
                <a:spcPct val="0"/>
              </a:spcAft>
              <a:buBlip>
                <a:blip r:embed="rId3"/>
              </a:buBlip>
              <a:defRPr/>
            </a:pPr>
            <a:endParaRPr lang="zh-CN" altLang="en-US" sz="2400" dirty="0">
              <a:latin typeface="Calibri" pitchFamily="34" charset="0"/>
              <a:ea typeface="宋体" pitchFamily="2" charset="-122"/>
            </a:endParaRPr>
          </a:p>
        </p:txBody>
      </p:sp>
      <p:sp>
        <p:nvSpPr>
          <p:cNvPr id="4" name="矩形 3"/>
          <p:cNvSpPr/>
          <p:nvPr/>
        </p:nvSpPr>
        <p:spPr>
          <a:xfrm>
            <a:off x="3638256" y="4365104"/>
            <a:ext cx="1867819" cy="923330"/>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0" hangingPunct="0">
              <a:defRPr/>
            </a:pPr>
            <a:r>
              <a:rPr lang="en-US" altLang="zh-CN"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avie" pitchFamily="82" charset="0"/>
                <a:ea typeface="+mn-ea"/>
              </a:rPr>
              <a:t>FSO</a:t>
            </a:r>
            <a:endParaRPr lang="zh-CN" alt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avie" pitchFamily="82" charset="0"/>
              <a:ea typeface="+mn-ea"/>
            </a:endParaRPr>
          </a:p>
        </p:txBody>
      </p:sp>
    </p:spTree>
    <p:extLst>
      <p:ext uri="{BB962C8B-B14F-4D97-AF65-F5344CB8AC3E}">
        <p14:creationId xmlns:p14="http://schemas.microsoft.com/office/powerpoint/2010/main" val="9451285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ltLang="zh-CN" dirty="0" err="1"/>
              <a:t>FileSystemObject</a:t>
            </a:r>
            <a:r>
              <a:rPr lang="zh-CN" altLang="zh-CN" dirty="0"/>
              <a:t>对象</a:t>
            </a:r>
            <a:endParaRPr lang="zh-CN" altLang="en-US" dirty="0"/>
          </a:p>
        </p:txBody>
      </p:sp>
      <p:sp>
        <p:nvSpPr>
          <p:cNvPr id="3" name="内容占位符 2"/>
          <p:cNvSpPr>
            <a:spLocks noGrp="1"/>
          </p:cNvSpPr>
          <p:nvPr>
            <p:ph idx="1"/>
          </p:nvPr>
        </p:nvSpPr>
        <p:spPr>
          <a:xfrm>
            <a:off x="467544" y="928688"/>
            <a:ext cx="8900468" cy="5214937"/>
          </a:xfrm>
        </p:spPr>
        <p:txBody>
          <a:bodyPr>
            <a:normAutofit/>
          </a:bodyPr>
          <a:lstStyle/>
          <a:p>
            <a:pPr marL="0" indent="0">
              <a:lnSpc>
                <a:spcPct val="150000"/>
              </a:lnSpc>
              <a:buNone/>
              <a:defRPr/>
            </a:pPr>
            <a:r>
              <a:rPr lang="en-US" altLang="zh-CN" sz="2800" b="1" dirty="0" err="1">
                <a:latin typeface="+mn-ea"/>
              </a:rPr>
              <a:t>FileSystemObject</a:t>
            </a:r>
            <a:r>
              <a:rPr lang="zh-CN" altLang="zh-CN" sz="2800" b="1" dirty="0">
                <a:latin typeface="+mn-ea"/>
              </a:rPr>
              <a:t>对象</a:t>
            </a:r>
            <a:r>
              <a:rPr lang="zh-CN" altLang="en-US" sz="2800" b="1" dirty="0">
                <a:latin typeface="+mn-ea"/>
              </a:rPr>
              <a:t>创建步骤</a:t>
            </a:r>
            <a:endParaRPr lang="en-US" altLang="zh-CN" sz="2800" b="1" dirty="0">
              <a:latin typeface="+mn-ea"/>
            </a:endParaRPr>
          </a:p>
          <a:p>
            <a:pPr lvl="1" eaLnBrk="0" fontAlgn="base" hangingPunct="0">
              <a:lnSpc>
                <a:spcPct val="150000"/>
              </a:lnSpc>
              <a:spcAft>
                <a:spcPct val="0"/>
              </a:spcAft>
              <a:buBlip>
                <a:blip r:embed="rId3"/>
              </a:buBlip>
              <a:defRPr/>
            </a:pPr>
            <a:r>
              <a:rPr lang="zh-CN" altLang="zh-CN" sz="2400" b="1" dirty="0">
                <a:solidFill>
                  <a:srgbClr val="FF0000"/>
                </a:solidFill>
                <a:latin typeface="+mn-ea"/>
              </a:rPr>
              <a:t>使用</a:t>
            </a:r>
            <a:r>
              <a:rPr lang="en-US" altLang="zh-CN" sz="2400" b="1" dirty="0">
                <a:solidFill>
                  <a:srgbClr val="FF0000"/>
                </a:solidFill>
                <a:latin typeface="+mn-ea"/>
              </a:rPr>
              <a:t> </a:t>
            </a:r>
            <a:r>
              <a:rPr lang="en-US" altLang="zh-CN" sz="2400" b="1" dirty="0" err="1">
                <a:solidFill>
                  <a:srgbClr val="FF0000"/>
                </a:solidFill>
                <a:latin typeface="+mn-ea"/>
              </a:rPr>
              <a:t>CreateObject</a:t>
            </a:r>
            <a:r>
              <a:rPr lang="en-US" altLang="zh-CN" sz="2400" b="1" dirty="0">
                <a:solidFill>
                  <a:srgbClr val="FF0000"/>
                </a:solidFill>
                <a:latin typeface="+mn-ea"/>
              </a:rPr>
              <a:t> </a:t>
            </a:r>
            <a:r>
              <a:rPr lang="zh-CN" altLang="zh-CN" sz="2400" b="1" dirty="0">
                <a:solidFill>
                  <a:srgbClr val="FF0000"/>
                </a:solidFill>
                <a:latin typeface="+mn-ea"/>
              </a:rPr>
              <a:t>方法创建</a:t>
            </a:r>
            <a:r>
              <a:rPr lang="en-US" altLang="zh-CN" sz="2400" b="1" dirty="0">
                <a:solidFill>
                  <a:srgbClr val="FF0000"/>
                </a:solidFill>
                <a:latin typeface="+mn-ea"/>
              </a:rPr>
              <a:t> </a:t>
            </a:r>
            <a:r>
              <a:rPr lang="en-US" altLang="zh-CN" sz="2400" b="1" dirty="0" err="1">
                <a:solidFill>
                  <a:srgbClr val="FF0000"/>
                </a:solidFill>
                <a:latin typeface="+mn-ea"/>
              </a:rPr>
              <a:t>FileSystemObject</a:t>
            </a:r>
            <a:r>
              <a:rPr lang="en-US" altLang="zh-CN" sz="2400" b="1" dirty="0">
                <a:solidFill>
                  <a:srgbClr val="FF0000"/>
                </a:solidFill>
                <a:latin typeface="+mn-ea"/>
              </a:rPr>
              <a:t> </a:t>
            </a:r>
            <a:r>
              <a:rPr lang="zh-CN" altLang="zh-CN" sz="2400" b="1" dirty="0">
                <a:solidFill>
                  <a:srgbClr val="FF0000"/>
                </a:solidFill>
                <a:latin typeface="+mn-ea"/>
              </a:rPr>
              <a:t>对象。</a:t>
            </a:r>
            <a:r>
              <a:rPr lang="en-US" altLang="zh-CN" sz="2400" b="1" dirty="0">
                <a:latin typeface="+mn-ea"/>
              </a:rPr>
              <a:t> </a:t>
            </a:r>
            <a:endParaRPr lang="zh-CN" altLang="zh-CN" sz="2400" b="1" dirty="0">
              <a:latin typeface="+mn-ea"/>
            </a:endParaRPr>
          </a:p>
          <a:p>
            <a:pPr lvl="1" eaLnBrk="0" fontAlgn="base" hangingPunct="0">
              <a:lnSpc>
                <a:spcPct val="150000"/>
              </a:lnSpc>
              <a:spcAft>
                <a:spcPct val="0"/>
              </a:spcAft>
              <a:buBlip>
                <a:blip r:embed="rId3"/>
              </a:buBlip>
              <a:defRPr/>
            </a:pPr>
            <a:r>
              <a:rPr lang="zh-CN" altLang="zh-CN" sz="2400" b="1" dirty="0">
                <a:latin typeface="+mn-ea"/>
              </a:rPr>
              <a:t>在创建的对象上使用适当的方法。</a:t>
            </a:r>
            <a:r>
              <a:rPr lang="en-US" altLang="zh-CN" sz="2400" b="1" dirty="0">
                <a:latin typeface="+mn-ea"/>
              </a:rPr>
              <a:t> </a:t>
            </a:r>
            <a:endParaRPr lang="zh-CN" altLang="zh-CN" sz="2400" b="1" dirty="0">
              <a:latin typeface="+mn-ea"/>
            </a:endParaRPr>
          </a:p>
          <a:p>
            <a:pPr lvl="1" eaLnBrk="0" fontAlgn="base" hangingPunct="0">
              <a:lnSpc>
                <a:spcPct val="150000"/>
              </a:lnSpc>
              <a:spcAft>
                <a:spcPct val="0"/>
              </a:spcAft>
              <a:buBlip>
                <a:blip r:embed="rId3"/>
              </a:buBlip>
              <a:defRPr/>
            </a:pPr>
            <a:r>
              <a:rPr lang="zh-CN" altLang="zh-CN" sz="2400" b="1" dirty="0">
                <a:latin typeface="+mn-ea"/>
              </a:rPr>
              <a:t>访问创建对象的属性。</a:t>
            </a:r>
            <a:endParaRPr lang="zh-CN" altLang="en-US" sz="2400" b="1" dirty="0">
              <a:latin typeface="+mn-ea"/>
            </a:endParaRPr>
          </a:p>
        </p:txBody>
      </p:sp>
      <p:sp>
        <p:nvSpPr>
          <p:cNvPr id="38917" name="TextBox 4"/>
          <p:cNvSpPr txBox="1">
            <a:spLocks noChangeArrowheads="1"/>
          </p:cNvSpPr>
          <p:nvPr/>
        </p:nvSpPr>
        <p:spPr bwMode="auto">
          <a:xfrm>
            <a:off x="318482" y="4122400"/>
            <a:ext cx="8859838"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a:lnSpc>
                <a:spcPct val="150000"/>
              </a:lnSpc>
            </a:pPr>
            <a:r>
              <a:rPr lang="en-US" altLang="zh-CN" sz="1800" dirty="0">
                <a:solidFill>
                  <a:srgbClr val="C00000"/>
                </a:solidFill>
              </a:rPr>
              <a:t>Dim </a:t>
            </a:r>
            <a:r>
              <a:rPr lang="en-US" altLang="zh-CN" sz="1800" dirty="0" err="1">
                <a:solidFill>
                  <a:srgbClr val="C00000"/>
                </a:solidFill>
              </a:rPr>
              <a:t>fso</a:t>
            </a:r>
            <a:endParaRPr lang="zh-CN" altLang="zh-CN" sz="1800" dirty="0">
              <a:solidFill>
                <a:srgbClr val="C00000"/>
              </a:solidFill>
            </a:endParaRPr>
          </a:p>
          <a:p>
            <a:pPr>
              <a:lnSpc>
                <a:spcPct val="150000"/>
              </a:lnSpc>
            </a:pPr>
            <a:r>
              <a:rPr lang="en-US" altLang="zh-CN" sz="1800" dirty="0">
                <a:solidFill>
                  <a:srgbClr val="C00000"/>
                </a:solidFill>
              </a:rPr>
              <a:t>Set </a:t>
            </a:r>
            <a:r>
              <a:rPr lang="en-US" altLang="zh-CN" sz="1800" dirty="0" err="1">
                <a:solidFill>
                  <a:srgbClr val="C00000"/>
                </a:solidFill>
              </a:rPr>
              <a:t>fso</a:t>
            </a:r>
            <a:r>
              <a:rPr lang="en-US" altLang="zh-CN" sz="1800" dirty="0">
                <a:solidFill>
                  <a:srgbClr val="C00000"/>
                </a:solidFill>
              </a:rPr>
              <a:t> = </a:t>
            </a:r>
            <a:r>
              <a:rPr lang="en-US" altLang="zh-CN" sz="1800" dirty="0" err="1">
                <a:solidFill>
                  <a:srgbClr val="C00000"/>
                </a:solidFill>
              </a:rPr>
              <a:t>CreateObject</a:t>
            </a:r>
            <a:r>
              <a:rPr lang="en-US" altLang="zh-CN" sz="1800" dirty="0">
                <a:solidFill>
                  <a:srgbClr val="C00000"/>
                </a:solidFill>
              </a:rPr>
              <a:t>("</a:t>
            </a:r>
            <a:r>
              <a:rPr lang="en-US" altLang="zh-CN" sz="1800" dirty="0" err="1">
                <a:solidFill>
                  <a:srgbClr val="C00000"/>
                </a:solidFill>
              </a:rPr>
              <a:t>Scripting.FileSystemObject</a:t>
            </a:r>
            <a:r>
              <a:rPr lang="en-US" altLang="zh-CN" sz="1800" dirty="0">
                <a:solidFill>
                  <a:srgbClr val="C00000"/>
                </a:solidFill>
              </a:rPr>
              <a:t>")</a:t>
            </a:r>
            <a:endParaRPr lang="zh-CN" altLang="zh-CN" sz="1800" dirty="0">
              <a:solidFill>
                <a:srgbClr val="C00000"/>
              </a:solidFill>
            </a:endParaRPr>
          </a:p>
          <a:p>
            <a:pPr>
              <a:lnSpc>
                <a:spcPct val="150000"/>
              </a:lnSpc>
            </a:pPr>
            <a:r>
              <a:rPr lang="zh-CN" altLang="zh-CN" sz="1800" dirty="0">
                <a:solidFill>
                  <a:srgbClr val="C00000"/>
                </a:solidFill>
              </a:rPr>
              <a:t>说明：</a:t>
            </a:r>
          </a:p>
          <a:p>
            <a:pPr>
              <a:lnSpc>
                <a:spcPct val="150000"/>
              </a:lnSpc>
            </a:pPr>
            <a:r>
              <a:rPr lang="zh-CN" altLang="zh-CN" sz="1800" dirty="0">
                <a:solidFill>
                  <a:srgbClr val="C00000"/>
                </a:solidFill>
              </a:rPr>
              <a:t>脚本中中</a:t>
            </a:r>
            <a:r>
              <a:rPr lang="en-US" altLang="zh-CN" sz="1800" dirty="0">
                <a:solidFill>
                  <a:srgbClr val="C00000"/>
                </a:solidFill>
              </a:rPr>
              <a:t>Scripting </a:t>
            </a:r>
            <a:r>
              <a:rPr lang="zh-CN" altLang="zh-CN" sz="1800" dirty="0">
                <a:solidFill>
                  <a:srgbClr val="C00000"/>
                </a:solidFill>
              </a:rPr>
              <a:t>是类型库的名字，而</a:t>
            </a:r>
            <a:r>
              <a:rPr lang="en-US" altLang="zh-CN" sz="1800" dirty="0">
                <a:solidFill>
                  <a:srgbClr val="C00000"/>
                </a:solidFill>
              </a:rPr>
              <a:t> </a:t>
            </a:r>
            <a:r>
              <a:rPr lang="en-US" altLang="zh-CN" sz="1800" dirty="0" err="1">
                <a:solidFill>
                  <a:srgbClr val="C00000"/>
                </a:solidFill>
              </a:rPr>
              <a:t>FileSystemObject</a:t>
            </a:r>
            <a:r>
              <a:rPr lang="en-US" altLang="zh-CN" sz="1800" dirty="0">
                <a:solidFill>
                  <a:srgbClr val="C00000"/>
                </a:solidFill>
              </a:rPr>
              <a:t> </a:t>
            </a:r>
            <a:r>
              <a:rPr lang="zh-CN" altLang="zh-CN" sz="1800" dirty="0">
                <a:solidFill>
                  <a:srgbClr val="C00000"/>
                </a:solidFill>
              </a:rPr>
              <a:t>则是想要创建的对象的名字。</a:t>
            </a:r>
            <a:endParaRPr lang="zh-CN" altLang="en-US" sz="1800" dirty="0">
              <a:solidFill>
                <a:srgbClr val="C00000"/>
              </a:solidFill>
            </a:endParaRPr>
          </a:p>
        </p:txBody>
      </p:sp>
    </p:spTree>
    <p:extLst>
      <p:ext uri="{BB962C8B-B14F-4D97-AF65-F5344CB8AC3E}">
        <p14:creationId xmlns:p14="http://schemas.microsoft.com/office/powerpoint/2010/main" val="247121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本章大纲</a:t>
            </a:r>
            <a:endParaRPr lang="zh-CN" altLang="en-US" dirty="0"/>
          </a:p>
        </p:txBody>
      </p:sp>
      <p:sp>
        <p:nvSpPr>
          <p:cNvPr id="3" name="内容占位符 2"/>
          <p:cNvSpPr>
            <a:spLocks noGrp="1"/>
          </p:cNvSpPr>
          <p:nvPr>
            <p:ph idx="1"/>
          </p:nvPr>
        </p:nvSpPr>
        <p:spPr>
          <a:xfrm>
            <a:off x="683568" y="1556792"/>
            <a:ext cx="6203032" cy="4392488"/>
          </a:xfrm>
        </p:spPr>
        <p:txBody>
          <a:bodyPr>
            <a:normAutofit/>
          </a:bodyPr>
          <a:lstStyle/>
          <a:p>
            <a:pPr marL="457200" indent="-457200" eaLnBrk="0" fontAlgn="base" hangingPunct="0">
              <a:spcAft>
                <a:spcPct val="0"/>
              </a:spcAft>
              <a:buBlip>
                <a:blip r:embed="rId2"/>
              </a:buBlip>
            </a:pPr>
            <a:r>
              <a:rPr lang="en-US" altLang="zh-CN" b="1" dirty="0" smtClean="0"/>
              <a:t>VBScript</a:t>
            </a:r>
            <a:r>
              <a:rPr lang="zh-CN" altLang="en-US" b="1" dirty="0" smtClean="0"/>
              <a:t>概述</a:t>
            </a:r>
            <a:endParaRPr lang="en-US" altLang="zh-CN" b="1" dirty="0" smtClean="0"/>
          </a:p>
          <a:p>
            <a:pPr marL="457200" indent="-457200" eaLnBrk="0" fontAlgn="base" hangingPunct="0">
              <a:spcAft>
                <a:spcPct val="0"/>
              </a:spcAft>
              <a:buBlip>
                <a:blip r:embed="rId2"/>
              </a:buBlip>
            </a:pPr>
            <a:r>
              <a:rPr lang="en-US" altLang="zh-CN" b="1" dirty="0" smtClean="0">
                <a:solidFill>
                  <a:srgbClr val="FF0000"/>
                </a:solidFill>
              </a:rPr>
              <a:t>VBScript</a:t>
            </a:r>
            <a:r>
              <a:rPr lang="zh-CN" altLang="en-US" b="1" dirty="0" smtClean="0">
                <a:solidFill>
                  <a:srgbClr val="FF0000"/>
                </a:solidFill>
              </a:rPr>
              <a:t>基本语法</a:t>
            </a:r>
            <a:endParaRPr lang="en-US" altLang="zh-CN" b="1" dirty="0" smtClean="0">
              <a:solidFill>
                <a:srgbClr val="FF0000"/>
              </a:solidFill>
            </a:endParaRPr>
          </a:p>
          <a:p>
            <a:pPr marL="457200" indent="-457200" eaLnBrk="0" fontAlgn="base" hangingPunct="0">
              <a:spcAft>
                <a:spcPct val="0"/>
              </a:spcAft>
              <a:buBlip>
                <a:blip r:embed="rId2"/>
              </a:buBlip>
            </a:pPr>
            <a:r>
              <a:rPr lang="en-US" altLang="zh-CN" b="1" dirty="0" smtClean="0"/>
              <a:t>VBScript</a:t>
            </a:r>
            <a:r>
              <a:rPr lang="zh-CN" altLang="en-US" b="1" dirty="0"/>
              <a:t>条件语句与循环</a:t>
            </a:r>
            <a:r>
              <a:rPr lang="zh-CN" altLang="en-US" b="1" dirty="0" smtClean="0"/>
              <a:t>语句</a:t>
            </a:r>
            <a:endParaRPr lang="en-US" altLang="zh-CN" b="1" dirty="0" smtClean="0"/>
          </a:p>
          <a:p>
            <a:pPr marL="457200" indent="-457200" eaLnBrk="0" fontAlgn="base" hangingPunct="0">
              <a:spcAft>
                <a:spcPct val="0"/>
              </a:spcAft>
              <a:buBlip>
                <a:blip r:embed="rId2"/>
              </a:buBlip>
            </a:pPr>
            <a:r>
              <a:rPr lang="zh-CN" altLang="en-US" b="1" dirty="0" smtClean="0"/>
              <a:t>过程</a:t>
            </a:r>
            <a:r>
              <a:rPr lang="zh-CN" altLang="en-US" b="1" dirty="0"/>
              <a:t>与</a:t>
            </a:r>
            <a:r>
              <a:rPr lang="zh-CN" altLang="en-US" b="1" dirty="0" smtClean="0"/>
              <a:t>函数</a:t>
            </a:r>
            <a:endParaRPr lang="en-US" altLang="zh-CN" b="1" dirty="0" smtClean="0"/>
          </a:p>
          <a:p>
            <a:pPr marL="457200" indent="-457200" eaLnBrk="0" fontAlgn="base" hangingPunct="0">
              <a:spcAft>
                <a:spcPct val="0"/>
              </a:spcAft>
              <a:buBlip>
                <a:blip r:embed="rId2"/>
              </a:buBlip>
            </a:pPr>
            <a:r>
              <a:rPr lang="zh-CN" altLang="en-US" b="1" dirty="0"/>
              <a:t>正则表达式</a:t>
            </a:r>
            <a:endParaRPr lang="en-US" altLang="zh-CN" b="1" dirty="0"/>
          </a:p>
          <a:p>
            <a:pPr marL="457200" indent="-457200" eaLnBrk="0" fontAlgn="base" hangingPunct="0">
              <a:spcAft>
                <a:spcPct val="0"/>
              </a:spcAft>
              <a:buBlip>
                <a:blip r:embed="rId2"/>
              </a:buBlip>
            </a:pPr>
            <a:r>
              <a:rPr lang="en-US" altLang="zh-CN" b="1" dirty="0"/>
              <a:t>FSO</a:t>
            </a:r>
            <a:r>
              <a:rPr lang="zh-CN" altLang="en-US" b="1" dirty="0"/>
              <a:t>的常见对象和方法的常见</a:t>
            </a:r>
            <a:r>
              <a:rPr lang="zh-CN" altLang="en-US" b="1" dirty="0">
                <a:solidFill>
                  <a:schemeClr val="bg1"/>
                </a:solidFill>
                <a:latin typeface="+mj-ea"/>
              </a:rPr>
              <a:t>对象和方法</a:t>
            </a:r>
            <a:endParaRPr lang="en-US" altLang="zh-CN" dirty="0" smtClean="0"/>
          </a:p>
        </p:txBody>
      </p:sp>
    </p:spTree>
    <p:extLst>
      <p:ext uri="{BB962C8B-B14F-4D97-AF65-F5344CB8AC3E}">
        <p14:creationId xmlns:p14="http://schemas.microsoft.com/office/powerpoint/2010/main" val="29431194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eaLnBrk="1" hangingPunct="1"/>
            <a:r>
              <a:rPr lang="en-US" altLang="zh-CN" smtClean="0">
                <a:latin typeface="黑体" pitchFamily="49" charset="-122"/>
                <a:ea typeface="黑体" pitchFamily="49" charset="-122"/>
              </a:rPr>
              <a:t>FileSystemObject</a:t>
            </a:r>
            <a:r>
              <a:rPr lang="zh-CN" altLang="zh-CN" smtClean="0">
                <a:latin typeface="黑体" pitchFamily="49" charset="-122"/>
                <a:ea typeface="黑体" pitchFamily="49" charset="-122"/>
              </a:rPr>
              <a:t>对象</a:t>
            </a:r>
            <a:endParaRPr lang="zh-CN" altLang="en-US" smtClean="0">
              <a:latin typeface="黑体" pitchFamily="49" charset="-122"/>
              <a:ea typeface="黑体" pitchFamily="49" charset="-122"/>
            </a:endParaRPr>
          </a:p>
        </p:txBody>
      </p:sp>
      <p:sp>
        <p:nvSpPr>
          <p:cNvPr id="3" name="内容占位符 2"/>
          <p:cNvSpPr>
            <a:spLocks noGrp="1"/>
          </p:cNvSpPr>
          <p:nvPr>
            <p:ph idx="1"/>
          </p:nvPr>
        </p:nvSpPr>
        <p:spPr>
          <a:xfrm>
            <a:off x="642938" y="928688"/>
            <a:ext cx="8825606" cy="5214937"/>
          </a:xfrm>
        </p:spPr>
        <p:txBody>
          <a:bodyPr>
            <a:normAutofit/>
          </a:bodyPr>
          <a:lstStyle/>
          <a:p>
            <a:pPr marL="0" indent="0" eaLnBrk="1" hangingPunct="1">
              <a:lnSpc>
                <a:spcPct val="150000"/>
              </a:lnSpc>
              <a:buNone/>
              <a:defRPr/>
            </a:pPr>
            <a:r>
              <a:rPr lang="en-US" altLang="zh-CN" sz="2800" b="1" dirty="0" err="1" smtClean="0">
                <a:latin typeface="+mn-ea"/>
              </a:rPr>
              <a:t>FileSystemObject</a:t>
            </a:r>
            <a:r>
              <a:rPr lang="zh-CN" altLang="zh-CN" sz="2800" b="1" dirty="0" smtClean="0">
                <a:latin typeface="+mn-ea"/>
              </a:rPr>
              <a:t>对象</a:t>
            </a:r>
            <a:r>
              <a:rPr lang="zh-CN" altLang="en-US" sz="2800" b="1" dirty="0" smtClean="0">
                <a:latin typeface="+mn-ea"/>
              </a:rPr>
              <a:t>创建步骤</a:t>
            </a:r>
            <a:endParaRPr lang="en-US" altLang="zh-CN" sz="2800" b="1" dirty="0">
              <a:latin typeface="+mn-ea"/>
            </a:endParaRPr>
          </a:p>
          <a:p>
            <a:pPr lvl="1" eaLnBrk="0" fontAlgn="base" hangingPunct="0">
              <a:lnSpc>
                <a:spcPct val="150000"/>
              </a:lnSpc>
              <a:spcAft>
                <a:spcPct val="0"/>
              </a:spcAft>
              <a:buBlip>
                <a:blip r:embed="rId3"/>
              </a:buBlip>
              <a:defRPr/>
            </a:pPr>
            <a:r>
              <a:rPr lang="zh-CN" altLang="zh-CN" sz="2400" b="1" dirty="0">
                <a:latin typeface="+mn-ea"/>
              </a:rPr>
              <a:t>使用</a:t>
            </a:r>
            <a:r>
              <a:rPr lang="en-US" altLang="zh-CN" sz="2400" b="1" dirty="0">
                <a:latin typeface="+mn-ea"/>
              </a:rPr>
              <a:t> </a:t>
            </a:r>
            <a:r>
              <a:rPr lang="en-US" altLang="zh-CN" sz="2400" b="1" dirty="0" err="1">
                <a:latin typeface="+mn-ea"/>
              </a:rPr>
              <a:t>CreateObject</a:t>
            </a:r>
            <a:r>
              <a:rPr lang="en-US" altLang="zh-CN" sz="2400" b="1" dirty="0">
                <a:latin typeface="+mn-ea"/>
              </a:rPr>
              <a:t> </a:t>
            </a:r>
            <a:r>
              <a:rPr lang="zh-CN" altLang="zh-CN" sz="2400" b="1" dirty="0">
                <a:latin typeface="+mn-ea"/>
              </a:rPr>
              <a:t>方法创建</a:t>
            </a:r>
            <a:r>
              <a:rPr lang="en-US" altLang="zh-CN" sz="2400" b="1" dirty="0">
                <a:latin typeface="+mn-ea"/>
              </a:rPr>
              <a:t> </a:t>
            </a:r>
            <a:r>
              <a:rPr lang="en-US" altLang="zh-CN" sz="2400" b="1" dirty="0" err="1">
                <a:latin typeface="+mn-ea"/>
              </a:rPr>
              <a:t>FileSystemObject</a:t>
            </a:r>
            <a:r>
              <a:rPr lang="en-US" altLang="zh-CN" sz="2400" b="1" dirty="0">
                <a:latin typeface="+mn-ea"/>
              </a:rPr>
              <a:t> </a:t>
            </a:r>
            <a:r>
              <a:rPr lang="zh-CN" altLang="zh-CN" sz="2400" b="1" dirty="0">
                <a:latin typeface="+mn-ea"/>
              </a:rPr>
              <a:t>对象。</a:t>
            </a:r>
            <a:r>
              <a:rPr lang="en-US" altLang="zh-CN" sz="2400" b="1" dirty="0">
                <a:latin typeface="+mn-ea"/>
              </a:rPr>
              <a:t> </a:t>
            </a:r>
            <a:endParaRPr lang="zh-CN" altLang="zh-CN" sz="2400" b="1" dirty="0">
              <a:latin typeface="+mn-ea"/>
            </a:endParaRPr>
          </a:p>
          <a:p>
            <a:pPr lvl="1" eaLnBrk="0" fontAlgn="base" hangingPunct="0">
              <a:lnSpc>
                <a:spcPct val="150000"/>
              </a:lnSpc>
              <a:spcAft>
                <a:spcPct val="0"/>
              </a:spcAft>
              <a:buBlip>
                <a:blip r:embed="rId3"/>
              </a:buBlip>
              <a:defRPr/>
            </a:pPr>
            <a:r>
              <a:rPr lang="zh-CN" altLang="zh-CN" sz="2400" b="1" dirty="0">
                <a:solidFill>
                  <a:srgbClr val="FF0000"/>
                </a:solidFill>
                <a:latin typeface="+mn-ea"/>
              </a:rPr>
              <a:t>在创建的对象上使用适当的方法</a:t>
            </a:r>
            <a:r>
              <a:rPr lang="zh-CN" altLang="zh-CN" sz="2400" b="1" dirty="0">
                <a:latin typeface="+mn-ea"/>
              </a:rPr>
              <a:t>。</a:t>
            </a:r>
            <a:r>
              <a:rPr lang="en-US" altLang="zh-CN" sz="2400" b="1" dirty="0">
                <a:latin typeface="+mn-ea"/>
              </a:rPr>
              <a:t> </a:t>
            </a:r>
            <a:endParaRPr lang="zh-CN" altLang="zh-CN" sz="2400" b="1" dirty="0">
              <a:latin typeface="+mn-ea"/>
            </a:endParaRPr>
          </a:p>
          <a:p>
            <a:pPr lvl="1" eaLnBrk="0" fontAlgn="base" hangingPunct="0">
              <a:lnSpc>
                <a:spcPct val="150000"/>
              </a:lnSpc>
              <a:spcAft>
                <a:spcPct val="0"/>
              </a:spcAft>
              <a:buBlip>
                <a:blip r:embed="rId3"/>
              </a:buBlip>
              <a:defRPr/>
            </a:pPr>
            <a:r>
              <a:rPr lang="zh-CN" altLang="zh-CN" sz="2400" b="1" dirty="0">
                <a:latin typeface="+mn-ea"/>
              </a:rPr>
              <a:t>访问创建对象的属性。</a:t>
            </a:r>
            <a:endParaRPr lang="zh-CN" altLang="en-US" sz="2400" b="1" dirty="0">
              <a:latin typeface="+mn-ea"/>
            </a:endParaRPr>
          </a:p>
        </p:txBody>
      </p:sp>
      <p:sp>
        <p:nvSpPr>
          <p:cNvPr id="39941" name="TextBox 4"/>
          <p:cNvSpPr txBox="1">
            <a:spLocks noChangeArrowheads="1"/>
          </p:cNvSpPr>
          <p:nvPr/>
        </p:nvSpPr>
        <p:spPr bwMode="auto">
          <a:xfrm>
            <a:off x="1547813" y="3645024"/>
            <a:ext cx="6448688"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a:lnSpc>
                <a:spcPct val="150000"/>
              </a:lnSpc>
            </a:pPr>
            <a:r>
              <a:rPr lang="en-US" altLang="zh-CN" sz="2000" dirty="0">
                <a:solidFill>
                  <a:srgbClr val="C00000"/>
                </a:solidFill>
              </a:rPr>
              <a:t>Dim </a:t>
            </a:r>
            <a:r>
              <a:rPr lang="en-US" altLang="zh-CN" sz="2000" dirty="0" err="1">
                <a:solidFill>
                  <a:srgbClr val="C00000"/>
                </a:solidFill>
              </a:rPr>
              <a:t>fso</a:t>
            </a:r>
            <a:r>
              <a:rPr lang="en-US" altLang="zh-CN" sz="2000" dirty="0">
                <a:solidFill>
                  <a:srgbClr val="C00000"/>
                </a:solidFill>
              </a:rPr>
              <a:t>, </a:t>
            </a:r>
            <a:r>
              <a:rPr lang="en-US" altLang="zh-CN" sz="2000" dirty="0" err="1">
                <a:solidFill>
                  <a:srgbClr val="C00000"/>
                </a:solidFill>
              </a:rPr>
              <a:t>fldr</a:t>
            </a:r>
            <a:endParaRPr lang="zh-CN" altLang="zh-CN" sz="2000" dirty="0">
              <a:solidFill>
                <a:srgbClr val="C00000"/>
              </a:solidFill>
            </a:endParaRPr>
          </a:p>
          <a:p>
            <a:pPr>
              <a:lnSpc>
                <a:spcPct val="150000"/>
              </a:lnSpc>
            </a:pPr>
            <a:r>
              <a:rPr lang="en-US" altLang="zh-CN" sz="2000" dirty="0">
                <a:solidFill>
                  <a:srgbClr val="C00000"/>
                </a:solidFill>
              </a:rPr>
              <a:t>Set </a:t>
            </a:r>
            <a:r>
              <a:rPr lang="en-US" altLang="zh-CN" sz="2000" dirty="0" err="1">
                <a:solidFill>
                  <a:srgbClr val="C00000"/>
                </a:solidFill>
              </a:rPr>
              <a:t>fso</a:t>
            </a:r>
            <a:r>
              <a:rPr lang="en-US" altLang="zh-CN" sz="2000" dirty="0">
                <a:solidFill>
                  <a:srgbClr val="C00000"/>
                </a:solidFill>
              </a:rPr>
              <a:t> = </a:t>
            </a:r>
            <a:r>
              <a:rPr lang="en-US" altLang="zh-CN" sz="2000" dirty="0" err="1">
                <a:solidFill>
                  <a:srgbClr val="C00000"/>
                </a:solidFill>
              </a:rPr>
              <a:t>CreateObject</a:t>
            </a:r>
            <a:r>
              <a:rPr lang="en-US" altLang="zh-CN" sz="2000" dirty="0">
                <a:solidFill>
                  <a:srgbClr val="C00000"/>
                </a:solidFill>
              </a:rPr>
              <a:t>("</a:t>
            </a:r>
            <a:r>
              <a:rPr lang="en-US" altLang="zh-CN" sz="2000" dirty="0" err="1">
                <a:solidFill>
                  <a:srgbClr val="C00000"/>
                </a:solidFill>
              </a:rPr>
              <a:t>Scripting.FileSystemObject</a:t>
            </a:r>
            <a:r>
              <a:rPr lang="en-US" altLang="zh-CN" sz="2000" dirty="0">
                <a:solidFill>
                  <a:srgbClr val="C00000"/>
                </a:solidFill>
              </a:rPr>
              <a:t>")</a:t>
            </a:r>
            <a:endParaRPr lang="zh-CN" altLang="zh-CN" sz="2000" dirty="0">
              <a:solidFill>
                <a:srgbClr val="C00000"/>
              </a:solidFill>
            </a:endParaRPr>
          </a:p>
          <a:p>
            <a:pPr>
              <a:lnSpc>
                <a:spcPct val="150000"/>
              </a:lnSpc>
            </a:pPr>
            <a:r>
              <a:rPr lang="en-US" altLang="zh-CN" sz="2000" dirty="0">
                <a:solidFill>
                  <a:srgbClr val="C00000"/>
                </a:solidFill>
              </a:rPr>
              <a:t>Set </a:t>
            </a:r>
            <a:r>
              <a:rPr lang="en-US" altLang="zh-CN" sz="2000" dirty="0" err="1">
                <a:solidFill>
                  <a:srgbClr val="C00000"/>
                </a:solidFill>
              </a:rPr>
              <a:t>fldr</a:t>
            </a:r>
            <a:r>
              <a:rPr lang="en-US" altLang="zh-CN" sz="2000" dirty="0">
                <a:solidFill>
                  <a:srgbClr val="C00000"/>
                </a:solidFill>
              </a:rPr>
              <a:t> = </a:t>
            </a:r>
            <a:r>
              <a:rPr lang="en-US" altLang="zh-CN" sz="2000" dirty="0" err="1">
                <a:solidFill>
                  <a:srgbClr val="C00000"/>
                </a:solidFill>
              </a:rPr>
              <a:t>fso.CreateFolder</a:t>
            </a:r>
            <a:r>
              <a:rPr lang="en-US" altLang="zh-CN" sz="2000" dirty="0" smtClean="0">
                <a:solidFill>
                  <a:srgbClr val="C00000"/>
                </a:solidFill>
              </a:rPr>
              <a:t>(“D:\demo\Test0824")</a:t>
            </a:r>
          </a:p>
          <a:p>
            <a:pPr>
              <a:lnSpc>
                <a:spcPct val="150000"/>
              </a:lnSpc>
            </a:pPr>
            <a:r>
              <a:rPr lang="en-US" altLang="zh-CN" sz="2000" dirty="0">
                <a:solidFill>
                  <a:srgbClr val="C00000"/>
                </a:solidFill>
              </a:rPr>
              <a:t>Set file = </a:t>
            </a:r>
            <a:r>
              <a:rPr lang="en-US" altLang="zh-CN" sz="2000" dirty="0" err="1">
                <a:solidFill>
                  <a:srgbClr val="C00000"/>
                </a:solidFill>
              </a:rPr>
              <a:t>fso.CreateTextFile</a:t>
            </a:r>
            <a:r>
              <a:rPr lang="en-US" altLang="zh-CN" sz="2000" dirty="0">
                <a:solidFill>
                  <a:srgbClr val="C00000"/>
                </a:solidFill>
              </a:rPr>
              <a:t>("d:\demo\Test0824\test123.txt")</a:t>
            </a:r>
            <a:endParaRPr lang="zh-CN" altLang="zh-CN" sz="2000" dirty="0">
              <a:solidFill>
                <a:srgbClr val="C00000"/>
              </a:solidFill>
            </a:endParaRPr>
          </a:p>
          <a:p>
            <a:pPr>
              <a:lnSpc>
                <a:spcPct val="150000"/>
              </a:lnSpc>
            </a:pPr>
            <a:r>
              <a:rPr lang="zh-CN" altLang="zh-CN" sz="2000" dirty="0">
                <a:solidFill>
                  <a:srgbClr val="C00000"/>
                </a:solidFill>
              </a:rPr>
              <a:t>说明：</a:t>
            </a:r>
          </a:p>
          <a:p>
            <a:pPr>
              <a:lnSpc>
                <a:spcPct val="150000"/>
              </a:lnSpc>
            </a:pPr>
            <a:r>
              <a:rPr lang="zh-CN" altLang="zh-CN" sz="2000" dirty="0">
                <a:solidFill>
                  <a:srgbClr val="C00000"/>
                </a:solidFill>
              </a:rPr>
              <a:t>使用</a:t>
            </a:r>
            <a:r>
              <a:rPr lang="en-US" altLang="zh-CN" sz="2000" dirty="0">
                <a:solidFill>
                  <a:srgbClr val="C00000"/>
                </a:solidFill>
              </a:rPr>
              <a:t> </a:t>
            </a:r>
            <a:r>
              <a:rPr lang="en-US" altLang="zh-CN" sz="2000" dirty="0" err="1">
                <a:solidFill>
                  <a:srgbClr val="C00000"/>
                </a:solidFill>
              </a:rPr>
              <a:t>CreateFolder</a:t>
            </a:r>
            <a:r>
              <a:rPr lang="en-US" altLang="zh-CN" sz="2000" dirty="0">
                <a:solidFill>
                  <a:srgbClr val="C00000"/>
                </a:solidFill>
              </a:rPr>
              <a:t> </a:t>
            </a:r>
            <a:r>
              <a:rPr lang="zh-CN" altLang="zh-CN" sz="2000" dirty="0">
                <a:solidFill>
                  <a:srgbClr val="C00000"/>
                </a:solidFill>
              </a:rPr>
              <a:t>方法创建了一个新的文件夹</a:t>
            </a:r>
            <a:endParaRPr lang="zh-CN" altLang="en-US" sz="2000" dirty="0">
              <a:solidFill>
                <a:srgbClr val="C00000"/>
              </a:solidFill>
            </a:endParaRPr>
          </a:p>
        </p:txBody>
      </p:sp>
    </p:spTree>
    <p:extLst>
      <p:ext uri="{BB962C8B-B14F-4D97-AF65-F5344CB8AC3E}">
        <p14:creationId xmlns:p14="http://schemas.microsoft.com/office/powerpoint/2010/main" val="8019642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eaLnBrk="1" hangingPunct="1"/>
            <a:r>
              <a:rPr lang="en-US" altLang="zh-CN" dirty="0" err="1" smtClean="0">
                <a:latin typeface="黑体" pitchFamily="49" charset="-122"/>
                <a:ea typeface="黑体" pitchFamily="49" charset="-122"/>
              </a:rPr>
              <a:t>FileSystemObject</a:t>
            </a:r>
            <a:r>
              <a:rPr lang="zh-CN" altLang="zh-CN" dirty="0" smtClean="0">
                <a:latin typeface="黑体" pitchFamily="49" charset="-122"/>
                <a:ea typeface="黑体" pitchFamily="49" charset="-122"/>
              </a:rPr>
              <a:t>对象</a:t>
            </a:r>
            <a:endParaRPr lang="zh-CN" altLang="en-US" dirty="0" smtClean="0">
              <a:latin typeface="黑体" pitchFamily="49" charset="-122"/>
              <a:ea typeface="黑体" pitchFamily="49" charset="-122"/>
            </a:endParaRPr>
          </a:p>
        </p:txBody>
      </p:sp>
      <p:sp>
        <p:nvSpPr>
          <p:cNvPr id="3" name="内容占位符 2"/>
          <p:cNvSpPr>
            <a:spLocks noGrp="1"/>
          </p:cNvSpPr>
          <p:nvPr>
            <p:ph idx="1"/>
          </p:nvPr>
        </p:nvSpPr>
        <p:spPr>
          <a:xfrm>
            <a:off x="642938" y="928688"/>
            <a:ext cx="7929562" cy="5214937"/>
          </a:xfrm>
        </p:spPr>
        <p:txBody>
          <a:bodyPr/>
          <a:lstStyle/>
          <a:p>
            <a:pPr marL="0" indent="0" eaLnBrk="1" hangingPunct="1">
              <a:lnSpc>
                <a:spcPct val="150000"/>
              </a:lnSpc>
              <a:buNone/>
              <a:defRPr/>
            </a:pPr>
            <a:r>
              <a:rPr lang="en-US" altLang="zh-CN" sz="2800" b="1" dirty="0" err="1" smtClean="0">
                <a:latin typeface="+mn-ea"/>
              </a:rPr>
              <a:t>FileSystemObject</a:t>
            </a:r>
            <a:r>
              <a:rPr lang="zh-CN" altLang="zh-CN" sz="2800" b="1" dirty="0" smtClean="0">
                <a:latin typeface="+mn-ea"/>
              </a:rPr>
              <a:t>对象</a:t>
            </a:r>
            <a:r>
              <a:rPr lang="zh-CN" altLang="en-US" sz="2800" b="1" dirty="0" smtClean="0">
                <a:latin typeface="+mn-ea"/>
              </a:rPr>
              <a:t>创建步骤</a:t>
            </a:r>
            <a:endParaRPr lang="en-US" altLang="zh-CN" sz="2800" b="1" dirty="0">
              <a:latin typeface="+mn-ea"/>
            </a:endParaRPr>
          </a:p>
          <a:p>
            <a:pPr lvl="1" eaLnBrk="0" fontAlgn="base" hangingPunct="0">
              <a:lnSpc>
                <a:spcPct val="150000"/>
              </a:lnSpc>
              <a:spcAft>
                <a:spcPct val="0"/>
              </a:spcAft>
              <a:buBlip>
                <a:blip r:embed="rId3"/>
              </a:buBlip>
              <a:defRPr/>
            </a:pPr>
            <a:r>
              <a:rPr lang="zh-CN" altLang="zh-CN" sz="2400" b="1" dirty="0">
                <a:latin typeface="+mn-ea"/>
              </a:rPr>
              <a:t>使用</a:t>
            </a:r>
            <a:r>
              <a:rPr lang="en-US" altLang="zh-CN" sz="2400" b="1" dirty="0">
                <a:latin typeface="+mn-ea"/>
              </a:rPr>
              <a:t> </a:t>
            </a:r>
            <a:r>
              <a:rPr lang="en-US" altLang="zh-CN" sz="2400" b="1" dirty="0" err="1">
                <a:latin typeface="+mn-ea"/>
              </a:rPr>
              <a:t>CreateObject</a:t>
            </a:r>
            <a:r>
              <a:rPr lang="en-US" altLang="zh-CN" sz="2400" b="1" dirty="0">
                <a:latin typeface="+mn-ea"/>
              </a:rPr>
              <a:t> </a:t>
            </a:r>
            <a:r>
              <a:rPr lang="zh-CN" altLang="zh-CN" sz="2400" b="1" dirty="0">
                <a:latin typeface="+mn-ea"/>
              </a:rPr>
              <a:t>方法创建</a:t>
            </a:r>
            <a:r>
              <a:rPr lang="en-US" altLang="zh-CN" sz="2400" b="1" dirty="0">
                <a:latin typeface="+mn-ea"/>
              </a:rPr>
              <a:t> </a:t>
            </a:r>
            <a:r>
              <a:rPr lang="en-US" altLang="zh-CN" sz="2400" b="1" dirty="0" err="1">
                <a:latin typeface="+mn-ea"/>
              </a:rPr>
              <a:t>FileSystemObject</a:t>
            </a:r>
            <a:r>
              <a:rPr lang="en-US" altLang="zh-CN" sz="2400" b="1" dirty="0">
                <a:latin typeface="+mn-ea"/>
              </a:rPr>
              <a:t> </a:t>
            </a:r>
            <a:r>
              <a:rPr lang="zh-CN" altLang="zh-CN" sz="2400" b="1" dirty="0">
                <a:latin typeface="+mn-ea"/>
              </a:rPr>
              <a:t>对象。</a:t>
            </a:r>
            <a:r>
              <a:rPr lang="en-US" altLang="zh-CN" sz="2400" b="1" dirty="0">
                <a:latin typeface="+mn-ea"/>
              </a:rPr>
              <a:t> </a:t>
            </a:r>
            <a:endParaRPr lang="zh-CN" altLang="zh-CN" sz="2400" b="1" dirty="0">
              <a:latin typeface="+mn-ea"/>
            </a:endParaRPr>
          </a:p>
          <a:p>
            <a:pPr lvl="1" eaLnBrk="0" fontAlgn="base" hangingPunct="0">
              <a:lnSpc>
                <a:spcPct val="150000"/>
              </a:lnSpc>
              <a:spcAft>
                <a:spcPct val="0"/>
              </a:spcAft>
              <a:buBlip>
                <a:blip r:embed="rId3"/>
              </a:buBlip>
              <a:defRPr/>
            </a:pPr>
            <a:r>
              <a:rPr lang="zh-CN" altLang="zh-CN" sz="2400" b="1" dirty="0">
                <a:latin typeface="+mn-ea"/>
              </a:rPr>
              <a:t>在创建的对象上使用适当的方法。</a:t>
            </a:r>
            <a:r>
              <a:rPr lang="en-US" altLang="zh-CN" sz="2400" b="1" dirty="0">
                <a:latin typeface="+mn-ea"/>
              </a:rPr>
              <a:t> </a:t>
            </a:r>
            <a:endParaRPr lang="zh-CN" altLang="zh-CN" sz="2400" b="1" dirty="0">
              <a:latin typeface="+mn-ea"/>
            </a:endParaRPr>
          </a:p>
          <a:p>
            <a:pPr lvl="1" eaLnBrk="0" fontAlgn="base" hangingPunct="0">
              <a:lnSpc>
                <a:spcPct val="150000"/>
              </a:lnSpc>
              <a:spcAft>
                <a:spcPct val="0"/>
              </a:spcAft>
              <a:buBlip>
                <a:blip r:embed="rId3"/>
              </a:buBlip>
              <a:defRPr/>
            </a:pPr>
            <a:r>
              <a:rPr lang="zh-CN" altLang="zh-CN" sz="2400" b="1" dirty="0">
                <a:solidFill>
                  <a:srgbClr val="FF0000"/>
                </a:solidFill>
                <a:latin typeface="+mn-ea"/>
              </a:rPr>
              <a:t>访问创建对象的属性。</a:t>
            </a:r>
            <a:endParaRPr lang="zh-CN" altLang="en-US" sz="2400" b="1" dirty="0">
              <a:solidFill>
                <a:srgbClr val="FF0000"/>
              </a:solidFill>
              <a:latin typeface="+mn-ea"/>
            </a:endParaRPr>
          </a:p>
        </p:txBody>
      </p:sp>
      <p:sp>
        <p:nvSpPr>
          <p:cNvPr id="40965" name="TextBox 4"/>
          <p:cNvSpPr txBox="1">
            <a:spLocks noChangeArrowheads="1"/>
          </p:cNvSpPr>
          <p:nvPr/>
        </p:nvSpPr>
        <p:spPr bwMode="auto">
          <a:xfrm>
            <a:off x="1403350" y="3860800"/>
            <a:ext cx="5726113"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a:lnSpc>
                <a:spcPct val="150000"/>
              </a:lnSpc>
            </a:pPr>
            <a:r>
              <a:rPr lang="en-US" altLang="zh-CN" sz="2000" dirty="0">
                <a:solidFill>
                  <a:srgbClr val="C00000"/>
                </a:solidFill>
              </a:rPr>
              <a:t>Dim </a:t>
            </a:r>
            <a:r>
              <a:rPr lang="en-US" altLang="zh-CN" sz="2000" dirty="0" err="1">
                <a:solidFill>
                  <a:srgbClr val="C00000"/>
                </a:solidFill>
              </a:rPr>
              <a:t>fso,fldr</a:t>
            </a:r>
            <a:endParaRPr lang="zh-CN" altLang="zh-CN" sz="2000" dirty="0">
              <a:solidFill>
                <a:srgbClr val="C00000"/>
              </a:solidFill>
            </a:endParaRPr>
          </a:p>
          <a:p>
            <a:pPr>
              <a:lnSpc>
                <a:spcPct val="150000"/>
              </a:lnSpc>
            </a:pPr>
            <a:r>
              <a:rPr lang="en-US" altLang="zh-CN" sz="2000" dirty="0">
                <a:solidFill>
                  <a:srgbClr val="C00000"/>
                </a:solidFill>
              </a:rPr>
              <a:t>Set </a:t>
            </a:r>
            <a:r>
              <a:rPr lang="en-US" altLang="zh-CN" sz="2000" dirty="0" err="1">
                <a:solidFill>
                  <a:srgbClr val="C00000"/>
                </a:solidFill>
              </a:rPr>
              <a:t>fso</a:t>
            </a:r>
            <a:r>
              <a:rPr lang="en-US" altLang="zh-CN" sz="2000" dirty="0">
                <a:solidFill>
                  <a:srgbClr val="C00000"/>
                </a:solidFill>
              </a:rPr>
              <a:t> = </a:t>
            </a:r>
            <a:r>
              <a:rPr lang="en-US" altLang="zh-CN" sz="2000" dirty="0" err="1">
                <a:solidFill>
                  <a:srgbClr val="C00000"/>
                </a:solidFill>
              </a:rPr>
              <a:t>CreateObject</a:t>
            </a:r>
            <a:r>
              <a:rPr lang="en-US" altLang="zh-CN" sz="2000" dirty="0">
                <a:solidFill>
                  <a:srgbClr val="C00000"/>
                </a:solidFill>
              </a:rPr>
              <a:t>("</a:t>
            </a:r>
            <a:r>
              <a:rPr lang="en-US" altLang="zh-CN" sz="2000" dirty="0" err="1">
                <a:solidFill>
                  <a:srgbClr val="C00000"/>
                </a:solidFill>
              </a:rPr>
              <a:t>Scripting.FileSystemObject</a:t>
            </a:r>
            <a:r>
              <a:rPr lang="en-US" altLang="zh-CN" sz="2000" dirty="0">
                <a:solidFill>
                  <a:srgbClr val="C00000"/>
                </a:solidFill>
              </a:rPr>
              <a:t>")</a:t>
            </a:r>
            <a:endParaRPr lang="zh-CN" altLang="zh-CN" sz="2000" dirty="0">
              <a:solidFill>
                <a:srgbClr val="C00000"/>
              </a:solidFill>
            </a:endParaRPr>
          </a:p>
          <a:p>
            <a:pPr>
              <a:lnSpc>
                <a:spcPct val="150000"/>
              </a:lnSpc>
            </a:pPr>
            <a:r>
              <a:rPr lang="en-US" altLang="zh-CN" sz="2000" dirty="0">
                <a:solidFill>
                  <a:srgbClr val="C00000"/>
                </a:solidFill>
              </a:rPr>
              <a:t>Set </a:t>
            </a:r>
            <a:r>
              <a:rPr lang="en-US" altLang="zh-CN" sz="2000" dirty="0" err="1">
                <a:solidFill>
                  <a:srgbClr val="C00000"/>
                </a:solidFill>
              </a:rPr>
              <a:t>fldr</a:t>
            </a:r>
            <a:r>
              <a:rPr lang="en-US" altLang="zh-CN" sz="2000" dirty="0">
                <a:solidFill>
                  <a:srgbClr val="C00000"/>
                </a:solidFill>
              </a:rPr>
              <a:t> = </a:t>
            </a:r>
            <a:r>
              <a:rPr lang="en-US" altLang="zh-CN" sz="2000" dirty="0" err="1">
                <a:solidFill>
                  <a:srgbClr val="C00000"/>
                </a:solidFill>
              </a:rPr>
              <a:t>fso.GetFile</a:t>
            </a:r>
            <a:r>
              <a:rPr lang="en-US" altLang="zh-CN" sz="2000" dirty="0">
                <a:solidFill>
                  <a:srgbClr val="C00000"/>
                </a:solidFill>
              </a:rPr>
              <a:t>("c:\test.txt")</a:t>
            </a:r>
            <a:endParaRPr lang="zh-CN" altLang="zh-CN" sz="2000" dirty="0">
              <a:solidFill>
                <a:srgbClr val="C00000"/>
              </a:solidFill>
            </a:endParaRPr>
          </a:p>
          <a:p>
            <a:pPr>
              <a:lnSpc>
                <a:spcPct val="150000"/>
              </a:lnSpc>
            </a:pPr>
            <a:r>
              <a:rPr lang="en-US" altLang="zh-CN" sz="2000" dirty="0" err="1">
                <a:solidFill>
                  <a:srgbClr val="C00000"/>
                </a:solidFill>
              </a:rPr>
              <a:t>MsgBox</a:t>
            </a:r>
            <a:r>
              <a:rPr lang="en-US" altLang="zh-CN" sz="2000" dirty="0">
                <a:solidFill>
                  <a:srgbClr val="C00000"/>
                </a:solidFill>
              </a:rPr>
              <a:t> </a:t>
            </a:r>
            <a:r>
              <a:rPr lang="en-US" altLang="zh-CN" sz="2000" dirty="0" err="1">
                <a:solidFill>
                  <a:srgbClr val="C00000"/>
                </a:solidFill>
              </a:rPr>
              <a:t>fldr.Name</a:t>
            </a:r>
            <a:endParaRPr lang="zh-CN" altLang="zh-CN" sz="2000" dirty="0">
              <a:solidFill>
                <a:srgbClr val="C00000"/>
              </a:solidFill>
            </a:endParaRPr>
          </a:p>
          <a:p>
            <a:pPr>
              <a:lnSpc>
                <a:spcPct val="150000"/>
              </a:lnSpc>
            </a:pPr>
            <a:r>
              <a:rPr lang="zh-CN" altLang="zh-CN" sz="2000" dirty="0">
                <a:solidFill>
                  <a:srgbClr val="C00000"/>
                </a:solidFill>
              </a:rPr>
              <a:t>说明：</a:t>
            </a:r>
          </a:p>
          <a:p>
            <a:pPr>
              <a:lnSpc>
                <a:spcPct val="150000"/>
              </a:lnSpc>
            </a:pPr>
            <a:r>
              <a:rPr lang="zh-CN" altLang="zh-CN" sz="2000" dirty="0">
                <a:solidFill>
                  <a:srgbClr val="C00000"/>
                </a:solidFill>
              </a:rPr>
              <a:t>通过</a:t>
            </a:r>
            <a:r>
              <a:rPr lang="en-US" altLang="zh-CN" sz="2000" dirty="0">
                <a:solidFill>
                  <a:srgbClr val="C00000"/>
                </a:solidFill>
              </a:rPr>
              <a:t>Name</a:t>
            </a:r>
            <a:r>
              <a:rPr lang="zh-CN" altLang="zh-CN" sz="2000" dirty="0">
                <a:solidFill>
                  <a:srgbClr val="C00000"/>
                </a:solidFill>
              </a:rPr>
              <a:t>属性访问文件的名称。</a:t>
            </a:r>
            <a:endParaRPr lang="zh-CN" altLang="en-US" sz="2000" dirty="0">
              <a:solidFill>
                <a:srgbClr val="C00000"/>
              </a:solidFill>
            </a:endParaRPr>
          </a:p>
        </p:txBody>
      </p:sp>
    </p:spTree>
    <p:extLst>
      <p:ext uri="{BB962C8B-B14F-4D97-AF65-F5344CB8AC3E}">
        <p14:creationId xmlns:p14="http://schemas.microsoft.com/office/powerpoint/2010/main" val="20500311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38" y="190500"/>
            <a:ext cx="6096000" cy="381000"/>
          </a:xfrm>
        </p:spPr>
        <p:txBody>
          <a:bodyPr>
            <a:noAutofit/>
          </a:bodyPr>
          <a:lstStyle/>
          <a:p>
            <a:pPr lvl="2" algn="ctr" rtl="0">
              <a:spcBef>
                <a:spcPct val="0"/>
              </a:spcBef>
              <a:defRPr/>
            </a:pPr>
            <a:r>
              <a:rPr lang="en-US" altLang="zh-CN" sz="4000" b="1" kern="1200" dirty="0">
                <a:solidFill>
                  <a:schemeClr val="bg1"/>
                </a:solidFill>
                <a:latin typeface="+mj-ea"/>
                <a:ea typeface="+mj-ea"/>
                <a:cs typeface="+mj-cs"/>
              </a:rPr>
              <a:t>FSO</a:t>
            </a:r>
            <a:r>
              <a:rPr lang="zh-CN" altLang="zh-CN" sz="4000" b="1" kern="1200" dirty="0">
                <a:solidFill>
                  <a:schemeClr val="bg1"/>
                </a:solidFill>
                <a:latin typeface="+mj-ea"/>
                <a:ea typeface="+mj-ea"/>
                <a:cs typeface="+mj-cs"/>
              </a:rPr>
              <a:t>文件夹的基本操作</a:t>
            </a:r>
            <a:endParaRPr lang="zh-CN" altLang="en-US" sz="4000" b="1" kern="1200" dirty="0">
              <a:solidFill>
                <a:schemeClr val="bg1"/>
              </a:solidFill>
              <a:latin typeface="+mj-ea"/>
              <a:ea typeface="+mj-ea"/>
              <a:cs typeface="+mj-cs"/>
            </a:endParaRPr>
          </a:p>
        </p:txBody>
      </p:sp>
      <p:sp>
        <p:nvSpPr>
          <p:cNvPr id="3" name="内容占位符 2"/>
          <p:cNvSpPr>
            <a:spLocks noGrp="1"/>
          </p:cNvSpPr>
          <p:nvPr>
            <p:ph idx="1"/>
          </p:nvPr>
        </p:nvSpPr>
        <p:spPr>
          <a:xfrm>
            <a:off x="323850" y="928688"/>
            <a:ext cx="8569325" cy="5214937"/>
          </a:xfrm>
        </p:spPr>
        <p:txBody>
          <a:bodyPr>
            <a:normAutofit/>
          </a:bodyPr>
          <a:lstStyle/>
          <a:p>
            <a:pPr marL="0" indent="0" eaLnBrk="1" hangingPunct="1">
              <a:buNone/>
              <a:defRPr/>
            </a:pPr>
            <a:r>
              <a:rPr lang="en-US" altLang="zh-CN" sz="2400" b="1" dirty="0" err="1"/>
              <a:t>OpenTextFile</a:t>
            </a:r>
            <a:r>
              <a:rPr lang="zh-CN" altLang="zh-CN" sz="2400" b="1" dirty="0"/>
              <a:t>方法</a:t>
            </a:r>
          </a:p>
          <a:p>
            <a:pPr marL="0" indent="355600" eaLnBrk="1" hangingPunct="1">
              <a:buFont typeface="Arial" pitchFamily="34" charset="0"/>
              <a:buNone/>
              <a:defRPr/>
            </a:pPr>
            <a:r>
              <a:rPr lang="en-US" altLang="zh-CN" sz="2400" b="1" dirty="0" err="1">
                <a:latin typeface="+mn-ea"/>
              </a:rPr>
              <a:t>OpenTextFile</a:t>
            </a:r>
            <a:r>
              <a:rPr lang="zh-CN" altLang="zh-CN" sz="2400" b="1" dirty="0">
                <a:latin typeface="+mn-ea"/>
              </a:rPr>
              <a:t>方法，打开指定的文件并返回一个</a:t>
            </a:r>
            <a:r>
              <a:rPr lang="en-US" altLang="zh-CN" sz="2400" b="1" dirty="0">
                <a:latin typeface="+mn-ea"/>
              </a:rPr>
              <a:t> </a:t>
            </a:r>
            <a:r>
              <a:rPr lang="en-US" altLang="zh-CN" sz="2400" b="1" dirty="0" err="1">
                <a:latin typeface="+mn-ea"/>
              </a:rPr>
              <a:t>TextStream</a:t>
            </a:r>
            <a:r>
              <a:rPr lang="en-US" altLang="zh-CN" sz="2400" b="1" dirty="0">
                <a:latin typeface="+mn-ea"/>
              </a:rPr>
              <a:t> </a:t>
            </a:r>
            <a:r>
              <a:rPr lang="zh-CN" altLang="zh-CN" sz="2400" b="1" dirty="0">
                <a:latin typeface="+mn-ea"/>
              </a:rPr>
              <a:t>对象，并且可以对该文件进行读、写或</a:t>
            </a:r>
            <a:r>
              <a:rPr lang="zh-CN" altLang="zh-CN" sz="2400" b="1" dirty="0" smtClean="0">
                <a:latin typeface="+mn-ea"/>
              </a:rPr>
              <a:t>追加</a:t>
            </a:r>
            <a:r>
              <a:rPr lang="zh-CN" altLang="en-US" sz="2400" b="1" dirty="0" smtClean="0">
                <a:latin typeface="+mn-ea"/>
              </a:rPr>
              <a:t>。</a:t>
            </a:r>
            <a:endParaRPr lang="en-US" altLang="zh-CN" sz="2400" b="1" dirty="0" smtClean="0">
              <a:latin typeface="+mn-ea"/>
            </a:endParaRPr>
          </a:p>
          <a:p>
            <a:pPr marL="0" indent="355600" eaLnBrk="1" hangingPunct="1">
              <a:buFont typeface="Arial" pitchFamily="34" charset="0"/>
              <a:buNone/>
              <a:defRPr/>
            </a:pPr>
            <a:endParaRPr lang="en-US" altLang="zh-CN" sz="2400" b="1" dirty="0" smtClean="0">
              <a:latin typeface="+mn-ea"/>
            </a:endParaRPr>
          </a:p>
          <a:p>
            <a:pPr marL="0" indent="0" eaLnBrk="1" hangingPunct="1">
              <a:buNone/>
              <a:defRPr/>
            </a:pPr>
            <a:r>
              <a:rPr lang="en-US" altLang="zh-CN" sz="2400" b="1" dirty="0" err="1"/>
              <a:t>ReadLine</a:t>
            </a:r>
            <a:r>
              <a:rPr lang="en-US" altLang="zh-CN" sz="2400" b="1" dirty="0"/>
              <a:t> </a:t>
            </a:r>
            <a:r>
              <a:rPr lang="zh-CN" altLang="zh-CN" sz="2400" b="1" dirty="0"/>
              <a:t>方法</a:t>
            </a:r>
            <a:endParaRPr lang="en-US" altLang="zh-CN" sz="2400" b="1" dirty="0"/>
          </a:p>
          <a:p>
            <a:pPr marL="0" indent="355600" eaLnBrk="1" hangingPunct="1">
              <a:buFont typeface="Arial" pitchFamily="34" charset="0"/>
              <a:buNone/>
              <a:defRPr/>
            </a:pPr>
            <a:r>
              <a:rPr lang="zh-CN" altLang="zh-CN" sz="2400" b="1" dirty="0">
                <a:latin typeface="+mn-ea"/>
              </a:rPr>
              <a:t>在返回的文本文件中读取一整行，并返回读取得到的</a:t>
            </a:r>
            <a:r>
              <a:rPr lang="zh-CN" altLang="zh-CN" sz="2400" b="1" dirty="0" smtClean="0">
                <a:latin typeface="+mn-ea"/>
              </a:rPr>
              <a:t>字符串</a:t>
            </a:r>
            <a:r>
              <a:rPr lang="zh-CN" altLang="en-US" sz="2400" b="1" dirty="0" smtClean="0">
                <a:latin typeface="+mn-ea"/>
              </a:rPr>
              <a:t>。</a:t>
            </a:r>
            <a:endParaRPr lang="en-US" altLang="zh-CN" sz="2400" b="1" dirty="0" smtClean="0">
              <a:latin typeface="+mn-ea"/>
            </a:endParaRPr>
          </a:p>
          <a:p>
            <a:pPr marL="0" indent="355600" eaLnBrk="1" hangingPunct="1">
              <a:buFont typeface="Arial" pitchFamily="34" charset="0"/>
              <a:buNone/>
              <a:defRPr/>
            </a:pPr>
            <a:endParaRPr lang="en-US" altLang="zh-CN" sz="2400" b="1" dirty="0">
              <a:latin typeface="+mn-ea"/>
            </a:endParaRPr>
          </a:p>
          <a:p>
            <a:pPr marL="0" indent="0" eaLnBrk="1" hangingPunct="1">
              <a:buNone/>
              <a:defRPr/>
            </a:pPr>
            <a:r>
              <a:rPr lang="en-US" altLang="zh-CN" sz="2400" b="1" dirty="0" err="1"/>
              <a:t>ReadAll</a:t>
            </a:r>
            <a:r>
              <a:rPr lang="en-US" altLang="zh-CN" sz="2400" b="1" dirty="0"/>
              <a:t> </a:t>
            </a:r>
            <a:r>
              <a:rPr lang="zh-CN" altLang="zh-CN" sz="2400" b="1" dirty="0"/>
              <a:t>方法</a:t>
            </a:r>
          </a:p>
          <a:p>
            <a:pPr marL="0" indent="355600" eaLnBrk="1" hangingPunct="1">
              <a:buFont typeface="Arial" pitchFamily="34" charset="0"/>
              <a:buNone/>
              <a:defRPr/>
            </a:pPr>
            <a:r>
              <a:rPr lang="zh-CN" altLang="zh-CN" sz="2400" b="1" dirty="0">
                <a:latin typeface="+mn-ea"/>
              </a:rPr>
              <a:t>读取文本文件的全部内容并返回读取的全部文本内容。对大文件而言，使用 </a:t>
            </a:r>
            <a:r>
              <a:rPr lang="en-US" altLang="zh-CN" sz="2400" b="1" dirty="0" err="1">
                <a:latin typeface="+mn-ea"/>
              </a:rPr>
              <a:t>ReadAll</a:t>
            </a:r>
            <a:r>
              <a:rPr lang="en-US" altLang="zh-CN" sz="2400" b="1" dirty="0">
                <a:latin typeface="+mn-ea"/>
              </a:rPr>
              <a:t> </a:t>
            </a:r>
            <a:r>
              <a:rPr lang="zh-CN" altLang="zh-CN" sz="2400" b="1" dirty="0">
                <a:latin typeface="+mn-ea"/>
              </a:rPr>
              <a:t>方法将会耗费内存资源。可以使用其他技术来输入一个文件，如逐行读取</a:t>
            </a:r>
            <a:r>
              <a:rPr lang="zh-CN" altLang="zh-CN" sz="2400" b="1" dirty="0" smtClean="0">
                <a:latin typeface="+mn-ea"/>
              </a:rPr>
              <a:t>文件</a:t>
            </a:r>
            <a:r>
              <a:rPr lang="zh-CN" altLang="en-US" sz="2400" b="1" dirty="0" smtClean="0">
                <a:latin typeface="+mn-ea"/>
              </a:rPr>
              <a:t>。</a:t>
            </a:r>
            <a:endParaRPr lang="zh-CN" altLang="en-US" sz="2400" b="1" dirty="0">
              <a:latin typeface="+mn-ea"/>
            </a:endParaRPr>
          </a:p>
        </p:txBody>
      </p:sp>
    </p:spTree>
    <p:extLst>
      <p:ext uri="{BB962C8B-B14F-4D97-AF65-F5344CB8AC3E}">
        <p14:creationId xmlns:p14="http://schemas.microsoft.com/office/powerpoint/2010/main" val="9844079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lvl="2" algn="ctr" rtl="0">
              <a:spcBef>
                <a:spcPct val="0"/>
              </a:spcBef>
              <a:defRPr/>
            </a:pPr>
            <a:r>
              <a:rPr lang="en-US" altLang="zh-CN" sz="4000" b="1" kern="1200" dirty="0" err="1" smtClean="0">
                <a:solidFill>
                  <a:schemeClr val="bg1"/>
                </a:solidFill>
                <a:latin typeface="+mj-ea"/>
                <a:ea typeface="+mj-ea"/>
                <a:cs typeface="+mj-cs"/>
              </a:rPr>
              <a:t>VBS</a:t>
            </a:r>
            <a:r>
              <a:rPr lang="zh-CN" altLang="en-US" sz="4000" b="1" kern="1200" dirty="0" smtClean="0">
                <a:solidFill>
                  <a:schemeClr val="bg1"/>
                </a:solidFill>
                <a:latin typeface="+mj-ea"/>
                <a:ea typeface="+mj-ea"/>
                <a:cs typeface="+mj-cs"/>
              </a:rPr>
              <a:t>运行</a:t>
            </a:r>
            <a:r>
              <a:rPr lang="zh-CN" altLang="en-US" sz="4000" b="1" kern="1200" dirty="0">
                <a:solidFill>
                  <a:schemeClr val="bg1"/>
                </a:solidFill>
                <a:latin typeface="+mj-ea"/>
                <a:ea typeface="+mj-ea"/>
                <a:cs typeface="+mj-cs"/>
              </a:rPr>
              <a:t>外部程序 </a:t>
            </a:r>
          </a:p>
        </p:txBody>
      </p:sp>
      <p:sp>
        <p:nvSpPr>
          <p:cNvPr id="44035" name="Rectangle 3"/>
          <p:cNvSpPr>
            <a:spLocks noGrp="1" noChangeArrowheads="1"/>
          </p:cNvSpPr>
          <p:nvPr>
            <p:ph idx="1"/>
          </p:nvPr>
        </p:nvSpPr>
        <p:spPr bwMode="auto">
          <a:xfrm>
            <a:off x="642938" y="928688"/>
            <a:ext cx="7929562" cy="5214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pPr>
            <a:endParaRPr lang="zh-CN" altLang="en-US" sz="1600" smtClean="0">
              <a:latin typeface="黑体" pitchFamily="49" charset="-122"/>
              <a:ea typeface="宋体" pitchFamily="2" charset="-122"/>
            </a:endParaRPr>
          </a:p>
        </p:txBody>
      </p:sp>
      <p:sp>
        <p:nvSpPr>
          <p:cNvPr id="44036" name="页脚占位符 3"/>
          <p:cNvSpPr>
            <a:spLocks noGrp="1"/>
          </p:cNvSpPr>
          <p:nvPr>
            <p:ph type="ftr" sz="quarter" idx="4294967295"/>
          </p:nvPr>
        </p:nvSpPr>
        <p:spPr bwMode="auto">
          <a:xfrm>
            <a:off x="6400800" y="6477000"/>
            <a:ext cx="27432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r>
              <a:rPr lang="en-US" altLang="ko-KR">
                <a:ea typeface="맑은 고딕" pitchFamily="34" charset="-127"/>
              </a:rPr>
              <a:t>Company Logo</a:t>
            </a:r>
          </a:p>
        </p:txBody>
      </p:sp>
      <p:sp>
        <p:nvSpPr>
          <p:cNvPr id="44037" name="TextBox 1"/>
          <p:cNvSpPr txBox="1">
            <a:spLocks noChangeArrowheads="1"/>
          </p:cNvSpPr>
          <p:nvPr/>
        </p:nvSpPr>
        <p:spPr bwMode="auto">
          <a:xfrm>
            <a:off x="1995488" y="2133600"/>
            <a:ext cx="5240337"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eaLnBrk="1" hangingPunct="1">
              <a:lnSpc>
                <a:spcPct val="150000"/>
              </a:lnSpc>
            </a:pPr>
            <a:r>
              <a:rPr lang="en-US" altLang="zh-CN" sz="1800">
                <a:solidFill>
                  <a:srgbClr val="C00000"/>
                </a:solidFill>
              </a:rPr>
              <a:t>objshell.run """C:\Program Files\QQ2006\QQ.exe"""  </a:t>
            </a:r>
          </a:p>
          <a:p>
            <a:pPr eaLnBrk="1" hangingPunct="1">
              <a:lnSpc>
                <a:spcPct val="150000"/>
              </a:lnSpc>
            </a:pPr>
            <a:r>
              <a:rPr lang="en-US" altLang="zh-CN" sz="1800">
                <a:solidFill>
                  <a:srgbClr val="C00000"/>
                </a:solidFill>
              </a:rPr>
              <a:t>‘</a:t>
            </a:r>
            <a:r>
              <a:rPr lang="zh-CN" altLang="en-US" sz="1800">
                <a:solidFill>
                  <a:srgbClr val="C00000"/>
                </a:solidFill>
              </a:rPr>
              <a:t>注：三个引号</a:t>
            </a:r>
            <a:endParaRPr lang="en-US" altLang="zh-CN" sz="1800">
              <a:solidFill>
                <a:srgbClr val="C00000"/>
              </a:solidFill>
            </a:endParaRPr>
          </a:p>
        </p:txBody>
      </p:sp>
      <p:sp>
        <p:nvSpPr>
          <p:cNvPr id="44038" name="TextBox 5"/>
          <p:cNvSpPr txBox="1">
            <a:spLocks noChangeArrowheads="1"/>
          </p:cNvSpPr>
          <p:nvPr/>
        </p:nvSpPr>
        <p:spPr bwMode="auto">
          <a:xfrm>
            <a:off x="900113" y="1131888"/>
            <a:ext cx="4392612"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eaLnBrk="1" hangingPunct="1">
              <a:lnSpc>
                <a:spcPct val="150000"/>
              </a:lnSpc>
            </a:pPr>
            <a:r>
              <a:rPr lang="en-US" altLang="zh-CN" sz="1800">
                <a:solidFill>
                  <a:srgbClr val="C00000"/>
                </a:solidFill>
              </a:rPr>
              <a:t>Set objShell = CreateObject(“Wscript.Shell”)</a:t>
            </a:r>
          </a:p>
          <a:p>
            <a:pPr eaLnBrk="1" hangingPunct="1">
              <a:lnSpc>
                <a:spcPct val="150000"/>
              </a:lnSpc>
            </a:pPr>
            <a:r>
              <a:rPr lang="en-US" altLang="zh-CN" sz="1800">
                <a:solidFill>
                  <a:srgbClr val="C00000"/>
                </a:solidFill>
              </a:rPr>
              <a:t>objShell.Run “notepad”</a:t>
            </a:r>
          </a:p>
        </p:txBody>
      </p:sp>
      <p:sp>
        <p:nvSpPr>
          <p:cNvPr id="44039" name="TextBox 6"/>
          <p:cNvSpPr txBox="1">
            <a:spLocks noChangeArrowheads="1"/>
          </p:cNvSpPr>
          <p:nvPr/>
        </p:nvSpPr>
        <p:spPr bwMode="auto">
          <a:xfrm>
            <a:off x="3203575" y="3141663"/>
            <a:ext cx="4392613"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eaLnBrk="1" hangingPunct="1">
              <a:lnSpc>
                <a:spcPct val="150000"/>
              </a:lnSpc>
            </a:pPr>
            <a:r>
              <a:rPr lang="en-US" altLang="zh-CN" sz="1800">
                <a:solidFill>
                  <a:srgbClr val="C00000"/>
                </a:solidFill>
              </a:rPr>
              <a:t>Set objShell = CreateObject(“Wscript.Shell”)</a:t>
            </a:r>
          </a:p>
          <a:p>
            <a:pPr eaLnBrk="1" hangingPunct="1">
              <a:lnSpc>
                <a:spcPct val="150000"/>
              </a:lnSpc>
            </a:pPr>
            <a:r>
              <a:rPr lang="en-US" altLang="zh-CN" sz="1800">
                <a:solidFill>
                  <a:srgbClr val="C00000"/>
                </a:solidFill>
              </a:rPr>
              <a:t>objShell.Run “notepad”</a:t>
            </a:r>
          </a:p>
          <a:p>
            <a:pPr eaLnBrk="1" hangingPunct="1">
              <a:lnSpc>
                <a:spcPct val="150000"/>
              </a:lnSpc>
            </a:pPr>
            <a:r>
              <a:rPr lang="en-US" altLang="zh-CN" sz="1800">
                <a:solidFill>
                  <a:srgbClr val="C00000"/>
                </a:solidFill>
              </a:rPr>
              <a:t>objShell.Run “calc”</a:t>
            </a:r>
          </a:p>
        </p:txBody>
      </p:sp>
      <p:sp>
        <p:nvSpPr>
          <p:cNvPr id="44040" name="TextBox 7"/>
          <p:cNvSpPr txBox="1">
            <a:spLocks noChangeArrowheads="1"/>
          </p:cNvSpPr>
          <p:nvPr/>
        </p:nvSpPr>
        <p:spPr bwMode="auto">
          <a:xfrm>
            <a:off x="4140200" y="4797425"/>
            <a:ext cx="4392613"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eaLnBrk="1" hangingPunct="1">
              <a:lnSpc>
                <a:spcPct val="150000"/>
              </a:lnSpc>
            </a:pPr>
            <a:r>
              <a:rPr lang="en-US" altLang="zh-CN" sz="1800">
                <a:solidFill>
                  <a:srgbClr val="C00000"/>
                </a:solidFill>
              </a:rPr>
              <a:t>Set objShell = CreateObject(“Wscript.Shell”)</a:t>
            </a:r>
          </a:p>
          <a:p>
            <a:pPr eaLnBrk="1" hangingPunct="1">
              <a:lnSpc>
                <a:spcPct val="150000"/>
              </a:lnSpc>
            </a:pPr>
            <a:r>
              <a:rPr lang="en-US" altLang="zh-CN" sz="1800">
                <a:solidFill>
                  <a:srgbClr val="C00000"/>
                </a:solidFill>
              </a:rPr>
              <a:t>objShell.Run “notepad” ,,true</a:t>
            </a:r>
          </a:p>
          <a:p>
            <a:pPr eaLnBrk="1" hangingPunct="1">
              <a:lnSpc>
                <a:spcPct val="150000"/>
              </a:lnSpc>
            </a:pPr>
            <a:r>
              <a:rPr lang="en-US" altLang="zh-CN" sz="1800">
                <a:solidFill>
                  <a:srgbClr val="C00000"/>
                </a:solidFill>
              </a:rPr>
              <a:t>objShell.Run “calc”</a:t>
            </a:r>
          </a:p>
        </p:txBody>
      </p:sp>
      <p:sp>
        <p:nvSpPr>
          <p:cNvPr id="3" name="动作按钮: 前进或下一项 2">
            <a:hlinkClick r:id="" action="ppaction://hlinkshowjump?jump=nextslide" highlightClick="1"/>
          </p:cNvPr>
          <p:cNvSpPr/>
          <p:nvPr/>
        </p:nvSpPr>
        <p:spPr>
          <a:xfrm>
            <a:off x="179388" y="1412875"/>
            <a:ext cx="539750" cy="503238"/>
          </a:xfrm>
          <a:prstGeom prst="actionButtonForwardNex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10" name="动作按钮: 前进或下一项 9">
            <a:hlinkClick r:id="" action="ppaction://hlinkshowjump?jump=nextslide" highlightClick="1"/>
          </p:cNvPr>
          <p:cNvSpPr/>
          <p:nvPr/>
        </p:nvSpPr>
        <p:spPr>
          <a:xfrm>
            <a:off x="1295400" y="2420938"/>
            <a:ext cx="539750" cy="503237"/>
          </a:xfrm>
          <a:prstGeom prst="actionButtonForwardNex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11" name="动作按钮: 前进或下一项 10">
            <a:hlinkClick r:id="" action="ppaction://hlinkshowjump?jump=nextslide" highlightClick="1"/>
          </p:cNvPr>
          <p:cNvSpPr/>
          <p:nvPr/>
        </p:nvSpPr>
        <p:spPr>
          <a:xfrm>
            <a:off x="2447925" y="3613150"/>
            <a:ext cx="539750" cy="503238"/>
          </a:xfrm>
          <a:prstGeom prst="actionButtonForwardNex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12" name="动作按钮: 前进或下一项 11">
            <a:hlinkClick r:id="" action="ppaction://hlinkshowjump?jump=nextslide" highlightClick="1"/>
          </p:cNvPr>
          <p:cNvSpPr/>
          <p:nvPr/>
        </p:nvSpPr>
        <p:spPr>
          <a:xfrm>
            <a:off x="3384550" y="5272088"/>
            <a:ext cx="539750" cy="503237"/>
          </a:xfrm>
          <a:prstGeom prst="actionButtonForwardNex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Tree>
    <p:extLst>
      <p:ext uri="{BB962C8B-B14F-4D97-AF65-F5344CB8AC3E}">
        <p14:creationId xmlns:p14="http://schemas.microsoft.com/office/powerpoint/2010/main" val="34908762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eaLnBrk="1" hangingPunct="1"/>
            <a:r>
              <a:rPr lang="en-US" altLang="zh-CN" dirty="0" err="1" smtClean="0">
                <a:latin typeface="黑体" pitchFamily="49" charset="-122"/>
                <a:ea typeface="宋体" pitchFamily="2" charset="-122"/>
              </a:rPr>
              <a:t>FSO</a:t>
            </a:r>
            <a:r>
              <a:rPr lang="zh-CN" altLang="en-US" dirty="0" smtClean="0">
                <a:latin typeface="黑体" pitchFamily="49" charset="-122"/>
                <a:ea typeface="宋体" pitchFamily="2" charset="-122"/>
              </a:rPr>
              <a:t>中文件夹的基本操作</a:t>
            </a:r>
          </a:p>
        </p:txBody>
      </p:sp>
      <p:sp>
        <p:nvSpPr>
          <p:cNvPr id="45059" name="Rectangle 3"/>
          <p:cNvSpPr>
            <a:spLocks noGrp="1" noChangeArrowheads="1"/>
          </p:cNvSpPr>
          <p:nvPr>
            <p:ph idx="1"/>
          </p:nvPr>
        </p:nvSpPr>
        <p:spPr bwMode="auto">
          <a:xfrm>
            <a:off x="642938" y="928688"/>
            <a:ext cx="7929562" cy="5214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lnSpc>
                <a:spcPct val="80000"/>
              </a:lnSpc>
              <a:buNone/>
            </a:pPr>
            <a:r>
              <a:rPr lang="zh-CN" altLang="en-US" b="1" dirty="0" smtClean="0">
                <a:latin typeface="+mn-ea"/>
              </a:rPr>
              <a:t>拷贝</a:t>
            </a:r>
            <a:endParaRPr lang="en-US" altLang="zh-CN" b="1" dirty="0" smtClean="0">
              <a:latin typeface="+mn-ea"/>
            </a:endParaRPr>
          </a:p>
          <a:p>
            <a:pPr eaLnBrk="1" hangingPunct="1">
              <a:lnSpc>
                <a:spcPct val="80000"/>
              </a:lnSpc>
            </a:pPr>
            <a:endParaRPr lang="en-US" altLang="zh-CN" sz="1600" dirty="0" smtClean="0">
              <a:latin typeface="黑体" pitchFamily="49" charset="-122"/>
              <a:ea typeface="宋体" pitchFamily="2" charset="-122"/>
            </a:endParaRPr>
          </a:p>
          <a:p>
            <a:pPr eaLnBrk="1" hangingPunct="1">
              <a:lnSpc>
                <a:spcPct val="80000"/>
              </a:lnSpc>
            </a:pPr>
            <a:endParaRPr lang="en-US" altLang="zh-CN" sz="1600" dirty="0" smtClean="0">
              <a:latin typeface="黑体" pitchFamily="49" charset="-122"/>
              <a:ea typeface="宋体" pitchFamily="2" charset="-122"/>
            </a:endParaRPr>
          </a:p>
          <a:p>
            <a:pPr eaLnBrk="1" hangingPunct="1">
              <a:lnSpc>
                <a:spcPct val="80000"/>
              </a:lnSpc>
            </a:pPr>
            <a:endParaRPr lang="en-US" altLang="zh-CN" sz="1600" dirty="0" smtClean="0">
              <a:latin typeface="黑体" pitchFamily="49" charset="-122"/>
              <a:ea typeface="宋体" pitchFamily="2" charset="-122"/>
            </a:endParaRPr>
          </a:p>
          <a:p>
            <a:pPr marL="0" indent="0">
              <a:lnSpc>
                <a:spcPct val="80000"/>
              </a:lnSpc>
              <a:buNone/>
            </a:pPr>
            <a:endParaRPr lang="en-US" altLang="zh-CN" b="1" dirty="0">
              <a:latin typeface="+mn-ea"/>
            </a:endParaRPr>
          </a:p>
          <a:p>
            <a:pPr marL="0" indent="0">
              <a:lnSpc>
                <a:spcPct val="80000"/>
              </a:lnSpc>
              <a:buNone/>
            </a:pPr>
            <a:endParaRPr lang="en-US" altLang="zh-CN" b="1" dirty="0">
              <a:latin typeface="+mn-ea"/>
            </a:endParaRPr>
          </a:p>
          <a:p>
            <a:pPr marL="0" indent="0">
              <a:lnSpc>
                <a:spcPct val="80000"/>
              </a:lnSpc>
              <a:buNone/>
            </a:pPr>
            <a:r>
              <a:rPr lang="zh-CN" altLang="en-US" b="1" dirty="0">
                <a:latin typeface="+mn-ea"/>
              </a:rPr>
              <a:t>移动</a:t>
            </a:r>
            <a:endParaRPr lang="en-US" altLang="zh-CN" b="1" dirty="0">
              <a:latin typeface="+mn-ea"/>
            </a:endParaRPr>
          </a:p>
          <a:p>
            <a:pPr eaLnBrk="1" hangingPunct="1">
              <a:lnSpc>
                <a:spcPct val="80000"/>
              </a:lnSpc>
            </a:pPr>
            <a:endParaRPr lang="en-US" altLang="zh-CN" sz="1600" dirty="0" smtClean="0">
              <a:latin typeface="黑体" pitchFamily="49" charset="-122"/>
              <a:ea typeface="宋体" pitchFamily="2" charset="-122"/>
            </a:endParaRPr>
          </a:p>
          <a:p>
            <a:pPr eaLnBrk="1" hangingPunct="1">
              <a:lnSpc>
                <a:spcPct val="80000"/>
              </a:lnSpc>
            </a:pPr>
            <a:endParaRPr lang="en-US" altLang="zh-CN" sz="1600" dirty="0" smtClean="0">
              <a:latin typeface="黑体" pitchFamily="49" charset="-122"/>
              <a:ea typeface="宋体" pitchFamily="2" charset="-122"/>
            </a:endParaRPr>
          </a:p>
          <a:p>
            <a:pPr eaLnBrk="1" hangingPunct="1">
              <a:lnSpc>
                <a:spcPct val="80000"/>
              </a:lnSpc>
            </a:pPr>
            <a:endParaRPr lang="en-US" altLang="zh-CN" sz="1600" dirty="0" smtClean="0">
              <a:latin typeface="黑体" pitchFamily="49" charset="-122"/>
              <a:ea typeface="宋体" pitchFamily="2" charset="-122"/>
            </a:endParaRPr>
          </a:p>
          <a:p>
            <a:pPr eaLnBrk="1" hangingPunct="1">
              <a:lnSpc>
                <a:spcPct val="80000"/>
              </a:lnSpc>
            </a:pPr>
            <a:endParaRPr lang="en-US" altLang="zh-CN" sz="1600" dirty="0" smtClean="0">
              <a:latin typeface="黑体" pitchFamily="49" charset="-122"/>
              <a:ea typeface="宋体" pitchFamily="2" charset="-122"/>
            </a:endParaRPr>
          </a:p>
          <a:p>
            <a:pPr eaLnBrk="1" hangingPunct="1">
              <a:lnSpc>
                <a:spcPct val="80000"/>
              </a:lnSpc>
            </a:pPr>
            <a:endParaRPr lang="en-US" altLang="zh-CN" sz="1600" dirty="0" smtClean="0">
              <a:latin typeface="黑体" pitchFamily="49" charset="-122"/>
              <a:ea typeface="宋体" pitchFamily="2" charset="-122"/>
            </a:endParaRPr>
          </a:p>
          <a:p>
            <a:pPr marL="0" indent="0">
              <a:lnSpc>
                <a:spcPct val="80000"/>
              </a:lnSpc>
              <a:buNone/>
            </a:pPr>
            <a:endParaRPr lang="en-US" altLang="zh-CN" b="1" dirty="0">
              <a:latin typeface="+mn-ea"/>
            </a:endParaRPr>
          </a:p>
          <a:p>
            <a:pPr marL="0" indent="0">
              <a:lnSpc>
                <a:spcPct val="80000"/>
              </a:lnSpc>
              <a:buNone/>
            </a:pPr>
            <a:r>
              <a:rPr lang="zh-CN" altLang="en-US" b="1" dirty="0">
                <a:latin typeface="+mn-ea"/>
              </a:rPr>
              <a:t>通配符</a:t>
            </a:r>
          </a:p>
          <a:p>
            <a:pPr eaLnBrk="1" hangingPunct="1">
              <a:lnSpc>
                <a:spcPct val="80000"/>
              </a:lnSpc>
            </a:pPr>
            <a:endParaRPr lang="en-US" altLang="zh-CN" sz="1600" dirty="0" smtClean="0">
              <a:latin typeface="黑体" pitchFamily="49" charset="-122"/>
              <a:ea typeface="宋体" pitchFamily="2" charset="-122"/>
            </a:endParaRPr>
          </a:p>
          <a:p>
            <a:pPr eaLnBrk="1" hangingPunct="1">
              <a:lnSpc>
                <a:spcPct val="80000"/>
              </a:lnSpc>
            </a:pPr>
            <a:endParaRPr lang="zh-CN" altLang="en-US" sz="1600" dirty="0" smtClean="0">
              <a:latin typeface="黑体" pitchFamily="49" charset="-122"/>
              <a:ea typeface="宋体" pitchFamily="2" charset="-122"/>
            </a:endParaRPr>
          </a:p>
        </p:txBody>
      </p:sp>
      <p:sp>
        <p:nvSpPr>
          <p:cNvPr id="45061" name="TextBox 4"/>
          <p:cNvSpPr txBox="1">
            <a:spLocks noChangeArrowheads="1"/>
          </p:cNvSpPr>
          <p:nvPr/>
        </p:nvSpPr>
        <p:spPr bwMode="auto">
          <a:xfrm>
            <a:off x="899592" y="1170618"/>
            <a:ext cx="955379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eaLnBrk="1" hangingPunct="1">
              <a:lnSpc>
                <a:spcPct val="150000"/>
              </a:lnSpc>
            </a:pPr>
            <a:r>
              <a:rPr lang="en-US" altLang="zh-CN" sz="2800" dirty="0">
                <a:solidFill>
                  <a:srgbClr val="C00000"/>
                </a:solidFill>
              </a:rPr>
              <a:t>set </a:t>
            </a:r>
            <a:r>
              <a:rPr lang="en-US" altLang="zh-CN" sz="2800" dirty="0" err="1">
                <a:solidFill>
                  <a:srgbClr val="C00000"/>
                </a:solidFill>
              </a:rPr>
              <a:t>fs</a:t>
            </a:r>
            <a:r>
              <a:rPr lang="en-US" altLang="zh-CN" sz="2800" dirty="0">
                <a:solidFill>
                  <a:srgbClr val="C00000"/>
                </a:solidFill>
              </a:rPr>
              <a:t>=</a:t>
            </a:r>
            <a:r>
              <a:rPr lang="en-US" altLang="zh-CN" sz="2800" dirty="0" err="1">
                <a:solidFill>
                  <a:srgbClr val="C00000"/>
                </a:solidFill>
              </a:rPr>
              <a:t>wscript.createobject</a:t>
            </a:r>
            <a:r>
              <a:rPr lang="en-US" altLang="zh-CN" sz="2800" dirty="0">
                <a:solidFill>
                  <a:srgbClr val="C00000"/>
                </a:solidFill>
              </a:rPr>
              <a:t>(“</a:t>
            </a:r>
            <a:r>
              <a:rPr lang="en-US" altLang="zh-CN" sz="2800" dirty="0" err="1">
                <a:solidFill>
                  <a:srgbClr val="C00000"/>
                </a:solidFill>
              </a:rPr>
              <a:t>scripting.filesystemobject</a:t>
            </a:r>
            <a:r>
              <a:rPr lang="en-US" altLang="zh-CN" sz="2800" dirty="0">
                <a:solidFill>
                  <a:srgbClr val="C00000"/>
                </a:solidFill>
              </a:rPr>
              <a:t>”) </a:t>
            </a:r>
          </a:p>
          <a:p>
            <a:pPr eaLnBrk="1" hangingPunct="1">
              <a:lnSpc>
                <a:spcPct val="150000"/>
              </a:lnSpc>
            </a:pPr>
            <a:r>
              <a:rPr lang="en-US" altLang="zh-CN" sz="2800" dirty="0" err="1">
                <a:solidFill>
                  <a:srgbClr val="C00000"/>
                </a:solidFill>
              </a:rPr>
              <a:t>fs.copyfolder</a:t>
            </a:r>
            <a:r>
              <a:rPr lang="en-US" altLang="zh-CN" sz="2800" dirty="0">
                <a:solidFill>
                  <a:srgbClr val="C00000"/>
                </a:solidFill>
              </a:rPr>
              <a:t> “c:\data” “d:\data” </a:t>
            </a:r>
          </a:p>
          <a:p>
            <a:pPr>
              <a:lnSpc>
                <a:spcPct val="150000"/>
              </a:lnSpc>
            </a:pPr>
            <a:endParaRPr lang="zh-CN" altLang="en-US" dirty="0">
              <a:solidFill>
                <a:srgbClr val="C00000"/>
              </a:solidFill>
            </a:endParaRPr>
          </a:p>
        </p:txBody>
      </p:sp>
      <p:sp>
        <p:nvSpPr>
          <p:cNvPr id="45062" name="TextBox 5"/>
          <p:cNvSpPr txBox="1">
            <a:spLocks noChangeArrowheads="1"/>
          </p:cNvSpPr>
          <p:nvPr/>
        </p:nvSpPr>
        <p:spPr bwMode="auto">
          <a:xfrm>
            <a:off x="935400" y="3506506"/>
            <a:ext cx="8350363" cy="130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eaLnBrk="1" hangingPunct="1">
              <a:lnSpc>
                <a:spcPct val="150000"/>
              </a:lnSpc>
            </a:pPr>
            <a:r>
              <a:rPr lang="en-US" altLang="zh-CN" sz="2800" dirty="0">
                <a:solidFill>
                  <a:srgbClr val="C00000"/>
                </a:solidFill>
              </a:rPr>
              <a:t>set </a:t>
            </a:r>
            <a:r>
              <a:rPr lang="en-US" altLang="zh-CN" sz="2800" dirty="0" err="1">
                <a:solidFill>
                  <a:srgbClr val="C00000"/>
                </a:solidFill>
              </a:rPr>
              <a:t>fs</a:t>
            </a:r>
            <a:r>
              <a:rPr lang="en-US" altLang="zh-CN" sz="2800" dirty="0">
                <a:solidFill>
                  <a:srgbClr val="C00000"/>
                </a:solidFill>
              </a:rPr>
              <a:t>=</a:t>
            </a:r>
            <a:r>
              <a:rPr lang="en-US" altLang="zh-CN" sz="2800" dirty="0" err="1">
                <a:solidFill>
                  <a:srgbClr val="C00000"/>
                </a:solidFill>
              </a:rPr>
              <a:t>wscript.createobject</a:t>
            </a:r>
            <a:r>
              <a:rPr lang="en-US" altLang="zh-CN" sz="2800" dirty="0">
                <a:solidFill>
                  <a:srgbClr val="C00000"/>
                </a:solidFill>
              </a:rPr>
              <a:t>(“</a:t>
            </a:r>
            <a:r>
              <a:rPr lang="en-US" altLang="zh-CN" sz="2800" dirty="0" err="1">
                <a:solidFill>
                  <a:srgbClr val="C00000"/>
                </a:solidFill>
              </a:rPr>
              <a:t>scripting.filesystemobject</a:t>
            </a:r>
            <a:r>
              <a:rPr lang="en-US" altLang="zh-CN" sz="2800" dirty="0">
                <a:solidFill>
                  <a:srgbClr val="C00000"/>
                </a:solidFill>
              </a:rPr>
              <a:t>”) </a:t>
            </a:r>
          </a:p>
          <a:p>
            <a:pPr eaLnBrk="1" hangingPunct="1">
              <a:lnSpc>
                <a:spcPct val="150000"/>
              </a:lnSpc>
            </a:pPr>
            <a:r>
              <a:rPr lang="en-US" altLang="zh-CN" sz="2800" dirty="0" err="1">
                <a:solidFill>
                  <a:srgbClr val="C00000"/>
                </a:solidFill>
              </a:rPr>
              <a:t>fs.movefolder</a:t>
            </a:r>
            <a:r>
              <a:rPr lang="en-US" altLang="zh-CN" sz="2800" dirty="0">
                <a:solidFill>
                  <a:srgbClr val="C00000"/>
                </a:solidFill>
              </a:rPr>
              <a:t> “c:\data” “d:\data” </a:t>
            </a:r>
          </a:p>
        </p:txBody>
      </p:sp>
      <p:sp>
        <p:nvSpPr>
          <p:cNvPr id="45063" name="TextBox 6"/>
          <p:cNvSpPr txBox="1">
            <a:spLocks noChangeArrowheads="1"/>
          </p:cNvSpPr>
          <p:nvPr/>
        </p:nvSpPr>
        <p:spPr bwMode="auto">
          <a:xfrm>
            <a:off x="2608262" y="5145882"/>
            <a:ext cx="6279283" cy="66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eaLnBrk="1" hangingPunct="1">
              <a:lnSpc>
                <a:spcPct val="150000"/>
              </a:lnSpc>
            </a:pPr>
            <a:r>
              <a:rPr lang="en-US" altLang="zh-CN" sz="2800" dirty="0" err="1">
                <a:solidFill>
                  <a:srgbClr val="C00000"/>
                </a:solidFill>
              </a:rPr>
              <a:t>fs.movefolder</a:t>
            </a:r>
            <a:r>
              <a:rPr lang="en-US" altLang="zh-CN" sz="2800" dirty="0">
                <a:solidFill>
                  <a:srgbClr val="C00000"/>
                </a:solidFill>
              </a:rPr>
              <a:t> :c:\data\</a:t>
            </a:r>
            <a:r>
              <a:rPr lang="en-US" altLang="zh-CN" sz="2800" dirty="0" err="1">
                <a:solidFill>
                  <a:srgbClr val="C00000"/>
                </a:solidFill>
              </a:rPr>
              <a:t>te</a:t>
            </a:r>
            <a:r>
              <a:rPr lang="en-US" altLang="zh-CN" sz="2800" dirty="0">
                <a:solidFill>
                  <a:srgbClr val="C00000"/>
                </a:solidFill>
              </a:rPr>
              <a:t>*” , “d:\working” </a:t>
            </a:r>
          </a:p>
        </p:txBody>
      </p:sp>
    </p:spTree>
    <p:extLst>
      <p:ext uri="{BB962C8B-B14F-4D97-AF65-F5344CB8AC3E}">
        <p14:creationId xmlns:p14="http://schemas.microsoft.com/office/powerpoint/2010/main" val="29659898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42938" y="190500"/>
            <a:ext cx="6593358"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eaLnBrk="1" hangingPunct="1"/>
            <a:r>
              <a:rPr lang="en-US" altLang="zh-CN" dirty="0" err="1" smtClean="0">
                <a:latin typeface="黑体" pitchFamily="49" charset="-122"/>
                <a:ea typeface="宋体" pitchFamily="2" charset="-122"/>
              </a:rPr>
              <a:t>FSO</a:t>
            </a:r>
            <a:r>
              <a:rPr lang="zh-CN" altLang="en-US" dirty="0" smtClean="0">
                <a:latin typeface="黑体" pitchFamily="49" charset="-122"/>
                <a:ea typeface="宋体" pitchFamily="2" charset="-122"/>
              </a:rPr>
              <a:t>中文件夹的基本操作</a:t>
            </a:r>
          </a:p>
        </p:txBody>
      </p:sp>
      <p:sp>
        <p:nvSpPr>
          <p:cNvPr id="25604" name="Rectangle 3"/>
          <p:cNvSpPr>
            <a:spLocks noGrp="1" noChangeArrowheads="1"/>
          </p:cNvSpPr>
          <p:nvPr>
            <p:ph idx="1"/>
          </p:nvPr>
        </p:nvSpPr>
        <p:spPr>
          <a:xfrm>
            <a:off x="323528" y="928688"/>
            <a:ext cx="8820472" cy="5214937"/>
          </a:xfrm>
        </p:spPr>
        <p:txBody>
          <a:bodyPr/>
          <a:lstStyle/>
          <a:p>
            <a:pPr marL="0" indent="0">
              <a:lnSpc>
                <a:spcPct val="80000"/>
              </a:lnSpc>
              <a:buNone/>
              <a:defRPr/>
            </a:pPr>
            <a:r>
              <a:rPr lang="zh-CN" altLang="en-US" b="1" dirty="0">
                <a:latin typeface="+mn-ea"/>
              </a:rPr>
              <a:t>特殊文件夹 </a:t>
            </a:r>
          </a:p>
          <a:p>
            <a:pPr marL="0" indent="0">
              <a:lnSpc>
                <a:spcPct val="80000"/>
              </a:lnSpc>
              <a:buNone/>
              <a:defRPr/>
            </a:pPr>
            <a:r>
              <a:rPr lang="zh-CN" altLang="en-US" b="1" dirty="0">
                <a:latin typeface="+mn-ea"/>
              </a:rPr>
              <a:t>一般指的就是系统文件夹：</a:t>
            </a:r>
            <a:r>
              <a:rPr lang="en-US" altLang="zh-CN" b="1" dirty="0">
                <a:latin typeface="+mn-ea"/>
              </a:rPr>
              <a:t>\windows\system32</a:t>
            </a:r>
            <a:r>
              <a:rPr lang="zh-CN" altLang="en-US" b="1" dirty="0">
                <a:latin typeface="+mn-ea"/>
              </a:rPr>
              <a:t>， 临时文件夹，</a:t>
            </a:r>
            <a:r>
              <a:rPr lang="en-US" altLang="zh-CN" b="1" dirty="0">
                <a:latin typeface="+mn-ea"/>
              </a:rPr>
              <a:t>windows</a:t>
            </a:r>
            <a:r>
              <a:rPr lang="zh-CN" altLang="en-US" b="1" dirty="0">
                <a:latin typeface="+mn-ea"/>
              </a:rPr>
              <a:t>文件夹，例如</a:t>
            </a:r>
            <a:endParaRPr lang="en-US" altLang="zh-CN" b="1" dirty="0">
              <a:latin typeface="+mn-ea"/>
            </a:endParaRPr>
          </a:p>
          <a:p>
            <a:pPr marL="0" indent="0" eaLnBrk="1" hangingPunct="1">
              <a:lnSpc>
                <a:spcPct val="80000"/>
              </a:lnSpc>
              <a:buNone/>
              <a:defRPr/>
            </a:pPr>
            <a:endParaRPr lang="en-US" altLang="zh-CN" sz="1800" b="1" dirty="0">
              <a:ea typeface="宋体" pitchFamily="2" charset="-122"/>
            </a:endParaRPr>
          </a:p>
          <a:p>
            <a:pPr marL="0" indent="0" eaLnBrk="1" hangingPunct="1">
              <a:lnSpc>
                <a:spcPct val="80000"/>
              </a:lnSpc>
              <a:buNone/>
              <a:defRPr/>
            </a:pPr>
            <a:endParaRPr lang="en-US" altLang="zh-CN" sz="1800" b="1" dirty="0" smtClean="0">
              <a:ea typeface="宋体" pitchFamily="2" charset="-122"/>
            </a:endParaRPr>
          </a:p>
          <a:p>
            <a:pPr marL="0" indent="0" eaLnBrk="1" hangingPunct="1">
              <a:lnSpc>
                <a:spcPct val="80000"/>
              </a:lnSpc>
              <a:buNone/>
              <a:defRPr/>
            </a:pPr>
            <a:endParaRPr lang="zh-CN" altLang="en-US" sz="1800" b="1" dirty="0" smtClean="0">
              <a:ea typeface="宋体" pitchFamily="2" charset="-122"/>
            </a:endParaRPr>
          </a:p>
          <a:p>
            <a:pPr eaLnBrk="1" hangingPunct="1">
              <a:lnSpc>
                <a:spcPct val="80000"/>
              </a:lnSpc>
              <a:defRPr/>
            </a:pPr>
            <a:endParaRPr lang="en-US" altLang="zh-CN" sz="1600" dirty="0">
              <a:ea typeface="宋体" pitchFamily="2" charset="-122"/>
            </a:endParaRPr>
          </a:p>
          <a:p>
            <a:pPr eaLnBrk="1" hangingPunct="1">
              <a:lnSpc>
                <a:spcPct val="80000"/>
              </a:lnSpc>
              <a:defRPr/>
            </a:pPr>
            <a:endParaRPr lang="en-US" altLang="zh-CN" sz="1600" dirty="0" smtClean="0">
              <a:ea typeface="宋体" pitchFamily="2" charset="-122"/>
            </a:endParaRPr>
          </a:p>
          <a:p>
            <a:pPr eaLnBrk="1" hangingPunct="1">
              <a:lnSpc>
                <a:spcPct val="80000"/>
              </a:lnSpc>
              <a:defRPr/>
            </a:pPr>
            <a:endParaRPr lang="en-US" altLang="zh-CN" sz="1600" dirty="0">
              <a:ea typeface="宋体" pitchFamily="2" charset="-122"/>
            </a:endParaRPr>
          </a:p>
          <a:p>
            <a:pPr eaLnBrk="1" hangingPunct="1">
              <a:lnSpc>
                <a:spcPct val="80000"/>
              </a:lnSpc>
              <a:defRPr/>
            </a:pPr>
            <a:endParaRPr lang="en-US" altLang="zh-CN" sz="1600" dirty="0" smtClean="0">
              <a:ea typeface="宋体" pitchFamily="2" charset="-122"/>
            </a:endParaRPr>
          </a:p>
          <a:p>
            <a:pPr eaLnBrk="1" hangingPunct="1">
              <a:lnSpc>
                <a:spcPct val="80000"/>
              </a:lnSpc>
              <a:defRPr/>
            </a:pPr>
            <a:endParaRPr lang="en-US" altLang="zh-CN" sz="1600" dirty="0">
              <a:ea typeface="宋体" pitchFamily="2" charset="-122"/>
            </a:endParaRPr>
          </a:p>
          <a:p>
            <a:pPr eaLnBrk="1" hangingPunct="1">
              <a:lnSpc>
                <a:spcPct val="80000"/>
              </a:lnSpc>
              <a:defRPr/>
            </a:pPr>
            <a:endParaRPr lang="en-US" altLang="zh-CN" sz="1600" dirty="0" smtClean="0">
              <a:ea typeface="宋体" pitchFamily="2" charset="-122"/>
            </a:endParaRPr>
          </a:p>
          <a:p>
            <a:pPr eaLnBrk="1" hangingPunct="1">
              <a:lnSpc>
                <a:spcPct val="80000"/>
              </a:lnSpc>
              <a:defRPr/>
            </a:pPr>
            <a:endParaRPr lang="en-US" altLang="zh-CN" sz="1600" dirty="0" smtClean="0">
              <a:ea typeface="宋体" pitchFamily="2" charset="-122"/>
            </a:endParaRPr>
          </a:p>
          <a:p>
            <a:pPr eaLnBrk="1" hangingPunct="1">
              <a:lnSpc>
                <a:spcPct val="80000"/>
              </a:lnSpc>
              <a:defRPr/>
            </a:pPr>
            <a:endParaRPr lang="en-US" altLang="zh-CN" sz="1600" dirty="0" smtClean="0">
              <a:ea typeface="宋体" pitchFamily="2" charset="-122"/>
            </a:endParaRPr>
          </a:p>
        </p:txBody>
      </p:sp>
      <p:sp>
        <p:nvSpPr>
          <p:cNvPr id="46086" name="TextBox 6"/>
          <p:cNvSpPr txBox="1">
            <a:spLocks noChangeArrowheads="1"/>
          </p:cNvSpPr>
          <p:nvPr/>
        </p:nvSpPr>
        <p:spPr bwMode="auto">
          <a:xfrm>
            <a:off x="323528" y="2780928"/>
            <a:ext cx="9076524" cy="364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eaLnBrk="1" hangingPunct="1">
              <a:lnSpc>
                <a:spcPct val="150000"/>
              </a:lnSpc>
            </a:pPr>
            <a:r>
              <a:rPr lang="en-US" altLang="zh-CN" sz="2800" dirty="0">
                <a:solidFill>
                  <a:srgbClr val="C00000"/>
                </a:solidFill>
              </a:rPr>
              <a:t>set </a:t>
            </a:r>
            <a:r>
              <a:rPr lang="en-US" altLang="zh-CN" sz="2800" dirty="0" err="1">
                <a:solidFill>
                  <a:srgbClr val="C00000"/>
                </a:solidFill>
              </a:rPr>
              <a:t>fs</a:t>
            </a:r>
            <a:r>
              <a:rPr lang="en-US" altLang="zh-CN" sz="2800" dirty="0">
                <a:solidFill>
                  <a:srgbClr val="C00000"/>
                </a:solidFill>
              </a:rPr>
              <a:t>=</a:t>
            </a:r>
            <a:r>
              <a:rPr lang="en-US" altLang="zh-CN" sz="2800" dirty="0" err="1">
                <a:solidFill>
                  <a:srgbClr val="C00000"/>
                </a:solidFill>
              </a:rPr>
              <a:t>wscript.createobject</a:t>
            </a:r>
            <a:r>
              <a:rPr lang="en-US" altLang="zh-CN" sz="2800" dirty="0">
                <a:solidFill>
                  <a:srgbClr val="C00000"/>
                </a:solidFill>
              </a:rPr>
              <a:t>(“</a:t>
            </a:r>
            <a:r>
              <a:rPr lang="en-US" altLang="zh-CN" sz="2800" dirty="0" err="1">
                <a:solidFill>
                  <a:srgbClr val="C00000"/>
                </a:solidFill>
              </a:rPr>
              <a:t>scripting.filesystemobject</a:t>
            </a:r>
            <a:r>
              <a:rPr lang="en-US" altLang="zh-CN" sz="2800" dirty="0">
                <a:solidFill>
                  <a:srgbClr val="C00000"/>
                </a:solidFill>
              </a:rPr>
              <a:t>”) </a:t>
            </a:r>
          </a:p>
          <a:p>
            <a:pPr eaLnBrk="1" hangingPunct="1">
              <a:lnSpc>
                <a:spcPct val="150000"/>
              </a:lnSpc>
            </a:pPr>
            <a:r>
              <a:rPr lang="en-US" altLang="zh-CN" sz="2800" dirty="0">
                <a:solidFill>
                  <a:srgbClr val="C00000"/>
                </a:solidFill>
              </a:rPr>
              <a:t>set </a:t>
            </a:r>
            <a:r>
              <a:rPr lang="en-US" altLang="zh-CN" sz="2800" dirty="0" err="1">
                <a:solidFill>
                  <a:srgbClr val="C00000"/>
                </a:solidFill>
              </a:rPr>
              <a:t>wshshell</a:t>
            </a:r>
            <a:r>
              <a:rPr lang="en-US" altLang="zh-CN" sz="2800" dirty="0">
                <a:solidFill>
                  <a:srgbClr val="C00000"/>
                </a:solidFill>
              </a:rPr>
              <a:t>=</a:t>
            </a:r>
            <a:r>
              <a:rPr lang="en-US" altLang="zh-CN" sz="2800" dirty="0" err="1">
                <a:solidFill>
                  <a:srgbClr val="C00000"/>
                </a:solidFill>
              </a:rPr>
              <a:t>wscript.createobject</a:t>
            </a:r>
            <a:r>
              <a:rPr lang="en-US" altLang="zh-CN" sz="2800" dirty="0">
                <a:solidFill>
                  <a:srgbClr val="C00000"/>
                </a:solidFill>
              </a:rPr>
              <a:t>(“</a:t>
            </a:r>
            <a:r>
              <a:rPr lang="en-US" altLang="zh-CN" sz="2800" dirty="0" err="1">
                <a:solidFill>
                  <a:srgbClr val="C00000"/>
                </a:solidFill>
              </a:rPr>
              <a:t>wscript.shell</a:t>
            </a:r>
            <a:r>
              <a:rPr lang="en-US" altLang="zh-CN" sz="2800" dirty="0">
                <a:solidFill>
                  <a:srgbClr val="C00000"/>
                </a:solidFill>
              </a:rPr>
              <a:t>”) </a:t>
            </a:r>
          </a:p>
          <a:p>
            <a:pPr eaLnBrk="1" hangingPunct="1">
              <a:lnSpc>
                <a:spcPct val="150000"/>
              </a:lnSpc>
            </a:pPr>
            <a:r>
              <a:rPr lang="en-US" altLang="zh-CN" sz="2800" dirty="0" err="1">
                <a:solidFill>
                  <a:srgbClr val="C00000"/>
                </a:solidFill>
              </a:rPr>
              <a:t>osdir</a:t>
            </a:r>
            <a:r>
              <a:rPr lang="en-US" altLang="zh-CN" sz="2800" dirty="0">
                <a:solidFill>
                  <a:srgbClr val="C00000"/>
                </a:solidFill>
              </a:rPr>
              <a:t>=</a:t>
            </a:r>
            <a:r>
              <a:rPr lang="en-US" altLang="zh-CN" sz="2800" dirty="0" err="1">
                <a:solidFill>
                  <a:srgbClr val="C00000"/>
                </a:solidFill>
              </a:rPr>
              <a:t>wshshell.expandenvironmentstrings</a:t>
            </a:r>
            <a:r>
              <a:rPr lang="en-US" altLang="zh-CN" sz="2800" dirty="0">
                <a:solidFill>
                  <a:srgbClr val="C00000"/>
                </a:solidFill>
              </a:rPr>
              <a:t>(“%</a:t>
            </a:r>
            <a:r>
              <a:rPr lang="en-US" altLang="zh-CN" sz="2800" dirty="0" err="1">
                <a:solidFill>
                  <a:srgbClr val="C00000"/>
                </a:solidFill>
              </a:rPr>
              <a:t>systemroot</a:t>
            </a:r>
            <a:r>
              <a:rPr lang="en-US" altLang="zh-CN" sz="2800" dirty="0">
                <a:solidFill>
                  <a:srgbClr val="C00000"/>
                </a:solidFill>
              </a:rPr>
              <a:t>%”) </a:t>
            </a:r>
          </a:p>
          <a:p>
            <a:pPr eaLnBrk="1" hangingPunct="1">
              <a:lnSpc>
                <a:spcPct val="150000"/>
              </a:lnSpc>
            </a:pPr>
            <a:r>
              <a:rPr lang="en-US" altLang="zh-CN" sz="2800" dirty="0">
                <a:solidFill>
                  <a:srgbClr val="C00000"/>
                </a:solidFill>
              </a:rPr>
              <a:t>set f =</a:t>
            </a:r>
            <a:r>
              <a:rPr lang="en-US" altLang="zh-CN" sz="2800" dirty="0" err="1">
                <a:solidFill>
                  <a:srgbClr val="C00000"/>
                </a:solidFill>
              </a:rPr>
              <a:t>fs.getfolder</a:t>
            </a:r>
            <a:r>
              <a:rPr lang="en-US" altLang="zh-CN" sz="2800" dirty="0">
                <a:solidFill>
                  <a:srgbClr val="C00000"/>
                </a:solidFill>
              </a:rPr>
              <a:t>(</a:t>
            </a:r>
            <a:r>
              <a:rPr lang="en-US" altLang="zh-CN" sz="2800" dirty="0" err="1">
                <a:solidFill>
                  <a:srgbClr val="C00000"/>
                </a:solidFill>
              </a:rPr>
              <a:t>osdir</a:t>
            </a:r>
            <a:r>
              <a:rPr lang="en-US" altLang="zh-CN" sz="2800" dirty="0">
                <a:solidFill>
                  <a:srgbClr val="C00000"/>
                </a:solidFill>
              </a:rPr>
              <a:t>) </a:t>
            </a:r>
          </a:p>
          <a:p>
            <a:pPr eaLnBrk="1" hangingPunct="1">
              <a:lnSpc>
                <a:spcPct val="150000"/>
              </a:lnSpc>
            </a:pPr>
            <a:r>
              <a:rPr lang="en-US" altLang="zh-CN" sz="2800" dirty="0" err="1">
                <a:solidFill>
                  <a:srgbClr val="C00000"/>
                </a:solidFill>
              </a:rPr>
              <a:t>wscript.echo</a:t>
            </a:r>
            <a:r>
              <a:rPr lang="en-US" altLang="zh-CN" sz="2800" dirty="0">
                <a:solidFill>
                  <a:srgbClr val="C00000"/>
                </a:solidFill>
              </a:rPr>
              <a:t> f </a:t>
            </a:r>
          </a:p>
          <a:p>
            <a:pPr>
              <a:lnSpc>
                <a:spcPct val="150000"/>
              </a:lnSpc>
            </a:pPr>
            <a:endParaRPr lang="zh-CN" altLang="en-US" dirty="0">
              <a:solidFill>
                <a:srgbClr val="C00000"/>
              </a:solidFill>
            </a:endParaRPr>
          </a:p>
        </p:txBody>
      </p:sp>
    </p:spTree>
    <p:extLst>
      <p:ext uri="{BB962C8B-B14F-4D97-AF65-F5344CB8AC3E}">
        <p14:creationId xmlns:p14="http://schemas.microsoft.com/office/powerpoint/2010/main" val="18268437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899592" y="18864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eaLnBrk="1" hangingPunct="1"/>
            <a:r>
              <a:rPr lang="en-US" altLang="zh-CN" dirty="0" err="1" smtClean="0">
                <a:latin typeface="黑体" pitchFamily="49" charset="-122"/>
                <a:ea typeface="宋体" pitchFamily="2" charset="-122"/>
              </a:rPr>
              <a:t>FSO</a:t>
            </a:r>
            <a:r>
              <a:rPr lang="zh-CN" altLang="en-US" dirty="0" smtClean="0">
                <a:latin typeface="黑体" pitchFamily="49" charset="-122"/>
                <a:ea typeface="宋体" pitchFamily="2" charset="-122"/>
              </a:rPr>
              <a:t>中文件夹的基本操作</a:t>
            </a:r>
          </a:p>
        </p:txBody>
      </p:sp>
      <p:sp>
        <p:nvSpPr>
          <p:cNvPr id="25604" name="Rectangle 3"/>
          <p:cNvSpPr>
            <a:spLocks noGrp="1" noChangeArrowheads="1"/>
          </p:cNvSpPr>
          <p:nvPr>
            <p:ph idx="1"/>
          </p:nvPr>
        </p:nvSpPr>
        <p:spPr>
          <a:xfrm>
            <a:off x="323528" y="908720"/>
            <a:ext cx="9185646" cy="5214937"/>
          </a:xfrm>
        </p:spPr>
        <p:txBody>
          <a:bodyPr/>
          <a:lstStyle/>
          <a:p>
            <a:pPr eaLnBrk="1" hangingPunct="1">
              <a:lnSpc>
                <a:spcPct val="80000"/>
              </a:lnSpc>
              <a:defRPr/>
            </a:pPr>
            <a:endParaRPr lang="en-US" altLang="zh-CN" sz="1600" dirty="0" smtClean="0">
              <a:ea typeface="宋体" pitchFamily="2" charset="-122"/>
            </a:endParaRPr>
          </a:p>
          <a:p>
            <a:pPr marL="0" indent="0">
              <a:lnSpc>
                <a:spcPct val="80000"/>
              </a:lnSpc>
              <a:buNone/>
              <a:defRPr/>
            </a:pPr>
            <a:r>
              <a:rPr lang="zh-CN" altLang="en-US" b="1" dirty="0" smtClean="0">
                <a:latin typeface="+mn-ea"/>
              </a:rPr>
              <a:t>使用</a:t>
            </a:r>
            <a:r>
              <a:rPr lang="en-US" altLang="zh-CN" b="1" dirty="0" err="1">
                <a:latin typeface="+mn-ea"/>
              </a:rPr>
              <a:t>getspecialfolder</a:t>
            </a:r>
            <a:r>
              <a:rPr lang="en-US" altLang="zh-CN" b="1" dirty="0">
                <a:latin typeface="+mn-ea"/>
              </a:rPr>
              <a:t>() </a:t>
            </a:r>
            <a:r>
              <a:rPr lang="zh-CN" altLang="en-US" b="1" dirty="0" smtClean="0">
                <a:latin typeface="+mn-ea"/>
              </a:rPr>
              <a:t>，</a:t>
            </a:r>
            <a:r>
              <a:rPr lang="zh-CN" altLang="en-US" sz="3200" b="1" dirty="0" smtClean="0">
                <a:latin typeface="+mn-ea"/>
              </a:rPr>
              <a:t>这个</a:t>
            </a:r>
            <a:r>
              <a:rPr lang="zh-CN" altLang="en-US" sz="3200" b="1" dirty="0">
                <a:latin typeface="+mn-ea"/>
              </a:rPr>
              <a:t>方法使用</a:t>
            </a:r>
            <a:r>
              <a:rPr lang="en-US" altLang="zh-CN" sz="3200" b="1" dirty="0">
                <a:latin typeface="+mn-ea"/>
              </a:rPr>
              <a:t>3</a:t>
            </a:r>
            <a:r>
              <a:rPr lang="zh-CN" altLang="en-US" sz="3200" b="1" dirty="0">
                <a:latin typeface="+mn-ea"/>
              </a:rPr>
              <a:t>种值： </a:t>
            </a:r>
          </a:p>
          <a:p>
            <a:pPr marL="0" lvl="1" indent="0" fontAlgn="base">
              <a:lnSpc>
                <a:spcPct val="80000"/>
              </a:lnSpc>
              <a:spcAft>
                <a:spcPct val="0"/>
              </a:spcAft>
              <a:buNone/>
              <a:defRPr/>
            </a:pPr>
            <a:r>
              <a:rPr lang="en-US" altLang="zh-CN" sz="3200" b="1" dirty="0">
                <a:latin typeface="+mn-ea"/>
              </a:rPr>
              <a:t>0  </a:t>
            </a:r>
            <a:r>
              <a:rPr lang="zh-CN" altLang="en-US" sz="3200" b="1" dirty="0">
                <a:latin typeface="+mn-ea"/>
              </a:rPr>
              <a:t>表示</a:t>
            </a:r>
            <a:r>
              <a:rPr lang="en-US" altLang="zh-CN" sz="3200" b="1" dirty="0">
                <a:latin typeface="+mn-ea"/>
              </a:rPr>
              <a:t>windows</a:t>
            </a:r>
            <a:r>
              <a:rPr lang="zh-CN" altLang="en-US" sz="3200" b="1" dirty="0">
                <a:latin typeface="+mn-ea"/>
              </a:rPr>
              <a:t>文件夹，相关常量是</a:t>
            </a:r>
            <a:r>
              <a:rPr lang="en-US" altLang="zh-CN" sz="3200" b="1" dirty="0" err="1">
                <a:latin typeface="+mn-ea"/>
              </a:rPr>
              <a:t>windowsfolder</a:t>
            </a:r>
            <a:r>
              <a:rPr lang="en-US" altLang="zh-CN" sz="3200" b="1" dirty="0">
                <a:latin typeface="+mn-ea"/>
              </a:rPr>
              <a:t> </a:t>
            </a:r>
          </a:p>
          <a:p>
            <a:pPr marL="0" lvl="1" indent="0" fontAlgn="base">
              <a:lnSpc>
                <a:spcPct val="80000"/>
              </a:lnSpc>
              <a:spcAft>
                <a:spcPct val="0"/>
              </a:spcAft>
              <a:buNone/>
              <a:defRPr/>
            </a:pPr>
            <a:r>
              <a:rPr lang="en-US" altLang="zh-CN" sz="3200" b="1" dirty="0">
                <a:latin typeface="+mn-ea"/>
              </a:rPr>
              <a:t>1  </a:t>
            </a:r>
            <a:r>
              <a:rPr lang="zh-CN" altLang="en-US" sz="3200" b="1" dirty="0">
                <a:latin typeface="+mn-ea"/>
              </a:rPr>
              <a:t>系统文件夹，相关常量是</a:t>
            </a:r>
            <a:r>
              <a:rPr lang="en-US" altLang="zh-CN" sz="3200" b="1" dirty="0" err="1">
                <a:latin typeface="+mn-ea"/>
              </a:rPr>
              <a:t>systemfolder</a:t>
            </a:r>
            <a:r>
              <a:rPr lang="en-US" altLang="zh-CN" sz="3200" b="1" dirty="0">
                <a:latin typeface="+mn-ea"/>
              </a:rPr>
              <a:t> </a:t>
            </a:r>
          </a:p>
          <a:p>
            <a:pPr marL="0" lvl="1" indent="0" fontAlgn="base">
              <a:lnSpc>
                <a:spcPct val="80000"/>
              </a:lnSpc>
              <a:spcAft>
                <a:spcPct val="0"/>
              </a:spcAft>
              <a:buNone/>
              <a:defRPr/>
            </a:pPr>
            <a:r>
              <a:rPr lang="en-US" altLang="zh-CN" sz="3200" b="1" dirty="0">
                <a:latin typeface="+mn-ea"/>
              </a:rPr>
              <a:t>2  </a:t>
            </a:r>
            <a:r>
              <a:rPr lang="zh-CN" altLang="en-US" sz="3200" b="1" dirty="0">
                <a:latin typeface="+mn-ea"/>
              </a:rPr>
              <a:t>临时目录，相关常量</a:t>
            </a:r>
            <a:r>
              <a:rPr lang="en-US" altLang="zh-CN" sz="3200" b="1" dirty="0" err="1">
                <a:latin typeface="+mn-ea"/>
              </a:rPr>
              <a:t>temporaryfolder</a:t>
            </a:r>
            <a:r>
              <a:rPr lang="en-US" altLang="zh-CN" sz="3200" b="1" dirty="0">
                <a:latin typeface="+mn-ea"/>
              </a:rPr>
              <a:t>   </a:t>
            </a:r>
            <a:endParaRPr lang="en-US" altLang="zh-CN" sz="3200" b="1" dirty="0" smtClean="0">
              <a:latin typeface="+mn-ea"/>
            </a:endParaRPr>
          </a:p>
          <a:p>
            <a:pPr marL="0" lvl="1" indent="0" fontAlgn="base">
              <a:lnSpc>
                <a:spcPct val="80000"/>
              </a:lnSpc>
              <a:spcAft>
                <a:spcPct val="0"/>
              </a:spcAft>
              <a:buNone/>
              <a:defRPr/>
            </a:pPr>
            <a:r>
              <a:rPr lang="zh-CN" altLang="en-US" sz="3200" b="1" dirty="0" smtClean="0">
                <a:latin typeface="+mn-ea"/>
              </a:rPr>
              <a:t>例如</a:t>
            </a:r>
            <a:r>
              <a:rPr lang="zh-CN" altLang="en-US" sz="3200" b="1" dirty="0">
                <a:latin typeface="+mn-ea"/>
              </a:rPr>
              <a:t>：</a:t>
            </a:r>
          </a:p>
        </p:txBody>
      </p:sp>
      <p:sp>
        <p:nvSpPr>
          <p:cNvPr id="46085" name="TextBox 1"/>
          <p:cNvSpPr txBox="1">
            <a:spLocks noChangeArrowheads="1"/>
          </p:cNvSpPr>
          <p:nvPr/>
        </p:nvSpPr>
        <p:spPr bwMode="auto">
          <a:xfrm>
            <a:off x="1043608" y="3854812"/>
            <a:ext cx="972108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eaLnBrk="1" hangingPunct="1">
              <a:lnSpc>
                <a:spcPct val="150000"/>
              </a:lnSpc>
            </a:pPr>
            <a:r>
              <a:rPr lang="en-US" altLang="zh-CN" sz="2800" dirty="0">
                <a:solidFill>
                  <a:srgbClr val="C00000"/>
                </a:solidFill>
              </a:rPr>
              <a:t>set </a:t>
            </a:r>
            <a:r>
              <a:rPr lang="en-US" altLang="zh-CN" sz="2800" dirty="0" err="1">
                <a:solidFill>
                  <a:srgbClr val="C00000"/>
                </a:solidFill>
              </a:rPr>
              <a:t>fs</a:t>
            </a:r>
            <a:r>
              <a:rPr lang="en-US" altLang="zh-CN" sz="2800" dirty="0">
                <a:solidFill>
                  <a:srgbClr val="C00000"/>
                </a:solidFill>
              </a:rPr>
              <a:t>=</a:t>
            </a:r>
            <a:r>
              <a:rPr lang="en-US" altLang="zh-CN" sz="2800" dirty="0" err="1">
                <a:solidFill>
                  <a:srgbClr val="C00000"/>
                </a:solidFill>
              </a:rPr>
              <a:t>wscript.createobject</a:t>
            </a:r>
            <a:r>
              <a:rPr lang="en-US" altLang="zh-CN" sz="2800" dirty="0">
                <a:solidFill>
                  <a:srgbClr val="C00000"/>
                </a:solidFill>
              </a:rPr>
              <a:t>(“</a:t>
            </a:r>
            <a:r>
              <a:rPr lang="en-US" altLang="zh-CN" sz="2800" dirty="0" err="1">
                <a:solidFill>
                  <a:srgbClr val="C00000"/>
                </a:solidFill>
              </a:rPr>
              <a:t>scripting.filesystemobject</a:t>
            </a:r>
            <a:r>
              <a:rPr lang="en-US" altLang="zh-CN" sz="2800" dirty="0">
                <a:solidFill>
                  <a:srgbClr val="C00000"/>
                </a:solidFill>
              </a:rPr>
              <a:t>”) </a:t>
            </a:r>
          </a:p>
          <a:p>
            <a:pPr eaLnBrk="1" hangingPunct="1">
              <a:lnSpc>
                <a:spcPct val="150000"/>
              </a:lnSpc>
            </a:pPr>
            <a:r>
              <a:rPr lang="en-US" altLang="zh-CN" sz="2800" dirty="0">
                <a:solidFill>
                  <a:srgbClr val="C00000"/>
                </a:solidFill>
              </a:rPr>
              <a:t>set </a:t>
            </a:r>
            <a:r>
              <a:rPr lang="en-US" altLang="zh-CN" sz="2800" dirty="0" err="1">
                <a:solidFill>
                  <a:srgbClr val="C00000"/>
                </a:solidFill>
              </a:rPr>
              <a:t>wfolder</a:t>
            </a:r>
            <a:r>
              <a:rPr lang="en-US" altLang="zh-CN" sz="2800" dirty="0">
                <a:solidFill>
                  <a:srgbClr val="C00000"/>
                </a:solidFill>
              </a:rPr>
              <a:t>=</a:t>
            </a:r>
            <a:r>
              <a:rPr lang="en-US" altLang="zh-CN" sz="2800" dirty="0" err="1">
                <a:solidFill>
                  <a:srgbClr val="C00000"/>
                </a:solidFill>
              </a:rPr>
              <a:t>fs.getspecialfolder</a:t>
            </a:r>
            <a:r>
              <a:rPr lang="en-US" altLang="zh-CN" sz="2800" dirty="0">
                <a:solidFill>
                  <a:srgbClr val="C00000"/>
                </a:solidFill>
              </a:rPr>
              <a:t>(0) ‘</a:t>
            </a:r>
            <a:r>
              <a:rPr lang="zh-CN" altLang="en-US" sz="2800" dirty="0">
                <a:solidFill>
                  <a:srgbClr val="C00000"/>
                </a:solidFill>
              </a:rPr>
              <a:t>返回</a:t>
            </a:r>
            <a:r>
              <a:rPr lang="en-US" altLang="zh-CN" sz="2800" dirty="0">
                <a:solidFill>
                  <a:srgbClr val="C00000"/>
                </a:solidFill>
              </a:rPr>
              <a:t>windows</a:t>
            </a:r>
            <a:r>
              <a:rPr lang="zh-CN" altLang="en-US" sz="2800" dirty="0">
                <a:solidFill>
                  <a:srgbClr val="C00000"/>
                </a:solidFill>
              </a:rPr>
              <a:t>目录 </a:t>
            </a:r>
          </a:p>
          <a:p>
            <a:pPr eaLnBrk="1" hangingPunct="1">
              <a:lnSpc>
                <a:spcPct val="150000"/>
              </a:lnSpc>
            </a:pPr>
            <a:r>
              <a:rPr lang="en-US" altLang="zh-CN" sz="2800" dirty="0">
                <a:solidFill>
                  <a:srgbClr val="C00000"/>
                </a:solidFill>
              </a:rPr>
              <a:t>set </a:t>
            </a:r>
            <a:r>
              <a:rPr lang="en-US" altLang="zh-CN" sz="2800" dirty="0" err="1">
                <a:solidFill>
                  <a:srgbClr val="C00000"/>
                </a:solidFill>
              </a:rPr>
              <a:t>wfolder</a:t>
            </a:r>
            <a:r>
              <a:rPr lang="en-US" altLang="zh-CN" sz="2800" dirty="0">
                <a:solidFill>
                  <a:srgbClr val="C00000"/>
                </a:solidFill>
              </a:rPr>
              <a:t>=</a:t>
            </a:r>
            <a:r>
              <a:rPr lang="en-US" altLang="zh-CN" sz="2800" dirty="0" err="1">
                <a:solidFill>
                  <a:srgbClr val="C00000"/>
                </a:solidFill>
              </a:rPr>
              <a:t>fs.getspecialfolder</a:t>
            </a:r>
            <a:r>
              <a:rPr lang="en-US" altLang="zh-CN" sz="2800" dirty="0">
                <a:solidFill>
                  <a:srgbClr val="C00000"/>
                </a:solidFill>
              </a:rPr>
              <a:t>(1) ‘</a:t>
            </a:r>
            <a:r>
              <a:rPr lang="zh-CN" altLang="en-US" sz="2800" dirty="0">
                <a:solidFill>
                  <a:srgbClr val="C00000"/>
                </a:solidFill>
              </a:rPr>
              <a:t>返回</a:t>
            </a:r>
            <a:r>
              <a:rPr lang="en-US" altLang="zh-CN" sz="2800" dirty="0">
                <a:solidFill>
                  <a:srgbClr val="C00000"/>
                </a:solidFill>
              </a:rPr>
              <a:t>system32\ </a:t>
            </a:r>
          </a:p>
          <a:p>
            <a:pPr eaLnBrk="1" hangingPunct="1">
              <a:lnSpc>
                <a:spcPct val="150000"/>
              </a:lnSpc>
            </a:pPr>
            <a:r>
              <a:rPr lang="en-US" altLang="zh-CN" sz="2800" dirty="0">
                <a:solidFill>
                  <a:srgbClr val="C00000"/>
                </a:solidFill>
              </a:rPr>
              <a:t>set </a:t>
            </a:r>
            <a:r>
              <a:rPr lang="en-US" altLang="zh-CN" sz="2800" dirty="0" err="1">
                <a:solidFill>
                  <a:srgbClr val="C00000"/>
                </a:solidFill>
              </a:rPr>
              <a:t>wfolder</a:t>
            </a:r>
            <a:r>
              <a:rPr lang="en-US" altLang="zh-CN" sz="2800" dirty="0">
                <a:solidFill>
                  <a:srgbClr val="C00000"/>
                </a:solidFill>
              </a:rPr>
              <a:t>=</a:t>
            </a:r>
            <a:r>
              <a:rPr lang="en-US" altLang="zh-CN" sz="2800" dirty="0" err="1">
                <a:solidFill>
                  <a:srgbClr val="C00000"/>
                </a:solidFill>
              </a:rPr>
              <a:t>fs.getspecialfolder</a:t>
            </a:r>
            <a:r>
              <a:rPr lang="en-US" altLang="zh-CN" sz="2800" dirty="0">
                <a:solidFill>
                  <a:srgbClr val="C00000"/>
                </a:solidFill>
              </a:rPr>
              <a:t>(2)'</a:t>
            </a:r>
            <a:r>
              <a:rPr lang="zh-CN" altLang="en-US" sz="2800" dirty="0">
                <a:solidFill>
                  <a:srgbClr val="C00000"/>
                </a:solidFill>
              </a:rPr>
              <a:t>返回临时目录 </a:t>
            </a:r>
          </a:p>
          <a:p>
            <a:pPr>
              <a:lnSpc>
                <a:spcPct val="150000"/>
              </a:lnSpc>
            </a:pPr>
            <a:endParaRPr lang="zh-CN" altLang="en-US" dirty="0">
              <a:solidFill>
                <a:srgbClr val="C00000"/>
              </a:solidFill>
            </a:endParaRPr>
          </a:p>
        </p:txBody>
      </p:sp>
    </p:spTree>
    <p:extLst>
      <p:ext uri="{BB962C8B-B14F-4D97-AF65-F5344CB8AC3E}">
        <p14:creationId xmlns:p14="http://schemas.microsoft.com/office/powerpoint/2010/main" val="12820094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eaLnBrk="1" hangingPunct="1"/>
            <a:r>
              <a:rPr lang="en-US" altLang="zh-CN" smtClean="0">
                <a:latin typeface="黑体" pitchFamily="49" charset="-122"/>
                <a:ea typeface="宋体" pitchFamily="2" charset="-122"/>
              </a:rPr>
              <a:t>SendKeys</a:t>
            </a:r>
            <a:r>
              <a:rPr lang="zh-CN" altLang="en-US" smtClean="0">
                <a:latin typeface="黑体" pitchFamily="49" charset="-122"/>
                <a:ea typeface="宋体" pitchFamily="2" charset="-122"/>
              </a:rPr>
              <a:t>简化重复操作 </a:t>
            </a:r>
          </a:p>
        </p:txBody>
      </p:sp>
      <p:sp>
        <p:nvSpPr>
          <p:cNvPr id="47109" name="TextBox 1"/>
          <p:cNvSpPr txBox="1">
            <a:spLocks noChangeArrowheads="1"/>
          </p:cNvSpPr>
          <p:nvPr/>
        </p:nvSpPr>
        <p:spPr bwMode="auto">
          <a:xfrm>
            <a:off x="251520" y="1124744"/>
            <a:ext cx="8672065" cy="503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eaLnBrk="1" hangingPunct="1">
              <a:lnSpc>
                <a:spcPct val="150000"/>
              </a:lnSpc>
            </a:pPr>
            <a:r>
              <a:rPr lang="en-US" altLang="zh-CN" sz="2800" dirty="0">
                <a:solidFill>
                  <a:srgbClr val="C00000"/>
                </a:solidFill>
              </a:rPr>
              <a:t>‘</a:t>
            </a:r>
            <a:r>
              <a:rPr lang="zh-CN" altLang="en-US" sz="2800" dirty="0">
                <a:solidFill>
                  <a:srgbClr val="C00000"/>
                </a:solidFill>
              </a:rPr>
              <a:t>打开记事本，输入以下命令，并将其保存为</a:t>
            </a:r>
            <a:r>
              <a:rPr lang="en-US" altLang="zh-CN" sz="2800" dirty="0">
                <a:solidFill>
                  <a:srgbClr val="C00000"/>
                </a:solidFill>
              </a:rPr>
              <a:t>1.VBS</a:t>
            </a:r>
            <a:r>
              <a:rPr lang="zh-CN" altLang="en-US" sz="2800" dirty="0">
                <a:solidFill>
                  <a:srgbClr val="C00000"/>
                </a:solidFill>
              </a:rPr>
              <a:t>：</a:t>
            </a:r>
          </a:p>
          <a:p>
            <a:pPr eaLnBrk="1" hangingPunct="1">
              <a:lnSpc>
                <a:spcPct val="150000"/>
              </a:lnSpc>
            </a:pPr>
            <a:r>
              <a:rPr lang="en-US" altLang="zh-CN" sz="2800" dirty="0">
                <a:solidFill>
                  <a:srgbClr val="C00000"/>
                </a:solidFill>
              </a:rPr>
              <a:t>set </a:t>
            </a:r>
            <a:r>
              <a:rPr lang="en-US" altLang="zh-CN" sz="2800" dirty="0" err="1">
                <a:solidFill>
                  <a:srgbClr val="C00000"/>
                </a:solidFill>
              </a:rPr>
              <a:t>WshShell</a:t>
            </a:r>
            <a:r>
              <a:rPr lang="en-US" altLang="zh-CN" sz="2800" dirty="0">
                <a:solidFill>
                  <a:srgbClr val="C00000"/>
                </a:solidFill>
              </a:rPr>
              <a:t> = </a:t>
            </a:r>
            <a:r>
              <a:rPr lang="en-US" altLang="zh-CN" sz="2800" dirty="0" err="1">
                <a:solidFill>
                  <a:srgbClr val="C00000"/>
                </a:solidFill>
              </a:rPr>
              <a:t>CreateObject</a:t>
            </a:r>
            <a:r>
              <a:rPr lang="en-US" altLang="zh-CN" sz="2800" dirty="0">
                <a:solidFill>
                  <a:srgbClr val="C00000"/>
                </a:solidFill>
              </a:rPr>
              <a:t>("</a:t>
            </a:r>
            <a:r>
              <a:rPr lang="en-US" altLang="zh-CN" sz="2800" dirty="0" err="1">
                <a:solidFill>
                  <a:srgbClr val="C00000"/>
                </a:solidFill>
              </a:rPr>
              <a:t>WScript.Shell</a:t>
            </a:r>
            <a:r>
              <a:rPr lang="en-US" altLang="zh-CN" sz="2800" dirty="0">
                <a:solidFill>
                  <a:srgbClr val="C00000"/>
                </a:solidFill>
              </a:rPr>
              <a:t>")</a:t>
            </a:r>
          </a:p>
          <a:p>
            <a:pPr eaLnBrk="1" hangingPunct="1">
              <a:lnSpc>
                <a:spcPct val="150000"/>
              </a:lnSpc>
            </a:pPr>
            <a:r>
              <a:rPr lang="en-US" altLang="zh-CN" sz="2800" dirty="0" err="1">
                <a:solidFill>
                  <a:srgbClr val="C00000"/>
                </a:solidFill>
              </a:rPr>
              <a:t>WshShell.SendKeys</a:t>
            </a:r>
            <a:r>
              <a:rPr lang="en-US" altLang="zh-CN" sz="2800" dirty="0">
                <a:solidFill>
                  <a:srgbClr val="C00000"/>
                </a:solidFill>
              </a:rPr>
              <a:t> "^{ESC}u"</a:t>
            </a:r>
          </a:p>
          <a:p>
            <a:pPr eaLnBrk="1" hangingPunct="1">
              <a:lnSpc>
                <a:spcPct val="150000"/>
              </a:lnSpc>
            </a:pPr>
            <a:r>
              <a:rPr lang="en-US" altLang="zh-CN" sz="2800" dirty="0">
                <a:solidFill>
                  <a:srgbClr val="C00000"/>
                </a:solidFill>
              </a:rPr>
              <a:t>‘</a:t>
            </a:r>
            <a:r>
              <a:rPr lang="zh-CN" altLang="en-US" sz="2800" dirty="0">
                <a:solidFill>
                  <a:srgbClr val="C00000"/>
                </a:solidFill>
              </a:rPr>
              <a:t>双击运行它，你会发现关机菜单立刻出现了。</a:t>
            </a:r>
          </a:p>
          <a:p>
            <a:pPr eaLnBrk="1" hangingPunct="1">
              <a:lnSpc>
                <a:spcPct val="150000"/>
              </a:lnSpc>
            </a:pPr>
            <a:r>
              <a:rPr lang="en-US" altLang="zh-CN" sz="2800" dirty="0">
                <a:solidFill>
                  <a:srgbClr val="C00000"/>
                </a:solidFill>
              </a:rPr>
              <a:t>‘</a:t>
            </a:r>
            <a:r>
              <a:rPr lang="zh-CN" altLang="en-US" sz="2800" dirty="0">
                <a:solidFill>
                  <a:srgbClr val="C00000"/>
                </a:solidFill>
              </a:rPr>
              <a:t>将“</a:t>
            </a:r>
            <a:r>
              <a:rPr lang="en-US" altLang="zh-CN" sz="2800" dirty="0" err="1">
                <a:solidFill>
                  <a:srgbClr val="C00000"/>
                </a:solidFill>
              </a:rPr>
              <a:t>WshShell.SendKeys</a:t>
            </a:r>
            <a:r>
              <a:rPr lang="en-US" altLang="zh-CN" sz="2800" dirty="0">
                <a:solidFill>
                  <a:srgbClr val="C00000"/>
                </a:solidFill>
              </a:rPr>
              <a:t> "^{ESC}u"”</a:t>
            </a:r>
            <a:r>
              <a:rPr lang="zh-CN" altLang="en-US" sz="2800" dirty="0">
                <a:solidFill>
                  <a:srgbClr val="C00000"/>
                </a:solidFill>
              </a:rPr>
              <a:t>改为“</a:t>
            </a:r>
            <a:r>
              <a:rPr lang="en-US" altLang="zh-CN" sz="2800" dirty="0" err="1">
                <a:solidFill>
                  <a:srgbClr val="C00000"/>
                </a:solidFill>
              </a:rPr>
              <a:t>WshShell.SendKeys</a:t>
            </a:r>
            <a:r>
              <a:rPr lang="en-US" altLang="zh-CN" sz="2800" dirty="0">
                <a:solidFill>
                  <a:srgbClr val="C00000"/>
                </a:solidFill>
              </a:rPr>
              <a:t> "^+{ESC}"”</a:t>
            </a:r>
            <a:r>
              <a:rPr lang="zh-CN" altLang="en-US" sz="2800" dirty="0">
                <a:solidFill>
                  <a:srgbClr val="C00000"/>
                </a:solidFill>
              </a:rPr>
              <a:t>，</a:t>
            </a:r>
            <a:endParaRPr lang="en-US" altLang="zh-CN" sz="2800" dirty="0">
              <a:solidFill>
                <a:srgbClr val="C00000"/>
              </a:solidFill>
            </a:endParaRPr>
          </a:p>
          <a:p>
            <a:pPr eaLnBrk="1" hangingPunct="1">
              <a:lnSpc>
                <a:spcPct val="150000"/>
              </a:lnSpc>
            </a:pPr>
            <a:r>
              <a:rPr lang="en-US" altLang="zh-CN" sz="2800" dirty="0">
                <a:solidFill>
                  <a:srgbClr val="C00000"/>
                </a:solidFill>
              </a:rPr>
              <a:t>‘</a:t>
            </a:r>
            <a:r>
              <a:rPr lang="zh-CN" altLang="en-US" sz="2800" dirty="0">
                <a:solidFill>
                  <a:srgbClr val="C00000"/>
                </a:solidFill>
              </a:rPr>
              <a:t>运行一下看看是否打开了任务管理器 </a:t>
            </a:r>
          </a:p>
          <a:p>
            <a:pPr>
              <a:lnSpc>
                <a:spcPct val="150000"/>
              </a:lnSpc>
            </a:pPr>
            <a:endParaRPr lang="zh-CN" altLang="en-US" sz="1800" dirty="0">
              <a:solidFill>
                <a:srgbClr val="C00000"/>
              </a:solidFill>
            </a:endParaRPr>
          </a:p>
        </p:txBody>
      </p:sp>
    </p:spTree>
    <p:extLst>
      <p:ext uri="{BB962C8B-B14F-4D97-AF65-F5344CB8AC3E}">
        <p14:creationId xmlns:p14="http://schemas.microsoft.com/office/powerpoint/2010/main" val="14367216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15816" y="2492896"/>
            <a:ext cx="3384376" cy="1440160"/>
          </a:xfrm>
        </p:spPr>
        <p:txBody>
          <a:bodyPr>
            <a:noAutofit/>
          </a:bodyPr>
          <a:lstStyle/>
          <a:p>
            <a:pPr marL="0" indent="0">
              <a:buNone/>
            </a:pPr>
            <a:r>
              <a:rPr lang="zh-CN" altLang="en-US" sz="7200" dirty="0" smtClean="0"/>
              <a:t>谢谢</a:t>
            </a:r>
            <a:endParaRPr lang="zh-CN" altLang="en-US" sz="7200"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779487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eaLnBrk="1" hangingPunct="1"/>
            <a:r>
              <a:rPr lang="zh-CN" altLang="en-US" dirty="0" smtClean="0">
                <a:latin typeface="+mn-ea"/>
                <a:ea typeface="+mn-ea"/>
              </a:rPr>
              <a:t>为什么要使用</a:t>
            </a:r>
            <a:r>
              <a:rPr lang="en-US" altLang="zh-CN" dirty="0" err="1" smtClean="0">
                <a:latin typeface="+mn-ea"/>
                <a:ea typeface="+mn-ea"/>
              </a:rPr>
              <a:t>VBS</a:t>
            </a:r>
            <a:r>
              <a:rPr lang="zh-CN" altLang="en-US" dirty="0" smtClean="0">
                <a:latin typeface="+mn-ea"/>
                <a:ea typeface="+mn-ea"/>
              </a:rPr>
              <a:t>？</a:t>
            </a:r>
          </a:p>
        </p:txBody>
      </p:sp>
      <p:sp>
        <p:nvSpPr>
          <p:cNvPr id="4100" name="Rectangle 3"/>
          <p:cNvSpPr>
            <a:spLocks noGrp="1" noChangeArrowheads="1"/>
          </p:cNvSpPr>
          <p:nvPr>
            <p:ph idx="1"/>
          </p:nvPr>
        </p:nvSpPr>
        <p:spPr>
          <a:xfrm>
            <a:off x="245785" y="908720"/>
            <a:ext cx="8214647" cy="5214937"/>
          </a:xfrm>
        </p:spPr>
        <p:txBody>
          <a:bodyPr>
            <a:normAutofit/>
          </a:bodyPr>
          <a:lstStyle/>
          <a:p>
            <a:pPr marL="0" indent="0" eaLnBrk="1" hangingPunct="1">
              <a:buNone/>
              <a:defRPr/>
            </a:pPr>
            <a:r>
              <a:rPr lang="zh-CN" altLang="en-US" b="1" dirty="0">
                <a:latin typeface="Calibri" pitchFamily="34" charset="0"/>
                <a:ea typeface="宋体" pitchFamily="2" charset="-122"/>
              </a:rPr>
              <a:t>在</a:t>
            </a:r>
            <a:r>
              <a:rPr lang="en-US" altLang="zh-CN" b="1" dirty="0">
                <a:latin typeface="Calibri" pitchFamily="34" charset="0"/>
                <a:ea typeface="宋体" pitchFamily="2" charset="-122"/>
              </a:rPr>
              <a:t>Windows</a:t>
            </a:r>
            <a:r>
              <a:rPr lang="zh-CN" altLang="en-US" b="1" dirty="0">
                <a:latin typeface="Calibri" pitchFamily="34" charset="0"/>
                <a:ea typeface="宋体" pitchFamily="2" charset="-122"/>
              </a:rPr>
              <a:t>中，学习计算机操作也许很简单，但是很多计算机工作是重复性劳动</a:t>
            </a:r>
            <a:r>
              <a:rPr lang="zh-CN" altLang="en-US" b="1" dirty="0" smtClean="0">
                <a:latin typeface="Calibri" pitchFamily="34" charset="0"/>
                <a:ea typeface="宋体" pitchFamily="2" charset="-122"/>
              </a:rPr>
              <a:t>。</a:t>
            </a:r>
            <a:endParaRPr lang="en-US" altLang="zh-CN" b="1" dirty="0" smtClean="0">
              <a:latin typeface="Calibri" pitchFamily="34" charset="0"/>
              <a:ea typeface="宋体" pitchFamily="2" charset="-122"/>
            </a:endParaRPr>
          </a:p>
          <a:p>
            <a:pPr marL="0" indent="0" eaLnBrk="1" hangingPunct="1">
              <a:buNone/>
              <a:defRPr/>
            </a:pPr>
            <a:endParaRPr lang="en-US" altLang="zh-CN" b="1" dirty="0">
              <a:latin typeface="Calibri" pitchFamily="34" charset="0"/>
              <a:ea typeface="宋体" pitchFamily="2" charset="-122"/>
            </a:endParaRPr>
          </a:p>
          <a:p>
            <a:pPr lvl="1" eaLnBrk="0" fontAlgn="base" hangingPunct="0">
              <a:spcBef>
                <a:spcPts val="0"/>
              </a:spcBef>
              <a:spcAft>
                <a:spcPct val="0"/>
              </a:spcAft>
              <a:buBlip>
                <a:blip r:embed="rId3"/>
              </a:buBlip>
              <a:defRPr/>
            </a:pPr>
            <a:r>
              <a:rPr lang="zh-CN" altLang="en-US" b="1" dirty="0">
                <a:latin typeface="Calibri" pitchFamily="34" charset="0"/>
                <a:ea typeface="宋体" pitchFamily="2" charset="-122"/>
              </a:rPr>
              <a:t>复制、粘贴、改名、删除；</a:t>
            </a:r>
            <a:endParaRPr lang="en-US" altLang="zh-CN" b="1" dirty="0">
              <a:latin typeface="Calibri" pitchFamily="34" charset="0"/>
              <a:ea typeface="宋体" pitchFamily="2" charset="-122"/>
            </a:endParaRPr>
          </a:p>
          <a:p>
            <a:pPr lvl="1" eaLnBrk="0" fontAlgn="base" hangingPunct="0">
              <a:spcBef>
                <a:spcPts val="0"/>
              </a:spcBef>
              <a:spcAft>
                <a:spcPct val="0"/>
              </a:spcAft>
              <a:buBlip>
                <a:blip r:embed="rId3"/>
              </a:buBlip>
              <a:defRPr/>
            </a:pPr>
            <a:r>
              <a:rPr lang="zh-CN" altLang="en-US" b="1" dirty="0">
                <a:latin typeface="Calibri" pitchFamily="34" charset="0"/>
                <a:ea typeface="宋体" pitchFamily="2" charset="-122"/>
              </a:rPr>
              <a:t>也许你每天启动计算机第一件事情就是打开</a:t>
            </a:r>
            <a:r>
              <a:rPr lang="en-US" altLang="zh-CN" b="1" dirty="0">
                <a:latin typeface="Calibri" pitchFamily="34" charset="0"/>
                <a:ea typeface="宋体" pitchFamily="2" charset="-122"/>
              </a:rPr>
              <a:t>WORD</a:t>
            </a:r>
            <a:r>
              <a:rPr lang="zh-CN" altLang="en-US" b="1" dirty="0">
                <a:latin typeface="Calibri" pitchFamily="34" charset="0"/>
                <a:ea typeface="宋体" pitchFamily="2" charset="-122"/>
              </a:rPr>
              <a:t>；</a:t>
            </a:r>
            <a:endParaRPr lang="en-US" altLang="zh-CN" b="1" dirty="0">
              <a:latin typeface="Calibri" pitchFamily="34" charset="0"/>
              <a:ea typeface="宋体" pitchFamily="2" charset="-122"/>
            </a:endParaRPr>
          </a:p>
          <a:p>
            <a:pPr lvl="1" eaLnBrk="0" fontAlgn="base" hangingPunct="0">
              <a:spcBef>
                <a:spcPts val="0"/>
              </a:spcBef>
              <a:spcAft>
                <a:spcPct val="0"/>
              </a:spcAft>
              <a:buBlip>
                <a:blip r:embed="rId3"/>
              </a:buBlip>
              <a:defRPr/>
            </a:pPr>
            <a:r>
              <a:rPr lang="zh-CN" altLang="en-US" b="1" dirty="0">
                <a:latin typeface="Calibri" pitchFamily="34" charset="0"/>
                <a:ea typeface="宋体" pitchFamily="2" charset="-122"/>
              </a:rPr>
              <a:t>也有可能你经常需要对文本中的某些数据进行整理，把各式各样的数据按照某种规则排列起来</a:t>
            </a:r>
            <a:r>
              <a:rPr lang="en-US" altLang="zh-CN" b="1" dirty="0">
                <a:latin typeface="Calibri" pitchFamily="34" charset="0"/>
                <a:ea typeface="宋体" pitchFamily="2" charset="-122"/>
              </a:rPr>
              <a:t>……</a:t>
            </a:r>
            <a:r>
              <a:rPr lang="zh-CN" altLang="en-US" b="1" dirty="0">
                <a:latin typeface="Calibri" pitchFamily="34" charset="0"/>
                <a:ea typeface="宋体" pitchFamily="2" charset="-122"/>
              </a:rPr>
              <a:t>。</a:t>
            </a:r>
            <a:endParaRPr lang="en-US" altLang="zh-CN" b="1" dirty="0">
              <a:latin typeface="Calibri" pitchFamily="34" charset="0"/>
              <a:ea typeface="宋体" pitchFamily="2" charset="-122"/>
            </a:endParaRPr>
          </a:p>
          <a:p>
            <a:pPr lvl="1" eaLnBrk="0" fontAlgn="base" hangingPunct="0">
              <a:lnSpc>
                <a:spcPct val="150000"/>
              </a:lnSpc>
              <a:spcBef>
                <a:spcPts val="0"/>
              </a:spcBef>
              <a:spcAft>
                <a:spcPct val="0"/>
              </a:spcAft>
              <a:buBlip>
                <a:blip r:embed="rId3"/>
              </a:buBlip>
              <a:defRPr/>
            </a:pPr>
            <a:endParaRPr lang="zh-CN" altLang="en-US" dirty="0">
              <a:latin typeface="Calibri" pitchFamily="34" charset="0"/>
              <a:ea typeface="宋体" pitchFamily="2" charset="-122"/>
            </a:endParaRPr>
          </a:p>
        </p:txBody>
      </p:sp>
      <p:sp>
        <p:nvSpPr>
          <p:cNvPr id="2" name="矩形 1"/>
          <p:cNvSpPr/>
          <p:nvPr/>
        </p:nvSpPr>
        <p:spPr>
          <a:xfrm>
            <a:off x="932672" y="5854083"/>
            <a:ext cx="7837403" cy="923330"/>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0" hangingPunct="0">
              <a:defRPr/>
            </a:pPr>
            <a:r>
              <a:rPr lang="zh-CN" alt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重复、琐碎，容易疲劳。</a:t>
            </a:r>
            <a:endParaRPr lang="zh-CN" alt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mn-ea"/>
            </a:endParaRPr>
          </a:p>
        </p:txBody>
      </p:sp>
      <p:sp>
        <p:nvSpPr>
          <p:cNvPr id="5" name="矩形 4"/>
          <p:cNvSpPr/>
          <p:nvPr/>
        </p:nvSpPr>
        <p:spPr>
          <a:xfrm>
            <a:off x="3611209" y="4941168"/>
            <a:ext cx="1989647" cy="923330"/>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0" hangingPunct="0">
              <a:defRPr/>
            </a:pPr>
            <a:r>
              <a:rPr lang="en-US" altLang="zh-CN" sz="54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avie" pitchFamily="82" charset="0"/>
                <a:ea typeface="+mn-ea"/>
              </a:rPr>
              <a:t>VBS</a:t>
            </a:r>
            <a:endParaRPr lang="zh-CN" alt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avie" pitchFamily="82" charset="0"/>
              <a:ea typeface="+mn-ea"/>
            </a:endParaRPr>
          </a:p>
        </p:txBody>
      </p:sp>
    </p:spTree>
    <p:extLst>
      <p:ext uri="{BB962C8B-B14F-4D97-AF65-F5344CB8AC3E}">
        <p14:creationId xmlns:p14="http://schemas.microsoft.com/office/powerpoint/2010/main" val="641259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什么是变量？</a:t>
            </a:r>
            <a:endParaRPr lang="en-US" altLang="zh-CN" dirty="0" smtClean="0"/>
          </a:p>
          <a:p>
            <a:pPr lvl="1"/>
            <a:r>
              <a:rPr lang="zh-CN" altLang="en-US" dirty="0" smtClean="0"/>
              <a:t>变量是可存储信息的“容器”</a:t>
            </a:r>
            <a:r>
              <a:rPr lang="en-US" altLang="zh-CN" dirty="0" smtClean="0"/>
              <a:t>,</a:t>
            </a:r>
            <a:r>
              <a:rPr lang="zh-CN" altLang="en-US" dirty="0" smtClean="0"/>
              <a:t>没有固定的值，可以改变的数</a:t>
            </a:r>
            <a:endParaRPr lang="en-US" altLang="zh-CN" dirty="0" smtClean="0"/>
          </a:p>
          <a:p>
            <a:r>
              <a:rPr lang="zh-CN" altLang="en-US" dirty="0" smtClean="0"/>
              <a:t>语法</a:t>
            </a:r>
            <a:r>
              <a:rPr lang="en-US" altLang="zh-CN" dirty="0" smtClean="0"/>
              <a:t>:Dim</a:t>
            </a:r>
            <a:r>
              <a:rPr lang="zh-CN" altLang="en-US" dirty="0" smtClean="0"/>
              <a:t>（</a:t>
            </a:r>
            <a:r>
              <a:rPr lang="en-US" altLang="zh-CN" dirty="0" smtClean="0"/>
              <a:t>public/private</a:t>
            </a:r>
            <a:r>
              <a:rPr lang="zh-CN" altLang="en-US" dirty="0" smtClean="0"/>
              <a:t>）</a:t>
            </a:r>
            <a:r>
              <a:rPr lang="en-US" altLang="zh-CN" dirty="0" smtClean="0"/>
              <a:t> + </a:t>
            </a:r>
            <a:r>
              <a:rPr lang="zh-CN" altLang="en-US" dirty="0" smtClean="0"/>
              <a:t>变量名</a:t>
            </a:r>
            <a:endParaRPr lang="en-US" altLang="zh-CN" dirty="0" smtClean="0"/>
          </a:p>
          <a:p>
            <a:pPr lvl="1"/>
            <a:r>
              <a:rPr lang="en-US" altLang="zh-CN" dirty="0" smtClean="0"/>
              <a:t>(Dim </a:t>
            </a:r>
            <a:r>
              <a:rPr lang="zh-CN" altLang="en-US" dirty="0" smtClean="0"/>
              <a:t>是</a:t>
            </a:r>
            <a:r>
              <a:rPr lang="en-US" altLang="zh-CN" dirty="0" smtClean="0"/>
              <a:t>dimension </a:t>
            </a:r>
            <a:r>
              <a:rPr lang="zh-CN" altLang="en-US" dirty="0" smtClean="0"/>
              <a:t>的缩写</a:t>
            </a:r>
            <a:r>
              <a:rPr lang="en-US" altLang="zh-CN" dirty="0" smtClean="0"/>
              <a:t>)</a:t>
            </a:r>
          </a:p>
        </p:txBody>
      </p:sp>
      <p:sp>
        <p:nvSpPr>
          <p:cNvPr id="2" name="标题 1"/>
          <p:cNvSpPr>
            <a:spLocks noGrp="1"/>
          </p:cNvSpPr>
          <p:nvPr>
            <p:ph type="title"/>
          </p:nvPr>
        </p:nvSpPr>
        <p:spPr/>
        <p:txBody>
          <a:bodyPr/>
          <a:lstStyle/>
          <a:p>
            <a:r>
              <a:rPr lang="zh-CN" altLang="en-US" smtClean="0"/>
              <a:t>变量相关知识</a:t>
            </a:r>
            <a:endParaRPr lang="zh-CN" altLang="en-US" dirty="0"/>
          </a:p>
        </p:txBody>
      </p:sp>
    </p:spTree>
    <p:extLst>
      <p:ext uri="{BB962C8B-B14F-4D97-AF65-F5344CB8AC3E}">
        <p14:creationId xmlns:p14="http://schemas.microsoft.com/office/powerpoint/2010/main" val="405841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00" name="Rectangle 3"/>
          <p:cNvSpPr>
            <a:spLocks noGrp="1" noChangeArrowheads="1"/>
          </p:cNvSpPr>
          <p:nvPr>
            <p:ph idx="1"/>
          </p:nvPr>
        </p:nvSpPr>
        <p:spPr>
          <a:xfrm>
            <a:off x="395536" y="928688"/>
            <a:ext cx="8424936" cy="5214937"/>
          </a:xfrm>
        </p:spPr>
        <p:txBody>
          <a:bodyPr>
            <a:normAutofit fontScale="55000" lnSpcReduction="20000"/>
          </a:bodyPr>
          <a:lstStyle/>
          <a:p>
            <a:pPr marL="0" indent="0">
              <a:lnSpc>
                <a:spcPct val="120000"/>
              </a:lnSpc>
              <a:spcBef>
                <a:spcPts val="0"/>
              </a:spcBef>
              <a:buClr>
                <a:schemeClr val="tx2"/>
              </a:buClr>
              <a:buNone/>
              <a:defRPr/>
            </a:pPr>
            <a:r>
              <a:rPr lang="en-US" altLang="zh-CN" sz="4500" b="1" dirty="0" err="1" smtClean="0">
                <a:latin typeface="Calibri" pitchFamily="34" charset="0"/>
                <a:ea typeface="宋体" pitchFamily="2" charset="-122"/>
              </a:rPr>
              <a:t>VBS</a:t>
            </a:r>
            <a:r>
              <a:rPr lang="zh-CN" altLang="en-US" sz="4500" b="1" dirty="0" smtClean="0">
                <a:latin typeface="Calibri" pitchFamily="34" charset="0"/>
                <a:ea typeface="宋体" pitchFamily="2" charset="-122"/>
              </a:rPr>
              <a:t>是</a:t>
            </a:r>
            <a:r>
              <a:rPr lang="zh-CN" altLang="en-US" sz="4500" b="1" dirty="0">
                <a:latin typeface="Calibri" pitchFamily="34" charset="0"/>
                <a:ea typeface="宋体" pitchFamily="2" charset="-122"/>
              </a:rPr>
              <a:t>一种</a:t>
            </a:r>
            <a:r>
              <a:rPr lang="en-US" altLang="zh-CN" sz="4500" b="1" dirty="0">
                <a:latin typeface="Calibri" pitchFamily="34" charset="0"/>
                <a:ea typeface="宋体" pitchFamily="2" charset="-122"/>
              </a:rPr>
              <a:t>Windows</a:t>
            </a:r>
            <a:r>
              <a:rPr lang="zh-CN" altLang="en-US" sz="4500" b="1" dirty="0">
                <a:latin typeface="Calibri" pitchFamily="34" charset="0"/>
                <a:ea typeface="宋体" pitchFamily="2" charset="-122"/>
              </a:rPr>
              <a:t>脚本，它的全称是</a:t>
            </a:r>
            <a:r>
              <a:rPr lang="en-US" altLang="zh-CN" sz="4500" b="1" dirty="0">
                <a:latin typeface="Calibri" pitchFamily="34" charset="0"/>
                <a:ea typeface="宋体" pitchFamily="2" charset="-122"/>
              </a:rPr>
              <a:t>:Microsoft Visual Basic Script </a:t>
            </a:r>
            <a:r>
              <a:rPr lang="en-US" altLang="zh-CN" sz="4500" b="1" dirty="0" err="1">
                <a:latin typeface="Calibri" pitchFamily="34" charset="0"/>
                <a:ea typeface="宋体" pitchFamily="2" charset="-122"/>
              </a:rPr>
              <a:t>Editon</a:t>
            </a:r>
            <a:r>
              <a:rPr lang="en-US" altLang="zh-CN" sz="4500" b="1" dirty="0">
                <a:latin typeface="Calibri" pitchFamily="34" charset="0"/>
                <a:ea typeface="宋体" pitchFamily="2" charset="-122"/>
              </a:rPr>
              <a:t>.(</a:t>
            </a:r>
            <a:r>
              <a:rPr lang="zh-CN" altLang="en-US" sz="4500" b="1" dirty="0">
                <a:latin typeface="Calibri" pitchFamily="34" charset="0"/>
                <a:ea typeface="宋体" pitchFamily="2" charset="-122"/>
              </a:rPr>
              <a:t>微软公司可视化</a:t>
            </a:r>
            <a:r>
              <a:rPr lang="en-US" altLang="zh-CN" sz="4500" b="1" dirty="0">
                <a:latin typeface="Calibri" pitchFamily="34" charset="0"/>
                <a:ea typeface="宋体" pitchFamily="2" charset="-122"/>
              </a:rPr>
              <a:t>BASIC</a:t>
            </a:r>
            <a:r>
              <a:rPr lang="zh-CN" altLang="en-US" sz="4500" b="1" dirty="0">
                <a:latin typeface="Calibri" pitchFamily="34" charset="0"/>
                <a:ea typeface="宋体" pitchFamily="2" charset="-122"/>
              </a:rPr>
              <a:t>脚本版</a:t>
            </a:r>
            <a:r>
              <a:rPr lang="en-US" altLang="zh-CN" sz="4500" b="1" dirty="0">
                <a:latin typeface="Calibri" pitchFamily="34" charset="0"/>
                <a:ea typeface="宋体" pitchFamily="2" charset="-122"/>
              </a:rPr>
              <a:t>)</a:t>
            </a:r>
            <a:r>
              <a:rPr lang="zh-CN" altLang="en-US" sz="4500" b="1" dirty="0" smtClean="0">
                <a:latin typeface="Calibri" pitchFamily="34" charset="0"/>
                <a:ea typeface="宋体" pitchFamily="2" charset="-122"/>
              </a:rPr>
              <a:t>。</a:t>
            </a:r>
            <a:endParaRPr lang="en-US" altLang="zh-CN" sz="4500" b="1" dirty="0" smtClean="0">
              <a:latin typeface="Calibri" pitchFamily="34" charset="0"/>
              <a:ea typeface="宋体" pitchFamily="2" charset="-122"/>
            </a:endParaRPr>
          </a:p>
          <a:p>
            <a:pPr marL="0" indent="0">
              <a:lnSpc>
                <a:spcPct val="120000"/>
              </a:lnSpc>
              <a:spcBef>
                <a:spcPts val="0"/>
              </a:spcBef>
              <a:buClr>
                <a:schemeClr val="tx2"/>
              </a:buClr>
              <a:buNone/>
              <a:defRPr/>
            </a:pPr>
            <a:endParaRPr lang="en-US" altLang="zh-CN" sz="3300" b="1" dirty="0">
              <a:latin typeface="Calibri" pitchFamily="34" charset="0"/>
              <a:ea typeface="宋体" pitchFamily="2" charset="-122"/>
            </a:endParaRPr>
          </a:p>
          <a:p>
            <a:pPr lvl="1" eaLnBrk="0" fontAlgn="base" hangingPunct="0">
              <a:lnSpc>
                <a:spcPct val="150000"/>
              </a:lnSpc>
              <a:spcBef>
                <a:spcPts val="0"/>
              </a:spcBef>
              <a:spcAft>
                <a:spcPct val="0"/>
              </a:spcAft>
              <a:buBlip>
                <a:blip r:embed="rId3"/>
              </a:buBlip>
              <a:defRPr/>
            </a:pPr>
            <a:r>
              <a:rPr lang="en-US" altLang="zh-CN" sz="4500" b="1" dirty="0" err="1" smtClean="0">
                <a:latin typeface="Calibri" pitchFamily="34" charset="0"/>
                <a:ea typeface="宋体" pitchFamily="2" charset="-122"/>
              </a:rPr>
              <a:t>VBS</a:t>
            </a:r>
            <a:r>
              <a:rPr lang="zh-CN" altLang="en-US" sz="4500" b="1" dirty="0" smtClean="0">
                <a:latin typeface="Calibri" pitchFamily="34" charset="0"/>
                <a:ea typeface="宋体" pitchFamily="2" charset="-122"/>
              </a:rPr>
              <a:t>是</a:t>
            </a:r>
            <a:r>
              <a:rPr lang="en-US" altLang="zh-CN" sz="4500" b="1" dirty="0">
                <a:latin typeface="Calibri" pitchFamily="34" charset="0"/>
                <a:ea typeface="宋体" pitchFamily="2" charset="-122"/>
              </a:rPr>
              <a:t>Visual Basic</a:t>
            </a:r>
            <a:r>
              <a:rPr lang="zh-CN" altLang="en-US" sz="4500" b="1" dirty="0">
                <a:latin typeface="Calibri" pitchFamily="34" charset="0"/>
                <a:ea typeface="宋体" pitchFamily="2" charset="-122"/>
              </a:rPr>
              <a:t>的的一个抽象子集，是系统内置的，用它编写的脚本代码不能编译成二进制文件，直接由</a:t>
            </a:r>
            <a:r>
              <a:rPr lang="en-US" altLang="zh-CN" sz="4500" b="1" dirty="0">
                <a:latin typeface="Calibri" pitchFamily="34" charset="0"/>
                <a:ea typeface="宋体" pitchFamily="2" charset="-122"/>
              </a:rPr>
              <a:t>Windows</a:t>
            </a:r>
            <a:r>
              <a:rPr lang="zh-CN" altLang="en-US" sz="4500" b="1" dirty="0">
                <a:latin typeface="Calibri" pitchFamily="34" charset="0"/>
                <a:ea typeface="宋体" pitchFamily="2" charset="-122"/>
              </a:rPr>
              <a:t>系统执行（实际是一个叫做宿主</a:t>
            </a:r>
            <a:r>
              <a:rPr lang="en-US" altLang="zh-CN" sz="4500" b="1" dirty="0">
                <a:latin typeface="Calibri" pitchFamily="34" charset="0"/>
                <a:ea typeface="宋体" pitchFamily="2" charset="-122"/>
              </a:rPr>
              <a:t>host</a:t>
            </a:r>
            <a:r>
              <a:rPr lang="zh-CN" altLang="en-US" sz="4500" b="1" dirty="0">
                <a:latin typeface="Calibri" pitchFamily="34" charset="0"/>
                <a:ea typeface="宋体" pitchFamily="2" charset="-122"/>
              </a:rPr>
              <a:t>的解释源代码并执行），高效、易学。</a:t>
            </a:r>
            <a:endParaRPr lang="en-US" altLang="zh-CN" sz="4500" b="1" dirty="0">
              <a:latin typeface="Calibri" pitchFamily="34" charset="0"/>
              <a:ea typeface="宋体" pitchFamily="2" charset="-122"/>
            </a:endParaRPr>
          </a:p>
          <a:p>
            <a:pPr lvl="1" eaLnBrk="0" fontAlgn="base" hangingPunct="0">
              <a:lnSpc>
                <a:spcPct val="150000"/>
              </a:lnSpc>
              <a:spcBef>
                <a:spcPts val="0"/>
              </a:spcBef>
              <a:spcAft>
                <a:spcPct val="0"/>
              </a:spcAft>
              <a:buBlip>
                <a:blip r:embed="rId3"/>
              </a:buBlip>
              <a:defRPr/>
            </a:pPr>
            <a:r>
              <a:rPr lang="zh-CN" altLang="en-US" sz="4500" b="1" dirty="0">
                <a:latin typeface="Calibri" pitchFamily="34" charset="0"/>
                <a:ea typeface="宋体" pitchFamily="2" charset="-122"/>
              </a:rPr>
              <a:t>但是大部分高级语言能干的事情，它基本上都具备，它可以使各种各样的任务自动化，可以使你从重复琐碎的工作中解脱出来，极大的提高工作效率。</a:t>
            </a:r>
          </a:p>
          <a:p>
            <a:pPr eaLnBrk="1" hangingPunct="1">
              <a:lnSpc>
                <a:spcPct val="80000"/>
              </a:lnSpc>
              <a:defRPr/>
            </a:pPr>
            <a:endParaRPr lang="zh-CN" altLang="en-US" sz="1800" dirty="0" smtClean="0">
              <a:ea typeface="宋体" pitchFamily="2" charset="-122"/>
            </a:endParaRPr>
          </a:p>
        </p:txBody>
      </p:sp>
      <p:sp>
        <p:nvSpPr>
          <p:cNvPr id="5" name="矩形 4"/>
          <p:cNvSpPr/>
          <p:nvPr/>
        </p:nvSpPr>
        <p:spPr>
          <a:xfrm>
            <a:off x="6412950" y="5733256"/>
            <a:ext cx="1989647" cy="923330"/>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0" hangingPunct="0">
              <a:defRPr/>
            </a:pPr>
            <a:r>
              <a:rPr lang="en-US" altLang="zh-CN" sz="54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avie" pitchFamily="82" charset="0"/>
                <a:ea typeface="+mn-ea"/>
              </a:rPr>
              <a:t>VBS</a:t>
            </a:r>
            <a:endParaRPr lang="zh-CN" alt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Ravie" pitchFamily="82" charset="0"/>
              <a:ea typeface="+mn-ea"/>
            </a:endParaRPr>
          </a:p>
        </p:txBody>
      </p:sp>
      <p:sp>
        <p:nvSpPr>
          <p:cNvPr id="6" name="Rectangle 2"/>
          <p:cNvSpPr>
            <a:spLocks noGrp="1" noChangeArrowheads="1"/>
          </p:cNvSpPr>
          <p:nvPr>
            <p:ph type="title"/>
          </p:nvPr>
        </p:nvSpPr>
        <p:spPr>
          <a:xfrm>
            <a:off x="642938" y="190500"/>
            <a:ext cx="6593358" cy="4301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eaLnBrk="1" hangingPunct="1"/>
            <a:r>
              <a:rPr lang="zh-CN" altLang="en-US" dirty="0" smtClean="0">
                <a:latin typeface="+mn-ea"/>
                <a:ea typeface="+mn-ea"/>
              </a:rPr>
              <a:t>为什么要使用</a:t>
            </a:r>
            <a:r>
              <a:rPr lang="en-US" altLang="zh-CN" dirty="0" err="1" smtClean="0">
                <a:latin typeface="+mn-ea"/>
                <a:ea typeface="+mn-ea"/>
              </a:rPr>
              <a:t>VBS</a:t>
            </a:r>
            <a:r>
              <a:rPr lang="zh-CN" altLang="en-US" dirty="0" smtClean="0">
                <a:latin typeface="+mn-ea"/>
                <a:ea typeface="+mn-ea"/>
              </a:rPr>
              <a:t>？</a:t>
            </a:r>
          </a:p>
        </p:txBody>
      </p:sp>
    </p:spTree>
    <p:extLst>
      <p:ext uri="{BB962C8B-B14F-4D97-AF65-F5344CB8AC3E}">
        <p14:creationId xmlns:p14="http://schemas.microsoft.com/office/powerpoint/2010/main" val="1750253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eaLnBrk="1" hangingPunct="1"/>
            <a:r>
              <a:rPr lang="zh-CN" altLang="en-US" dirty="0" smtClean="0">
                <a:latin typeface="黑体" pitchFamily="49" charset="-122"/>
                <a:ea typeface="宋体" pitchFamily="2" charset="-122"/>
              </a:rPr>
              <a:t>第一个</a:t>
            </a:r>
            <a:r>
              <a:rPr lang="en-US" altLang="zh-CN" dirty="0" err="1" smtClean="0">
                <a:latin typeface="黑体" pitchFamily="49" charset="-122"/>
                <a:ea typeface="宋体" pitchFamily="2" charset="-122"/>
              </a:rPr>
              <a:t>VBS</a:t>
            </a:r>
            <a:r>
              <a:rPr lang="zh-CN" altLang="en-US" dirty="0" smtClean="0">
                <a:latin typeface="黑体" pitchFamily="49" charset="-122"/>
                <a:ea typeface="宋体" pitchFamily="2" charset="-122"/>
              </a:rPr>
              <a:t>脚本？ </a:t>
            </a:r>
          </a:p>
        </p:txBody>
      </p:sp>
      <p:sp>
        <p:nvSpPr>
          <p:cNvPr id="14339" name="Rectangle 3"/>
          <p:cNvSpPr>
            <a:spLocks noGrp="1" noChangeArrowheads="1"/>
          </p:cNvSpPr>
          <p:nvPr>
            <p:ph idx="1"/>
          </p:nvPr>
        </p:nvSpPr>
        <p:spPr bwMode="auto">
          <a:xfrm>
            <a:off x="642938" y="928688"/>
            <a:ext cx="7929562" cy="5214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pPr>
            <a:endParaRPr lang="en-US" altLang="zh-CN" sz="1800" dirty="0" smtClean="0">
              <a:latin typeface="黑体" pitchFamily="49" charset="-122"/>
              <a:ea typeface="宋体" pitchFamily="2" charset="-122"/>
            </a:endParaRPr>
          </a:p>
          <a:p>
            <a:pPr eaLnBrk="1" hangingPunct="1"/>
            <a:endParaRPr lang="en-US" altLang="zh-CN" sz="1800" dirty="0" smtClean="0">
              <a:latin typeface="黑体" pitchFamily="49" charset="-122"/>
              <a:ea typeface="宋体" pitchFamily="2" charset="-122"/>
            </a:endParaRPr>
          </a:p>
          <a:p>
            <a:pPr eaLnBrk="1" hangingPunct="1"/>
            <a:endParaRPr lang="en-US" altLang="zh-CN" sz="1800" dirty="0" smtClean="0">
              <a:latin typeface="黑体" pitchFamily="49" charset="-122"/>
              <a:ea typeface="宋体" pitchFamily="2" charset="-122"/>
            </a:endParaRPr>
          </a:p>
          <a:p>
            <a:pPr eaLnBrk="1" hangingPunct="1"/>
            <a:endParaRPr lang="en-US" altLang="zh-CN" sz="1800" dirty="0" smtClean="0">
              <a:latin typeface="黑体" pitchFamily="49" charset="-122"/>
              <a:ea typeface="宋体" pitchFamily="2" charset="-122"/>
            </a:endParaRPr>
          </a:p>
          <a:p>
            <a:pPr eaLnBrk="1" hangingPunct="1"/>
            <a:endParaRPr lang="en-US" altLang="zh-CN" sz="1800" dirty="0" smtClean="0">
              <a:latin typeface="黑体" pitchFamily="49" charset="-122"/>
              <a:ea typeface="宋体" pitchFamily="2" charset="-122"/>
            </a:endParaRPr>
          </a:p>
          <a:p>
            <a:pPr eaLnBrk="1" hangingPunct="1"/>
            <a:endParaRPr lang="en-US" altLang="zh-CN" sz="1800" dirty="0" smtClean="0">
              <a:latin typeface="黑体" pitchFamily="49" charset="-122"/>
              <a:ea typeface="宋体" pitchFamily="2" charset="-122"/>
            </a:endParaRPr>
          </a:p>
          <a:p>
            <a:pPr eaLnBrk="1" hangingPunct="1"/>
            <a:endParaRPr lang="en-US" altLang="zh-CN" sz="1800" dirty="0" smtClean="0">
              <a:latin typeface="黑体" pitchFamily="49" charset="-122"/>
              <a:ea typeface="宋体" pitchFamily="2" charset="-122"/>
            </a:endParaRPr>
          </a:p>
          <a:p>
            <a:pPr eaLnBrk="1" hangingPunct="1"/>
            <a:endParaRPr lang="en-US" altLang="zh-CN" sz="1800" dirty="0" smtClean="0">
              <a:latin typeface="黑体" pitchFamily="49" charset="-122"/>
              <a:ea typeface="宋体" pitchFamily="2" charset="-122"/>
            </a:endParaRPr>
          </a:p>
          <a:p>
            <a:pPr eaLnBrk="1" hangingPunct="1"/>
            <a:endParaRPr lang="en-US" altLang="zh-CN" sz="3600" dirty="0" smtClean="0">
              <a:latin typeface="黑体" pitchFamily="49" charset="-122"/>
              <a:ea typeface="宋体" pitchFamily="2" charset="-122"/>
            </a:endParaRPr>
          </a:p>
          <a:p>
            <a:pPr marL="0" indent="0" eaLnBrk="1" hangingPunct="1">
              <a:lnSpc>
                <a:spcPct val="80000"/>
              </a:lnSpc>
              <a:spcBef>
                <a:spcPts val="0"/>
              </a:spcBef>
              <a:buNone/>
              <a:defRPr/>
            </a:pPr>
            <a:r>
              <a:rPr lang="zh-CN" altLang="en-US" sz="4000" b="1" dirty="0" smtClean="0">
                <a:latin typeface="Calibri" pitchFamily="34" charset="0"/>
                <a:ea typeface="宋体" pitchFamily="2" charset="-122"/>
              </a:rPr>
              <a:t>例如：</a:t>
            </a:r>
            <a:r>
              <a:rPr lang="en-US" altLang="zh-CN" sz="4000" b="1" dirty="0" err="1" smtClean="0">
                <a:latin typeface="Calibri" pitchFamily="34" charset="0"/>
                <a:ea typeface="宋体" pitchFamily="2" charset="-122"/>
              </a:rPr>
              <a:t>MsgBox</a:t>
            </a:r>
            <a:r>
              <a:rPr lang="en-US" altLang="zh-CN" sz="4000" b="1" dirty="0" smtClean="0">
                <a:latin typeface="Calibri" pitchFamily="34" charset="0"/>
                <a:ea typeface="宋体" pitchFamily="2" charset="-122"/>
              </a:rPr>
              <a:t> </a:t>
            </a:r>
            <a:r>
              <a:rPr lang="en-US" altLang="zh-CN" sz="4000" b="1" dirty="0">
                <a:latin typeface="Calibri" pitchFamily="34" charset="0"/>
                <a:ea typeface="宋体" pitchFamily="2" charset="-122"/>
              </a:rPr>
              <a:t>"Hello World!"</a:t>
            </a:r>
          </a:p>
        </p:txBody>
      </p:sp>
      <p:sp>
        <p:nvSpPr>
          <p:cNvPr id="2" name="矩形 1"/>
          <p:cNvSpPr/>
          <p:nvPr/>
        </p:nvSpPr>
        <p:spPr>
          <a:xfrm>
            <a:off x="1560598" y="1844824"/>
            <a:ext cx="6022803" cy="923330"/>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eaLnBrk="0" hangingPunct="0">
              <a:defRPr/>
            </a:pPr>
            <a:r>
              <a:rPr lang="en-US" altLang="zh-CN"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Kristen ITC" pitchFamily="66" charset="0"/>
                <a:ea typeface="+mn-ea"/>
              </a:rPr>
              <a:t>Hello world</a:t>
            </a:r>
            <a:endParaRPr lang="zh-CN" alt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Kristen ITC" pitchFamily="66" charset="0"/>
              <a:ea typeface="+mn-ea"/>
            </a:endParaRPr>
          </a:p>
        </p:txBody>
      </p:sp>
    </p:spTree>
    <p:extLst>
      <p:ext uri="{BB962C8B-B14F-4D97-AF65-F5344CB8AC3E}">
        <p14:creationId xmlns:p14="http://schemas.microsoft.com/office/powerpoint/2010/main" val="2881223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eaLnBrk="1" hangingPunct="1"/>
            <a:r>
              <a:rPr lang="zh-CN" altLang="en-US" dirty="0" smtClean="0">
                <a:latin typeface="黑体" pitchFamily="49" charset="-122"/>
                <a:ea typeface="宋体" pitchFamily="2" charset="-122"/>
              </a:rPr>
              <a:t>第一个</a:t>
            </a:r>
            <a:r>
              <a:rPr lang="en-US" altLang="zh-CN" dirty="0" err="1" smtClean="0">
                <a:latin typeface="黑体" pitchFamily="49" charset="-122"/>
                <a:ea typeface="宋体" pitchFamily="2" charset="-122"/>
              </a:rPr>
              <a:t>VBS</a:t>
            </a:r>
            <a:r>
              <a:rPr lang="zh-CN" altLang="en-US" dirty="0" smtClean="0">
                <a:latin typeface="黑体" pitchFamily="49" charset="-122"/>
                <a:ea typeface="宋体" pitchFamily="2" charset="-122"/>
              </a:rPr>
              <a:t>脚本？</a:t>
            </a:r>
          </a:p>
        </p:txBody>
      </p:sp>
      <p:sp>
        <p:nvSpPr>
          <p:cNvPr id="7172" name="Rectangle 3"/>
          <p:cNvSpPr>
            <a:spLocks noGrp="1" noChangeArrowheads="1"/>
          </p:cNvSpPr>
          <p:nvPr>
            <p:ph idx="1"/>
          </p:nvPr>
        </p:nvSpPr>
        <p:spPr>
          <a:xfrm>
            <a:off x="179512" y="1181571"/>
            <a:ext cx="8568952" cy="5214937"/>
          </a:xfrm>
        </p:spPr>
        <p:txBody>
          <a:bodyPr/>
          <a:lstStyle/>
          <a:p>
            <a:pPr marL="0" indent="0">
              <a:lnSpc>
                <a:spcPct val="110000"/>
              </a:lnSpc>
              <a:spcBef>
                <a:spcPts val="0"/>
              </a:spcBef>
              <a:buClr>
                <a:schemeClr val="tx2"/>
              </a:buClr>
              <a:buNone/>
              <a:defRPr/>
            </a:pPr>
            <a:r>
              <a:rPr lang="en-US" altLang="zh-CN" sz="2800" b="1" dirty="0" err="1">
                <a:latin typeface="Calibri" pitchFamily="34" charset="0"/>
              </a:rPr>
              <a:t>MsgBox</a:t>
            </a:r>
            <a:r>
              <a:rPr lang="zh-CN" altLang="en-US" sz="2800" b="1" dirty="0" smtClean="0">
                <a:latin typeface="Calibri" pitchFamily="34" charset="0"/>
                <a:ea typeface="宋体" pitchFamily="2" charset="-122"/>
              </a:rPr>
              <a:t>语法：</a:t>
            </a:r>
            <a:r>
              <a:rPr lang="en-US" altLang="zh-CN" sz="2800" b="1" dirty="0">
                <a:latin typeface="Calibri" pitchFamily="34" charset="0"/>
              </a:rPr>
              <a:t> </a:t>
            </a:r>
            <a:r>
              <a:rPr lang="en-US" altLang="zh-CN" sz="2800" b="1" dirty="0" err="1">
                <a:latin typeface="Calibri" pitchFamily="34" charset="0"/>
              </a:rPr>
              <a:t>MsgBox</a:t>
            </a:r>
            <a:r>
              <a:rPr lang="en-US" altLang="zh-CN" sz="2800" b="1" dirty="0">
                <a:latin typeface="Calibri" pitchFamily="34" charset="0"/>
              </a:rPr>
              <a:t> </a:t>
            </a:r>
            <a:r>
              <a:rPr lang="en-US" altLang="zh-CN" sz="2800" b="1" dirty="0">
                <a:latin typeface="Calibri" pitchFamily="34" charset="0"/>
                <a:ea typeface="宋体" pitchFamily="2" charset="-122"/>
              </a:rPr>
              <a:t>  "</a:t>
            </a:r>
            <a:r>
              <a:rPr lang="zh-CN" altLang="en-US" sz="2800" b="1" dirty="0">
                <a:latin typeface="Calibri" pitchFamily="34" charset="0"/>
                <a:ea typeface="宋体" pitchFamily="2" charset="-122"/>
              </a:rPr>
              <a:t>对话框内容</a:t>
            </a:r>
            <a:r>
              <a:rPr lang="en-US" altLang="zh-CN" sz="2800" b="1" dirty="0">
                <a:latin typeface="Calibri" pitchFamily="34" charset="0"/>
                <a:ea typeface="宋体" pitchFamily="2" charset="-122"/>
              </a:rPr>
              <a:t>", , "</a:t>
            </a:r>
            <a:r>
              <a:rPr lang="zh-CN" altLang="en-US" sz="2800" b="1" dirty="0">
                <a:latin typeface="Calibri" pitchFamily="34" charset="0"/>
                <a:ea typeface="宋体" pitchFamily="2" charset="-122"/>
              </a:rPr>
              <a:t>对话框的标题</a:t>
            </a:r>
            <a:r>
              <a:rPr lang="en-US" altLang="zh-CN" sz="2800" b="1" dirty="0">
                <a:latin typeface="Calibri" pitchFamily="34" charset="0"/>
                <a:ea typeface="宋体" pitchFamily="2" charset="-122"/>
              </a:rPr>
              <a:t>"</a:t>
            </a:r>
          </a:p>
          <a:p>
            <a:pPr lvl="1" eaLnBrk="0" fontAlgn="base" hangingPunct="0">
              <a:lnSpc>
                <a:spcPct val="130000"/>
              </a:lnSpc>
              <a:spcBef>
                <a:spcPts val="0"/>
              </a:spcBef>
              <a:spcAft>
                <a:spcPct val="0"/>
              </a:spcAft>
              <a:buBlip>
                <a:blip r:embed="rId2"/>
              </a:buBlip>
              <a:defRPr/>
            </a:pPr>
            <a:r>
              <a:rPr lang="zh-CN" altLang="en-US" sz="2600" b="1" dirty="0" smtClean="0">
                <a:latin typeface="Calibri" pitchFamily="34" charset="0"/>
                <a:ea typeface="宋体" pitchFamily="2" charset="-122"/>
              </a:rPr>
              <a:t>编辑器在</a:t>
            </a:r>
            <a:r>
              <a:rPr lang="zh-CN" altLang="en-US" sz="2600" b="1" dirty="0">
                <a:latin typeface="Calibri" pitchFamily="34" charset="0"/>
                <a:ea typeface="宋体" pitchFamily="2" charset="-122"/>
              </a:rPr>
              <a:t>编辑窗口中输入：</a:t>
            </a:r>
          </a:p>
          <a:p>
            <a:pPr lvl="1" eaLnBrk="0" fontAlgn="base" hangingPunct="0">
              <a:lnSpc>
                <a:spcPct val="130000"/>
              </a:lnSpc>
              <a:spcBef>
                <a:spcPts val="0"/>
              </a:spcBef>
              <a:spcAft>
                <a:spcPct val="0"/>
              </a:spcAft>
              <a:buBlip>
                <a:blip r:embed="rId2"/>
              </a:buBlip>
              <a:defRPr/>
            </a:pPr>
            <a:r>
              <a:rPr lang="en-US" altLang="zh-CN" sz="2400" b="1" dirty="0" err="1">
                <a:latin typeface="Calibri" pitchFamily="34" charset="0"/>
              </a:rPr>
              <a:t>MsgBox</a:t>
            </a:r>
            <a:r>
              <a:rPr lang="en-US" altLang="zh-CN" sz="2600" b="1" dirty="0" smtClean="0">
                <a:latin typeface="Calibri" pitchFamily="34" charset="0"/>
                <a:ea typeface="宋体" pitchFamily="2" charset="-122"/>
              </a:rPr>
              <a:t> </a:t>
            </a:r>
            <a:r>
              <a:rPr lang="en-US" altLang="zh-CN" sz="2600" b="1" dirty="0">
                <a:latin typeface="Calibri" pitchFamily="34" charset="0"/>
                <a:ea typeface="宋体" pitchFamily="2" charset="-122"/>
              </a:rPr>
              <a:t>"Hello World!" , , "</a:t>
            </a:r>
            <a:r>
              <a:rPr lang="zh-CN" altLang="en-US" sz="2600" b="1" dirty="0">
                <a:latin typeface="Calibri" pitchFamily="34" charset="0"/>
                <a:ea typeface="宋体" pitchFamily="2" charset="-122"/>
              </a:rPr>
              <a:t>系统提示</a:t>
            </a:r>
            <a:r>
              <a:rPr lang="en-US" altLang="zh-CN" sz="2600" b="1" dirty="0">
                <a:latin typeface="Calibri" pitchFamily="34" charset="0"/>
                <a:ea typeface="宋体" pitchFamily="2" charset="-122"/>
              </a:rPr>
              <a:t>"</a:t>
            </a:r>
          </a:p>
          <a:p>
            <a:pPr lvl="1" eaLnBrk="0" fontAlgn="base" hangingPunct="0">
              <a:lnSpc>
                <a:spcPct val="130000"/>
              </a:lnSpc>
              <a:spcBef>
                <a:spcPts val="0"/>
              </a:spcBef>
              <a:spcAft>
                <a:spcPct val="0"/>
              </a:spcAft>
              <a:buBlip>
                <a:blip r:embed="rId2"/>
              </a:buBlip>
              <a:defRPr/>
            </a:pPr>
            <a:r>
              <a:rPr lang="zh-CN" altLang="en-US" sz="2600" b="1" dirty="0">
                <a:latin typeface="Calibri" pitchFamily="34" charset="0"/>
                <a:ea typeface="宋体" pitchFamily="2" charset="-122"/>
              </a:rPr>
              <a:t>执行一下，看看效果和位置。</a:t>
            </a:r>
            <a:endParaRPr lang="en-US" altLang="zh-CN" sz="2600" b="1" dirty="0">
              <a:latin typeface="Calibri" pitchFamily="34" charset="0"/>
              <a:ea typeface="宋体" pitchFamily="2" charset="-122"/>
            </a:endParaRPr>
          </a:p>
          <a:p>
            <a:pPr marL="287338" indent="0" eaLnBrk="1" hangingPunct="1">
              <a:lnSpc>
                <a:spcPct val="90000"/>
              </a:lnSpc>
              <a:buFont typeface="Arial" pitchFamily="34" charset="0"/>
              <a:buNone/>
              <a:defRPr/>
            </a:pPr>
            <a:endParaRPr lang="en-US" altLang="zh-CN" sz="2400" dirty="0">
              <a:latin typeface="Calibri" pitchFamily="34" charset="0"/>
              <a:ea typeface="宋体" pitchFamily="2" charset="-122"/>
            </a:endParaRPr>
          </a:p>
          <a:p>
            <a:pPr marL="287338" indent="0" eaLnBrk="1" hangingPunct="1">
              <a:lnSpc>
                <a:spcPct val="90000"/>
              </a:lnSpc>
              <a:buFont typeface="Arial" pitchFamily="34" charset="0"/>
              <a:buNone/>
              <a:defRPr/>
            </a:pPr>
            <a:endParaRPr lang="en-US" altLang="zh-CN" sz="2400" dirty="0">
              <a:latin typeface="Calibri" pitchFamily="34" charset="0"/>
              <a:ea typeface="宋体" pitchFamily="2" charset="-122"/>
            </a:endParaRPr>
          </a:p>
        </p:txBody>
      </p:sp>
      <p:pic>
        <p:nvPicPr>
          <p:cNvPr id="153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3739596"/>
            <a:ext cx="2712312" cy="2686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9351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eaLnBrk="1" hangingPunct="1"/>
            <a:r>
              <a:rPr lang="zh-CN" altLang="en-US" dirty="0" smtClean="0">
                <a:latin typeface="黑体" pitchFamily="49" charset="-122"/>
                <a:ea typeface="宋体" pitchFamily="2" charset="-122"/>
              </a:rPr>
              <a:t>第一个</a:t>
            </a:r>
            <a:r>
              <a:rPr lang="en-US" altLang="zh-CN" dirty="0" err="1" smtClean="0">
                <a:latin typeface="黑体" pitchFamily="49" charset="-122"/>
                <a:ea typeface="宋体" pitchFamily="2" charset="-122"/>
              </a:rPr>
              <a:t>VBS</a:t>
            </a:r>
            <a:r>
              <a:rPr lang="zh-CN" altLang="en-US" dirty="0" smtClean="0">
                <a:latin typeface="黑体" pitchFamily="49" charset="-122"/>
                <a:ea typeface="宋体" pitchFamily="2" charset="-122"/>
              </a:rPr>
              <a:t>脚本？</a:t>
            </a:r>
          </a:p>
        </p:txBody>
      </p:sp>
      <p:sp>
        <p:nvSpPr>
          <p:cNvPr id="16387" name="Rectangle 3"/>
          <p:cNvSpPr>
            <a:spLocks noGrp="1" noChangeArrowheads="1"/>
          </p:cNvSpPr>
          <p:nvPr>
            <p:ph idx="1"/>
          </p:nvPr>
        </p:nvSpPr>
        <p:spPr bwMode="auto">
          <a:xfrm>
            <a:off x="642938" y="928688"/>
            <a:ext cx="7929562" cy="5214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1" eaLnBrk="0" fontAlgn="base" hangingPunct="0">
              <a:lnSpc>
                <a:spcPct val="150000"/>
              </a:lnSpc>
              <a:spcBef>
                <a:spcPts val="0"/>
              </a:spcBef>
              <a:spcAft>
                <a:spcPct val="0"/>
              </a:spcAft>
              <a:buBlip>
                <a:blip r:embed="rId3"/>
              </a:buBlip>
              <a:defRPr/>
            </a:pPr>
            <a:r>
              <a:rPr lang="en-US" altLang="zh-CN" b="1" dirty="0" smtClean="0">
                <a:latin typeface="Calibri" pitchFamily="34" charset="0"/>
                <a:ea typeface="宋体" pitchFamily="2" charset="-122"/>
              </a:rPr>
              <a:t>Dim </a:t>
            </a:r>
            <a:r>
              <a:rPr lang="en-US" altLang="zh-CN" b="1" dirty="0">
                <a:latin typeface="Calibri" pitchFamily="34" charset="0"/>
                <a:ea typeface="宋体" pitchFamily="2" charset="-122"/>
              </a:rPr>
              <a:t>name</a:t>
            </a:r>
          </a:p>
          <a:p>
            <a:pPr lvl="1" eaLnBrk="0" fontAlgn="base" hangingPunct="0">
              <a:lnSpc>
                <a:spcPct val="150000"/>
              </a:lnSpc>
              <a:spcBef>
                <a:spcPts val="0"/>
              </a:spcBef>
              <a:spcAft>
                <a:spcPct val="0"/>
              </a:spcAft>
              <a:buBlip>
                <a:blip r:embed="rId3"/>
              </a:buBlip>
              <a:defRPr/>
            </a:pPr>
            <a:r>
              <a:rPr lang="en-US" altLang="zh-CN" b="1" dirty="0">
                <a:latin typeface="Calibri" pitchFamily="34" charset="0"/>
                <a:ea typeface="宋体" pitchFamily="2" charset="-122"/>
              </a:rPr>
              <a:t>name=</a:t>
            </a:r>
            <a:r>
              <a:rPr lang="en-US" altLang="zh-CN" b="1" dirty="0" err="1">
                <a:latin typeface="Calibri" pitchFamily="34" charset="0"/>
                <a:ea typeface="宋体" pitchFamily="2" charset="-122"/>
              </a:rPr>
              <a:t>InputBox</a:t>
            </a:r>
            <a:r>
              <a:rPr lang="en-US" altLang="zh-CN" b="1" dirty="0">
                <a:latin typeface="Calibri" pitchFamily="34" charset="0"/>
                <a:ea typeface="宋体" pitchFamily="2" charset="-122"/>
              </a:rPr>
              <a:t>("</a:t>
            </a:r>
            <a:r>
              <a:rPr lang="zh-CN" altLang="en-US" b="1" dirty="0">
                <a:latin typeface="Calibri" pitchFamily="34" charset="0"/>
                <a:ea typeface="宋体" pitchFamily="2" charset="-122"/>
              </a:rPr>
              <a:t>请输入</a:t>
            </a:r>
            <a:r>
              <a:rPr lang="en-US" altLang="zh-CN" b="1" dirty="0">
                <a:latin typeface="Calibri" pitchFamily="34" charset="0"/>
                <a:ea typeface="宋体" pitchFamily="2" charset="-122"/>
              </a:rPr>
              <a:t>","</a:t>
            </a:r>
            <a:r>
              <a:rPr lang="zh-CN" altLang="en-US" b="1" dirty="0">
                <a:latin typeface="Calibri" pitchFamily="34" charset="0"/>
                <a:ea typeface="宋体" pitchFamily="2" charset="-122"/>
              </a:rPr>
              <a:t>姓名</a:t>
            </a:r>
            <a:r>
              <a:rPr lang="en-US" altLang="zh-CN" b="1" dirty="0">
                <a:latin typeface="Calibri" pitchFamily="34" charset="0"/>
                <a:ea typeface="宋体" pitchFamily="2" charset="-122"/>
              </a:rPr>
              <a:t>")</a:t>
            </a:r>
          </a:p>
          <a:p>
            <a:pPr lvl="1" eaLnBrk="0" fontAlgn="base" hangingPunct="0">
              <a:lnSpc>
                <a:spcPct val="150000"/>
              </a:lnSpc>
              <a:spcBef>
                <a:spcPts val="0"/>
              </a:spcBef>
              <a:spcAft>
                <a:spcPct val="0"/>
              </a:spcAft>
              <a:buBlip>
                <a:blip r:embed="rId3"/>
              </a:buBlip>
              <a:defRPr/>
            </a:pPr>
            <a:r>
              <a:rPr lang="en-US" altLang="zh-CN" b="1" dirty="0" err="1">
                <a:latin typeface="Calibri" pitchFamily="34" charset="0"/>
                <a:ea typeface="宋体" pitchFamily="2" charset="-122"/>
              </a:rPr>
              <a:t>MsgBox</a:t>
            </a:r>
            <a:r>
              <a:rPr lang="en-US" altLang="zh-CN" b="1" dirty="0">
                <a:latin typeface="Calibri" pitchFamily="34" charset="0"/>
                <a:ea typeface="宋体" pitchFamily="2" charset="-122"/>
              </a:rPr>
              <a:t> name</a:t>
            </a:r>
            <a:r>
              <a:rPr lang="en-US" altLang="zh-CN" b="1" dirty="0" smtClean="0">
                <a:latin typeface="Calibri" pitchFamily="34" charset="0"/>
                <a:ea typeface="宋体" pitchFamily="2" charset="-122"/>
              </a:rPr>
              <a:t>,,“</a:t>
            </a:r>
            <a:r>
              <a:rPr lang="zh-CN" altLang="en-US" b="1" dirty="0" smtClean="0">
                <a:latin typeface="Calibri" pitchFamily="34" charset="0"/>
                <a:ea typeface="宋体" pitchFamily="2" charset="-122"/>
              </a:rPr>
              <a:t>你的</a:t>
            </a:r>
            <a:r>
              <a:rPr lang="zh-CN" altLang="en-US" b="1" dirty="0">
                <a:latin typeface="Calibri" pitchFamily="34" charset="0"/>
                <a:ea typeface="宋体" pitchFamily="2" charset="-122"/>
              </a:rPr>
              <a:t>名字</a:t>
            </a:r>
            <a:r>
              <a:rPr lang="zh-CN" altLang="en-US" b="1" dirty="0" smtClean="0">
                <a:latin typeface="Calibri" pitchFamily="34" charset="0"/>
                <a:ea typeface="宋体" pitchFamily="2" charset="-122"/>
              </a:rPr>
              <a:t>是</a:t>
            </a:r>
            <a:r>
              <a:rPr lang="en-US" altLang="zh-CN" b="1" dirty="0">
                <a:latin typeface="Calibri" pitchFamily="34" charset="0"/>
                <a:ea typeface="宋体" pitchFamily="2" charset="-122"/>
              </a:rPr>
              <a:t>"</a:t>
            </a:r>
          </a:p>
          <a:p>
            <a:pPr lvl="1" eaLnBrk="0" fontAlgn="base" hangingPunct="0">
              <a:lnSpc>
                <a:spcPct val="130000"/>
              </a:lnSpc>
              <a:spcBef>
                <a:spcPts val="0"/>
              </a:spcBef>
              <a:spcAft>
                <a:spcPct val="0"/>
              </a:spcAft>
              <a:buBlip>
                <a:blip r:embed="rId3"/>
              </a:buBlip>
              <a:defRPr/>
            </a:pPr>
            <a:r>
              <a:rPr lang="zh-CN" altLang="en-US" b="1" dirty="0">
                <a:latin typeface="Calibri" pitchFamily="34" charset="0"/>
                <a:ea typeface="宋体" pitchFamily="2" charset="-122"/>
              </a:rPr>
              <a:t>保存执行一下，看到弹出的对话框了么？填入你的名字，点确定，看到结果了吗？</a:t>
            </a:r>
          </a:p>
        </p:txBody>
      </p:sp>
      <p:pic>
        <p:nvPicPr>
          <p:cNvPr id="1638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4115641"/>
            <a:ext cx="345757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2382" y="4387104"/>
            <a:ext cx="10763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1" name="矩形 1"/>
          <p:cNvSpPr>
            <a:spLocks noChangeArrowheads="1"/>
          </p:cNvSpPr>
          <p:nvPr/>
        </p:nvSpPr>
        <p:spPr bwMode="auto">
          <a:xfrm>
            <a:off x="1403648" y="5805264"/>
            <a:ext cx="7272808"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90000"/>
              </a:lnSpc>
            </a:pPr>
            <a:r>
              <a:rPr lang="en-US" altLang="zh-CN" sz="2400" dirty="0" err="1">
                <a:latin typeface="+mn-ea"/>
              </a:rPr>
              <a:t>inputbox</a:t>
            </a:r>
            <a:r>
              <a:rPr lang="en-US" altLang="zh-CN" sz="2400" dirty="0">
                <a:latin typeface="+mn-ea"/>
              </a:rPr>
              <a:t> </a:t>
            </a:r>
            <a:r>
              <a:rPr lang="zh-CN" altLang="en-US" sz="2400" dirty="0">
                <a:latin typeface="+mn-ea"/>
              </a:rPr>
              <a:t>语法格式： </a:t>
            </a:r>
            <a:endParaRPr lang="en-US" altLang="zh-CN" sz="2400" dirty="0">
              <a:latin typeface="+mn-ea"/>
            </a:endParaRPr>
          </a:p>
          <a:p>
            <a:pPr>
              <a:lnSpc>
                <a:spcPct val="90000"/>
              </a:lnSpc>
            </a:pPr>
            <a:r>
              <a:rPr lang="en-US" altLang="zh-CN" sz="2400" dirty="0" err="1">
                <a:latin typeface="+mn-ea"/>
              </a:rPr>
              <a:t>Inputbox</a:t>
            </a:r>
            <a:r>
              <a:rPr lang="en-US" altLang="zh-CN" sz="2400" dirty="0">
                <a:latin typeface="+mn-ea"/>
              </a:rPr>
              <a:t>("</a:t>
            </a:r>
            <a:r>
              <a:rPr lang="zh-CN" altLang="en-US" sz="2400" dirty="0">
                <a:latin typeface="+mn-ea"/>
              </a:rPr>
              <a:t>对话框内容</a:t>
            </a:r>
            <a:r>
              <a:rPr lang="en-US" altLang="zh-CN" sz="2400" dirty="0">
                <a:latin typeface="+mn-ea"/>
              </a:rPr>
              <a:t>","</a:t>
            </a:r>
            <a:r>
              <a:rPr lang="zh-CN" altLang="en-US" sz="2400" dirty="0">
                <a:latin typeface="+mn-ea"/>
              </a:rPr>
              <a:t>对话框标题</a:t>
            </a:r>
            <a:r>
              <a:rPr lang="en-US" altLang="zh-CN" sz="2400" dirty="0">
                <a:latin typeface="+mn-ea"/>
              </a:rPr>
              <a:t>")</a:t>
            </a:r>
          </a:p>
        </p:txBody>
      </p:sp>
    </p:spTree>
    <p:extLst>
      <p:ext uri="{BB962C8B-B14F-4D97-AF65-F5344CB8AC3E}">
        <p14:creationId xmlns:p14="http://schemas.microsoft.com/office/powerpoint/2010/main" val="4221107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eaLnBrk="1" hangingPunct="1"/>
            <a:r>
              <a:rPr lang="en-US" altLang="zh-CN" dirty="0" err="1" smtClean="0">
                <a:latin typeface="黑体" pitchFamily="49" charset="-122"/>
                <a:ea typeface="宋体" pitchFamily="2" charset="-122"/>
              </a:rPr>
              <a:t>VBS</a:t>
            </a:r>
            <a:r>
              <a:rPr lang="zh-CN" altLang="en-US" dirty="0" smtClean="0">
                <a:latin typeface="黑体" pitchFamily="49" charset="-122"/>
                <a:ea typeface="宋体" pitchFamily="2" charset="-122"/>
              </a:rPr>
              <a:t>的基本语法</a:t>
            </a:r>
          </a:p>
        </p:txBody>
      </p:sp>
      <p:sp>
        <p:nvSpPr>
          <p:cNvPr id="9220" name="Rectangle 3"/>
          <p:cNvSpPr>
            <a:spLocks noGrp="1" noChangeArrowheads="1"/>
          </p:cNvSpPr>
          <p:nvPr>
            <p:ph idx="1"/>
          </p:nvPr>
        </p:nvSpPr>
        <p:spPr>
          <a:xfrm>
            <a:off x="642938" y="928688"/>
            <a:ext cx="7929562" cy="5214937"/>
          </a:xfrm>
        </p:spPr>
        <p:txBody>
          <a:bodyPr/>
          <a:lstStyle/>
          <a:p>
            <a:pPr marL="0" indent="0" eaLnBrk="1" hangingPunct="1">
              <a:buFont typeface="Arial" pitchFamily="34" charset="0"/>
              <a:buNone/>
              <a:defRPr/>
            </a:pPr>
            <a:r>
              <a:rPr lang="zh-CN" altLang="en-US" sz="2800" b="1" dirty="0" smtClean="0">
                <a:latin typeface="+mn-ea"/>
              </a:rPr>
              <a:t>一、变量</a:t>
            </a:r>
          </a:p>
          <a:p>
            <a:pPr marL="0" indent="0" eaLnBrk="1" hangingPunct="1">
              <a:buNone/>
              <a:defRPr/>
            </a:pPr>
            <a:r>
              <a:rPr lang="en-US" altLang="zh-CN" sz="2000" b="1" dirty="0" smtClean="0">
                <a:latin typeface="+mn-ea"/>
              </a:rPr>
              <a:t>1</a:t>
            </a:r>
            <a:r>
              <a:rPr lang="zh-CN" altLang="en-US" sz="2000" b="1" dirty="0" smtClean="0">
                <a:latin typeface="+mn-ea"/>
              </a:rPr>
              <a:t>、所有单引号后面的内容都被解释为</a:t>
            </a:r>
            <a:r>
              <a:rPr lang="zh-CN" altLang="en-US" sz="2000" b="1" dirty="0" smtClean="0">
                <a:solidFill>
                  <a:srgbClr val="FF0000"/>
                </a:solidFill>
                <a:latin typeface="+mn-ea"/>
              </a:rPr>
              <a:t>注释</a:t>
            </a:r>
            <a:r>
              <a:rPr lang="zh-CN" altLang="en-US" sz="2000" b="1" dirty="0" smtClean="0">
                <a:latin typeface="+mn-ea"/>
              </a:rPr>
              <a:t>。</a:t>
            </a:r>
          </a:p>
          <a:p>
            <a:pPr marL="0" indent="0" eaLnBrk="1" hangingPunct="1">
              <a:buNone/>
              <a:defRPr/>
            </a:pPr>
            <a:r>
              <a:rPr lang="en-US" altLang="zh-CN" sz="2000" b="1" dirty="0" smtClean="0">
                <a:latin typeface="+mn-ea"/>
              </a:rPr>
              <a:t>2</a:t>
            </a:r>
            <a:r>
              <a:rPr lang="zh-CN" altLang="en-US" sz="2000" b="1" dirty="0" smtClean="0">
                <a:latin typeface="+mn-ea"/>
              </a:rPr>
              <a:t>、在</a:t>
            </a:r>
            <a:r>
              <a:rPr lang="en-US" altLang="zh-CN" sz="2000" b="1" dirty="0" smtClean="0">
                <a:latin typeface="+mn-ea"/>
              </a:rPr>
              <a:t>VBScript</a:t>
            </a:r>
            <a:r>
              <a:rPr lang="zh-CN" altLang="en-US" sz="2000" b="1" dirty="0" smtClean="0">
                <a:latin typeface="+mn-ea"/>
              </a:rPr>
              <a:t>中，变量的命名规则遵循标准的命名规则，需要注意的是：在</a:t>
            </a:r>
            <a:r>
              <a:rPr lang="en-US" altLang="zh-CN" sz="2000" b="1" dirty="0" smtClean="0">
                <a:latin typeface="+mn-ea"/>
              </a:rPr>
              <a:t>VBScript</a:t>
            </a:r>
            <a:r>
              <a:rPr lang="zh-CN" altLang="en-US" sz="2000" b="1" dirty="0" smtClean="0">
                <a:latin typeface="+mn-ea"/>
              </a:rPr>
              <a:t>中对变量、方法、函数和对象的引用是</a:t>
            </a:r>
            <a:r>
              <a:rPr lang="zh-CN" altLang="en-US" sz="2000" b="1" dirty="0" smtClean="0">
                <a:solidFill>
                  <a:srgbClr val="FF0000"/>
                </a:solidFill>
                <a:latin typeface="+mn-ea"/>
              </a:rPr>
              <a:t>不区分大小写</a:t>
            </a:r>
            <a:r>
              <a:rPr lang="zh-CN" altLang="en-US" sz="2000" b="1" dirty="0" smtClean="0">
                <a:latin typeface="+mn-ea"/>
              </a:rPr>
              <a:t>的。</a:t>
            </a:r>
            <a:endParaRPr lang="en-US" altLang="zh-CN" sz="2000" b="1" dirty="0" smtClean="0">
              <a:latin typeface="+mn-ea"/>
            </a:endParaRPr>
          </a:p>
          <a:p>
            <a:pPr marL="287338" indent="0" eaLnBrk="1" hangingPunct="1">
              <a:buNone/>
              <a:defRPr/>
            </a:pPr>
            <a:r>
              <a:rPr lang="en-US" altLang="zh-CN" sz="2000" b="1" dirty="0" smtClean="0">
                <a:latin typeface="+mn-ea"/>
              </a:rPr>
              <a:t>Dim</a:t>
            </a:r>
            <a:r>
              <a:rPr lang="zh-CN" altLang="en-US" sz="2000" b="1" dirty="0" smtClean="0">
                <a:latin typeface="+mn-ea"/>
              </a:rPr>
              <a:t>显示声明</a:t>
            </a:r>
            <a:r>
              <a:rPr lang="en-US" altLang="zh-CN" sz="2000" b="1" dirty="0" smtClean="0">
                <a:latin typeface="+mn-ea"/>
              </a:rPr>
              <a:t>VBScript</a:t>
            </a:r>
            <a:r>
              <a:rPr lang="zh-CN" altLang="en-US" sz="2000" b="1" dirty="0" smtClean="0">
                <a:latin typeface="+mn-ea"/>
              </a:rPr>
              <a:t>一个变量，并将变量名称跟在其后。</a:t>
            </a:r>
            <a:endParaRPr lang="en-US" altLang="zh-CN" sz="2000" b="1" dirty="0" smtClean="0">
              <a:latin typeface="+mn-ea"/>
            </a:endParaRPr>
          </a:p>
          <a:p>
            <a:pPr marL="287338" indent="0" eaLnBrk="1" hangingPunct="1">
              <a:buNone/>
              <a:defRPr/>
            </a:pPr>
            <a:r>
              <a:rPr lang="en-US" altLang="zh-CN" sz="2000" b="1" dirty="0" smtClean="0">
                <a:latin typeface="+mn-ea"/>
              </a:rPr>
              <a:t>VBScript</a:t>
            </a:r>
            <a:r>
              <a:rPr lang="zh-CN" altLang="en-US" sz="2000" b="1" dirty="0" smtClean="0">
                <a:latin typeface="+mn-ea"/>
              </a:rPr>
              <a:t>中</a:t>
            </a:r>
            <a:r>
              <a:rPr lang="zh-CN" altLang="en-US" sz="2000" b="1" dirty="0" smtClean="0">
                <a:solidFill>
                  <a:srgbClr val="FF0000"/>
                </a:solidFill>
                <a:latin typeface="+mn-ea"/>
              </a:rPr>
              <a:t>不允许在申明变量的时候同时给变量赋值</a:t>
            </a:r>
            <a:r>
              <a:rPr lang="zh-CN" altLang="en-US" sz="2000" b="1" dirty="0" smtClean="0">
                <a:latin typeface="+mn-ea"/>
              </a:rPr>
              <a:t>。但是允许在一行代码内同时对两个变量进行赋值，中间用冒号分隔。</a:t>
            </a:r>
          </a:p>
          <a:p>
            <a:pPr marL="0" indent="0" eaLnBrk="1" hangingPunct="1">
              <a:buNone/>
              <a:defRPr/>
            </a:pPr>
            <a:r>
              <a:rPr lang="en-US" altLang="zh-CN" sz="2000" b="1" dirty="0" smtClean="0">
                <a:latin typeface="+mn-ea"/>
              </a:rPr>
              <a:t>3</a:t>
            </a:r>
            <a:r>
              <a:rPr lang="zh-CN" altLang="en-US" sz="2000" b="1" dirty="0" smtClean="0">
                <a:latin typeface="+mn-ea"/>
              </a:rPr>
              <a:t>、可以使用</a:t>
            </a:r>
            <a:r>
              <a:rPr lang="en-US" altLang="zh-CN" sz="2000" b="1" dirty="0" smtClean="0">
                <a:latin typeface="+mn-ea"/>
              </a:rPr>
              <a:t>Option Explicit</a:t>
            </a:r>
            <a:r>
              <a:rPr lang="zh-CN" altLang="en-US" sz="2000" b="1" dirty="0" smtClean="0">
                <a:latin typeface="+mn-ea"/>
              </a:rPr>
              <a:t>来告诉宿主变量必须先声明后使用。</a:t>
            </a:r>
          </a:p>
          <a:p>
            <a:pPr marL="0" indent="0" eaLnBrk="1" hangingPunct="1">
              <a:buNone/>
              <a:defRPr/>
            </a:pPr>
            <a:r>
              <a:rPr lang="en-US" altLang="zh-CN" sz="2000" b="1" dirty="0" smtClean="0">
                <a:latin typeface="+mn-ea"/>
              </a:rPr>
              <a:t>4</a:t>
            </a:r>
            <a:r>
              <a:rPr lang="zh-CN" altLang="en-US" sz="2000" b="1" dirty="0" smtClean="0">
                <a:latin typeface="+mn-ea"/>
              </a:rPr>
              <a:t>、</a:t>
            </a:r>
            <a:r>
              <a:rPr lang="en-US" altLang="zh-CN" sz="2000" b="1" dirty="0" smtClean="0">
                <a:latin typeface="+mn-ea"/>
              </a:rPr>
              <a:t>VBScript</a:t>
            </a:r>
            <a:r>
              <a:rPr lang="zh-CN" altLang="en-US" sz="2000" b="1" dirty="0" smtClean="0">
                <a:latin typeface="+mn-ea"/>
              </a:rPr>
              <a:t>在定义时只有一种变量类型，在实际使用中需要使用类型转换函数来将变量转换成相应的变量类型。</a:t>
            </a:r>
            <a:endParaRPr lang="en-US" altLang="zh-CN" sz="2000" b="1" dirty="0" smtClean="0">
              <a:latin typeface="+mn-ea"/>
            </a:endParaRPr>
          </a:p>
          <a:p>
            <a:pPr marL="0" indent="0" eaLnBrk="1" hangingPunct="1">
              <a:buFont typeface="Arial" pitchFamily="34" charset="0"/>
              <a:buNone/>
              <a:defRPr/>
            </a:pPr>
            <a:r>
              <a:rPr lang="en-US" altLang="zh-CN" sz="1800" dirty="0"/>
              <a:t> </a:t>
            </a:r>
            <a:endParaRPr lang="zh-CN" altLang="zh-CN" sz="1800" dirty="0"/>
          </a:p>
        </p:txBody>
      </p:sp>
      <p:sp>
        <p:nvSpPr>
          <p:cNvPr id="18437" name="TextBox 1"/>
          <p:cNvSpPr txBox="1">
            <a:spLocks noChangeArrowheads="1"/>
          </p:cNvSpPr>
          <p:nvPr/>
        </p:nvSpPr>
        <p:spPr bwMode="auto">
          <a:xfrm>
            <a:off x="755650" y="5100910"/>
            <a:ext cx="258127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r>
              <a:rPr lang="en-US" altLang="zh-CN">
                <a:solidFill>
                  <a:srgbClr val="C00000"/>
                </a:solidFill>
              </a:rPr>
              <a:t>'**********************</a:t>
            </a:r>
            <a:endParaRPr lang="zh-CN" altLang="zh-CN">
              <a:solidFill>
                <a:srgbClr val="C00000"/>
              </a:solidFill>
            </a:endParaRPr>
          </a:p>
          <a:p>
            <a:r>
              <a:rPr lang="en-US" altLang="zh-CN">
                <a:solidFill>
                  <a:srgbClr val="C00000"/>
                </a:solidFill>
              </a:rPr>
              <a:t>'</a:t>
            </a:r>
            <a:r>
              <a:rPr lang="zh-CN" altLang="zh-CN">
                <a:solidFill>
                  <a:srgbClr val="C00000"/>
                </a:solidFill>
              </a:rPr>
              <a:t>定义一个数字变量</a:t>
            </a:r>
          </a:p>
          <a:p>
            <a:r>
              <a:rPr lang="en-US" altLang="zh-CN">
                <a:solidFill>
                  <a:srgbClr val="C00000"/>
                </a:solidFill>
              </a:rPr>
              <a:t>'***********************</a:t>
            </a:r>
            <a:endParaRPr lang="zh-CN" altLang="zh-CN">
              <a:solidFill>
                <a:srgbClr val="C00000"/>
              </a:solidFill>
            </a:endParaRPr>
          </a:p>
          <a:p>
            <a:r>
              <a:rPr lang="en-US" altLang="zh-CN">
                <a:solidFill>
                  <a:srgbClr val="C00000"/>
                </a:solidFill>
              </a:rPr>
              <a:t>Dim mum</a:t>
            </a:r>
            <a:endParaRPr lang="zh-CN" altLang="zh-CN">
              <a:solidFill>
                <a:srgbClr val="C00000"/>
              </a:solidFill>
            </a:endParaRPr>
          </a:p>
          <a:p>
            <a:r>
              <a:rPr lang="en-US" altLang="zh-CN">
                <a:solidFill>
                  <a:srgbClr val="C00000"/>
                </a:solidFill>
              </a:rPr>
              <a:t>mum = 1</a:t>
            </a:r>
            <a:endParaRPr lang="zh-CN" altLang="zh-CN">
              <a:solidFill>
                <a:srgbClr val="C00000"/>
              </a:solidFill>
            </a:endParaRPr>
          </a:p>
          <a:p>
            <a:r>
              <a:rPr lang="en-US" altLang="zh-CN">
                <a:solidFill>
                  <a:srgbClr val="C00000"/>
                </a:solidFill>
              </a:rPr>
              <a:t>msgbox mum</a:t>
            </a:r>
            <a:endParaRPr lang="zh-CN" altLang="zh-CN">
              <a:solidFill>
                <a:srgbClr val="C00000"/>
              </a:solidFill>
            </a:endParaRPr>
          </a:p>
        </p:txBody>
      </p:sp>
      <p:sp>
        <p:nvSpPr>
          <p:cNvPr id="18438" name="TextBox 2"/>
          <p:cNvSpPr txBox="1">
            <a:spLocks noChangeArrowheads="1"/>
          </p:cNvSpPr>
          <p:nvPr/>
        </p:nvSpPr>
        <p:spPr bwMode="auto">
          <a:xfrm>
            <a:off x="5006975" y="5100910"/>
            <a:ext cx="34639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r>
              <a:rPr lang="en-US" altLang="zh-CN">
                <a:solidFill>
                  <a:srgbClr val="C00000"/>
                </a:solidFill>
              </a:rPr>
              <a:t> '**********************</a:t>
            </a:r>
            <a:endParaRPr lang="zh-CN" altLang="zh-CN">
              <a:solidFill>
                <a:srgbClr val="C00000"/>
              </a:solidFill>
            </a:endParaRPr>
          </a:p>
          <a:p>
            <a:r>
              <a:rPr lang="en-US" altLang="zh-CN">
                <a:solidFill>
                  <a:srgbClr val="C00000"/>
                </a:solidFill>
              </a:rPr>
              <a:t>'</a:t>
            </a:r>
            <a:r>
              <a:rPr lang="zh-CN" altLang="zh-CN">
                <a:solidFill>
                  <a:srgbClr val="C00000"/>
                </a:solidFill>
              </a:rPr>
              <a:t>定义一个字符串变量</a:t>
            </a:r>
          </a:p>
          <a:p>
            <a:r>
              <a:rPr lang="en-US" altLang="zh-CN">
                <a:solidFill>
                  <a:srgbClr val="C00000"/>
                </a:solidFill>
              </a:rPr>
              <a:t>'***********************</a:t>
            </a:r>
            <a:endParaRPr lang="zh-CN" altLang="zh-CN">
              <a:solidFill>
                <a:srgbClr val="C00000"/>
              </a:solidFill>
            </a:endParaRPr>
          </a:p>
          <a:p>
            <a:r>
              <a:rPr lang="en-US" altLang="zh-CN">
                <a:solidFill>
                  <a:srgbClr val="C00000"/>
                </a:solidFill>
              </a:rPr>
              <a:t>Dim Str</a:t>
            </a:r>
            <a:endParaRPr lang="zh-CN" altLang="zh-CN">
              <a:solidFill>
                <a:srgbClr val="C00000"/>
              </a:solidFill>
            </a:endParaRPr>
          </a:p>
          <a:p>
            <a:r>
              <a:rPr lang="en-US" altLang="zh-CN">
                <a:solidFill>
                  <a:srgbClr val="C00000"/>
                </a:solidFill>
              </a:rPr>
              <a:t>Str = "helloworld"</a:t>
            </a:r>
            <a:endParaRPr lang="zh-CN" altLang="zh-CN">
              <a:solidFill>
                <a:srgbClr val="C00000"/>
              </a:solidFill>
            </a:endParaRPr>
          </a:p>
          <a:p>
            <a:r>
              <a:rPr lang="en-US" altLang="zh-CN">
                <a:solidFill>
                  <a:srgbClr val="C00000"/>
                </a:solidFill>
              </a:rPr>
              <a:t>msgbox Str</a:t>
            </a:r>
            <a:endParaRPr lang="zh-CN" altLang="en-US">
              <a:solidFill>
                <a:srgbClr val="C00000"/>
              </a:solidFill>
            </a:endParaRPr>
          </a:p>
        </p:txBody>
      </p:sp>
    </p:spTree>
    <p:extLst>
      <p:ext uri="{BB962C8B-B14F-4D97-AF65-F5344CB8AC3E}">
        <p14:creationId xmlns:p14="http://schemas.microsoft.com/office/powerpoint/2010/main" val="35206133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ltLang="zh-CN" dirty="0" err="1" smtClean="0"/>
              <a:t>VBS</a:t>
            </a:r>
            <a:r>
              <a:rPr lang="zh-CN" altLang="en-US" dirty="0" smtClean="0"/>
              <a:t>的</a:t>
            </a:r>
            <a:r>
              <a:rPr lang="zh-CN" altLang="en-US" dirty="0"/>
              <a:t>基本语法</a:t>
            </a:r>
          </a:p>
        </p:txBody>
      </p:sp>
      <p:sp>
        <p:nvSpPr>
          <p:cNvPr id="12292" name="Rectangle 3"/>
          <p:cNvSpPr>
            <a:spLocks noGrp="1" noChangeArrowheads="1"/>
          </p:cNvSpPr>
          <p:nvPr>
            <p:ph idx="1"/>
          </p:nvPr>
        </p:nvSpPr>
        <p:spPr>
          <a:xfrm>
            <a:off x="642938" y="928688"/>
            <a:ext cx="7929562" cy="5214937"/>
          </a:xfrm>
        </p:spPr>
        <p:txBody>
          <a:bodyPr>
            <a:normAutofit/>
          </a:bodyPr>
          <a:lstStyle/>
          <a:p>
            <a:pPr marL="0" indent="0">
              <a:lnSpc>
                <a:spcPct val="80000"/>
              </a:lnSpc>
              <a:buNone/>
              <a:defRPr/>
            </a:pPr>
            <a:r>
              <a:rPr lang="zh-CN" altLang="en-US" b="1" dirty="0">
                <a:ea typeface="宋体" pitchFamily="2" charset="-122"/>
              </a:rPr>
              <a:t>四、条件语句</a:t>
            </a:r>
            <a:endParaRPr lang="en-US" altLang="zh-CN" b="1" dirty="0">
              <a:ea typeface="宋体" pitchFamily="2" charset="-122"/>
            </a:endParaRPr>
          </a:p>
          <a:p>
            <a:pPr marL="0" indent="0">
              <a:buNone/>
              <a:defRPr/>
            </a:pPr>
            <a:r>
              <a:rPr lang="en-US" altLang="zh-CN" b="1" dirty="0">
                <a:ea typeface="宋体" pitchFamily="2" charset="-122"/>
              </a:rPr>
              <a:t>If...Then...Else </a:t>
            </a:r>
            <a:r>
              <a:rPr lang="zh-CN" altLang="zh-CN" b="1" dirty="0">
                <a:ea typeface="宋体" pitchFamily="2" charset="-122"/>
              </a:rPr>
              <a:t>语句</a:t>
            </a:r>
          </a:p>
          <a:p>
            <a:pPr marL="0" indent="0">
              <a:buNone/>
              <a:defRPr/>
            </a:pPr>
            <a:r>
              <a:rPr lang="en-US" altLang="zh-CN" b="1" dirty="0">
                <a:ea typeface="宋体" pitchFamily="2" charset="-122"/>
              </a:rPr>
              <a:t>Select Case </a:t>
            </a:r>
            <a:r>
              <a:rPr lang="zh-CN" altLang="zh-CN" b="1" dirty="0">
                <a:ea typeface="宋体" pitchFamily="2" charset="-122"/>
              </a:rPr>
              <a:t>语句</a:t>
            </a:r>
          </a:p>
          <a:p>
            <a:pPr marL="0" indent="0">
              <a:lnSpc>
                <a:spcPct val="80000"/>
              </a:lnSpc>
              <a:buNone/>
              <a:defRPr/>
            </a:pPr>
            <a:endParaRPr lang="zh-CN" altLang="en-US" dirty="0">
              <a:ea typeface="宋体" pitchFamily="2" charset="-122"/>
            </a:endParaRPr>
          </a:p>
        </p:txBody>
      </p:sp>
      <p:sp>
        <p:nvSpPr>
          <p:cNvPr id="21509" name="TextBox 1"/>
          <p:cNvSpPr txBox="1">
            <a:spLocks noChangeArrowheads="1"/>
          </p:cNvSpPr>
          <p:nvPr/>
        </p:nvSpPr>
        <p:spPr bwMode="auto">
          <a:xfrm>
            <a:off x="4139952" y="1196752"/>
            <a:ext cx="5437882"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pPr>
              <a:lnSpc>
                <a:spcPct val="150000"/>
              </a:lnSpc>
            </a:pPr>
            <a:r>
              <a:rPr lang="en-US" altLang="zh-CN" sz="2000" dirty="0">
                <a:solidFill>
                  <a:srgbClr val="C00000"/>
                </a:solidFill>
              </a:rPr>
              <a:t>Dim </a:t>
            </a:r>
            <a:r>
              <a:rPr lang="en-US" altLang="zh-CN" sz="2000" dirty="0" err="1">
                <a:solidFill>
                  <a:srgbClr val="C00000"/>
                </a:solidFill>
              </a:rPr>
              <a:t>NumOrder</a:t>
            </a:r>
            <a:endParaRPr lang="en-US" altLang="zh-CN" sz="2000" dirty="0">
              <a:solidFill>
                <a:srgbClr val="C00000"/>
              </a:solidFill>
            </a:endParaRPr>
          </a:p>
          <a:p>
            <a:pPr>
              <a:lnSpc>
                <a:spcPct val="150000"/>
              </a:lnSpc>
            </a:pPr>
            <a:r>
              <a:rPr lang="en-US" altLang="zh-CN" sz="2000" dirty="0" err="1">
                <a:solidFill>
                  <a:srgbClr val="C00000"/>
                </a:solidFill>
              </a:rPr>
              <a:t>NumOrder</a:t>
            </a:r>
            <a:r>
              <a:rPr lang="en-US" altLang="zh-CN" sz="2000" dirty="0">
                <a:solidFill>
                  <a:srgbClr val="C00000"/>
                </a:solidFill>
              </a:rPr>
              <a:t> =2</a:t>
            </a:r>
          </a:p>
          <a:p>
            <a:pPr>
              <a:lnSpc>
                <a:spcPct val="150000"/>
              </a:lnSpc>
            </a:pPr>
            <a:r>
              <a:rPr lang="en-US" altLang="zh-CN" sz="2000" dirty="0">
                <a:solidFill>
                  <a:srgbClr val="C00000"/>
                </a:solidFill>
              </a:rPr>
              <a:t>If  </a:t>
            </a:r>
            <a:r>
              <a:rPr lang="en-US" altLang="zh-CN" sz="2000" dirty="0" err="1">
                <a:solidFill>
                  <a:srgbClr val="C00000"/>
                </a:solidFill>
              </a:rPr>
              <a:t>NumOrder</a:t>
            </a:r>
            <a:r>
              <a:rPr lang="en-US" altLang="zh-CN" sz="2000" dirty="0">
                <a:solidFill>
                  <a:srgbClr val="C00000"/>
                </a:solidFill>
              </a:rPr>
              <a:t> = 0 Then</a:t>
            </a:r>
          </a:p>
          <a:p>
            <a:pPr>
              <a:lnSpc>
                <a:spcPct val="150000"/>
              </a:lnSpc>
            </a:pPr>
            <a:r>
              <a:rPr lang="en-US" altLang="zh-CN" sz="2000" dirty="0">
                <a:solidFill>
                  <a:srgbClr val="C00000"/>
                </a:solidFill>
              </a:rPr>
              <a:t>	</a:t>
            </a:r>
            <a:r>
              <a:rPr lang="en-US" altLang="zh-CN" sz="2000" dirty="0" err="1">
                <a:solidFill>
                  <a:srgbClr val="C00000"/>
                </a:solidFill>
              </a:rPr>
              <a:t>MsgBox</a:t>
            </a:r>
            <a:r>
              <a:rPr lang="en-US" altLang="zh-CN" sz="2000" dirty="0">
                <a:solidFill>
                  <a:srgbClr val="C00000"/>
                </a:solidFill>
              </a:rPr>
              <a:t> "</a:t>
            </a:r>
            <a:r>
              <a:rPr lang="en-US" altLang="zh-CN" sz="2000" dirty="0" err="1">
                <a:solidFill>
                  <a:srgbClr val="C00000"/>
                </a:solidFill>
              </a:rPr>
              <a:t>NumOrder</a:t>
            </a:r>
            <a:r>
              <a:rPr lang="en-US" altLang="zh-CN" sz="2000" dirty="0">
                <a:solidFill>
                  <a:srgbClr val="C00000"/>
                </a:solidFill>
              </a:rPr>
              <a:t>=0"</a:t>
            </a:r>
          </a:p>
          <a:p>
            <a:pPr>
              <a:lnSpc>
                <a:spcPct val="150000"/>
              </a:lnSpc>
            </a:pPr>
            <a:r>
              <a:rPr lang="en-US" altLang="zh-CN" sz="2000" dirty="0" err="1" smtClean="0">
                <a:solidFill>
                  <a:srgbClr val="C00000"/>
                </a:solidFill>
              </a:rPr>
              <a:t>ElseIf</a:t>
            </a:r>
            <a:r>
              <a:rPr lang="en-US" altLang="zh-CN" sz="2000" dirty="0" smtClean="0">
                <a:solidFill>
                  <a:srgbClr val="C00000"/>
                </a:solidFill>
              </a:rPr>
              <a:t>  </a:t>
            </a:r>
            <a:r>
              <a:rPr lang="en-US" altLang="zh-CN" sz="2000" dirty="0" err="1">
                <a:solidFill>
                  <a:srgbClr val="C00000"/>
                </a:solidFill>
              </a:rPr>
              <a:t>NumOrder</a:t>
            </a:r>
            <a:r>
              <a:rPr lang="en-US" altLang="zh-CN" sz="2000" dirty="0">
                <a:solidFill>
                  <a:srgbClr val="C00000"/>
                </a:solidFill>
              </a:rPr>
              <a:t> = 1 Then</a:t>
            </a:r>
          </a:p>
          <a:p>
            <a:pPr>
              <a:lnSpc>
                <a:spcPct val="150000"/>
              </a:lnSpc>
            </a:pPr>
            <a:r>
              <a:rPr lang="en-US" altLang="zh-CN" sz="2000" dirty="0">
                <a:solidFill>
                  <a:srgbClr val="C00000"/>
                </a:solidFill>
              </a:rPr>
              <a:t>	</a:t>
            </a:r>
            <a:r>
              <a:rPr lang="en-US" altLang="zh-CN" sz="2000" dirty="0" err="1">
                <a:solidFill>
                  <a:srgbClr val="C00000"/>
                </a:solidFill>
              </a:rPr>
              <a:t>MsgBox</a:t>
            </a:r>
            <a:r>
              <a:rPr lang="en-US" altLang="zh-CN" sz="2000" dirty="0">
                <a:solidFill>
                  <a:srgbClr val="C00000"/>
                </a:solidFill>
              </a:rPr>
              <a:t> "</a:t>
            </a:r>
            <a:r>
              <a:rPr lang="en-US" altLang="zh-CN" sz="2000" dirty="0" err="1" smtClean="0">
                <a:solidFill>
                  <a:srgbClr val="C00000"/>
                </a:solidFill>
              </a:rPr>
              <a:t>NumOrder</a:t>
            </a:r>
            <a:r>
              <a:rPr lang="en-US" altLang="zh-CN" sz="2000" dirty="0" smtClean="0">
                <a:solidFill>
                  <a:srgbClr val="C00000"/>
                </a:solidFill>
              </a:rPr>
              <a:t>=1”</a:t>
            </a:r>
          </a:p>
          <a:p>
            <a:pPr>
              <a:lnSpc>
                <a:spcPct val="150000"/>
              </a:lnSpc>
            </a:pPr>
            <a:r>
              <a:rPr lang="en-US" altLang="zh-CN" sz="2000" dirty="0" smtClean="0">
                <a:solidFill>
                  <a:srgbClr val="C00000"/>
                </a:solidFill>
              </a:rPr>
              <a:t> </a:t>
            </a:r>
            <a:r>
              <a:rPr lang="en-US" altLang="zh-CN" sz="2000" dirty="0" err="1">
                <a:solidFill>
                  <a:srgbClr val="C00000"/>
                </a:solidFill>
              </a:rPr>
              <a:t>ElseIf</a:t>
            </a:r>
            <a:r>
              <a:rPr lang="en-US" altLang="zh-CN" sz="2000" dirty="0">
                <a:solidFill>
                  <a:srgbClr val="C00000"/>
                </a:solidFill>
              </a:rPr>
              <a:t> </a:t>
            </a:r>
            <a:r>
              <a:rPr lang="en-US" altLang="zh-CN" sz="2000" dirty="0" err="1">
                <a:solidFill>
                  <a:srgbClr val="C00000"/>
                </a:solidFill>
              </a:rPr>
              <a:t>NumOrder</a:t>
            </a:r>
            <a:r>
              <a:rPr lang="en-US" altLang="zh-CN" sz="2000" dirty="0">
                <a:solidFill>
                  <a:srgbClr val="C00000"/>
                </a:solidFill>
              </a:rPr>
              <a:t> = 2 then</a:t>
            </a:r>
          </a:p>
          <a:p>
            <a:pPr>
              <a:lnSpc>
                <a:spcPct val="150000"/>
              </a:lnSpc>
            </a:pPr>
            <a:r>
              <a:rPr lang="en-US" altLang="zh-CN" sz="2000" dirty="0">
                <a:solidFill>
                  <a:srgbClr val="C00000"/>
                </a:solidFill>
              </a:rPr>
              <a:t>		</a:t>
            </a:r>
            <a:r>
              <a:rPr lang="en-US" altLang="zh-CN" sz="2000" dirty="0" err="1">
                <a:solidFill>
                  <a:srgbClr val="C00000"/>
                </a:solidFill>
              </a:rPr>
              <a:t>Msgbox</a:t>
            </a:r>
            <a:r>
              <a:rPr lang="en-US" altLang="zh-CN" sz="2000" dirty="0">
                <a:solidFill>
                  <a:srgbClr val="C00000"/>
                </a:solidFill>
              </a:rPr>
              <a:t> "</a:t>
            </a:r>
            <a:r>
              <a:rPr lang="en-US" altLang="zh-CN" sz="2000" dirty="0" err="1">
                <a:solidFill>
                  <a:srgbClr val="C00000"/>
                </a:solidFill>
              </a:rPr>
              <a:t>NumOrder</a:t>
            </a:r>
            <a:r>
              <a:rPr lang="en-US" altLang="zh-CN" sz="2000" dirty="0">
                <a:solidFill>
                  <a:srgbClr val="C00000"/>
                </a:solidFill>
              </a:rPr>
              <a:t>=2"</a:t>
            </a:r>
          </a:p>
          <a:p>
            <a:pPr>
              <a:lnSpc>
                <a:spcPct val="150000"/>
              </a:lnSpc>
            </a:pPr>
            <a:r>
              <a:rPr lang="en-US" altLang="zh-CN" sz="2000" dirty="0" smtClean="0">
                <a:solidFill>
                  <a:srgbClr val="C00000"/>
                </a:solidFill>
              </a:rPr>
              <a:t>Else</a:t>
            </a:r>
            <a:endParaRPr lang="en-US" altLang="zh-CN" sz="2000" dirty="0">
              <a:solidFill>
                <a:srgbClr val="C00000"/>
              </a:solidFill>
            </a:endParaRPr>
          </a:p>
          <a:p>
            <a:pPr>
              <a:lnSpc>
                <a:spcPct val="150000"/>
              </a:lnSpc>
            </a:pPr>
            <a:r>
              <a:rPr lang="en-US" altLang="zh-CN" sz="2000" dirty="0">
                <a:solidFill>
                  <a:srgbClr val="C00000"/>
                </a:solidFill>
              </a:rPr>
              <a:t>		</a:t>
            </a:r>
            <a:r>
              <a:rPr lang="en-US" altLang="zh-CN" sz="2000" dirty="0" err="1">
                <a:solidFill>
                  <a:srgbClr val="C00000"/>
                </a:solidFill>
              </a:rPr>
              <a:t>Msgbox</a:t>
            </a:r>
            <a:r>
              <a:rPr lang="en-US" altLang="zh-CN" sz="2000" dirty="0">
                <a:solidFill>
                  <a:srgbClr val="C00000"/>
                </a:solidFill>
              </a:rPr>
              <a:t> "</a:t>
            </a:r>
            <a:r>
              <a:rPr lang="zh-CN" altLang="en-US" sz="2000" dirty="0">
                <a:solidFill>
                  <a:srgbClr val="C00000"/>
                </a:solidFill>
              </a:rPr>
              <a:t>数值超出范围！</a:t>
            </a:r>
            <a:r>
              <a:rPr lang="en-US" altLang="zh-CN" sz="2000" dirty="0">
                <a:solidFill>
                  <a:srgbClr val="C00000"/>
                </a:solidFill>
              </a:rPr>
              <a:t>"</a:t>
            </a:r>
          </a:p>
          <a:p>
            <a:pPr>
              <a:lnSpc>
                <a:spcPct val="150000"/>
              </a:lnSpc>
            </a:pPr>
            <a:r>
              <a:rPr lang="en-US" altLang="zh-CN" sz="2000" dirty="0">
                <a:solidFill>
                  <a:srgbClr val="C00000"/>
                </a:solidFill>
              </a:rPr>
              <a:t>End If</a:t>
            </a:r>
            <a:endParaRPr lang="zh-CN" altLang="en-US" sz="2000" dirty="0">
              <a:solidFill>
                <a:srgbClr val="C00000"/>
              </a:solidFill>
            </a:endParaRPr>
          </a:p>
        </p:txBody>
      </p:sp>
    </p:spTree>
    <p:extLst>
      <p:ext uri="{BB962C8B-B14F-4D97-AF65-F5344CB8AC3E}">
        <p14:creationId xmlns:p14="http://schemas.microsoft.com/office/powerpoint/2010/main" val="366862721"/>
      </p:ext>
    </p:extLst>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42938" y="190500"/>
            <a:ext cx="6096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r>
              <a:rPr lang="en-US" altLang="zh-CN" dirty="0" err="1" smtClean="0">
                <a:latin typeface="黑体" pitchFamily="49" charset="-122"/>
                <a:ea typeface="宋体" pitchFamily="2" charset="-122"/>
              </a:rPr>
              <a:t>VBS</a:t>
            </a:r>
            <a:r>
              <a:rPr lang="zh-CN" altLang="en-US" sz="4400" dirty="0" smtClean="0"/>
              <a:t>的</a:t>
            </a:r>
            <a:r>
              <a:rPr lang="zh-CN" altLang="en-US" sz="4400" dirty="0"/>
              <a:t>基本语法</a:t>
            </a:r>
          </a:p>
        </p:txBody>
      </p:sp>
      <p:sp>
        <p:nvSpPr>
          <p:cNvPr id="12292" name="Rectangle 3"/>
          <p:cNvSpPr>
            <a:spLocks noGrp="1" noChangeArrowheads="1"/>
          </p:cNvSpPr>
          <p:nvPr>
            <p:ph idx="1"/>
          </p:nvPr>
        </p:nvSpPr>
        <p:spPr>
          <a:xfrm>
            <a:off x="642938" y="928688"/>
            <a:ext cx="7929562" cy="5214937"/>
          </a:xfrm>
        </p:spPr>
        <p:txBody>
          <a:bodyPr>
            <a:normAutofit/>
          </a:bodyPr>
          <a:lstStyle/>
          <a:p>
            <a:pPr marL="0" indent="0">
              <a:lnSpc>
                <a:spcPct val="80000"/>
              </a:lnSpc>
              <a:buNone/>
              <a:defRPr/>
            </a:pPr>
            <a:r>
              <a:rPr lang="zh-CN" altLang="en-US" b="1" dirty="0">
                <a:ea typeface="宋体" pitchFamily="2" charset="-122"/>
              </a:rPr>
              <a:t>四、条件语句</a:t>
            </a:r>
            <a:endParaRPr lang="en-US" altLang="zh-CN" b="1" dirty="0">
              <a:ea typeface="宋体" pitchFamily="2" charset="-122"/>
            </a:endParaRPr>
          </a:p>
          <a:p>
            <a:pPr marL="0" indent="0">
              <a:buNone/>
              <a:defRPr/>
            </a:pPr>
            <a:r>
              <a:rPr lang="en-US" altLang="zh-CN" b="1" dirty="0">
                <a:ea typeface="宋体" pitchFamily="2" charset="-122"/>
              </a:rPr>
              <a:t>If...Then...Else </a:t>
            </a:r>
            <a:r>
              <a:rPr lang="zh-CN" altLang="zh-CN" b="1" dirty="0" smtClean="0">
                <a:ea typeface="宋体" pitchFamily="2" charset="-122"/>
              </a:rPr>
              <a:t>语句</a:t>
            </a:r>
            <a:endParaRPr lang="zh-CN" altLang="zh-CN" b="1" dirty="0">
              <a:ea typeface="宋体" pitchFamily="2" charset="-122"/>
            </a:endParaRPr>
          </a:p>
          <a:p>
            <a:pPr marL="0" indent="0">
              <a:buNone/>
              <a:defRPr/>
            </a:pPr>
            <a:r>
              <a:rPr lang="en-US" altLang="zh-CN" b="1" dirty="0">
                <a:ea typeface="宋体" pitchFamily="2" charset="-122"/>
              </a:rPr>
              <a:t>Select Case </a:t>
            </a:r>
            <a:r>
              <a:rPr lang="zh-CN" altLang="zh-CN" b="1" dirty="0" smtClean="0">
                <a:ea typeface="宋体" pitchFamily="2" charset="-122"/>
              </a:rPr>
              <a:t>语句</a:t>
            </a:r>
            <a:endParaRPr lang="zh-CN" altLang="zh-CN" b="1" dirty="0">
              <a:ea typeface="宋体" pitchFamily="2" charset="-122"/>
            </a:endParaRPr>
          </a:p>
          <a:p>
            <a:pPr marL="0" indent="0">
              <a:lnSpc>
                <a:spcPct val="80000"/>
              </a:lnSpc>
              <a:buNone/>
              <a:defRPr/>
            </a:pPr>
            <a:endParaRPr lang="zh-CN" altLang="en-US" dirty="0">
              <a:ea typeface="宋体" pitchFamily="2" charset="-122"/>
            </a:endParaRPr>
          </a:p>
        </p:txBody>
      </p:sp>
      <p:sp>
        <p:nvSpPr>
          <p:cNvPr id="22533" name="TextBox 1"/>
          <p:cNvSpPr txBox="1">
            <a:spLocks noChangeArrowheads="1"/>
          </p:cNvSpPr>
          <p:nvPr/>
        </p:nvSpPr>
        <p:spPr bwMode="auto">
          <a:xfrm>
            <a:off x="3851920" y="2564904"/>
            <a:ext cx="5688979"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Times New Roman" pitchFamily="18" charset="0"/>
                <a:ea typeface="宋体" pitchFamily="2" charset="-122"/>
              </a:defRPr>
            </a:lvl1pPr>
            <a:lvl2pPr marL="742950" indent="-285750" eaLnBrk="0" hangingPunct="0">
              <a:defRPr sz="1600">
                <a:solidFill>
                  <a:schemeClr val="tx1"/>
                </a:solidFill>
                <a:latin typeface="Times New Roman" pitchFamily="18" charset="0"/>
                <a:ea typeface="宋体" pitchFamily="2" charset="-122"/>
              </a:defRPr>
            </a:lvl2pPr>
            <a:lvl3pPr marL="1143000" indent="-228600" eaLnBrk="0" hangingPunct="0">
              <a:defRPr sz="1600">
                <a:solidFill>
                  <a:schemeClr val="tx1"/>
                </a:solidFill>
                <a:latin typeface="Times New Roman" pitchFamily="18" charset="0"/>
                <a:ea typeface="宋体" pitchFamily="2" charset="-122"/>
              </a:defRPr>
            </a:lvl3pPr>
            <a:lvl4pPr marL="1600200" indent="-228600" eaLnBrk="0" hangingPunct="0">
              <a:defRPr sz="1600">
                <a:solidFill>
                  <a:schemeClr val="tx1"/>
                </a:solidFill>
                <a:latin typeface="Times New Roman" pitchFamily="18" charset="0"/>
                <a:ea typeface="宋体" pitchFamily="2" charset="-122"/>
              </a:defRPr>
            </a:lvl4pPr>
            <a:lvl5pPr marL="2057400" indent="-228600" eaLnBrk="0" hangingPunct="0">
              <a:defRPr sz="1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600">
                <a:solidFill>
                  <a:schemeClr val="tx1"/>
                </a:solidFill>
                <a:latin typeface="Times New Roman" pitchFamily="18" charset="0"/>
                <a:ea typeface="宋体" pitchFamily="2" charset="-122"/>
              </a:defRPr>
            </a:lvl9pPr>
          </a:lstStyle>
          <a:p>
            <a:r>
              <a:rPr lang="en-US" altLang="zh-CN" sz="2400" dirty="0">
                <a:solidFill>
                  <a:srgbClr val="C00000"/>
                </a:solidFill>
              </a:rPr>
              <a:t>Dim </a:t>
            </a:r>
            <a:r>
              <a:rPr lang="en-US" altLang="zh-CN" sz="2400" dirty="0" err="1">
                <a:solidFill>
                  <a:srgbClr val="C00000"/>
                </a:solidFill>
              </a:rPr>
              <a:t>var</a:t>
            </a:r>
            <a:endParaRPr lang="zh-CN" altLang="zh-CN" sz="2400" dirty="0">
              <a:solidFill>
                <a:srgbClr val="C00000"/>
              </a:solidFill>
            </a:endParaRPr>
          </a:p>
          <a:p>
            <a:r>
              <a:rPr lang="en-US" altLang="zh-CN" sz="2400" dirty="0">
                <a:solidFill>
                  <a:srgbClr val="C00000"/>
                </a:solidFill>
              </a:rPr>
              <a:t>Select Case </a:t>
            </a:r>
            <a:r>
              <a:rPr lang="en-US" altLang="zh-CN" sz="2400" dirty="0" err="1">
                <a:solidFill>
                  <a:srgbClr val="C00000"/>
                </a:solidFill>
              </a:rPr>
              <a:t>var</a:t>
            </a:r>
            <a:r>
              <a:rPr lang="en-US" altLang="zh-CN" sz="2400" dirty="0">
                <a:solidFill>
                  <a:srgbClr val="C00000"/>
                </a:solidFill>
              </a:rPr>
              <a:t> =1</a:t>
            </a:r>
            <a:endParaRPr lang="zh-CN" altLang="zh-CN" sz="2400" dirty="0">
              <a:solidFill>
                <a:srgbClr val="C00000"/>
              </a:solidFill>
            </a:endParaRPr>
          </a:p>
          <a:p>
            <a:r>
              <a:rPr lang="en-US" altLang="zh-CN" sz="2400" dirty="0">
                <a:solidFill>
                  <a:srgbClr val="C00000"/>
                </a:solidFill>
              </a:rPr>
              <a:t> </a:t>
            </a:r>
            <a:r>
              <a:rPr lang="en-US" altLang="zh-CN" sz="2400" dirty="0" smtClean="0">
                <a:solidFill>
                  <a:srgbClr val="C00000"/>
                </a:solidFill>
              </a:rPr>
              <a:t>Case </a:t>
            </a:r>
            <a:r>
              <a:rPr lang="en-US" altLang="zh-CN" sz="2400" dirty="0" err="1">
                <a:solidFill>
                  <a:srgbClr val="C00000"/>
                </a:solidFill>
              </a:rPr>
              <a:t>var</a:t>
            </a:r>
            <a:r>
              <a:rPr lang="en-US" altLang="zh-CN" sz="2400" dirty="0">
                <a:solidFill>
                  <a:srgbClr val="C00000"/>
                </a:solidFill>
              </a:rPr>
              <a:t>  = 0</a:t>
            </a:r>
            <a:endParaRPr lang="zh-CN" altLang="zh-CN" sz="2400" dirty="0">
              <a:solidFill>
                <a:srgbClr val="C00000"/>
              </a:solidFill>
            </a:endParaRPr>
          </a:p>
          <a:p>
            <a:r>
              <a:rPr lang="en-US" altLang="zh-CN" sz="2400" dirty="0">
                <a:solidFill>
                  <a:srgbClr val="C00000"/>
                </a:solidFill>
              </a:rPr>
              <a:t>	   </a:t>
            </a:r>
            <a:r>
              <a:rPr lang="en-US" altLang="zh-CN" sz="2400" dirty="0" err="1">
                <a:solidFill>
                  <a:srgbClr val="C00000"/>
                </a:solidFill>
              </a:rPr>
              <a:t>msgbox</a:t>
            </a:r>
            <a:r>
              <a:rPr lang="en-US" altLang="zh-CN" sz="2400" dirty="0">
                <a:solidFill>
                  <a:srgbClr val="C00000"/>
                </a:solidFill>
              </a:rPr>
              <a:t> "</a:t>
            </a:r>
            <a:r>
              <a:rPr lang="en-US" altLang="zh-CN" sz="2400" dirty="0" err="1">
                <a:solidFill>
                  <a:srgbClr val="C00000"/>
                </a:solidFill>
              </a:rPr>
              <a:t>var</a:t>
            </a:r>
            <a:r>
              <a:rPr lang="en-US" altLang="zh-CN" sz="2400" dirty="0">
                <a:solidFill>
                  <a:srgbClr val="C00000"/>
                </a:solidFill>
              </a:rPr>
              <a:t> = 0"</a:t>
            </a:r>
            <a:endParaRPr lang="zh-CN" altLang="zh-CN" sz="2400" dirty="0">
              <a:solidFill>
                <a:srgbClr val="C00000"/>
              </a:solidFill>
            </a:endParaRPr>
          </a:p>
          <a:p>
            <a:r>
              <a:rPr lang="en-US" altLang="zh-CN" sz="2400" dirty="0" smtClean="0">
                <a:solidFill>
                  <a:srgbClr val="C00000"/>
                </a:solidFill>
              </a:rPr>
              <a:t> </a:t>
            </a:r>
            <a:r>
              <a:rPr lang="en-US" altLang="zh-CN" sz="2400" dirty="0">
                <a:solidFill>
                  <a:srgbClr val="C00000"/>
                </a:solidFill>
              </a:rPr>
              <a:t>Case </a:t>
            </a:r>
            <a:r>
              <a:rPr lang="en-US" altLang="zh-CN" sz="2400" dirty="0" err="1">
                <a:solidFill>
                  <a:srgbClr val="C00000"/>
                </a:solidFill>
              </a:rPr>
              <a:t>var</a:t>
            </a:r>
            <a:r>
              <a:rPr lang="en-US" altLang="zh-CN" sz="2400" dirty="0">
                <a:solidFill>
                  <a:srgbClr val="C00000"/>
                </a:solidFill>
              </a:rPr>
              <a:t> = 1</a:t>
            </a:r>
            <a:endParaRPr lang="zh-CN" altLang="zh-CN" sz="2400" dirty="0">
              <a:solidFill>
                <a:srgbClr val="C00000"/>
              </a:solidFill>
            </a:endParaRPr>
          </a:p>
          <a:p>
            <a:r>
              <a:rPr lang="en-US" altLang="zh-CN" sz="2400" dirty="0">
                <a:solidFill>
                  <a:srgbClr val="C00000"/>
                </a:solidFill>
              </a:rPr>
              <a:t>	   </a:t>
            </a:r>
            <a:r>
              <a:rPr lang="en-US" altLang="zh-CN" sz="2400" dirty="0" err="1">
                <a:solidFill>
                  <a:srgbClr val="C00000"/>
                </a:solidFill>
              </a:rPr>
              <a:t>msgbox</a:t>
            </a:r>
            <a:r>
              <a:rPr lang="en-US" altLang="zh-CN" sz="2400" dirty="0">
                <a:solidFill>
                  <a:srgbClr val="C00000"/>
                </a:solidFill>
              </a:rPr>
              <a:t>  "</a:t>
            </a:r>
            <a:r>
              <a:rPr lang="en-US" altLang="zh-CN" sz="2400" dirty="0" err="1">
                <a:solidFill>
                  <a:srgbClr val="C00000"/>
                </a:solidFill>
              </a:rPr>
              <a:t>var</a:t>
            </a:r>
            <a:r>
              <a:rPr lang="en-US" altLang="zh-CN" sz="2400" dirty="0">
                <a:solidFill>
                  <a:srgbClr val="C00000"/>
                </a:solidFill>
              </a:rPr>
              <a:t> = 1"</a:t>
            </a:r>
            <a:endParaRPr lang="zh-CN" altLang="zh-CN" sz="2400" dirty="0">
              <a:solidFill>
                <a:srgbClr val="C00000"/>
              </a:solidFill>
            </a:endParaRPr>
          </a:p>
          <a:p>
            <a:r>
              <a:rPr lang="en-US" altLang="zh-CN" sz="2400" dirty="0">
                <a:solidFill>
                  <a:srgbClr val="C00000"/>
                </a:solidFill>
              </a:rPr>
              <a:t>End Select</a:t>
            </a:r>
            <a:endParaRPr lang="zh-CN" altLang="en-US" sz="2400" dirty="0">
              <a:solidFill>
                <a:srgbClr val="C00000"/>
              </a:solidFill>
            </a:endParaRPr>
          </a:p>
          <a:p>
            <a:pPr>
              <a:lnSpc>
                <a:spcPct val="150000"/>
              </a:lnSpc>
            </a:pPr>
            <a:endParaRPr lang="zh-CN" altLang="en-US" sz="2400" dirty="0">
              <a:solidFill>
                <a:srgbClr val="C00000"/>
              </a:solidFill>
            </a:endParaRPr>
          </a:p>
        </p:txBody>
      </p:sp>
    </p:spTree>
    <p:extLst>
      <p:ext uri="{BB962C8B-B14F-4D97-AF65-F5344CB8AC3E}">
        <p14:creationId xmlns:p14="http://schemas.microsoft.com/office/powerpoint/2010/main" val="4215351971"/>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实例：</a:t>
            </a:r>
            <a:endParaRPr lang="en-US" altLang="zh-CN" dirty="0" smtClean="0"/>
          </a:p>
          <a:p>
            <a:pPr marL="457200" lvl="1" indent="0">
              <a:buNone/>
            </a:pPr>
            <a:r>
              <a:rPr lang="en-US" altLang="zh-CN" dirty="0" smtClean="0">
                <a:latin typeface="Consolas" panose="020B0609020204030204" pitchFamily="49" charset="0"/>
                <a:cs typeface="Consolas" panose="020B0609020204030204" pitchFamily="49" charset="0"/>
              </a:rPr>
              <a:t>Dim </a:t>
            </a:r>
            <a:r>
              <a:rPr lang="en-US" altLang="zh-CN" dirty="0" err="1" smtClean="0">
                <a:latin typeface="Consolas" panose="020B0609020204030204" pitchFamily="49" charset="0"/>
                <a:cs typeface="Consolas" panose="020B0609020204030204" pitchFamily="49" charset="0"/>
              </a:rPr>
              <a:t>heloworld</a:t>
            </a:r>
            <a:r>
              <a:rPr lang="en-US" altLang="zh-CN" dirty="0" smtClean="0">
                <a:latin typeface="Consolas" panose="020B0609020204030204" pitchFamily="49" charset="0"/>
                <a:cs typeface="Consolas" panose="020B0609020204030204" pitchFamily="49" charset="0"/>
              </a:rPr>
              <a:t/>
            </a:r>
            <a:br>
              <a:rPr lang="en-US" altLang="zh-CN" dirty="0" smtClean="0">
                <a:latin typeface="Consolas" panose="020B0609020204030204" pitchFamily="49" charset="0"/>
                <a:cs typeface="Consolas" panose="020B0609020204030204" pitchFamily="49" charset="0"/>
              </a:rPr>
            </a:br>
            <a:r>
              <a:rPr lang="en-US" altLang="zh-CN" dirty="0" err="1" smtClean="0">
                <a:latin typeface="Consolas" panose="020B0609020204030204" pitchFamily="49" charset="0"/>
                <a:cs typeface="Consolas" panose="020B0609020204030204" pitchFamily="49" charset="0"/>
              </a:rPr>
              <a:t>helloworld</a:t>
            </a:r>
            <a:r>
              <a:rPr lang="en-US" altLang="zh-CN" dirty="0" smtClean="0">
                <a:latin typeface="Consolas" panose="020B0609020204030204" pitchFamily="49" charset="0"/>
                <a:cs typeface="Consolas" panose="020B0609020204030204" pitchFamily="49" charset="0"/>
              </a:rPr>
              <a:t> = "UFT is good"</a:t>
            </a:r>
            <a:br>
              <a:rPr lang="en-US" altLang="zh-CN" dirty="0" smtClean="0">
                <a:latin typeface="Consolas" panose="020B0609020204030204" pitchFamily="49" charset="0"/>
                <a:cs typeface="Consolas" panose="020B0609020204030204" pitchFamily="49" charset="0"/>
              </a:rPr>
            </a:br>
            <a:r>
              <a:rPr lang="en-US" altLang="zh-CN" dirty="0" err="1" smtClean="0">
                <a:latin typeface="Consolas" panose="020B0609020204030204" pitchFamily="49" charset="0"/>
                <a:cs typeface="Consolas" panose="020B0609020204030204" pitchFamily="49" charset="0"/>
              </a:rPr>
              <a:t>MsgBox</a:t>
            </a:r>
            <a:r>
              <a:rPr lang="en-US" altLang="zh-CN" dirty="0" smtClean="0">
                <a:latin typeface="Consolas" panose="020B0609020204030204" pitchFamily="49" charset="0"/>
                <a:cs typeface="Consolas" panose="020B0609020204030204" pitchFamily="49" charset="0"/>
              </a:rPr>
              <a:t> (</a:t>
            </a:r>
            <a:r>
              <a:rPr lang="en-US" altLang="zh-CN" dirty="0" err="1" smtClean="0">
                <a:latin typeface="Consolas" panose="020B0609020204030204" pitchFamily="49" charset="0"/>
                <a:cs typeface="Consolas" panose="020B0609020204030204" pitchFamily="49" charset="0"/>
              </a:rPr>
              <a:t>helloworld</a:t>
            </a:r>
            <a:r>
              <a:rPr lang="en-US" altLang="zh-CN" dirty="0" smtClean="0">
                <a:latin typeface="Consolas" panose="020B0609020204030204" pitchFamily="49" charset="0"/>
                <a:cs typeface="Consolas" panose="020B0609020204030204" pitchFamily="49" charset="0"/>
              </a:rPr>
              <a:t>)</a:t>
            </a:r>
            <a:endParaRPr lang="zh-CN" altLang="en-US" dirty="0" smtClean="0">
              <a:latin typeface="Consolas" panose="020B0609020204030204" pitchFamily="49" charset="0"/>
              <a:cs typeface="Consolas" panose="020B0609020204030204" pitchFamily="49" charset="0"/>
            </a:endParaRPr>
          </a:p>
          <a:p>
            <a:endParaRPr lang="zh-CN" altLang="en-US" dirty="0"/>
          </a:p>
        </p:txBody>
      </p:sp>
      <p:sp>
        <p:nvSpPr>
          <p:cNvPr id="2" name="标题 1"/>
          <p:cNvSpPr>
            <a:spLocks noGrp="1"/>
          </p:cNvSpPr>
          <p:nvPr>
            <p:ph type="title"/>
          </p:nvPr>
        </p:nvSpPr>
        <p:spPr/>
        <p:txBody>
          <a:bodyPr/>
          <a:lstStyle/>
          <a:p>
            <a:r>
              <a:rPr lang="en-US" altLang="zh-CN" smtClean="0"/>
              <a:t>VBS</a:t>
            </a:r>
            <a:r>
              <a:rPr lang="zh-CN" altLang="en-US" smtClean="0"/>
              <a:t>基础知识</a:t>
            </a:r>
            <a:endParaRPr lang="zh-CN" altLang="en-US" dirty="0"/>
          </a:p>
        </p:txBody>
      </p:sp>
    </p:spTree>
    <p:extLst>
      <p:ext uri="{BB962C8B-B14F-4D97-AF65-F5344CB8AC3E}">
        <p14:creationId xmlns:p14="http://schemas.microsoft.com/office/powerpoint/2010/main" val="1018600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为什么没有数据类型，如</a:t>
            </a:r>
            <a:r>
              <a:rPr lang="en-US" altLang="zh-CN" smtClean="0"/>
              <a:t>C</a:t>
            </a:r>
            <a:r>
              <a:rPr lang="zh-CN" altLang="en-US" smtClean="0"/>
              <a:t>语言中的</a:t>
            </a:r>
            <a:r>
              <a:rPr lang="en-US" altLang="zh-CN" smtClean="0"/>
              <a:t>int,float</a:t>
            </a:r>
            <a:r>
              <a:rPr lang="zh-CN" altLang="en-US" smtClean="0"/>
              <a:t>等？</a:t>
            </a:r>
            <a:endParaRPr lang="en-US" altLang="zh-CN" smtClean="0"/>
          </a:p>
          <a:p>
            <a:pPr lvl="1"/>
            <a:r>
              <a:rPr lang="en-US" altLang="zh-CN" smtClean="0"/>
              <a:t>VBScript </a:t>
            </a:r>
            <a:r>
              <a:rPr lang="zh-CN" altLang="en-US" smtClean="0"/>
              <a:t>只有一种数据类型，称为 </a:t>
            </a:r>
            <a:r>
              <a:rPr lang="en-US" altLang="zh-CN" smtClean="0"/>
              <a:t>Variant</a:t>
            </a:r>
            <a:r>
              <a:rPr lang="zh-CN" altLang="en-US" smtClean="0"/>
              <a:t>，根据使用方式不同，它可以包含不同类别的信息，根据输入，返回相应输出</a:t>
            </a:r>
            <a:endParaRPr lang="en-US" altLang="zh-CN" smtClean="0"/>
          </a:p>
          <a:p>
            <a:pPr lvl="1"/>
            <a:r>
              <a:rPr lang="zh-CN" altLang="en-US" smtClean="0"/>
              <a:t>在定义变量时，不需要声明</a:t>
            </a:r>
            <a:endParaRPr lang="en-US" altLang="zh-CN" smtClean="0"/>
          </a:p>
          <a:p>
            <a:pPr lvl="1"/>
            <a:r>
              <a:rPr lang="en-US" altLang="zh-CN" smtClean="0"/>
              <a:t>Variant</a:t>
            </a:r>
            <a:r>
              <a:rPr lang="zh-CN" altLang="en-US" smtClean="0"/>
              <a:t>包含整型、浮点型、字符串、布尔等等常用类型</a:t>
            </a:r>
            <a:endParaRPr lang="zh-CN" altLang="en-US" dirty="0"/>
          </a:p>
        </p:txBody>
      </p:sp>
      <p:sp>
        <p:nvSpPr>
          <p:cNvPr id="2" name="标题 1"/>
          <p:cNvSpPr>
            <a:spLocks noGrp="1"/>
          </p:cNvSpPr>
          <p:nvPr>
            <p:ph type="title"/>
          </p:nvPr>
        </p:nvSpPr>
        <p:spPr/>
        <p:txBody>
          <a:bodyPr/>
          <a:lstStyle/>
          <a:p>
            <a:r>
              <a:rPr lang="zh-CN" altLang="en-US" smtClean="0"/>
              <a:t>变量相关知识</a:t>
            </a:r>
            <a:endParaRPr lang="zh-CN" altLang="en-US" dirty="0"/>
          </a:p>
        </p:txBody>
      </p:sp>
    </p:spTree>
    <p:extLst>
      <p:ext uri="{BB962C8B-B14F-4D97-AF65-F5344CB8AC3E}">
        <p14:creationId xmlns:p14="http://schemas.microsoft.com/office/powerpoint/2010/main" val="12448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实例：</a:t>
            </a:r>
            <a:endParaRPr lang="en-US" altLang="zh-CN" dirty="0" smtClean="0"/>
          </a:p>
          <a:p>
            <a:pPr lvl="1"/>
            <a:r>
              <a:rPr lang="en-US" altLang="zh-CN" dirty="0" smtClean="0"/>
              <a:t>Dim </a:t>
            </a:r>
            <a:r>
              <a:rPr lang="en-US" altLang="zh-CN" dirty="0" err="1" smtClean="0"/>
              <a:t>heloworld</a:t>
            </a:r>
            <a:r>
              <a:rPr lang="en-US" altLang="zh-CN" dirty="0" smtClean="0"/>
              <a:t/>
            </a:r>
            <a:br>
              <a:rPr lang="en-US" altLang="zh-CN" dirty="0" smtClean="0"/>
            </a:br>
            <a:r>
              <a:rPr lang="en-US" altLang="zh-CN" dirty="0" err="1" smtClean="0"/>
              <a:t>helloworld</a:t>
            </a:r>
            <a:r>
              <a:rPr lang="en-US" altLang="zh-CN" dirty="0" smtClean="0"/>
              <a:t> = "UFT is good"</a:t>
            </a:r>
            <a:br>
              <a:rPr lang="en-US" altLang="zh-CN" dirty="0" smtClean="0"/>
            </a:br>
            <a:r>
              <a:rPr lang="en-US" altLang="zh-CN" dirty="0" err="1" smtClean="0"/>
              <a:t>MsgBox</a:t>
            </a:r>
            <a:r>
              <a:rPr lang="en-US" altLang="zh-CN" dirty="0" smtClean="0"/>
              <a:t> (</a:t>
            </a:r>
            <a:r>
              <a:rPr lang="en-US" altLang="zh-CN" dirty="0" err="1" smtClean="0"/>
              <a:t>helloworld</a:t>
            </a:r>
            <a:r>
              <a:rPr lang="en-US" altLang="zh-CN" dirty="0" smtClean="0"/>
              <a:t>)</a:t>
            </a:r>
            <a:endParaRPr lang="zh-CN" altLang="en-US" dirty="0" smtClean="0"/>
          </a:p>
          <a:p>
            <a:endParaRPr lang="zh-CN" altLang="en-US" dirty="0"/>
          </a:p>
        </p:txBody>
      </p:sp>
      <p:sp>
        <p:nvSpPr>
          <p:cNvPr id="2" name="标题 1"/>
          <p:cNvSpPr>
            <a:spLocks noGrp="1"/>
          </p:cNvSpPr>
          <p:nvPr>
            <p:ph type="title"/>
          </p:nvPr>
        </p:nvSpPr>
        <p:spPr/>
        <p:txBody>
          <a:bodyPr/>
          <a:lstStyle/>
          <a:p>
            <a:r>
              <a:rPr lang="zh-CN" altLang="en-US" smtClean="0"/>
              <a:t>变量相关知识</a:t>
            </a:r>
            <a:endParaRPr lang="zh-CN" altLang="en-US" dirty="0"/>
          </a:p>
        </p:txBody>
      </p:sp>
      <p:grpSp>
        <p:nvGrpSpPr>
          <p:cNvPr id="6" name="组合 5"/>
          <p:cNvGrpSpPr/>
          <p:nvPr/>
        </p:nvGrpSpPr>
        <p:grpSpPr>
          <a:xfrm>
            <a:off x="2843808" y="3116472"/>
            <a:ext cx="7132320" cy="3769745"/>
            <a:chOff x="6090541" y="828676"/>
            <a:chExt cx="9509760" cy="5026326"/>
          </a:xfrm>
        </p:grpSpPr>
        <p:sp>
          <p:nvSpPr>
            <p:cNvPr id="4" name="内容占位符 2"/>
            <p:cNvSpPr txBox="1">
              <a:spLocks/>
            </p:cNvSpPr>
            <p:nvPr/>
          </p:nvSpPr>
          <p:spPr>
            <a:xfrm>
              <a:off x="6090541" y="1057323"/>
              <a:ext cx="9509760" cy="4797679"/>
            </a:xfrm>
            <a:prstGeom prst="rect">
              <a:avLst/>
            </a:prstGeom>
          </p:spPr>
          <p:txBody>
            <a:bodyPr vert="horz" lIns="68580" tIns="34290" rIns="68580" bIns="34290" rtlCol="0">
              <a:normAutofit/>
            </a:bodyPr>
            <a:lstStyle>
              <a:lvl1pPr marL="274320" indent="-228600" algn="l" defTabSz="914400" rtl="0" eaLnBrk="1" latinLnBrk="0" hangingPunct="1">
                <a:lnSpc>
                  <a:spcPct val="150000"/>
                </a:lnSpc>
                <a:spcBef>
                  <a:spcPts val="1800"/>
                </a:spcBef>
                <a:buSzPct val="100000"/>
                <a:buFont typeface="Arial" pitchFamily="34" charset="0"/>
                <a:buChar char="▪"/>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Arial" pitchFamily="34" charset="0"/>
                <a:buChar char="▪"/>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Arial" pitchFamily="34" charset="0"/>
                <a:buChar char="▪"/>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r>
                <a:rPr lang="zh-CN" altLang="en-US" sz="2600" dirty="0"/>
                <a:t>是否可以写成：</a:t>
              </a:r>
              <a:endParaRPr lang="en-US" altLang="zh-CN" sz="2600" dirty="0"/>
            </a:p>
            <a:p>
              <a:pPr marL="274320" lvl="1" indent="0">
                <a:buNone/>
              </a:pPr>
              <a:r>
                <a:rPr lang="en-US" altLang="zh-CN" dirty="0"/>
                <a:t>Dim </a:t>
              </a:r>
              <a:r>
                <a:rPr lang="en-US" altLang="zh-CN" dirty="0" err="1"/>
                <a:t>heloworld</a:t>
              </a:r>
              <a:r>
                <a:rPr lang="en-US" altLang="zh-CN" dirty="0"/>
                <a:t>  = "UFT is good"</a:t>
              </a:r>
              <a:br>
                <a:rPr lang="en-US" altLang="zh-CN" dirty="0"/>
              </a:br>
              <a:r>
                <a:rPr lang="en-US" altLang="zh-CN" dirty="0" err="1"/>
                <a:t>MsgBox</a:t>
              </a:r>
              <a:r>
                <a:rPr lang="en-US" altLang="zh-CN" dirty="0"/>
                <a:t> (</a:t>
              </a:r>
              <a:r>
                <a:rPr lang="en-US" altLang="zh-CN" dirty="0" err="1"/>
                <a:t>helloworld</a:t>
              </a:r>
              <a:r>
                <a:rPr lang="en-US" altLang="zh-CN" dirty="0"/>
                <a:t>)</a:t>
              </a:r>
              <a:endParaRPr lang="zh-CN" altLang="en-US" dirty="0"/>
            </a:p>
            <a:p>
              <a:pPr marL="274320" lvl="1" indent="0">
                <a:buNone/>
              </a:pPr>
              <a:endParaRPr lang="en-US" altLang="en-US" dirty="0"/>
            </a:p>
            <a:p>
              <a:pPr marL="274320" lvl="1" indent="0">
                <a:buNone/>
              </a:pPr>
              <a:r>
                <a:rPr lang="zh-CN" altLang="en-US" dirty="0">
                  <a:solidFill>
                    <a:srgbClr val="FF0000"/>
                  </a:solidFill>
                </a:rPr>
                <a:t>绝对不允许</a:t>
              </a:r>
              <a:endParaRPr lang="en-US" altLang="en-US" dirty="0">
                <a:solidFill>
                  <a:srgbClr val="FF0000"/>
                </a:solidFill>
              </a:endParaRPr>
            </a:p>
          </p:txBody>
        </p:sp>
        <p:sp>
          <p:nvSpPr>
            <p:cNvPr id="5" name="圆角矩形 4"/>
            <p:cNvSpPr/>
            <p:nvPr/>
          </p:nvSpPr>
          <p:spPr>
            <a:xfrm>
              <a:off x="6200776" y="828676"/>
              <a:ext cx="7474608" cy="4686299"/>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extLst>
      <p:ext uri="{BB962C8B-B14F-4D97-AF65-F5344CB8AC3E}">
        <p14:creationId xmlns:p14="http://schemas.microsoft.com/office/powerpoint/2010/main" val="123530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229600" cy="4525963"/>
          </a:xfrm>
        </p:spPr>
        <p:txBody>
          <a:bodyPr/>
          <a:lstStyle/>
          <a:p>
            <a:r>
              <a:rPr lang="zh-CN" altLang="en-US" dirty="0" smtClean="0"/>
              <a:t>是否可以写成</a:t>
            </a:r>
            <a:endParaRPr lang="en-US" altLang="zh-CN" dirty="0" smtClean="0"/>
          </a:p>
          <a:p>
            <a:pPr marL="0" indent="0">
              <a:buNone/>
            </a:pPr>
            <a:r>
              <a:rPr lang="en-US" altLang="zh-CN" dirty="0" err="1" smtClean="0"/>
              <a:t>helloworld</a:t>
            </a:r>
            <a:r>
              <a:rPr lang="en-US" altLang="zh-CN" dirty="0" smtClean="0"/>
              <a:t> = "UFT is good"</a:t>
            </a:r>
            <a:br>
              <a:rPr lang="en-US" altLang="zh-CN" dirty="0" smtClean="0"/>
            </a:br>
            <a:r>
              <a:rPr lang="en-US" altLang="zh-CN" dirty="0" err="1" smtClean="0"/>
              <a:t>MsgBox</a:t>
            </a:r>
            <a:r>
              <a:rPr lang="en-US" altLang="zh-CN" dirty="0" smtClean="0"/>
              <a:t> (</a:t>
            </a:r>
            <a:r>
              <a:rPr lang="en-US" altLang="zh-CN" dirty="0" err="1" smtClean="0"/>
              <a:t>helloworld</a:t>
            </a:r>
            <a:r>
              <a:rPr lang="en-US" altLang="zh-CN" dirty="0" smtClean="0"/>
              <a:t>)</a:t>
            </a:r>
            <a:endParaRPr lang="zh-CN" altLang="en-US" dirty="0" smtClean="0"/>
          </a:p>
          <a:p>
            <a:pPr lvl="1"/>
            <a:r>
              <a:rPr lang="zh-CN" altLang="en-US" dirty="0" smtClean="0"/>
              <a:t>可以，但是不建议</a:t>
            </a:r>
            <a:endParaRPr lang="en-US" altLang="zh-CN" dirty="0" smtClean="0"/>
          </a:p>
          <a:p>
            <a:pPr lvl="1"/>
            <a:r>
              <a:rPr lang="zh-CN" altLang="en-US" dirty="0" smtClean="0"/>
              <a:t>为什么</a:t>
            </a:r>
            <a:endParaRPr lang="zh-CN" altLang="en-US" dirty="0"/>
          </a:p>
        </p:txBody>
      </p:sp>
      <p:sp>
        <p:nvSpPr>
          <p:cNvPr id="2" name="标题 1"/>
          <p:cNvSpPr>
            <a:spLocks noGrp="1"/>
          </p:cNvSpPr>
          <p:nvPr>
            <p:ph type="title"/>
          </p:nvPr>
        </p:nvSpPr>
        <p:spPr/>
        <p:txBody>
          <a:bodyPr/>
          <a:lstStyle/>
          <a:p>
            <a:r>
              <a:rPr lang="zh-CN" altLang="en-US" smtClean="0"/>
              <a:t>变量相关知识</a:t>
            </a:r>
            <a:endParaRPr lang="zh-CN" altLang="en-US" dirty="0"/>
          </a:p>
        </p:txBody>
      </p:sp>
      <p:pic>
        <p:nvPicPr>
          <p:cNvPr id="4" name="图片 3"/>
          <p:cNvPicPr>
            <a:picLocks noChangeAspect="1"/>
          </p:cNvPicPr>
          <p:nvPr/>
        </p:nvPicPr>
        <p:blipFill>
          <a:blip r:embed="rId3"/>
          <a:stretch>
            <a:fillRect/>
          </a:stretch>
        </p:blipFill>
        <p:spPr>
          <a:xfrm>
            <a:off x="4716016" y="3933056"/>
            <a:ext cx="1438691" cy="1385733"/>
          </a:xfrm>
          <a:prstGeom prst="rect">
            <a:avLst/>
          </a:prstGeom>
        </p:spPr>
      </p:pic>
      <p:sp>
        <p:nvSpPr>
          <p:cNvPr id="5" name="内容占位符 2"/>
          <p:cNvSpPr txBox="1">
            <a:spLocks/>
          </p:cNvSpPr>
          <p:nvPr/>
        </p:nvSpPr>
        <p:spPr>
          <a:xfrm>
            <a:off x="4716016" y="1268760"/>
            <a:ext cx="3616960" cy="1174750"/>
          </a:xfrm>
          <a:prstGeom prst="rect">
            <a:avLst/>
          </a:prstGeom>
        </p:spPr>
        <p:txBody>
          <a:bodyPr vert="horz" lIns="68580" tIns="34290" rIns="68580" bIns="34290" rtlCol="0">
            <a:noAutofit/>
          </a:bodyPr>
          <a:lstStyle>
            <a:lvl1pPr marL="274320" indent="-228600" algn="l" defTabSz="914400" rtl="0" eaLnBrk="1" latinLnBrk="0" hangingPunct="1">
              <a:lnSpc>
                <a:spcPct val="150000"/>
              </a:lnSpc>
              <a:spcBef>
                <a:spcPts val="1800"/>
              </a:spcBef>
              <a:buSzPct val="102000"/>
              <a:buFont typeface="Wingdings" panose="05000000000000000000" pitchFamily="2" charset="2"/>
              <a:buChar char="l"/>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Wingdings" panose="05000000000000000000" pitchFamily="2" charset="2"/>
              <a:buChar char="Ø"/>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Wingdings" panose="05000000000000000000" pitchFamily="2" charset="2"/>
              <a:buChar char="u"/>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pPr marL="34290" indent="0">
              <a:buNone/>
            </a:pPr>
            <a:r>
              <a:rPr lang="en-US" altLang="zh-CN" dirty="0" err="1">
                <a:solidFill>
                  <a:srgbClr val="FF0000"/>
                </a:solidFill>
              </a:rPr>
              <a:t>helloworld</a:t>
            </a:r>
            <a:r>
              <a:rPr lang="en-US" altLang="zh-CN" dirty="0"/>
              <a:t> = "UFT is good"</a:t>
            </a:r>
            <a:br>
              <a:rPr lang="en-US" altLang="zh-CN" dirty="0"/>
            </a:br>
            <a:r>
              <a:rPr lang="en-US" altLang="zh-CN" dirty="0" err="1"/>
              <a:t>MsgBox</a:t>
            </a:r>
            <a:r>
              <a:rPr lang="en-US" altLang="zh-CN" dirty="0"/>
              <a:t> </a:t>
            </a:r>
            <a:r>
              <a:rPr lang="en-US" altLang="zh-CN" dirty="0">
                <a:solidFill>
                  <a:srgbClr val="FF0000"/>
                </a:solidFill>
              </a:rPr>
              <a:t>(</a:t>
            </a:r>
            <a:r>
              <a:rPr lang="en-US" altLang="zh-CN" dirty="0" err="1">
                <a:solidFill>
                  <a:srgbClr val="FF0000"/>
                </a:solidFill>
              </a:rPr>
              <a:t>helloword</a:t>
            </a:r>
            <a:r>
              <a:rPr lang="en-US" altLang="zh-CN" dirty="0"/>
              <a:t>)</a:t>
            </a:r>
            <a:endParaRPr lang="en-US" altLang="en-US" dirty="0"/>
          </a:p>
          <a:p>
            <a:pPr marL="34290" indent="0">
              <a:buNone/>
            </a:pPr>
            <a:endParaRPr lang="en-US" altLang="en-US" dirty="0"/>
          </a:p>
        </p:txBody>
      </p:sp>
      <p:sp>
        <p:nvSpPr>
          <p:cNvPr id="6" name="内容占位符 2"/>
          <p:cNvSpPr txBox="1">
            <a:spLocks/>
          </p:cNvSpPr>
          <p:nvPr/>
        </p:nvSpPr>
        <p:spPr>
          <a:xfrm>
            <a:off x="3995936" y="3356992"/>
            <a:ext cx="3896360" cy="2825750"/>
          </a:xfrm>
          <a:prstGeom prst="rect">
            <a:avLst/>
          </a:prstGeom>
        </p:spPr>
        <p:txBody>
          <a:bodyPr vert="horz" lIns="68580" tIns="34290" rIns="68580" bIns="34290" rtlCol="0">
            <a:normAutofit fontScale="62500" lnSpcReduction="20000"/>
          </a:bodyPr>
          <a:lstStyle>
            <a:lvl1pPr marL="274320" indent="-228600" algn="l" defTabSz="914400" rtl="0" eaLnBrk="1" latinLnBrk="0" hangingPunct="1">
              <a:lnSpc>
                <a:spcPct val="150000"/>
              </a:lnSpc>
              <a:spcBef>
                <a:spcPts val="1800"/>
              </a:spcBef>
              <a:buSzPct val="102000"/>
              <a:buFont typeface="Wingdings" panose="05000000000000000000" pitchFamily="2" charset="2"/>
              <a:buChar char="l"/>
              <a:defRPr lang="zh-CN" sz="28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1pPr>
            <a:lvl2pPr marL="594360" indent="-228600" algn="l" defTabSz="914400" rtl="0" eaLnBrk="1" latinLnBrk="0" hangingPunct="1">
              <a:lnSpc>
                <a:spcPct val="150000"/>
              </a:lnSpc>
              <a:spcBef>
                <a:spcPts val="1000"/>
              </a:spcBef>
              <a:buSzPct val="100000"/>
              <a:buFont typeface="Wingdings" panose="05000000000000000000" pitchFamily="2" charset="2"/>
              <a:buChar char="Ø"/>
              <a:defRPr lang="zh-CN" sz="26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2pPr>
            <a:lvl3pPr marL="914400" indent="-228600" algn="l" defTabSz="914400" rtl="0" eaLnBrk="1" latinLnBrk="0" hangingPunct="1">
              <a:lnSpc>
                <a:spcPct val="150000"/>
              </a:lnSpc>
              <a:spcBef>
                <a:spcPts val="800"/>
              </a:spcBef>
              <a:buSzPct val="100000"/>
              <a:buFont typeface="Wingdings" panose="05000000000000000000" pitchFamily="2" charset="2"/>
              <a:buChar char="u"/>
              <a:defRPr lang="zh-CN" sz="24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3pPr>
            <a:lvl4pPr marL="123444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4pPr>
            <a:lvl5pPr marL="1554480" indent="-228600" algn="l" defTabSz="914400" rtl="0" eaLnBrk="1" latinLnBrk="0" hangingPunct="1">
              <a:lnSpc>
                <a:spcPct val="150000"/>
              </a:lnSpc>
              <a:spcBef>
                <a:spcPts val="800"/>
              </a:spcBef>
              <a:buSzPct val="100000"/>
              <a:buFont typeface="Arial" pitchFamily="34" charset="0"/>
              <a:buChar char="▪"/>
              <a:defRPr lang="zh-CN" sz="2200" b="1" i="0" kern="1200" baseline="0">
                <a:solidFill>
                  <a:schemeClr val="tx1">
                    <a:lumMod val="90000"/>
                    <a:lumOff val="10000"/>
                  </a:schemeClr>
                </a:solidFill>
                <a:latin typeface="Times New Roman" panose="02020603050405020304" pitchFamily="18" charset="0"/>
                <a:ea typeface="楷体" panose="02010609060101010101" pitchFamily="49" charset="-122"/>
                <a:cs typeface="+mn-cs"/>
              </a:defRPr>
            </a:lvl5pPr>
            <a:lvl6pPr marL="187452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lang="zh-CN" sz="1400" kern="1200">
                <a:solidFill>
                  <a:schemeClr val="tx1"/>
                </a:solidFill>
                <a:latin typeface="+mn-lt"/>
                <a:ea typeface="+mn-ea"/>
                <a:cs typeface="+mn-cs"/>
              </a:defRPr>
            </a:lvl9pPr>
          </a:lstStyle>
          <a:p>
            <a:r>
              <a:rPr lang="zh-CN" altLang="en-US" dirty="0"/>
              <a:t>查看运行结果</a:t>
            </a:r>
          </a:p>
          <a:p>
            <a:endParaRPr lang="en-US" altLang="zh-CN" dirty="0"/>
          </a:p>
          <a:p>
            <a:endParaRPr lang="en-US" altLang="zh-CN" dirty="0"/>
          </a:p>
          <a:p>
            <a:endParaRPr lang="en-US" altLang="zh-CN" dirty="0"/>
          </a:p>
          <a:p>
            <a:r>
              <a:rPr lang="zh-CN" altLang="en-US" dirty="0"/>
              <a:t>为什么是空呢？</a:t>
            </a:r>
          </a:p>
          <a:p>
            <a:pPr marL="34290" indent="0">
              <a:buNone/>
            </a:pPr>
            <a:endParaRPr lang="zh-CN" altLang="en-US" dirty="0"/>
          </a:p>
        </p:txBody>
      </p:sp>
    </p:spTree>
    <p:extLst>
      <p:ext uri="{BB962C8B-B14F-4D97-AF65-F5344CB8AC3E}">
        <p14:creationId xmlns:p14="http://schemas.microsoft.com/office/powerpoint/2010/main" val="2868286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 calcmode="lin" valueType="num">
                                      <p:cBhvr additive="base">
                                        <p:cTn id="3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6">
                                            <p:txEl>
                                              <p:pRg st="4" end="4"/>
                                            </p:txEl>
                                          </p:spTgt>
                                        </p:tgtEl>
                                        <p:attrNameLst>
                                          <p:attrName>style.visibility</p:attrName>
                                        </p:attrNameLst>
                                      </p:cBhvr>
                                      <p:to>
                                        <p:strVal val="visible"/>
                                      </p:to>
                                    </p:set>
                                    <p:anim calcmode="lin" valueType="num">
                                      <p:cBhvr additive="base">
                                        <p:cTn id="48"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03 WebDriver API-定位元素</Template>
  <TotalTime>1100</TotalTime>
  <Words>2708</Words>
  <Application>Microsoft Office PowerPoint</Application>
  <PresentationFormat>全屏显示(4:3)</PresentationFormat>
  <Paragraphs>549</Paragraphs>
  <Slides>56</Slides>
  <Notes>22</Notes>
  <HiddenSlides>5</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56</vt:i4>
      </vt:variant>
    </vt:vector>
  </HeadingPairs>
  <TitlesOfParts>
    <vt:vector size="69" baseType="lpstr">
      <vt:lpstr>맑은 고딕</vt:lpstr>
      <vt:lpstr>黑体</vt:lpstr>
      <vt:lpstr>华文楷体</vt:lpstr>
      <vt:lpstr>楷体</vt:lpstr>
      <vt:lpstr>宋体</vt:lpstr>
      <vt:lpstr>Arial</vt:lpstr>
      <vt:lpstr>Calibri</vt:lpstr>
      <vt:lpstr>Consolas</vt:lpstr>
      <vt:lpstr>Kristen ITC</vt:lpstr>
      <vt:lpstr>Ravie</vt:lpstr>
      <vt:lpstr>Times New Roman</vt:lpstr>
      <vt:lpstr>Wingdings</vt:lpstr>
      <vt:lpstr>moban</vt:lpstr>
      <vt:lpstr>VBS语法</vt:lpstr>
      <vt:lpstr>本章大纲</vt:lpstr>
      <vt:lpstr>VBS基础知识</vt:lpstr>
      <vt:lpstr>本章大纲</vt:lpstr>
      <vt:lpstr>变量相关知识</vt:lpstr>
      <vt:lpstr>VBS基础知识</vt:lpstr>
      <vt:lpstr>变量相关知识</vt:lpstr>
      <vt:lpstr>变量相关知识</vt:lpstr>
      <vt:lpstr>变量相关知识</vt:lpstr>
      <vt:lpstr>变量相关知识</vt:lpstr>
      <vt:lpstr>变量相关知识</vt:lpstr>
      <vt:lpstr>变量相关知识</vt:lpstr>
      <vt:lpstr>变量相关知识</vt:lpstr>
      <vt:lpstr>VBS的基本语法</vt:lpstr>
      <vt:lpstr>VBS的基本语法</vt:lpstr>
      <vt:lpstr>本章大纲</vt:lpstr>
      <vt:lpstr>条件语句使用</vt:lpstr>
      <vt:lpstr>条件语句使用</vt:lpstr>
      <vt:lpstr>条件语句使用</vt:lpstr>
      <vt:lpstr>实例</vt:lpstr>
      <vt:lpstr>代码如下</vt:lpstr>
      <vt:lpstr>代码如下</vt:lpstr>
      <vt:lpstr>VBS的基本语法</vt:lpstr>
      <vt:lpstr>VBS的基本语法</vt:lpstr>
      <vt:lpstr>本章大纲</vt:lpstr>
      <vt:lpstr>过程/函数</vt:lpstr>
      <vt:lpstr>过程/函数</vt:lpstr>
      <vt:lpstr>VBS的基本语法</vt:lpstr>
      <vt:lpstr>正则表达式</vt:lpstr>
      <vt:lpstr>本章大纲</vt:lpstr>
      <vt:lpstr>正则表达式</vt:lpstr>
      <vt:lpstr>正则表达式</vt:lpstr>
      <vt:lpstr>正则表达式案例(1)</vt:lpstr>
      <vt:lpstr>正则表达式案例(2)</vt:lpstr>
      <vt:lpstr>正则表达式案例(3)</vt:lpstr>
      <vt:lpstr>正则表达式案例(4)</vt:lpstr>
      <vt:lpstr>本章大纲</vt:lpstr>
      <vt:lpstr>FileSystemObject对象</vt:lpstr>
      <vt:lpstr>FileSystemObject对象</vt:lpstr>
      <vt:lpstr>FileSystemObject对象</vt:lpstr>
      <vt:lpstr>FileSystemObject对象</vt:lpstr>
      <vt:lpstr>FSO文件夹的基本操作</vt:lpstr>
      <vt:lpstr>VBS运行外部程序 </vt:lpstr>
      <vt:lpstr>FSO中文件夹的基本操作</vt:lpstr>
      <vt:lpstr>FSO中文件夹的基本操作</vt:lpstr>
      <vt:lpstr>FSO中文件夹的基本操作</vt:lpstr>
      <vt:lpstr>SendKeys简化重复操作 </vt:lpstr>
      <vt:lpstr>PowerPoint 演示文稿</vt:lpstr>
      <vt:lpstr>为什么要使用VBS？</vt:lpstr>
      <vt:lpstr>为什么要使用VBS？</vt:lpstr>
      <vt:lpstr>第一个VBS脚本？ </vt:lpstr>
      <vt:lpstr>第一个VBS脚本？</vt:lpstr>
      <vt:lpstr>第一个VBS脚本？</vt:lpstr>
      <vt:lpstr>VBS的基本语法</vt:lpstr>
      <vt:lpstr>VBS的基本语法</vt:lpstr>
      <vt:lpstr>VBS的基本语法</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第01章 Linux系统安装和基本操作 </dc:title>
  <dc:creator>admin</dc:creator>
  <cp:lastModifiedBy>刘兴梅</cp:lastModifiedBy>
  <cp:revision>166</cp:revision>
  <dcterms:created xsi:type="dcterms:W3CDTF">2017-06-14T06:52:20Z</dcterms:created>
  <dcterms:modified xsi:type="dcterms:W3CDTF">2017-09-06T07:51:45Z</dcterms:modified>
</cp:coreProperties>
</file>