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0" r:id="rId2"/>
    <p:sldId id="261"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22" autoAdjust="0"/>
  </p:normalViewPr>
  <p:slideViewPr>
    <p:cSldViewPr>
      <p:cViewPr varScale="1">
        <p:scale>
          <a:sx n="52" d="100"/>
          <a:sy n="52" d="100"/>
        </p:scale>
        <p:origin x="-9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2017/8/31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UFT</a:t>
            </a:r>
            <a:r>
              <a:rPr lang="zh-CN" altLang="en-US" dirty="0" smtClean="0"/>
              <a:t>测试综合案例</a:t>
            </a:r>
            <a:endParaRPr lang="zh-CN" altLang="en-US" dirty="0"/>
          </a:p>
        </p:txBody>
      </p:sp>
      <p:sp>
        <p:nvSpPr>
          <p:cNvPr id="3" name="TextBox 2"/>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7355160" cy="3096345"/>
          </a:xfrm>
        </p:spPr>
        <p:txBody>
          <a:bodyPr>
            <a:normAutofit/>
          </a:bodyPr>
          <a:lstStyle/>
          <a:p>
            <a:pPr marL="457200" indent="-457200" eaLnBrk="0" fontAlgn="base" hangingPunct="0">
              <a:spcAft>
                <a:spcPct val="0"/>
              </a:spcAft>
              <a:buBlip>
                <a:blip r:embed="rId2"/>
              </a:buBlip>
            </a:pPr>
            <a:r>
              <a:rPr lang="zh-CN" altLang="en-US" dirty="0" smtClean="0"/>
              <a:t>测试的前期准备</a:t>
            </a:r>
            <a:endParaRPr lang="en-US" altLang="zh-CN" dirty="0" smtClean="0"/>
          </a:p>
          <a:p>
            <a:pPr marL="457200" indent="-457200" eaLnBrk="0" fontAlgn="base" hangingPunct="0">
              <a:spcAft>
                <a:spcPct val="0"/>
              </a:spcAft>
              <a:buBlip>
                <a:blip r:embed="rId2"/>
              </a:buBlip>
            </a:pPr>
            <a:r>
              <a:rPr lang="zh-CN" altLang="en-US" dirty="0"/>
              <a:t>登录脚本的加工</a:t>
            </a:r>
            <a:endParaRPr lang="en-US" altLang="zh-CN" dirty="0"/>
          </a:p>
          <a:p>
            <a:pPr marL="457200" indent="-457200" eaLnBrk="0" fontAlgn="base" hangingPunct="0">
              <a:spcAft>
                <a:spcPct val="0"/>
              </a:spcAft>
              <a:buBlip>
                <a:blip r:embed="rId2"/>
              </a:buBlip>
            </a:pPr>
            <a:r>
              <a:rPr lang="zh-CN" altLang="en-US" dirty="0" smtClean="0">
                <a:solidFill>
                  <a:srgbClr val="FF0000"/>
                </a:solidFill>
              </a:rPr>
              <a:t>深度加工</a:t>
            </a:r>
            <a:r>
              <a:rPr lang="en-US" altLang="zh-CN" dirty="0" err="1" smtClean="0">
                <a:solidFill>
                  <a:srgbClr val="FF0000"/>
                </a:solidFill>
              </a:rPr>
              <a:t>ReadExcel</a:t>
            </a:r>
            <a:r>
              <a:rPr lang="zh-CN" altLang="en-US" dirty="0" smtClean="0">
                <a:solidFill>
                  <a:srgbClr val="FF0000"/>
                </a:solidFill>
              </a:rPr>
              <a:t>和</a:t>
            </a:r>
            <a:r>
              <a:rPr lang="en-US" altLang="zh-CN" dirty="0" err="1">
                <a:solidFill>
                  <a:srgbClr val="FF0000"/>
                </a:solidFill>
              </a:rPr>
              <a:t>WriteExcel</a:t>
            </a:r>
            <a:endParaRPr lang="en-US" altLang="zh-CN" dirty="0">
              <a:solidFill>
                <a:srgbClr val="FF0000"/>
              </a:solidFill>
            </a:endParaRPr>
          </a:p>
          <a:p>
            <a:pPr marL="457200" indent="-457200" eaLnBrk="0" fontAlgn="base" hangingPunct="0">
              <a:spcAft>
                <a:spcPct val="0"/>
              </a:spcAft>
              <a:buBlip>
                <a:blip r:embed="rId2"/>
              </a:buBlip>
            </a:pPr>
            <a:r>
              <a:rPr lang="zh-CN" altLang="en-US" dirty="0"/>
              <a:t>借助</a:t>
            </a:r>
            <a:r>
              <a:rPr lang="en-US" altLang="zh-CN" dirty="0"/>
              <a:t>Excel</a:t>
            </a:r>
            <a:r>
              <a:rPr lang="zh-CN" altLang="en-US" dirty="0"/>
              <a:t>判断测试用例的运行</a:t>
            </a:r>
            <a:r>
              <a:rPr lang="zh-CN" altLang="en-US" dirty="0" smtClean="0"/>
              <a:t>结果</a:t>
            </a:r>
            <a:endParaRPr lang="en-US" altLang="zh-CN" dirty="0" smtClean="0"/>
          </a:p>
        </p:txBody>
      </p:sp>
    </p:spTree>
    <p:extLst>
      <p:ext uri="{BB962C8B-B14F-4D97-AF65-F5344CB8AC3E}">
        <p14:creationId xmlns:p14="http://schemas.microsoft.com/office/powerpoint/2010/main" val="252917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smtClean="0"/>
              <a:t>定义</a:t>
            </a:r>
            <a:r>
              <a:rPr lang="en-US" altLang="zh-CN" dirty="0" smtClean="0"/>
              <a:t>login.vbs</a:t>
            </a:r>
            <a:r>
              <a:rPr lang="zh-CN" altLang="en-US" dirty="0" smtClean="0"/>
              <a:t>定义函数</a:t>
            </a:r>
            <a:r>
              <a:rPr lang="en-US" altLang="zh-CN" dirty="0" err="1" smtClean="0"/>
              <a:t>ReadExcel</a:t>
            </a:r>
            <a:r>
              <a:rPr lang="zh-CN" altLang="en-US" dirty="0" smtClean="0"/>
              <a:t>，能够从</a:t>
            </a:r>
            <a:r>
              <a:rPr lang="en-US" altLang="zh-CN" dirty="0" smtClean="0"/>
              <a:t>excel</a:t>
            </a:r>
            <a:r>
              <a:rPr lang="zh-CN" altLang="en-US" dirty="0" smtClean="0"/>
              <a:t>中读取数据</a:t>
            </a:r>
            <a:endParaRPr lang="en-US" altLang="zh-CN" dirty="0" smtClean="0"/>
          </a:p>
          <a:p>
            <a:pPr marL="514350" indent="-514350">
              <a:buFont typeface="+mj-lt"/>
              <a:buAutoNum type="arabicPeriod"/>
            </a:pPr>
            <a:r>
              <a:rPr lang="zh-CN" altLang="en-US" dirty="0" smtClean="0"/>
              <a:t>修改原有测试脚本，加载外部</a:t>
            </a:r>
            <a:r>
              <a:rPr lang="en-US" altLang="zh-CN" dirty="0" smtClean="0"/>
              <a:t>login.vbs</a:t>
            </a:r>
            <a:endParaRPr lang="en-US" altLang="zh-CN" dirty="0"/>
          </a:p>
          <a:p>
            <a:pPr marL="514350" indent="-514350">
              <a:buFont typeface="+mj-lt"/>
              <a:buAutoNum type="arabicPeriod"/>
            </a:pPr>
            <a:r>
              <a:rPr lang="zh-CN" altLang="en-US" dirty="0" smtClean="0"/>
              <a:t>回放，查看结果</a:t>
            </a:r>
            <a:endParaRPr lang="zh-CN" altLang="en-US" dirty="0"/>
          </a:p>
        </p:txBody>
      </p:sp>
      <p:sp>
        <p:nvSpPr>
          <p:cNvPr id="3" name="标题 2"/>
          <p:cNvSpPr>
            <a:spLocks noGrp="1"/>
          </p:cNvSpPr>
          <p:nvPr>
            <p:ph type="title"/>
          </p:nvPr>
        </p:nvSpPr>
        <p:spPr/>
        <p:txBody>
          <a:bodyPr>
            <a:normAutofit/>
          </a:bodyPr>
          <a:lstStyle/>
          <a:p>
            <a:r>
              <a:rPr lang="zh-CN" altLang="en-US" dirty="0"/>
              <a:t>深度加工</a:t>
            </a:r>
            <a:r>
              <a:rPr lang="en-US" altLang="zh-CN" dirty="0" err="1"/>
              <a:t>ReadExcel</a:t>
            </a:r>
            <a:r>
              <a:rPr lang="zh-CN" altLang="en-US" dirty="0"/>
              <a:t>和</a:t>
            </a:r>
            <a:r>
              <a:rPr lang="en-US" altLang="zh-CN" dirty="0" err="1"/>
              <a:t>WriteExcel</a:t>
            </a:r>
            <a:endParaRPr lang="zh-CN" altLang="en-US" dirty="0"/>
          </a:p>
        </p:txBody>
      </p:sp>
    </p:spTree>
    <p:extLst>
      <p:ext uri="{BB962C8B-B14F-4D97-AF65-F5344CB8AC3E}">
        <p14:creationId xmlns:p14="http://schemas.microsoft.com/office/powerpoint/2010/main" val="16707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a:t>定义</a:t>
            </a:r>
            <a:r>
              <a:rPr lang="en-US" altLang="zh-CN" dirty="0"/>
              <a:t>login.vbs</a:t>
            </a:r>
            <a:r>
              <a:rPr lang="zh-CN" altLang="en-US" dirty="0"/>
              <a:t>定义</a:t>
            </a:r>
            <a:r>
              <a:rPr lang="zh-CN" altLang="en-US" dirty="0" smtClean="0"/>
              <a:t>函数</a:t>
            </a:r>
            <a:r>
              <a:rPr lang="en-US" altLang="zh-CN" dirty="0" err="1" smtClean="0"/>
              <a:t>WriteExcel</a:t>
            </a:r>
            <a:r>
              <a:rPr lang="zh-CN" altLang="en-US" dirty="0"/>
              <a:t>，能够从</a:t>
            </a:r>
            <a:r>
              <a:rPr lang="en-US" altLang="zh-CN" dirty="0"/>
              <a:t>excel</a:t>
            </a:r>
            <a:r>
              <a:rPr lang="zh-CN" altLang="en-US" dirty="0" smtClean="0"/>
              <a:t>中写入数据</a:t>
            </a:r>
            <a:endParaRPr lang="en-US" altLang="zh-CN" dirty="0"/>
          </a:p>
          <a:p>
            <a:pPr marL="514350" indent="-514350">
              <a:buFont typeface="+mj-lt"/>
              <a:buAutoNum type="arabicPeriod"/>
            </a:pPr>
            <a:r>
              <a:rPr lang="zh-CN" altLang="en-US" dirty="0"/>
              <a:t>修改原有测试脚本</a:t>
            </a:r>
            <a:r>
              <a:rPr lang="zh-CN" altLang="en-US" dirty="0" smtClean="0"/>
              <a:t>，验证登录后界面是否存在，如果存在，则向</a:t>
            </a:r>
            <a:r>
              <a:rPr lang="en-US" altLang="zh-CN" dirty="0" smtClean="0"/>
              <a:t>Excel</a:t>
            </a:r>
            <a:r>
              <a:rPr lang="zh-CN" altLang="en-US" dirty="0" smtClean="0"/>
              <a:t>写入</a:t>
            </a:r>
            <a:r>
              <a:rPr lang="zh-CN" altLang="en-US" dirty="0"/>
              <a:t>实际结果</a:t>
            </a:r>
            <a:endParaRPr lang="en-US" altLang="zh-CN" dirty="0" smtClean="0"/>
          </a:p>
          <a:p>
            <a:pPr marL="514350" indent="-514350">
              <a:buFont typeface="+mj-lt"/>
              <a:buAutoNum type="arabicPeriod"/>
            </a:pPr>
            <a:r>
              <a:rPr lang="zh-CN" altLang="en-US" dirty="0" smtClean="0"/>
              <a:t>回放</a:t>
            </a:r>
            <a:r>
              <a:rPr lang="zh-CN" altLang="en-US" dirty="0"/>
              <a:t>，</a:t>
            </a:r>
            <a:r>
              <a:rPr lang="zh-CN" altLang="en-US" dirty="0" smtClean="0"/>
              <a:t>查看</a:t>
            </a:r>
            <a:r>
              <a:rPr lang="en-US" altLang="zh-CN" dirty="0" smtClean="0"/>
              <a:t>Excel</a:t>
            </a:r>
            <a:r>
              <a:rPr lang="zh-CN" altLang="en-US" dirty="0" smtClean="0"/>
              <a:t>结果</a:t>
            </a:r>
            <a:endParaRPr lang="zh-CN" altLang="en-US" dirty="0"/>
          </a:p>
          <a:p>
            <a:pPr marL="0" indent="0">
              <a:buNone/>
            </a:pPr>
            <a:endParaRPr lang="zh-CN" altLang="en-US" dirty="0"/>
          </a:p>
        </p:txBody>
      </p:sp>
      <p:sp>
        <p:nvSpPr>
          <p:cNvPr id="4" name="标题 2"/>
          <p:cNvSpPr txBox="1">
            <a:spLocks/>
          </p:cNvSpPr>
          <p:nvPr/>
        </p:nvSpPr>
        <p:spPr>
          <a:xfrm>
            <a:off x="166665" y="44624"/>
            <a:ext cx="9022231" cy="8188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mj-ea"/>
                <a:ea typeface="+mj-ea"/>
                <a:cs typeface="+mj-cs"/>
              </a:defRPr>
            </a:lvl1pPr>
          </a:lstStyle>
          <a:p>
            <a:r>
              <a:rPr lang="zh-CN" altLang="en-US" dirty="0" smtClean="0"/>
              <a:t>深度加工</a:t>
            </a:r>
            <a:r>
              <a:rPr lang="en-US" altLang="zh-CN" dirty="0" err="1" smtClean="0"/>
              <a:t>ReadExcel</a:t>
            </a:r>
            <a:r>
              <a:rPr lang="zh-CN" altLang="en-US" dirty="0" smtClean="0"/>
              <a:t>和</a:t>
            </a:r>
            <a:r>
              <a:rPr lang="en-US" altLang="zh-CN" dirty="0" err="1" smtClean="0"/>
              <a:t>WriteExcel</a:t>
            </a:r>
            <a:endParaRPr lang="zh-CN" altLang="en-US" dirty="0"/>
          </a:p>
        </p:txBody>
      </p:sp>
    </p:spTree>
    <p:extLst>
      <p:ext uri="{BB962C8B-B14F-4D97-AF65-F5344CB8AC3E}">
        <p14:creationId xmlns:p14="http://schemas.microsoft.com/office/powerpoint/2010/main" val="303992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7355160" cy="3096345"/>
          </a:xfrm>
        </p:spPr>
        <p:txBody>
          <a:bodyPr>
            <a:normAutofit/>
          </a:bodyPr>
          <a:lstStyle/>
          <a:p>
            <a:pPr marL="457200" indent="-457200" eaLnBrk="0" fontAlgn="base" hangingPunct="0">
              <a:spcAft>
                <a:spcPct val="0"/>
              </a:spcAft>
              <a:buBlip>
                <a:blip r:embed="rId2"/>
              </a:buBlip>
            </a:pPr>
            <a:r>
              <a:rPr lang="zh-CN" altLang="en-US" dirty="0" smtClean="0"/>
              <a:t>测试的前期准备</a:t>
            </a:r>
            <a:endParaRPr lang="en-US" altLang="zh-CN" dirty="0" smtClean="0"/>
          </a:p>
          <a:p>
            <a:pPr marL="457200" indent="-457200" eaLnBrk="0" fontAlgn="base" hangingPunct="0">
              <a:spcAft>
                <a:spcPct val="0"/>
              </a:spcAft>
              <a:buBlip>
                <a:blip r:embed="rId2"/>
              </a:buBlip>
            </a:pPr>
            <a:r>
              <a:rPr lang="zh-CN" altLang="en-US" dirty="0"/>
              <a:t>登录脚本的加工</a:t>
            </a:r>
            <a:endParaRPr lang="en-US" altLang="zh-CN" dirty="0"/>
          </a:p>
          <a:p>
            <a:pPr marL="457200" indent="-457200" eaLnBrk="0" fontAlgn="base" hangingPunct="0">
              <a:spcAft>
                <a:spcPct val="0"/>
              </a:spcAft>
              <a:buBlip>
                <a:blip r:embed="rId2"/>
              </a:buBlip>
            </a:pPr>
            <a:r>
              <a:rPr lang="zh-CN" altLang="en-US" dirty="0" smtClean="0"/>
              <a:t>深度加工</a:t>
            </a:r>
            <a:r>
              <a:rPr lang="en-US" altLang="zh-CN" dirty="0" err="1" smtClean="0"/>
              <a:t>ReadExcel</a:t>
            </a:r>
            <a:r>
              <a:rPr lang="zh-CN" altLang="en-US" dirty="0" smtClean="0"/>
              <a:t>和</a:t>
            </a:r>
            <a:r>
              <a:rPr lang="en-US" altLang="zh-CN" dirty="0" err="1"/>
              <a:t>WriteExcel</a:t>
            </a:r>
            <a:endParaRPr lang="en-US" altLang="zh-CN" dirty="0"/>
          </a:p>
          <a:p>
            <a:pPr marL="457200" indent="-457200" eaLnBrk="0" fontAlgn="base" hangingPunct="0">
              <a:spcAft>
                <a:spcPct val="0"/>
              </a:spcAft>
              <a:buBlip>
                <a:blip r:embed="rId2"/>
              </a:buBlip>
            </a:pPr>
            <a:r>
              <a:rPr lang="zh-CN" altLang="en-US" dirty="0">
                <a:solidFill>
                  <a:srgbClr val="FF0000"/>
                </a:solidFill>
              </a:rPr>
              <a:t>借助</a:t>
            </a:r>
            <a:r>
              <a:rPr lang="en-US" altLang="zh-CN" dirty="0">
                <a:solidFill>
                  <a:srgbClr val="FF0000"/>
                </a:solidFill>
              </a:rPr>
              <a:t>Excel</a:t>
            </a:r>
            <a:r>
              <a:rPr lang="zh-CN" altLang="en-US" dirty="0">
                <a:solidFill>
                  <a:srgbClr val="FF0000"/>
                </a:solidFill>
              </a:rPr>
              <a:t>判断测试用例的运行</a:t>
            </a:r>
            <a:r>
              <a:rPr lang="zh-CN" altLang="en-US" dirty="0" smtClean="0">
                <a:solidFill>
                  <a:srgbClr val="FF0000"/>
                </a:solidFill>
              </a:rPr>
              <a:t>结果</a:t>
            </a:r>
            <a:endParaRPr lang="en-US" altLang="zh-CN" dirty="0" smtClean="0">
              <a:solidFill>
                <a:srgbClr val="FF0000"/>
              </a:solidFill>
            </a:endParaRPr>
          </a:p>
        </p:txBody>
      </p:sp>
    </p:spTree>
    <p:extLst>
      <p:ext uri="{BB962C8B-B14F-4D97-AF65-F5344CB8AC3E}">
        <p14:creationId xmlns:p14="http://schemas.microsoft.com/office/powerpoint/2010/main" val="3075632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dirty="0"/>
              <a:t>借助</a:t>
            </a:r>
            <a:r>
              <a:rPr lang="en-US" altLang="zh-CN" dirty="0"/>
              <a:t>Excel</a:t>
            </a:r>
            <a:r>
              <a:rPr lang="zh-CN" altLang="en-US" dirty="0"/>
              <a:t>判断测试用例的运行结果</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50" y="1196752"/>
            <a:ext cx="7418387"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4260967"/>
            <a:ext cx="5003031" cy="257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96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运行的最终结果</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747963"/>
            <a:ext cx="7113587"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28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b="1" dirty="0"/>
              <a:t>谢谢</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8528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971600" y="1628800"/>
            <a:ext cx="7355160" cy="3096345"/>
          </a:xfrm>
        </p:spPr>
        <p:txBody>
          <a:bodyPr>
            <a:normAutofit/>
          </a:bodyPr>
          <a:lstStyle/>
          <a:p>
            <a:pPr marL="457200" indent="-457200" eaLnBrk="0" fontAlgn="base" hangingPunct="0">
              <a:spcAft>
                <a:spcPct val="0"/>
              </a:spcAft>
              <a:buBlip>
                <a:blip r:embed="rId2"/>
              </a:buBlip>
            </a:pPr>
            <a:r>
              <a:rPr lang="zh-CN" altLang="en-US" dirty="0" smtClean="0">
                <a:solidFill>
                  <a:srgbClr val="FF0000"/>
                </a:solidFill>
              </a:rPr>
              <a:t>测试的前期准备</a:t>
            </a:r>
            <a:endParaRPr lang="en-US" altLang="zh-CN" dirty="0" smtClean="0">
              <a:solidFill>
                <a:srgbClr val="FF0000"/>
              </a:solidFill>
            </a:endParaRPr>
          </a:p>
          <a:p>
            <a:pPr marL="457200" indent="-457200" eaLnBrk="0" fontAlgn="base" hangingPunct="0">
              <a:spcAft>
                <a:spcPct val="0"/>
              </a:spcAft>
              <a:buBlip>
                <a:blip r:embed="rId2"/>
              </a:buBlip>
            </a:pPr>
            <a:r>
              <a:rPr lang="zh-CN" altLang="en-US" dirty="0" smtClean="0"/>
              <a:t>登录脚本的加工</a:t>
            </a:r>
            <a:endParaRPr lang="en-US" altLang="zh-CN" dirty="0" smtClean="0"/>
          </a:p>
          <a:p>
            <a:pPr marL="457200" indent="-457200" eaLnBrk="0" fontAlgn="base" hangingPunct="0">
              <a:spcAft>
                <a:spcPct val="0"/>
              </a:spcAft>
              <a:buBlip>
                <a:blip r:embed="rId2"/>
              </a:buBlip>
            </a:pPr>
            <a:r>
              <a:rPr lang="en-US" altLang="zh-CN" dirty="0" err="1" smtClean="0"/>
              <a:t>ReadExcel</a:t>
            </a:r>
            <a:endParaRPr lang="en-US" altLang="zh-CN" dirty="0"/>
          </a:p>
          <a:p>
            <a:pPr marL="457200" indent="-457200" eaLnBrk="0" fontAlgn="base" hangingPunct="0">
              <a:spcAft>
                <a:spcPct val="0"/>
              </a:spcAft>
              <a:buBlip>
                <a:blip r:embed="rId2"/>
              </a:buBlip>
            </a:pPr>
            <a:r>
              <a:rPr lang="zh-CN" altLang="en-US" dirty="0"/>
              <a:t>借助</a:t>
            </a:r>
            <a:r>
              <a:rPr lang="en-US" altLang="zh-CN" dirty="0"/>
              <a:t>Excel</a:t>
            </a:r>
            <a:r>
              <a:rPr lang="zh-CN" altLang="en-US" dirty="0"/>
              <a:t>判断测试用例的运行</a:t>
            </a:r>
            <a:r>
              <a:rPr lang="zh-CN" altLang="en-US" dirty="0" smtClean="0"/>
              <a:t>结果</a:t>
            </a:r>
            <a:endParaRPr lang="en-US" altLang="zh-CN" dirty="0" smtClean="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案例分析</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08720"/>
            <a:ext cx="5572645" cy="550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13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83459" y="1196752"/>
            <a:ext cx="5704765" cy="4525963"/>
          </a:xfrm>
        </p:spPr>
        <p:txBody>
          <a:bodyPr>
            <a:normAutofit fontScale="40000" lnSpcReduction="20000"/>
          </a:bodyPr>
          <a:lstStyle/>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smtClean="0">
                <a:latin typeface="Calibri" pitchFamily="34" charset="0"/>
                <a:ea typeface="宋体" pitchFamily="2" charset="-122"/>
              </a:rPr>
              <a:t>引言 </a:t>
            </a:r>
            <a:endParaRPr lang="zh-CN" altLang="en-US" sz="8000" dirty="0">
              <a:latin typeface="Calibri" pitchFamily="34" charset="0"/>
              <a:ea typeface="宋体" pitchFamily="2" charset="-122"/>
            </a:endParaRPr>
          </a:p>
          <a:p>
            <a:pPr marL="0" lvl="1" indent="0" fontAlgn="base">
              <a:lnSpc>
                <a:spcPct val="120000"/>
              </a:lnSpc>
              <a:spcAft>
                <a:spcPct val="0"/>
              </a:spcAft>
              <a:buClr>
                <a:schemeClr val="tx2"/>
              </a:buClr>
              <a:buNone/>
              <a:defRPr/>
            </a:pPr>
            <a:r>
              <a:rPr lang="zh-CN" altLang="en-US" sz="8000" dirty="0">
                <a:latin typeface="Calibri" pitchFamily="34" charset="0"/>
                <a:ea typeface="宋体" pitchFamily="2" charset="-122"/>
              </a:rPr>
              <a:t>编写目的 </a:t>
            </a:r>
          </a:p>
          <a:p>
            <a:pPr marL="0" lvl="1" indent="0" fontAlgn="base">
              <a:lnSpc>
                <a:spcPct val="120000"/>
              </a:lnSpc>
              <a:spcAft>
                <a:spcPct val="0"/>
              </a:spcAft>
              <a:buClr>
                <a:schemeClr val="tx2"/>
              </a:buClr>
              <a:buNone/>
              <a:defRPr/>
            </a:pPr>
            <a:r>
              <a:rPr lang="zh-CN" altLang="en-US" sz="8000" dirty="0">
                <a:latin typeface="Calibri" pitchFamily="34" charset="0"/>
                <a:ea typeface="宋体" pitchFamily="2" charset="-122"/>
              </a:rPr>
              <a:t>背景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a:latin typeface="Calibri" pitchFamily="34" charset="0"/>
                <a:ea typeface="宋体" pitchFamily="2" charset="-122"/>
              </a:rPr>
              <a:t>错误级别与优先级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a:latin typeface="Calibri" pitchFamily="34" charset="0"/>
                <a:ea typeface="宋体" pitchFamily="2" charset="-122"/>
              </a:rPr>
              <a:t>测试需求与任务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a:latin typeface="Calibri" pitchFamily="34" charset="0"/>
                <a:ea typeface="宋体" pitchFamily="2" charset="-122"/>
              </a:rPr>
              <a:t>测试策略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8000" dirty="0">
                <a:latin typeface="Calibri" pitchFamily="34" charset="0"/>
                <a:ea typeface="宋体" pitchFamily="2" charset="-122"/>
              </a:rPr>
              <a:t>资源 </a:t>
            </a:r>
          </a:p>
          <a:p>
            <a:pPr marL="0" indent="0" eaLnBrk="0" fontAlgn="base" hangingPunct="0">
              <a:spcAft>
                <a:spcPct val="0"/>
              </a:spcAft>
              <a:buNone/>
            </a:pPr>
            <a:endParaRPr lang="zh-CN" altLang="en-US" sz="5800" dirty="0"/>
          </a:p>
        </p:txBody>
      </p:sp>
      <p:sp>
        <p:nvSpPr>
          <p:cNvPr id="3" name="标题 2"/>
          <p:cNvSpPr>
            <a:spLocks noGrp="1"/>
          </p:cNvSpPr>
          <p:nvPr>
            <p:ph type="title"/>
          </p:nvPr>
        </p:nvSpPr>
        <p:spPr/>
        <p:txBody>
          <a:bodyPr/>
          <a:lstStyle/>
          <a:p>
            <a:r>
              <a:rPr lang="zh-CN" altLang="en-US" dirty="0" smtClean="0"/>
              <a:t>设计测试计划</a:t>
            </a:r>
            <a:endParaRPr lang="zh-CN" altLang="en-US" dirty="0"/>
          </a:p>
        </p:txBody>
      </p:sp>
      <p:sp>
        <p:nvSpPr>
          <p:cNvPr id="4" name="矩形 3"/>
          <p:cNvSpPr/>
          <p:nvPr/>
        </p:nvSpPr>
        <p:spPr>
          <a:xfrm>
            <a:off x="5580112" y="1479719"/>
            <a:ext cx="5328592" cy="4181529"/>
          </a:xfrm>
          <a:prstGeom prst="rect">
            <a:avLst/>
          </a:prstGeom>
        </p:spPr>
        <p:txBody>
          <a:bodyPr wrap="square">
            <a:spAutoFit/>
          </a:bodyPr>
          <a:lstStyle/>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人力资源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系统资源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测试工具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暂停准则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通过准则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测试任务 </a:t>
            </a:r>
          </a:p>
          <a:p>
            <a:pPr marL="342900" lvl="1" indent="-342900" fontAlgn="base">
              <a:lnSpc>
                <a:spcPct val="120000"/>
              </a:lnSpc>
              <a:spcAft>
                <a:spcPct val="0"/>
              </a:spcAft>
              <a:buClr>
                <a:schemeClr val="tx2"/>
              </a:buClr>
              <a:buFont typeface="Wingdings" panose="05000000000000000000" pitchFamily="2" charset="2"/>
              <a:buChar char="n"/>
              <a:defRPr/>
            </a:pPr>
            <a:r>
              <a:rPr lang="zh-CN" altLang="en-US" sz="3200" dirty="0">
                <a:latin typeface="Calibri" pitchFamily="34" charset="0"/>
                <a:ea typeface="宋体" pitchFamily="2" charset="-122"/>
              </a:rPr>
              <a:t>测试进度 </a:t>
            </a:r>
          </a:p>
        </p:txBody>
      </p:sp>
    </p:spTree>
    <p:extLst>
      <p:ext uri="{BB962C8B-B14F-4D97-AF65-F5344CB8AC3E}">
        <p14:creationId xmlns:p14="http://schemas.microsoft.com/office/powerpoint/2010/main" val="40931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设计测试计划</a:t>
            </a: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48"/>
          <a:stretch/>
        </p:blipFill>
        <p:spPr bwMode="auto">
          <a:xfrm>
            <a:off x="539552" y="1844823"/>
            <a:ext cx="8215775" cy="3698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07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操作</a:t>
            </a:r>
            <a:r>
              <a:rPr lang="zh-CN" altLang="en-US" dirty="0"/>
              <a:t>步骤、输入数据、期望</a:t>
            </a:r>
            <a:r>
              <a:rPr lang="zh-CN" altLang="en-US" dirty="0" smtClean="0"/>
              <a:t>结果</a:t>
            </a:r>
            <a:endParaRPr lang="en-US" altLang="zh-CN" dirty="0"/>
          </a:p>
          <a:p>
            <a:pPr marL="0" indent="0">
              <a:buNone/>
            </a:pP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设计测试用例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747963"/>
            <a:ext cx="76866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05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382042"/>
            <a:ext cx="8229600" cy="4525963"/>
          </a:xfrm>
        </p:spPr>
        <p:txBody>
          <a:bodyPr/>
          <a:lstStyle/>
          <a:p>
            <a:pPr marL="0" indent="0">
              <a:buNone/>
            </a:pPr>
            <a:r>
              <a:rPr lang="zh-CN" altLang="en-US" dirty="0" smtClean="0"/>
              <a:t>自动化</a:t>
            </a:r>
            <a:r>
              <a:rPr lang="zh-CN" altLang="en-US" dirty="0"/>
              <a:t>测试计划、自动化测试用例确定后，测试组就需要安排自动化测试工程师根据自动化测试脚本及测试场景的需求来开发自动化测试</a:t>
            </a:r>
            <a:r>
              <a:rPr lang="zh-CN" altLang="en-US" dirty="0" smtClean="0"/>
              <a:t>脚本。</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设计自动化测试场景</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45024"/>
            <a:ext cx="63611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39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7355160" cy="3096345"/>
          </a:xfrm>
        </p:spPr>
        <p:txBody>
          <a:bodyPr>
            <a:normAutofit/>
          </a:bodyPr>
          <a:lstStyle/>
          <a:p>
            <a:pPr marL="457200" indent="-457200" eaLnBrk="0" fontAlgn="base" hangingPunct="0">
              <a:spcAft>
                <a:spcPct val="0"/>
              </a:spcAft>
              <a:buBlip>
                <a:blip r:embed="rId2"/>
              </a:buBlip>
            </a:pPr>
            <a:r>
              <a:rPr lang="zh-CN" altLang="en-US" dirty="0" smtClean="0"/>
              <a:t>测试的前期准备</a:t>
            </a:r>
            <a:endParaRPr lang="en-US" altLang="zh-CN" dirty="0" smtClean="0"/>
          </a:p>
          <a:p>
            <a:pPr marL="457200" indent="-457200" eaLnBrk="0" fontAlgn="base" hangingPunct="0">
              <a:spcAft>
                <a:spcPct val="0"/>
              </a:spcAft>
              <a:buBlip>
                <a:blip r:embed="rId2"/>
              </a:buBlip>
            </a:pPr>
            <a:r>
              <a:rPr lang="zh-CN" altLang="en-US" dirty="0" smtClean="0">
                <a:solidFill>
                  <a:srgbClr val="FF0000"/>
                </a:solidFill>
              </a:rPr>
              <a:t>登录脚本的加工</a:t>
            </a:r>
            <a:endParaRPr lang="en-US" altLang="zh-CN" dirty="0" smtClean="0">
              <a:solidFill>
                <a:srgbClr val="FF0000"/>
              </a:solidFill>
            </a:endParaRPr>
          </a:p>
          <a:p>
            <a:pPr marL="457200" indent="-457200" eaLnBrk="0" fontAlgn="base" hangingPunct="0">
              <a:spcAft>
                <a:spcPct val="0"/>
              </a:spcAft>
              <a:buBlip>
                <a:blip r:embed="rId2"/>
              </a:buBlip>
            </a:pPr>
            <a:r>
              <a:rPr lang="en-US" altLang="zh-CN" dirty="0" err="1" smtClean="0"/>
              <a:t>ReadExcel</a:t>
            </a:r>
            <a:endParaRPr lang="en-US" altLang="zh-CN" dirty="0"/>
          </a:p>
          <a:p>
            <a:pPr marL="457200" indent="-457200" eaLnBrk="0" fontAlgn="base" hangingPunct="0">
              <a:spcAft>
                <a:spcPct val="0"/>
              </a:spcAft>
              <a:buBlip>
                <a:blip r:embed="rId2"/>
              </a:buBlip>
            </a:pPr>
            <a:r>
              <a:rPr lang="zh-CN" altLang="en-US" dirty="0"/>
              <a:t>借助</a:t>
            </a:r>
            <a:r>
              <a:rPr lang="en-US" altLang="zh-CN" dirty="0"/>
              <a:t>Excel</a:t>
            </a:r>
            <a:r>
              <a:rPr lang="zh-CN" altLang="en-US" dirty="0"/>
              <a:t>判断测试用例的运行</a:t>
            </a:r>
            <a:r>
              <a:rPr lang="zh-CN" altLang="en-US" dirty="0" smtClean="0"/>
              <a:t>结果</a:t>
            </a:r>
            <a:endParaRPr lang="en-US" altLang="zh-CN" dirty="0" smtClean="0"/>
          </a:p>
        </p:txBody>
      </p:sp>
    </p:spTree>
    <p:extLst>
      <p:ext uri="{BB962C8B-B14F-4D97-AF65-F5344CB8AC3E}">
        <p14:creationId xmlns:p14="http://schemas.microsoft.com/office/powerpoint/2010/main" val="3467701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smtClean="0"/>
              <a:t>录制正确的用户名、密码登录</a:t>
            </a:r>
            <a:endParaRPr lang="en-US" altLang="zh-CN" dirty="0" smtClean="0"/>
          </a:p>
          <a:p>
            <a:pPr marL="514350" indent="-514350">
              <a:buFont typeface="+mj-lt"/>
              <a:buAutoNum type="arabicPeriod"/>
            </a:pPr>
            <a:r>
              <a:rPr lang="zh-CN" altLang="en-US" dirty="0" smtClean="0"/>
              <a:t>使用</a:t>
            </a:r>
            <a:r>
              <a:rPr lang="en-US" altLang="zh-CN" dirty="0" smtClean="0"/>
              <a:t>Description</a:t>
            </a:r>
            <a:r>
              <a:rPr lang="zh-CN" altLang="en-US" dirty="0" smtClean="0"/>
              <a:t>描述性编程进行描述对象（放在外部的</a:t>
            </a:r>
            <a:r>
              <a:rPr lang="en-US" altLang="zh-CN" dirty="0" smtClean="0"/>
              <a:t>Object.vbs</a:t>
            </a:r>
            <a:r>
              <a:rPr lang="zh-CN" altLang="en-US" dirty="0" smtClean="0"/>
              <a:t>）</a:t>
            </a:r>
            <a:endParaRPr lang="en-US" altLang="zh-CN" dirty="0" smtClean="0"/>
          </a:p>
          <a:p>
            <a:pPr marL="514350" indent="-514350">
              <a:buFont typeface="+mj-lt"/>
              <a:buAutoNum type="arabicPeriod"/>
            </a:pPr>
            <a:r>
              <a:rPr lang="zh-CN" altLang="en-US" dirty="0" smtClean="0"/>
              <a:t>使用</a:t>
            </a:r>
            <a:r>
              <a:rPr lang="en-US" altLang="zh-CN" dirty="0" smtClean="0"/>
              <a:t>With</a:t>
            </a:r>
            <a:r>
              <a:rPr lang="zh-CN" altLang="en-US" dirty="0" smtClean="0"/>
              <a:t>加工现有脚本</a:t>
            </a:r>
            <a:endParaRPr lang="en-US" altLang="zh-CN" dirty="0" smtClean="0"/>
          </a:p>
        </p:txBody>
      </p:sp>
      <p:sp>
        <p:nvSpPr>
          <p:cNvPr id="3" name="标题 2"/>
          <p:cNvSpPr>
            <a:spLocks noGrp="1"/>
          </p:cNvSpPr>
          <p:nvPr>
            <p:ph type="title"/>
          </p:nvPr>
        </p:nvSpPr>
        <p:spPr/>
        <p:txBody>
          <a:bodyPr/>
          <a:lstStyle/>
          <a:p>
            <a:r>
              <a:rPr lang="zh-CN" altLang="en-US" dirty="0" smtClean="0"/>
              <a:t>登录脚本的加工</a:t>
            </a:r>
            <a:endParaRPr lang="zh-CN" altLang="en-US" dirty="0"/>
          </a:p>
        </p:txBody>
      </p:sp>
    </p:spTree>
    <p:extLst>
      <p:ext uri="{BB962C8B-B14F-4D97-AF65-F5344CB8AC3E}">
        <p14:creationId xmlns:p14="http://schemas.microsoft.com/office/powerpoint/2010/main" val="1685780566"/>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756</TotalTime>
  <Words>276</Words>
  <Application>Microsoft Office PowerPoint</Application>
  <PresentationFormat>全屏显示(4:3)</PresentationFormat>
  <Paragraphs>59</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moban</vt:lpstr>
      <vt:lpstr>UFT测试综合案例</vt:lpstr>
      <vt:lpstr>本章大纲</vt:lpstr>
      <vt:lpstr>案例分析</vt:lpstr>
      <vt:lpstr>设计测试计划</vt:lpstr>
      <vt:lpstr>设计测试计划</vt:lpstr>
      <vt:lpstr>设计测试用例</vt:lpstr>
      <vt:lpstr>设计自动化测试场景</vt:lpstr>
      <vt:lpstr>本章大纲</vt:lpstr>
      <vt:lpstr>登录脚本的加工</vt:lpstr>
      <vt:lpstr>本章大纲</vt:lpstr>
      <vt:lpstr>深度加工ReadExcel和WriteExcel</vt:lpstr>
      <vt:lpstr>PowerPoint 演示文稿</vt:lpstr>
      <vt:lpstr>本章大纲</vt:lpstr>
      <vt:lpstr>借助Excel判断测试用例的运行结果</vt:lpstr>
      <vt:lpstr>运行的最终结果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53</cp:revision>
  <dcterms:created xsi:type="dcterms:W3CDTF">2017-06-14T06:52:20Z</dcterms:created>
  <dcterms:modified xsi:type="dcterms:W3CDTF">2017-08-31T02:04:03Z</dcterms:modified>
</cp:coreProperties>
</file>