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0" r:id="rId2"/>
    <p:sldId id="261" r:id="rId3"/>
    <p:sldId id="262" r:id="rId4"/>
    <p:sldId id="299" r:id="rId5"/>
    <p:sldId id="265" r:id="rId6"/>
    <p:sldId id="267" r:id="rId7"/>
    <p:sldId id="266" r:id="rId8"/>
    <p:sldId id="301" r:id="rId9"/>
    <p:sldId id="268" r:id="rId10"/>
    <p:sldId id="269" r:id="rId11"/>
    <p:sldId id="270" r:id="rId12"/>
    <p:sldId id="272" r:id="rId13"/>
    <p:sldId id="273" r:id="rId14"/>
    <p:sldId id="274" r:id="rId15"/>
    <p:sldId id="275" r:id="rId16"/>
    <p:sldId id="285" r:id="rId17"/>
    <p:sldId id="295" r:id="rId18"/>
    <p:sldId id="276" r:id="rId19"/>
    <p:sldId id="277" r:id="rId20"/>
    <p:sldId id="278" r:id="rId21"/>
    <p:sldId id="279" r:id="rId22"/>
    <p:sldId id="298" r:id="rId23"/>
    <p:sldId id="264" r:id="rId24"/>
    <p:sldId id="280" r:id="rId25"/>
    <p:sldId id="297" r:id="rId26"/>
    <p:sldId id="284" r:id="rId27"/>
    <p:sldId id="287" r:id="rId28"/>
    <p:sldId id="283" r:id="rId29"/>
    <p:sldId id="286" r:id="rId30"/>
    <p:sldId id="288" r:id="rId31"/>
    <p:sldId id="289" r:id="rId32"/>
    <p:sldId id="290" r:id="rId33"/>
    <p:sldId id="306" r:id="rId34"/>
    <p:sldId id="302" r:id="rId35"/>
    <p:sldId id="303" r:id="rId36"/>
    <p:sldId id="304" r:id="rId37"/>
    <p:sldId id="305" r:id="rId38"/>
    <p:sldId id="296" r:id="rId39"/>
    <p:sldId id="292" r:id="rId40"/>
    <p:sldId id="293" r:id="rId41"/>
    <p:sldId id="294" r:id="rId42"/>
    <p:sldId id="300"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97" autoAdjust="0"/>
    <p:restoredTop sz="92068" autoAdjust="0"/>
  </p:normalViewPr>
  <p:slideViewPr>
    <p:cSldViewPr>
      <p:cViewPr varScale="1">
        <p:scale>
          <a:sx n="65" d="100"/>
          <a:sy n="65" d="100"/>
        </p:scale>
        <p:origin x="-124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“对象库”窗口显示当前录制的对象组件与对该组件进行的操作及整个测试中所有对象的树形结构。 </a:t>
            </a:r>
          </a:p>
          <a:p>
            <a:pPr lvl="1"/>
            <a:r>
              <a:rPr lang="zh-CN" altLang="en-US" dirty="0" smtClean="0"/>
              <a:t>可以使用“对象库”对话框查看对象 </a:t>
            </a:r>
          </a:p>
          <a:p>
            <a:pPr lvl="1"/>
            <a:r>
              <a:rPr lang="zh-CN" altLang="en-US" dirty="0" smtClean="0"/>
              <a:t>修改库中任何测试对象的测试对象描述</a:t>
            </a:r>
          </a:p>
          <a:p>
            <a:pPr lvl="1"/>
            <a:r>
              <a:rPr lang="zh-CN" altLang="en-US" dirty="0" smtClean="0"/>
              <a:t>将新建对象添加到库中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28</a:t>
            </a:fld>
            <a:endParaRPr lang="zh-CN" altLang="en-US"/>
          </a:p>
        </p:txBody>
      </p:sp>
    </p:spTree>
    <p:extLst>
      <p:ext uri="{BB962C8B-B14F-4D97-AF65-F5344CB8AC3E}">
        <p14:creationId xmlns:p14="http://schemas.microsoft.com/office/powerpoint/2010/main" val="43877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31</a:t>
            </a:fld>
            <a:endParaRPr lang="zh-CN" altLang="en-US"/>
          </a:p>
        </p:txBody>
      </p:sp>
    </p:spTree>
    <p:extLst>
      <p:ext uri="{BB962C8B-B14F-4D97-AF65-F5344CB8AC3E}">
        <p14:creationId xmlns:p14="http://schemas.microsoft.com/office/powerpoint/2010/main" val="122687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98939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39</a:t>
            </a:fld>
            <a:endParaRPr lang="zh-CN" altLang="en-US"/>
          </a:p>
        </p:txBody>
      </p:sp>
    </p:spTree>
    <p:extLst>
      <p:ext uri="{BB962C8B-B14F-4D97-AF65-F5344CB8AC3E}">
        <p14:creationId xmlns:p14="http://schemas.microsoft.com/office/powerpoint/2010/main" val="870775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40</a:t>
            </a:fld>
            <a:endParaRPr lang="zh-CN" altLang="en-US"/>
          </a:p>
        </p:txBody>
      </p:sp>
    </p:spTree>
    <p:extLst>
      <p:ext uri="{BB962C8B-B14F-4D97-AF65-F5344CB8AC3E}">
        <p14:creationId xmlns:p14="http://schemas.microsoft.com/office/powerpoint/2010/main" val="261939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9.1</a:t>
            </a:r>
            <a:r>
              <a:rPr lang="zh-CN" altLang="en-US" dirty="0" smtClean="0"/>
              <a:t>版本时，被</a:t>
            </a:r>
            <a:r>
              <a:rPr lang="en-US" altLang="zh-CN" dirty="0" smtClean="0"/>
              <a:t>HP</a:t>
            </a:r>
            <a:r>
              <a:rPr lang="zh-CN" altLang="en-US" dirty="0" smtClean="0"/>
              <a:t>公司收购</a:t>
            </a:r>
            <a:endParaRPr lang="en-US" altLang="zh-CN" dirty="0" smtClean="0"/>
          </a:p>
          <a:p>
            <a:r>
              <a:rPr lang="en-US" altLang="zh-CN" dirty="0" smtClean="0"/>
              <a:t>11.5</a:t>
            </a:r>
            <a:r>
              <a:rPr lang="zh-CN" altLang="en-US" dirty="0" smtClean="0"/>
              <a:t>以后改名为</a:t>
            </a:r>
            <a:r>
              <a:rPr lang="en-US" altLang="zh-CN" dirty="0" smtClean="0"/>
              <a:t>UFT(United</a:t>
            </a:r>
            <a:r>
              <a:rPr lang="en-US" altLang="zh-CN" baseline="0" dirty="0" smtClean="0"/>
              <a:t> </a:t>
            </a:r>
            <a:r>
              <a:rPr lang="en-US" altLang="zh-CN" baseline="0" dirty="0" err="1" smtClean="0"/>
              <a:t>Fundation</a:t>
            </a:r>
            <a:r>
              <a:rPr lang="en-US" altLang="zh-CN" baseline="0" dirty="0" smtClean="0"/>
              <a:t> Testing</a:t>
            </a:r>
            <a:r>
              <a:rPr lang="en-US" altLang="zh-CN" dirty="0" smtClean="0"/>
              <a:t>) </a:t>
            </a:r>
            <a:r>
              <a:rPr lang="zh-CN" altLang="en-US" dirty="0" smtClean="0"/>
              <a:t>增加了</a:t>
            </a:r>
            <a:r>
              <a:rPr lang="en-US" altLang="zh-CN" dirty="0" smtClean="0"/>
              <a:t>PDF</a:t>
            </a:r>
            <a:r>
              <a:rPr lang="zh-CN" altLang="en-US" dirty="0" smtClean="0"/>
              <a:t>验证、移动端测试等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a:t>
            </a:fld>
            <a:endParaRPr lang="zh-CN" altLang="en-US"/>
          </a:p>
        </p:txBody>
      </p:sp>
    </p:spTree>
    <p:extLst>
      <p:ext uri="{BB962C8B-B14F-4D97-AF65-F5344CB8AC3E}">
        <p14:creationId xmlns:p14="http://schemas.microsoft.com/office/powerpoint/2010/main" val="316583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5</a:t>
            </a:fld>
            <a:endParaRPr lang="zh-CN" altLang="en-US"/>
          </a:p>
        </p:txBody>
      </p:sp>
    </p:spTree>
    <p:extLst>
      <p:ext uri="{BB962C8B-B14F-4D97-AF65-F5344CB8AC3E}">
        <p14:creationId xmlns:p14="http://schemas.microsoft.com/office/powerpoint/2010/main" val="208862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211146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136448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10</a:t>
            </a:fld>
            <a:endParaRPr lang="zh-CN" altLang="en-US"/>
          </a:p>
        </p:txBody>
      </p:sp>
    </p:spTree>
    <p:extLst>
      <p:ext uri="{BB962C8B-B14F-4D97-AF65-F5344CB8AC3E}">
        <p14:creationId xmlns:p14="http://schemas.microsoft.com/office/powerpoint/2010/main" val="388364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167552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23</a:t>
            </a:fld>
            <a:endParaRPr lang="zh-CN" altLang="en-US"/>
          </a:p>
        </p:txBody>
      </p:sp>
    </p:spTree>
    <p:extLst>
      <p:ext uri="{BB962C8B-B14F-4D97-AF65-F5344CB8AC3E}">
        <p14:creationId xmlns:p14="http://schemas.microsoft.com/office/powerpoint/2010/main" val="3219459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27</a:t>
            </a:fld>
            <a:endParaRPr lang="zh-CN" altLang="en-US"/>
          </a:p>
        </p:txBody>
      </p:sp>
    </p:spTree>
    <p:extLst>
      <p:ext uri="{BB962C8B-B14F-4D97-AF65-F5344CB8AC3E}">
        <p14:creationId xmlns:p14="http://schemas.microsoft.com/office/powerpoint/2010/main" val="112896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525963"/>
          </a:xfr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UFT</a:t>
            </a:r>
            <a:r>
              <a:rPr lang="zh-CN" altLang="en-US" dirty="0"/>
              <a:t>自动化</a:t>
            </a:r>
            <a:r>
              <a:rPr lang="zh-CN" altLang="en-US" dirty="0" smtClean="0"/>
              <a:t>测试简介</a:t>
            </a:r>
            <a:endParaRPr lang="zh-CN" altLang="en-US" dirty="0"/>
          </a:p>
        </p:txBody>
      </p:sp>
      <p:sp>
        <p:nvSpPr>
          <p:cNvPr id="4" name="TextBox 3"/>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Tools-&gt;Object Identification</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4320480" cy="434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775" y="1628800"/>
            <a:ext cx="4501505" cy="454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26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测试对象模型是一组对象类型或类，</a:t>
            </a:r>
            <a:r>
              <a:rPr lang="en-US" altLang="zh-CN" dirty="0" smtClean="0"/>
              <a:t>UFT</a:t>
            </a:r>
            <a:r>
              <a:rPr lang="zh-CN" altLang="en-US" dirty="0" smtClean="0"/>
              <a:t>用这些对象类型或类来表示应用程序中的对象。每个测试对象类都有一个可以唯一标识属于该类的对象的属性列表，以及一组</a:t>
            </a:r>
            <a:r>
              <a:rPr lang="en-US" altLang="zh-CN" dirty="0" smtClean="0"/>
              <a:t>UFT</a:t>
            </a:r>
            <a:r>
              <a:rPr lang="zh-CN" altLang="en-US" dirty="0" smtClean="0"/>
              <a:t>可以对其进行录制的方法。</a:t>
            </a:r>
            <a:endParaRPr lang="en-US" altLang="zh-CN" dirty="0" smtClean="0"/>
          </a:p>
          <a:p>
            <a:r>
              <a:rPr lang="zh-CN" altLang="en-US" dirty="0" smtClean="0"/>
              <a:t>测试对象是</a:t>
            </a:r>
            <a:r>
              <a:rPr lang="en-US" altLang="zh-CN" dirty="0" smtClean="0"/>
              <a:t>UFT</a:t>
            </a:r>
            <a:r>
              <a:rPr lang="zh-CN" altLang="en-US" dirty="0" smtClean="0"/>
              <a:t>在测试中创建的用于表示应用程序中的实际对象的对象。</a:t>
            </a:r>
            <a:r>
              <a:rPr lang="en-US" altLang="zh-CN" dirty="0" smtClean="0"/>
              <a:t>UFT</a:t>
            </a:r>
            <a:r>
              <a:rPr lang="zh-CN" altLang="en-US" dirty="0" smtClean="0"/>
              <a:t>存储有关该对象的信息，这些信息有助于它在运行会话期间标识和检查该对象。</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smtClean="0"/>
              <a:t>测试对象模型</a:t>
            </a:r>
            <a:endParaRPr lang="zh-CN" altLang="en-US" dirty="0"/>
          </a:p>
        </p:txBody>
      </p:sp>
    </p:spTree>
    <p:extLst>
      <p:ext uri="{BB962C8B-B14F-4D97-AF65-F5344CB8AC3E}">
        <p14:creationId xmlns:p14="http://schemas.microsoft.com/office/powerpoint/2010/main" val="30191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Web</a:t>
            </a:r>
            <a:r>
              <a:rPr lang="zh-CN" altLang="en-US" dirty="0" smtClean="0"/>
              <a:t>应用对象</a:t>
            </a:r>
            <a:endParaRPr lang="en-US" altLang="zh-CN" dirty="0" smtClean="0"/>
          </a:p>
          <a:p>
            <a:r>
              <a:rPr lang="en-US" altLang="zh-CN" dirty="0" smtClean="0"/>
              <a:t>&lt;input id="kw" class="</a:t>
            </a:r>
            <a:r>
              <a:rPr lang="en-US" altLang="zh-CN" dirty="0" err="1" smtClean="0"/>
              <a:t>s_ipt</a:t>
            </a:r>
            <a:r>
              <a:rPr lang="en-US" altLang="zh-CN" dirty="0" smtClean="0"/>
              <a:t>" name="</a:t>
            </a:r>
            <a:r>
              <a:rPr lang="en-US" altLang="zh-CN" dirty="0" err="1" smtClean="0"/>
              <a:t>wd</a:t>
            </a:r>
            <a:r>
              <a:rPr lang="en-US" altLang="zh-CN" dirty="0" smtClean="0"/>
              <a:t>" </a:t>
            </a:r>
            <a:r>
              <a:rPr lang="en-US" altLang="zh-CN" dirty="0" err="1" smtClean="0"/>
              <a:t>maxlength</a:t>
            </a:r>
            <a:r>
              <a:rPr lang="en-US" altLang="zh-CN" dirty="0" smtClean="0"/>
              <a:t>="100" autocomplete="off" type="text"&gt;</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2" y="3068960"/>
            <a:ext cx="7552042" cy="163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72" y="4848225"/>
            <a:ext cx="7384796"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54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Windows</a:t>
            </a:r>
            <a:r>
              <a:rPr lang="zh-CN" altLang="en-US" smtClean="0"/>
              <a:t>应用对象</a:t>
            </a:r>
            <a:endParaRPr lang="zh-CN" altLang="en-US" dirty="0"/>
          </a:p>
        </p:txBody>
      </p:sp>
      <p:sp>
        <p:nvSpPr>
          <p:cNvPr id="3" name="标题 2"/>
          <p:cNvSpPr>
            <a:spLocks noGrp="1"/>
          </p:cNvSpPr>
          <p:nvPr>
            <p:ph type="title"/>
          </p:nvPr>
        </p:nvSpPr>
        <p:spPr/>
        <p:txBody>
          <a:bodyPr/>
          <a:lstStyle/>
          <a:p>
            <a:r>
              <a:rPr lang="zh-CN" altLang="en-US" smtClean="0"/>
              <a:t>测试对象模型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140968"/>
            <a:ext cx="6675437"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47" y="1124744"/>
            <a:ext cx="30289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13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“对象库”中保存当前操作或整个测试中所有对象。可以使用“对象库”对话框查看或修改库中任何测试对象的描述，或者将新建对象添加到库。</a:t>
            </a:r>
            <a:endParaRPr lang="en-US" altLang="zh-CN" smtClean="0"/>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79305"/>
            <a:ext cx="6101283" cy="4508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49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使用</a:t>
            </a:r>
            <a:r>
              <a:rPr lang="en-US" altLang="zh-CN" smtClean="0"/>
              <a:t>Tools-&gt;Object Spy</a:t>
            </a:r>
            <a:r>
              <a:rPr lang="zh-CN" altLang="en-US" smtClean="0"/>
              <a:t>，可以查看打开的应用程序中任何对象的运行时或测试对象属性和方法。</a:t>
            </a:r>
            <a:endParaRPr lang="zh-CN" altLang="en-US" dirty="0"/>
          </a:p>
        </p:txBody>
      </p:sp>
      <p:sp>
        <p:nvSpPr>
          <p:cNvPr id="3" name="标题 2"/>
          <p:cNvSpPr>
            <a:spLocks noGrp="1"/>
          </p:cNvSpPr>
          <p:nvPr>
            <p:ph type="title"/>
          </p:nvPr>
        </p:nvSpPr>
        <p:spPr/>
        <p:txBody>
          <a:bodyPr/>
          <a:lstStyle/>
          <a:p>
            <a:r>
              <a:rPr lang="zh-CN" altLang="en-US" smtClean="0"/>
              <a:t>对象探测器</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60848"/>
            <a:ext cx="2864894" cy="456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34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录制脚本与回放脚本</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66629"/>
            <a:ext cx="30861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980728"/>
            <a:ext cx="8352928" cy="27489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39552" y="980728"/>
            <a:ext cx="1872208" cy="369332"/>
          </a:xfrm>
          <a:prstGeom prst="rect">
            <a:avLst/>
          </a:prstGeom>
          <a:noFill/>
        </p:spPr>
        <p:txBody>
          <a:bodyPr wrap="square" rtlCol="0">
            <a:spAutoFit/>
          </a:bodyPr>
          <a:lstStyle/>
          <a:p>
            <a:r>
              <a:rPr lang="zh-CN" altLang="en-US" dirty="0" smtClean="0"/>
              <a:t>录制脚本</a:t>
            </a:r>
            <a:endParaRPr lang="zh-CN" altLang="en-US" dirty="0"/>
          </a:p>
        </p:txBody>
      </p:sp>
      <p:cxnSp>
        <p:nvCxnSpPr>
          <p:cNvPr id="8" name="直接箭头连接符 7"/>
          <p:cNvCxnSpPr/>
          <p:nvPr/>
        </p:nvCxnSpPr>
        <p:spPr>
          <a:xfrm>
            <a:off x="3625652" y="1898678"/>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67944" y="1466629"/>
            <a:ext cx="1512168" cy="369332"/>
          </a:xfrm>
          <a:prstGeom prst="rect">
            <a:avLst/>
          </a:prstGeom>
          <a:noFill/>
        </p:spPr>
        <p:txBody>
          <a:bodyPr wrap="square" rtlCol="0">
            <a:spAutoFit/>
          </a:bodyPr>
          <a:lstStyle/>
          <a:p>
            <a:r>
              <a:rPr lang="zh-CN" altLang="en-US" dirty="0" smtClean="0"/>
              <a:t>测试对象</a:t>
            </a:r>
            <a:endParaRPr lang="zh-CN" altLang="en-US" dirty="0"/>
          </a:p>
        </p:txBody>
      </p:sp>
      <p:sp>
        <p:nvSpPr>
          <p:cNvPr id="11" name="矩形 10"/>
          <p:cNvSpPr/>
          <p:nvPr/>
        </p:nvSpPr>
        <p:spPr>
          <a:xfrm>
            <a:off x="5724128" y="1651295"/>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对象库</a:t>
            </a:r>
            <a:endParaRPr lang="zh-CN" altLang="en-US" dirty="0">
              <a:solidFill>
                <a:schemeClr val="tx1"/>
              </a:solidFill>
            </a:endParaRPr>
          </a:p>
        </p:txBody>
      </p:sp>
      <p:cxnSp>
        <p:nvCxnSpPr>
          <p:cNvPr id="13" name="直接箭头连接符 12"/>
          <p:cNvCxnSpPr/>
          <p:nvPr/>
        </p:nvCxnSpPr>
        <p:spPr>
          <a:xfrm>
            <a:off x="3604557" y="2872626"/>
            <a:ext cx="195446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46849" y="2440577"/>
            <a:ext cx="1512168" cy="369332"/>
          </a:xfrm>
          <a:prstGeom prst="rect">
            <a:avLst/>
          </a:prstGeom>
          <a:noFill/>
        </p:spPr>
        <p:txBody>
          <a:bodyPr wrap="square" rtlCol="0">
            <a:spAutoFit/>
          </a:bodyPr>
          <a:lstStyle/>
          <a:p>
            <a:r>
              <a:rPr lang="zh-CN" altLang="en-US" dirty="0" smtClean="0"/>
              <a:t>操作</a:t>
            </a:r>
            <a:endParaRPr lang="zh-CN" altLang="en-US" dirty="0"/>
          </a:p>
        </p:txBody>
      </p:sp>
      <p:sp>
        <p:nvSpPr>
          <p:cNvPr id="15" name="矩形 14"/>
          <p:cNvSpPr/>
          <p:nvPr/>
        </p:nvSpPr>
        <p:spPr>
          <a:xfrm>
            <a:off x="5703033" y="2625243"/>
            <a:ext cx="1512168" cy="6074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脚本</a:t>
            </a:r>
            <a:endParaRPr lang="zh-CN" altLang="en-US" dirty="0">
              <a:solidFill>
                <a:schemeClr val="tx1"/>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81127"/>
            <a:ext cx="2992882" cy="196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251520" y="3861048"/>
            <a:ext cx="8344544" cy="27005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11560" y="4095226"/>
            <a:ext cx="1815657" cy="369332"/>
          </a:xfrm>
          <a:prstGeom prst="rect">
            <a:avLst/>
          </a:prstGeom>
          <a:noFill/>
        </p:spPr>
        <p:txBody>
          <a:bodyPr wrap="square" rtlCol="0">
            <a:spAutoFit/>
          </a:bodyPr>
          <a:lstStyle/>
          <a:p>
            <a:r>
              <a:rPr lang="zh-CN" altLang="en-US" dirty="0" smtClean="0"/>
              <a:t>回放脚本</a:t>
            </a:r>
            <a:endParaRPr lang="zh-CN" altLang="en-US" dirty="0"/>
          </a:p>
        </p:txBody>
      </p:sp>
      <p:cxnSp>
        <p:nvCxnSpPr>
          <p:cNvPr id="22" name="直接箭头连接符 21"/>
          <p:cNvCxnSpPr/>
          <p:nvPr/>
        </p:nvCxnSpPr>
        <p:spPr>
          <a:xfrm>
            <a:off x="3604442" y="5373216"/>
            <a:ext cx="189542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0710" y="5185743"/>
            <a:ext cx="1466492" cy="369332"/>
          </a:xfrm>
          <a:prstGeom prst="rect">
            <a:avLst/>
          </a:prstGeom>
          <a:noFill/>
        </p:spPr>
        <p:txBody>
          <a:bodyPr wrap="square" rtlCol="0">
            <a:spAutoFit/>
          </a:bodyPr>
          <a:lstStyle/>
          <a:p>
            <a:r>
              <a:rPr lang="zh-CN" altLang="en-US" dirty="0" smtClean="0"/>
              <a:t>运行时对象</a:t>
            </a:r>
            <a:endParaRPr lang="zh-CN" altLang="en-US" dirty="0"/>
          </a:p>
        </p:txBody>
      </p:sp>
    </p:spTree>
    <p:extLst>
      <p:ext uri="{BB962C8B-B14F-4D97-AF65-F5344CB8AC3E}">
        <p14:creationId xmlns:p14="http://schemas.microsoft.com/office/powerpoint/2010/main" val="1700497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smtClean="0"/>
              <a:t>录制准备</a:t>
            </a:r>
            <a:endParaRPr lang="en-US" altLang="zh-CN" smtClean="0"/>
          </a:p>
          <a:p>
            <a:pPr lvl="1"/>
            <a:r>
              <a:rPr lang="zh-CN" altLang="en-US" smtClean="0"/>
              <a:t>计划测试</a:t>
            </a:r>
            <a:endParaRPr lang="en-US" altLang="zh-CN" smtClean="0"/>
          </a:p>
          <a:p>
            <a:pPr lvl="1"/>
            <a:r>
              <a:rPr lang="zh-CN" altLang="en-US" smtClean="0"/>
              <a:t>录制选项设置</a:t>
            </a:r>
            <a:endParaRPr lang="en-US" altLang="zh-CN" smtClean="0"/>
          </a:p>
          <a:p>
            <a:r>
              <a:rPr lang="zh-CN" altLang="en-US" smtClean="0"/>
              <a:t>录制脚本</a:t>
            </a:r>
            <a:endParaRPr lang="en-US" altLang="zh-CN" smtClean="0"/>
          </a:p>
          <a:p>
            <a:r>
              <a:rPr lang="zh-CN" altLang="en-US" smtClean="0"/>
              <a:t>增强脚本</a:t>
            </a:r>
            <a:endParaRPr lang="en-US" altLang="zh-CN" smtClean="0"/>
          </a:p>
          <a:p>
            <a:pPr lvl="1"/>
            <a:r>
              <a:rPr lang="zh-CN" altLang="en-US" smtClean="0"/>
              <a:t>检查点</a:t>
            </a:r>
            <a:endParaRPr lang="en-US" altLang="zh-CN" smtClean="0"/>
          </a:p>
          <a:p>
            <a:pPr lvl="1"/>
            <a:r>
              <a:rPr lang="zh-CN" altLang="en-US" smtClean="0"/>
              <a:t>脚本参数化</a:t>
            </a:r>
            <a:endParaRPr lang="en-US" altLang="zh-CN" smtClean="0"/>
          </a:p>
          <a:p>
            <a:r>
              <a:rPr lang="zh-CN" altLang="en-US" smtClean="0"/>
              <a:t>调试脚本</a:t>
            </a:r>
            <a:endParaRPr lang="en-US" altLang="zh-CN" smtClean="0"/>
          </a:p>
          <a:p>
            <a:r>
              <a:rPr lang="zh-CN" altLang="en-US" smtClean="0"/>
              <a:t>运行测试</a:t>
            </a:r>
            <a:endParaRPr lang="en-US" altLang="zh-CN" smtClean="0"/>
          </a:p>
          <a:p>
            <a:r>
              <a:rPr lang="zh-CN" altLang="en-US" smtClean="0"/>
              <a:t>分析测试结果</a:t>
            </a:r>
            <a:endParaRPr lang="en-US" altLang="zh-CN" smtClean="0"/>
          </a:p>
          <a:p>
            <a:r>
              <a:rPr lang="zh-CN" altLang="en-US" smtClean="0"/>
              <a:t>报告缺陷</a:t>
            </a:r>
            <a:endParaRPr lang="en-US" altLang="zh-CN" smtClean="0"/>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的工作步骤</a:t>
            </a:r>
            <a:endParaRPr lang="zh-CN" altLang="en-US" dirty="0"/>
          </a:p>
        </p:txBody>
      </p:sp>
    </p:spTree>
    <p:extLst>
      <p:ext uri="{BB962C8B-B14F-4D97-AF65-F5344CB8AC3E}">
        <p14:creationId xmlns:p14="http://schemas.microsoft.com/office/powerpoint/2010/main" val="217479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909180252"/>
              </p:ext>
            </p:extLst>
          </p:nvPr>
        </p:nvGraphicFramePr>
        <p:xfrm>
          <a:off x="467544" y="2204864"/>
          <a:ext cx="8229352" cy="4023360"/>
        </p:xfrm>
        <a:graphic>
          <a:graphicData uri="http://schemas.openxmlformats.org/drawingml/2006/table">
            <a:tbl>
              <a:tblPr firstRow="1" bandRow="1">
                <a:tableStyleId>{5C22544A-7EE6-4342-B048-85BDC9FD1C3A}</a:tableStyleId>
              </a:tblPr>
              <a:tblGrid>
                <a:gridCol w="1882496"/>
                <a:gridCol w="2232181"/>
                <a:gridCol w="2088169"/>
                <a:gridCol w="2026506"/>
              </a:tblGrid>
              <a:tr h="342055">
                <a:tc>
                  <a:txBody>
                    <a:bodyPr/>
                    <a:lstStyle/>
                    <a:p>
                      <a:r>
                        <a:rPr lang="zh-CN" altLang="en-US" dirty="0" smtClean="0">
                          <a:solidFill>
                            <a:schemeClr val="tx1"/>
                          </a:solidFill>
                        </a:rPr>
                        <a:t>用例名称</a:t>
                      </a:r>
                      <a:endParaRPr lang="zh-CN" altLang="en-US" dirty="0">
                        <a:solidFill>
                          <a:schemeClr val="tx1"/>
                        </a:solidFill>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zh-CN" altLang="en-US" dirty="0"/>
                    </a:p>
                  </a:txBody>
                  <a:tcPr marL="90757" marR="90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zh-CN" altLang="en-US" smtClean="0"/>
              <a:t>录制准备</a:t>
            </a:r>
            <a:endParaRPr lang="zh-CN" altLang="en-US" dirty="0"/>
          </a:p>
        </p:txBody>
      </p:sp>
      <p:sp>
        <p:nvSpPr>
          <p:cNvPr id="5" name="TextBox 4"/>
          <p:cNvSpPr txBox="1"/>
          <p:nvPr/>
        </p:nvSpPr>
        <p:spPr>
          <a:xfrm>
            <a:off x="539552" y="1012086"/>
            <a:ext cx="8244408" cy="1077218"/>
          </a:xfrm>
          <a:prstGeom prst="rect">
            <a:avLst/>
          </a:prstGeom>
          <a:noFill/>
        </p:spPr>
        <p:txBody>
          <a:bodyPr wrap="square" rtlCol="0">
            <a:spAutoFit/>
          </a:bodyPr>
          <a:lstStyle/>
          <a:p>
            <a:r>
              <a:rPr lang="en-US" altLang="zh-CN" sz="3200" dirty="0" smtClean="0"/>
              <a:t>1</a:t>
            </a:r>
            <a:r>
              <a:rPr lang="zh-CN" altLang="en-US" sz="3200" dirty="0" smtClean="0"/>
              <a:t>、根据产品逻辑和业务分析，设计测试用例和测试用例所用到的测试数据。</a:t>
            </a:r>
            <a:endParaRPr lang="zh-CN" altLang="en-US" sz="3200" dirty="0"/>
          </a:p>
        </p:txBody>
      </p:sp>
    </p:spTree>
    <p:extLst>
      <p:ext uri="{BB962C8B-B14F-4D97-AF65-F5344CB8AC3E}">
        <p14:creationId xmlns:p14="http://schemas.microsoft.com/office/powerpoint/2010/main" val="419753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mtClean="0"/>
              <a:t>2</a:t>
            </a:r>
            <a:r>
              <a:rPr lang="zh-CN" altLang="en-US" smtClean="0"/>
              <a:t>、分析产品特点，根据</a:t>
            </a:r>
            <a:r>
              <a:rPr lang="en-US" altLang="zh-CN" smtClean="0"/>
              <a:t>UFT</a:t>
            </a:r>
            <a:r>
              <a:rPr lang="zh-CN" altLang="en-US" smtClean="0"/>
              <a:t>的特点和实现方式，确定哪些测试用例需求手工执行，哪些测试用例需要自动化执行。</a:t>
            </a:r>
            <a:endParaRPr lang="zh-CN" altLang="en-US" dirty="0"/>
          </a:p>
        </p:txBody>
      </p:sp>
      <p:sp>
        <p:nvSpPr>
          <p:cNvPr id="3" name="标题 2"/>
          <p:cNvSpPr>
            <a:spLocks noGrp="1"/>
          </p:cNvSpPr>
          <p:nvPr>
            <p:ph type="title"/>
          </p:nvPr>
        </p:nvSpPr>
        <p:spPr/>
        <p:txBody>
          <a:bodyPr/>
          <a:lstStyle/>
          <a:p>
            <a:r>
              <a:rPr lang="zh-CN" altLang="en-US" smtClean="0"/>
              <a:t>录制准备</a:t>
            </a:r>
            <a:endParaRPr lang="zh-CN" altLang="en-US" dirty="0"/>
          </a:p>
        </p:txBody>
      </p:sp>
    </p:spTree>
    <p:extLst>
      <p:ext uri="{BB962C8B-B14F-4D97-AF65-F5344CB8AC3E}">
        <p14:creationId xmlns:p14="http://schemas.microsoft.com/office/powerpoint/2010/main" val="1926797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4525963"/>
          </a:xfrm>
        </p:spPr>
        <p:txBody>
          <a:bodyPr/>
          <a:lstStyle/>
          <a:p>
            <a:r>
              <a:rPr lang="en-US" altLang="zh-CN" dirty="0" smtClean="0"/>
              <a:t>3</a:t>
            </a:r>
            <a:r>
              <a:rPr lang="zh-CN" altLang="en-US" dirty="0" smtClean="0"/>
              <a:t>、</a:t>
            </a:r>
            <a:r>
              <a:rPr lang="zh-CN" altLang="en-US" sz="2400" dirty="0" smtClean="0"/>
              <a:t>分析这些需要实现的自动化测试用例，确定自动化测试用例的前置条件、预期结果和后置条件，合理安排录制和编写测试脚本，尽量使测试脚本简单、实用和复用。</a:t>
            </a:r>
            <a:endParaRPr lang="zh-CN" altLang="en-US" sz="2400" dirty="0"/>
          </a:p>
        </p:txBody>
      </p:sp>
      <p:sp>
        <p:nvSpPr>
          <p:cNvPr id="3" name="标题 2"/>
          <p:cNvSpPr>
            <a:spLocks noGrp="1"/>
          </p:cNvSpPr>
          <p:nvPr>
            <p:ph type="title"/>
          </p:nvPr>
        </p:nvSpPr>
        <p:spPr/>
        <p:txBody>
          <a:bodyPr/>
          <a:lstStyle/>
          <a:p>
            <a:r>
              <a:rPr lang="zh-CN" altLang="en-US" smtClean="0"/>
              <a:t>录制准备</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0881620"/>
              </p:ext>
            </p:extLst>
          </p:nvPr>
        </p:nvGraphicFramePr>
        <p:xfrm>
          <a:off x="323528" y="2276872"/>
          <a:ext cx="8291263" cy="4572000"/>
        </p:xfrm>
        <a:graphic>
          <a:graphicData uri="http://schemas.openxmlformats.org/drawingml/2006/table">
            <a:tbl>
              <a:tblPr firstRow="1" bandRow="1">
                <a:tableStyleId>{5C22544A-7EE6-4342-B048-85BDC9FD1C3A}</a:tableStyleId>
              </a:tblPr>
              <a:tblGrid>
                <a:gridCol w="1368152"/>
                <a:gridCol w="2777480"/>
                <a:gridCol w="2103879"/>
                <a:gridCol w="2041752"/>
              </a:tblGrid>
              <a:tr h="342055">
                <a:tc>
                  <a:txBody>
                    <a:bodyPr/>
                    <a:lstStyle/>
                    <a:p>
                      <a:r>
                        <a:rPr lang="zh-CN" altLang="en-US" dirty="0" smtClean="0">
                          <a:solidFill>
                            <a:schemeClr val="tx1"/>
                          </a:solidFill>
                        </a:rPr>
                        <a:t>用例名称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验证列表数据为单页时的翻页功能</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用例编号</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Query_TC1007-1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设计人</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用例级别</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设计时间</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测试数据</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测试类型</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手工</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自动</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测试内容</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数据列表页，进行“下一页”操作会跳转到当前页的下一页，进行“尾页”操作会跳转到最后一页，进行“上一页”操作跳转到当前页的上一页，进行“首页”操作会跳转到第一页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前置条件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r>
                        <a:rPr lang="zh-CN" altLang="en-US" dirty="0" smtClean="0"/>
                        <a:t>进入查询页面，当前数据列表中只有一页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后置条件</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pPr marL="0" algn="l" defTabSz="914400" rtl="0" eaLnBrk="1" latinLnBrk="0" hangingPunct="1"/>
                      <a:r>
                        <a:rPr lang="zh-CN" altLang="en-US" sz="1800" b="1" kern="1200" dirty="0" smtClean="0">
                          <a:solidFill>
                            <a:schemeClr val="tx1"/>
                          </a:solidFill>
                          <a:latin typeface="+mn-lt"/>
                          <a:ea typeface="+mn-ea"/>
                          <a:cs typeface="+mn-cs"/>
                        </a:rPr>
                        <a:t>步骤</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l" defTabSz="914400" rtl="0" eaLnBrk="1" latinLnBrk="0" hangingPunct="1"/>
                      <a:r>
                        <a:rPr lang="zh-CN" altLang="en-US" sz="1800" b="1" kern="1200" dirty="0" smtClean="0">
                          <a:solidFill>
                            <a:schemeClr val="tx1"/>
                          </a:solidFill>
                          <a:latin typeface="+mn-lt"/>
                          <a:ea typeface="+mn-ea"/>
                          <a:cs typeface="+mn-cs"/>
                        </a:rPr>
                        <a:t>操作描述</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algn="l" defTabSz="914400" rtl="0" eaLnBrk="1" latinLnBrk="0" hangingPunct="1"/>
                      <a:r>
                        <a:rPr lang="zh-CN" altLang="en-US" sz="1800" b="1" kern="1200" dirty="0" smtClean="0">
                          <a:solidFill>
                            <a:schemeClr val="tx1"/>
                          </a:solidFill>
                          <a:latin typeface="+mn-lt"/>
                          <a:ea typeface="+mn-ea"/>
                          <a:cs typeface="+mn-cs"/>
                        </a:rPr>
                        <a:t>期望结果</a:t>
                      </a:r>
                      <a:endParaRPr lang="zh-CN"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r>
              <a:tr h="342055">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点击“下一页”</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zh-CN" altLang="en-US" dirty="0" smtClean="0"/>
                        <a:t>仍然显示为第一页数据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点击“上一页”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055">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点击“尾页”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仍然显示为第一页数据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64703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UFT</a:t>
            </a:r>
            <a:r>
              <a:rPr lang="zh-CN" altLang="en-US" dirty="0" smtClean="0"/>
              <a:t>的前世今生</a:t>
            </a:r>
            <a:endParaRPr lang="en-US" altLang="zh-CN" dirty="0" smtClean="0"/>
          </a:p>
          <a:p>
            <a:r>
              <a:rPr lang="en-US" altLang="zh-CN" dirty="0" err="1" smtClean="0"/>
              <a:t>UFT</a:t>
            </a:r>
            <a:r>
              <a:rPr lang="zh-CN" altLang="en-US" dirty="0" smtClean="0"/>
              <a:t>的工作原理</a:t>
            </a:r>
            <a:endParaRPr lang="en-US" altLang="zh-CN" dirty="0" smtClean="0"/>
          </a:p>
          <a:p>
            <a:r>
              <a:rPr lang="en-US" altLang="zh-CN" dirty="0" err="1" smtClean="0"/>
              <a:t>UFT</a:t>
            </a:r>
            <a:r>
              <a:rPr lang="zh-CN" altLang="en-US" dirty="0" smtClean="0"/>
              <a:t>的工作步骤</a:t>
            </a:r>
            <a:endParaRPr lang="en-US" altLang="zh-CN" dirty="0" smtClean="0"/>
          </a:p>
          <a:p>
            <a:r>
              <a:rPr lang="en-US" altLang="zh-CN" dirty="0" err="1" smtClean="0">
                <a:solidFill>
                  <a:srgbClr val="FF0000"/>
                </a:solidFill>
              </a:rPr>
              <a:t>UFT</a:t>
            </a:r>
            <a:r>
              <a:rPr lang="zh-CN" altLang="en-US" dirty="0" smtClean="0">
                <a:solidFill>
                  <a:srgbClr val="FF0000"/>
                </a:solidFill>
              </a:rPr>
              <a:t>脚本录制 </a:t>
            </a:r>
            <a:endParaRPr lang="en-US" altLang="zh-CN" dirty="0" smtClean="0">
              <a:solidFill>
                <a:srgbClr val="FF0000"/>
              </a:solidFill>
            </a:endParaRPr>
          </a:p>
          <a:p>
            <a:r>
              <a:rPr lang="zh-CN" altLang="en-US" dirty="0" smtClean="0"/>
              <a:t>测试对象与对象库</a:t>
            </a:r>
            <a:endParaRPr lang="en-US" altLang="zh-CN" dirty="0" smtClean="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675135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安装</a:t>
            </a:r>
            <a:endParaRPr lang="zh-CN" altLang="en-US" dirty="0"/>
          </a:p>
        </p:txBody>
      </p:sp>
      <p:pic>
        <p:nvPicPr>
          <p:cNvPr id="1025" name="Picture 1" descr="C:\Users\think\AppData\Roaming\Tencent\Users\626231936\QQ\WinTemp\RichOle\7D@2IHX1FMH8FBUEY~$$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763755"/>
            <a:ext cx="4889004" cy="402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4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第一步，启动</a:t>
            </a:r>
            <a:r>
              <a:rPr lang="en-US" altLang="zh-CN" smtClean="0"/>
              <a:t>UFT</a:t>
            </a:r>
            <a:r>
              <a:rPr lang="zh-CN" altLang="en-US" smtClean="0"/>
              <a:t>，新建测试</a:t>
            </a:r>
            <a:endParaRPr lang="en-US" altLang="zh-CN" smtClean="0"/>
          </a:p>
          <a:p>
            <a:r>
              <a:rPr lang="zh-CN" altLang="en-US" smtClean="0"/>
              <a:t>第二步，录制</a:t>
            </a:r>
            <a:endParaRPr lang="en-US" altLang="zh-CN" smtClean="0"/>
          </a:p>
          <a:p>
            <a:pPr lvl="1"/>
            <a:r>
              <a:rPr lang="zh-CN" altLang="en-US" smtClean="0"/>
              <a:t>录制</a:t>
            </a:r>
            <a:r>
              <a:rPr lang="en-US" altLang="zh-CN" smtClean="0"/>
              <a:t>Web</a:t>
            </a:r>
            <a:r>
              <a:rPr lang="zh-CN" altLang="en-US" smtClean="0"/>
              <a:t>应用程序</a:t>
            </a:r>
            <a:endParaRPr lang="en-US" altLang="zh-CN" smtClean="0"/>
          </a:p>
          <a:p>
            <a:pPr lvl="1"/>
            <a:r>
              <a:rPr lang="zh-CN" altLang="en-US" smtClean="0"/>
              <a:t>录制</a:t>
            </a:r>
            <a:r>
              <a:rPr lang="en-US" altLang="zh-CN" smtClean="0"/>
              <a:t>Windows</a:t>
            </a:r>
            <a:r>
              <a:rPr lang="zh-CN" altLang="en-US" smtClean="0"/>
              <a:t>应用程序</a:t>
            </a:r>
            <a:endParaRPr lang="zh-CN" altLang="en-US" dirty="0"/>
          </a:p>
        </p:txBody>
      </p:sp>
      <p:sp>
        <p:nvSpPr>
          <p:cNvPr id="3" name="标题 2"/>
          <p:cNvSpPr>
            <a:spLocks noGrp="1"/>
          </p:cNvSpPr>
          <p:nvPr>
            <p:ph type="title"/>
          </p:nvPr>
        </p:nvSpPr>
        <p:spPr/>
        <p:txBody>
          <a:bodyPr/>
          <a:lstStyle/>
          <a:p>
            <a:r>
              <a:rPr lang="zh-CN" altLang="en-US" smtClean="0"/>
              <a:t>脚本录制</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1772816"/>
            <a:ext cx="41529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494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solidFill>
                  <a:srgbClr val="FF0000"/>
                </a:solidFill>
              </a:rPr>
              <a:t>测试对象与对象库</a:t>
            </a:r>
            <a:endParaRPr lang="en-US" altLang="zh-CN" dirty="0" smtClean="0">
              <a:solidFill>
                <a:srgbClr val="FF0000"/>
              </a:solidFill>
            </a:endParaRPr>
          </a:p>
          <a:p>
            <a:r>
              <a:rPr lang="zh-CN" altLang="en-US" dirty="0"/>
              <a:t>共享对象库的</a:t>
            </a:r>
            <a:r>
              <a:rPr lang="zh-CN" altLang="en-US" dirty="0" smtClean="0"/>
              <a:t>使用</a:t>
            </a:r>
            <a:endParaRPr lang="en-US" altLang="zh-CN" dirty="0" smtClean="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UFT</a:t>
            </a:r>
            <a:r>
              <a:rPr lang="zh-CN" altLang="en-US" dirty="0" smtClean="0"/>
              <a:t>测试对象库是类或对象属性的集合，</a:t>
            </a:r>
            <a:r>
              <a:rPr lang="en-US" altLang="zh-CN" dirty="0" smtClean="0"/>
              <a:t>UFT</a:t>
            </a:r>
            <a:r>
              <a:rPr lang="zh-CN" altLang="en-US" dirty="0" smtClean="0"/>
              <a:t>用对象库中对象的属性来标识应用程序中的对象</a:t>
            </a:r>
          </a:p>
          <a:p>
            <a:r>
              <a:rPr lang="zh-CN" altLang="en-US" dirty="0" smtClean="0"/>
              <a:t>测试对象包括以下两方面： </a:t>
            </a:r>
          </a:p>
          <a:p>
            <a:pPr lvl="1"/>
            <a:r>
              <a:rPr lang="zh-CN" altLang="en-US" dirty="0" smtClean="0"/>
              <a:t>测试对象都有一个可以唯一标识该类对象的属性列表</a:t>
            </a:r>
          </a:p>
          <a:p>
            <a:pPr lvl="1"/>
            <a:r>
              <a:rPr lang="zh-CN" altLang="en-US" dirty="0" smtClean="0"/>
              <a:t>一组对该对象类的操作方法（动作）</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Tree>
    <p:extLst>
      <p:ext uri="{BB962C8B-B14F-4D97-AF65-F5344CB8AC3E}">
        <p14:creationId xmlns:p14="http://schemas.microsoft.com/office/powerpoint/2010/main" val="3059317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467544" y="1052736"/>
            <a:ext cx="5400600" cy="5184576"/>
          </a:xfrm>
        </p:spPr>
        <p:txBody>
          <a:bodyPr>
            <a:normAutofit/>
          </a:bodyPr>
          <a:lstStyle/>
          <a:p>
            <a:r>
              <a:rPr lang="en-US" altLang="zh-CN" dirty="0" smtClean="0"/>
              <a:t>TO&amp;RO</a:t>
            </a:r>
          </a:p>
          <a:p>
            <a:pPr lvl="1"/>
            <a:r>
              <a:rPr lang="zh-CN" altLang="en-US" dirty="0" smtClean="0"/>
              <a:t>测试对象（</a:t>
            </a:r>
            <a:r>
              <a:rPr lang="en-US" altLang="zh-CN" dirty="0" smtClean="0"/>
              <a:t>test object</a:t>
            </a:r>
            <a:r>
              <a:rPr lang="zh-CN" altLang="en-US" dirty="0" smtClean="0"/>
              <a:t>）：被添加到对象库里的对象</a:t>
            </a:r>
          </a:p>
          <a:p>
            <a:pPr lvl="1"/>
            <a:r>
              <a:rPr lang="zh-CN" altLang="en-US" dirty="0" smtClean="0"/>
              <a:t>运行时对象（</a:t>
            </a:r>
            <a:r>
              <a:rPr lang="en-US" altLang="zh-CN" dirty="0" smtClean="0"/>
              <a:t>run-time object</a:t>
            </a:r>
            <a:r>
              <a:rPr lang="zh-CN" altLang="en-US" dirty="0" smtClean="0"/>
              <a:t>）：被测软件在运行时实际所运行的那个对象 </a:t>
            </a:r>
          </a:p>
          <a:p>
            <a:endParaRPr lang="zh-CN" altLang="en-US" dirty="0"/>
          </a:p>
        </p:txBody>
      </p:sp>
      <p:sp>
        <p:nvSpPr>
          <p:cNvPr id="3" name="标题 2"/>
          <p:cNvSpPr>
            <a:spLocks noGrp="1"/>
          </p:cNvSpPr>
          <p:nvPr>
            <p:ph type="title"/>
          </p:nvPr>
        </p:nvSpPr>
        <p:spPr/>
        <p:txBody>
          <a:bodyPr/>
          <a:lstStyle/>
          <a:p>
            <a:r>
              <a:rPr lang="zh-CN" altLang="en-US" smtClean="0"/>
              <a:t>初识测试对象</a:t>
            </a:r>
            <a:endParaRPr lang="zh-CN" altLang="en-US" dirty="0"/>
          </a:p>
        </p:txBody>
      </p:sp>
      <p:sp>
        <p:nvSpPr>
          <p:cNvPr id="2" name="矩形 1"/>
          <p:cNvSpPr/>
          <p:nvPr/>
        </p:nvSpPr>
        <p:spPr>
          <a:xfrm>
            <a:off x="6372200" y="2564904"/>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存储测试对象、属性和属性值</a:t>
            </a:r>
            <a:endParaRPr lang="zh-CN" altLang="en-US" sz="2000" b="1" dirty="0">
              <a:solidFill>
                <a:schemeClr val="tx1"/>
              </a:solidFill>
            </a:endParaRPr>
          </a:p>
        </p:txBody>
      </p:sp>
      <p:sp>
        <p:nvSpPr>
          <p:cNvPr id="6" name="矩形 5"/>
          <p:cNvSpPr/>
          <p:nvPr/>
        </p:nvSpPr>
        <p:spPr>
          <a:xfrm>
            <a:off x="6355918" y="106794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标识</a:t>
            </a:r>
            <a:r>
              <a:rPr lang="en-US" altLang="zh-CN" sz="2000" b="1" dirty="0" err="1" smtClean="0">
                <a:solidFill>
                  <a:schemeClr val="tx1"/>
                </a:solidFill>
              </a:rPr>
              <a:t>UFT</a:t>
            </a:r>
            <a:r>
              <a:rPr lang="zh-CN" altLang="en-US" sz="2000" b="1" dirty="0" smtClean="0">
                <a:solidFill>
                  <a:schemeClr val="tx1"/>
                </a:solidFill>
              </a:rPr>
              <a:t>测试对象类</a:t>
            </a:r>
            <a:endParaRPr lang="zh-CN" altLang="en-US" sz="2000" b="1" dirty="0">
              <a:solidFill>
                <a:schemeClr val="tx1"/>
              </a:solidFill>
            </a:endParaRPr>
          </a:p>
        </p:txBody>
      </p:sp>
      <p:sp>
        <p:nvSpPr>
          <p:cNvPr id="7" name="矩形 6"/>
          <p:cNvSpPr/>
          <p:nvPr/>
        </p:nvSpPr>
        <p:spPr>
          <a:xfrm>
            <a:off x="6353275" y="4083893"/>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确定对象名称</a:t>
            </a:r>
            <a:endParaRPr lang="zh-CN" altLang="en-US" sz="2000" b="1" dirty="0">
              <a:solidFill>
                <a:schemeClr val="tx1"/>
              </a:solidFill>
            </a:endParaRPr>
          </a:p>
        </p:txBody>
      </p:sp>
      <p:sp>
        <p:nvSpPr>
          <p:cNvPr id="8" name="矩形 7"/>
          <p:cNvSpPr/>
          <p:nvPr/>
        </p:nvSpPr>
        <p:spPr>
          <a:xfrm>
            <a:off x="6340593" y="5596061"/>
            <a:ext cx="2016224"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录制对象的操作</a:t>
            </a:r>
            <a:endParaRPr lang="zh-CN" altLang="en-US" sz="2000" b="1" dirty="0">
              <a:solidFill>
                <a:schemeClr val="tx1"/>
              </a:solidFill>
            </a:endParaRPr>
          </a:p>
        </p:txBody>
      </p:sp>
      <p:sp>
        <p:nvSpPr>
          <p:cNvPr id="5" name="下箭头 4"/>
          <p:cNvSpPr/>
          <p:nvPr/>
        </p:nvSpPr>
        <p:spPr>
          <a:xfrm>
            <a:off x="7083896" y="1932037"/>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7215822" y="3429000"/>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7200497" y="4947989"/>
            <a:ext cx="296416" cy="63286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6418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23528" y="1052736"/>
            <a:ext cx="8229600" cy="4525963"/>
          </a:xfrm>
        </p:spPr>
        <p:txBody>
          <a:bodyPr/>
          <a:lstStyle/>
          <a:p>
            <a:r>
              <a:rPr lang="zh-CN" altLang="en-US" dirty="0"/>
              <a:t>对象</a:t>
            </a:r>
            <a:r>
              <a:rPr lang="zh-CN" altLang="en-US" dirty="0" smtClean="0"/>
              <a:t>库的操作</a:t>
            </a:r>
            <a:endParaRPr lang="en-US" altLang="zh-CN" dirty="0" smtClean="0"/>
          </a:p>
          <a:p>
            <a:pPr lvl="1"/>
            <a:r>
              <a:rPr lang="zh-CN" altLang="en-US" dirty="0" smtClean="0"/>
              <a:t>添加对象</a:t>
            </a:r>
            <a:endParaRPr lang="en-US" altLang="zh-CN" dirty="0" smtClean="0"/>
          </a:p>
          <a:p>
            <a:pPr lvl="1"/>
            <a:r>
              <a:rPr lang="zh-CN" altLang="en-US" dirty="0" smtClean="0"/>
              <a:t>查看对象</a:t>
            </a:r>
            <a:endParaRPr lang="en-US" altLang="zh-CN" dirty="0" smtClean="0"/>
          </a:p>
          <a:p>
            <a:pPr lvl="1"/>
            <a:r>
              <a:rPr lang="zh-CN" altLang="en-US" dirty="0" smtClean="0"/>
              <a:t>修改对象</a:t>
            </a:r>
            <a:endParaRPr lang="en-US" altLang="zh-CN" dirty="0" smtClean="0"/>
          </a:p>
          <a:p>
            <a:pPr lvl="1"/>
            <a:r>
              <a:rPr lang="zh-CN" altLang="en-US" dirty="0" smtClean="0"/>
              <a:t>删除对象</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249488"/>
            <a:ext cx="618259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52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39552" y="1052736"/>
            <a:ext cx="8229600" cy="4525963"/>
          </a:xfrm>
        </p:spPr>
        <p:txBody>
          <a:bodyPr/>
          <a:lstStyle/>
          <a:p>
            <a:r>
              <a:rPr lang="zh-CN" altLang="en-US" dirty="0">
                <a:latin typeface="Calibri" pitchFamily="34" charset="0"/>
              </a:rPr>
              <a:t>通过“对象属性”可以查看对象库中测试对象的信息， 以及显示选中测试步骤中测试对象的属性和值</a:t>
            </a:r>
          </a:p>
          <a:p>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1"/>
            <a:ext cx="7776864" cy="3836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96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smtClean="0"/>
              <a:t>UFT</a:t>
            </a:r>
            <a:r>
              <a:rPr lang="zh-CN" altLang="en-US" smtClean="0"/>
              <a:t>的前世今生</a:t>
            </a:r>
            <a:endParaRPr lang="zh-CN" altLang="en-US" dirty="0"/>
          </a:p>
        </p:txBody>
      </p:sp>
      <p:sp>
        <p:nvSpPr>
          <p:cNvPr id="4" name="右箭头 3"/>
          <p:cNvSpPr/>
          <p:nvPr/>
        </p:nvSpPr>
        <p:spPr>
          <a:xfrm>
            <a:off x="539552" y="3363316"/>
            <a:ext cx="8208912" cy="715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35496"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3203848"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6228184" y="3867373"/>
            <a:ext cx="1152128" cy="713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32092" y="2852935"/>
            <a:ext cx="4800533" cy="523220"/>
          </a:xfrm>
          <a:prstGeom prst="rect">
            <a:avLst/>
          </a:prstGeom>
          <a:noFill/>
        </p:spPr>
        <p:txBody>
          <a:bodyPr wrap="square" rtlCol="0">
            <a:spAutoFit/>
          </a:bodyPr>
          <a:lstStyle/>
          <a:p>
            <a:r>
              <a:rPr lang="en-US" altLang="zh-CN" sz="2800" b="1" dirty="0" err="1" smtClean="0"/>
              <a:t>WinRunner</a:t>
            </a:r>
            <a:r>
              <a:rPr lang="en-US" altLang="zh-CN" sz="2800" b="1" dirty="0" smtClean="0"/>
              <a:t>(</a:t>
            </a:r>
            <a:r>
              <a:rPr lang="en-US" altLang="zh-CN" sz="2800" b="1" dirty="0" err="1" smtClean="0"/>
              <a:t>tsl</a:t>
            </a:r>
            <a:r>
              <a:rPr lang="en-US" altLang="zh-CN" sz="2800" b="1" dirty="0"/>
              <a:t>)</a:t>
            </a:r>
            <a:endParaRPr lang="zh-CN" altLang="en-US" sz="2800" b="1" dirty="0"/>
          </a:p>
        </p:txBody>
      </p:sp>
      <p:sp>
        <p:nvSpPr>
          <p:cNvPr id="10" name="矩形 9"/>
          <p:cNvSpPr/>
          <p:nvPr/>
        </p:nvSpPr>
        <p:spPr>
          <a:xfrm>
            <a:off x="3411714" y="2859288"/>
            <a:ext cx="1038832" cy="523220"/>
          </a:xfrm>
          <a:prstGeom prst="rect">
            <a:avLst/>
          </a:prstGeom>
        </p:spPr>
        <p:txBody>
          <a:bodyPr wrap="square">
            <a:spAutoFit/>
          </a:bodyPr>
          <a:lstStyle/>
          <a:p>
            <a:r>
              <a:rPr lang="en-US" altLang="zh-CN" sz="2800" b="1" dirty="0" err="1"/>
              <a:t>QTP</a:t>
            </a:r>
            <a:endParaRPr lang="en-US" altLang="zh-CN" sz="2800" b="1" dirty="0"/>
          </a:p>
        </p:txBody>
      </p:sp>
      <p:sp>
        <p:nvSpPr>
          <p:cNvPr id="12" name="矩形 11"/>
          <p:cNvSpPr/>
          <p:nvPr/>
        </p:nvSpPr>
        <p:spPr>
          <a:xfrm>
            <a:off x="6228184" y="2987736"/>
            <a:ext cx="1007113" cy="523220"/>
          </a:xfrm>
          <a:prstGeom prst="rect">
            <a:avLst/>
          </a:prstGeom>
        </p:spPr>
        <p:txBody>
          <a:bodyPr wrap="square">
            <a:spAutoFit/>
          </a:bodyPr>
          <a:lstStyle/>
          <a:p>
            <a:r>
              <a:rPr lang="en-US" altLang="zh-CN" sz="2800" b="1" dirty="0" smtClean="0"/>
              <a:t>UFT</a:t>
            </a:r>
            <a:endParaRPr lang="en-US" altLang="zh-CN" sz="2800" b="1" dirty="0"/>
          </a:p>
        </p:txBody>
      </p:sp>
    </p:spTree>
    <p:extLst>
      <p:ext uri="{BB962C8B-B14F-4D97-AF65-F5344CB8AC3E}">
        <p14:creationId xmlns:p14="http://schemas.microsoft.com/office/powerpoint/2010/main" val="1313587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测试对象都是保存在对象库</a:t>
            </a:r>
            <a:endParaRPr lang="en-US" altLang="zh-CN" dirty="0" smtClean="0"/>
          </a:p>
          <a:p>
            <a:r>
              <a:rPr lang="zh-CN" altLang="en-US" dirty="0" smtClean="0"/>
              <a:t>对象库又分为： </a:t>
            </a:r>
          </a:p>
          <a:p>
            <a:pPr lvl="1"/>
            <a:r>
              <a:rPr lang="zh-CN" altLang="en-US" dirty="0" smtClean="0"/>
              <a:t>本地对象库 </a:t>
            </a:r>
          </a:p>
          <a:p>
            <a:pPr lvl="1"/>
            <a:r>
              <a:rPr lang="zh-CN" altLang="en-US" dirty="0" smtClean="0"/>
              <a:t>共享对象库 </a:t>
            </a:r>
          </a:p>
          <a:p>
            <a:r>
              <a:rPr lang="zh-CN" altLang="en-US" dirty="0" smtClean="0"/>
              <a:t>  要选择在哪里保存对象？ </a:t>
            </a:r>
            <a:endParaRPr lang="zh-CN" altLang="en-US" dirty="0"/>
          </a:p>
        </p:txBody>
      </p:sp>
      <p:sp>
        <p:nvSpPr>
          <p:cNvPr id="3" name="标题 2"/>
          <p:cNvSpPr>
            <a:spLocks noGrp="1"/>
          </p:cNvSpPr>
          <p:nvPr>
            <p:ph type="title"/>
          </p:nvPr>
        </p:nvSpPr>
        <p:spPr/>
        <p:txBody>
          <a:bodyPr/>
          <a:lstStyle/>
          <a:p>
            <a:r>
              <a:rPr lang="zh-CN" altLang="en-US" smtClean="0"/>
              <a:t>对象库</a:t>
            </a:r>
            <a:endParaRPr lang="zh-CN" altLang="en-US" dirty="0"/>
          </a:p>
        </p:txBody>
      </p:sp>
    </p:spTree>
    <p:extLst>
      <p:ext uri="{BB962C8B-B14F-4D97-AF65-F5344CB8AC3E}">
        <p14:creationId xmlns:p14="http://schemas.microsoft.com/office/powerpoint/2010/main" val="1144470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本地对象库：与</a:t>
            </a:r>
            <a:r>
              <a:rPr lang="en-US" altLang="zh-CN" dirty="0" smtClean="0"/>
              <a:t>action</a:t>
            </a:r>
            <a:r>
              <a:rPr lang="zh-CN" altLang="en-US" dirty="0" smtClean="0"/>
              <a:t>相关联，主要文件为</a:t>
            </a:r>
            <a:r>
              <a:rPr lang="en-US" altLang="zh-CN" dirty="0" err="1" smtClean="0"/>
              <a:t>Resource.mtr</a:t>
            </a:r>
            <a:r>
              <a:rPr lang="en-US" altLang="zh-CN" dirty="0" smtClean="0"/>
              <a:t> </a:t>
            </a:r>
            <a:r>
              <a:rPr lang="zh-CN" altLang="en-US" dirty="0" smtClean="0"/>
              <a:t>与</a:t>
            </a:r>
            <a:r>
              <a:rPr lang="en-US" altLang="zh-CN" dirty="0" err="1" smtClean="0"/>
              <a:t>ObjectRepository.bdb</a:t>
            </a:r>
            <a:r>
              <a:rPr lang="zh-CN" altLang="en-US" dirty="0" smtClean="0"/>
              <a:t>。在每创建一个新的</a:t>
            </a:r>
            <a:r>
              <a:rPr lang="en-US" altLang="zh-CN" dirty="0" smtClean="0"/>
              <a:t>action</a:t>
            </a:r>
            <a:r>
              <a:rPr lang="zh-CN" altLang="en-US" dirty="0" smtClean="0"/>
              <a:t>时会自动创建生成这些文件。</a:t>
            </a:r>
          </a:p>
          <a:p>
            <a:r>
              <a:rPr lang="zh-CN" altLang="en-US" dirty="0" smtClean="0"/>
              <a:t>共享对象库：（与本地对象库的区别在）多个</a:t>
            </a:r>
            <a:r>
              <a:rPr lang="en-US" altLang="zh-CN" dirty="0" smtClean="0"/>
              <a:t>action</a:t>
            </a:r>
            <a:r>
              <a:rPr lang="zh-CN" altLang="en-US" dirty="0" smtClean="0"/>
              <a:t>可以用一个共享对象库。共享对象库可以以</a:t>
            </a:r>
            <a:r>
              <a:rPr lang="en-US" altLang="zh-CN" dirty="0" err="1" smtClean="0"/>
              <a:t>tsr</a:t>
            </a:r>
            <a:r>
              <a:rPr lang="zh-CN" altLang="en-US" dirty="0" smtClean="0"/>
              <a:t>后缀名结尾</a:t>
            </a:r>
          </a:p>
          <a:p>
            <a:r>
              <a:rPr lang="zh-CN" altLang="en-US" dirty="0" smtClean="0"/>
              <a:t>针对以下情况建议使用本地对象库：</a:t>
            </a:r>
          </a:p>
          <a:p>
            <a:pPr lvl="1"/>
            <a:r>
              <a:rPr lang="zh-CN" altLang="en-US" dirty="0" smtClean="0"/>
              <a:t>创建单一操作测试时</a:t>
            </a:r>
          </a:p>
          <a:p>
            <a:pPr lvl="1"/>
            <a:r>
              <a:rPr lang="zh-CN" altLang="en-US" dirty="0" smtClean="0"/>
              <a:t>不需要频繁修改对象属性时</a:t>
            </a:r>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3114841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85000" lnSpcReduction="20000"/>
          </a:bodyPr>
          <a:lstStyle/>
          <a:p>
            <a:r>
              <a:rPr lang="zh-CN" altLang="en-US" dirty="0" smtClean="0"/>
              <a:t>针对在以下情况建议使用共享对象库：</a:t>
            </a:r>
          </a:p>
          <a:p>
            <a:pPr lvl="1"/>
            <a:r>
              <a:rPr lang="zh-CN" altLang="en-US" dirty="0" smtClean="0"/>
              <a:t>包含（创建）多个测试程序，接口或对象设置的多个测试时。</a:t>
            </a:r>
          </a:p>
          <a:p>
            <a:pPr lvl="1"/>
            <a:r>
              <a:rPr lang="zh-CN" altLang="en-US" dirty="0" smtClean="0"/>
              <a:t>在复杂的业务系统的测试框架中，建议使用共享对象库</a:t>
            </a:r>
          </a:p>
          <a:p>
            <a:pPr lvl="1"/>
            <a:r>
              <a:rPr lang="zh-CN" altLang="en-US" dirty="0" smtClean="0"/>
              <a:t>需要经常维护测试对象的属性或有规律的更新测试对象属性。</a:t>
            </a:r>
          </a:p>
          <a:p>
            <a:pPr lvl="1"/>
            <a:r>
              <a:rPr lang="zh-CN" altLang="en-US" dirty="0" smtClean="0"/>
              <a:t>经常进行多个测试和有规律的使用</a:t>
            </a:r>
            <a:r>
              <a:rPr lang="en-US" altLang="zh-CN" dirty="0" smtClean="0"/>
              <a:t>“Call  </a:t>
            </a:r>
            <a:r>
              <a:rPr lang="en-US" altLang="zh-CN" dirty="0" err="1" smtClean="0"/>
              <a:t>toCopy</a:t>
            </a:r>
            <a:r>
              <a:rPr lang="en-US" altLang="zh-CN" dirty="0" smtClean="0"/>
              <a:t> of Action"</a:t>
            </a:r>
            <a:r>
              <a:rPr lang="zh-CN" altLang="en-US" dirty="0" smtClean="0"/>
              <a:t>或</a:t>
            </a:r>
            <a:r>
              <a:rPr lang="en-US" altLang="zh-CN" dirty="0" smtClean="0"/>
              <a:t>"Call to  Existing Action"</a:t>
            </a:r>
            <a:r>
              <a:rPr lang="zh-CN" altLang="en-US" dirty="0" smtClean="0"/>
              <a:t>。</a:t>
            </a:r>
            <a:endParaRPr lang="en-US" altLang="zh-CN" dirty="0" smtClean="0"/>
          </a:p>
          <a:p>
            <a:endParaRPr lang="zh-CN" altLang="en-US" dirty="0" smtClean="0"/>
          </a:p>
          <a:p>
            <a:r>
              <a:rPr lang="zh-CN" altLang="en-US" dirty="0" smtClean="0"/>
              <a:t>劣势： 后期维护工作复杂， </a:t>
            </a:r>
            <a:r>
              <a:rPr lang="en-US" altLang="zh-CN" dirty="0" smtClean="0"/>
              <a:t>action</a:t>
            </a:r>
            <a:r>
              <a:rPr lang="zh-CN" altLang="en-US" dirty="0" smtClean="0"/>
              <a:t>运行速度慢等缺点</a:t>
            </a:r>
          </a:p>
          <a:p>
            <a:endParaRPr lang="zh-CN" altLang="en-US" dirty="0"/>
          </a:p>
        </p:txBody>
      </p:sp>
      <p:sp>
        <p:nvSpPr>
          <p:cNvPr id="3" name="标题 2"/>
          <p:cNvSpPr>
            <a:spLocks noGrp="1"/>
          </p:cNvSpPr>
          <p:nvPr>
            <p:ph type="title"/>
          </p:nvPr>
        </p:nvSpPr>
        <p:spPr/>
        <p:txBody>
          <a:bodyPr/>
          <a:lstStyle/>
          <a:p>
            <a:r>
              <a:rPr lang="zh-CN" altLang="en-US" smtClean="0"/>
              <a:t>本地对象库</a:t>
            </a:r>
            <a:r>
              <a:rPr lang="en-US" altLang="zh-CN" smtClean="0"/>
              <a:t>&amp;</a:t>
            </a:r>
            <a:r>
              <a:rPr lang="zh-CN" altLang="en-US" smtClean="0"/>
              <a:t>共享对象库 </a:t>
            </a:r>
            <a:endParaRPr lang="zh-CN" altLang="en-US" dirty="0"/>
          </a:p>
        </p:txBody>
      </p:sp>
    </p:spTree>
    <p:extLst>
      <p:ext uri="{BB962C8B-B14F-4D97-AF65-F5344CB8AC3E}">
        <p14:creationId xmlns:p14="http://schemas.microsoft.com/office/powerpoint/2010/main" val="191163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solidFill>
                  <a:srgbClr val="FF0000"/>
                </a:solidFill>
              </a:rPr>
              <a:t>共享对象库的使用</a:t>
            </a:r>
            <a:endParaRPr lang="en-US" altLang="zh-CN" dirty="0">
              <a:solidFill>
                <a:srgbClr val="FF0000"/>
              </a:solidFill>
            </a:endParaRPr>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489912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什么是共享对象库</a:t>
            </a:r>
            <a:endParaRPr lang="en-US" altLang="zh-CN" dirty="0" smtClean="0"/>
          </a:p>
          <a:p>
            <a:pPr lvl="1"/>
            <a:r>
              <a:rPr lang="zh-CN" altLang="en-US" dirty="0" smtClean="0"/>
              <a:t>所有成员都可以使用的对象库</a:t>
            </a:r>
            <a:endParaRPr lang="en-US" altLang="zh-CN" dirty="0" smtClean="0"/>
          </a:p>
          <a:p>
            <a:r>
              <a:rPr lang="zh-CN" altLang="en-US" dirty="0" smtClean="0"/>
              <a:t>什么情况使用共享对象库</a:t>
            </a:r>
            <a:endParaRPr lang="en-US" altLang="zh-CN" dirty="0" smtClean="0"/>
          </a:p>
          <a:p>
            <a:pPr lvl="1"/>
            <a:r>
              <a:rPr lang="zh-CN" altLang="en-US" dirty="0" smtClean="0"/>
              <a:t>当团队中有多个成员，分别负责不同的模块，可以使用共享对象库</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680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创建共享对象库</a:t>
            </a:r>
            <a:endParaRPr lang="en-US" altLang="zh-CN" dirty="0" smtClean="0"/>
          </a:p>
          <a:p>
            <a:pPr lvl="1"/>
            <a:r>
              <a:rPr lang="zh-CN" altLang="en-US" dirty="0" smtClean="0"/>
              <a:t>将添加后的对象库保存成一个</a:t>
            </a:r>
            <a:r>
              <a:rPr lang="en-US" altLang="zh-CN" dirty="0" smtClean="0"/>
              <a:t>.</a:t>
            </a:r>
            <a:r>
              <a:rPr lang="en-US" altLang="zh-CN" dirty="0" err="1" smtClean="0"/>
              <a:t>tsr</a:t>
            </a:r>
            <a:r>
              <a:rPr lang="zh-CN" altLang="en-US" dirty="0" smtClean="0"/>
              <a:t>的文件，然后将其放置公共访问区，另外的成员，直接导入此文件即可</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286495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对象库的对比与合并</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pic>
        <p:nvPicPr>
          <p:cNvPr id="4" name="图片 3"/>
          <p:cNvPicPr>
            <a:picLocks noChangeAspect="1"/>
          </p:cNvPicPr>
          <p:nvPr/>
        </p:nvPicPr>
        <p:blipFill>
          <a:blip r:embed="rId2"/>
          <a:stretch>
            <a:fillRect/>
          </a:stretch>
        </p:blipFill>
        <p:spPr>
          <a:xfrm>
            <a:off x="611560" y="1916832"/>
            <a:ext cx="8400000" cy="2276190"/>
          </a:xfrm>
          <a:prstGeom prst="rect">
            <a:avLst/>
          </a:prstGeom>
        </p:spPr>
      </p:pic>
    </p:spTree>
    <p:extLst>
      <p:ext uri="{BB962C8B-B14F-4D97-AF65-F5344CB8AC3E}">
        <p14:creationId xmlns:p14="http://schemas.microsoft.com/office/powerpoint/2010/main" val="4010174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对比时注意查看是否有冲突，如果有，先解决冲突</a:t>
            </a:r>
            <a:endParaRPr lang="en-US" altLang="zh-CN" dirty="0" smtClean="0"/>
          </a:p>
          <a:p>
            <a:r>
              <a:rPr lang="zh-CN" altLang="en-US" dirty="0" smtClean="0"/>
              <a:t>如果没有则直接合并</a:t>
            </a:r>
            <a:endParaRPr lang="en-US" altLang="zh-CN" dirty="0" smtClean="0"/>
          </a:p>
          <a:p>
            <a:r>
              <a:rPr lang="zh-CN" altLang="en-US" dirty="0" smtClean="0"/>
              <a:t>使用共享对象库做</a:t>
            </a:r>
            <a:r>
              <a:rPr lang="en-US" altLang="zh-CN" dirty="0" smtClean="0"/>
              <a:t>demo</a:t>
            </a:r>
            <a:endParaRPr lang="zh-CN" altLang="en-US" dirty="0"/>
          </a:p>
        </p:txBody>
      </p:sp>
      <p:sp>
        <p:nvSpPr>
          <p:cNvPr id="3" name="标题 2"/>
          <p:cNvSpPr>
            <a:spLocks noGrp="1"/>
          </p:cNvSpPr>
          <p:nvPr>
            <p:ph type="title"/>
          </p:nvPr>
        </p:nvSpPr>
        <p:spPr/>
        <p:txBody>
          <a:bodyPr/>
          <a:lstStyle/>
          <a:p>
            <a:r>
              <a:rPr lang="zh-CN" altLang="en-US" dirty="0" smtClean="0"/>
              <a:t>共享对象库的使用</a:t>
            </a:r>
            <a:endParaRPr lang="zh-CN" altLang="en-US" dirty="0"/>
          </a:p>
        </p:txBody>
      </p:sp>
    </p:spTree>
    <p:extLst>
      <p:ext uri="{BB962C8B-B14F-4D97-AF65-F5344CB8AC3E}">
        <p14:creationId xmlns:p14="http://schemas.microsoft.com/office/powerpoint/2010/main" val="313411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smtClean="0"/>
              <a:t>共享对象库的使用</a:t>
            </a:r>
            <a:endParaRPr lang="en-US" altLang="zh-CN" dirty="0" smtClean="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4082409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23"/>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smtClean="0"/>
              <a:t>脚本的维护</a:t>
            </a:r>
            <a:endParaRPr lang="zh-CN" altLang="en-US" dirty="0"/>
          </a:p>
        </p:txBody>
      </p:sp>
      <p:sp>
        <p:nvSpPr>
          <p:cNvPr id="4" name="Freeform 3"/>
          <p:cNvSpPr>
            <a:spLocks/>
          </p:cNvSpPr>
          <p:nvPr/>
        </p:nvSpPr>
        <p:spPr bwMode="gray">
          <a:xfrm>
            <a:off x="2603500" y="2843213"/>
            <a:ext cx="19002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2">
                  <a:lumMod val="60000"/>
                  <a:lumOff val="40000"/>
                </a:schemeClr>
              </a:gs>
              <a:gs pos="100000">
                <a:srgbClr val="808080"/>
              </a:gs>
            </a:gsLst>
            <a:lin ang="5400000" scaled="1"/>
          </a:gradFill>
          <a:ln>
            <a:noFill/>
          </a:ln>
          <a:effectLst/>
        </p:spPr>
        <p:txBody>
          <a:bodyPr wrap="none" anchor="ctr"/>
          <a:lstStyle/>
          <a:p>
            <a:pPr>
              <a:defRPr/>
            </a:pPr>
            <a:endParaRPr lang="zh-CN" altLang="en-US"/>
          </a:p>
        </p:txBody>
      </p:sp>
      <p:sp>
        <p:nvSpPr>
          <p:cNvPr id="5" name="Freeform 4"/>
          <p:cNvSpPr>
            <a:spLocks/>
          </p:cNvSpPr>
          <p:nvPr/>
        </p:nvSpPr>
        <p:spPr bwMode="gray">
          <a:xfrm>
            <a:off x="4522788" y="2778125"/>
            <a:ext cx="366712" cy="1562100"/>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sp>
        <p:nvSpPr>
          <p:cNvPr id="6" name="Freeform 5"/>
          <p:cNvSpPr>
            <a:spLocks/>
          </p:cNvSpPr>
          <p:nvPr/>
        </p:nvSpPr>
        <p:spPr bwMode="gray">
          <a:xfrm flipH="1">
            <a:off x="4922838" y="2843213"/>
            <a:ext cx="1900237" cy="1376362"/>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C000"/>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7" name="Group 6"/>
          <p:cNvGrpSpPr>
            <a:grpSpLocks/>
          </p:cNvGrpSpPr>
          <p:nvPr/>
        </p:nvGrpSpPr>
        <p:grpSpPr bwMode="auto">
          <a:xfrm>
            <a:off x="1835696" y="1644650"/>
            <a:ext cx="1767929" cy="1496318"/>
            <a:chOff x="4320" y="1152"/>
            <a:chExt cx="414" cy="402"/>
          </a:xfrm>
          <a:gradFill>
            <a:gsLst>
              <a:gs pos="0">
                <a:schemeClr val="bg2">
                  <a:lumMod val="50000"/>
                </a:schemeClr>
              </a:gs>
              <a:gs pos="64999">
                <a:srgbClr val="F0EBD5"/>
              </a:gs>
              <a:gs pos="100000">
                <a:srgbClr val="D1C39F"/>
              </a:gs>
            </a:gsLst>
            <a:lin ang="5400000" scaled="0"/>
          </a:gradFill>
        </p:grpSpPr>
        <p:sp>
          <p:nvSpPr>
            <p:cNvPr id="8" name="AutoShape 7"/>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p>
          </p:txBody>
        </p:sp>
        <p:sp>
          <p:nvSpPr>
            <p:cNvPr id="9"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sp>
        <p:nvSpPr>
          <p:cNvPr id="10" name="Rectangle 9"/>
          <p:cNvSpPr>
            <a:spLocks noChangeArrowheads="1"/>
          </p:cNvSpPr>
          <p:nvPr/>
        </p:nvSpPr>
        <p:spPr bwMode="gray">
          <a:xfrm>
            <a:off x="2267744" y="1960563"/>
            <a:ext cx="1170781" cy="707886"/>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操作步骤</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的维护</a:t>
            </a:r>
            <a:endParaRPr lang="en-US" altLang="zh-CN" sz="1600" b="1" dirty="0">
              <a:solidFill>
                <a:schemeClr val="tx1">
                  <a:lumMod val="10000"/>
                </a:schemeClr>
              </a:solidFill>
            </a:endParaRPr>
          </a:p>
        </p:txBody>
      </p:sp>
      <p:grpSp>
        <p:nvGrpSpPr>
          <p:cNvPr id="11" name="Group 10"/>
          <p:cNvGrpSpPr>
            <a:grpSpLocks/>
          </p:cNvGrpSpPr>
          <p:nvPr/>
        </p:nvGrpSpPr>
        <p:grpSpPr bwMode="auto">
          <a:xfrm>
            <a:off x="3615284" y="1644650"/>
            <a:ext cx="1767929" cy="1496318"/>
            <a:chOff x="4320" y="1152"/>
            <a:chExt cx="414" cy="402"/>
          </a:xfrm>
        </p:grpSpPr>
        <p:sp>
          <p:nvSpPr>
            <p:cNvPr id="12" name="AutoShape 11"/>
            <p:cNvSpPr>
              <a:spLocks noChangeArrowheads="1"/>
            </p:cNvSpPr>
            <p:nvPr/>
          </p:nvSpPr>
          <p:spPr bwMode="gray">
            <a:xfrm>
              <a:off x="4320" y="1152"/>
              <a:ext cx="414" cy="402"/>
            </a:xfrm>
            <a:prstGeom prst="roundRect">
              <a:avLst>
                <a:gd name="adj" fmla="val 11921"/>
              </a:avLst>
            </a:prstGeom>
            <a:solidFill>
              <a:srgbClr val="00B050"/>
            </a:soli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3" name="Freeform 12"/>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grpSp>
        <p:nvGrpSpPr>
          <p:cNvPr id="14" name="Group 13"/>
          <p:cNvGrpSpPr>
            <a:grpSpLocks/>
          </p:cNvGrpSpPr>
          <p:nvPr/>
        </p:nvGrpSpPr>
        <p:grpSpPr bwMode="auto">
          <a:xfrm>
            <a:off x="5808663" y="1654175"/>
            <a:ext cx="1362075" cy="1322388"/>
            <a:chOff x="4320" y="1152"/>
            <a:chExt cx="414" cy="402"/>
          </a:xfrm>
          <a:gradFill>
            <a:gsLst>
              <a:gs pos="0">
                <a:srgbClr val="7030A0"/>
              </a:gs>
              <a:gs pos="50000">
                <a:schemeClr val="accent1">
                  <a:shade val="67500"/>
                  <a:satMod val="115000"/>
                </a:schemeClr>
              </a:gs>
              <a:gs pos="100000">
                <a:schemeClr val="accent1">
                  <a:shade val="100000"/>
                  <a:satMod val="115000"/>
                </a:schemeClr>
              </a:gs>
            </a:gsLst>
            <a:lin ang="5400000" scaled="0"/>
          </a:gradFill>
        </p:grpSpPr>
        <p:sp>
          <p:nvSpPr>
            <p:cNvPr id="15" name="AutoShape 14"/>
            <p:cNvSpPr>
              <a:spLocks noChangeArrowheads="1"/>
            </p:cNvSpPr>
            <p:nvPr/>
          </p:nvSpPr>
          <p:spPr bwMode="gray">
            <a:xfrm>
              <a:off x="4320" y="1152"/>
              <a:ext cx="414" cy="402"/>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zh-CN" altLang="en-US">
                <a:solidFill>
                  <a:schemeClr val="bg1"/>
                </a:solidFill>
              </a:endParaRPr>
            </a:p>
          </p:txBody>
        </p:sp>
        <p:sp>
          <p:nvSpPr>
            <p:cNvPr id="16"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solidFill>
                  <a:schemeClr val="bg1"/>
                </a:solidFill>
              </a:endParaRPr>
            </a:p>
          </p:txBody>
        </p:sp>
      </p:grpSp>
      <p:sp>
        <p:nvSpPr>
          <p:cNvPr id="17" name="Rectangle 16"/>
          <p:cNvSpPr>
            <a:spLocks noChangeArrowheads="1"/>
          </p:cNvSpPr>
          <p:nvPr/>
        </p:nvSpPr>
        <p:spPr bwMode="gray">
          <a:xfrm>
            <a:off x="3897045" y="1852612"/>
            <a:ext cx="1411555" cy="1077218"/>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flatTx/>
          </a:bodyPr>
          <a:lstStyle/>
          <a:p>
            <a:pPr algn="ctr">
              <a:spcBef>
                <a:spcPct val="50000"/>
              </a:spcBef>
              <a:defRPr/>
            </a:pPr>
            <a:r>
              <a:rPr lang="zh-CN" altLang="en-US" sz="1600" b="1" dirty="0">
                <a:solidFill>
                  <a:schemeClr val="tx1">
                    <a:lumMod val="10000"/>
                  </a:schemeClr>
                </a:solidFill>
              </a:rPr>
              <a:t>测试对象</a:t>
            </a:r>
            <a:endParaRPr lang="en-US" altLang="zh-CN" sz="1600" b="1" dirty="0">
              <a:solidFill>
                <a:schemeClr val="tx1">
                  <a:lumMod val="10000"/>
                </a:schemeClr>
              </a:solidFill>
            </a:endParaRPr>
          </a:p>
          <a:p>
            <a:pPr algn="ctr">
              <a:spcBef>
                <a:spcPct val="50000"/>
              </a:spcBef>
              <a:defRPr/>
            </a:pPr>
            <a:r>
              <a:rPr lang="zh-CN" altLang="en-US" sz="1600" b="1" dirty="0">
                <a:solidFill>
                  <a:schemeClr val="tx1">
                    <a:lumMod val="10000"/>
                  </a:schemeClr>
                </a:solidFill>
              </a:rPr>
              <a:t>方法与属性</a:t>
            </a:r>
            <a:endParaRPr lang="en-US" altLang="zh-CN" sz="1600" b="1" dirty="0">
              <a:solidFill>
                <a:schemeClr val="tx1">
                  <a:lumMod val="10000"/>
                </a:schemeClr>
              </a:solidFill>
            </a:endParaRPr>
          </a:p>
          <a:p>
            <a:pPr algn="ctr">
              <a:spcBef>
                <a:spcPct val="50000"/>
              </a:spcBef>
              <a:defRPr/>
            </a:pPr>
            <a:endParaRPr lang="en-US" altLang="zh-CN" sz="1600" b="1" dirty="0">
              <a:solidFill>
                <a:schemeClr val="tx1">
                  <a:lumMod val="10000"/>
                </a:schemeClr>
              </a:solidFill>
            </a:endParaRPr>
          </a:p>
        </p:txBody>
      </p:sp>
      <p:sp>
        <p:nvSpPr>
          <p:cNvPr id="18" name="Rectangle 17"/>
          <p:cNvSpPr>
            <a:spLocks noChangeArrowheads="1"/>
          </p:cNvSpPr>
          <p:nvPr/>
        </p:nvSpPr>
        <p:spPr bwMode="gray">
          <a:xfrm>
            <a:off x="5436096" y="1844824"/>
            <a:ext cx="1995440" cy="1077218"/>
          </a:xfrm>
          <a:prstGeom prst="rect">
            <a:avLst/>
          </a:prstGeom>
          <a:noFill/>
          <a:ln>
            <a:noFill/>
          </a:ln>
          <a:effectLst/>
          <a:extLst>
            <a:ext uri="{909E8E84-426E-40DD-AFC4-6F175D3DCCD1}">
              <a14:hiddenFill xmlns:a14="http://schemas.microsoft.com/office/drawing/2010/main">
                <a:gradFill rotWithShape="1">
                  <a:gsLst>
                    <a:gs pos="0">
                      <a:srgbClr val="395E89"/>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square">
            <a:spAutoFit/>
          </a:bodyPr>
          <a:lstStyle/>
          <a:p>
            <a:pPr algn="ctr">
              <a:spcBef>
                <a:spcPct val="50000"/>
              </a:spcBef>
            </a:pPr>
            <a:r>
              <a:rPr lang="zh-CN" altLang="en-US" sz="1600" b="1" dirty="0">
                <a:solidFill>
                  <a:schemeClr val="bg1"/>
                </a:solidFill>
              </a:rPr>
              <a:t>库函数</a:t>
            </a:r>
            <a:endParaRPr lang="en-US" altLang="zh-CN" sz="1600" b="1" dirty="0">
              <a:solidFill>
                <a:schemeClr val="bg1"/>
              </a:solidFill>
            </a:endParaRPr>
          </a:p>
          <a:p>
            <a:pPr algn="ctr">
              <a:spcBef>
                <a:spcPct val="50000"/>
              </a:spcBef>
            </a:pPr>
            <a:r>
              <a:rPr lang="en-US" altLang="zh-CN" sz="1600" b="1" dirty="0">
                <a:solidFill>
                  <a:schemeClr val="bg1"/>
                </a:solidFill>
              </a:rPr>
              <a:t>VBScript </a:t>
            </a:r>
            <a:r>
              <a:rPr lang="zh-CN" altLang="en-US" sz="1600" b="1" dirty="0">
                <a:solidFill>
                  <a:schemeClr val="bg1"/>
                </a:solidFill>
              </a:rPr>
              <a:t>函数</a:t>
            </a:r>
            <a:endParaRPr lang="en-US" altLang="zh-CN" sz="1600" b="1" dirty="0">
              <a:solidFill>
                <a:schemeClr val="bg1"/>
              </a:solidFill>
            </a:endParaRPr>
          </a:p>
          <a:p>
            <a:pPr algn="ctr">
              <a:spcBef>
                <a:spcPct val="50000"/>
              </a:spcBef>
            </a:pPr>
            <a:r>
              <a:rPr lang="zh-CN" altLang="en-US" sz="1600" b="1" dirty="0">
                <a:solidFill>
                  <a:schemeClr val="bg1"/>
                </a:solidFill>
              </a:rPr>
              <a:t>内置函数</a:t>
            </a:r>
            <a:endParaRPr lang="en-US" altLang="zh-CN" sz="1600" b="1" dirty="0">
              <a:solidFill>
                <a:schemeClr val="bg1"/>
              </a:solidFill>
            </a:endParaRPr>
          </a:p>
        </p:txBody>
      </p:sp>
      <p:sp>
        <p:nvSpPr>
          <p:cNvPr id="19" name="AutoShape 19"/>
          <p:cNvSpPr>
            <a:spLocks noChangeArrowheads="1"/>
          </p:cNvSpPr>
          <p:nvPr/>
        </p:nvSpPr>
        <p:spPr bwMode="ltGray">
          <a:xfrm>
            <a:off x="2376488" y="4397375"/>
            <a:ext cx="5548312" cy="1241425"/>
          </a:xfrm>
          <a:prstGeom prst="roundRect">
            <a:avLst>
              <a:gd name="adj" fmla="val 16667"/>
            </a:avLst>
          </a:prstGeom>
          <a:noFill/>
          <a:ln w="57150" algn="ctr">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0"/>
          <p:cNvSpPr>
            <a:spLocks noChangeArrowheads="1"/>
          </p:cNvSpPr>
          <p:nvPr/>
        </p:nvSpPr>
        <p:spPr bwMode="auto">
          <a:xfrm>
            <a:off x="1494978" y="4818063"/>
            <a:ext cx="61012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Clr>
                <a:srgbClr val="D7181F"/>
              </a:buClr>
              <a:buFont typeface="Wingdings" pitchFamily="2" charset="2"/>
              <a:buNone/>
            </a:pPr>
            <a:r>
              <a:rPr lang="zh-CN" altLang="zh-CN" b="1">
                <a:solidFill>
                  <a:srgbClr val="C00000"/>
                </a:solidFill>
              </a:rPr>
              <a:t>步骤生成器</a:t>
            </a:r>
            <a:endParaRPr lang="en-US" altLang="zh-CN" b="1">
              <a:solidFill>
                <a:srgbClr val="C00000"/>
              </a:solidFill>
              <a:cs typeface="Arial" pitchFamily="34" charset="0"/>
            </a:endParaRPr>
          </a:p>
        </p:txBody>
      </p:sp>
      <p:pic>
        <p:nvPicPr>
          <p:cNvPr id="21" name="Picture 21"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4083050"/>
            <a:ext cx="193675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1259632" y="6237312"/>
            <a:ext cx="3663206" cy="369332"/>
          </a:xfrm>
          <a:prstGeom prst="rect">
            <a:avLst/>
          </a:prstGeom>
          <a:noFill/>
        </p:spPr>
        <p:txBody>
          <a:bodyPr wrap="square" rtlCol="0">
            <a:spAutoFit/>
          </a:bodyPr>
          <a:lstStyle/>
          <a:p>
            <a:r>
              <a:rPr lang="en-US" altLang="zh-CN" dirty="0" smtClean="0"/>
              <a:t>Design-&gt;Step Generator</a:t>
            </a:r>
            <a:endParaRPr lang="zh-CN" altLang="en-US" dirty="0"/>
          </a:p>
        </p:txBody>
      </p:sp>
    </p:spTree>
    <p:extLst>
      <p:ext uri="{BB962C8B-B14F-4D97-AF65-F5344CB8AC3E}">
        <p14:creationId xmlns:p14="http://schemas.microsoft.com/office/powerpoint/2010/main" val="2778829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UFT</a:t>
            </a:r>
            <a:r>
              <a:rPr lang="zh-CN" altLang="en-US" dirty="0" smtClean="0"/>
              <a:t>的前世今生</a:t>
            </a:r>
            <a:endParaRPr lang="en-US" altLang="zh-CN" dirty="0" smtClean="0"/>
          </a:p>
          <a:p>
            <a:r>
              <a:rPr lang="en-US" altLang="zh-CN" dirty="0" smtClean="0"/>
              <a:t>UFT</a:t>
            </a:r>
            <a:r>
              <a:rPr lang="zh-CN" altLang="en-US" dirty="0" smtClean="0"/>
              <a:t>的工作原理</a:t>
            </a:r>
            <a:endParaRPr lang="en-US" altLang="zh-CN" dirty="0" smtClean="0"/>
          </a:p>
          <a:p>
            <a:r>
              <a:rPr lang="en-US" altLang="zh-CN" dirty="0" smtClean="0"/>
              <a:t>UFT</a:t>
            </a:r>
            <a:r>
              <a:rPr lang="zh-CN" altLang="en-US" dirty="0" smtClean="0"/>
              <a:t>的工作步骤</a:t>
            </a:r>
            <a:endParaRPr lang="en-US" altLang="zh-CN" dirty="0" smtClean="0"/>
          </a:p>
          <a:p>
            <a:r>
              <a:rPr lang="en-US" altLang="zh-CN" dirty="0" smtClean="0"/>
              <a:t>UFT</a:t>
            </a:r>
            <a:r>
              <a:rPr lang="zh-CN" altLang="en-US" dirty="0" smtClean="0"/>
              <a:t>脚本录制 </a:t>
            </a:r>
            <a:endParaRPr lang="en-US" altLang="zh-CN" dirty="0" smtClean="0"/>
          </a:p>
          <a:p>
            <a:r>
              <a:rPr lang="zh-CN" altLang="en-US" dirty="0" smtClean="0"/>
              <a:t>测试对象与对象库</a:t>
            </a:r>
            <a:endParaRPr lang="en-US" altLang="zh-CN" dirty="0" smtClean="0"/>
          </a:p>
          <a:p>
            <a:r>
              <a:rPr lang="zh-CN" altLang="en-US" dirty="0"/>
              <a:t>共享对象库的使用</a:t>
            </a:r>
            <a:endParaRPr lang="en-US" altLang="zh-CN" dirty="0"/>
          </a:p>
          <a:p>
            <a:r>
              <a:rPr lang="zh-CN" altLang="en-US" dirty="0" smtClean="0"/>
              <a:t>脚本的维护</a:t>
            </a:r>
            <a:endParaRPr lang="en-US" altLang="zh-CN"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575758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测试对象 （</a:t>
            </a:r>
            <a:r>
              <a:rPr lang="en-US" altLang="zh-CN" smtClean="0"/>
              <a:t>Test Objects</a:t>
            </a:r>
            <a:r>
              <a:rPr lang="zh-CN" altLang="en-US" smtClean="0"/>
              <a:t>）</a:t>
            </a:r>
            <a:r>
              <a:rPr lang="en-US" altLang="zh-CN" smtClean="0"/>
              <a:t>-</a:t>
            </a:r>
            <a:r>
              <a:rPr lang="zh-CN" altLang="en-US" smtClean="0"/>
              <a:t> 可以选择步骤的测试对象和方法。</a:t>
            </a:r>
          </a:p>
          <a:p>
            <a:pPr lvl="1"/>
            <a:r>
              <a:rPr lang="zh-CN" altLang="en-US" smtClean="0"/>
              <a:t>实用程序对象（</a:t>
            </a:r>
            <a:r>
              <a:rPr lang="en-US" altLang="zh-CN" smtClean="0"/>
              <a:t>Utility Objects </a:t>
            </a:r>
            <a:r>
              <a:rPr lang="zh-CN" altLang="en-US" smtClean="0"/>
              <a:t>） </a:t>
            </a:r>
            <a:r>
              <a:rPr lang="en-US" altLang="zh-CN" smtClean="0"/>
              <a:t>-</a:t>
            </a:r>
            <a:r>
              <a:rPr lang="zh-CN" altLang="en-US" smtClean="0"/>
              <a:t> 可以选择步骤的实用程序对象和方法。</a:t>
            </a:r>
          </a:p>
          <a:p>
            <a:pPr lvl="1"/>
            <a:r>
              <a:rPr lang="zh-CN" altLang="en-US" smtClean="0"/>
              <a:t>函数（</a:t>
            </a:r>
            <a:r>
              <a:rPr lang="en-US" altLang="zh-CN" smtClean="0"/>
              <a:t>Functions</a:t>
            </a:r>
            <a:r>
              <a:rPr lang="zh-CN" altLang="en-US" smtClean="0"/>
              <a:t>） </a:t>
            </a:r>
            <a:r>
              <a:rPr lang="en-US" altLang="zh-CN" smtClean="0"/>
              <a:t>-</a:t>
            </a:r>
            <a:r>
              <a:rPr lang="zh-CN" altLang="en-US" smtClean="0"/>
              <a:t> 可以从一个或所有可用库中选择步骤的函数。</a:t>
            </a:r>
          </a:p>
          <a:p>
            <a:endParaRPr lang="zh-CN" altLang="en-US" dirty="0"/>
          </a:p>
        </p:txBody>
      </p:sp>
      <p:sp>
        <p:nvSpPr>
          <p:cNvPr id="3" name="标题 2"/>
          <p:cNvSpPr>
            <a:spLocks noGrp="1"/>
          </p:cNvSpPr>
          <p:nvPr>
            <p:ph type="title"/>
          </p:nvPr>
        </p:nvSpPr>
        <p:spPr/>
        <p:txBody>
          <a:bodyPr/>
          <a:lstStyle/>
          <a:p>
            <a:r>
              <a:rPr lang="zh-CN" altLang="en-US" smtClean="0"/>
              <a:t>使用</a:t>
            </a:r>
            <a:r>
              <a:rPr lang="zh-CN" altLang="zh-CN" smtClean="0"/>
              <a:t>步骤生成器生成步骤</a:t>
            </a:r>
            <a:endParaRPr lang="zh-CN" altLang="en-US" dirty="0"/>
          </a:p>
        </p:txBody>
      </p:sp>
    </p:spTree>
    <p:extLst>
      <p:ext uri="{BB962C8B-B14F-4D97-AF65-F5344CB8AC3E}">
        <p14:creationId xmlns:p14="http://schemas.microsoft.com/office/powerpoint/2010/main" val="3723758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950" y="2172494"/>
            <a:ext cx="6410325" cy="2286000"/>
          </a:xfrm>
        </p:spPr>
      </p:pic>
      <p:sp>
        <p:nvSpPr>
          <p:cNvPr id="41986" name="标题 1"/>
          <p:cNvSpPr>
            <a:spLocks noGrp="1"/>
          </p:cNvSpPr>
          <p:nvPr>
            <p:ph type="title"/>
          </p:nvPr>
        </p:nvSpPr>
        <p:spPr/>
        <p:txBody>
          <a:bodyPr/>
          <a:lstStyle/>
          <a:p>
            <a:r>
              <a:rPr lang="zh-CN" altLang="en-US" smtClean="0"/>
              <a:t>检测</a:t>
            </a:r>
            <a:r>
              <a:rPr lang="zh-CN" altLang="zh-CN" smtClean="0"/>
              <a:t>消息</a:t>
            </a:r>
            <a:r>
              <a:rPr lang="zh-CN" altLang="en-US" smtClean="0"/>
              <a:t>发送</a:t>
            </a:r>
            <a:r>
              <a:rPr lang="zh-CN" altLang="zh-CN" smtClean="0"/>
              <a:t>至测试结果</a:t>
            </a:r>
            <a:endParaRPr lang="zh-CN" altLang="en-US"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78313"/>
            <a:ext cx="8082161" cy="202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044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378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UFT</a:t>
            </a:r>
            <a:r>
              <a:rPr lang="zh-CN" altLang="en-US" dirty="0" smtClean="0"/>
              <a:t>的对象识别</a:t>
            </a:r>
            <a:endParaRPr lang="en-US" altLang="zh-CN" dirty="0" smtClean="0"/>
          </a:p>
          <a:p>
            <a:r>
              <a:rPr lang="zh-CN" altLang="en-US" dirty="0" smtClean="0"/>
              <a:t>测试对象模型</a:t>
            </a:r>
            <a:endParaRPr lang="en-US" altLang="zh-CN" dirty="0" smtClean="0"/>
          </a:p>
          <a:p>
            <a:r>
              <a:rPr lang="zh-CN" altLang="en-US" dirty="0" smtClean="0"/>
              <a:t>对象库</a:t>
            </a:r>
            <a:r>
              <a:rPr lang="en-US" altLang="zh-CN" dirty="0" smtClean="0"/>
              <a:t>(Object Repository)</a:t>
            </a:r>
          </a:p>
          <a:p>
            <a:r>
              <a:rPr lang="zh-CN" altLang="en-US" dirty="0" smtClean="0"/>
              <a:t>对象探测器</a:t>
            </a:r>
            <a:r>
              <a:rPr lang="en-US" altLang="zh-CN" dirty="0" smtClean="0"/>
              <a:t>(Object  Spy)</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工作原理</a:t>
            </a:r>
            <a:endParaRPr lang="zh-CN" altLang="en-US" dirty="0"/>
          </a:p>
        </p:txBody>
      </p:sp>
      <p:sp>
        <p:nvSpPr>
          <p:cNvPr id="4" name="圆角矩形 3"/>
          <p:cNvSpPr/>
          <p:nvPr/>
        </p:nvSpPr>
        <p:spPr>
          <a:xfrm>
            <a:off x="4427984" y="3284984"/>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smtClean="0"/>
              <a:t>1</a:t>
            </a:r>
            <a:endParaRPr lang="zh-CN" altLang="en-US" sz="2800" b="1" dirty="0"/>
          </a:p>
        </p:txBody>
      </p:sp>
      <p:sp>
        <p:nvSpPr>
          <p:cNvPr id="5" name="圆角矩形 4"/>
          <p:cNvSpPr/>
          <p:nvPr/>
        </p:nvSpPr>
        <p:spPr>
          <a:xfrm>
            <a:off x="4698807" y="4797152"/>
            <a:ext cx="129614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版本</a:t>
            </a:r>
            <a:r>
              <a:rPr lang="en-US" altLang="zh-CN" sz="2800" b="1" dirty="0"/>
              <a:t>2</a:t>
            </a:r>
            <a:endParaRPr lang="zh-CN" altLang="en-US" sz="2800" b="1" dirty="0"/>
          </a:p>
        </p:txBody>
      </p:sp>
      <p:cxnSp>
        <p:nvCxnSpPr>
          <p:cNvPr id="7" name="直接连接符 6"/>
          <p:cNvCxnSpPr/>
          <p:nvPr/>
        </p:nvCxnSpPr>
        <p:spPr>
          <a:xfrm>
            <a:off x="6876256" y="1340768"/>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236296" y="3501008"/>
            <a:ext cx="144016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Calibri" pitchFamily="34" charset="0"/>
                <a:ea typeface="宋体" pitchFamily="2" charset="-122"/>
              </a:rPr>
              <a:t>对象库</a:t>
            </a:r>
            <a:endParaRPr lang="zh-CN" altLang="en-US" sz="2800" b="1" dirty="0"/>
          </a:p>
        </p:txBody>
      </p:sp>
      <p:cxnSp>
        <p:nvCxnSpPr>
          <p:cNvPr id="12" name="直接箭头连接符 11"/>
          <p:cNvCxnSpPr>
            <a:endCxn id="10" idx="1"/>
          </p:cNvCxnSpPr>
          <p:nvPr/>
        </p:nvCxnSpPr>
        <p:spPr>
          <a:xfrm>
            <a:off x="5724128" y="3573016"/>
            <a:ext cx="1512168"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012160" y="4221088"/>
            <a:ext cx="1872208" cy="9361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0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人的识别</a:t>
            </a:r>
            <a:endParaRPr lang="en-US" altLang="zh-CN" dirty="0" smtClean="0"/>
          </a:p>
          <a:p>
            <a:pPr lvl="1"/>
            <a:r>
              <a:rPr lang="zh-CN" altLang="en-US" dirty="0" smtClean="0"/>
              <a:t>识别一个人，是通过人的体貌特征来辨别的</a:t>
            </a:r>
            <a:endParaRPr lang="en-US" altLang="zh-CN" dirty="0" smtClean="0"/>
          </a:p>
          <a:p>
            <a:pPr lvl="1"/>
            <a:r>
              <a:rPr lang="zh-CN" altLang="en-US" dirty="0" smtClean="0"/>
              <a:t>对象的识别</a:t>
            </a:r>
            <a:endParaRPr lang="en-US" altLang="zh-CN" dirty="0" smtClean="0"/>
          </a:p>
          <a:p>
            <a:pPr lvl="1"/>
            <a:r>
              <a:rPr lang="zh-CN" altLang="en-US" dirty="0" smtClean="0"/>
              <a:t>一个对象的识别主要是通过对象本身的属性来标识的。一般通过唯一描述该对象的一组属性和属性值来标识出该对象类型</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2310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录制时记录对象：</a:t>
            </a:r>
            <a:endParaRPr lang="en-US" altLang="zh-CN" dirty="0" smtClean="0"/>
          </a:p>
          <a:p>
            <a:pPr lvl="1"/>
            <a:r>
              <a:rPr lang="en-US" altLang="zh-CN" dirty="0" smtClean="0"/>
              <a:t>UFT</a:t>
            </a:r>
            <a:r>
              <a:rPr lang="zh-CN" altLang="en-US" dirty="0" smtClean="0"/>
              <a:t>将“观看”要录制的对象，并将其作为测试对象进行存储，确定该对象符合的测试对象类。例如：标准</a:t>
            </a:r>
            <a:r>
              <a:rPr lang="en-US" altLang="zh-CN" dirty="0" smtClean="0"/>
              <a:t>windows</a:t>
            </a:r>
            <a:r>
              <a:rPr lang="zh-CN" altLang="en-US" dirty="0" smtClean="0"/>
              <a:t>对话框（</a:t>
            </a:r>
            <a:r>
              <a:rPr lang="en-US" altLang="zh-CN" dirty="0" smtClean="0"/>
              <a:t>Dialog</a:t>
            </a:r>
            <a:r>
              <a:rPr lang="zh-CN" altLang="en-US" dirty="0" smtClean="0"/>
              <a:t>）、</a:t>
            </a:r>
            <a:r>
              <a:rPr lang="en-US" altLang="zh-CN" dirty="0" smtClean="0"/>
              <a:t>Web</a:t>
            </a:r>
            <a:r>
              <a:rPr lang="zh-CN" altLang="en-US" dirty="0" smtClean="0"/>
              <a:t>按钮（</a:t>
            </a:r>
            <a:r>
              <a:rPr lang="en-US" altLang="zh-CN" dirty="0" err="1" smtClean="0"/>
              <a:t>webButton</a:t>
            </a:r>
            <a:r>
              <a:rPr lang="zh-CN" altLang="en-US" dirty="0" smtClean="0"/>
              <a:t>）</a:t>
            </a:r>
            <a:endParaRPr lang="en-US" altLang="zh-CN" dirty="0" smtClean="0"/>
          </a:p>
          <a:p>
            <a:pPr lvl="1"/>
            <a:r>
              <a:rPr lang="zh-CN" altLang="en-US" dirty="0" smtClean="0"/>
              <a:t>然后，对于每个测试对象类，</a:t>
            </a:r>
            <a:r>
              <a:rPr lang="en-US" altLang="zh-CN" dirty="0" smtClean="0"/>
              <a:t>UFT</a:t>
            </a:r>
            <a:r>
              <a:rPr lang="zh-CN" altLang="en-US" dirty="0" smtClean="0"/>
              <a:t>都有一个始终要记住的强制属性的列表，当录制对象时，</a:t>
            </a:r>
            <a:r>
              <a:rPr lang="en-US" altLang="zh-CN" dirty="0" smtClean="0"/>
              <a:t>UFT</a:t>
            </a:r>
            <a:r>
              <a:rPr lang="zh-CN" altLang="en-US" dirty="0" smtClean="0"/>
              <a:t>始终记录这些默认的属性值，然后检查页面上对象、对话框或其他父对象，以检查该描述是否足以唯一标识该对象</a:t>
            </a:r>
            <a:endParaRPr lang="en-US" altLang="zh-CN" dirty="0" smtClean="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95059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如果不足以进行唯一标识，</a:t>
            </a:r>
            <a:r>
              <a:rPr lang="en-US" altLang="zh-CN" dirty="0" smtClean="0"/>
              <a:t>UFT</a:t>
            </a:r>
            <a:r>
              <a:rPr lang="zh-CN" altLang="en-US" dirty="0" smtClean="0"/>
              <a:t>将向该描述中逐项添加辅助属性，直到经过编译成为唯一的描述为止。如果没有可用的辅助属性，或者那些可用的辅助属性仍不足够创建一个唯一的描述，</a:t>
            </a:r>
            <a:r>
              <a:rPr lang="en-US" altLang="zh-CN" dirty="0" smtClean="0"/>
              <a:t>UFT</a:t>
            </a:r>
            <a:r>
              <a:rPr lang="zh-CN" altLang="en-US" dirty="0" smtClean="0"/>
              <a:t>将添加一个特殊的顺序标识符（例如页面上或源代码中对象的位置）以创建唯一的描述</a:t>
            </a:r>
          </a:p>
          <a:p>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a:p>
        </p:txBody>
      </p:sp>
    </p:spTree>
    <p:extLst>
      <p:ext uri="{BB962C8B-B14F-4D97-AF65-F5344CB8AC3E}">
        <p14:creationId xmlns:p14="http://schemas.microsoft.com/office/powerpoint/2010/main" val="355042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运行中标识对象：</a:t>
            </a:r>
            <a:endParaRPr lang="en-US" altLang="zh-CN" dirty="0" smtClean="0"/>
          </a:p>
          <a:p>
            <a:pPr lvl="1"/>
            <a:r>
              <a:rPr lang="zh-CN" altLang="en-US" dirty="0" smtClean="0"/>
              <a:t>在运行期间，</a:t>
            </a:r>
            <a:r>
              <a:rPr lang="en-US" altLang="zh-CN" dirty="0" smtClean="0"/>
              <a:t>UFT</a:t>
            </a:r>
            <a:r>
              <a:rPr lang="zh-CN" altLang="en-US" dirty="0" smtClean="0"/>
              <a:t>会描述与录制时记住的测试对象的描述完全匹配的运行时对象</a:t>
            </a:r>
            <a:endParaRPr lang="en-US" altLang="zh-CN" dirty="0" smtClean="0"/>
          </a:p>
          <a:p>
            <a:pPr lvl="1"/>
            <a:r>
              <a:rPr lang="zh-CN" altLang="en-US" dirty="0" smtClean="0"/>
              <a:t>它需要找到与录制时用于创建唯一描述的强制属性和任何辅助属性完全匹配的对象。只要应用程序中的对象没有较大的改变，录制过程中记住的描述几乎总是足以使</a:t>
            </a:r>
            <a:r>
              <a:rPr lang="en-US" altLang="zh-CN" dirty="0" smtClean="0"/>
              <a:t>UFT</a:t>
            </a:r>
            <a:r>
              <a:rPr lang="zh-CN" altLang="en-US" dirty="0" smtClean="0"/>
              <a:t>唯一标识出该对象</a:t>
            </a:r>
            <a:endParaRPr lang="zh-CN" altLang="en-US" dirty="0"/>
          </a:p>
        </p:txBody>
      </p:sp>
      <p:sp>
        <p:nvSpPr>
          <p:cNvPr id="3" name="标题 2"/>
          <p:cNvSpPr>
            <a:spLocks noGrp="1"/>
          </p:cNvSpPr>
          <p:nvPr>
            <p:ph type="title"/>
          </p:nvPr>
        </p:nvSpPr>
        <p:spPr/>
        <p:txBody>
          <a:bodyPr/>
          <a:lstStyle/>
          <a:p>
            <a:r>
              <a:rPr lang="en-US" altLang="zh-CN" smtClean="0"/>
              <a:t>UFT</a:t>
            </a:r>
            <a:r>
              <a:rPr lang="zh-CN" altLang="en-US" smtClean="0"/>
              <a:t>的对象识别</a:t>
            </a:r>
            <a:endParaRPr lang="zh-CN" altLang="en-US" dirty="0"/>
          </a:p>
        </p:txBody>
      </p:sp>
    </p:spTree>
    <p:extLst>
      <p:ext uri="{BB962C8B-B14F-4D97-AF65-F5344CB8AC3E}">
        <p14:creationId xmlns:p14="http://schemas.microsoft.com/office/powerpoint/2010/main" val="3970260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1860</TotalTime>
  <Words>1750</Words>
  <Application>Microsoft Office PowerPoint</Application>
  <PresentationFormat>全屏显示(4:3)</PresentationFormat>
  <Paragraphs>266</Paragraphs>
  <Slides>42</Slides>
  <Notes>14</Notes>
  <HiddenSlides>1</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moban</vt:lpstr>
      <vt:lpstr>UFT自动化测试简介</vt:lpstr>
      <vt:lpstr>本章大纲</vt:lpstr>
      <vt:lpstr>UFT的前世今生</vt:lpstr>
      <vt:lpstr>本章大纲</vt:lpstr>
      <vt:lpstr>UFT工作原理</vt:lpstr>
      <vt:lpstr>UFT的对象识别</vt:lpstr>
      <vt:lpstr>UFT的对象识别</vt:lpstr>
      <vt:lpstr>UFT的对象识别</vt:lpstr>
      <vt:lpstr>UFT的对象识别</vt:lpstr>
      <vt:lpstr>UFT的对象识别</vt:lpstr>
      <vt:lpstr>测试对象模型</vt:lpstr>
      <vt:lpstr>测试对象模型</vt:lpstr>
      <vt:lpstr>测试对象模型</vt:lpstr>
      <vt:lpstr>对象库</vt:lpstr>
      <vt:lpstr>对象探测器</vt:lpstr>
      <vt:lpstr>录制脚本与回放脚本</vt:lpstr>
      <vt:lpstr>本章大纲</vt:lpstr>
      <vt:lpstr>UFT的工作步骤</vt:lpstr>
      <vt:lpstr>录制准备</vt:lpstr>
      <vt:lpstr>录制准备</vt:lpstr>
      <vt:lpstr>录制准备</vt:lpstr>
      <vt:lpstr>本章大纲</vt:lpstr>
      <vt:lpstr>UFT安装</vt:lpstr>
      <vt:lpstr>脚本录制</vt:lpstr>
      <vt:lpstr>本章大纲</vt:lpstr>
      <vt:lpstr>初识测试对象</vt:lpstr>
      <vt:lpstr>初识测试对象</vt:lpstr>
      <vt:lpstr>对象库</vt:lpstr>
      <vt:lpstr>对象库</vt:lpstr>
      <vt:lpstr>对象库</vt:lpstr>
      <vt:lpstr>本地对象库&amp;共享对象库 </vt:lpstr>
      <vt:lpstr>本地对象库&amp;共享对象库 </vt:lpstr>
      <vt:lpstr>本章大纲</vt:lpstr>
      <vt:lpstr>共享对象库的使用</vt:lpstr>
      <vt:lpstr>共享对象库的使用</vt:lpstr>
      <vt:lpstr>共享对象库的使用</vt:lpstr>
      <vt:lpstr>共享对象库的使用</vt:lpstr>
      <vt:lpstr>本章大纲</vt:lpstr>
      <vt:lpstr>脚本的维护</vt:lpstr>
      <vt:lpstr>使用步骤生成器生成步骤</vt:lpstr>
      <vt:lpstr>检测消息发送至测试结果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231</cp:revision>
  <dcterms:created xsi:type="dcterms:W3CDTF">2017-06-14T06:52:20Z</dcterms:created>
  <dcterms:modified xsi:type="dcterms:W3CDTF">2017-09-07T04:28:43Z</dcterms:modified>
</cp:coreProperties>
</file>