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9"/>
  </p:notesMasterIdLst>
  <p:sldIdLst>
    <p:sldId id="260" r:id="rId2"/>
    <p:sldId id="261" r:id="rId3"/>
    <p:sldId id="264" r:id="rId4"/>
    <p:sldId id="265" r:id="rId5"/>
    <p:sldId id="266" r:id="rId6"/>
    <p:sldId id="298" r:id="rId7"/>
    <p:sldId id="262" r:id="rId8"/>
    <p:sldId id="276" r:id="rId9"/>
    <p:sldId id="269" r:id="rId10"/>
    <p:sldId id="268" r:id="rId11"/>
    <p:sldId id="299" r:id="rId12"/>
    <p:sldId id="270" r:id="rId13"/>
    <p:sldId id="272" r:id="rId14"/>
    <p:sldId id="306" r:id="rId15"/>
    <p:sldId id="300" r:id="rId16"/>
    <p:sldId id="278" r:id="rId17"/>
    <p:sldId id="279" r:id="rId18"/>
    <p:sldId id="303" r:id="rId19"/>
    <p:sldId id="283" r:id="rId20"/>
    <p:sldId id="284" r:id="rId21"/>
    <p:sldId id="286" r:id="rId22"/>
    <p:sldId id="287" r:id="rId23"/>
    <p:sldId id="288" r:id="rId24"/>
    <p:sldId id="289" r:id="rId25"/>
    <p:sldId id="290" r:id="rId26"/>
    <p:sldId id="304" r:id="rId27"/>
    <p:sldId id="292" r:id="rId28"/>
    <p:sldId id="293" r:id="rId29"/>
    <p:sldId id="295" r:id="rId30"/>
    <p:sldId id="296" r:id="rId31"/>
    <p:sldId id="297" r:id="rId32"/>
    <p:sldId id="309" r:id="rId33"/>
    <p:sldId id="307" r:id="rId34"/>
    <p:sldId id="308" r:id="rId35"/>
    <p:sldId id="310" r:id="rId36"/>
    <p:sldId id="311" r:id="rId37"/>
    <p:sldId id="305"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86347" autoAdjust="0"/>
  </p:normalViewPr>
  <p:slideViewPr>
    <p:cSldViewPr>
      <p:cViewPr varScale="1">
        <p:scale>
          <a:sx n="61" d="100"/>
          <a:sy n="61" d="100"/>
        </p:scale>
        <p:origin x="-175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15</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18</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20262074-4285-4393-B9F2-3B5D6CFAB565}" type="slidenum">
              <a:rPr lang="zh-CN" altLang="en-US" smtClean="0"/>
              <a:pPr>
                <a:defRPr/>
              </a:pPr>
              <a:t>19</a:t>
            </a:fld>
            <a:endParaRPr lang="en-US" altLang="zh-CN"/>
          </a:p>
        </p:txBody>
      </p:sp>
    </p:spTree>
    <p:extLst>
      <p:ext uri="{BB962C8B-B14F-4D97-AF65-F5344CB8AC3E}">
        <p14:creationId xmlns:p14="http://schemas.microsoft.com/office/powerpoint/2010/main" val="298798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4" name="灯片编号占位符 3"/>
          <p:cNvSpPr>
            <a:spLocks noGrp="1"/>
          </p:cNvSpPr>
          <p:nvPr>
            <p:ph type="sldNum" sz="quarter" idx="5"/>
          </p:nvPr>
        </p:nvSpPr>
        <p:spPr/>
        <p:txBody>
          <a:bodyPr/>
          <a:lstStyle/>
          <a:p>
            <a:pPr>
              <a:defRPr/>
            </a:pPr>
            <a:fld id="{873AF9EE-4DB9-4D83-92E8-8E3CCC9F1576}" type="slidenum">
              <a:rPr lang="zh-CN" altLang="en-US" smtClean="0"/>
              <a:pPr>
                <a:defRPr/>
              </a:pPr>
              <a:t>20</a:t>
            </a:fld>
            <a:endParaRPr lang="en-US" altLang="zh-CN"/>
          </a:p>
        </p:txBody>
      </p:sp>
    </p:spTree>
    <p:extLst>
      <p:ext uri="{BB962C8B-B14F-4D97-AF65-F5344CB8AC3E}">
        <p14:creationId xmlns:p14="http://schemas.microsoft.com/office/powerpoint/2010/main" val="66886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26</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4" name="灯片编号占位符 3"/>
          <p:cNvSpPr>
            <a:spLocks noGrp="1"/>
          </p:cNvSpPr>
          <p:nvPr>
            <p:ph type="sldNum" sz="quarter" idx="5"/>
          </p:nvPr>
        </p:nvSpPr>
        <p:spPr/>
        <p:txBody>
          <a:bodyPr/>
          <a:lstStyle/>
          <a:p>
            <a:pPr>
              <a:defRPr/>
            </a:pPr>
            <a:fld id="{D8347356-8752-467D-ADCE-EDA14F80EFE0}" type="slidenum">
              <a:rPr lang="zh-CN" altLang="en-US" smtClean="0"/>
              <a:pPr>
                <a:defRPr/>
              </a:pPr>
              <a:t>29</a:t>
            </a:fld>
            <a:endParaRPr lang="en-US" altLang="zh-CN"/>
          </a:p>
        </p:txBody>
      </p:sp>
    </p:spTree>
    <p:extLst>
      <p:ext uri="{BB962C8B-B14F-4D97-AF65-F5344CB8AC3E}">
        <p14:creationId xmlns:p14="http://schemas.microsoft.com/office/powerpoint/2010/main" val="223731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30</a:t>
            </a:fld>
            <a:endParaRPr lang="zh-CN" altLang="en-US"/>
          </a:p>
        </p:txBody>
      </p:sp>
    </p:spTree>
    <p:extLst>
      <p:ext uri="{BB962C8B-B14F-4D97-AF65-F5344CB8AC3E}">
        <p14:creationId xmlns:p14="http://schemas.microsoft.com/office/powerpoint/2010/main" val="3607745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32</a:t>
            </a:fld>
            <a:endParaRPr lang="zh-CN" altLang="en-US"/>
          </a:p>
        </p:txBody>
      </p:sp>
    </p:spTree>
    <p:extLst>
      <p:ext uri="{BB962C8B-B14F-4D97-AF65-F5344CB8AC3E}">
        <p14:creationId xmlns:p14="http://schemas.microsoft.com/office/powerpoint/2010/main" val="3073166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34</a:t>
            </a:fld>
            <a:endParaRPr lang="zh-CN" altLang="en-US"/>
          </a:p>
        </p:txBody>
      </p:sp>
    </p:spTree>
    <p:extLst>
      <p:ext uri="{BB962C8B-B14F-4D97-AF65-F5344CB8AC3E}">
        <p14:creationId xmlns:p14="http://schemas.microsoft.com/office/powerpoint/2010/main" val="46819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2F1BDFF-E2D0-44FE-AFC7-DAE246996548}" type="slidenum">
              <a:rPr lang="zh-CN" altLang="en-US" smtClean="0"/>
              <a:pPr>
                <a:defRPr/>
              </a:pPr>
              <a:t>3</a:t>
            </a:fld>
            <a:endParaRPr lang="en-US" altLang="zh-CN"/>
          </a:p>
        </p:txBody>
      </p:sp>
    </p:spTree>
    <p:extLst>
      <p:ext uri="{BB962C8B-B14F-4D97-AF65-F5344CB8AC3E}">
        <p14:creationId xmlns:p14="http://schemas.microsoft.com/office/powerpoint/2010/main" val="243763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4</a:t>
            </a:fld>
            <a:endParaRPr lang="zh-CN" altLang="en-US"/>
          </a:p>
        </p:txBody>
      </p:sp>
    </p:spTree>
    <p:extLst>
      <p:ext uri="{BB962C8B-B14F-4D97-AF65-F5344CB8AC3E}">
        <p14:creationId xmlns:p14="http://schemas.microsoft.com/office/powerpoint/2010/main" val="108488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6</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7</a:t>
            </a:fld>
            <a:endParaRPr lang="zh-CN" altLang="en-US"/>
          </a:p>
        </p:txBody>
      </p:sp>
    </p:spTree>
    <p:extLst>
      <p:ext uri="{BB962C8B-B14F-4D97-AF65-F5344CB8AC3E}">
        <p14:creationId xmlns:p14="http://schemas.microsoft.com/office/powerpoint/2010/main" val="75481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11</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13</a:t>
            </a:fld>
            <a:endParaRPr lang="zh-CN" altLang="en-US"/>
          </a:p>
        </p:txBody>
      </p:sp>
    </p:spTree>
    <p:extLst>
      <p:ext uri="{BB962C8B-B14F-4D97-AF65-F5344CB8AC3E}">
        <p14:creationId xmlns:p14="http://schemas.microsoft.com/office/powerpoint/2010/main" val="95192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14</a:t>
            </a:fld>
            <a:endParaRPr lang="zh-CN" altLang="en-US"/>
          </a:p>
        </p:txBody>
      </p:sp>
    </p:spTree>
    <p:extLst>
      <p:ext uri="{BB962C8B-B14F-4D97-AF65-F5344CB8AC3E}">
        <p14:creationId xmlns:p14="http://schemas.microsoft.com/office/powerpoint/2010/main" val="2725793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42144" y="1061244"/>
            <a:ext cx="8229600" cy="4525963"/>
          </a:xfrm>
        </p:spPr>
        <p:txBody>
          <a:bodyPr/>
          <a:lstStyle>
            <a:lvl1pPr>
              <a:defRPr sz="2800" b="1" baseline="0">
                <a:latin typeface="Times New Roman" panose="02020603050405020304" pitchFamily="18" charset="0"/>
                <a:ea typeface="宋体" panose="02010600030101010101" pitchFamily="2" charset="-122"/>
              </a:defRPr>
            </a:lvl1pPr>
            <a:lvl2pPr>
              <a:defRPr sz="2600" b="1" baseline="0">
                <a:latin typeface="Times New Roman" panose="02020603050405020304" pitchFamily="18" charset="0"/>
                <a:ea typeface="宋体" panose="02010600030101010101" pitchFamily="2" charset="-122"/>
              </a:defRPr>
            </a:lvl2pPr>
            <a:lvl3pPr>
              <a:defRPr b="1" baseline="0">
                <a:latin typeface="Times New Roman" panose="02020603050405020304" pitchFamily="18" charset="0"/>
                <a:ea typeface="宋体" panose="02010600030101010101" pitchFamily="2" charset="-122"/>
              </a:defRPr>
            </a:lvl3pPr>
            <a:lvl4pPr>
              <a:defRPr b="1" baseline="0">
                <a:latin typeface="Times New Roman" panose="02020603050405020304" pitchFamily="18" charset="0"/>
                <a:ea typeface="宋体" panose="02010600030101010101" pitchFamily="2" charset="-122"/>
              </a:defRPr>
            </a:lvl4pPr>
            <a:lvl5pPr>
              <a:defRPr b="1" baseline="0">
                <a:latin typeface="Times New Roman" panose="02020603050405020304" pitchFamily="18"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b="1"/>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newtours.demoaut.com/"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UFT</a:t>
            </a:r>
            <a:r>
              <a:rPr lang="zh-CN" altLang="en-US" smtClean="0"/>
              <a:t>检查点</a:t>
            </a:r>
            <a:endParaRPr lang="zh-CN" altLang="en-US" dirty="0"/>
          </a:p>
        </p:txBody>
      </p:sp>
      <p:sp>
        <p:nvSpPr>
          <p:cNvPr id="5" name="TextBox 3"/>
          <p:cNvSpPr txBox="1"/>
          <p:nvPr/>
        </p:nvSpPr>
        <p:spPr>
          <a:xfrm>
            <a:off x="5468735" y="6525344"/>
            <a:ext cx="367240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212976"/>
            <a:ext cx="301625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0104" y="3061482"/>
            <a:ext cx="2873375"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7"/>
          <p:cNvSpPr>
            <a:spLocks noGrp="1"/>
          </p:cNvSpPr>
          <p:nvPr>
            <p:ph idx="1"/>
          </p:nvPr>
        </p:nvSpPr>
        <p:spPr/>
        <p:txBody>
          <a:bodyPr/>
          <a:lstStyle/>
          <a:p>
            <a:r>
              <a:rPr lang="zh-CN" altLang="en-US" dirty="0" smtClean="0"/>
              <a:t>参数 ：在特定步骤运行时检索到的值。</a:t>
            </a:r>
            <a:endParaRPr lang="en-US" altLang="zh-CN" dirty="0" smtClean="0"/>
          </a:p>
          <a:p>
            <a:pPr lvl="1"/>
            <a:r>
              <a:rPr lang="zh-CN" altLang="en-US" dirty="0" smtClean="0"/>
              <a:t>如果对已参数化的值选择“参数”，则“参数”框显示该值当前的参数定义。如果对尚未参数化的值选择”参数“，则”参数“框显示该值默认的参数定义</a:t>
            </a:r>
            <a:br>
              <a:rPr lang="zh-CN" altLang="en-US" dirty="0" smtClean="0"/>
            </a:br>
            <a:endParaRPr lang="zh-CN" altLang="en-US" dirty="0" smtClean="0"/>
          </a:p>
          <a:p>
            <a:endParaRPr lang="zh-CN" altLang="en-US" dirty="0"/>
          </a:p>
        </p:txBody>
      </p:sp>
      <p:sp>
        <p:nvSpPr>
          <p:cNvPr id="7" name="标题 2"/>
          <p:cNvSpPr>
            <a:spLocks noGrp="1"/>
          </p:cNvSpPr>
          <p:nvPr>
            <p:ph type="title"/>
          </p:nvPr>
        </p:nvSpPr>
        <p:spPr/>
        <p:txBody>
          <a:bodyPr/>
          <a:lstStyle/>
          <a:p>
            <a:r>
              <a:rPr lang="zh-CN" altLang="en-US" smtClean="0"/>
              <a:t>标准检查点</a:t>
            </a:r>
            <a:endParaRPr lang="zh-CN" altLang="en-US" dirty="0"/>
          </a:p>
        </p:txBody>
      </p:sp>
    </p:spTree>
    <p:extLst>
      <p:ext uri="{BB962C8B-B14F-4D97-AF65-F5344CB8AC3E}">
        <p14:creationId xmlns:p14="http://schemas.microsoft.com/office/powerpoint/2010/main" val="2236599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检查点概述</a:t>
            </a:r>
            <a:endParaRPr lang="en-US" altLang="zh-CN" dirty="0" smtClean="0"/>
          </a:p>
          <a:p>
            <a:r>
              <a:rPr lang="zh-CN" altLang="en-US" dirty="0" smtClean="0"/>
              <a:t>标准检查点</a:t>
            </a:r>
            <a:endParaRPr lang="en-US" altLang="zh-CN" dirty="0" smtClean="0"/>
          </a:p>
          <a:p>
            <a:r>
              <a:rPr lang="zh-CN" altLang="en-US" dirty="0" smtClean="0">
                <a:solidFill>
                  <a:srgbClr val="FF0000"/>
                </a:solidFill>
              </a:rPr>
              <a:t>文本检查点</a:t>
            </a:r>
            <a:endParaRPr lang="en-US" altLang="zh-CN" dirty="0" smtClean="0">
              <a:solidFill>
                <a:srgbClr val="FF0000"/>
              </a:solidFill>
            </a:endParaRPr>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547148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zh-CN" smtClean="0"/>
              <a:t>文本检查点</a:t>
            </a:r>
            <a:r>
              <a:rPr lang="zh-CN" altLang="en-US" smtClean="0"/>
              <a:t>：检查是否显示了指定的文本字符串。</a:t>
            </a:r>
            <a:endParaRPr lang="en-US" altLang="zh-CN" smtClean="0"/>
          </a:p>
          <a:p>
            <a:pPr lvl="1"/>
            <a:r>
              <a:rPr lang="zh-CN" altLang="en-US" smtClean="0"/>
              <a:t>可以根据指定条件检查文本是否显示在屏幕、窗口或网页中。所有环境下都支持文本检查点</a:t>
            </a:r>
            <a:endParaRPr lang="en-US" altLang="zh-CN" smtClean="0"/>
          </a:p>
          <a:p>
            <a:pPr lvl="1"/>
            <a:r>
              <a:rPr lang="zh-CN" altLang="en-US" smtClean="0"/>
              <a:t>录制测试或组件时都可以添加文本检查点</a:t>
            </a:r>
            <a:endParaRPr lang="en-US" altLang="zh-CN" smtClean="0"/>
          </a:p>
          <a:p>
            <a:pPr lvl="1"/>
            <a:r>
              <a:rPr lang="zh-CN" altLang="en-US" smtClean="0"/>
              <a:t>在编辑测试或组件时</a:t>
            </a:r>
            <a:endParaRPr lang="en-US" altLang="zh-CN" smtClean="0"/>
          </a:p>
          <a:p>
            <a:pPr lvl="1"/>
            <a:endParaRPr lang="zh-CN" altLang="en-US" dirty="0"/>
          </a:p>
        </p:txBody>
      </p:sp>
      <p:sp>
        <p:nvSpPr>
          <p:cNvPr id="5" name="标题 4"/>
          <p:cNvSpPr>
            <a:spLocks noGrp="1"/>
          </p:cNvSpPr>
          <p:nvPr>
            <p:ph type="title"/>
          </p:nvPr>
        </p:nvSpPr>
        <p:spPr/>
        <p:txBody>
          <a:bodyPr/>
          <a:lstStyle/>
          <a:p>
            <a:r>
              <a:rPr lang="zh-CN" altLang="en-US" smtClean="0"/>
              <a:t>文本检测点</a:t>
            </a:r>
            <a:endParaRPr lang="zh-CN" altLang="en-US" dirty="0"/>
          </a:p>
        </p:txBody>
      </p:sp>
      <p:sp>
        <p:nvSpPr>
          <p:cNvPr id="4" name="圆角矩形 3"/>
          <p:cNvSpPr>
            <a:spLocks noChangeArrowheads="1"/>
          </p:cNvSpPr>
          <p:nvPr/>
        </p:nvSpPr>
        <p:spPr bwMode="auto">
          <a:xfrm>
            <a:off x="611560" y="3501008"/>
            <a:ext cx="7165975" cy="2274888"/>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b="1" dirty="0">
                <a:solidFill>
                  <a:srgbClr val="2A1C00"/>
                </a:solidFill>
                <a:latin typeface="华文楷体" pitchFamily="2" charset="-122"/>
                <a:ea typeface="华文楷体" pitchFamily="2" charset="-122"/>
              </a:rPr>
              <a:t>注意：</a:t>
            </a:r>
            <a:endParaRPr lang="en-US" altLang="zh-CN" sz="2000" b="1" dirty="0">
              <a:solidFill>
                <a:srgbClr val="2A1C00"/>
              </a:solidFill>
              <a:latin typeface="华文楷体" pitchFamily="2" charset="-122"/>
              <a:ea typeface="华文楷体" pitchFamily="2" charset="-122"/>
            </a:endParaRPr>
          </a:p>
          <a:p>
            <a:pPr marL="342900" indent="460375" eaLnBrk="0" hangingPunct="0">
              <a:spcBef>
                <a:spcPct val="20000"/>
              </a:spcBef>
              <a:buClr>
                <a:schemeClr val="tx1"/>
              </a:buClr>
              <a:defRPr/>
            </a:pPr>
            <a:r>
              <a:rPr lang="zh-CN" altLang="en-US" sz="2000" b="1" dirty="0">
                <a:solidFill>
                  <a:srgbClr val="2A1C00"/>
                </a:solidFill>
                <a:latin typeface="华文楷体" pitchFamily="2" charset="-122"/>
                <a:ea typeface="华文楷体" pitchFamily="2" charset="-122"/>
              </a:rPr>
              <a:t>标准检查点</a:t>
            </a:r>
            <a:r>
              <a:rPr lang="en-US" altLang="zh-CN" sz="2000" b="1" dirty="0">
                <a:solidFill>
                  <a:srgbClr val="2A1C00"/>
                </a:solidFill>
                <a:latin typeface="华文楷体" pitchFamily="2" charset="-122"/>
                <a:ea typeface="华文楷体" pitchFamily="2" charset="-122"/>
              </a:rPr>
              <a:t>-</a:t>
            </a:r>
            <a:r>
              <a:rPr lang="zh-CN" altLang="en-US" sz="2000" b="1" dirty="0">
                <a:solidFill>
                  <a:srgbClr val="2A1C00"/>
                </a:solidFill>
                <a:latin typeface="华文楷体" pitchFamily="2" charset="-122"/>
                <a:ea typeface="华文楷体" pitchFamily="2" charset="-122"/>
              </a:rPr>
              <a:t> 可以检查对象的 </a:t>
            </a:r>
            <a:r>
              <a:rPr lang="en-US" altLang="zh-CN" sz="2000" b="1" dirty="0">
                <a:solidFill>
                  <a:srgbClr val="2A1C00"/>
                </a:solidFill>
                <a:latin typeface="华文楷体" pitchFamily="2" charset="-122"/>
                <a:ea typeface="华文楷体" pitchFamily="2" charset="-122"/>
              </a:rPr>
              <a:t>text </a:t>
            </a:r>
            <a:r>
              <a:rPr lang="zh-CN" altLang="en-US" sz="2000" b="1" dirty="0">
                <a:solidFill>
                  <a:srgbClr val="2A1C00"/>
                </a:solidFill>
                <a:latin typeface="华文楷体" pitchFamily="2" charset="-122"/>
                <a:ea typeface="华文楷体" pitchFamily="2" charset="-122"/>
              </a:rPr>
              <a:t>属性。在许多 </a:t>
            </a:r>
            <a:r>
              <a:rPr lang="en-US" altLang="zh-CN" sz="2000" b="1" dirty="0">
                <a:solidFill>
                  <a:srgbClr val="2A1C00"/>
                </a:solidFill>
                <a:latin typeface="华文楷体" pitchFamily="2" charset="-122"/>
                <a:ea typeface="华文楷体" pitchFamily="2" charset="-122"/>
              </a:rPr>
              <a:t>Windows Applications </a:t>
            </a:r>
            <a:r>
              <a:rPr lang="zh-CN" altLang="en-US" sz="2000" b="1" dirty="0">
                <a:solidFill>
                  <a:srgbClr val="2A1C00"/>
                </a:solidFill>
                <a:latin typeface="华文楷体" pitchFamily="2" charset="-122"/>
                <a:ea typeface="华文楷体" pitchFamily="2" charset="-122"/>
              </a:rPr>
              <a:t>中检查文本的首选方法。</a:t>
            </a:r>
          </a:p>
          <a:p>
            <a:pPr marL="342900" indent="460375" eaLnBrk="0" hangingPunct="0">
              <a:spcBef>
                <a:spcPct val="20000"/>
              </a:spcBef>
              <a:buClr>
                <a:schemeClr val="tx1"/>
              </a:buClr>
              <a:defRPr/>
            </a:pPr>
            <a:r>
              <a:rPr lang="zh-CN" altLang="en-US" sz="2000" b="1" dirty="0">
                <a:solidFill>
                  <a:srgbClr val="2A1C00"/>
                </a:solidFill>
                <a:latin typeface="华文楷体" pitchFamily="2" charset="-122"/>
                <a:ea typeface="华文楷体" pitchFamily="2" charset="-122"/>
              </a:rPr>
              <a:t>文本区域检查点</a:t>
            </a:r>
            <a:r>
              <a:rPr lang="en-US" altLang="zh-CN" sz="2000" b="1" dirty="0">
                <a:solidFill>
                  <a:srgbClr val="2A1C00"/>
                </a:solidFill>
                <a:latin typeface="华文楷体" pitchFamily="2" charset="-122"/>
                <a:ea typeface="华文楷体" pitchFamily="2" charset="-122"/>
              </a:rPr>
              <a:t>-</a:t>
            </a:r>
            <a:r>
              <a:rPr lang="zh-CN" altLang="en-US" sz="2000" b="1" dirty="0">
                <a:solidFill>
                  <a:srgbClr val="2A1C00"/>
                </a:solidFill>
                <a:latin typeface="华文楷体" pitchFamily="2" charset="-122"/>
                <a:ea typeface="华文楷体" pitchFamily="2" charset="-122"/>
              </a:rPr>
              <a:t> 可以根据指定的条件，检查文本字符串是否出现在 </a:t>
            </a:r>
            <a:r>
              <a:rPr lang="en-US" altLang="zh-CN" sz="2000" b="1" dirty="0">
                <a:solidFill>
                  <a:srgbClr val="2A1C00"/>
                </a:solidFill>
                <a:latin typeface="华文楷体" pitchFamily="2" charset="-122"/>
                <a:ea typeface="华文楷体" pitchFamily="2" charset="-122"/>
              </a:rPr>
              <a:t>Windows Applications </a:t>
            </a:r>
            <a:r>
              <a:rPr lang="zh-CN" altLang="en-US" sz="2000" b="1" dirty="0">
                <a:solidFill>
                  <a:srgbClr val="2A1C00"/>
                </a:solidFill>
                <a:latin typeface="华文楷体" pitchFamily="2" charset="-122"/>
                <a:ea typeface="华文楷体" pitchFamily="2" charset="-122"/>
              </a:rPr>
              <a:t>的已定义区域。</a:t>
            </a:r>
          </a:p>
        </p:txBody>
      </p:sp>
    </p:spTree>
    <p:extLst>
      <p:ext uri="{BB962C8B-B14F-4D97-AF65-F5344CB8AC3E}">
        <p14:creationId xmlns:p14="http://schemas.microsoft.com/office/powerpoint/2010/main" val="17681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smtClean="0"/>
              <a:t>编辑测试或组件时，在网页上或 </a:t>
            </a:r>
            <a:r>
              <a:rPr lang="en-US" altLang="zh-CN" smtClean="0"/>
              <a:t>Active Screen </a:t>
            </a:r>
            <a:r>
              <a:rPr lang="zh-CN" altLang="en-US" smtClean="0"/>
              <a:t>的帧上添加文本检查点。</a:t>
            </a:r>
          </a:p>
          <a:p>
            <a:endParaRPr lang="zh-CN" altLang="en-US" dirty="0"/>
          </a:p>
        </p:txBody>
      </p:sp>
      <p:sp>
        <p:nvSpPr>
          <p:cNvPr id="3" name="标题 2"/>
          <p:cNvSpPr>
            <a:spLocks noGrp="1"/>
          </p:cNvSpPr>
          <p:nvPr>
            <p:ph type="title"/>
          </p:nvPr>
        </p:nvSpPr>
        <p:spPr/>
        <p:txBody>
          <a:bodyPr/>
          <a:lstStyle/>
          <a:p>
            <a:r>
              <a:rPr lang="zh-CN" altLang="en-US" smtClean="0"/>
              <a:t>文本检查点</a:t>
            </a:r>
            <a:endParaRPr lang="zh-CN" altLang="en-US" dirty="0"/>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699792" y="2564904"/>
            <a:ext cx="4802339" cy="3630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824996" y="3717032"/>
            <a:ext cx="194421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8915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smtClean="0"/>
              <a:t>文本检查设置选项</a:t>
            </a:r>
            <a:endParaRPr lang="en-US" altLang="zh-CN" smtClean="0"/>
          </a:p>
          <a:p>
            <a:pPr lvl="1"/>
            <a:r>
              <a:rPr lang="zh-CN" altLang="en-US" smtClean="0"/>
              <a:t>常量（默认）： 将已检查的文本的期望值设置为一个常量</a:t>
            </a:r>
            <a:endParaRPr lang="en-US" altLang="zh-CN" smtClean="0"/>
          </a:p>
          <a:p>
            <a:pPr lvl="1"/>
            <a:r>
              <a:rPr lang="zh-CN" altLang="en-US" smtClean="0"/>
              <a:t>参数：将已检查的文本的期望值设置为一个参数</a:t>
            </a:r>
          </a:p>
          <a:p>
            <a:pPr lvl="1"/>
            <a:r>
              <a:rPr lang="zh-CN" altLang="en-US" smtClean="0"/>
              <a:t>区分大小写：执行区分大小写检查</a:t>
            </a:r>
          </a:p>
          <a:p>
            <a:pPr lvl="1"/>
            <a:r>
              <a:rPr lang="zh-CN" altLang="en-US" smtClean="0"/>
              <a:t>完全匹配：检查完全匹配的期望文本</a:t>
            </a:r>
            <a:endParaRPr lang="en-US" altLang="zh-CN" smtClean="0"/>
          </a:p>
          <a:p>
            <a:pPr lvl="1"/>
            <a:r>
              <a:rPr lang="zh-CN" altLang="en-US" smtClean="0"/>
              <a:t>忽略空格：执行检查时忽略捕获的文本中的空格。存在或缺少空格不影响检查的结果</a:t>
            </a:r>
          </a:p>
          <a:p>
            <a:pPr lvl="1"/>
            <a:r>
              <a:rPr lang="zh-CN" altLang="en-US" smtClean="0"/>
              <a:t>未显示的文本：检查是否未显示文本字符串</a:t>
            </a:r>
            <a:endParaRPr lang="zh-CN" altLang="en-US" dirty="0"/>
          </a:p>
        </p:txBody>
      </p:sp>
      <p:sp>
        <p:nvSpPr>
          <p:cNvPr id="3" name="标题 2"/>
          <p:cNvSpPr>
            <a:spLocks noGrp="1"/>
          </p:cNvSpPr>
          <p:nvPr>
            <p:ph type="title"/>
          </p:nvPr>
        </p:nvSpPr>
        <p:spPr/>
        <p:txBody>
          <a:bodyPr/>
          <a:lstStyle/>
          <a:p>
            <a:r>
              <a:rPr lang="zh-CN" altLang="en-US" smtClean="0"/>
              <a:t>页面检查点</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75" y="1556791"/>
            <a:ext cx="347662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990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检查点概述</a:t>
            </a:r>
            <a:endParaRPr lang="en-US" altLang="zh-CN" smtClean="0"/>
          </a:p>
          <a:p>
            <a:r>
              <a:rPr lang="zh-CN" altLang="en-US" smtClean="0"/>
              <a:t>标准检查点</a:t>
            </a:r>
            <a:endParaRPr lang="en-US" altLang="zh-CN" smtClean="0"/>
          </a:p>
          <a:p>
            <a:r>
              <a:rPr lang="zh-CN" altLang="en-US" smtClean="0"/>
              <a:t>文本检查点</a:t>
            </a:r>
            <a:endParaRPr lang="en-US" altLang="zh-CN" smtClean="0"/>
          </a:p>
          <a:p>
            <a:r>
              <a:rPr lang="zh-CN" altLang="en-US" smtClean="0"/>
              <a:t>表格检查点</a:t>
            </a:r>
            <a:endParaRPr lang="en-US" altLang="zh-CN" smtClean="0"/>
          </a:p>
          <a:p>
            <a:r>
              <a:rPr lang="zh-CN" altLang="en-US" smtClean="0"/>
              <a:t>数据库检查点</a:t>
            </a:r>
            <a:endParaRPr lang="en-US" altLang="zh-CN" smtClean="0"/>
          </a:p>
          <a:p>
            <a:r>
              <a:rPr lang="zh-CN" altLang="en-US"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677483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p:txBody>
          <a:bodyPr/>
          <a:lstStyle/>
          <a:p>
            <a:r>
              <a:rPr lang="en-US" altLang="zh-CN" dirty="0" smtClean="0"/>
              <a:t>Table  Checkpoint</a:t>
            </a:r>
            <a:r>
              <a:rPr lang="zh-CN" altLang="en-US" dirty="0" smtClean="0"/>
              <a:t>：检查应用程序包含的表格数据是否正确。</a:t>
            </a:r>
            <a:endParaRPr lang="en-US" altLang="zh-CN" dirty="0" smtClean="0"/>
          </a:p>
          <a:p>
            <a:r>
              <a:rPr lang="zh-CN" altLang="en-US" dirty="0" smtClean="0"/>
              <a:t>录制或编辑测试或组件时添加表格检查点。</a:t>
            </a:r>
          </a:p>
          <a:p>
            <a:pPr lvl="1"/>
            <a:endParaRPr lang="en-US" altLang="zh-CN" dirty="0" smtClean="0"/>
          </a:p>
          <a:p>
            <a:endParaRPr lang="zh-CN" altLang="en-US" dirty="0" smtClean="0"/>
          </a:p>
        </p:txBody>
      </p:sp>
      <p:sp>
        <p:nvSpPr>
          <p:cNvPr id="2" name="标题 1"/>
          <p:cNvSpPr>
            <a:spLocks noGrp="1"/>
          </p:cNvSpPr>
          <p:nvPr>
            <p:ph type="title"/>
          </p:nvPr>
        </p:nvSpPr>
        <p:spPr/>
        <p:txBody>
          <a:bodyPr>
            <a:normAutofit/>
          </a:bodyPr>
          <a:lstStyle/>
          <a:p>
            <a:pPr lvl="1" algn="ctr" rtl="0">
              <a:spcBef>
                <a:spcPct val="0"/>
              </a:spcBef>
            </a:pPr>
            <a:r>
              <a:rPr lang="zh-CN" altLang="zh-CN" sz="4000" b="1" kern="1200" dirty="0">
                <a:solidFill>
                  <a:schemeClr val="bg1"/>
                </a:solidFill>
                <a:latin typeface="+mj-ea"/>
                <a:ea typeface="+mj-ea"/>
                <a:cs typeface="+mj-cs"/>
              </a:rPr>
              <a:t>表格检查点</a:t>
            </a:r>
            <a:endParaRPr lang="zh-CN" altLang="en-US" sz="4000" b="1" kern="1200" dirty="0">
              <a:solidFill>
                <a:schemeClr val="bg1"/>
              </a:solidFill>
              <a:latin typeface="+mj-ea"/>
              <a:ea typeface="+mj-ea"/>
              <a:cs typeface="+mj-cs"/>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710" y="2492896"/>
            <a:ext cx="7507287"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413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在录制时添加表检查点</a:t>
            </a:r>
            <a:endParaRPr lang="en-US" altLang="zh-CN" dirty="0" smtClean="0"/>
          </a:p>
          <a:p>
            <a:r>
              <a:rPr lang="zh-CN" altLang="en-US" dirty="0" smtClean="0"/>
              <a:t>“</a:t>
            </a:r>
            <a:r>
              <a:rPr lang="en-US" altLang="zh-CN" dirty="0" smtClean="0"/>
              <a:t>Design</a:t>
            </a:r>
            <a:r>
              <a:rPr lang="zh-CN" altLang="en-US" dirty="0" smtClean="0"/>
              <a:t>”</a:t>
            </a:r>
            <a:r>
              <a:rPr lang="en-US" altLang="zh-CN" dirty="0" smtClean="0"/>
              <a:t>&gt;</a:t>
            </a:r>
            <a:r>
              <a:rPr lang="zh-CN" altLang="en-US" dirty="0" smtClean="0"/>
              <a:t>“</a:t>
            </a:r>
            <a:r>
              <a:rPr lang="en-US" altLang="zh-CN" dirty="0" smtClean="0"/>
              <a:t>Checkpoint</a:t>
            </a:r>
            <a:r>
              <a:rPr lang="zh-CN" altLang="en-US" dirty="0" smtClean="0"/>
              <a:t>”</a:t>
            </a:r>
            <a:r>
              <a:rPr lang="en-US" altLang="zh-CN" dirty="0" smtClean="0"/>
              <a:t>&gt;</a:t>
            </a:r>
            <a:r>
              <a:rPr lang="zh-CN" altLang="en-US" dirty="0" smtClean="0"/>
              <a:t>“</a:t>
            </a:r>
            <a:r>
              <a:rPr lang="en-US" altLang="zh-CN" dirty="0" smtClean="0"/>
              <a:t>Standard  Checkpoint</a:t>
            </a:r>
            <a:r>
              <a:rPr lang="zh-CN" altLang="en-US" dirty="0" smtClean="0"/>
              <a:t>”</a:t>
            </a:r>
            <a:endParaRPr lang="en-US" altLang="zh-CN" dirty="0" smtClean="0"/>
          </a:p>
          <a:p>
            <a:pPr lvl="1"/>
            <a:endParaRPr lang="en-US" altLang="zh-CN" dirty="0" smtClean="0"/>
          </a:p>
          <a:p>
            <a:pPr lvl="1"/>
            <a:endParaRPr lang="zh-CN" altLang="en-US" dirty="0"/>
          </a:p>
        </p:txBody>
      </p:sp>
      <p:sp>
        <p:nvSpPr>
          <p:cNvPr id="36866" name="标题 1"/>
          <p:cNvSpPr>
            <a:spLocks noGrp="1"/>
          </p:cNvSpPr>
          <p:nvPr>
            <p:ph type="title"/>
          </p:nvPr>
        </p:nvSpPr>
        <p:spPr/>
        <p:txBody>
          <a:bodyPr/>
          <a:lstStyle/>
          <a:p>
            <a:r>
              <a:rPr lang="zh-CN" altLang="zh-CN" dirty="0" smtClean="0"/>
              <a:t>表格检查点</a:t>
            </a:r>
            <a:endParaRPr lang="zh-CN" altLang="en-US" dirty="0" smtClean="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23528" y="2564904"/>
            <a:ext cx="6041848" cy="385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291116" y="6330858"/>
            <a:ext cx="5852884" cy="492443"/>
          </a:xfrm>
          <a:prstGeom prst="rect">
            <a:avLst/>
          </a:prstGeom>
        </p:spPr>
        <p:txBody>
          <a:bodyPr wrap="none">
            <a:spAutoFit/>
          </a:bodyPr>
          <a:lstStyle/>
          <a:p>
            <a:r>
              <a:rPr lang="zh-CN" altLang="en-US" sz="2600" b="1" dirty="0">
                <a:solidFill>
                  <a:srgbClr val="FF0000"/>
                </a:solidFill>
              </a:rPr>
              <a:t>注意：按列名在表格检查点是不支持的</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348880"/>
            <a:ext cx="3141548" cy="210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002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检查点概述</a:t>
            </a:r>
            <a:endParaRPr lang="en-US" altLang="zh-CN" smtClean="0"/>
          </a:p>
          <a:p>
            <a:r>
              <a:rPr lang="zh-CN" altLang="en-US" smtClean="0"/>
              <a:t>标准检查点</a:t>
            </a:r>
            <a:endParaRPr lang="en-US" altLang="zh-CN" smtClean="0"/>
          </a:p>
          <a:p>
            <a:r>
              <a:rPr lang="zh-CN" altLang="en-US" smtClean="0"/>
              <a:t>文本检查点</a:t>
            </a:r>
            <a:endParaRPr lang="en-US" altLang="zh-CN" smtClean="0"/>
          </a:p>
          <a:p>
            <a:r>
              <a:rPr lang="zh-CN" altLang="en-US" smtClean="0"/>
              <a:t>表格检查点</a:t>
            </a:r>
            <a:endParaRPr lang="en-US" altLang="zh-CN" smtClean="0"/>
          </a:p>
          <a:p>
            <a:r>
              <a:rPr lang="zh-CN" altLang="en-US" smtClean="0"/>
              <a:t>数据库检查点</a:t>
            </a:r>
            <a:endParaRPr lang="en-US" altLang="zh-CN" smtClean="0"/>
          </a:p>
          <a:p>
            <a:r>
              <a:rPr lang="zh-CN" altLang="en-US"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908497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在测试或组件中使用数据库检查点，检查通过网站或应用程序访问的数据库。</a:t>
            </a:r>
            <a:endParaRPr lang="en-US" altLang="zh-CN" dirty="0" smtClean="0"/>
          </a:p>
          <a:p>
            <a:r>
              <a:rPr lang="zh-CN" altLang="en-US" dirty="0" smtClean="0"/>
              <a:t>定义数据库查询，然后创建数据库检查点来检查查询的结果 </a:t>
            </a:r>
            <a:endParaRPr lang="en-US" altLang="zh-CN" dirty="0" smtClean="0"/>
          </a:p>
          <a:p>
            <a:r>
              <a:rPr lang="en-US" altLang="zh-CN" dirty="0" err="1" smtClean="0"/>
              <a:t>DbTable.Check</a:t>
            </a:r>
            <a:r>
              <a:rPr lang="en-US" altLang="zh-CN" dirty="0" smtClean="0"/>
              <a:t> </a:t>
            </a:r>
            <a:r>
              <a:rPr lang="en-US" altLang="zh-CN" dirty="0" err="1" smtClean="0"/>
              <a:t>CheckPoint</a:t>
            </a:r>
            <a:r>
              <a:rPr lang="en-US" altLang="zh-CN" dirty="0" smtClean="0"/>
              <a:t> </a:t>
            </a:r>
            <a:endParaRPr lang="zh-CN" altLang="en-US" dirty="0" smtClean="0"/>
          </a:p>
          <a:p>
            <a:pPr lvl="1"/>
            <a:endParaRPr lang="en-US" altLang="zh-CN" dirty="0" smtClean="0"/>
          </a:p>
          <a:p>
            <a:endParaRPr lang="zh-CN" altLang="en-US" dirty="0" smtClean="0"/>
          </a:p>
        </p:txBody>
      </p:sp>
      <p:sp>
        <p:nvSpPr>
          <p:cNvPr id="38914" name="标题 1"/>
          <p:cNvSpPr>
            <a:spLocks noGrp="1"/>
          </p:cNvSpPr>
          <p:nvPr>
            <p:ph type="title"/>
          </p:nvPr>
        </p:nvSpPr>
        <p:spPr/>
        <p:txBody>
          <a:bodyPr/>
          <a:lstStyle/>
          <a:p>
            <a:r>
              <a:rPr lang="zh-CN" altLang="zh-CN" smtClean="0"/>
              <a:t>数据库检查点</a:t>
            </a:r>
            <a:endParaRPr lang="zh-CN" altLang="en-US" smtClean="0"/>
          </a:p>
        </p:txBody>
      </p:sp>
      <p:sp>
        <p:nvSpPr>
          <p:cNvPr id="4" name="圆角矩形 3"/>
          <p:cNvSpPr>
            <a:spLocks noChangeArrowheads="1"/>
          </p:cNvSpPr>
          <p:nvPr/>
        </p:nvSpPr>
        <p:spPr bwMode="auto">
          <a:xfrm>
            <a:off x="1367166" y="3642273"/>
            <a:ext cx="7165975" cy="1658938"/>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注意：</a:t>
            </a:r>
            <a:endParaRPr lang="en-US" altLang="zh-CN" sz="2000" dirty="0">
              <a:solidFill>
                <a:srgbClr val="2A1C00"/>
              </a:solidFill>
              <a:latin typeface="华文楷体" pitchFamily="2" charset="-122"/>
              <a:ea typeface="华文楷体" pitchFamily="2" charset="-122"/>
            </a:endParaRPr>
          </a:p>
          <a:p>
            <a:pPr marL="342900" indent="460375"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数据库检查点将数据库中的当前数据与在“数据库检查点属性”对话框中定义的预期数据进行比较。如果预期数据与当前结果不匹配，数据库检查点将失败。</a:t>
            </a:r>
          </a:p>
          <a:p>
            <a:pPr marL="342900" indent="460375" eaLnBrk="0" hangingPunct="0">
              <a:spcBef>
                <a:spcPct val="20000"/>
              </a:spcBef>
              <a:buClr>
                <a:schemeClr val="tx1"/>
              </a:buClr>
              <a:defRPr/>
            </a:pPr>
            <a:endParaRPr lang="zh-CN" altLang="en-US" sz="2000" dirty="0">
              <a:solidFill>
                <a:srgbClr val="2A1C00"/>
              </a:solidFill>
              <a:latin typeface="华文楷体" pitchFamily="2" charset="-122"/>
              <a:ea typeface="华文楷体" pitchFamily="2" charset="-122"/>
            </a:endParaRPr>
          </a:p>
        </p:txBody>
      </p:sp>
    </p:spTree>
    <p:extLst>
      <p:ext uri="{BB962C8B-B14F-4D97-AF65-F5344CB8AC3E}">
        <p14:creationId xmlns:p14="http://schemas.microsoft.com/office/powerpoint/2010/main" val="1688475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FF0000"/>
                </a:solidFill>
              </a:rPr>
              <a:t>检查点概述</a:t>
            </a:r>
            <a:endParaRPr lang="en-US" altLang="zh-CN" dirty="0" smtClean="0">
              <a:solidFill>
                <a:srgbClr val="FF0000"/>
              </a:solidFill>
            </a:endParaRPr>
          </a:p>
          <a:p>
            <a:r>
              <a:rPr lang="zh-CN" altLang="en-US" dirty="0" smtClean="0"/>
              <a:t>标准检查点</a:t>
            </a:r>
            <a:endParaRPr lang="en-US" altLang="zh-CN" dirty="0" smtClean="0"/>
          </a:p>
          <a:p>
            <a:r>
              <a:rPr lang="zh-CN" altLang="en-US" dirty="0" smtClean="0"/>
              <a:t>文本检查点</a:t>
            </a:r>
            <a:endParaRPr lang="en-US" altLang="zh-CN" dirty="0" smtClean="0"/>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编辑测试或组件时添加数据库检查点。</a:t>
            </a:r>
            <a:endParaRPr lang="en-US" altLang="zh-CN" smtClean="0"/>
          </a:p>
          <a:p>
            <a:pPr lvl="1"/>
            <a:r>
              <a:rPr lang="zh-CN" altLang="en-US" smtClean="0"/>
              <a:t>选择“</a:t>
            </a:r>
            <a:r>
              <a:rPr lang="en-US" altLang="zh-CN" smtClean="0"/>
              <a:t>Design</a:t>
            </a:r>
            <a:r>
              <a:rPr lang="zh-CN" altLang="en-US" smtClean="0"/>
              <a:t>”</a:t>
            </a:r>
            <a:r>
              <a:rPr lang="en-US" altLang="zh-CN" smtClean="0"/>
              <a:t>&gt;</a:t>
            </a:r>
            <a:r>
              <a:rPr lang="zh-CN" altLang="en-US" smtClean="0"/>
              <a:t>“</a:t>
            </a:r>
            <a:r>
              <a:rPr lang="en-US" altLang="zh-CN" smtClean="0"/>
              <a:t>Checkpoint</a:t>
            </a:r>
            <a:r>
              <a:rPr lang="zh-CN" altLang="en-US" smtClean="0"/>
              <a:t>”</a:t>
            </a:r>
            <a:r>
              <a:rPr lang="en-US" altLang="zh-CN" smtClean="0"/>
              <a:t>&gt;</a:t>
            </a:r>
            <a:r>
              <a:rPr lang="zh-CN" altLang="en-US" smtClean="0"/>
              <a:t>“</a:t>
            </a:r>
            <a:r>
              <a:rPr lang="en-US" altLang="zh-CN" smtClean="0"/>
              <a:t>Database Checkpoint</a:t>
            </a:r>
            <a:r>
              <a:rPr lang="zh-CN" altLang="en-US" smtClean="0"/>
              <a:t>”</a:t>
            </a:r>
            <a:endParaRPr lang="zh-CN" altLang="en-US" dirty="0"/>
          </a:p>
        </p:txBody>
      </p:sp>
      <p:sp>
        <p:nvSpPr>
          <p:cNvPr id="39938"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638" y="2974975"/>
            <a:ext cx="427672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a:spLocks noChangeArrowheads="1"/>
          </p:cNvSpPr>
          <p:nvPr/>
        </p:nvSpPr>
        <p:spPr bwMode="auto">
          <a:xfrm>
            <a:off x="4721225" y="2195513"/>
            <a:ext cx="4273550" cy="4805362"/>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注意：</a:t>
            </a:r>
            <a:endParaRPr lang="en-US" altLang="zh-CN" sz="2000" dirty="0">
              <a:solidFill>
                <a:srgbClr val="2A1C00"/>
              </a:solidFill>
              <a:latin typeface="华文楷体" pitchFamily="2" charset="-122"/>
              <a:ea typeface="华文楷体" pitchFamily="2" charset="-122"/>
            </a:endParaRP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使用 </a:t>
            </a:r>
            <a:r>
              <a:rPr lang="en-US" altLang="zh-CN" sz="2000" b="1" dirty="0">
                <a:solidFill>
                  <a:srgbClr val="2A1C00"/>
                </a:solidFill>
                <a:latin typeface="华文楷体" pitchFamily="2" charset="-122"/>
                <a:ea typeface="华文楷体" pitchFamily="2" charset="-122"/>
              </a:rPr>
              <a:t>Microsoft Query </a:t>
            </a:r>
            <a:r>
              <a:rPr lang="zh-CN" altLang="en-US" sz="2000" b="1" dirty="0">
                <a:solidFill>
                  <a:srgbClr val="2A1C00"/>
                </a:solidFill>
                <a:latin typeface="华文楷体" pitchFamily="2" charset="-122"/>
                <a:ea typeface="华文楷体" pitchFamily="2" charset="-122"/>
              </a:rPr>
              <a:t>创建查询 </a:t>
            </a:r>
            <a:r>
              <a:rPr lang="en-US" altLang="zh-CN" sz="2000" dirty="0">
                <a:solidFill>
                  <a:srgbClr val="2A1C00"/>
                </a:solidFill>
                <a:latin typeface="华文楷体" pitchFamily="2" charset="-122"/>
                <a:ea typeface="华文楷体" pitchFamily="2" charset="-122"/>
              </a:rPr>
              <a:t>-</a:t>
            </a:r>
            <a:r>
              <a:rPr lang="zh-CN" altLang="en-US" sz="2000" dirty="0">
                <a:solidFill>
                  <a:srgbClr val="2A1C00"/>
                </a:solidFill>
                <a:latin typeface="华文楷体" pitchFamily="2" charset="-122"/>
                <a:ea typeface="华文楷体" pitchFamily="2" charset="-122"/>
              </a:rPr>
              <a:t> 只有在您的计算机上安装 </a:t>
            </a:r>
            <a:r>
              <a:rPr lang="en-US" altLang="zh-CN" sz="2000" dirty="0">
                <a:solidFill>
                  <a:srgbClr val="2A1C00"/>
                </a:solidFill>
                <a:latin typeface="华文楷体" pitchFamily="2" charset="-122"/>
                <a:ea typeface="华文楷体" pitchFamily="2" charset="-122"/>
              </a:rPr>
              <a:t>Microsoft Query </a:t>
            </a:r>
            <a:r>
              <a:rPr lang="zh-CN" altLang="en-US" sz="2000" dirty="0">
                <a:solidFill>
                  <a:srgbClr val="2A1C00"/>
                </a:solidFill>
                <a:latin typeface="华文楷体" pitchFamily="2" charset="-122"/>
                <a:ea typeface="华文楷体" pitchFamily="2" charset="-122"/>
              </a:rPr>
              <a:t>之后，该选项才可用。</a:t>
            </a: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手动指定 </a:t>
            </a:r>
            <a:r>
              <a:rPr lang="en-US" altLang="zh-CN" sz="2000" b="1" dirty="0">
                <a:solidFill>
                  <a:srgbClr val="2A1C00"/>
                </a:solidFill>
                <a:latin typeface="华文楷体" pitchFamily="2" charset="-122"/>
                <a:ea typeface="华文楷体" pitchFamily="2" charset="-122"/>
              </a:rPr>
              <a:t>SQL </a:t>
            </a:r>
            <a:r>
              <a:rPr lang="zh-CN" altLang="en-US" sz="2000" b="1" dirty="0">
                <a:solidFill>
                  <a:srgbClr val="2A1C00"/>
                </a:solidFill>
                <a:latin typeface="华文楷体" pitchFamily="2" charset="-122"/>
                <a:ea typeface="华文楷体" pitchFamily="2" charset="-122"/>
              </a:rPr>
              <a:t>语句 </a:t>
            </a:r>
            <a:r>
              <a:rPr lang="zh-CN" altLang="en-US" sz="2000" dirty="0">
                <a:solidFill>
                  <a:srgbClr val="2A1C00"/>
                </a:solidFill>
                <a:latin typeface="华文楷体" pitchFamily="2" charset="-122"/>
                <a:ea typeface="华文楷体" pitchFamily="2" charset="-122"/>
              </a:rPr>
              <a:t>。</a:t>
            </a: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最大行数 </a:t>
            </a:r>
            <a:r>
              <a:rPr lang="en-US" altLang="zh-CN" sz="2000" dirty="0">
                <a:solidFill>
                  <a:srgbClr val="2A1C00"/>
                </a:solidFill>
                <a:latin typeface="华文楷体" pitchFamily="2" charset="-122"/>
                <a:ea typeface="华文楷体" pitchFamily="2" charset="-122"/>
              </a:rPr>
              <a:t>-</a:t>
            </a:r>
            <a:r>
              <a:rPr lang="zh-CN" altLang="en-US" sz="2000" dirty="0">
                <a:solidFill>
                  <a:srgbClr val="2A1C00"/>
                </a:solidFill>
                <a:latin typeface="华文楷体" pitchFamily="2" charset="-122"/>
                <a:ea typeface="华文楷体" pitchFamily="2" charset="-122"/>
              </a:rPr>
              <a:t> 如果要限制行数，请选中该复选框，。最多可以指定 </a:t>
            </a:r>
            <a:r>
              <a:rPr lang="en-US" altLang="zh-CN" sz="2000" dirty="0">
                <a:solidFill>
                  <a:srgbClr val="2A1C00"/>
                </a:solidFill>
                <a:latin typeface="华文楷体" pitchFamily="2" charset="-122"/>
                <a:ea typeface="华文楷体" pitchFamily="2" charset="-122"/>
              </a:rPr>
              <a:t>32,000 </a:t>
            </a:r>
            <a:r>
              <a:rPr lang="zh-CN" altLang="en-US" sz="2000" dirty="0">
                <a:solidFill>
                  <a:srgbClr val="2A1C00"/>
                </a:solidFill>
                <a:latin typeface="华文楷体" pitchFamily="2" charset="-122"/>
                <a:ea typeface="华文楷体" pitchFamily="2" charset="-122"/>
              </a:rPr>
              <a:t>行。</a:t>
            </a: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显示如何使用 </a:t>
            </a:r>
            <a:r>
              <a:rPr lang="en-US" altLang="zh-CN" sz="2000" b="1" dirty="0">
                <a:solidFill>
                  <a:srgbClr val="2A1C00"/>
                </a:solidFill>
                <a:latin typeface="华文楷体" pitchFamily="2" charset="-122"/>
                <a:ea typeface="华文楷体" pitchFamily="2" charset="-122"/>
              </a:rPr>
              <a:t>Microsoft Query</a:t>
            </a:r>
            <a:r>
              <a:rPr lang="zh-CN" altLang="en-US" sz="2000" b="1" dirty="0">
                <a:solidFill>
                  <a:srgbClr val="2A1C00"/>
                </a:solidFill>
                <a:latin typeface="华文楷体" pitchFamily="2" charset="-122"/>
                <a:ea typeface="华文楷体" pitchFamily="2" charset="-122"/>
              </a:rPr>
              <a:t> </a:t>
            </a:r>
            <a:r>
              <a:rPr lang="en-US" altLang="zh-CN" sz="2000" dirty="0">
                <a:solidFill>
                  <a:srgbClr val="2A1C00"/>
                </a:solidFill>
                <a:latin typeface="华文楷体" pitchFamily="2" charset="-122"/>
                <a:ea typeface="华文楷体" pitchFamily="2" charset="-122"/>
              </a:rPr>
              <a:t>-</a:t>
            </a:r>
            <a:r>
              <a:rPr lang="zh-CN" altLang="en-US" sz="2000" dirty="0">
                <a:solidFill>
                  <a:srgbClr val="2A1C00"/>
                </a:solidFill>
                <a:latin typeface="华文楷体" pitchFamily="2" charset="-122"/>
                <a:ea typeface="华文楷体" pitchFamily="2" charset="-122"/>
              </a:rPr>
              <a:t> 单击“下一步”时，将在打开 </a:t>
            </a:r>
            <a:r>
              <a:rPr lang="en-US" altLang="zh-CN" sz="2000" dirty="0">
                <a:solidFill>
                  <a:srgbClr val="2A1C00"/>
                </a:solidFill>
                <a:latin typeface="华文楷体" pitchFamily="2" charset="-122"/>
                <a:ea typeface="华文楷体" pitchFamily="2" charset="-122"/>
              </a:rPr>
              <a:t>Microsoft Query </a:t>
            </a:r>
            <a:r>
              <a:rPr lang="zh-CN" altLang="en-US" sz="2000" dirty="0">
                <a:solidFill>
                  <a:srgbClr val="2A1C00"/>
                </a:solidFill>
                <a:latin typeface="华文楷体" pitchFamily="2" charset="-122"/>
                <a:ea typeface="华文楷体" pitchFamily="2" charset="-122"/>
              </a:rPr>
              <a:t>之前显示一个说明屏幕。</a:t>
            </a:r>
          </a:p>
          <a:p>
            <a:pPr marL="342900" indent="460375" eaLnBrk="0" hangingPunct="0">
              <a:spcBef>
                <a:spcPct val="20000"/>
              </a:spcBef>
              <a:buClr>
                <a:schemeClr val="tx1"/>
              </a:buClr>
              <a:defRPr/>
            </a:pPr>
            <a:endParaRPr lang="zh-CN" altLang="en-US" sz="2000" dirty="0">
              <a:solidFill>
                <a:srgbClr val="2A1C00"/>
              </a:solidFill>
              <a:latin typeface="华文楷体" pitchFamily="2" charset="-122"/>
              <a:ea typeface="华文楷体" pitchFamily="2" charset="-122"/>
            </a:endParaRPr>
          </a:p>
        </p:txBody>
      </p:sp>
    </p:spTree>
    <p:extLst>
      <p:ext uri="{BB962C8B-B14F-4D97-AF65-F5344CB8AC3E}">
        <p14:creationId xmlns:p14="http://schemas.microsoft.com/office/powerpoint/2010/main" val="1912293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编辑测试或组件时添加数据库检查点。</a:t>
            </a:r>
            <a:endParaRPr lang="en-US" altLang="zh-CN" dirty="0" smtClean="0"/>
          </a:p>
        </p:txBody>
      </p:sp>
      <p:sp>
        <p:nvSpPr>
          <p:cNvPr id="41986"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05817"/>
            <a:ext cx="3992563"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015748"/>
            <a:ext cx="35718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743703"/>
            <a:ext cx="3857625" cy="42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83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“表</a:t>
            </a:r>
            <a:r>
              <a:rPr lang="en-US" altLang="zh-CN" smtClean="0"/>
              <a:t>/</a:t>
            </a:r>
            <a:r>
              <a:rPr lang="zh-CN" altLang="en-US" smtClean="0"/>
              <a:t>数据库检查点属性”对话框 </a:t>
            </a:r>
            <a:endParaRPr lang="en-US" altLang="zh-CN" smtClean="0"/>
          </a:p>
          <a:p>
            <a:pPr lvl="1"/>
            <a:endParaRPr lang="en-US" altLang="zh-CN" smtClean="0"/>
          </a:p>
          <a:p>
            <a:pPr lvl="1"/>
            <a:r>
              <a:rPr lang="zh-CN" altLang="en-US" smtClean="0"/>
              <a:t>“预期数据”选项卡中显示的选项用于设置表或结果集中所选单元格的预期值</a:t>
            </a:r>
            <a:endParaRPr lang="en-US" altLang="zh-CN" smtClean="0"/>
          </a:p>
          <a:p>
            <a:pPr lvl="1"/>
            <a:r>
              <a:rPr lang="zh-CN" altLang="en-US" smtClean="0"/>
              <a:t/>
            </a:r>
            <a:br>
              <a:rPr lang="zh-CN" altLang="en-US" smtClean="0"/>
            </a:br>
            <a:endParaRPr lang="zh-CN" altLang="en-US" smtClean="0"/>
          </a:p>
          <a:p>
            <a:endParaRPr lang="zh-CN" altLang="en-US" dirty="0" smtClean="0"/>
          </a:p>
        </p:txBody>
      </p:sp>
      <p:sp>
        <p:nvSpPr>
          <p:cNvPr id="43010" name="标题 1"/>
          <p:cNvSpPr>
            <a:spLocks noGrp="1"/>
          </p:cNvSpPr>
          <p:nvPr>
            <p:ph type="title"/>
          </p:nvPr>
        </p:nvSpPr>
        <p:spPr/>
        <p:txBody>
          <a:bodyPr/>
          <a:lstStyle/>
          <a:p>
            <a:r>
              <a:rPr lang="zh-CN" altLang="zh-CN" smtClean="0"/>
              <a:t>数据库检查点</a:t>
            </a:r>
            <a:endParaRPr lang="zh-CN" altLang="en-US" smtClean="0"/>
          </a:p>
        </p:txBody>
      </p:sp>
      <p:sp>
        <p:nvSpPr>
          <p:cNvPr id="5" name="圆角矩形 4"/>
          <p:cNvSpPr>
            <a:spLocks noChangeArrowheads="1"/>
          </p:cNvSpPr>
          <p:nvPr/>
        </p:nvSpPr>
        <p:spPr bwMode="auto">
          <a:xfrm>
            <a:off x="4699000" y="4167188"/>
            <a:ext cx="4275138" cy="2233612"/>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注意：</a:t>
            </a:r>
            <a:endParaRPr lang="en-US" altLang="zh-CN" sz="2000" dirty="0">
              <a:solidFill>
                <a:srgbClr val="2A1C00"/>
              </a:solidFill>
              <a:latin typeface="华文楷体" pitchFamily="2" charset="-122"/>
              <a:ea typeface="华文楷体" pitchFamily="2" charset="-122"/>
            </a:endParaRPr>
          </a:p>
          <a:p>
            <a:pPr marL="342900" lvl="1" eaLnBrk="0" hangingPunct="0">
              <a:spcBef>
                <a:spcPct val="20000"/>
              </a:spcBef>
              <a:buClr>
                <a:schemeClr val="tx1"/>
              </a:buClr>
              <a:buSzPct val="60000"/>
              <a:defRPr/>
            </a:pPr>
            <a:r>
              <a:rPr lang="zh-CN" altLang="en-US" sz="2000" dirty="0">
                <a:solidFill>
                  <a:srgbClr val="2A1C00"/>
                </a:solidFill>
                <a:latin typeface="华文楷体" pitchFamily="2" charset="-122"/>
                <a:ea typeface="华文楷体" pitchFamily="2" charset="-122"/>
              </a:rPr>
              <a:t>在运行会话期间</a:t>
            </a:r>
            <a:r>
              <a:rPr lang="zh-CN" altLang="en-US" sz="2000" dirty="0" smtClean="0">
                <a:solidFill>
                  <a:srgbClr val="2A1C00"/>
                </a:solidFill>
                <a:latin typeface="华文楷体" pitchFamily="2" charset="-122"/>
                <a:ea typeface="华文楷体" pitchFamily="2" charset="-122"/>
              </a:rPr>
              <a:t>，</a:t>
            </a:r>
            <a:r>
              <a:rPr lang="en-US" altLang="zh-CN" sz="2000" dirty="0" err="1" smtClean="0">
                <a:solidFill>
                  <a:srgbClr val="2A1C00"/>
                </a:solidFill>
                <a:latin typeface="华文楷体" pitchFamily="2" charset="-122"/>
                <a:ea typeface="华文楷体" pitchFamily="2" charset="-122"/>
              </a:rPr>
              <a:t>UFT</a:t>
            </a:r>
            <a:r>
              <a:rPr lang="en-US" altLang="zh-CN" sz="2000" dirty="0" smtClean="0">
                <a:solidFill>
                  <a:srgbClr val="2A1C00"/>
                </a:solidFill>
                <a:latin typeface="华文楷体" pitchFamily="2" charset="-122"/>
                <a:ea typeface="华文楷体" pitchFamily="2" charset="-122"/>
              </a:rPr>
              <a:t> </a:t>
            </a:r>
            <a:r>
              <a:rPr lang="zh-CN" altLang="en-US" sz="2000" dirty="0">
                <a:solidFill>
                  <a:srgbClr val="2A1C00"/>
                </a:solidFill>
                <a:latin typeface="华文楷体" pitchFamily="2" charset="-122"/>
                <a:ea typeface="华文楷体" pitchFamily="2" charset="-122"/>
              </a:rPr>
              <a:t>会将该选项卡中指定的值与在它运行会话期间找到的实际值进行比较。</a:t>
            </a:r>
          </a:p>
          <a:p>
            <a:pPr marL="342900" indent="460375" eaLnBrk="0" hangingPunct="0">
              <a:spcBef>
                <a:spcPct val="20000"/>
              </a:spcBef>
              <a:buClr>
                <a:schemeClr val="tx1"/>
              </a:buClr>
              <a:defRPr/>
            </a:pPr>
            <a:endParaRPr lang="zh-CN" altLang="en-US" sz="2000" dirty="0">
              <a:solidFill>
                <a:srgbClr val="2A1C00"/>
              </a:solidFill>
              <a:latin typeface="华文楷体" pitchFamily="2" charset="-122"/>
              <a:ea typeface="华文楷体" pitchFamily="2"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85938"/>
            <a:ext cx="35718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5536" y="3789040"/>
            <a:ext cx="31683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0201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lvl="1"/>
            <a:r>
              <a:rPr lang="zh-CN" altLang="en-US" smtClean="0"/>
              <a:t>“表</a:t>
            </a:r>
            <a:r>
              <a:rPr lang="en-US" altLang="zh-CN" smtClean="0"/>
              <a:t>/</a:t>
            </a:r>
            <a:r>
              <a:rPr lang="zh-CN" altLang="en-US" smtClean="0"/>
              <a:t>数据库检查点属性”对话框 </a:t>
            </a:r>
            <a:r>
              <a:rPr lang="en-US" altLang="zh-CN" smtClean="0"/>
              <a:t>——</a:t>
            </a:r>
            <a:r>
              <a:rPr lang="zh-CN" altLang="en-US" smtClean="0"/>
              <a:t>值类型条件。</a:t>
            </a:r>
            <a:endParaRPr lang="en-US" altLang="zh-CN" smtClean="0"/>
          </a:p>
          <a:p>
            <a:pPr lvl="1"/>
            <a:r>
              <a:rPr lang="zh-CN" altLang="en-US" smtClean="0"/>
              <a:t>字符串</a:t>
            </a:r>
            <a:r>
              <a:rPr lang="en-US" altLang="zh-CN" smtClean="0"/>
              <a:t>-</a:t>
            </a:r>
            <a:r>
              <a:rPr lang="zh-CN" altLang="en-US" smtClean="0"/>
              <a:t>例如，</a:t>
            </a:r>
            <a:r>
              <a:rPr lang="en-US" altLang="zh-CN" smtClean="0"/>
              <a:t>2 </a:t>
            </a:r>
            <a:r>
              <a:rPr lang="zh-CN" altLang="en-US" smtClean="0"/>
              <a:t>和 </a:t>
            </a:r>
            <a:r>
              <a:rPr lang="en-US" altLang="zh-CN" smtClean="0"/>
              <a:t>2.00 </a:t>
            </a:r>
            <a:r>
              <a:rPr lang="zh-CN" altLang="en-US" smtClean="0"/>
              <a:t>将被识别为不同的字符串</a:t>
            </a:r>
            <a:endParaRPr lang="en-US" altLang="zh-CN" smtClean="0"/>
          </a:p>
          <a:p>
            <a:pPr lvl="1"/>
            <a:endParaRPr lang="en-US" altLang="zh-CN" smtClean="0"/>
          </a:p>
          <a:p>
            <a:pPr lvl="1"/>
            <a:endParaRPr lang="en-US" altLang="zh-CN" smtClean="0"/>
          </a:p>
          <a:p>
            <a:pPr lvl="1"/>
            <a:endParaRPr lang="en-US" altLang="zh-CN" smtClean="0"/>
          </a:p>
          <a:p>
            <a:pPr lvl="1"/>
            <a:r>
              <a:rPr lang="zh-CN" altLang="en-US" smtClean="0"/>
              <a:t>数字内容 </a:t>
            </a:r>
            <a:r>
              <a:rPr lang="en-US" altLang="zh-CN" smtClean="0"/>
              <a:t>-</a:t>
            </a:r>
            <a:r>
              <a:rPr lang="zh-CN" altLang="en-US" smtClean="0"/>
              <a:t> 根据数值评估单元格的内容。例如，</a:t>
            </a:r>
            <a:r>
              <a:rPr lang="en-US" altLang="zh-CN" smtClean="0"/>
              <a:t>2 </a:t>
            </a:r>
            <a:r>
              <a:rPr lang="zh-CN" altLang="en-US" smtClean="0"/>
              <a:t>和 </a:t>
            </a:r>
            <a:r>
              <a:rPr lang="en-US" altLang="zh-CN" smtClean="0"/>
              <a:t>2.00 </a:t>
            </a:r>
            <a:r>
              <a:rPr lang="zh-CN" altLang="en-US" smtClean="0"/>
              <a:t>将被识别为相同的数字</a:t>
            </a:r>
            <a:endParaRPr lang="en-US" altLang="zh-CN" smtClean="0"/>
          </a:p>
          <a:p>
            <a:pPr lvl="1"/>
            <a:endParaRPr lang="en-US" altLang="zh-CN" smtClean="0"/>
          </a:p>
          <a:p>
            <a:pPr lvl="1"/>
            <a:endParaRPr lang="en-US" altLang="zh-CN" smtClean="0"/>
          </a:p>
          <a:p>
            <a:pPr lvl="1"/>
            <a:r>
              <a:rPr lang="zh-CN" altLang="en-US" smtClean="0"/>
              <a:t>数字范围 </a:t>
            </a:r>
            <a:r>
              <a:rPr lang="en-US" altLang="zh-CN" smtClean="0"/>
              <a:t>-</a:t>
            </a:r>
            <a:r>
              <a:rPr lang="zh-CN" altLang="en-US" smtClean="0"/>
              <a:t> 根据数字范围比较单元格的内容，其中最小值和最大值为指定的任意实数</a:t>
            </a:r>
            <a:br>
              <a:rPr lang="zh-CN" altLang="en-US" smtClean="0"/>
            </a:br>
            <a:endParaRPr lang="zh-CN" altLang="en-US" smtClean="0"/>
          </a:p>
          <a:p>
            <a:endParaRPr lang="zh-CN" altLang="en-US" dirty="0" smtClean="0"/>
          </a:p>
        </p:txBody>
      </p:sp>
      <p:sp>
        <p:nvSpPr>
          <p:cNvPr id="44034" name="标题 1"/>
          <p:cNvSpPr>
            <a:spLocks noGrp="1"/>
          </p:cNvSpPr>
          <p:nvPr>
            <p:ph type="title"/>
          </p:nvPr>
        </p:nvSpPr>
        <p:spPr/>
        <p:txBody>
          <a:bodyPr/>
          <a:lstStyle/>
          <a:p>
            <a:r>
              <a:rPr lang="zh-CN" altLang="zh-CN" smtClean="0"/>
              <a:t>数据库检查点</a:t>
            </a:r>
            <a:endParaRPr lang="zh-CN" altLang="en-US" smtClean="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284984"/>
            <a:ext cx="26384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9773" y="1619260"/>
            <a:ext cx="2646363"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19774" y="5397363"/>
            <a:ext cx="277812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119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lvl="1"/>
            <a:r>
              <a:rPr lang="zh-CN" altLang="en-US" smtClean="0"/>
              <a:t>“表</a:t>
            </a:r>
            <a:r>
              <a:rPr lang="en-US" altLang="zh-CN" smtClean="0"/>
              <a:t>/</a:t>
            </a:r>
            <a:r>
              <a:rPr lang="zh-CN" altLang="en-US" smtClean="0"/>
              <a:t>数据库检查点属性”对话框 </a:t>
            </a:r>
            <a:r>
              <a:rPr lang="en-US" altLang="zh-CN" smtClean="0"/>
              <a:t>——</a:t>
            </a:r>
            <a:r>
              <a:rPr lang="zh-CN" altLang="en-US" smtClean="0"/>
              <a:t>单元格标识。</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标识列</a:t>
            </a:r>
            <a:endParaRPr lang="en-US" altLang="zh-CN" smtClean="0"/>
          </a:p>
          <a:p>
            <a:pPr lvl="1"/>
            <a:r>
              <a:rPr lang="zh-CN" altLang="en-US" smtClean="0"/>
              <a:t>实际数据库中单元格的列位置</a:t>
            </a:r>
            <a:endParaRPr lang="en-US" altLang="zh-CN" smtClean="0"/>
          </a:p>
          <a:p>
            <a:pPr lvl="1"/>
            <a:r>
              <a:rPr lang="zh-CN" altLang="en-US" smtClean="0"/>
              <a:t>按照位置：根据列位置查找单元格。数据库内的列发生位置移动将导致不匹配。对于表检查点，应始终选定该选项。</a:t>
            </a:r>
          </a:p>
          <a:p>
            <a:pPr lvl="1"/>
            <a:r>
              <a:rPr lang="zh-CN" altLang="en-US" smtClean="0"/>
              <a:t>按照列名：用于数据库检查点的默认值。对于表检查点，该选项不可用。根据列名查找单元格。数据库内的列发生位置移动并不会导致不匹配。</a:t>
            </a:r>
            <a:endParaRPr lang="en-US" altLang="zh-CN" dirty="0"/>
          </a:p>
        </p:txBody>
      </p:sp>
      <p:sp>
        <p:nvSpPr>
          <p:cNvPr id="45058"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0300" y="1531938"/>
            <a:ext cx="32194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452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lvl="1"/>
            <a:r>
              <a:rPr lang="zh-CN" altLang="en-US" smtClean="0"/>
              <a:t>“表</a:t>
            </a:r>
            <a:r>
              <a:rPr lang="en-US" altLang="zh-CN" smtClean="0"/>
              <a:t>/</a:t>
            </a:r>
            <a:r>
              <a:rPr lang="zh-CN" altLang="en-US" smtClean="0"/>
              <a:t>数据库检查点属性”对话框 </a:t>
            </a:r>
            <a:r>
              <a:rPr lang="en-US" altLang="zh-CN" smtClean="0"/>
              <a:t>——</a:t>
            </a:r>
            <a:r>
              <a:rPr lang="zh-CN" altLang="en-US" smtClean="0"/>
              <a:t>单元格标识。</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标识行</a:t>
            </a:r>
            <a:endParaRPr lang="en-US" altLang="zh-CN" smtClean="0"/>
          </a:p>
          <a:p>
            <a:pPr lvl="1"/>
            <a:r>
              <a:rPr lang="zh-CN" altLang="en-US" smtClean="0"/>
              <a:t>实际数据库中单元格的行位置。</a:t>
            </a:r>
            <a:endParaRPr lang="en-US" altLang="zh-CN" smtClean="0"/>
          </a:p>
          <a:p>
            <a:pPr lvl="1"/>
            <a:r>
              <a:rPr lang="zh-CN" altLang="en-US" smtClean="0"/>
              <a:t>按照行号：默认值。根据行位置查找单元格。数据库内的任一行发生位置移动都将导致不匹配。</a:t>
            </a:r>
          </a:p>
          <a:p>
            <a:pPr lvl="1"/>
            <a:r>
              <a:rPr lang="zh-CN" altLang="en-US" smtClean="0"/>
              <a:t>按照选定关键字列 ：通过匹配特定单元格（它的列以前被选定为关键字列）的值来查找包含要检查的单元格的行。行的位置发生移动不会导致不匹配。如果标识了多个行，</a:t>
            </a:r>
            <a:r>
              <a:rPr lang="en-US" altLang="zh-CN" smtClean="0"/>
              <a:t>QuickTest </a:t>
            </a:r>
            <a:r>
              <a:rPr lang="zh-CN" altLang="en-US" smtClean="0"/>
              <a:t>将检查第一个匹配行。可以使用多个关键字列来唯一标识任一行。</a:t>
            </a:r>
          </a:p>
          <a:p>
            <a:pPr lvl="1"/>
            <a:endParaRPr lang="zh-CN" altLang="en-US" dirty="0" smtClean="0"/>
          </a:p>
        </p:txBody>
      </p:sp>
      <p:sp>
        <p:nvSpPr>
          <p:cNvPr id="46082"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2888" y="1638300"/>
            <a:ext cx="32194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6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检查点概述</a:t>
            </a:r>
            <a:endParaRPr lang="en-US" altLang="zh-CN" dirty="0" smtClean="0"/>
          </a:p>
          <a:p>
            <a:r>
              <a:rPr lang="zh-CN" altLang="en-US" dirty="0" smtClean="0"/>
              <a:t>标准检查点</a:t>
            </a:r>
            <a:endParaRPr lang="en-US" altLang="zh-CN" dirty="0" smtClean="0"/>
          </a:p>
          <a:p>
            <a:r>
              <a:rPr lang="zh-CN" altLang="en-US" dirty="0" smtClean="0"/>
              <a:t>文本检查点</a:t>
            </a:r>
            <a:endParaRPr lang="en-US" altLang="zh-CN" dirty="0" smtClean="0"/>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a:p>
            <a:r>
              <a:rPr lang="zh-CN" altLang="en-US" dirty="0" smtClean="0"/>
              <a:t>检查点函数</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908497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页面检查点：针对 </a:t>
            </a:r>
            <a:r>
              <a:rPr lang="en-US" altLang="zh-CN" smtClean="0"/>
              <a:t>Web </a:t>
            </a:r>
            <a:r>
              <a:rPr lang="zh-CN" altLang="en-US" smtClean="0"/>
              <a:t>对象创建检查点。</a:t>
            </a:r>
            <a:endParaRPr lang="en-US" altLang="zh-CN" dirty="0" smtClean="0"/>
          </a:p>
        </p:txBody>
      </p:sp>
      <p:sp>
        <p:nvSpPr>
          <p:cNvPr id="48130"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sp>
        <p:nvSpPr>
          <p:cNvPr id="2" name="矩形 1"/>
          <p:cNvSpPr/>
          <p:nvPr/>
        </p:nvSpPr>
        <p:spPr>
          <a:xfrm>
            <a:off x="1403648" y="1376636"/>
            <a:ext cx="6641562" cy="1077218"/>
          </a:xfrm>
          <a:prstGeom prst="rect">
            <a:avLst/>
          </a:prstGeom>
        </p:spPr>
        <p:txBody>
          <a:bodyPr wrap="none">
            <a:spAutoFit/>
          </a:bodyPr>
          <a:lstStyle/>
          <a:p>
            <a:r>
              <a:rPr lang="en-US" altLang="zh-CN" sz="3200" dirty="0">
                <a:hlinkClick r:id="rId2"/>
              </a:rPr>
              <a:t>http://newtours.demoaut.com</a:t>
            </a:r>
            <a:r>
              <a:rPr lang="en-US" altLang="zh-CN" sz="3200" dirty="0" smtClean="0">
                <a:hlinkClick r:id="rId2"/>
              </a:rPr>
              <a:t>/</a:t>
            </a:r>
            <a:endParaRPr lang="en-US" altLang="zh-CN" sz="3200" dirty="0" smtClean="0"/>
          </a:p>
          <a:p>
            <a:r>
              <a:rPr lang="zh-CN" altLang="en-US" sz="3200" dirty="0" smtClean="0"/>
              <a:t>方法</a:t>
            </a:r>
            <a:r>
              <a:rPr lang="en-US" altLang="zh-CN" sz="3200" dirty="0" smtClean="0"/>
              <a:t>1</a:t>
            </a:r>
            <a:r>
              <a:rPr lang="zh-CN" altLang="en-US" sz="3200" dirty="0" smtClean="0"/>
              <a:t>：</a:t>
            </a:r>
            <a:r>
              <a:rPr lang="en-US" altLang="zh-CN" sz="3200" dirty="0" smtClean="0"/>
              <a:t>Design -&gt;Standard Checkpoint</a:t>
            </a:r>
            <a:endParaRPr lang="zh-CN" altLang="en-US" sz="3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918" y="2453854"/>
            <a:ext cx="2808042" cy="4003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23528" y="2780928"/>
            <a:ext cx="555033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538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添加页面检查点来检查有关网页的统计信息。</a:t>
            </a:r>
            <a:endParaRPr lang="en-US" altLang="zh-CN" smtClean="0"/>
          </a:p>
          <a:p>
            <a:pPr lvl="1"/>
            <a:r>
              <a:rPr lang="zh-CN" altLang="en-US" smtClean="0"/>
              <a:t>检查点将检查网页上的链接和图像的源</a:t>
            </a:r>
            <a:endParaRPr lang="en-US" altLang="zh-CN" smtClean="0"/>
          </a:p>
          <a:p>
            <a:pPr lvl="1"/>
            <a:r>
              <a:rPr lang="zh-CN" altLang="en-US" smtClean="0"/>
              <a:t>方法二：可设置自动添加页面检查点</a:t>
            </a:r>
            <a:br>
              <a:rPr lang="zh-CN" altLang="en-US" smtClean="0"/>
            </a:br>
            <a:endParaRPr lang="zh-CN" altLang="en-US" dirty="0" smtClean="0"/>
          </a:p>
        </p:txBody>
      </p:sp>
      <p:sp>
        <p:nvSpPr>
          <p:cNvPr id="49154"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20888"/>
            <a:ext cx="6921422" cy="422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315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页面检查点属性对话框</a:t>
            </a:r>
            <a:endParaRPr lang="zh-CN" altLang="en-US" dirty="0" smtClean="0"/>
          </a:p>
        </p:txBody>
      </p:sp>
      <p:sp>
        <p:nvSpPr>
          <p:cNvPr id="51202"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7413" y="1169988"/>
            <a:ext cx="3176587"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线形标注 1 5"/>
          <p:cNvSpPr/>
          <p:nvPr/>
        </p:nvSpPr>
        <p:spPr bwMode="auto">
          <a:xfrm>
            <a:off x="3997842" y="1371600"/>
            <a:ext cx="1275907"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标识对象</a:t>
            </a:r>
            <a:endParaRPr lang="zh-CN" altLang="en-US" dirty="0">
              <a:solidFill>
                <a:srgbClr val="C00000"/>
              </a:solidFill>
            </a:endParaRPr>
          </a:p>
        </p:txBody>
      </p:sp>
      <p:sp>
        <p:nvSpPr>
          <p:cNvPr id="7" name="线形标注 1 6"/>
          <p:cNvSpPr/>
          <p:nvPr/>
        </p:nvSpPr>
        <p:spPr bwMode="auto">
          <a:xfrm>
            <a:off x="4001387" y="2353335"/>
            <a:ext cx="1275907"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检查对象</a:t>
            </a:r>
            <a:endParaRPr lang="zh-CN" altLang="en-US" dirty="0">
              <a:solidFill>
                <a:srgbClr val="C00000"/>
              </a:solidFill>
            </a:endParaRPr>
          </a:p>
        </p:txBody>
      </p:sp>
      <p:sp>
        <p:nvSpPr>
          <p:cNvPr id="8" name="线形标注 1 7"/>
          <p:cNvSpPr/>
          <p:nvPr/>
        </p:nvSpPr>
        <p:spPr bwMode="auto">
          <a:xfrm>
            <a:off x="4004932" y="3292540"/>
            <a:ext cx="1275907"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配置值</a:t>
            </a:r>
          </a:p>
        </p:txBody>
      </p:sp>
      <p:sp>
        <p:nvSpPr>
          <p:cNvPr id="9" name="线形标注 1 8"/>
          <p:cNvSpPr/>
          <p:nvPr/>
        </p:nvSpPr>
        <p:spPr bwMode="auto">
          <a:xfrm>
            <a:off x="3827721" y="4231745"/>
            <a:ext cx="1499193"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en-US" altLang="zh-CN" b="1" dirty="0">
                <a:solidFill>
                  <a:srgbClr val="C00000"/>
                </a:solidFill>
              </a:rPr>
              <a:t>HTML </a:t>
            </a:r>
            <a:r>
              <a:rPr lang="zh-CN" altLang="en-US" b="1" dirty="0">
                <a:solidFill>
                  <a:srgbClr val="C00000"/>
                </a:solidFill>
              </a:rPr>
              <a:t>验证</a:t>
            </a:r>
          </a:p>
        </p:txBody>
      </p:sp>
      <p:sp>
        <p:nvSpPr>
          <p:cNvPr id="10" name="线形标注 1 9"/>
          <p:cNvSpPr/>
          <p:nvPr/>
        </p:nvSpPr>
        <p:spPr bwMode="auto">
          <a:xfrm>
            <a:off x="3806456" y="5146140"/>
            <a:ext cx="1499193" cy="723032"/>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确定检查页面对象</a:t>
            </a:r>
          </a:p>
        </p:txBody>
      </p:sp>
    </p:spTree>
    <p:extLst>
      <p:ext uri="{BB962C8B-B14F-4D97-AF65-F5344CB8AC3E}">
        <p14:creationId xmlns:p14="http://schemas.microsoft.com/office/powerpoint/2010/main" val="4199091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a:t>
            </a:r>
            <a:r>
              <a:rPr lang="en-US" altLang="zh-CN" dirty="0" smtClean="0"/>
              <a:t>	</a:t>
            </a:r>
            <a:r>
              <a:rPr lang="zh-CN" altLang="en-US" dirty="0" smtClean="0"/>
              <a:t>”</a:t>
            </a:r>
            <a:r>
              <a:rPr lang="en-US" altLang="zh-CN" dirty="0" smtClean="0"/>
              <a:t>(check )</a:t>
            </a:r>
            <a:r>
              <a:rPr lang="zh-CN" altLang="en-US" dirty="0" smtClean="0"/>
              <a:t>：为验证机器人其功能是否符合经批准的标准而进行的工作。</a:t>
            </a:r>
            <a:endParaRPr lang="en-US" altLang="zh-CN" dirty="0" smtClean="0"/>
          </a:p>
          <a:p>
            <a:pPr lvl="1"/>
            <a:endParaRPr lang="en-US" altLang="zh-CN" dirty="0" smtClean="0"/>
          </a:p>
        </p:txBody>
      </p:sp>
      <p:sp>
        <p:nvSpPr>
          <p:cNvPr id="4" name="标题 3"/>
          <p:cNvSpPr>
            <a:spLocks noGrp="1"/>
          </p:cNvSpPr>
          <p:nvPr>
            <p:ph type="title"/>
          </p:nvPr>
        </p:nvSpPr>
        <p:spPr/>
        <p:txBody>
          <a:bodyPr/>
          <a:lstStyle/>
          <a:p>
            <a:r>
              <a:rPr lang="zh-CN" altLang="en-US" smtClean="0"/>
              <a:t>问题</a:t>
            </a:r>
            <a:endParaRPr lang="zh-CN" altLang="en-US" dirty="0"/>
          </a:p>
        </p:txBody>
      </p:sp>
      <p:pic>
        <p:nvPicPr>
          <p:cNvPr id="16388"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8225" y="2239963"/>
            <a:ext cx="44323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8"/>
          <p:cNvSpPr>
            <a:spLocks noChangeArrowheads="1"/>
          </p:cNvSpPr>
          <p:nvPr/>
        </p:nvSpPr>
        <p:spPr bwMode="auto">
          <a:xfrm>
            <a:off x="7092280" y="2708920"/>
            <a:ext cx="1563688" cy="865187"/>
          </a:xfrm>
          <a:prstGeom prst="cloudCallout">
            <a:avLst>
              <a:gd name="adj1" fmla="val -78338"/>
              <a:gd name="adj2" fmla="val 100412"/>
            </a:avLst>
          </a:prstGeom>
          <a:solidFill>
            <a:srgbClr val="00B0F0"/>
          </a:solidFill>
          <a:ln w="9525">
            <a:solidFill>
              <a:schemeClr val="tx1"/>
            </a:solidFill>
            <a:round/>
            <a:headEnd/>
            <a:tailEnd/>
          </a:ln>
        </p:spPr>
        <p:txBody>
          <a:bodyPr tIns="0" anchorCtr="1"/>
          <a:lstStyle/>
          <a:p>
            <a:r>
              <a:rPr lang="zh-CN" altLang="en-US" sz="2000" b="1" dirty="0">
                <a:solidFill>
                  <a:schemeClr val="bg1"/>
                </a:solidFill>
                <a:ea typeface="楷体_GB2312" pitchFamily="49" charset="-122"/>
              </a:rPr>
              <a:t>产品</a:t>
            </a:r>
          </a:p>
        </p:txBody>
      </p:sp>
      <p:sp>
        <p:nvSpPr>
          <p:cNvPr id="6" name="AutoShape 8"/>
          <p:cNvSpPr>
            <a:spLocks noChangeArrowheads="1"/>
          </p:cNvSpPr>
          <p:nvPr/>
        </p:nvSpPr>
        <p:spPr bwMode="auto">
          <a:xfrm>
            <a:off x="438150" y="2565400"/>
            <a:ext cx="1563688" cy="863600"/>
          </a:xfrm>
          <a:prstGeom prst="cloudCallout">
            <a:avLst>
              <a:gd name="adj1" fmla="val 80737"/>
              <a:gd name="adj2" fmla="val 125013"/>
            </a:avLst>
          </a:prstGeom>
          <a:solidFill>
            <a:schemeClr val="bg2">
              <a:lumMod val="75000"/>
            </a:schemeClr>
          </a:solidFill>
          <a:ln w="9525">
            <a:solidFill>
              <a:schemeClr val="tx1"/>
            </a:solidFill>
            <a:round/>
            <a:headEnd/>
            <a:tailEnd/>
          </a:ln>
        </p:spPr>
        <p:txBody>
          <a:bodyPr tIns="0" anchorCtr="1"/>
          <a:lstStyle/>
          <a:p>
            <a:pPr>
              <a:defRPr/>
            </a:pPr>
            <a:r>
              <a:rPr lang="zh-CN" altLang="en-US" sz="2000" b="1" dirty="0">
                <a:solidFill>
                  <a:srgbClr val="000000"/>
                </a:solidFill>
                <a:ea typeface="楷体_GB2312" pitchFamily="49" charset="-122"/>
              </a:rPr>
              <a:t>标准</a:t>
            </a:r>
            <a:endParaRPr lang="en-US" altLang="zh-CN" sz="2000" b="1" dirty="0">
              <a:solidFill>
                <a:srgbClr val="000000"/>
              </a:solidFill>
              <a:ea typeface="楷体_GB2312" pitchFamily="49" charset="-122"/>
            </a:endParaRPr>
          </a:p>
          <a:p>
            <a:pPr>
              <a:defRPr/>
            </a:pPr>
            <a:r>
              <a:rPr lang="zh-CN" altLang="en-US" sz="2000" b="1" dirty="0">
                <a:solidFill>
                  <a:srgbClr val="000000"/>
                </a:solidFill>
                <a:ea typeface="楷体_GB2312" pitchFamily="49" charset="-122"/>
              </a:rPr>
              <a:t>模型</a:t>
            </a:r>
          </a:p>
        </p:txBody>
      </p:sp>
    </p:spTree>
    <p:extLst>
      <p:ext uri="{BB962C8B-B14F-4D97-AF65-F5344CB8AC3E}">
        <p14:creationId xmlns:p14="http://schemas.microsoft.com/office/powerpoint/2010/main" val="3689369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lvl="1"/>
            <a:r>
              <a:rPr lang="zh-CN" altLang="en-US" smtClean="0"/>
              <a:t>页面属性的值</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en-US" altLang="zh-CN" smtClean="0"/>
              <a:t>HTML </a:t>
            </a:r>
            <a:r>
              <a:rPr lang="zh-CN" altLang="en-US" smtClean="0"/>
              <a:t>验证</a:t>
            </a:r>
            <a:endParaRPr lang="en-US" altLang="zh-CN" smtClean="0"/>
          </a:p>
          <a:p>
            <a:pPr lvl="1"/>
            <a:endParaRPr lang="en-US" altLang="zh-CN" smtClean="0"/>
          </a:p>
          <a:p>
            <a:pPr lvl="1"/>
            <a:endParaRPr lang="en-US" altLang="zh-CN" smtClean="0"/>
          </a:p>
          <a:p>
            <a:pPr lvl="1"/>
            <a:r>
              <a:rPr lang="en-US" altLang="zh-CN" smtClean="0"/>
              <a:t>HTML </a:t>
            </a:r>
            <a:r>
              <a:rPr lang="zh-CN" altLang="en-US" smtClean="0"/>
              <a:t>源代码 </a:t>
            </a:r>
            <a:r>
              <a:rPr lang="en-US" altLang="zh-CN" smtClean="0"/>
              <a:t>-</a:t>
            </a:r>
            <a:r>
              <a:rPr lang="zh-CN" altLang="en-US" smtClean="0"/>
              <a:t>检查被测试网页中的源与预期的 </a:t>
            </a:r>
            <a:r>
              <a:rPr lang="en-US" altLang="zh-CN" smtClean="0"/>
              <a:t>HTML </a:t>
            </a:r>
            <a:r>
              <a:rPr lang="zh-CN" altLang="en-US" smtClean="0"/>
              <a:t>代码是否匹配</a:t>
            </a:r>
            <a:endParaRPr lang="en-US" altLang="zh-CN" smtClean="0"/>
          </a:p>
          <a:p>
            <a:pPr lvl="1"/>
            <a:r>
              <a:rPr lang="zh-CN" altLang="en-US" smtClean="0"/>
              <a:t>编辑 </a:t>
            </a:r>
            <a:r>
              <a:rPr lang="en-US" altLang="zh-CN" smtClean="0"/>
              <a:t>HTML </a:t>
            </a:r>
            <a:r>
              <a:rPr lang="zh-CN" altLang="en-US" smtClean="0"/>
              <a:t>源代码</a:t>
            </a:r>
            <a:r>
              <a:rPr lang="en-US" altLang="zh-CN" smtClean="0"/>
              <a:t>-</a:t>
            </a:r>
            <a:r>
              <a:rPr lang="zh-CN" altLang="en-US" smtClean="0"/>
              <a:t>显示预期 </a:t>
            </a:r>
            <a:r>
              <a:rPr lang="en-US" altLang="zh-CN" smtClean="0"/>
              <a:t>HTML </a:t>
            </a:r>
            <a:r>
              <a:rPr lang="zh-CN" altLang="en-US" smtClean="0"/>
              <a:t>代码，可编辑</a:t>
            </a:r>
            <a:endParaRPr lang="en-US" altLang="zh-CN" smtClean="0"/>
          </a:p>
          <a:p>
            <a:pPr lvl="1"/>
            <a:r>
              <a:rPr lang="en-US" altLang="zh-CN" smtClean="0"/>
              <a:t>HTML </a:t>
            </a:r>
            <a:r>
              <a:rPr lang="zh-CN" altLang="en-US" smtClean="0"/>
              <a:t>标记</a:t>
            </a:r>
            <a:endParaRPr lang="en-US" altLang="zh-CN" smtClean="0"/>
          </a:p>
          <a:p>
            <a:pPr lvl="1"/>
            <a:r>
              <a:rPr lang="zh-CN" altLang="en-US" smtClean="0"/>
              <a:t>编辑 </a:t>
            </a:r>
            <a:r>
              <a:rPr lang="en-US" altLang="zh-CN" smtClean="0"/>
              <a:t>HTML </a:t>
            </a:r>
            <a:r>
              <a:rPr lang="zh-CN" altLang="en-US" smtClean="0"/>
              <a:t>标记</a:t>
            </a:r>
            <a:endParaRPr lang="zh-CN" altLang="en-US" dirty="0"/>
          </a:p>
        </p:txBody>
      </p:sp>
      <p:sp>
        <p:nvSpPr>
          <p:cNvPr id="52226"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489074"/>
            <a:ext cx="3114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49439" y="3190331"/>
            <a:ext cx="3114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406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确定检查页面对象</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筛选器链接检查</a:t>
            </a:r>
            <a:r>
              <a:rPr lang="en-US" altLang="zh-CN" smtClean="0"/>
              <a:t>-</a:t>
            </a:r>
            <a:r>
              <a:rPr lang="zh-CN" altLang="en-US" smtClean="0"/>
              <a:t>指定要检查页面中的哪些超链接</a:t>
            </a:r>
            <a:endParaRPr lang="en-US" altLang="zh-CN" smtClean="0"/>
          </a:p>
          <a:p>
            <a:pPr lvl="1"/>
            <a:r>
              <a:rPr lang="zh-CN" altLang="en-US" smtClean="0"/>
              <a:t>中断链接</a:t>
            </a:r>
            <a:r>
              <a:rPr lang="en-US" altLang="zh-CN" smtClean="0"/>
              <a:t>-</a:t>
            </a:r>
            <a:r>
              <a:rPr lang="zh-CN" altLang="en-US" smtClean="0"/>
              <a:t> </a:t>
            </a:r>
            <a:r>
              <a:rPr lang="en-US" altLang="zh-CN" smtClean="0"/>
              <a:t>UFT</a:t>
            </a:r>
            <a:r>
              <a:rPr lang="zh-CN" altLang="en-US" smtClean="0"/>
              <a:t>检查中断链接 </a:t>
            </a:r>
          </a:p>
          <a:p>
            <a:pPr lvl="1"/>
            <a:endParaRPr lang="zh-CN" altLang="en-US" smtClean="0"/>
          </a:p>
          <a:p>
            <a:endParaRPr lang="zh-CN" altLang="en-US" dirty="0" smtClean="0"/>
          </a:p>
        </p:txBody>
      </p:sp>
      <p:sp>
        <p:nvSpPr>
          <p:cNvPr id="53250"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1450" y="1963738"/>
            <a:ext cx="3114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092795"/>
            <a:ext cx="2901702" cy="3042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a:spLocks noChangeArrowheads="1"/>
          </p:cNvSpPr>
          <p:nvPr/>
        </p:nvSpPr>
        <p:spPr bwMode="auto">
          <a:xfrm>
            <a:off x="1763688" y="5085184"/>
            <a:ext cx="6418262" cy="1495425"/>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C00000"/>
                </a:solidFill>
                <a:latin typeface="华文楷体" pitchFamily="2" charset="-122"/>
                <a:ea typeface="华文楷体" pitchFamily="2" charset="-122"/>
              </a:rPr>
              <a:t>注意：</a:t>
            </a:r>
            <a:endParaRPr lang="en-US" altLang="zh-CN" sz="2000" dirty="0">
              <a:solidFill>
                <a:srgbClr val="C00000"/>
              </a:solidFill>
              <a:latin typeface="华文楷体" pitchFamily="2" charset="-122"/>
              <a:ea typeface="华文楷体" pitchFamily="2" charset="-122"/>
            </a:endParaRPr>
          </a:p>
          <a:p>
            <a:pPr lvl="1">
              <a:defRPr/>
            </a:pPr>
            <a:r>
              <a:rPr lang="zh-CN" altLang="en-US" sz="2000" dirty="0">
                <a:solidFill>
                  <a:schemeClr val="tx1">
                    <a:lumMod val="10000"/>
                  </a:schemeClr>
                </a:solidFill>
                <a:latin typeface="华文楷体" pitchFamily="2" charset="-122"/>
                <a:ea typeface="华文楷体" pitchFamily="2" charset="-122"/>
              </a:rPr>
              <a:t>     如果希望只检查目标指向当前主机的链接，则应在“选项”对话框的“</a:t>
            </a:r>
            <a:r>
              <a:rPr lang="en-US" altLang="zh-CN" sz="2000" dirty="0">
                <a:solidFill>
                  <a:schemeClr val="tx1">
                    <a:lumMod val="10000"/>
                  </a:schemeClr>
                </a:solidFill>
                <a:latin typeface="华文楷体" pitchFamily="2" charset="-122"/>
                <a:ea typeface="华文楷体" pitchFamily="2" charset="-122"/>
              </a:rPr>
              <a:t>Web”</a:t>
            </a:r>
            <a:r>
              <a:rPr lang="zh-CN" altLang="en-US" sz="2000" dirty="0">
                <a:solidFill>
                  <a:schemeClr val="tx1">
                    <a:lumMod val="10000"/>
                  </a:schemeClr>
                </a:solidFill>
                <a:latin typeface="华文楷体" pitchFamily="2" charset="-122"/>
                <a:ea typeface="华文楷体" pitchFamily="2" charset="-122"/>
              </a:rPr>
              <a:t>选项卡中选择“中断链接 </a:t>
            </a:r>
            <a:r>
              <a:rPr lang="en-US" altLang="zh-CN" sz="2000" dirty="0">
                <a:solidFill>
                  <a:schemeClr val="tx1">
                    <a:lumMod val="10000"/>
                  </a:schemeClr>
                </a:solidFill>
                <a:latin typeface="华文楷体" pitchFamily="2" charset="-122"/>
                <a:ea typeface="华文楷体" pitchFamily="2" charset="-122"/>
              </a:rPr>
              <a:t>- </a:t>
            </a:r>
            <a:r>
              <a:rPr lang="zh-CN" altLang="en-US" sz="2000" dirty="0">
                <a:solidFill>
                  <a:schemeClr val="tx1">
                    <a:lumMod val="10000"/>
                  </a:schemeClr>
                </a:solidFill>
                <a:latin typeface="华文楷体" pitchFamily="2" charset="-122"/>
                <a:ea typeface="华文楷体" pitchFamily="2" charset="-122"/>
              </a:rPr>
              <a:t>仅检查到当前主机的链接”选项。</a:t>
            </a:r>
          </a:p>
        </p:txBody>
      </p:sp>
    </p:spTree>
    <p:extLst>
      <p:ext uri="{BB962C8B-B14F-4D97-AF65-F5344CB8AC3E}">
        <p14:creationId xmlns:p14="http://schemas.microsoft.com/office/powerpoint/2010/main" val="3662357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检查点概述</a:t>
            </a:r>
            <a:endParaRPr lang="en-US" altLang="zh-CN" dirty="0" smtClean="0"/>
          </a:p>
          <a:p>
            <a:r>
              <a:rPr lang="zh-CN" altLang="en-US" dirty="0" smtClean="0"/>
              <a:t>标准检查点</a:t>
            </a:r>
            <a:endParaRPr lang="en-US" altLang="zh-CN" dirty="0" smtClean="0"/>
          </a:p>
          <a:p>
            <a:r>
              <a:rPr lang="zh-CN" altLang="en-US" dirty="0" smtClean="0"/>
              <a:t>文本检查点</a:t>
            </a:r>
            <a:endParaRPr lang="en-US" altLang="zh-CN" dirty="0" smtClean="0"/>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a:p>
            <a:r>
              <a:rPr lang="zh-CN" altLang="en-US" dirty="0" smtClean="0">
                <a:solidFill>
                  <a:srgbClr val="FF0000"/>
                </a:solidFill>
              </a:rPr>
              <a:t>检查点函数</a:t>
            </a:r>
            <a:endParaRPr lang="en-US" altLang="zh-CN" dirty="0" smtClean="0">
              <a:solidFill>
                <a:srgbClr val="FF0000"/>
              </a:solidFill>
            </a:endParaRPr>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869980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检查点函数  </a:t>
            </a:r>
            <a:r>
              <a:rPr lang="en-US" altLang="zh-CN" dirty="0" err="1" smtClean="0"/>
              <a:t>CheckProperty</a:t>
            </a:r>
            <a:r>
              <a:rPr lang="zh-CN" altLang="en-US" dirty="0" smtClean="0"/>
              <a:t>，语法如下：</a:t>
            </a:r>
            <a:endParaRPr lang="en-US" altLang="zh-CN" dirty="0" smtClean="0"/>
          </a:p>
          <a:p>
            <a:r>
              <a:rPr lang="en-US" altLang="zh-CN" dirty="0" err="1" smtClean="0">
                <a:latin typeface="Times New Roman" panose="02020603050405020304" pitchFamily="18" charset="0"/>
                <a:cs typeface="Times New Roman" panose="02020603050405020304" pitchFamily="18" charset="0"/>
              </a:rPr>
              <a:t>object.CheckProperty</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PropertyName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PropertyValue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TimeOut</a:t>
            </a:r>
            <a:r>
              <a:rPr lang="en-US" altLang="zh-CN" dirty="0" smtClean="0">
                <a:latin typeface="Times New Roman" panose="02020603050405020304" pitchFamily="18" charset="0"/>
                <a:cs typeface="Times New Roman" panose="02020603050405020304" pitchFamily="18" charset="0"/>
              </a:rPr>
              <a:t>])</a:t>
            </a:r>
          </a:p>
          <a:p>
            <a:pPr lvl="1"/>
            <a:r>
              <a:rPr lang="en-US" altLang="zh-CN" dirty="0" err="1" smtClean="0">
                <a:cs typeface="Times New Roman" panose="02020603050405020304" pitchFamily="18" charset="0"/>
              </a:rPr>
              <a:t>PropertyName</a:t>
            </a:r>
            <a:r>
              <a:rPr lang="en-US" altLang="zh-CN" dirty="0" smtClean="0">
                <a:cs typeface="Times New Roman" panose="02020603050405020304" pitchFamily="18" charset="0"/>
              </a:rPr>
              <a:t>:</a:t>
            </a:r>
            <a:r>
              <a:rPr lang="zh-CN" altLang="en-US" dirty="0" smtClean="0">
                <a:cs typeface="Times New Roman" panose="02020603050405020304" pitchFamily="18" charset="0"/>
              </a:rPr>
              <a:t>要检查的属性名，如</a:t>
            </a:r>
            <a:r>
              <a:rPr lang="en-US" altLang="zh-CN" dirty="0" err="1" smtClean="0">
                <a:cs typeface="Times New Roman" panose="02020603050405020304" pitchFamily="18" charset="0"/>
              </a:rPr>
              <a:t>value,name,index</a:t>
            </a:r>
            <a:r>
              <a:rPr lang="en-US" altLang="zh-CN" dirty="0" smtClean="0">
                <a:cs typeface="Times New Roman" panose="02020603050405020304" pitchFamily="18" charset="0"/>
              </a:rPr>
              <a:t> </a:t>
            </a:r>
            <a:r>
              <a:rPr lang="zh-CN" altLang="en-US" dirty="0" smtClean="0">
                <a:cs typeface="Times New Roman" panose="02020603050405020304" pitchFamily="18" charset="0"/>
              </a:rPr>
              <a:t>等等</a:t>
            </a:r>
            <a:endParaRPr lang="en-US" altLang="zh-CN" dirty="0" smtClean="0">
              <a:cs typeface="Times New Roman" panose="02020603050405020304" pitchFamily="18" charset="0"/>
            </a:endParaRPr>
          </a:p>
          <a:p>
            <a:pPr lvl="1"/>
            <a:r>
              <a:rPr lang="en-US" altLang="zh-CN" dirty="0" err="1" smtClean="0">
                <a:latin typeface="Times New Roman" panose="02020603050405020304" pitchFamily="18" charset="0"/>
                <a:cs typeface="Times New Roman" panose="02020603050405020304" pitchFamily="18" charset="0"/>
              </a:rPr>
              <a:t>PropertyValue</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预期结果值</a:t>
            </a:r>
            <a:endParaRPr lang="en-US" altLang="zh-CN" dirty="0" smtClean="0">
              <a:latin typeface="Times New Roman" panose="02020603050405020304" pitchFamily="18" charset="0"/>
              <a:cs typeface="Times New Roman" panose="02020603050405020304" pitchFamily="18" charset="0"/>
            </a:endParaRPr>
          </a:p>
          <a:p>
            <a:pPr lvl="1"/>
            <a:r>
              <a:rPr lang="en-US" altLang="zh-CN" dirty="0" err="1" smtClean="0">
                <a:cs typeface="Times New Roman" panose="02020603050405020304" pitchFamily="18" charset="0"/>
              </a:rPr>
              <a:t>TimeOut</a:t>
            </a:r>
            <a:r>
              <a:rPr lang="en-US" altLang="zh-CN" dirty="0" smtClean="0">
                <a:cs typeface="Times New Roman" panose="02020603050405020304" pitchFamily="18" charset="0"/>
              </a:rPr>
              <a:t>:</a:t>
            </a:r>
            <a:r>
              <a:rPr lang="zh-CN" altLang="en-US" dirty="0" smtClean="0">
                <a:cs typeface="Times New Roman" panose="02020603050405020304" pitchFamily="18" charset="0"/>
              </a:rPr>
              <a:t>最长验证时间，选填，单位：</a:t>
            </a:r>
            <a:r>
              <a:rPr lang="en-US" altLang="zh-CN" dirty="0" err="1" smtClean="0">
                <a:cs typeface="Times New Roman" panose="02020603050405020304" pitchFamily="18" charset="0"/>
              </a:rPr>
              <a:t>ms</a:t>
            </a:r>
            <a:endParaRPr lang="en-US" altLang="zh-CN" dirty="0" smtClean="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smtClean="0"/>
              <a:t>检查点函数</a:t>
            </a:r>
            <a:endParaRPr lang="zh-CN" altLang="en-US" dirty="0"/>
          </a:p>
        </p:txBody>
      </p:sp>
    </p:spTree>
    <p:extLst>
      <p:ext uri="{BB962C8B-B14F-4D97-AF65-F5344CB8AC3E}">
        <p14:creationId xmlns:p14="http://schemas.microsoft.com/office/powerpoint/2010/main" val="254470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1</a:t>
            </a:r>
            <a:r>
              <a:rPr lang="zh-CN" altLang="en-US" dirty="0" smtClean="0"/>
              <a:t>：</a:t>
            </a:r>
            <a:r>
              <a:rPr lang="en-US" altLang="zh-CN" dirty="0"/>
              <a:t>Browser</a:t>
            </a:r>
            <a:r>
              <a:rPr lang="en-US" altLang="zh-CN" dirty="0" smtClean="0"/>
              <a:t>(“</a:t>
            </a:r>
            <a:r>
              <a:rPr lang="zh-CN" altLang="en-US" dirty="0" smtClean="0"/>
              <a:t>个人</a:t>
            </a:r>
            <a:r>
              <a:rPr lang="zh-CN" altLang="en-US" dirty="0"/>
              <a:t>中心</a:t>
            </a:r>
            <a:r>
              <a:rPr lang="en-US" altLang="zh-CN" dirty="0" smtClean="0"/>
              <a:t>1”).</a:t>
            </a:r>
            <a:r>
              <a:rPr lang="en-US" altLang="zh-CN" dirty="0"/>
              <a:t>Page</a:t>
            </a:r>
            <a:r>
              <a:rPr lang="en-US" altLang="zh-CN" dirty="0" smtClean="0"/>
              <a:t>(“</a:t>
            </a:r>
            <a:r>
              <a:rPr lang="zh-CN" altLang="en-US" dirty="0" smtClean="0"/>
              <a:t>个人</a:t>
            </a:r>
            <a:r>
              <a:rPr lang="zh-CN" altLang="en-US" dirty="0"/>
              <a:t>中心</a:t>
            </a:r>
            <a:r>
              <a:rPr lang="en-US" altLang="zh-CN" dirty="0" smtClean="0"/>
              <a:t>1”).</a:t>
            </a:r>
            <a:r>
              <a:rPr lang="en-US" altLang="zh-CN" dirty="0"/>
              <a:t>Image</a:t>
            </a:r>
            <a:r>
              <a:rPr lang="en-US" altLang="zh-CN" dirty="0" smtClean="0"/>
              <a:t>(“m”).</a:t>
            </a:r>
            <a:r>
              <a:rPr lang="en-US" altLang="zh-CN" dirty="0" err="1"/>
              <a:t>CheckProperty</a:t>
            </a:r>
            <a:r>
              <a:rPr lang="en-US" altLang="zh-CN" dirty="0" smtClean="0"/>
              <a:t>(“title”,“Cassie”,5000)</a:t>
            </a:r>
          </a:p>
          <a:p>
            <a:r>
              <a:rPr lang="zh-CN" altLang="en-US" dirty="0" smtClean="0"/>
              <a:t>验证登录雪梨教育是否登录成功</a:t>
            </a:r>
            <a:endParaRPr lang="en-US" altLang="zh-CN" dirty="0" smtClean="0"/>
          </a:p>
          <a:p>
            <a:endParaRPr lang="en-US" altLang="zh-CN" dirty="0"/>
          </a:p>
          <a:p>
            <a:endParaRPr lang="en-US" altLang="zh-CN" dirty="0" smtClean="0"/>
          </a:p>
          <a:p>
            <a:r>
              <a:rPr lang="zh-CN" altLang="en-US" dirty="0" smtClean="0"/>
              <a:t>找到该对象的典型属性及正确的属性值进行验证</a:t>
            </a:r>
            <a:endParaRPr lang="en-US" altLang="zh-CN" dirty="0" smtClean="0"/>
          </a:p>
          <a:p>
            <a:r>
              <a:rPr lang="zh-CN" altLang="en-US" dirty="0" smtClean="0"/>
              <a:t>原则：能够唯一标识其属性和属性值</a:t>
            </a:r>
            <a:endParaRPr lang="en-US" altLang="zh-CN" dirty="0" smtClean="0"/>
          </a:p>
          <a:p>
            <a:pPr lvl="1"/>
            <a:r>
              <a:rPr lang="zh-CN" altLang="en-US" dirty="0" smtClean="0"/>
              <a:t>如：</a:t>
            </a:r>
            <a:r>
              <a:rPr lang="en-US" altLang="zh-CN" dirty="0" err="1" smtClean="0"/>
              <a:t>name,id,title</a:t>
            </a:r>
            <a:r>
              <a:rPr lang="zh-CN" altLang="en-US" dirty="0" smtClean="0"/>
              <a:t>等</a:t>
            </a:r>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3" name="标题 2"/>
          <p:cNvSpPr>
            <a:spLocks noGrp="1"/>
          </p:cNvSpPr>
          <p:nvPr>
            <p:ph type="title"/>
          </p:nvPr>
        </p:nvSpPr>
        <p:spPr/>
        <p:txBody>
          <a:bodyPr/>
          <a:lstStyle/>
          <a:p>
            <a:r>
              <a:rPr lang="zh-CN" altLang="en-US" dirty="0"/>
              <a:t>检查点函数</a:t>
            </a:r>
          </a:p>
        </p:txBody>
      </p:sp>
      <p:pic>
        <p:nvPicPr>
          <p:cNvPr id="4" name="图片 3"/>
          <p:cNvPicPr>
            <a:picLocks noChangeAspect="1"/>
          </p:cNvPicPr>
          <p:nvPr/>
        </p:nvPicPr>
        <p:blipFill>
          <a:blip r:embed="rId3"/>
          <a:stretch>
            <a:fillRect/>
          </a:stretch>
        </p:blipFill>
        <p:spPr>
          <a:xfrm>
            <a:off x="323528" y="2996952"/>
            <a:ext cx="8683091" cy="662702"/>
          </a:xfrm>
          <a:prstGeom prst="rect">
            <a:avLst/>
          </a:prstGeom>
        </p:spPr>
      </p:pic>
    </p:spTree>
    <p:extLst>
      <p:ext uri="{BB962C8B-B14F-4D97-AF65-F5344CB8AC3E}">
        <p14:creationId xmlns:p14="http://schemas.microsoft.com/office/powerpoint/2010/main" val="51772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additive="base">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 calcmode="lin" valueType="num">
                                      <p:cBhvr additive="base">
                                        <p:cTn id="30"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 calcmode="lin" valueType="num">
                                      <p:cBhvr additive="base">
                                        <p:cTn id="36"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2</a:t>
            </a:r>
            <a:r>
              <a:rPr lang="zh-CN" altLang="en-US" dirty="0" smtClean="0"/>
              <a:t>：</a:t>
            </a:r>
            <a:r>
              <a:rPr lang="en-US" altLang="zh-CN" dirty="0" smtClean="0"/>
              <a:t>Browser(“</a:t>
            </a:r>
            <a:r>
              <a:rPr lang="zh-CN" altLang="en-US" dirty="0" smtClean="0"/>
              <a:t>首页</a:t>
            </a:r>
            <a:r>
              <a:rPr lang="en-US" altLang="zh-CN" dirty="0" smtClean="0"/>
              <a:t>”).</a:t>
            </a:r>
            <a:r>
              <a:rPr lang="en-US" altLang="zh-CN" dirty="0"/>
              <a:t>Page</a:t>
            </a:r>
            <a:r>
              <a:rPr lang="en-US" altLang="zh-CN" dirty="0" smtClean="0"/>
              <a:t>(“</a:t>
            </a:r>
            <a:r>
              <a:rPr lang="zh-CN" altLang="en-US" dirty="0" smtClean="0"/>
              <a:t>登录</a:t>
            </a:r>
            <a:r>
              <a:rPr lang="zh-CN" altLang="en-US" dirty="0"/>
              <a:t>页面</a:t>
            </a:r>
            <a:r>
              <a:rPr lang="en-US" altLang="zh-CN" dirty="0" smtClean="0"/>
              <a:t>2”).</a:t>
            </a:r>
            <a:r>
              <a:rPr lang="en-US" altLang="zh-CN" dirty="0" err="1"/>
              <a:t>WebElement</a:t>
            </a:r>
            <a:r>
              <a:rPr lang="en-US" altLang="zh-CN" dirty="0" smtClean="0"/>
              <a:t>(“</a:t>
            </a:r>
            <a:r>
              <a:rPr lang="zh-CN" altLang="en-US" dirty="0" smtClean="0"/>
              <a:t>账号</a:t>
            </a:r>
            <a:r>
              <a:rPr lang="zh-CN" altLang="en-US" dirty="0"/>
              <a:t>或密码错误，请重新</a:t>
            </a:r>
            <a:r>
              <a:rPr lang="zh-CN" altLang="en-US" dirty="0" smtClean="0"/>
              <a:t>输入</a:t>
            </a:r>
            <a:r>
              <a:rPr lang="en-US" altLang="zh-CN" dirty="0" smtClean="0"/>
              <a:t>”).</a:t>
            </a:r>
            <a:r>
              <a:rPr lang="en-US" altLang="zh-CN" dirty="0" err="1"/>
              <a:t>CheckProperty</a:t>
            </a:r>
            <a:r>
              <a:rPr lang="en-US" altLang="zh-CN" dirty="0" smtClean="0"/>
              <a:t>(“</a:t>
            </a:r>
            <a:r>
              <a:rPr lang="en-US" altLang="zh-CN" dirty="0" err="1" smtClean="0"/>
              <a:t>innertext</a:t>
            </a:r>
            <a:r>
              <a:rPr lang="en-US" altLang="zh-CN" dirty="0" smtClean="0"/>
              <a:t>”,“</a:t>
            </a:r>
            <a:r>
              <a:rPr lang="zh-CN" altLang="en-US" dirty="0" smtClean="0"/>
              <a:t>账号</a:t>
            </a:r>
            <a:r>
              <a:rPr lang="zh-CN" altLang="en-US" dirty="0"/>
              <a:t>或密码错误，请重新</a:t>
            </a:r>
            <a:r>
              <a:rPr lang="zh-CN" altLang="en-US" dirty="0" smtClean="0"/>
              <a:t>输入</a:t>
            </a:r>
            <a:r>
              <a:rPr lang="en-US" altLang="zh-CN" dirty="0" smtClean="0"/>
              <a:t>”,5000)</a:t>
            </a:r>
            <a:endParaRPr lang="zh-CN" altLang="en-US" dirty="0"/>
          </a:p>
        </p:txBody>
      </p:sp>
      <p:sp>
        <p:nvSpPr>
          <p:cNvPr id="3" name="标题 2"/>
          <p:cNvSpPr>
            <a:spLocks noGrp="1"/>
          </p:cNvSpPr>
          <p:nvPr>
            <p:ph type="title"/>
          </p:nvPr>
        </p:nvSpPr>
        <p:spPr/>
        <p:txBody>
          <a:bodyPr/>
          <a:lstStyle/>
          <a:p>
            <a:r>
              <a:rPr lang="zh-CN" altLang="en-US" dirty="0"/>
              <a:t>检查点函数</a:t>
            </a:r>
          </a:p>
        </p:txBody>
      </p:sp>
    </p:spTree>
    <p:extLst>
      <p:ext uri="{BB962C8B-B14F-4D97-AF65-F5344CB8AC3E}">
        <p14:creationId xmlns:p14="http://schemas.microsoft.com/office/powerpoint/2010/main" val="1784933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总结：使用</a:t>
            </a:r>
            <a:r>
              <a:rPr lang="en-US" altLang="zh-CN" dirty="0" err="1" smtClean="0"/>
              <a:t>CheckProperty</a:t>
            </a:r>
            <a:r>
              <a:rPr lang="zh-CN" altLang="en-US" dirty="0" smtClean="0"/>
              <a:t>函数验证测试结果，比较灵活，可以验证文本、图片、表格等所有能使用属性和属性值标识的对象</a:t>
            </a:r>
            <a:endParaRPr lang="zh-CN" altLang="en-US" dirty="0"/>
          </a:p>
        </p:txBody>
      </p:sp>
      <p:sp>
        <p:nvSpPr>
          <p:cNvPr id="3" name="标题 2"/>
          <p:cNvSpPr>
            <a:spLocks noGrp="1"/>
          </p:cNvSpPr>
          <p:nvPr>
            <p:ph type="title"/>
          </p:nvPr>
        </p:nvSpPr>
        <p:spPr/>
        <p:txBody>
          <a:bodyPr/>
          <a:lstStyle/>
          <a:p>
            <a:r>
              <a:rPr lang="zh-CN" altLang="en-US" dirty="0" smtClean="0"/>
              <a:t>检查点函数</a:t>
            </a:r>
            <a:endParaRPr lang="zh-CN" altLang="en-US" dirty="0"/>
          </a:p>
        </p:txBody>
      </p:sp>
    </p:spTree>
    <p:extLst>
      <p:ext uri="{BB962C8B-B14F-4D97-AF65-F5344CB8AC3E}">
        <p14:creationId xmlns:p14="http://schemas.microsoft.com/office/powerpoint/2010/main" val="1934234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8057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smtClean="0"/>
              <a:t>检查点概述</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534" y="1340768"/>
            <a:ext cx="40386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9" y="1589558"/>
            <a:ext cx="4478935" cy="3493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521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smtClean="0"/>
              <a:t>“检查点”：将指定属性的当前值与该属性的期望值进行比较的验证点。使您能够确定网站或应用程序是否正常运行。 </a:t>
            </a:r>
            <a:endParaRPr lang="en-US" altLang="zh-CN" dirty="0" smtClean="0"/>
          </a:p>
          <a:p>
            <a:pPr lvl="1"/>
            <a:r>
              <a:rPr lang="zh-CN" altLang="en-US" dirty="0" smtClean="0"/>
              <a:t>在录制时添加检查点 </a:t>
            </a:r>
          </a:p>
          <a:p>
            <a:pPr lvl="1"/>
            <a:r>
              <a:rPr lang="zh-CN" altLang="en-US" dirty="0" smtClean="0"/>
              <a:t>只在编辑时添加检查点</a:t>
            </a:r>
          </a:p>
          <a:p>
            <a:endParaRPr lang="zh-CN" altLang="en-US" dirty="0"/>
          </a:p>
        </p:txBody>
      </p:sp>
      <p:sp>
        <p:nvSpPr>
          <p:cNvPr id="3" name="标题 2"/>
          <p:cNvSpPr>
            <a:spLocks noGrp="1"/>
          </p:cNvSpPr>
          <p:nvPr>
            <p:ph type="title"/>
          </p:nvPr>
        </p:nvSpPr>
        <p:spPr/>
        <p:txBody>
          <a:bodyPr/>
          <a:lstStyle/>
          <a:p>
            <a:r>
              <a:rPr lang="zh-CN" altLang="en-US" smtClean="0"/>
              <a:t>初识检查点</a:t>
            </a:r>
            <a:endParaRPr lang="zh-CN" altLang="en-US" dirty="0"/>
          </a:p>
        </p:txBody>
      </p:sp>
      <p:sp>
        <p:nvSpPr>
          <p:cNvPr id="5" name="圆角矩形 4"/>
          <p:cNvSpPr>
            <a:spLocks noChangeArrowheads="1"/>
          </p:cNvSpPr>
          <p:nvPr/>
        </p:nvSpPr>
        <p:spPr bwMode="auto">
          <a:xfrm>
            <a:off x="1907704" y="5013176"/>
            <a:ext cx="6043613" cy="1254125"/>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400" b="1" dirty="0">
                <a:solidFill>
                  <a:srgbClr val="2A1C00"/>
                </a:solidFill>
                <a:latin typeface="华文楷体" pitchFamily="2" charset="-122"/>
                <a:ea typeface="华文楷体" pitchFamily="2" charset="-122"/>
              </a:rPr>
              <a:t>注意：</a:t>
            </a:r>
            <a:endParaRPr lang="en-US" altLang="zh-CN" sz="2400" b="1" dirty="0">
              <a:solidFill>
                <a:srgbClr val="2A1C00"/>
              </a:solidFill>
              <a:latin typeface="华文楷体" pitchFamily="2" charset="-122"/>
              <a:ea typeface="华文楷体" pitchFamily="2" charset="-122"/>
            </a:endParaRPr>
          </a:p>
          <a:p>
            <a:pPr marL="342900" indent="460375" eaLnBrk="0" hangingPunct="0">
              <a:spcBef>
                <a:spcPct val="20000"/>
              </a:spcBef>
              <a:buClr>
                <a:schemeClr val="tx1"/>
              </a:buClr>
              <a:defRPr/>
            </a:pPr>
            <a:r>
              <a:rPr lang="zh-CN" altLang="en-US" sz="2400" b="1" dirty="0">
                <a:solidFill>
                  <a:srgbClr val="2A1C00"/>
                </a:solidFill>
                <a:latin typeface="华文楷体" pitchFamily="2" charset="-122"/>
                <a:ea typeface="华文楷体" pitchFamily="2" charset="-122"/>
              </a:rPr>
              <a:t>某些检查点，</a:t>
            </a:r>
            <a:r>
              <a:rPr lang="zh-CN" altLang="en-US" sz="2400" b="1" dirty="0" smtClean="0">
                <a:solidFill>
                  <a:srgbClr val="2A1C00"/>
                </a:solidFill>
                <a:latin typeface="华文楷体" pitchFamily="2" charset="-122"/>
                <a:ea typeface="华文楷体" pitchFamily="2" charset="-122"/>
              </a:rPr>
              <a:t>需要在录制</a:t>
            </a:r>
            <a:r>
              <a:rPr lang="zh-CN" altLang="en-US" sz="2400" b="1" dirty="0">
                <a:solidFill>
                  <a:srgbClr val="2A1C00"/>
                </a:solidFill>
                <a:latin typeface="华文楷体" pitchFamily="2" charset="-122"/>
                <a:ea typeface="华文楷体" pitchFamily="2" charset="-122"/>
              </a:rPr>
              <a:t>时方可添加</a:t>
            </a:r>
          </a:p>
        </p:txBody>
      </p:sp>
    </p:spTree>
    <p:extLst>
      <p:ext uri="{BB962C8B-B14F-4D97-AF65-F5344CB8AC3E}">
        <p14:creationId xmlns:p14="http://schemas.microsoft.com/office/powerpoint/2010/main" val="231924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检查点概述</a:t>
            </a:r>
            <a:endParaRPr lang="en-US" altLang="zh-CN" dirty="0" smtClean="0"/>
          </a:p>
          <a:p>
            <a:r>
              <a:rPr lang="zh-CN" altLang="en-US" dirty="0" smtClean="0">
                <a:solidFill>
                  <a:srgbClr val="FF0000"/>
                </a:solidFill>
              </a:rPr>
              <a:t>标准检查点</a:t>
            </a:r>
            <a:endParaRPr lang="en-US" altLang="zh-CN" dirty="0" smtClean="0">
              <a:solidFill>
                <a:srgbClr val="FF0000"/>
              </a:solidFill>
            </a:endParaRPr>
          </a:p>
          <a:p>
            <a:r>
              <a:rPr lang="zh-CN" altLang="en-US" dirty="0" smtClean="0"/>
              <a:t>文本检查点</a:t>
            </a:r>
            <a:endParaRPr lang="en-US" altLang="zh-CN" dirty="0" smtClean="0"/>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334810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标准检查点：检查应用程序或网页中对象的属性值。标准检查点会检查各种对象，如按钮、单选按钮、组合框、列表等等。例如，您可以检查在选择单选按钮之后它是否处于激活状态，或者可以检查编辑字段的值。 </a:t>
            </a:r>
          </a:p>
          <a:p>
            <a:endParaRPr lang="zh-CN" altLang="en-US" dirty="0"/>
          </a:p>
        </p:txBody>
      </p:sp>
      <p:sp>
        <p:nvSpPr>
          <p:cNvPr id="3" name="标题 2"/>
          <p:cNvSpPr>
            <a:spLocks noGrp="1"/>
          </p:cNvSpPr>
          <p:nvPr>
            <p:ph type="title"/>
          </p:nvPr>
        </p:nvSpPr>
        <p:spPr/>
        <p:txBody>
          <a:bodyPr/>
          <a:lstStyle/>
          <a:p>
            <a:r>
              <a:rPr lang="zh-CN" altLang="en-US" smtClean="0"/>
              <a:t>标准检查点</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3364" y="3697626"/>
            <a:ext cx="32385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7124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p:txBody>
          <a:bodyPr>
            <a:normAutofit lnSpcReduction="10000"/>
          </a:bodyPr>
          <a:lstStyle/>
          <a:p>
            <a:pPr lvl="1"/>
            <a:r>
              <a:rPr lang="zh-CN" altLang="en-US" smtClean="0"/>
              <a:t>“配置值”区域的对话框</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常量：直接在步骤中定义的值，该值在测试或组件持续期内保持不变。</a:t>
            </a:r>
          </a:p>
          <a:p>
            <a:pPr lvl="1"/>
            <a:r>
              <a:rPr lang="zh-CN" altLang="en-US" smtClean="0"/>
              <a:t>参数：在特定步骤运行时检索到的值。例如，可以在外部文件中定义参数值，或者由 </a:t>
            </a:r>
            <a:r>
              <a:rPr lang="en-US" altLang="zh-CN" smtClean="0"/>
              <a:t>UFT</a:t>
            </a:r>
            <a:r>
              <a:rPr lang="zh-CN" altLang="en-US" smtClean="0"/>
              <a:t>生成参数值。</a:t>
            </a:r>
          </a:p>
          <a:p>
            <a:pPr lvl="1"/>
            <a:endParaRPr lang="zh-CN" altLang="en-US" dirty="0" smtClean="0"/>
          </a:p>
        </p:txBody>
      </p:sp>
      <p:sp>
        <p:nvSpPr>
          <p:cNvPr id="19458" name="标题 1"/>
          <p:cNvSpPr>
            <a:spLocks noGrp="1"/>
          </p:cNvSpPr>
          <p:nvPr>
            <p:ph type="title"/>
          </p:nvPr>
        </p:nvSpPr>
        <p:spPr/>
        <p:txBody>
          <a:bodyPr/>
          <a:lstStyle/>
          <a:p>
            <a:r>
              <a:rPr lang="zh-CN" altLang="zh-CN" smtClean="0"/>
              <a:t>标准检查点</a:t>
            </a:r>
            <a:endParaRPr lang="zh-CN" altLang="en-US" dirty="0"/>
          </a:p>
        </p:txBody>
      </p:sp>
      <p:pic>
        <p:nvPicPr>
          <p:cNvPr id="1946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3525" y="1463675"/>
            <a:ext cx="4689512" cy="182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429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smtClean="0"/>
              <a:t>标准检查点</a:t>
            </a:r>
            <a:endParaRPr lang="zh-CN" altLang="en-US" dirty="0"/>
          </a:p>
        </p:txBody>
      </p:sp>
      <p:sp>
        <p:nvSpPr>
          <p:cNvPr id="4" name="矩形 3"/>
          <p:cNvSpPr/>
          <p:nvPr/>
        </p:nvSpPr>
        <p:spPr>
          <a:xfrm>
            <a:off x="-36512" y="836712"/>
            <a:ext cx="9342784" cy="2234458"/>
          </a:xfrm>
          <a:prstGeom prst="rect">
            <a:avLst/>
          </a:prstGeom>
        </p:spPr>
        <p:txBody>
          <a:bodyPr wrap="square">
            <a:spAutoFit/>
          </a:bodyPr>
          <a:lstStyle/>
          <a:p>
            <a:pPr marL="342900" lvl="1" indent="-342900">
              <a:spcBef>
                <a:spcPct val="20000"/>
              </a:spcBef>
              <a:buClr>
                <a:schemeClr val="tx2"/>
              </a:buClr>
              <a:buFont typeface="Wingdings" panose="05000000000000000000" pitchFamily="2" charset="2"/>
              <a:buChar char="n"/>
            </a:pPr>
            <a:r>
              <a:rPr lang="zh-CN" altLang="en-US" sz="2700" b="1" dirty="0">
                <a:latin typeface="Calibri" pitchFamily="34" charset="0"/>
                <a:ea typeface="宋体" pitchFamily="2" charset="-122"/>
              </a:rPr>
              <a:t>常量 ：</a:t>
            </a:r>
            <a:r>
              <a:rPr lang="zh-CN" altLang="en-US" sz="2700" b="1" dirty="0" smtClean="0">
                <a:latin typeface="Calibri" pitchFamily="34" charset="0"/>
                <a:ea typeface="宋体" pitchFamily="2" charset="-122"/>
              </a:rPr>
              <a:t>直接</a:t>
            </a:r>
            <a:r>
              <a:rPr lang="zh-CN" altLang="en-US" sz="2700" b="1" dirty="0">
                <a:latin typeface="Calibri" pitchFamily="34" charset="0"/>
                <a:ea typeface="宋体" pitchFamily="2" charset="-122"/>
              </a:rPr>
              <a:t>在步骤中定义的值，该值在测试或组件持续期内保持不变。</a:t>
            </a:r>
            <a:endParaRPr lang="en-US" altLang="zh-CN" sz="2700" b="1" dirty="0">
              <a:latin typeface="Calibri" pitchFamily="34" charset="0"/>
              <a:ea typeface="宋体" pitchFamily="2" charset="-122"/>
            </a:endParaRPr>
          </a:p>
          <a:p>
            <a:pPr marL="742950" lvl="1" indent="-285750" eaLnBrk="0" fontAlgn="base" hangingPunct="0">
              <a:spcBef>
                <a:spcPct val="20000"/>
              </a:spcBef>
              <a:spcAft>
                <a:spcPct val="0"/>
              </a:spcAft>
              <a:buBlip>
                <a:blip r:embed="rId2"/>
              </a:buBlip>
            </a:pPr>
            <a:r>
              <a:rPr lang="zh-CN" altLang="en-US" sz="2400" b="1" dirty="0">
                <a:latin typeface="Calibri" pitchFamily="34" charset="0"/>
                <a:ea typeface="宋体" pitchFamily="2" charset="-122"/>
              </a:rPr>
              <a:t>“常量”框中直接编辑值。如果是一个“字符串”值，还可以单击“常量值选项”按钮 ，将该值定义为正则表达式</a:t>
            </a:r>
            <a:endParaRPr lang="en-US" altLang="zh-CN" sz="2400" b="1" dirty="0">
              <a:latin typeface="Calibri" pitchFamily="34" charset="0"/>
              <a:ea typeface="宋体" pitchFamily="2" charset="-122"/>
            </a:endParaRPr>
          </a:p>
          <a:p>
            <a:pPr lvl="1">
              <a:spcBef>
                <a:spcPct val="20000"/>
              </a:spcBef>
            </a:pPr>
            <a:endParaRPr lang="zh-CN" altLang="en-US" sz="2700" dirty="0">
              <a:latin typeface="Calibri" pitchFamily="34" charset="0"/>
              <a:ea typeface="宋体" pitchFamily="2"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564904"/>
            <a:ext cx="3435350" cy="397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95536" y="3100318"/>
            <a:ext cx="2520280" cy="369332"/>
          </a:xfrm>
          <a:prstGeom prst="rect">
            <a:avLst/>
          </a:prstGeom>
          <a:noFill/>
        </p:spPr>
        <p:txBody>
          <a:bodyPr wrap="square" rtlCol="0">
            <a:spAutoFit/>
          </a:bodyPr>
          <a:lstStyle/>
          <a:p>
            <a:r>
              <a:rPr lang="en-US" altLang="zh-CN" dirty="0" smtClean="0"/>
              <a:t>Design-&gt;Checkpoint</a:t>
            </a:r>
            <a:endParaRPr lang="zh-CN" altLang="en-US" dirty="0"/>
          </a:p>
        </p:txBody>
      </p:sp>
    </p:spTree>
    <p:extLst>
      <p:ext uri="{BB962C8B-B14F-4D97-AF65-F5344CB8AC3E}">
        <p14:creationId xmlns:p14="http://schemas.microsoft.com/office/powerpoint/2010/main" val="3859364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1526</Words>
  <Application>Microsoft Office PowerPoint</Application>
  <PresentationFormat>全屏显示(4:3)</PresentationFormat>
  <Paragraphs>239</Paragraphs>
  <Slides>37</Slides>
  <Notes>18</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moban</vt:lpstr>
      <vt:lpstr>UFT检查点</vt:lpstr>
      <vt:lpstr>本章大纲</vt:lpstr>
      <vt:lpstr>问题</vt:lpstr>
      <vt:lpstr>检查点概述</vt:lpstr>
      <vt:lpstr>初识检查点</vt:lpstr>
      <vt:lpstr>本章大纲</vt:lpstr>
      <vt:lpstr>标准检查点</vt:lpstr>
      <vt:lpstr>标准检查点</vt:lpstr>
      <vt:lpstr>标准检查点</vt:lpstr>
      <vt:lpstr>标准检查点</vt:lpstr>
      <vt:lpstr>本章大纲</vt:lpstr>
      <vt:lpstr>文本检测点</vt:lpstr>
      <vt:lpstr>文本检查点</vt:lpstr>
      <vt:lpstr>页面检查点</vt:lpstr>
      <vt:lpstr>本章大纲</vt:lpstr>
      <vt:lpstr>表格检查点</vt:lpstr>
      <vt:lpstr>表格检查点</vt:lpstr>
      <vt:lpstr>本章大纲</vt:lpstr>
      <vt:lpstr>数据库检查点</vt:lpstr>
      <vt:lpstr>数据库检查点</vt:lpstr>
      <vt:lpstr>数据库检查点</vt:lpstr>
      <vt:lpstr>数据库检查点</vt:lpstr>
      <vt:lpstr>数据库检查点</vt:lpstr>
      <vt:lpstr>数据库检查点</vt:lpstr>
      <vt:lpstr>数据库检查点</vt:lpstr>
      <vt:lpstr>本章大纲</vt:lpstr>
      <vt:lpstr>页面检查点</vt:lpstr>
      <vt:lpstr>页面检查点</vt:lpstr>
      <vt:lpstr>页面检查点</vt:lpstr>
      <vt:lpstr>页面检查点</vt:lpstr>
      <vt:lpstr>页面检查点</vt:lpstr>
      <vt:lpstr>本章大纲</vt:lpstr>
      <vt:lpstr>检查点函数</vt:lpstr>
      <vt:lpstr>检查点函数</vt:lpstr>
      <vt:lpstr>检查点函数</vt:lpstr>
      <vt:lpstr>检查点函数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2017-08-31T00:48:54Z</dcterms:created>
  <dcterms:modified xsi:type="dcterms:W3CDTF">2017-09-07T04:29:01Z</dcterms:modified>
</cp:coreProperties>
</file>