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0"/>
  </p:notesMasterIdLst>
  <p:handoutMasterIdLst>
    <p:handoutMasterId r:id="rId41"/>
  </p:handoutMasterIdLst>
  <p:sldIdLst>
    <p:sldId id="256" r:id="rId3"/>
    <p:sldId id="265" r:id="rId4"/>
    <p:sldId id="285" r:id="rId5"/>
    <p:sldId id="260" r:id="rId6"/>
    <p:sldId id="261" r:id="rId7"/>
    <p:sldId id="286" r:id="rId8"/>
    <p:sldId id="287" r:id="rId9"/>
    <p:sldId id="288" r:id="rId10"/>
    <p:sldId id="289" r:id="rId11"/>
    <p:sldId id="313" r:id="rId12"/>
    <p:sldId id="314" r:id="rId13"/>
    <p:sldId id="290" r:id="rId14"/>
    <p:sldId id="315" r:id="rId15"/>
    <p:sldId id="298" r:id="rId16"/>
    <p:sldId id="291" r:id="rId17"/>
    <p:sldId id="292" r:id="rId18"/>
    <p:sldId id="319" r:id="rId19"/>
    <p:sldId id="325" r:id="rId20"/>
    <p:sldId id="320" r:id="rId21"/>
    <p:sldId id="321" r:id="rId22"/>
    <p:sldId id="316" r:id="rId23"/>
    <p:sldId id="309" r:id="rId24"/>
    <p:sldId id="318" r:id="rId25"/>
    <p:sldId id="300" r:id="rId26"/>
    <p:sldId id="304" r:id="rId27"/>
    <p:sldId id="317" r:id="rId28"/>
    <p:sldId id="294" r:id="rId29"/>
    <p:sldId id="301" r:id="rId30"/>
    <p:sldId id="323" r:id="rId31"/>
    <p:sldId id="322" r:id="rId32"/>
    <p:sldId id="311" r:id="rId33"/>
    <p:sldId id="310" r:id="rId34"/>
    <p:sldId id="302" r:id="rId35"/>
    <p:sldId id="312" r:id="rId36"/>
    <p:sldId id="282" r:id="rId37"/>
    <p:sldId id="324" r:id="rId38"/>
    <p:sldId id="27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97" autoAdjust="0"/>
    <p:restoredTop sz="94414" autoAdjust="0"/>
  </p:normalViewPr>
  <p:slideViewPr>
    <p:cSldViewPr snapToGrid="0">
      <p:cViewPr varScale="1">
        <p:scale>
          <a:sx n="70" d="100"/>
          <a:sy n="70" d="100"/>
        </p:scale>
        <p:origin x="72" y="15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FD9D2DDA-69D8-473F-A583-B6774B31A77B}" type="datetimeFigureOut">
              <a:rPr lang="en-US" altLang="zh-CN"/>
              <a:t>9/11/2017</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02392CCB-FF08-4D29-8DA3-E1FD86044808}" type="slidenum">
              <a:rPr lang="zh-CN"/>
              <a:t>‹#›</a:t>
            </a:fld>
            <a:endParaRPr lang="zh-CN"/>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01F6DFB-6833-46E4-B515-70E0D9178056}" type="datetimeFigureOut">
              <a:t>2017/9/11</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958706C7-F2C3-48B6-8A22-C484D800B5D4}" type="slidenum">
              <a:t>‹#›</a:t>
            </a:fld>
            <a:endParaRPr lang="zh-CN"/>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Text-based_user_interface" TargetMode="External"/><Relationship Id="rId13" Type="http://schemas.openxmlformats.org/officeDocument/2006/relationships/hyperlink" Target="https://en.wikipedia.org/wiki/Graphical_user_interface#cite_note-blogs.technet.com_2-3" TargetMode="External"/><Relationship Id="rId18" Type="http://schemas.openxmlformats.org/officeDocument/2006/relationships/hyperlink" Target="https://en.wikipedia.org/wiki/Programmer" TargetMode="External"/><Relationship Id="rId26" Type="http://schemas.openxmlformats.org/officeDocument/2006/relationships/hyperlink" Target="https://en.wikipedia.org/wiki/Remote_procedure_call" TargetMode="External"/><Relationship Id="rId3" Type="http://schemas.openxmlformats.org/officeDocument/2006/relationships/hyperlink" Target="https://en.wikipedia.org/wiki/Help:IPA_for_English" TargetMode="External"/><Relationship Id="rId21" Type="http://schemas.openxmlformats.org/officeDocument/2006/relationships/hyperlink" Target="https://en.wikipedia.org/wiki/Computer_hardware" TargetMode="External"/><Relationship Id="rId7" Type="http://schemas.openxmlformats.org/officeDocument/2006/relationships/hyperlink" Target="https://en.wikipedia.org/wiki/Computer_icon" TargetMode="External"/><Relationship Id="rId12" Type="http://schemas.openxmlformats.org/officeDocument/2006/relationships/hyperlink" Target="https://en.wikipedia.org/wiki/Graphical_user_interface#cite_note-blogs.technet.com-2" TargetMode="External"/><Relationship Id="rId17" Type="http://schemas.openxmlformats.org/officeDocument/2006/relationships/hyperlink" Target="https://en.wikipedia.org/wiki/Computer_program" TargetMode="External"/><Relationship Id="rId25" Type="http://schemas.openxmlformats.org/officeDocument/2006/relationships/hyperlink" Target="https://en.wikipedia.org/wiki/Variable_(computer_science)" TargetMode="External"/><Relationship Id="rId2" Type="http://schemas.openxmlformats.org/officeDocument/2006/relationships/slide" Target="../slides/slide2.xml"/><Relationship Id="rId16" Type="http://schemas.openxmlformats.org/officeDocument/2006/relationships/hyperlink" Target="https://en.wikipedia.org/wiki/Application_software" TargetMode="External"/><Relationship Id="rId20" Type="http://schemas.openxmlformats.org/officeDocument/2006/relationships/hyperlink" Target="https://en.wikipedia.org/wiki/Database_system" TargetMode="External"/><Relationship Id="rId29" Type="http://schemas.openxmlformats.org/officeDocument/2006/relationships/hyperlink" Target="https://en.wikipedia.org/wiki/Windows_API" TargetMode="External"/><Relationship Id="rId1" Type="http://schemas.openxmlformats.org/officeDocument/2006/relationships/notesMaster" Target="../notesMasters/notesMaster1.xml"/><Relationship Id="rId6" Type="http://schemas.openxmlformats.org/officeDocument/2006/relationships/hyperlink" Target="https://en.wikipedia.org/wiki/Human%E2%80%93computer_interaction" TargetMode="External"/><Relationship Id="rId11" Type="http://schemas.openxmlformats.org/officeDocument/2006/relationships/hyperlink" Target="https://en.wikipedia.org/wiki/Graphical_user_interface#cite_note-computerhope.com-1" TargetMode="External"/><Relationship Id="rId24" Type="http://schemas.openxmlformats.org/officeDocument/2006/relationships/hyperlink" Target="https://en.wikipedia.org/wiki/Class_(computer_programming)" TargetMode="External"/><Relationship Id="rId32" Type="http://schemas.openxmlformats.org/officeDocument/2006/relationships/hyperlink" Target="https://en.wikipedia.org/wiki/List_of_Java_APIs" TargetMode="External"/><Relationship Id="rId5" Type="http://schemas.openxmlformats.org/officeDocument/2006/relationships/hyperlink" Target="https://en.wikipedia.org/wiki/User_(computing)" TargetMode="External"/><Relationship Id="rId15" Type="http://schemas.openxmlformats.org/officeDocument/2006/relationships/hyperlink" Target="https://en.wikipedia.org/wiki/Subroutine" TargetMode="External"/><Relationship Id="rId23" Type="http://schemas.openxmlformats.org/officeDocument/2006/relationships/hyperlink" Target="https://en.wikipedia.org/wiki/Data_structure" TargetMode="External"/><Relationship Id="rId28" Type="http://schemas.openxmlformats.org/officeDocument/2006/relationships/hyperlink" Target="https://en.wikipedia.org/wiki/Microsoft" TargetMode="External"/><Relationship Id="rId10" Type="http://schemas.openxmlformats.org/officeDocument/2006/relationships/hyperlink" Target="https://en.wikipedia.org/wiki/Command-line_interface" TargetMode="External"/><Relationship Id="rId19" Type="http://schemas.openxmlformats.org/officeDocument/2006/relationships/hyperlink" Target="https://en.wikipedia.org/wiki/Operating_system" TargetMode="External"/><Relationship Id="rId31" Type="http://schemas.openxmlformats.org/officeDocument/2006/relationships/hyperlink" Target="https://en.wikipedia.org/wiki/Standard_Template_Library" TargetMode="External"/><Relationship Id="rId4" Type="http://schemas.openxmlformats.org/officeDocument/2006/relationships/hyperlink" Target="https://en.wikipedia.org/wiki/User_interface" TargetMode="External"/><Relationship Id="rId9" Type="http://schemas.openxmlformats.org/officeDocument/2006/relationships/hyperlink" Target="https://en.wikipedia.org/wiki/Learning_curve" TargetMode="External"/><Relationship Id="rId14" Type="http://schemas.openxmlformats.org/officeDocument/2006/relationships/hyperlink" Target="https://en.wikipedia.org/wiki/Computer_keyboard" TargetMode="External"/><Relationship Id="rId22" Type="http://schemas.openxmlformats.org/officeDocument/2006/relationships/hyperlink" Target="https://en.wikipedia.org/wiki/Library_(computing)" TargetMode="External"/><Relationship Id="rId27" Type="http://schemas.openxmlformats.org/officeDocument/2006/relationships/hyperlink" Target="https://en.wikipedia.org/wiki/POSIX" TargetMode="External"/><Relationship Id="rId30" Type="http://schemas.openxmlformats.org/officeDocument/2006/relationships/hyperlink" Target="https://en.wikipedia.org/wiki/C++"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a:t>
            </a:fld>
            <a:endParaRPr lang="zh-CN" altLang="en-US"/>
          </a:p>
        </p:txBody>
      </p:sp>
    </p:spTree>
    <p:extLst>
      <p:ext uri="{BB962C8B-B14F-4D97-AF65-F5344CB8AC3E}">
        <p14:creationId xmlns:p14="http://schemas.microsoft.com/office/powerpoint/2010/main" val="215210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 GUI </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graphical user interface</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GUI</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3" tooltip="Help:IPA for English"/>
              </a:rPr>
              <a:t>/</a:t>
            </a:r>
            <a:r>
              <a:rPr lang="en-US" altLang="zh-CN" sz="1200" b="0" i="0" u="none" strike="noStrike" kern="1200" dirty="0" err="1" smtClean="0">
                <a:solidFill>
                  <a:schemeClr val="tx1"/>
                </a:solidFill>
                <a:effectLst/>
                <a:latin typeface="+mn-lt"/>
                <a:ea typeface="+mn-ea"/>
                <a:cs typeface="+mn-cs"/>
                <a:hlinkClick r:id="rId3" tooltip="Help:IPA for English"/>
              </a:rPr>
              <a:t>ɡuːi</a:t>
            </a:r>
            <a:r>
              <a:rPr lang="en-US" altLang="zh-CN" sz="1200" b="0" i="0" u="none" strike="noStrike" kern="1200" dirty="0" smtClean="0">
                <a:solidFill>
                  <a:schemeClr val="tx1"/>
                </a:solidFill>
                <a:effectLst/>
                <a:latin typeface="+mn-lt"/>
                <a:ea typeface="+mn-ea"/>
                <a:cs typeface="+mn-cs"/>
                <a:hlinkClick r:id="rId3" tooltip="Help:IPA for English"/>
              </a:rPr>
              <a:t>ː/</a:t>
            </a:r>
            <a:r>
              <a:rPr lang="en-US" altLang="zh-CN" sz="1200" b="0" i="0" kern="1200" dirty="0" smtClean="0">
                <a:solidFill>
                  <a:schemeClr val="tx1"/>
                </a:solidFill>
                <a:effectLst/>
                <a:latin typeface="+mn-lt"/>
                <a:ea typeface="+mn-ea"/>
                <a:cs typeface="+mn-cs"/>
              </a:rPr>
              <a:t>), is a type of </a:t>
            </a:r>
            <a:r>
              <a:rPr lang="en-US" altLang="zh-CN" sz="1200" b="0" i="0" u="none" strike="noStrike" kern="1200" dirty="0" smtClean="0">
                <a:solidFill>
                  <a:schemeClr val="tx1"/>
                </a:solidFill>
                <a:effectLst/>
                <a:latin typeface="+mn-lt"/>
                <a:ea typeface="+mn-ea"/>
                <a:cs typeface="+mn-cs"/>
                <a:hlinkClick r:id="rId4" tooltip="User interface"/>
              </a:rPr>
              <a:t>user interface</a:t>
            </a:r>
            <a:r>
              <a:rPr lang="en-US" altLang="zh-CN" sz="1200" b="0" i="0" kern="1200" dirty="0" smtClean="0">
                <a:solidFill>
                  <a:schemeClr val="tx1"/>
                </a:solidFill>
                <a:effectLst/>
                <a:latin typeface="+mn-lt"/>
                <a:ea typeface="+mn-ea"/>
                <a:cs typeface="+mn-cs"/>
              </a:rPr>
              <a:t> that allows </a:t>
            </a:r>
            <a:r>
              <a:rPr lang="en-US" altLang="zh-CN" sz="1200" b="0" i="0" u="none" strike="noStrike" kern="1200" dirty="0" smtClean="0">
                <a:solidFill>
                  <a:schemeClr val="tx1"/>
                </a:solidFill>
                <a:effectLst/>
                <a:latin typeface="+mn-lt"/>
                <a:ea typeface="+mn-ea"/>
                <a:cs typeface="+mn-cs"/>
                <a:hlinkClick r:id="rId5" tooltip="User (computing)"/>
              </a:rPr>
              <a:t>users</a:t>
            </a:r>
            <a:r>
              <a:rPr lang="en-US" altLang="zh-CN" sz="1200" b="0" i="0" kern="1200" dirty="0" smtClean="0">
                <a:solidFill>
                  <a:schemeClr val="tx1"/>
                </a:solidFill>
                <a:effectLst/>
                <a:latin typeface="+mn-lt"/>
                <a:ea typeface="+mn-ea"/>
                <a:cs typeface="+mn-cs"/>
              </a:rPr>
              <a:t> to </a:t>
            </a:r>
            <a:r>
              <a:rPr lang="en-US" altLang="zh-CN" sz="1200" b="0" i="0" u="none" strike="noStrike" kern="1200" dirty="0" smtClean="0">
                <a:solidFill>
                  <a:schemeClr val="tx1"/>
                </a:solidFill>
                <a:effectLst/>
                <a:latin typeface="+mn-lt"/>
                <a:ea typeface="+mn-ea"/>
                <a:cs typeface="+mn-cs"/>
                <a:hlinkClick r:id="rId6" tooltip="Human–computer interaction"/>
              </a:rPr>
              <a:t>interact with electronic devices</a:t>
            </a:r>
            <a:r>
              <a:rPr lang="en-US" altLang="zh-CN" sz="1200" b="0" i="0" kern="1200" dirty="0" smtClean="0">
                <a:solidFill>
                  <a:schemeClr val="tx1"/>
                </a:solidFill>
                <a:effectLst/>
                <a:latin typeface="+mn-lt"/>
                <a:ea typeface="+mn-ea"/>
                <a:cs typeface="+mn-cs"/>
              </a:rPr>
              <a:t> through graphical </a:t>
            </a:r>
            <a:r>
              <a:rPr lang="en-US" altLang="zh-CN" sz="1200" b="0" i="0" u="none" strike="noStrike" kern="1200" dirty="0" smtClean="0">
                <a:solidFill>
                  <a:schemeClr val="tx1"/>
                </a:solidFill>
                <a:effectLst/>
                <a:latin typeface="+mn-lt"/>
                <a:ea typeface="+mn-ea"/>
                <a:cs typeface="+mn-cs"/>
                <a:hlinkClick r:id="rId7" tooltip="Computer icon"/>
              </a:rPr>
              <a:t>icons</a:t>
            </a:r>
            <a:r>
              <a:rPr lang="en-US" altLang="zh-CN" sz="1200" b="0" i="0" kern="1200" dirty="0" smtClean="0">
                <a:solidFill>
                  <a:schemeClr val="tx1"/>
                </a:solidFill>
                <a:effectLst/>
                <a:latin typeface="+mn-lt"/>
                <a:ea typeface="+mn-ea"/>
                <a:cs typeface="+mn-cs"/>
              </a:rPr>
              <a:t> and visual indicators such as secondary notation, instead of </a:t>
            </a:r>
            <a:r>
              <a:rPr lang="en-US" altLang="zh-CN" sz="1200" b="0" i="0" u="none" strike="noStrike" kern="1200" dirty="0" smtClean="0">
                <a:solidFill>
                  <a:schemeClr val="tx1"/>
                </a:solidFill>
                <a:effectLst/>
                <a:latin typeface="+mn-lt"/>
                <a:ea typeface="+mn-ea"/>
                <a:cs typeface="+mn-cs"/>
                <a:hlinkClick r:id="rId8" tooltip="Text-based user interface"/>
              </a:rPr>
              <a:t>text-based user interfaces</a:t>
            </a:r>
            <a:r>
              <a:rPr lang="en-US" altLang="zh-CN" sz="1200" b="0" i="0" kern="1200" dirty="0" smtClean="0">
                <a:solidFill>
                  <a:schemeClr val="tx1"/>
                </a:solidFill>
                <a:effectLst/>
                <a:latin typeface="+mn-lt"/>
                <a:ea typeface="+mn-ea"/>
                <a:cs typeface="+mn-cs"/>
              </a:rPr>
              <a:t>, typed command labels or text navigation. GUIs were introduced in reaction to the perceived steep </a:t>
            </a:r>
            <a:r>
              <a:rPr lang="en-US" altLang="zh-CN" sz="1200" b="0" i="0" u="none" strike="noStrike" kern="1200" dirty="0" smtClean="0">
                <a:solidFill>
                  <a:schemeClr val="tx1"/>
                </a:solidFill>
                <a:effectLst/>
                <a:latin typeface="+mn-lt"/>
                <a:ea typeface="+mn-ea"/>
                <a:cs typeface="+mn-cs"/>
                <a:hlinkClick r:id="rId9" tooltip="Learning curve"/>
              </a:rPr>
              <a:t>learning curve</a:t>
            </a:r>
            <a:r>
              <a:rPr lang="en-US" altLang="zh-CN" sz="1200" b="0" i="0" kern="1200" dirty="0" smtClean="0">
                <a:solidFill>
                  <a:schemeClr val="tx1"/>
                </a:solidFill>
                <a:effectLst/>
                <a:latin typeface="+mn-lt"/>
                <a:ea typeface="+mn-ea"/>
                <a:cs typeface="+mn-cs"/>
              </a:rPr>
              <a:t> of </a:t>
            </a:r>
            <a:r>
              <a:rPr lang="en-US" altLang="zh-CN" sz="1200" b="0" i="0" u="none" strike="noStrike" kern="1200" dirty="0" smtClean="0">
                <a:solidFill>
                  <a:schemeClr val="tx1"/>
                </a:solidFill>
                <a:effectLst/>
                <a:latin typeface="+mn-lt"/>
                <a:ea typeface="+mn-ea"/>
                <a:cs typeface="+mn-cs"/>
                <a:hlinkClick r:id="rId10" tooltip="Command-line interface"/>
              </a:rPr>
              <a:t>command-line interfaces</a:t>
            </a:r>
            <a:r>
              <a:rPr lang="en-US" altLang="zh-CN" sz="1200" b="0" i="0" kern="1200" dirty="0" smtClean="0">
                <a:solidFill>
                  <a:schemeClr val="tx1"/>
                </a:solidFill>
                <a:effectLst/>
                <a:latin typeface="+mn-lt"/>
                <a:ea typeface="+mn-ea"/>
                <a:cs typeface="+mn-cs"/>
              </a:rPr>
              <a:t> (CLIs),</a:t>
            </a:r>
            <a:r>
              <a:rPr lang="en-US" altLang="zh-CN" sz="1200" b="0" i="0" u="none" strike="noStrike" kern="1200" baseline="30000" dirty="0" smtClean="0">
                <a:solidFill>
                  <a:schemeClr val="tx1"/>
                </a:solidFill>
                <a:effectLst/>
                <a:latin typeface="+mn-lt"/>
                <a:ea typeface="+mn-ea"/>
                <a:cs typeface="+mn-cs"/>
                <a:hlinkClick r:id="rId11"/>
              </a:rPr>
              <a:t>[1]</a:t>
            </a:r>
            <a:r>
              <a:rPr lang="en-US" altLang="zh-CN" sz="1200" b="0" i="0" u="none" strike="noStrike" kern="1200" baseline="30000" dirty="0" smtClean="0">
                <a:solidFill>
                  <a:schemeClr val="tx1"/>
                </a:solidFill>
                <a:effectLst/>
                <a:latin typeface="+mn-lt"/>
                <a:ea typeface="+mn-ea"/>
                <a:cs typeface="+mn-cs"/>
                <a:hlinkClick r:id="rId12"/>
              </a:rPr>
              <a:t>[2]</a:t>
            </a:r>
            <a:r>
              <a:rPr lang="en-US" altLang="zh-CN" sz="1200" b="0" i="0" u="none" strike="noStrike" kern="1200" baseline="30000" dirty="0" smtClean="0">
                <a:solidFill>
                  <a:schemeClr val="tx1"/>
                </a:solidFill>
                <a:effectLst/>
                <a:latin typeface="+mn-lt"/>
                <a:ea typeface="+mn-ea"/>
                <a:cs typeface="+mn-cs"/>
                <a:hlinkClick r:id="rId13"/>
              </a:rPr>
              <a:t>[3]</a:t>
            </a:r>
            <a:r>
              <a:rPr lang="en-US" altLang="zh-CN" sz="1200" b="0" i="0" kern="1200" dirty="0" smtClean="0">
                <a:solidFill>
                  <a:schemeClr val="tx1"/>
                </a:solidFill>
                <a:effectLst/>
                <a:latin typeface="+mn-lt"/>
                <a:ea typeface="+mn-ea"/>
                <a:cs typeface="+mn-cs"/>
              </a:rPr>
              <a:t> which require commands to be typed on a </a:t>
            </a:r>
            <a:r>
              <a:rPr lang="en-US" altLang="zh-CN" sz="1200" b="0" i="0" u="none" strike="noStrike" kern="1200" dirty="0" smtClean="0">
                <a:solidFill>
                  <a:schemeClr val="tx1"/>
                </a:solidFill>
                <a:effectLst/>
                <a:latin typeface="+mn-lt"/>
                <a:ea typeface="+mn-ea"/>
                <a:cs typeface="+mn-cs"/>
                <a:hlinkClick r:id="rId14" tooltip="Computer keyboard"/>
              </a:rPr>
              <a:t>computer keyboard</a:t>
            </a:r>
            <a:r>
              <a:rPr lang="en-US" altLang="zh-CN"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API(Application programming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Application Programming Interface</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API</a:t>
            </a:r>
            <a:r>
              <a:rPr lang="en-US" altLang="zh-CN" sz="1200" b="0" i="0" kern="1200" dirty="0" smtClean="0">
                <a:solidFill>
                  <a:schemeClr val="tx1"/>
                </a:solidFill>
                <a:effectLst/>
                <a:latin typeface="+mn-lt"/>
                <a:ea typeface="+mn-ea"/>
                <a:cs typeface="+mn-cs"/>
              </a:rPr>
              <a:t>) is a set of </a:t>
            </a:r>
            <a:r>
              <a:rPr lang="en-US" altLang="zh-CN" sz="1200" b="0" i="0" u="none" strike="noStrike" kern="1200" dirty="0" smtClean="0">
                <a:solidFill>
                  <a:schemeClr val="tx1"/>
                </a:solidFill>
                <a:effectLst/>
                <a:latin typeface="+mn-lt"/>
                <a:ea typeface="+mn-ea"/>
                <a:cs typeface="+mn-cs"/>
                <a:hlinkClick r:id="rId15" tooltip="Subroutine"/>
              </a:rPr>
              <a:t>subroutine</a:t>
            </a:r>
            <a:r>
              <a:rPr lang="en-US" altLang="zh-CN" sz="1200" b="0" i="0" kern="1200" dirty="0" smtClean="0">
                <a:solidFill>
                  <a:schemeClr val="tx1"/>
                </a:solidFill>
                <a:effectLst/>
                <a:latin typeface="+mn-lt"/>
                <a:ea typeface="+mn-ea"/>
                <a:cs typeface="+mn-cs"/>
              </a:rPr>
              <a:t> definitions, protocols, and tools for building </a:t>
            </a:r>
            <a:r>
              <a:rPr lang="en-US" altLang="zh-CN" sz="1200" b="0" i="0" u="none" strike="noStrike" kern="1200" dirty="0" smtClean="0">
                <a:solidFill>
                  <a:schemeClr val="tx1"/>
                </a:solidFill>
                <a:effectLst/>
                <a:latin typeface="+mn-lt"/>
                <a:ea typeface="+mn-ea"/>
                <a:cs typeface="+mn-cs"/>
                <a:hlinkClick r:id="rId16" tooltip="Application software"/>
              </a:rPr>
              <a:t>application software</a:t>
            </a:r>
            <a:r>
              <a:rPr lang="en-US" altLang="zh-CN" sz="1200" b="0" i="0" kern="1200" dirty="0" smtClean="0">
                <a:solidFill>
                  <a:schemeClr val="tx1"/>
                </a:solidFill>
                <a:effectLst/>
                <a:latin typeface="+mn-lt"/>
                <a:ea typeface="+mn-ea"/>
                <a:cs typeface="+mn-cs"/>
              </a:rPr>
              <a:t>. In general terms, it is a set of clearly defined methods of communication between various software components. A good API makes it easier to develop a </a:t>
            </a:r>
            <a:r>
              <a:rPr lang="en-US" altLang="zh-CN" sz="1200" b="0" i="0" u="none" strike="noStrike" kern="1200" dirty="0" smtClean="0">
                <a:solidFill>
                  <a:schemeClr val="tx1"/>
                </a:solidFill>
                <a:effectLst/>
                <a:latin typeface="+mn-lt"/>
                <a:ea typeface="+mn-ea"/>
                <a:cs typeface="+mn-cs"/>
                <a:hlinkClick r:id="rId17" tooltip="Computer program"/>
              </a:rPr>
              <a:t>computer program</a:t>
            </a:r>
            <a:r>
              <a:rPr lang="en-US" altLang="zh-CN" sz="1200" b="0" i="0" kern="1200" dirty="0" smtClean="0">
                <a:solidFill>
                  <a:schemeClr val="tx1"/>
                </a:solidFill>
                <a:effectLst/>
                <a:latin typeface="+mn-lt"/>
                <a:ea typeface="+mn-ea"/>
                <a:cs typeface="+mn-cs"/>
              </a:rPr>
              <a:t> by providing all the building blocks, which are then put together by the </a:t>
            </a:r>
            <a:r>
              <a:rPr lang="en-US" altLang="zh-CN" sz="1200" b="0" i="0" u="none" strike="noStrike" kern="1200" dirty="0" smtClean="0">
                <a:solidFill>
                  <a:schemeClr val="tx1"/>
                </a:solidFill>
                <a:effectLst/>
                <a:latin typeface="+mn-lt"/>
                <a:ea typeface="+mn-ea"/>
                <a:cs typeface="+mn-cs"/>
                <a:hlinkClick r:id="rId18" tooltip="Programmer"/>
              </a:rPr>
              <a:t>programmer</a:t>
            </a:r>
            <a:r>
              <a:rPr lang="en-US" altLang="zh-CN" sz="1200" b="0" i="0" kern="1200" dirty="0" smtClean="0">
                <a:solidFill>
                  <a:schemeClr val="tx1"/>
                </a:solidFill>
                <a:effectLst/>
                <a:latin typeface="+mn-lt"/>
                <a:ea typeface="+mn-ea"/>
                <a:cs typeface="+mn-cs"/>
              </a:rPr>
              <a:t>. An API may be for a web-based system, </a:t>
            </a:r>
            <a:r>
              <a:rPr lang="en-US" altLang="zh-CN" sz="1200" b="0" i="0" u="none" strike="noStrike" kern="1200" dirty="0" smtClean="0">
                <a:solidFill>
                  <a:schemeClr val="tx1"/>
                </a:solidFill>
                <a:effectLst/>
                <a:latin typeface="+mn-lt"/>
                <a:ea typeface="+mn-ea"/>
                <a:cs typeface="+mn-cs"/>
                <a:hlinkClick r:id="rId19" tooltip="Operating system"/>
              </a:rPr>
              <a:t>operating system</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0" tooltip="Database system"/>
              </a:rPr>
              <a:t>database system</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1" tooltip="Computer hardware"/>
              </a:rPr>
              <a:t>computer hardware</a:t>
            </a:r>
            <a:r>
              <a:rPr lang="en-US" altLang="zh-CN" sz="1200" b="0" i="0" kern="1200" dirty="0" smtClean="0">
                <a:solidFill>
                  <a:schemeClr val="tx1"/>
                </a:solidFill>
                <a:effectLst/>
                <a:latin typeface="+mn-lt"/>
                <a:ea typeface="+mn-ea"/>
                <a:cs typeface="+mn-cs"/>
              </a:rPr>
              <a:t> or </a:t>
            </a:r>
            <a:r>
              <a:rPr lang="en-US" altLang="zh-CN" sz="1200" b="0" i="0" u="none" strike="noStrike" kern="1200" dirty="0" smtClean="0">
                <a:solidFill>
                  <a:schemeClr val="tx1"/>
                </a:solidFill>
                <a:effectLst/>
                <a:latin typeface="+mn-lt"/>
                <a:ea typeface="+mn-ea"/>
                <a:cs typeface="+mn-cs"/>
                <a:hlinkClick r:id="rId22" tooltip="Library (computing)"/>
              </a:rPr>
              <a:t>software library</a:t>
            </a:r>
            <a:r>
              <a:rPr lang="en-US" altLang="zh-CN" sz="1200" b="0" i="0" kern="1200" dirty="0" smtClean="0">
                <a:solidFill>
                  <a:schemeClr val="tx1"/>
                </a:solidFill>
                <a:effectLst/>
                <a:latin typeface="+mn-lt"/>
                <a:ea typeface="+mn-ea"/>
                <a:cs typeface="+mn-cs"/>
              </a:rPr>
              <a:t>. An API specification can take many forms, but often includes specifications for </a:t>
            </a:r>
            <a:r>
              <a:rPr lang="en-US" altLang="zh-CN" sz="1200" b="0" i="0" u="none" strike="noStrike" kern="1200" dirty="0" smtClean="0">
                <a:solidFill>
                  <a:schemeClr val="tx1"/>
                </a:solidFill>
                <a:effectLst/>
                <a:latin typeface="+mn-lt"/>
                <a:ea typeface="+mn-ea"/>
                <a:cs typeface="+mn-cs"/>
                <a:hlinkClick r:id="rId15" tooltip="Subroutine"/>
              </a:rPr>
              <a:t>routines</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3" tooltip="Data structure"/>
              </a:rPr>
              <a:t>data structures</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4" tooltip="Class (computer programming)"/>
              </a:rPr>
              <a:t>object classes</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5" tooltip="Variable (computer science)"/>
              </a:rPr>
              <a:t>variables</a:t>
            </a:r>
            <a:r>
              <a:rPr lang="en-US" altLang="zh-CN" sz="1200" b="0" i="0" kern="1200" dirty="0" smtClean="0">
                <a:solidFill>
                  <a:schemeClr val="tx1"/>
                </a:solidFill>
                <a:effectLst/>
                <a:latin typeface="+mn-lt"/>
                <a:ea typeface="+mn-ea"/>
                <a:cs typeface="+mn-cs"/>
              </a:rPr>
              <a:t> or </a:t>
            </a:r>
            <a:r>
              <a:rPr lang="en-US" altLang="zh-CN" sz="1200" b="0" i="0" u="none" strike="noStrike" kern="1200" dirty="0" smtClean="0">
                <a:solidFill>
                  <a:schemeClr val="tx1"/>
                </a:solidFill>
                <a:effectLst/>
                <a:latin typeface="+mn-lt"/>
                <a:ea typeface="+mn-ea"/>
                <a:cs typeface="+mn-cs"/>
                <a:hlinkClick r:id="rId26" tooltip="Remote procedure call"/>
              </a:rPr>
              <a:t>remote calls</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7" tooltip="POSIX"/>
              </a:rPr>
              <a:t>POSIX</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8" tooltip="Microsoft"/>
              </a:rPr>
              <a:t>Microsoft</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29" tooltip="Windows API"/>
              </a:rPr>
              <a:t>Windows API</a:t>
            </a:r>
            <a:r>
              <a:rPr lang="en-US" altLang="zh-CN" sz="1200" b="0" i="0" kern="1200" dirty="0" smtClean="0">
                <a:solidFill>
                  <a:schemeClr val="tx1"/>
                </a:solidFill>
                <a:effectLst/>
                <a:latin typeface="+mn-lt"/>
                <a:ea typeface="+mn-ea"/>
                <a:cs typeface="+mn-cs"/>
              </a:rPr>
              <a:t>, the </a:t>
            </a:r>
            <a:r>
              <a:rPr lang="en-US" altLang="zh-CN" sz="1200" b="0" i="0" u="none" strike="noStrike" kern="1200" dirty="0" smtClean="0">
                <a:solidFill>
                  <a:schemeClr val="tx1"/>
                </a:solidFill>
                <a:effectLst/>
                <a:latin typeface="+mn-lt"/>
                <a:ea typeface="+mn-ea"/>
                <a:cs typeface="+mn-cs"/>
                <a:hlinkClick r:id="rId30" tooltip="C++"/>
              </a:rPr>
              <a:t>C++</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31" tooltip="Standard Template Library"/>
              </a:rPr>
              <a:t>Standard Template Library</a:t>
            </a:r>
            <a:r>
              <a:rPr lang="en-US" altLang="zh-CN" sz="1200" b="0" i="0" kern="1200" dirty="0" smtClean="0">
                <a:solidFill>
                  <a:schemeClr val="tx1"/>
                </a:solidFill>
                <a:effectLst/>
                <a:latin typeface="+mn-lt"/>
                <a:ea typeface="+mn-ea"/>
                <a:cs typeface="+mn-cs"/>
              </a:rPr>
              <a:t> and </a:t>
            </a:r>
            <a:r>
              <a:rPr lang="en-US" altLang="zh-CN" sz="1200" b="0" i="0" u="none" strike="noStrike" kern="1200" dirty="0" smtClean="0">
                <a:solidFill>
                  <a:schemeClr val="tx1"/>
                </a:solidFill>
                <a:effectLst/>
                <a:latin typeface="+mn-lt"/>
                <a:ea typeface="+mn-ea"/>
                <a:cs typeface="+mn-cs"/>
                <a:hlinkClick r:id="rId32" tooltip="List of Java APIs"/>
              </a:rPr>
              <a:t>Java APIs</a:t>
            </a:r>
            <a:r>
              <a:rPr lang="en-US" altLang="zh-CN" sz="1200" b="0" i="0" kern="1200" dirty="0" smtClean="0">
                <a:solidFill>
                  <a:schemeClr val="tx1"/>
                </a:solidFill>
                <a:effectLst/>
                <a:latin typeface="+mn-lt"/>
                <a:ea typeface="+mn-ea"/>
                <a:cs typeface="+mn-cs"/>
              </a:rPr>
              <a:t> are examples of different forms of APIs. Documentation for the API is usually provided to facilitate usage.</a:t>
            </a:r>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2</a:t>
            </a:fld>
            <a:endParaRPr lang="zh-CN" altLang="en-US"/>
          </a:p>
        </p:txBody>
      </p:sp>
    </p:spTree>
    <p:extLst>
      <p:ext uri="{BB962C8B-B14F-4D97-AF65-F5344CB8AC3E}">
        <p14:creationId xmlns:p14="http://schemas.microsoft.com/office/powerpoint/2010/main" val="214793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dirty="0" smtClean="0"/>
              <a:t>UFT（统一功能测试）的名称揭示了“HP QuickTest Professional”和“HP Service Test”的组合， UFT软件包包括QTP的所有功能和服务测试。该集成的HP统一功能测试软件包可帮助开发人员和测试人员测试三层软件应用程序;接口层，服务层和数据库层。 QTP仅支持GUI测试来测试Windows和Web应用程序的功能，但UFT支持GUI和API测试</a:t>
            </a:r>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5</a:t>
            </a:fld>
            <a:endParaRPr lang="zh-CN" altLang="en-US"/>
          </a:p>
        </p:txBody>
      </p:sp>
    </p:spTree>
    <p:extLst>
      <p:ext uri="{BB962C8B-B14F-4D97-AF65-F5344CB8AC3E}">
        <p14:creationId xmlns:p14="http://schemas.microsoft.com/office/powerpoint/2010/main" val="213088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7</a:t>
            </a:fld>
            <a:endParaRPr lang="zh-CN" altLang="en-US"/>
          </a:p>
        </p:txBody>
      </p:sp>
    </p:spTree>
    <p:extLst>
      <p:ext uri="{BB962C8B-B14F-4D97-AF65-F5344CB8AC3E}">
        <p14:creationId xmlns:p14="http://schemas.microsoft.com/office/powerpoint/2010/main" val="328232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11</a:t>
            </a:fld>
            <a:endParaRPr lang="zh-CN" altLang="en-US"/>
          </a:p>
        </p:txBody>
      </p:sp>
    </p:spTree>
    <p:extLst>
      <p:ext uri="{BB962C8B-B14F-4D97-AF65-F5344CB8AC3E}">
        <p14:creationId xmlns:p14="http://schemas.microsoft.com/office/powerpoint/2010/main" val="1606885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smtClean="0"/>
              <a:t>9.1</a:t>
            </a:r>
            <a:r>
              <a:rPr lang="zh-CN" altLang="en-US" dirty="0" smtClean="0"/>
              <a:t>版本时，被</a:t>
            </a:r>
            <a:r>
              <a:rPr lang="en-US" altLang="zh-CN" dirty="0" smtClean="0"/>
              <a:t>HP</a:t>
            </a:r>
            <a:r>
              <a:rPr lang="zh-CN" altLang="en-US" dirty="0" smtClean="0"/>
              <a:t>公司收购</a:t>
            </a:r>
            <a:endParaRPr lang="en-US" altLang="zh-CN" dirty="0" smtClean="0"/>
          </a:p>
          <a:p>
            <a:r>
              <a:rPr lang="en-US" altLang="zh-CN" dirty="0" smtClean="0"/>
              <a:t>11.5</a:t>
            </a:r>
            <a:r>
              <a:rPr lang="zh-CN" altLang="en-US" dirty="0" smtClean="0"/>
              <a:t>以后改名为</a:t>
            </a:r>
            <a:r>
              <a:rPr lang="en-US" altLang="zh-CN" dirty="0" smtClean="0"/>
              <a:t>UFT(United</a:t>
            </a:r>
            <a:r>
              <a:rPr lang="en-US" altLang="zh-CN" baseline="0" dirty="0" smtClean="0"/>
              <a:t> </a:t>
            </a:r>
            <a:r>
              <a:rPr lang="en-US" altLang="zh-CN" baseline="0" dirty="0" err="1" smtClean="0"/>
              <a:t>Fundation</a:t>
            </a:r>
            <a:r>
              <a:rPr lang="en-US" altLang="zh-CN" baseline="0" dirty="0" smtClean="0"/>
              <a:t> Testing</a:t>
            </a:r>
            <a:r>
              <a:rPr lang="en-US" altLang="zh-CN" dirty="0" smtClean="0"/>
              <a:t>) </a:t>
            </a:r>
            <a:r>
              <a:rPr lang="zh-CN" altLang="en-US" dirty="0" smtClean="0"/>
              <a:t>增加了</a:t>
            </a:r>
            <a:r>
              <a:rPr lang="en-US" altLang="zh-CN" dirty="0" smtClean="0"/>
              <a:t>PDF</a:t>
            </a:r>
            <a:r>
              <a:rPr lang="zh-CN" altLang="en-US" dirty="0" smtClean="0"/>
              <a:t>验证、移动端测试等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12</a:t>
            </a:fld>
            <a:endParaRPr lang="zh-CN" altLang="en-US"/>
          </a:p>
        </p:txBody>
      </p:sp>
    </p:spTree>
    <p:extLst>
      <p:ext uri="{BB962C8B-B14F-4D97-AF65-F5344CB8AC3E}">
        <p14:creationId xmlns:p14="http://schemas.microsoft.com/office/powerpoint/2010/main" val="2117547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dirty="0" err="1" smtClean="0"/>
              <a:t>FireFox</a:t>
            </a:r>
            <a:r>
              <a:rPr lang="zh-CN" altLang="en-US" b="0" dirty="0" smtClean="0"/>
              <a:t>附加组件</a:t>
            </a:r>
            <a:r>
              <a:rPr lang="en-US" altLang="zh-CN" b="0" dirty="0" smtClean="0"/>
              <a:t>-</a:t>
            </a:r>
            <a:r>
              <a:rPr lang="zh-CN" altLang="en-US" b="0" dirty="0" smtClean="0"/>
              <a:t>扩展中应有</a:t>
            </a:r>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14</a:t>
            </a:fld>
            <a:endParaRPr lang="zh-CN" altLang="en-US"/>
          </a:p>
        </p:txBody>
      </p:sp>
    </p:spTree>
    <p:extLst>
      <p:ext uri="{BB962C8B-B14F-4D97-AF65-F5344CB8AC3E}">
        <p14:creationId xmlns:p14="http://schemas.microsoft.com/office/powerpoint/2010/main" val="375407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smtClean="0"/>
              <a:t>addins</a:t>
            </a:r>
            <a:r>
              <a:rPr lang="en-US" altLang="zh-CN" dirty="0" smtClean="0"/>
              <a:t>:</a:t>
            </a:r>
            <a:r>
              <a:rPr lang="zh-CN" altLang="en-US" dirty="0" smtClean="0"/>
              <a:t>对象不能识别，需要插件包 （</a:t>
            </a:r>
            <a:r>
              <a:rPr lang="en-US" altLang="zh-CN" dirty="0" err="1" smtClean="0"/>
              <a:t>Java,.Net</a:t>
            </a:r>
            <a:r>
              <a:rPr lang="zh-CN" altLang="en-US" dirty="0" smtClean="0"/>
              <a:t>）</a:t>
            </a:r>
            <a:endParaRPr lang="en-US" altLang="zh-CN" dirty="0" smtClean="0"/>
          </a:p>
          <a:p>
            <a:r>
              <a:rPr lang="en-US" altLang="zh-CN" dirty="0" smtClean="0"/>
              <a:t>Bin:</a:t>
            </a:r>
            <a:r>
              <a:rPr lang="zh-CN" altLang="en-US" dirty="0" smtClean="0"/>
              <a:t>任何一个程序安装后，都会有</a:t>
            </a:r>
            <a:r>
              <a:rPr lang="en-US" altLang="zh-CN" dirty="0" smtClean="0"/>
              <a:t>bin</a:t>
            </a:r>
            <a:r>
              <a:rPr lang="zh-CN" altLang="en-US" dirty="0" smtClean="0"/>
              <a:t>文件夹；常用程序如，启动，</a:t>
            </a:r>
            <a:endParaRPr lang="en-US" altLang="zh-CN" dirty="0" smtClean="0"/>
          </a:p>
          <a:p>
            <a:r>
              <a:rPr lang="en-US" altLang="zh-CN" dirty="0" err="1" smtClean="0"/>
              <a:t>CodeSamplesplus</a:t>
            </a:r>
            <a:r>
              <a:rPr lang="en-US" altLang="zh-CN" dirty="0" smtClean="0"/>
              <a:t>:</a:t>
            </a:r>
            <a:r>
              <a:rPr lang="zh-CN" altLang="en-US" dirty="0" smtClean="0"/>
              <a:t>官方提供的代码实例</a:t>
            </a:r>
            <a:endParaRPr lang="en-US" altLang="zh-CN" dirty="0" smtClean="0"/>
          </a:p>
          <a:p>
            <a:r>
              <a:rPr lang="en-US" altLang="zh-CN" dirty="0" err="1" smtClean="0"/>
              <a:t>Dat</a:t>
            </a:r>
            <a:r>
              <a:rPr lang="en-US" altLang="zh-CN" dirty="0" smtClean="0"/>
              <a:t>:</a:t>
            </a:r>
            <a:r>
              <a:rPr lang="zh-CN" altLang="en-US" dirty="0" smtClean="0"/>
              <a:t>模板是自带的</a:t>
            </a:r>
            <a:endParaRPr lang="en-US" altLang="zh-CN" dirty="0" smtClean="0"/>
          </a:p>
          <a:p>
            <a:r>
              <a:rPr lang="en-US" altLang="zh-CN" dirty="0" smtClean="0"/>
              <a:t>Help:</a:t>
            </a:r>
            <a:r>
              <a:rPr lang="zh-CN" altLang="en-US" dirty="0" smtClean="0"/>
              <a:t>帮助中心</a:t>
            </a:r>
            <a:endParaRPr lang="en-US" altLang="zh-CN" dirty="0" smtClean="0"/>
          </a:p>
          <a:p>
            <a:r>
              <a:rPr lang="en-US" altLang="zh-CN" dirty="0" smtClean="0"/>
              <a:t>Recovery</a:t>
            </a:r>
            <a:r>
              <a:rPr lang="zh-CN" altLang="en-US" dirty="0" smtClean="0"/>
              <a:t>：场景恢复文件（异常情况产生）</a:t>
            </a:r>
            <a:endParaRPr lang="en-US" altLang="zh-CN" dirty="0" smtClean="0"/>
          </a:p>
          <a:p>
            <a:r>
              <a:rPr lang="en-US" altLang="zh-CN" dirty="0" smtClean="0"/>
              <a:t>Samples:</a:t>
            </a:r>
            <a:r>
              <a:rPr lang="zh-CN" altLang="en-US" dirty="0" smtClean="0"/>
              <a:t>官方实例程序，（</a:t>
            </a:r>
            <a:r>
              <a:rPr lang="en-US" altLang="zh-CN" dirty="0" smtClean="0"/>
              <a:t>Flight </a:t>
            </a:r>
            <a:r>
              <a:rPr lang="en-US" altLang="zh-CN" dirty="0" err="1" smtClean="0"/>
              <a:t>Aplication</a:t>
            </a:r>
            <a:r>
              <a:rPr lang="en-US" altLang="zh-CN" baseline="0" dirty="0" smtClean="0"/>
              <a:t> ----FlightGUI.exe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15</a:t>
            </a:fld>
            <a:endParaRPr lang="zh-CN" altLang="en-US"/>
          </a:p>
        </p:txBody>
      </p:sp>
    </p:spTree>
    <p:extLst>
      <p:ext uri="{BB962C8B-B14F-4D97-AF65-F5344CB8AC3E}">
        <p14:creationId xmlns:p14="http://schemas.microsoft.com/office/powerpoint/2010/main" val="3906347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1">
    <p:spTree>
      <p:nvGrpSpPr>
        <p:cNvPr id="1" name=""/>
        <p:cNvGrpSpPr/>
        <p:nvPr/>
      </p:nvGrpSpPr>
      <p:grpSpPr>
        <a:xfrm>
          <a:off x="0" y="0"/>
          <a:ext cx="0" cy="0"/>
          <a:chOff x="0" y="0"/>
          <a:chExt cx="0" cy="0"/>
        </a:xfrm>
      </p:grpSpPr>
      <p:sp>
        <p:nvSpPr>
          <p:cNvPr id="9" name="矩形 8"/>
          <p:cNvSpPr/>
          <p:nvPr/>
        </p:nvSpPr>
        <p:spPr>
          <a:xfrm>
            <a:off x="0" y="1917700"/>
            <a:ext cx="12188827"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楷体" panose="02010609060101010101" pitchFamily="49" charset="-122"/>
              <a:ea typeface="楷体" panose="02010609060101010101" pitchFamily="49" charset="-122"/>
            </a:endParaRPr>
          </a:p>
        </p:txBody>
      </p:sp>
      <p:sp>
        <p:nvSpPr>
          <p:cNvPr id="10" name="矩形 9"/>
          <p:cNvSpPr/>
          <p:nvPr/>
        </p:nvSpPr>
        <p:spPr>
          <a:xfrm>
            <a:off x="-3" y="1795132"/>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11" name="矩形 10"/>
          <p:cNvSpPr/>
          <p:nvPr/>
        </p:nvSpPr>
        <p:spPr>
          <a:xfrm>
            <a:off x="-3" y="5142116"/>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p:nvPr>
        </p:nvSpPr>
        <p:spPr>
          <a:xfrm>
            <a:off x="1320800" y="2156012"/>
            <a:ext cx="9601200" cy="1724092"/>
          </a:xfrm>
        </p:spPr>
        <p:txBody>
          <a:bodyPr anchor="b"/>
          <a:lstStyle>
            <a:lvl1pPr algn="ctr" latinLnBrk="0">
              <a:defRPr lang="zh-CN" sz="54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dirty="0"/>
          </a:p>
        </p:txBody>
      </p:sp>
      <p:sp>
        <p:nvSpPr>
          <p:cNvPr id="3" name="副标题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CN" sz="3200">
                <a:latin typeface="楷体" panose="02010609060101010101" pitchFamily="49" charset="-122"/>
                <a:ea typeface="楷体" panose="02010609060101010101" pitchFamily="49" charset="-122"/>
              </a:defRPr>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smtClean="0"/>
              <a:t>单击此处编辑母版副标题样式</a:t>
            </a:r>
            <a:endParaRPr lang="zh-CN" dirty="0"/>
          </a:p>
        </p:txBody>
      </p:sp>
      <p:pic>
        <p:nvPicPr>
          <p:cNvPr id="8" name="图片 7" descr="学院－3.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96426" y="6381750"/>
            <a:ext cx="2695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a:lvl7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2017/9/11</a:t>
            </a:fld>
            <a:endParaRPr lang="zh-CN"/>
          </a:p>
        </p:txBody>
      </p:sp>
      <p:sp>
        <p:nvSpPr>
          <p:cNvPr id="5" name="页脚占位符 4"/>
          <p:cNvSpPr>
            <a:spLocks noGrp="1"/>
          </p:cNvSpPr>
          <p:nvPr>
            <p:ph type="ftr" sz="quarter" idx="11"/>
          </p:nvPr>
        </p:nvSpPr>
        <p:spPr>
          <a:xfrm>
            <a:off x="1341120" y="6601968"/>
            <a:ext cx="7159752"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274638"/>
            <a:ext cx="2628900" cy="5897562"/>
          </a:xfrm>
        </p:spPr>
        <p:txBody>
          <a:bodyPr vert="eaVert"/>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a:xfrm>
            <a:off x="838201" y="274638"/>
            <a:ext cx="77343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2017/9/11</a:t>
            </a:fld>
            <a:endParaRPr lang="zh-CN"/>
          </a:p>
        </p:txBody>
      </p:sp>
      <p:sp>
        <p:nvSpPr>
          <p:cNvPr id="5" name="页脚占位符 4"/>
          <p:cNvSpPr>
            <a:spLocks noGrp="1"/>
          </p:cNvSpPr>
          <p:nvPr>
            <p:ph type="ftr" sz="quarter" idx="11"/>
          </p:nvPr>
        </p:nvSpPr>
        <p:spPr>
          <a:xfrm>
            <a:off x="1341120" y="6601968"/>
            <a:ext cx="7159752"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baseline="0">
                <a:latin typeface="Times New Roman" panose="02020603050405020304" pitchFamily="18" charset="0"/>
                <a:ea typeface="楷体" panose="02010609060101010101" pitchFamily="49" charset="-122"/>
              </a:defRPr>
            </a:lvl1pPr>
          </a:lstStyle>
          <a:p>
            <a:r>
              <a:rPr lang="zh-CN" altLang="en-US" dirty="0" smtClean="0"/>
              <a:t>单击此处编辑母版标题样式</a:t>
            </a:r>
            <a:endParaRPr lang="zh-CN" dirty="0"/>
          </a:p>
        </p:txBody>
      </p:sp>
      <p:sp>
        <p:nvSpPr>
          <p:cNvPr id="3" name="内容占位符 2"/>
          <p:cNvSpPr>
            <a:spLocks noGrp="1"/>
          </p:cNvSpPr>
          <p:nvPr>
            <p:ph idx="1"/>
          </p:nvPr>
        </p:nvSpPr>
        <p:spPr/>
        <p:txBody>
          <a:bodyPr>
            <a:normAutofit/>
          </a:bodyPr>
          <a:lstStyle>
            <a:lvl1pPr>
              <a:defRPr sz="2800" baseline="0">
                <a:latin typeface="Times New Roman" panose="02020603050405020304" pitchFamily="18" charset="0"/>
                <a:ea typeface="楷体" panose="02010609060101010101" pitchFamily="49" charset="-122"/>
              </a:defRPr>
            </a:lvl1pPr>
            <a:lvl2pPr>
              <a:defRPr sz="2600" baseline="0">
                <a:latin typeface="Times New Roman" panose="02020603050405020304" pitchFamily="18" charset="0"/>
                <a:ea typeface="楷体" panose="02010609060101010101" pitchFamily="49" charset="-122"/>
              </a:defRPr>
            </a:lvl2pPr>
            <a:lvl3pPr>
              <a:defRPr sz="2400" baseline="0">
                <a:latin typeface="Times New Roman" panose="02020603050405020304" pitchFamily="18" charset="0"/>
                <a:ea typeface="楷体" panose="02010609060101010101" pitchFamily="49" charset="-122"/>
              </a:defRPr>
            </a:lvl3pPr>
            <a:lvl4pPr>
              <a:defRPr sz="2200" baseline="0">
                <a:latin typeface="Times New Roman" panose="02020603050405020304" pitchFamily="18" charset="0"/>
                <a:ea typeface="楷体" panose="02010609060101010101" pitchFamily="49" charset="-122"/>
              </a:defRPr>
            </a:lvl4pPr>
            <a:lvl5pPr latinLnBrk="0">
              <a:defRPr lang="zh-CN" sz="2200" baseline="0">
                <a:latin typeface="Times New Roman" panose="02020603050405020304" pitchFamily="18" charset="0"/>
                <a:ea typeface="楷体" panose="02010609060101010101" pitchFamily="49" charset="-122"/>
              </a:defRPr>
            </a:lvl5pPr>
            <a:lvl6pPr latinLnBrk="0">
              <a:defRPr lang="zh-CN"/>
            </a:lvl6pPr>
            <a:lvl7pPr latinLnBrk="0">
              <a:defRPr lang="zh-CN"/>
            </a:lvl7pPr>
            <a:lvl8pPr latinLnBrk="0">
              <a:defRPr lang="zh-CN"/>
            </a:lvl8pPr>
            <a:lvl9pPr latinLnBrk="0">
              <a:defRPr lang="zh-CN"/>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dirty="0"/>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00" y="2130552"/>
            <a:ext cx="9601200" cy="2359152"/>
          </a:xfrm>
        </p:spPr>
        <p:txBody>
          <a:bodyPr anchor="b">
            <a:normAutofit/>
          </a:bodyPr>
          <a:lstStyle>
            <a:lvl1pPr algn="ctr" latinLnBrk="0">
              <a:defRPr lang="zh-CN" sz="5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295400" y="4572000"/>
            <a:ext cx="9601200" cy="841248"/>
          </a:xfrm>
        </p:spPr>
        <p:txBody>
          <a:bodyPr anchor="t"/>
          <a:lstStyle>
            <a:lvl1pPr marL="0" indent="0" algn="ctr" latinLnBrk="0">
              <a:spcBef>
                <a:spcPts val="0"/>
              </a:spcBef>
              <a:buNone/>
              <a:defRPr lang="zh-CN" sz="2000">
                <a:solidFill>
                  <a:schemeClr val="tx1">
                    <a:lumMod val="90000"/>
                    <a:lumOff val="1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2017/9/11</a:t>
            </a:fld>
            <a:endParaRPr lang="zh-CN"/>
          </a:p>
        </p:txBody>
      </p:sp>
      <p:sp>
        <p:nvSpPr>
          <p:cNvPr id="5" name="页脚占位符 4"/>
          <p:cNvSpPr>
            <a:spLocks noGrp="1"/>
          </p:cNvSpPr>
          <p:nvPr>
            <p:ph type="ftr" sz="quarter" idx="11"/>
          </p:nvPr>
        </p:nvSpPr>
        <p:spPr>
          <a:xfrm>
            <a:off x="1341120" y="6601968"/>
            <a:ext cx="7159752"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dirty="0"/>
          </a:p>
        </p:txBody>
      </p:sp>
      <p:sp>
        <p:nvSpPr>
          <p:cNvPr id="3" name="内容占位符 2"/>
          <p:cNvSpPr>
            <a:spLocks noGrp="1"/>
          </p:cNvSpPr>
          <p:nvPr>
            <p:ph sz="half" idx="1"/>
          </p:nvPr>
        </p:nvSpPr>
        <p:spPr>
          <a:xfrm>
            <a:off x="3233421" y="1203452"/>
            <a:ext cx="4818380" cy="4702048"/>
          </a:xfrm>
        </p:spPr>
        <p:txBody>
          <a:bodyPr>
            <a:normAutofit/>
          </a:bodyPr>
          <a:lstStyle>
            <a:lvl1pPr latinLnBrk="0">
              <a:defRPr lang="zh-CN" sz="2800"/>
            </a:lvl1pPr>
            <a:lvl2pPr latinLnBrk="0">
              <a:defRPr lang="zh-CN" sz="2800"/>
            </a:lvl2pPr>
            <a:lvl3pPr latinLnBrk="0">
              <a:defRPr lang="zh-CN" sz="2800"/>
            </a:lvl3pPr>
            <a:lvl4pPr latinLnBrk="0">
              <a:defRPr lang="zh-CN" sz="2800"/>
            </a:lvl4pPr>
            <a:lvl5pPr latinLnBrk="0">
              <a:defRPr lang="zh-CN" sz="28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smtClean="0"/>
              <a:t>单击此处编辑母版文本样式</a:t>
            </a:r>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a:lvl1pPr>
          </a:lstStyle>
          <a:p>
            <a:r>
              <a:rPr lang="zh-CN" dirty="0"/>
              <a:t>
</a:t>
            </a:r>
            <a:r>
              <a:rPr lang="zh-CN" dirty="0" smtClean="0"/>
              <a:t>单击</a:t>
            </a:r>
            <a:r>
              <a:rPr lang="zh-CN" dirty="0"/>
              <a:t>此处编辑母版标题</a:t>
            </a:r>
            <a:r>
              <a:rPr lang="zh-CN" dirty="0" smtClean="0"/>
              <a:t>样式    </a:t>
            </a:r>
            <a:endParaRPr lang="zh-CN" dirty="0"/>
          </a:p>
        </p:txBody>
      </p:sp>
      <p:sp>
        <p:nvSpPr>
          <p:cNvPr id="3" name="文本占位符 2"/>
          <p:cNvSpPr>
            <a:spLocks noGrp="1"/>
          </p:cNvSpPr>
          <p:nvPr>
            <p:ph type="body" idx="1" hasCustomPrompt="1"/>
          </p:nvPr>
        </p:nvSpPr>
        <p:spPr>
          <a:xfrm>
            <a:off x="1341120" y="1837464"/>
            <a:ext cx="4572000" cy="766588"/>
          </a:xfrm>
        </p:spPr>
        <p:txBody>
          <a:bodyPr anchor="ctr">
            <a:normAutofit/>
          </a:bodyPr>
          <a:lstStyle>
            <a:lvl1pPr marL="0" indent="0" algn="l" latinLnBrk="0">
              <a:spcBef>
                <a:spcPts val="0"/>
              </a:spcBef>
              <a:buNone/>
              <a:defRPr lang="zh-CN" sz="2200" b="1">
                <a:solidFill>
                  <a:schemeClr val="tx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dirty="0" smtClean="0"/>
              <a:t>
            </a:t>
            </a:r>
            <a:r>
              <a:rPr lang="zh-CN" dirty="0"/>
              <a:t>
</a:t>
            </a:r>
            <a:r>
              <a:rPr lang="zh-CN" dirty="0" smtClean="0"/>
              <a:t>单击</a:t>
            </a:r>
            <a:r>
              <a:rPr lang="zh-CN" dirty="0"/>
              <a:t>此处编辑母版文本样式
          </a:t>
            </a:r>
          </a:p>
        </p:txBody>
      </p:sp>
      <p:sp>
        <p:nvSpPr>
          <p:cNvPr id="4" name="内容占位符 3"/>
          <p:cNvSpPr>
            <a:spLocks noGrp="1"/>
          </p:cNvSpPr>
          <p:nvPr>
            <p:ph sz="half" idx="2"/>
          </p:nvPr>
        </p:nvSpPr>
        <p:spPr>
          <a:xfrm>
            <a:off x="1341120" y="2740734"/>
            <a:ext cx="4572000" cy="3288847"/>
          </a:xfrm>
        </p:spPr>
        <p:txBody>
          <a:bodyPr>
            <a:normAutofit/>
          </a:bodyPr>
          <a:lstStyle>
            <a:lvl1pPr marL="331470" indent="-285750" latinLnBrk="0">
              <a:buFont typeface="Arial" panose="020B0604020202020204" pitchFamily="34" charset="0"/>
              <a:buChar char="•"/>
              <a:defRPr lang="zh-CN" sz="2000"/>
            </a:lvl1pPr>
            <a:lvl2pPr marL="651510" indent="-285750" latinLnBrk="0">
              <a:buFont typeface="Arial" panose="020B0604020202020204" pitchFamily="34" charset="0"/>
              <a:buChar char="•"/>
              <a:defRPr lang="zh-CN" sz="1800"/>
            </a:lvl2pPr>
            <a:lvl3pPr marL="971550" indent="-285750" latinLnBrk="0">
              <a:buFont typeface="Arial" panose="020B0604020202020204" pitchFamily="34" charset="0"/>
              <a:buChar char="•"/>
              <a:defRPr lang="zh-CN" sz="1600" baseline="0"/>
            </a:lvl3pPr>
            <a:lvl4pPr latinLnBrk="0">
              <a:defRPr lang="zh-CN" sz="1400"/>
            </a:lvl4pPr>
            <a:lvl5pPr latinLnBrk="0">
              <a:defRPr lang="zh-CN" sz="14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5" name="文本占位符 4"/>
          <p:cNvSpPr>
            <a:spLocks noGrp="1"/>
          </p:cNvSpPr>
          <p:nvPr>
            <p:ph type="body" sz="quarter" idx="3" hasCustomPrompt="1"/>
          </p:nvPr>
        </p:nvSpPr>
        <p:spPr>
          <a:xfrm>
            <a:off x="6278880" y="1837464"/>
            <a:ext cx="4572000" cy="766588"/>
          </a:xfrm>
        </p:spPr>
        <p:txBody>
          <a:bodyPr anchor="ctr">
            <a:normAutofit/>
          </a:bodyPr>
          <a:lstStyle>
            <a:lvl1pPr marL="0" indent="0" latinLnBrk="0">
              <a:spcBef>
                <a:spcPts val="0"/>
              </a:spcBef>
              <a:buNone/>
              <a:defRPr lang="zh-CN" sz="2200" b="1">
                <a:solidFill>
                  <a:schemeClr val="tx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dirty="0"/>
              <a:t>
</a:t>
            </a:r>
            <a:r>
              <a:rPr lang="zh-CN" dirty="0" smtClean="0"/>
              <a:t> </a:t>
            </a:r>
            <a:r>
              <a:rPr lang="zh-CN" dirty="0"/>
              <a:t>单击此处编辑母版文本样式
          </a:t>
            </a:r>
          </a:p>
        </p:txBody>
      </p:sp>
      <p:sp>
        <p:nvSpPr>
          <p:cNvPr id="6" name="内容占位符 5"/>
          <p:cNvSpPr>
            <a:spLocks noGrp="1"/>
          </p:cNvSpPr>
          <p:nvPr>
            <p:ph sz="quarter" idx="4"/>
          </p:nvPr>
        </p:nvSpPr>
        <p:spPr>
          <a:xfrm>
            <a:off x="6278880" y="2740734"/>
            <a:ext cx="4572000" cy="328884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7" name="日期占位符 6"/>
          <p:cNvSpPr>
            <a:spLocks noGrp="1"/>
          </p:cNvSpPr>
          <p:nvPr>
            <p:ph type="dt" sz="half" idx="10"/>
          </p:nvPr>
        </p:nvSpPr>
        <p:spPr>
          <a:xfrm>
            <a:off x="8875776" y="6601968"/>
            <a:ext cx="960120" cy="237744"/>
          </a:xfrm>
          <a:prstGeom prst="rect">
            <a:avLst/>
          </a:prstGeom>
        </p:spPr>
        <p:txBody>
          <a:bodyPr/>
          <a:lstStyle/>
          <a:p>
            <a:r>
              <a:rPr lang="zh-CN"/>
              <a:t>
            </a:t>
            </a:r>
            <a:fld id="{0B277187-C200-495F-A386-621319EADA8F}" type="datetimeFigureOut">
              <a:t>2017/9/11</a:t>
            </a:fld>
            <a:r>
              <a:rPr lang="zh-CN"/>
              <a:t>
            </a:t>
            </a:r>
          </a:p>
        </p:txBody>
      </p:sp>
      <p:sp>
        <p:nvSpPr>
          <p:cNvPr id="8" name="页脚占位符 7"/>
          <p:cNvSpPr>
            <a:spLocks noGrp="1"/>
          </p:cNvSpPr>
          <p:nvPr>
            <p:ph type="ftr" sz="quarter" idx="11"/>
          </p:nvPr>
        </p:nvSpPr>
        <p:spPr>
          <a:xfrm>
            <a:off x="1341120" y="6601968"/>
            <a:ext cx="7159752" cy="237744"/>
          </a:xfrm>
          <a:prstGeom prst="rect">
            <a:avLst/>
          </a:prstGeom>
        </p:spPr>
        <p:txBody>
          <a:bodyPr/>
          <a:lstStyle/>
          <a:p>
            <a:r>
              <a:rPr lang="zh-CN" dirty="0"/>
              <a:t>
            </a:t>
            </a:r>
          </a:p>
        </p:txBody>
      </p:sp>
      <p:sp>
        <p:nvSpPr>
          <p:cNvPr id="9" name="幻灯片编号占位符 8"/>
          <p:cNvSpPr>
            <a:spLocks noGrp="1"/>
          </p:cNvSpPr>
          <p:nvPr>
            <p:ph type="sldNum" sz="quarter" idx="12"/>
          </p:nvPr>
        </p:nvSpPr>
        <p:spPr>
          <a:xfrm>
            <a:off x="10210800" y="6601968"/>
            <a:ext cx="640080" cy="237744"/>
          </a:xfrm>
          <a:prstGeom prst="rect">
            <a:avLst/>
          </a:prstGeom>
        </p:spPr>
        <p:txBody>
          <a:bodyPr/>
          <a:lstStyle/>
          <a:p>
            <a:r>
              <a:rPr lang="zh-CN"/>
              <a:t>
            </a:t>
            </a:r>
            <a:fld id="{FC749032-2A07-4AE8-BA90-74324CAE0C87}" type="slidenum">
              <a:t>‹#›</a:t>
            </a:fld>
            <a:r>
              <a:rPr lang="zh-CN"/>
              <a:t>
            </a:t>
            </a: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末尾页">
    <p:spTree>
      <p:nvGrpSpPr>
        <p:cNvPr id="1" name=""/>
        <p:cNvGrpSpPr/>
        <p:nvPr/>
      </p:nvGrpSpPr>
      <p:grpSpPr>
        <a:xfrm>
          <a:off x="0" y="0"/>
          <a:ext cx="0" cy="0"/>
          <a:chOff x="0" y="0"/>
          <a:chExt cx="0" cy="0"/>
        </a:xfrm>
      </p:grpSpPr>
      <p:sp>
        <p:nvSpPr>
          <p:cNvPr id="2" name="标题 1"/>
          <p:cNvSpPr>
            <a:spLocks noGrp="1"/>
          </p:cNvSpPr>
          <p:nvPr>
            <p:ph type="title"/>
          </p:nvPr>
        </p:nvSpPr>
        <p:spPr>
          <a:xfrm>
            <a:off x="1722120" y="2806700"/>
            <a:ext cx="9509760" cy="799084"/>
          </a:xfrm>
        </p:spPr>
        <p:txBody>
          <a:bodyPr/>
          <a:lstStyle/>
          <a:p>
            <a:r>
              <a:rPr lang="zh-CN" altLang="en-US" dirty="0" smtClean="0"/>
              <a:t>单击此处编辑母版标题样式</a:t>
            </a:r>
            <a:endParaRPr lang="zh-CN" dirty="0"/>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 4"/>
          <p:cNvGrpSpPr/>
          <p:nvPr/>
        </p:nvGrpSpPr>
        <p:grpSpPr>
          <a:xfrm flipV="1">
            <a:off x="1585" y="0"/>
            <a:ext cx="12188827" cy="377952"/>
            <a:chOff x="-1" y="6480048"/>
            <a:chExt cx="12188827" cy="377952"/>
          </a:xfrm>
        </p:grpSpPr>
        <p:sp>
          <p:nvSpPr>
            <p:cNvPr id="6" name="矩形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7" name="矩形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gr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grpSp>
        <p:nvGrpSpPr>
          <p:cNvPr id="8" name="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grpSp>
      <p:sp>
        <p:nvSpPr>
          <p:cNvPr id="2" name="标题 1"/>
          <p:cNvSpPr>
            <a:spLocks noGrp="1"/>
          </p:cNvSpPr>
          <p:nvPr>
            <p:ph type="title"/>
          </p:nvPr>
        </p:nvSpPr>
        <p:spPr>
          <a:xfrm>
            <a:off x="7470648" y="2350008"/>
            <a:ext cx="4206240" cy="1993392"/>
          </a:xfrm>
        </p:spPr>
        <p:txBody>
          <a:bodyPr anchor="b">
            <a:normAutofit/>
          </a:bodyPr>
          <a:lstStyle>
            <a:lvl1pPr latinLnBrk="0">
              <a:defRPr lang="zh-CN" sz="3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内容占位符 2"/>
          <p:cNvSpPr>
            <a:spLocks noGrp="1"/>
          </p:cNvSpPr>
          <p:nvPr>
            <p:ph idx="1"/>
          </p:nvPr>
        </p:nvSpPr>
        <p:spPr>
          <a:xfrm>
            <a:off x="457200" y="758952"/>
            <a:ext cx="6629400" cy="5330952"/>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2017/9/11</a:t>
            </a:fld>
            <a:endParaRPr lang="zh-CN"/>
          </a:p>
        </p:txBody>
      </p:sp>
      <p:sp>
        <p:nvSpPr>
          <p:cNvPr id="6" name="页脚占位符 5"/>
          <p:cNvSpPr>
            <a:spLocks noGrp="1"/>
          </p:cNvSpPr>
          <p:nvPr>
            <p:ph type="ftr" sz="quarter" idx="11"/>
          </p:nvPr>
        </p:nvSpPr>
        <p:spPr>
          <a:xfrm>
            <a:off x="1341120" y="6601968"/>
            <a:ext cx="7159752" cy="237744"/>
          </a:xfrm>
          <a:prstGeom prst="rect">
            <a:avLst/>
          </a:prstGeom>
        </p:spPr>
        <p:txBody>
          <a:bodyPr/>
          <a:lstStyle/>
          <a:p>
            <a:endParaRPr lang="zh-CN"/>
          </a:p>
        </p:txBody>
      </p:sp>
      <p:sp>
        <p:nvSpPr>
          <p:cNvPr id="7" name="幻灯片编号占位符 6"/>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grpSp>
        <p:nvGrpSpPr>
          <p:cNvPr id="8" name="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grpSp>
      <p:sp>
        <p:nvSpPr>
          <p:cNvPr id="2" name="标题 1"/>
          <p:cNvSpPr>
            <a:spLocks noGrp="1"/>
          </p:cNvSpPr>
          <p:nvPr>
            <p:ph type="title"/>
          </p:nvPr>
        </p:nvSpPr>
        <p:spPr>
          <a:xfrm>
            <a:off x="7470648" y="2350008"/>
            <a:ext cx="4206240" cy="1993392"/>
          </a:xfrm>
        </p:spPr>
        <p:txBody>
          <a:bodyPr anchor="b">
            <a:normAutofit/>
          </a:bodyPr>
          <a:lstStyle>
            <a:lvl1pPr latinLnBrk="0">
              <a:defRPr lang="zh-CN" sz="3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图片占位符 2"/>
          <p:cNvSpPr>
            <a:spLocks noGrp="1"/>
          </p:cNvSpPr>
          <p:nvPr>
            <p:ph type="pic" idx="1"/>
          </p:nvPr>
        </p:nvSpPr>
        <p:spPr>
          <a:xfrm>
            <a:off x="150811" y="506104"/>
            <a:ext cx="6858003" cy="5843016"/>
          </a:xfrm>
          <a:solidFill>
            <a:schemeClr val="accent1">
              <a:lumMod val="40000"/>
              <a:lumOff val="60000"/>
            </a:schemeClr>
          </a:solidFill>
        </p:spPr>
        <p:txBody>
          <a:bodyPr>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dirty="0"/>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2017/9/11</a:t>
            </a:fld>
            <a:endParaRPr lang="zh-CN"/>
          </a:p>
        </p:txBody>
      </p:sp>
      <p:sp>
        <p:nvSpPr>
          <p:cNvPr id="6" name="页脚占位符 5"/>
          <p:cNvSpPr>
            <a:spLocks noGrp="1"/>
          </p:cNvSpPr>
          <p:nvPr>
            <p:ph type="ftr" sz="quarter" idx="11"/>
          </p:nvPr>
        </p:nvSpPr>
        <p:spPr>
          <a:xfrm>
            <a:off x="1341120" y="6601968"/>
            <a:ext cx="7159752" cy="237744"/>
          </a:xfrm>
          <a:prstGeom prst="rect">
            <a:avLst/>
          </a:prstGeom>
        </p:spPr>
        <p:txBody>
          <a:bodyPr/>
          <a:lstStyle/>
          <a:p>
            <a:endParaRPr lang="zh-CN"/>
          </a:p>
        </p:txBody>
      </p:sp>
      <p:sp>
        <p:nvSpPr>
          <p:cNvPr id="7" name="幻灯片编号占位符 6"/>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组 8"/>
          <p:cNvGrpSpPr/>
          <p:nvPr userDrawn="1"/>
        </p:nvGrpSpPr>
        <p:grpSpPr>
          <a:xfrm>
            <a:off x="0" y="6480048"/>
            <a:ext cx="12188827" cy="377952"/>
            <a:chOff x="-1" y="6480048"/>
            <a:chExt cx="12188827" cy="377952"/>
          </a:xfrm>
        </p:grpSpPr>
        <p:sp>
          <p:nvSpPr>
            <p:cNvPr id="7" name="矩形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8" name="矩形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grpSp>
      <p:sp>
        <p:nvSpPr>
          <p:cNvPr id="2" name="标题占位符 1"/>
          <p:cNvSpPr>
            <a:spLocks noGrp="1"/>
          </p:cNvSpPr>
          <p:nvPr>
            <p:ph type="title"/>
          </p:nvPr>
        </p:nvSpPr>
        <p:spPr>
          <a:xfrm>
            <a:off x="655321" y="114300"/>
            <a:ext cx="11015980" cy="799084"/>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680721" y="1066802"/>
            <a:ext cx="11015980" cy="4797679"/>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lang="zh-CN" sz="3600" b="1" i="0"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0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latin typeface="Times New Roman" panose="02020603050405020304" pitchFamily="18" charset="0"/>
                <a:cs typeface="Times New Roman" panose="02020603050405020304" pitchFamily="18" charset="0"/>
              </a:rPr>
              <a:t>UFT</a:t>
            </a:r>
            <a:r>
              <a:rPr lang="zh-CN" altLang="en-US" dirty="0" smtClean="0"/>
              <a:t>基础知识</a:t>
            </a:r>
            <a:endParaRPr lang="zh-CN" altLang="en-US" dirty="0"/>
          </a:p>
        </p:txBody>
      </p:sp>
      <p:sp>
        <p:nvSpPr>
          <p:cNvPr id="7" name="副标题 6"/>
          <p:cNvSpPr>
            <a:spLocks noGrp="1"/>
          </p:cNvSpPr>
          <p:nvPr>
            <p:ph type="subTitle" idx="1"/>
          </p:nvPr>
        </p:nvSpPr>
        <p:spPr/>
        <p:txBody>
          <a:bodyPr/>
          <a:lstStyle/>
          <a:p>
            <a:r>
              <a:rPr lang="zh-CN" altLang="en-US" dirty="0" smtClean="0">
                <a:latin typeface="Times New Roman" panose="02020603050405020304" pitchFamily="18" charset="0"/>
                <a:cs typeface="Times New Roman" panose="02020603050405020304" pitchFamily="18" charset="0"/>
              </a:rPr>
              <a:t>认识 </a:t>
            </a:r>
            <a:r>
              <a:rPr lang="en-US" altLang="zh-CN" dirty="0" smtClean="0">
                <a:latin typeface="Times New Roman" panose="02020603050405020304" pitchFamily="18" charset="0"/>
                <a:cs typeface="Times New Roman" panose="02020603050405020304" pitchFamily="18" charset="0"/>
              </a:rPr>
              <a:t>UFT</a:t>
            </a:r>
            <a:endParaRPr lang="zh-CN" dirty="0"/>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自动化测试流程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81935" y="1118517"/>
            <a:ext cx="10087297" cy="4783518"/>
          </a:xfrm>
          <a:prstGeom prst="rect">
            <a:avLst/>
          </a:prstGeom>
        </p:spPr>
      </p:pic>
    </p:spTree>
    <p:extLst>
      <p:ext uri="{BB962C8B-B14F-4D97-AF65-F5344CB8AC3E}">
        <p14:creationId xmlns:p14="http://schemas.microsoft.com/office/powerpoint/2010/main" val="100972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自动化测试工具选择</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208808" y="1066243"/>
            <a:ext cx="9164902" cy="5201701"/>
          </a:xfrm>
          <a:prstGeom prst="rect">
            <a:avLst/>
          </a:prstGeom>
        </p:spPr>
      </p:pic>
    </p:spTree>
    <p:extLst>
      <p:ext uri="{BB962C8B-B14F-4D97-AF65-F5344CB8AC3E}">
        <p14:creationId xmlns:p14="http://schemas.microsoft.com/office/powerpoint/2010/main" val="143603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UFT</a:t>
            </a:r>
            <a:r>
              <a:rPr lang="zh-CN" altLang="en-US" dirty="0" smtClean="0"/>
              <a:t>是什么</a:t>
            </a:r>
            <a:endParaRPr lang="zh-CN" altLang="en-US" dirty="0"/>
          </a:p>
        </p:txBody>
      </p:sp>
      <p:sp>
        <p:nvSpPr>
          <p:cNvPr id="3" name="内容占位符 2"/>
          <p:cNvSpPr>
            <a:spLocks noGrp="1"/>
          </p:cNvSpPr>
          <p:nvPr>
            <p:ph idx="1"/>
          </p:nvPr>
        </p:nvSpPr>
        <p:spPr/>
        <p:txBody>
          <a:bodyPr>
            <a:normAutofit/>
          </a:bodyPr>
          <a:lstStyle/>
          <a:p>
            <a:r>
              <a:rPr lang="en-US" altLang="zh-CN" dirty="0" smtClean="0"/>
              <a:t>UFT</a:t>
            </a:r>
            <a:r>
              <a:rPr lang="zh-CN" altLang="en-US" dirty="0" smtClean="0"/>
              <a:t>（</a:t>
            </a:r>
            <a:r>
              <a:rPr lang="en-US" altLang="zh-CN" dirty="0" smtClean="0"/>
              <a:t>United Function Testing</a:t>
            </a:r>
            <a:r>
              <a:rPr lang="zh-CN" altLang="en-US" dirty="0" smtClean="0"/>
              <a:t>），</a:t>
            </a:r>
            <a:r>
              <a:rPr lang="en-US" altLang="zh-CN" dirty="0" smtClean="0"/>
              <a:t>HP</a:t>
            </a:r>
            <a:r>
              <a:rPr lang="zh-CN" altLang="en-US" dirty="0" smtClean="0"/>
              <a:t>公司发布的自动化测试工具</a:t>
            </a:r>
            <a:endParaRPr lang="en-US" altLang="zh-CN" dirty="0" smtClean="0"/>
          </a:p>
          <a:p>
            <a:r>
              <a:rPr lang="zh-CN" altLang="en-US" dirty="0"/>
              <a:t>前世</a:t>
            </a:r>
            <a:r>
              <a:rPr lang="zh-CN" altLang="en-US" dirty="0" smtClean="0"/>
              <a:t>今生：</a:t>
            </a:r>
            <a:endParaRPr lang="en-US" altLang="zh-CN" dirty="0" smtClean="0"/>
          </a:p>
          <a:p>
            <a:endParaRPr lang="en-US" altLang="zh-CN" dirty="0"/>
          </a:p>
          <a:p>
            <a:endParaRPr lang="en-US" altLang="zh-CN" dirty="0" smtClean="0"/>
          </a:p>
          <a:p>
            <a:r>
              <a:rPr lang="en-US" altLang="zh-CN" dirty="0" smtClean="0"/>
              <a:t>UFT</a:t>
            </a:r>
            <a:r>
              <a:rPr lang="zh-CN" altLang="en-US" dirty="0" smtClean="0"/>
              <a:t>支持</a:t>
            </a:r>
            <a:r>
              <a:rPr lang="en-US" altLang="zh-CN" dirty="0" err="1" smtClean="0"/>
              <a:t>VBS,JS,Windows</a:t>
            </a:r>
            <a:r>
              <a:rPr lang="en-US" altLang="zh-CN" dirty="0" smtClean="0"/>
              <a:t> </a:t>
            </a:r>
            <a:r>
              <a:rPr lang="en-US" altLang="zh-CN" dirty="0"/>
              <a:t>Shell </a:t>
            </a:r>
            <a:r>
              <a:rPr lang="en-US" altLang="zh-CN" dirty="0" smtClean="0"/>
              <a:t>Script</a:t>
            </a:r>
            <a:r>
              <a:rPr lang="zh-CN" altLang="en-US" dirty="0" smtClean="0"/>
              <a:t>编程</a:t>
            </a:r>
            <a:endParaRPr lang="en-US" altLang="zh-CN" dirty="0"/>
          </a:p>
          <a:p>
            <a:endParaRPr lang="en-US" altLang="zh-CN" dirty="0" smtClean="0"/>
          </a:p>
          <a:p>
            <a:endParaRPr lang="zh-CN" altLang="en-US" dirty="0"/>
          </a:p>
        </p:txBody>
      </p:sp>
      <p:sp>
        <p:nvSpPr>
          <p:cNvPr id="4" name="右箭头 3"/>
          <p:cNvSpPr/>
          <p:nvPr/>
        </p:nvSpPr>
        <p:spPr>
          <a:xfrm>
            <a:off x="1797186" y="2950897"/>
            <a:ext cx="8208912" cy="71536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b="1">
              <a:latin typeface="Times New Roman" panose="02020603050405020304" pitchFamily="18" charset="0"/>
              <a:cs typeface="Times New Roman" panose="02020603050405020304" pitchFamily="18" charset="0"/>
            </a:endParaRPr>
          </a:p>
        </p:txBody>
      </p:sp>
      <p:sp>
        <p:nvSpPr>
          <p:cNvPr id="5" name="等腰三角形 4"/>
          <p:cNvSpPr/>
          <p:nvPr/>
        </p:nvSpPr>
        <p:spPr>
          <a:xfrm>
            <a:off x="1293130" y="3454954"/>
            <a:ext cx="1152128" cy="713755"/>
          </a:xfrm>
          <a:prstGeom prst="triangl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b="1">
              <a:latin typeface="Times New Roman" panose="02020603050405020304" pitchFamily="18" charset="0"/>
              <a:cs typeface="Times New Roman" panose="02020603050405020304" pitchFamily="18" charset="0"/>
            </a:endParaRPr>
          </a:p>
        </p:txBody>
      </p:sp>
      <p:sp>
        <p:nvSpPr>
          <p:cNvPr id="6" name="等腰三角形 5"/>
          <p:cNvSpPr/>
          <p:nvPr/>
        </p:nvSpPr>
        <p:spPr>
          <a:xfrm>
            <a:off x="4461482" y="3454954"/>
            <a:ext cx="1152128" cy="713755"/>
          </a:xfrm>
          <a:prstGeom prst="triangl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b="1">
              <a:latin typeface="Times New Roman" panose="02020603050405020304" pitchFamily="18" charset="0"/>
              <a:cs typeface="Times New Roman" panose="02020603050405020304" pitchFamily="18" charset="0"/>
            </a:endParaRPr>
          </a:p>
        </p:txBody>
      </p:sp>
      <p:sp>
        <p:nvSpPr>
          <p:cNvPr id="7" name="等腰三角形 6"/>
          <p:cNvSpPr/>
          <p:nvPr/>
        </p:nvSpPr>
        <p:spPr>
          <a:xfrm>
            <a:off x="7485818" y="3454954"/>
            <a:ext cx="1152128" cy="713755"/>
          </a:xfrm>
          <a:prstGeom prst="triangl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b="1">
              <a:latin typeface="Times New Roman" panose="02020603050405020304" pitchFamily="18" charset="0"/>
              <a:cs typeface="Times New Roman" panose="02020603050405020304" pitchFamily="18" charset="0"/>
            </a:endParaRPr>
          </a:p>
        </p:txBody>
      </p:sp>
      <p:sp>
        <p:nvSpPr>
          <p:cNvPr id="8" name="TextBox 8"/>
          <p:cNvSpPr txBox="1"/>
          <p:nvPr/>
        </p:nvSpPr>
        <p:spPr>
          <a:xfrm>
            <a:off x="1433972" y="2632243"/>
            <a:ext cx="4800533" cy="523220"/>
          </a:xfrm>
          <a:prstGeom prst="rect">
            <a:avLst/>
          </a:prstGeom>
          <a:noFill/>
        </p:spPr>
        <p:txBody>
          <a:bodyPr wrap="square" rtlCol="0">
            <a:spAutoFit/>
          </a:bodyPr>
          <a:lstStyle/>
          <a:p>
            <a:r>
              <a:rPr lang="en-US" altLang="zh-CN" sz="2800" b="1" dirty="0" err="1">
                <a:latin typeface="Times New Roman" panose="02020603050405020304" pitchFamily="18" charset="0"/>
                <a:cs typeface="Times New Roman" panose="02020603050405020304" pitchFamily="18" charset="0"/>
              </a:rPr>
              <a:t>WinRunner</a:t>
            </a:r>
            <a:endParaRPr lang="zh-CN" altLang="en-US" sz="2800" b="1" dirty="0">
              <a:latin typeface="Times New Roman" panose="02020603050405020304" pitchFamily="18" charset="0"/>
              <a:cs typeface="Times New Roman" panose="02020603050405020304" pitchFamily="18" charset="0"/>
            </a:endParaRPr>
          </a:p>
        </p:txBody>
      </p:sp>
      <p:sp>
        <p:nvSpPr>
          <p:cNvPr id="9" name="矩形 8"/>
          <p:cNvSpPr/>
          <p:nvPr/>
        </p:nvSpPr>
        <p:spPr>
          <a:xfrm>
            <a:off x="4713594" y="2638596"/>
            <a:ext cx="1748167" cy="523220"/>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QTP V9.1</a:t>
            </a:r>
            <a:endParaRPr lang="en-US" altLang="zh-CN"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7499585" y="2675606"/>
            <a:ext cx="2452137" cy="954107"/>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UFT V12.0</a:t>
            </a:r>
          </a:p>
          <a:p>
            <a:endParaRPr lang="en-US" altLang="zh-CN" sz="2800" b="1"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10477431" y="4503397"/>
            <a:ext cx="1589879" cy="1703441"/>
          </a:xfrm>
          <a:prstGeom prst="rect">
            <a:avLst/>
          </a:prstGeom>
        </p:spPr>
      </p:pic>
      <p:pic>
        <p:nvPicPr>
          <p:cNvPr id="12" name="图片 11"/>
          <p:cNvPicPr>
            <a:picLocks noChangeAspect="1"/>
          </p:cNvPicPr>
          <p:nvPr/>
        </p:nvPicPr>
        <p:blipFill>
          <a:blip r:embed="rId4"/>
          <a:stretch>
            <a:fillRect/>
          </a:stretch>
        </p:blipFill>
        <p:spPr>
          <a:xfrm>
            <a:off x="7940589" y="4530436"/>
            <a:ext cx="2337564" cy="1828800"/>
          </a:xfrm>
          <a:prstGeom prst="rect">
            <a:avLst/>
          </a:prstGeom>
        </p:spPr>
      </p:pic>
    </p:spTree>
    <p:extLst>
      <p:ext uri="{BB962C8B-B14F-4D97-AF65-F5344CB8AC3E}">
        <p14:creationId xmlns:p14="http://schemas.microsoft.com/office/powerpoint/2010/main" val="8751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additive="base">
                                        <p:cTn id="4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199554" y="1152651"/>
            <a:ext cx="5131646" cy="5112682"/>
          </a:xfrm>
        </p:spPr>
        <p:txBody>
          <a:bodyPr>
            <a:normAutofit/>
          </a:bodyPr>
          <a:lstStyle/>
          <a:p>
            <a:r>
              <a:rPr lang="zh-CN" altLang="en-US" dirty="0" smtClean="0"/>
              <a:t>自动化测试概述</a:t>
            </a:r>
            <a:endParaRPr lang="en-US" altLang="zh-CN" dirty="0" smtClean="0"/>
          </a:p>
          <a:p>
            <a:r>
              <a:rPr lang="zh-CN" altLang="en-US" dirty="0" smtClean="0">
                <a:solidFill>
                  <a:srgbClr val="FF0000"/>
                </a:solidFill>
              </a:rPr>
              <a:t>初步使用</a:t>
            </a:r>
            <a:r>
              <a:rPr lang="en-US" altLang="zh-CN" dirty="0" smtClean="0">
                <a:solidFill>
                  <a:srgbClr val="FF0000"/>
                </a:solidFill>
              </a:rPr>
              <a:t>UFT</a:t>
            </a:r>
          </a:p>
          <a:p>
            <a:r>
              <a:rPr lang="en-US" altLang="zh-CN" dirty="0" smtClean="0"/>
              <a:t>UFT</a:t>
            </a:r>
            <a:r>
              <a:rPr lang="zh-CN" altLang="en-US" dirty="0"/>
              <a:t>工作原理和工作方式</a:t>
            </a:r>
            <a:endParaRPr lang="en-US" altLang="zh-CN" dirty="0"/>
          </a:p>
          <a:p>
            <a:r>
              <a:rPr lang="zh-CN" altLang="en-US" dirty="0"/>
              <a:t>对象库编程</a:t>
            </a:r>
            <a:endParaRPr lang="en-US" altLang="zh-CN" dirty="0"/>
          </a:p>
          <a:p>
            <a:endParaRPr lang="en-US" altLang="zh-CN" dirty="0" smtClean="0">
              <a:solidFill>
                <a:srgbClr val="FF0000"/>
              </a:solidFill>
            </a:endParaRPr>
          </a:p>
        </p:txBody>
      </p:sp>
    </p:spTree>
    <p:extLst>
      <p:ext uri="{BB962C8B-B14F-4D97-AF65-F5344CB8AC3E}">
        <p14:creationId xmlns:p14="http://schemas.microsoft.com/office/powerpoint/2010/main" val="404546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环境准备</a:t>
            </a:r>
            <a:endParaRPr lang="zh-CN" altLang="en-US" dirty="0"/>
          </a:p>
        </p:txBody>
      </p:sp>
      <p:sp>
        <p:nvSpPr>
          <p:cNvPr id="3" name="内容占位符 2"/>
          <p:cNvSpPr>
            <a:spLocks noGrp="1"/>
          </p:cNvSpPr>
          <p:nvPr>
            <p:ph idx="1"/>
          </p:nvPr>
        </p:nvSpPr>
        <p:spPr/>
        <p:txBody>
          <a:bodyPr/>
          <a:lstStyle/>
          <a:p>
            <a:r>
              <a:rPr lang="zh-CN" altLang="en-US" dirty="0" smtClean="0"/>
              <a:t>安装</a:t>
            </a:r>
            <a:r>
              <a:rPr lang="en-US" altLang="zh-CN" dirty="0" smtClean="0"/>
              <a:t>UFT</a:t>
            </a:r>
          </a:p>
          <a:p>
            <a:r>
              <a:rPr lang="zh-CN" altLang="en-US" dirty="0" smtClean="0"/>
              <a:t>安装</a:t>
            </a:r>
            <a:r>
              <a:rPr lang="en-US" altLang="zh-CN" dirty="0" smtClean="0"/>
              <a:t>chrome</a:t>
            </a:r>
            <a:r>
              <a:rPr lang="zh-CN" altLang="en-US" dirty="0" smtClean="0"/>
              <a:t>浏览器中的插件：</a:t>
            </a:r>
            <a:r>
              <a:rPr lang="en-US" altLang="zh-CN" dirty="0" smtClean="0"/>
              <a:t>HP Unified Functional Testing Agent</a:t>
            </a:r>
          </a:p>
          <a:p>
            <a:endParaRPr lang="zh-CN" altLang="en-US" dirty="0"/>
          </a:p>
        </p:txBody>
      </p:sp>
    </p:spTree>
    <p:extLst>
      <p:ext uri="{BB962C8B-B14F-4D97-AF65-F5344CB8AC3E}">
        <p14:creationId xmlns:p14="http://schemas.microsoft.com/office/powerpoint/2010/main" val="338134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UFT</a:t>
            </a:r>
            <a:r>
              <a:rPr lang="zh-CN" altLang="en-US" dirty="0" smtClean="0"/>
              <a:t>安装后目录结构</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Addins</a:t>
            </a:r>
            <a:r>
              <a:rPr lang="en-US" altLang="zh-CN" dirty="0" smtClean="0"/>
              <a:t> ---</a:t>
            </a:r>
            <a:r>
              <a:rPr lang="zh-CN" altLang="en-US" dirty="0" smtClean="0"/>
              <a:t>插件包</a:t>
            </a:r>
            <a:endParaRPr lang="en-US" altLang="zh-CN" dirty="0" smtClean="0"/>
          </a:p>
          <a:p>
            <a:r>
              <a:rPr lang="en-US" altLang="zh-CN" dirty="0" smtClean="0"/>
              <a:t>Bin------</a:t>
            </a:r>
            <a:r>
              <a:rPr lang="zh-CN" altLang="en-US" dirty="0" smtClean="0"/>
              <a:t>包含较多可执行程序</a:t>
            </a:r>
            <a:endParaRPr lang="en-US" altLang="zh-CN" dirty="0" smtClean="0"/>
          </a:p>
          <a:p>
            <a:r>
              <a:rPr lang="en-US" altLang="zh-CN" dirty="0" err="1" smtClean="0"/>
              <a:t>Dat</a:t>
            </a:r>
            <a:r>
              <a:rPr lang="en-US" altLang="zh-CN" dirty="0" smtClean="0"/>
              <a:t>-----</a:t>
            </a:r>
            <a:r>
              <a:rPr lang="zh-CN" altLang="en-US" dirty="0" smtClean="0"/>
              <a:t>配置及模板信息</a:t>
            </a:r>
            <a:endParaRPr lang="en-US" altLang="zh-CN" dirty="0" smtClean="0"/>
          </a:p>
          <a:p>
            <a:r>
              <a:rPr lang="en-US" altLang="zh-CN" dirty="0" smtClean="0">
                <a:solidFill>
                  <a:srgbClr val="FF0000"/>
                </a:solidFill>
              </a:rPr>
              <a:t>Help-</a:t>
            </a:r>
            <a:r>
              <a:rPr lang="en-US" altLang="zh-CN" dirty="0" smtClean="0"/>
              <a:t>----</a:t>
            </a:r>
            <a:r>
              <a:rPr lang="zh-CN" altLang="en-US" dirty="0" smtClean="0"/>
              <a:t>帮助中心</a:t>
            </a:r>
            <a:endParaRPr lang="en-US" altLang="zh-CN" dirty="0" smtClean="0"/>
          </a:p>
          <a:p>
            <a:r>
              <a:rPr lang="en-US" altLang="zh-CN" dirty="0" smtClean="0"/>
              <a:t>Recovery------</a:t>
            </a:r>
            <a:r>
              <a:rPr lang="zh-CN" altLang="en-US" dirty="0" smtClean="0"/>
              <a:t>场景恢复文件</a:t>
            </a:r>
            <a:endParaRPr lang="en-US" altLang="zh-CN" dirty="0" smtClean="0"/>
          </a:p>
          <a:p>
            <a:r>
              <a:rPr lang="en-US" altLang="zh-CN" dirty="0" smtClean="0">
                <a:solidFill>
                  <a:srgbClr val="FF0000"/>
                </a:solidFill>
              </a:rPr>
              <a:t>Samples</a:t>
            </a:r>
            <a:r>
              <a:rPr lang="en-US" altLang="zh-CN" dirty="0" smtClean="0"/>
              <a:t>-------</a:t>
            </a:r>
            <a:r>
              <a:rPr lang="zh-CN" altLang="en-US" dirty="0" smtClean="0"/>
              <a:t>官方示例程序（可以作为被测程序）</a:t>
            </a:r>
            <a:endParaRPr lang="zh-CN" altLang="en-US" dirty="0"/>
          </a:p>
        </p:txBody>
      </p:sp>
    </p:spTree>
    <p:extLst>
      <p:ext uri="{BB962C8B-B14F-4D97-AF65-F5344CB8AC3E}">
        <p14:creationId xmlns:p14="http://schemas.microsoft.com/office/powerpoint/2010/main" val="227976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帮助文档的使用</a:t>
            </a:r>
            <a:endParaRPr lang="zh-CN" altLang="en-US" dirty="0"/>
          </a:p>
        </p:txBody>
      </p:sp>
      <p:sp>
        <p:nvSpPr>
          <p:cNvPr id="3" name="内容占位符 2"/>
          <p:cNvSpPr>
            <a:spLocks noGrp="1"/>
          </p:cNvSpPr>
          <p:nvPr>
            <p:ph idx="1"/>
          </p:nvPr>
        </p:nvSpPr>
        <p:spPr/>
        <p:txBody>
          <a:bodyPr/>
          <a:lstStyle/>
          <a:p>
            <a:r>
              <a:rPr lang="zh-CN" altLang="en-US" dirty="0" smtClean="0"/>
              <a:t>良师益友“</a:t>
            </a:r>
            <a:r>
              <a:rPr lang="en-US" altLang="zh-CN" dirty="0" smtClean="0"/>
              <a:t>F1</a:t>
            </a:r>
            <a:r>
              <a:rPr lang="zh-CN" altLang="en-US" dirty="0" smtClean="0"/>
              <a:t>”</a:t>
            </a:r>
            <a:endParaRPr lang="en-US" altLang="zh-CN" dirty="0" smtClean="0"/>
          </a:p>
          <a:p>
            <a:r>
              <a:rPr lang="zh-CN" altLang="en-US" dirty="0" smtClean="0"/>
              <a:t>在帮助文档中搜索</a:t>
            </a:r>
            <a:endParaRPr lang="en-US" altLang="zh-CN" dirty="0" smtClean="0"/>
          </a:p>
          <a:p>
            <a:endParaRPr lang="zh-CN" altLang="en-US" dirty="0"/>
          </a:p>
        </p:txBody>
      </p:sp>
    </p:spTree>
    <p:extLst>
      <p:ext uri="{BB962C8B-B14F-4D97-AF65-F5344CB8AC3E}">
        <p14:creationId xmlns:p14="http://schemas.microsoft.com/office/powerpoint/2010/main" val="23374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录制与回放</a:t>
            </a:r>
            <a:endParaRPr lang="zh-CN" altLang="en-US" dirty="0"/>
          </a:p>
        </p:txBody>
      </p:sp>
      <p:sp>
        <p:nvSpPr>
          <p:cNvPr id="3" name="内容占位符 2"/>
          <p:cNvSpPr>
            <a:spLocks noGrp="1"/>
          </p:cNvSpPr>
          <p:nvPr>
            <p:ph idx="1"/>
          </p:nvPr>
        </p:nvSpPr>
        <p:spPr>
          <a:xfrm>
            <a:off x="680720" y="2507228"/>
            <a:ext cx="11015980" cy="3357253"/>
          </a:xfrm>
        </p:spPr>
        <p:txBody>
          <a:bodyPr>
            <a:normAutofit fontScale="92500" lnSpcReduction="10000"/>
          </a:bodyPr>
          <a:lstStyle/>
          <a:p>
            <a:r>
              <a:rPr lang="zh-CN" altLang="en-US" dirty="0" smtClean="0"/>
              <a:t>步骤：</a:t>
            </a:r>
            <a:endParaRPr lang="en-US" altLang="zh-CN" dirty="0" smtClean="0"/>
          </a:p>
          <a:p>
            <a:pPr marL="365760" lvl="1" indent="0">
              <a:buNone/>
            </a:pPr>
            <a:r>
              <a:rPr lang="en-US" altLang="zh-CN" dirty="0" smtClean="0"/>
              <a:t>1 </a:t>
            </a:r>
            <a:r>
              <a:rPr lang="zh-CN" altLang="en-US" dirty="0" smtClean="0"/>
              <a:t>点击录制按钮</a:t>
            </a:r>
            <a:endParaRPr lang="en-US" altLang="zh-CN" dirty="0" smtClean="0"/>
          </a:p>
          <a:p>
            <a:pPr marL="365760" lvl="1" indent="0">
              <a:buNone/>
            </a:pPr>
            <a:r>
              <a:rPr lang="en-US" altLang="zh-CN" dirty="0" smtClean="0"/>
              <a:t>2 </a:t>
            </a:r>
            <a:r>
              <a:rPr lang="zh-CN" altLang="en-US" dirty="0" smtClean="0"/>
              <a:t>设置即将录制的页面</a:t>
            </a:r>
            <a:endParaRPr lang="en-US" altLang="zh-CN" dirty="0" smtClean="0"/>
          </a:p>
          <a:p>
            <a:pPr marL="365760" lvl="1" indent="0">
              <a:buNone/>
            </a:pPr>
            <a:r>
              <a:rPr lang="en-US" altLang="zh-CN" dirty="0" smtClean="0"/>
              <a:t>3 </a:t>
            </a:r>
            <a:r>
              <a:rPr lang="zh-CN" altLang="en-US" dirty="0" smtClean="0"/>
              <a:t>将要测试的内容录制成脚本</a:t>
            </a:r>
            <a:endParaRPr lang="en-US" altLang="zh-CN" dirty="0" smtClean="0"/>
          </a:p>
          <a:p>
            <a:pPr marL="365760" lvl="1" indent="0">
              <a:buNone/>
            </a:pPr>
            <a:r>
              <a:rPr lang="en-US" altLang="zh-CN" dirty="0" smtClean="0"/>
              <a:t>4 </a:t>
            </a:r>
            <a:r>
              <a:rPr lang="zh-CN" altLang="en-US" dirty="0" smtClean="0"/>
              <a:t>回放</a:t>
            </a:r>
            <a:endParaRPr lang="en-US" altLang="zh-CN" dirty="0" smtClean="0"/>
          </a:p>
          <a:p>
            <a:pPr lvl="1"/>
            <a:endParaRPr lang="zh-CN" altLang="en-US" dirty="0"/>
          </a:p>
        </p:txBody>
      </p:sp>
      <p:pic>
        <p:nvPicPr>
          <p:cNvPr id="4" name="图片 3"/>
          <p:cNvPicPr>
            <a:picLocks noChangeAspect="1"/>
          </p:cNvPicPr>
          <p:nvPr/>
        </p:nvPicPr>
        <p:blipFill>
          <a:blip r:embed="rId2"/>
          <a:stretch>
            <a:fillRect/>
          </a:stretch>
        </p:blipFill>
        <p:spPr>
          <a:xfrm>
            <a:off x="686883" y="1010321"/>
            <a:ext cx="10944366" cy="1319924"/>
          </a:xfrm>
          <a:prstGeom prst="rect">
            <a:avLst/>
          </a:prstGeom>
        </p:spPr>
      </p:pic>
      <p:pic>
        <p:nvPicPr>
          <p:cNvPr id="5" name="图片 4"/>
          <p:cNvPicPr>
            <a:picLocks noChangeAspect="1"/>
          </p:cNvPicPr>
          <p:nvPr/>
        </p:nvPicPr>
        <p:blipFill>
          <a:blip r:embed="rId3"/>
          <a:stretch>
            <a:fillRect/>
          </a:stretch>
        </p:blipFill>
        <p:spPr>
          <a:xfrm>
            <a:off x="7934633" y="2344995"/>
            <a:ext cx="3200400" cy="4172513"/>
          </a:xfrm>
          <a:prstGeom prst="rect">
            <a:avLst/>
          </a:prstGeom>
        </p:spPr>
      </p:pic>
    </p:spTree>
    <p:extLst>
      <p:ext uri="{BB962C8B-B14F-4D97-AF65-F5344CB8AC3E}">
        <p14:creationId xmlns:p14="http://schemas.microsoft.com/office/powerpoint/2010/main" val="275903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pPr marL="45720" indent="0">
              <a:buNone/>
            </a:pPr>
            <a:r>
              <a:rPr lang="en-US" altLang="zh-CN" dirty="0" smtClean="0"/>
              <a:t>1 </a:t>
            </a:r>
            <a:r>
              <a:rPr lang="zh-CN" altLang="en-US" dirty="0" smtClean="0"/>
              <a:t>打开百度首页搜索“雪梨教育”</a:t>
            </a:r>
            <a:endParaRPr lang="en-US" altLang="zh-CN" dirty="0" smtClean="0"/>
          </a:p>
          <a:p>
            <a:pPr marL="45720" indent="0">
              <a:buNone/>
            </a:pPr>
            <a:r>
              <a:rPr lang="en-US" altLang="zh-CN" dirty="0" smtClean="0"/>
              <a:t>2 </a:t>
            </a:r>
            <a:r>
              <a:rPr lang="zh-CN" altLang="en-US" dirty="0" smtClean="0"/>
              <a:t>点击雪梨教育的链接，进入雪梨教育网站</a:t>
            </a:r>
            <a:endParaRPr lang="en-US" altLang="zh-CN" dirty="0" smtClean="0"/>
          </a:p>
          <a:p>
            <a:pPr marL="45720" indent="0">
              <a:buNone/>
            </a:pPr>
            <a:r>
              <a:rPr lang="en-US" altLang="zh-CN" dirty="0" smtClean="0"/>
              <a:t>3 </a:t>
            </a:r>
            <a:r>
              <a:rPr lang="zh-CN" altLang="en-US" dirty="0" smtClean="0"/>
              <a:t>点击“登录”按钮，并输入用户名和密码，点击登录按钮</a:t>
            </a:r>
            <a:endParaRPr lang="en-US" altLang="zh-CN" dirty="0" smtClean="0"/>
          </a:p>
          <a:p>
            <a:pPr marL="45720" indent="0">
              <a:buNone/>
            </a:pPr>
            <a:r>
              <a:rPr lang="en-US" altLang="zh-CN" dirty="0" smtClean="0"/>
              <a:t>4 </a:t>
            </a:r>
            <a:r>
              <a:rPr lang="zh-CN" altLang="en-US" dirty="0" smtClean="0"/>
              <a:t>点击登录成功后的头像，点击“退出登录”</a:t>
            </a:r>
            <a:endParaRPr lang="en-US" altLang="zh-CN" dirty="0" smtClean="0"/>
          </a:p>
          <a:p>
            <a:endParaRPr lang="zh-CN" altLang="en-US" dirty="0"/>
          </a:p>
        </p:txBody>
      </p:sp>
    </p:spTree>
    <p:extLst>
      <p:ext uri="{BB962C8B-B14F-4D97-AF65-F5344CB8AC3E}">
        <p14:creationId xmlns:p14="http://schemas.microsoft.com/office/powerpoint/2010/main" val="205428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录制与回放</a:t>
            </a:r>
            <a:endParaRPr lang="zh-CN" altLang="en-US" dirty="0"/>
          </a:p>
        </p:txBody>
      </p:sp>
      <p:sp>
        <p:nvSpPr>
          <p:cNvPr id="3" name="内容占位符 2"/>
          <p:cNvSpPr>
            <a:spLocks noGrp="1"/>
          </p:cNvSpPr>
          <p:nvPr>
            <p:ph idx="1"/>
          </p:nvPr>
        </p:nvSpPr>
        <p:spPr/>
        <p:txBody>
          <a:bodyPr/>
          <a:lstStyle/>
          <a:p>
            <a:r>
              <a:rPr lang="zh-CN" altLang="en-US" dirty="0" smtClean="0"/>
              <a:t>查看对象库</a:t>
            </a:r>
            <a:endParaRPr lang="en-US" altLang="zh-CN" dirty="0" smtClean="0"/>
          </a:p>
          <a:p>
            <a:pPr lvl="1"/>
            <a:r>
              <a:rPr lang="zh-CN" altLang="en-US" dirty="0" smtClean="0"/>
              <a:t>录制的对象已经在对象库中</a:t>
            </a:r>
            <a:endParaRPr lang="en-US" altLang="zh-CN" dirty="0" smtClean="0"/>
          </a:p>
          <a:p>
            <a:pPr lvl="1"/>
            <a:r>
              <a:rPr lang="zh-CN" altLang="en-US" dirty="0" smtClean="0"/>
              <a:t>查看每个对象属性及属性值</a:t>
            </a:r>
            <a:endParaRPr lang="zh-CN" altLang="en-US" dirty="0"/>
          </a:p>
        </p:txBody>
      </p:sp>
    </p:spTree>
    <p:extLst>
      <p:ext uri="{BB962C8B-B14F-4D97-AF65-F5344CB8AC3E}">
        <p14:creationId xmlns:p14="http://schemas.microsoft.com/office/powerpoint/2010/main" val="2230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课程介绍</a:t>
            </a:r>
            <a:endParaRPr lang="zh-CN" dirty="0"/>
          </a:p>
        </p:txBody>
      </p:sp>
      <p:sp>
        <p:nvSpPr>
          <p:cNvPr id="14" name="内容占位符 13"/>
          <p:cNvSpPr>
            <a:spLocks noGrp="1"/>
          </p:cNvSpPr>
          <p:nvPr>
            <p:ph idx="1"/>
          </p:nvPr>
        </p:nvSpPr>
        <p:spPr/>
        <p:txBody>
          <a:bodyPr>
            <a:normAutofit fontScale="92500" lnSpcReduction="10000"/>
          </a:bodyPr>
          <a:lstStyle/>
          <a:p>
            <a:r>
              <a:rPr lang="zh-CN" altLang="en-US" dirty="0" smtClean="0"/>
              <a:t>认识</a:t>
            </a:r>
            <a:r>
              <a:rPr lang="en-US" altLang="zh-CN" dirty="0" smtClean="0"/>
              <a:t>UFT</a:t>
            </a:r>
          </a:p>
          <a:p>
            <a:r>
              <a:rPr lang="en-US" altLang="zh-CN" dirty="0" smtClean="0"/>
              <a:t>UFT</a:t>
            </a:r>
            <a:r>
              <a:rPr lang="zh-CN" altLang="en-US" dirty="0" smtClean="0"/>
              <a:t>自动化测试工具基本使用</a:t>
            </a:r>
            <a:endParaRPr lang="en-US" altLang="zh-CN" dirty="0" smtClean="0"/>
          </a:p>
          <a:p>
            <a:pPr lvl="1"/>
            <a:r>
              <a:rPr lang="zh-CN" altLang="en-US" dirty="0" smtClean="0"/>
              <a:t>对象库编程</a:t>
            </a:r>
            <a:endParaRPr lang="en-US" altLang="zh-CN" dirty="0" smtClean="0"/>
          </a:p>
          <a:p>
            <a:pPr lvl="1"/>
            <a:r>
              <a:rPr lang="zh-CN" altLang="en-US" dirty="0" smtClean="0"/>
              <a:t>描述性编程</a:t>
            </a:r>
            <a:endParaRPr lang="en-US" altLang="zh-CN" dirty="0" smtClean="0"/>
          </a:p>
          <a:p>
            <a:pPr lvl="1"/>
            <a:r>
              <a:rPr lang="zh-CN" altLang="en-US" dirty="0" smtClean="0"/>
              <a:t>数据池</a:t>
            </a:r>
            <a:endParaRPr lang="en-US" altLang="zh-CN" dirty="0" smtClean="0"/>
          </a:p>
          <a:p>
            <a:pPr lvl="1"/>
            <a:r>
              <a:rPr lang="zh-CN" altLang="en-US" dirty="0" smtClean="0"/>
              <a:t>环境变量</a:t>
            </a:r>
            <a:endParaRPr lang="en-US" altLang="zh-CN" dirty="0" smtClean="0"/>
          </a:p>
          <a:p>
            <a:pPr lvl="1"/>
            <a:r>
              <a:rPr lang="en-US" altLang="zh-CN" dirty="0" smtClean="0"/>
              <a:t>VBS</a:t>
            </a:r>
            <a:r>
              <a:rPr lang="zh-CN" altLang="en-US" dirty="0" smtClean="0"/>
              <a:t>语法知识</a:t>
            </a:r>
            <a:endParaRPr lang="en-US" altLang="zh-CN" dirty="0" smtClean="0"/>
          </a:p>
          <a:p>
            <a:pPr lvl="1"/>
            <a:endParaRPr lang="en-US" altLang="zh-CN" dirty="0" smtClean="0"/>
          </a:p>
          <a:p>
            <a:endParaRPr lang="zh-CN" dirty="0"/>
          </a:p>
        </p:txBody>
      </p:sp>
    </p:spTree>
    <p:extLst>
      <p:ext uri="{BB962C8B-B14F-4D97-AF65-F5344CB8AC3E}">
        <p14:creationId xmlns:p14="http://schemas.microsoft.com/office/powerpoint/2010/main" val="3030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wipe(left)">
                                      <p:cBhvr>
                                        <p:cTn id="15" dur="500"/>
                                        <p:tgtEl>
                                          <p:spTgt spid="14">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wipe(left)">
                                      <p:cBhvr>
                                        <p:cTn id="18" dur="500"/>
                                        <p:tgtEl>
                                          <p:spTgt spid="14">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wipe(left)">
                                      <p:cBhvr>
                                        <p:cTn id="21" dur="500"/>
                                        <p:tgtEl>
                                          <p:spTgt spid="14">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wipe(left)">
                                      <p:cBhvr>
                                        <p:cTn id="24" dur="500"/>
                                        <p:tgtEl>
                                          <p:spTgt spid="14">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wipe(left)">
                                      <p:cBhvr>
                                        <p:cTn id="27"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录制与回放</a:t>
            </a:r>
            <a:endParaRPr lang="zh-CN" altLang="en-US" dirty="0"/>
          </a:p>
        </p:txBody>
      </p:sp>
      <p:sp>
        <p:nvSpPr>
          <p:cNvPr id="3" name="内容占位符 2"/>
          <p:cNvSpPr>
            <a:spLocks noGrp="1"/>
          </p:cNvSpPr>
          <p:nvPr>
            <p:ph idx="1"/>
          </p:nvPr>
        </p:nvSpPr>
        <p:spPr/>
        <p:txBody>
          <a:bodyPr/>
          <a:lstStyle/>
          <a:p>
            <a:r>
              <a:rPr lang="zh-CN" altLang="en-US" dirty="0" smtClean="0"/>
              <a:t>使用场景</a:t>
            </a:r>
            <a:endParaRPr lang="en-US" altLang="zh-CN" dirty="0" smtClean="0"/>
          </a:p>
          <a:p>
            <a:pPr lvl="1"/>
            <a:r>
              <a:rPr lang="zh-CN" altLang="en-US" dirty="0" smtClean="0"/>
              <a:t>手动添加对象不成功时</a:t>
            </a:r>
            <a:endParaRPr lang="en-US" altLang="zh-CN" dirty="0" smtClean="0"/>
          </a:p>
          <a:p>
            <a:pPr lvl="1"/>
            <a:r>
              <a:rPr lang="zh-CN" altLang="en-US" dirty="0" smtClean="0"/>
              <a:t>不能应用在实际项目中</a:t>
            </a:r>
            <a:endParaRPr lang="zh-CN" altLang="en-US" dirty="0"/>
          </a:p>
        </p:txBody>
      </p:sp>
    </p:spTree>
    <p:extLst>
      <p:ext uri="{BB962C8B-B14F-4D97-AF65-F5344CB8AC3E}">
        <p14:creationId xmlns:p14="http://schemas.microsoft.com/office/powerpoint/2010/main" val="281758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199554" y="1152651"/>
            <a:ext cx="5131646" cy="5112682"/>
          </a:xfrm>
        </p:spPr>
        <p:txBody>
          <a:bodyPr>
            <a:normAutofit/>
          </a:bodyPr>
          <a:lstStyle/>
          <a:p>
            <a:r>
              <a:rPr lang="zh-CN" altLang="en-US" dirty="0" smtClean="0"/>
              <a:t>自动化测试概述</a:t>
            </a:r>
            <a:endParaRPr lang="en-US" altLang="zh-CN" dirty="0" smtClean="0"/>
          </a:p>
          <a:p>
            <a:r>
              <a:rPr lang="zh-CN" altLang="en-US" dirty="0" smtClean="0"/>
              <a:t>初步使用</a:t>
            </a:r>
            <a:r>
              <a:rPr lang="en-US" altLang="zh-CN" dirty="0" smtClean="0"/>
              <a:t>UFT</a:t>
            </a:r>
          </a:p>
          <a:p>
            <a:r>
              <a:rPr lang="en-US" altLang="zh-CN" dirty="0">
                <a:solidFill>
                  <a:srgbClr val="FF0000"/>
                </a:solidFill>
              </a:rPr>
              <a:t>UFT</a:t>
            </a:r>
            <a:r>
              <a:rPr lang="zh-CN" altLang="en-US" dirty="0">
                <a:solidFill>
                  <a:srgbClr val="FF0000"/>
                </a:solidFill>
              </a:rPr>
              <a:t>工作原理和工作方式</a:t>
            </a:r>
            <a:endParaRPr lang="en-US" altLang="zh-CN" dirty="0">
              <a:solidFill>
                <a:srgbClr val="FF0000"/>
              </a:solidFill>
            </a:endParaRPr>
          </a:p>
          <a:p>
            <a:r>
              <a:rPr lang="zh-CN" altLang="en-US" dirty="0"/>
              <a:t>对象库编程</a:t>
            </a:r>
            <a:endParaRPr lang="en-US" altLang="zh-CN" dirty="0"/>
          </a:p>
          <a:p>
            <a:endParaRPr lang="en-US" altLang="zh-CN" dirty="0" smtClean="0"/>
          </a:p>
        </p:txBody>
      </p:sp>
    </p:spTree>
    <p:extLst>
      <p:ext uri="{BB962C8B-B14F-4D97-AF65-F5344CB8AC3E}">
        <p14:creationId xmlns:p14="http://schemas.microsoft.com/office/powerpoint/2010/main" val="336373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什么是对象、对象库</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对象</a:t>
            </a:r>
            <a:r>
              <a:rPr lang="zh-CN" altLang="en-US" dirty="0" smtClean="0"/>
              <a:t>：在计算机科学中，对象是</a:t>
            </a:r>
            <a:r>
              <a:rPr lang="zh-CN" altLang="en-US" dirty="0"/>
              <a:t>一个</a:t>
            </a:r>
            <a:r>
              <a:rPr lang="zh-CN" altLang="en-US" dirty="0">
                <a:solidFill>
                  <a:srgbClr val="FF0000"/>
                </a:solidFill>
              </a:rPr>
              <a:t>内存地址</a:t>
            </a:r>
            <a:r>
              <a:rPr lang="zh-CN" altLang="en-US" dirty="0"/>
              <a:t>，其中</a:t>
            </a:r>
            <a:r>
              <a:rPr lang="zh-CN" altLang="en-US" dirty="0">
                <a:solidFill>
                  <a:srgbClr val="FF0000"/>
                </a:solidFill>
              </a:rPr>
              <a:t>拥有值</a:t>
            </a:r>
            <a:r>
              <a:rPr lang="zh-CN" altLang="en-US" dirty="0"/>
              <a:t>，这个地址可能有</a:t>
            </a:r>
            <a:r>
              <a:rPr lang="zh-CN" altLang="en-US" dirty="0">
                <a:solidFill>
                  <a:srgbClr val="FF0000"/>
                </a:solidFill>
              </a:rPr>
              <a:t>标识符</a:t>
            </a:r>
            <a:r>
              <a:rPr lang="zh-CN" altLang="en-US" dirty="0"/>
              <a:t>指向</a:t>
            </a:r>
            <a:r>
              <a:rPr lang="zh-CN" altLang="en-US" dirty="0" smtClean="0"/>
              <a:t>此处。</a:t>
            </a:r>
            <a:r>
              <a:rPr lang="zh-CN" altLang="en-US" dirty="0"/>
              <a:t>对象可以是一个变量，一个数据结构，或是一个</a:t>
            </a:r>
            <a:r>
              <a:rPr lang="zh-CN" altLang="en-US" dirty="0" smtClean="0"/>
              <a:t>函数</a:t>
            </a:r>
            <a:endParaRPr lang="en-US" altLang="zh-CN" dirty="0" smtClean="0"/>
          </a:p>
          <a:p>
            <a:r>
              <a:rPr lang="zh-CN" altLang="en-US" dirty="0" smtClean="0"/>
              <a:t>例如：网页中，一个文本框，一个按钮都是对象</a:t>
            </a:r>
            <a:endParaRPr lang="en-US" altLang="zh-CN" dirty="0" smtClean="0"/>
          </a:p>
          <a:p>
            <a:r>
              <a:rPr lang="zh-CN" altLang="en-US" dirty="0" smtClean="0">
                <a:solidFill>
                  <a:srgbClr val="FF0000"/>
                </a:solidFill>
              </a:rPr>
              <a:t>对象库</a:t>
            </a:r>
            <a:r>
              <a:rPr lang="zh-CN" altLang="en-US" dirty="0" smtClean="0"/>
              <a:t>：放置对象的仓库</a:t>
            </a:r>
            <a:endParaRPr lang="zh-CN" altLang="en-US" dirty="0"/>
          </a:p>
        </p:txBody>
      </p:sp>
    </p:spTree>
    <p:extLst>
      <p:ext uri="{BB962C8B-B14F-4D97-AF65-F5344CB8AC3E}">
        <p14:creationId xmlns:p14="http://schemas.microsoft.com/office/powerpoint/2010/main" val="172708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UFT</a:t>
            </a:r>
            <a:r>
              <a:rPr lang="zh-CN" altLang="en-US" dirty="0"/>
              <a:t>工作原理</a:t>
            </a:r>
          </a:p>
        </p:txBody>
      </p:sp>
      <p:sp>
        <p:nvSpPr>
          <p:cNvPr id="3" name="内容占位符 2"/>
          <p:cNvSpPr>
            <a:spLocks noGrp="1"/>
          </p:cNvSpPr>
          <p:nvPr>
            <p:ph idx="1"/>
          </p:nvPr>
        </p:nvSpPr>
        <p:spPr/>
        <p:txBody>
          <a:bodyPr/>
          <a:lstStyle/>
          <a:p>
            <a:pPr marL="45720" indent="0">
              <a:buNone/>
            </a:pPr>
            <a:r>
              <a:rPr lang="en-US" altLang="zh-CN" dirty="0" smtClean="0"/>
              <a:t>1 </a:t>
            </a:r>
            <a:r>
              <a:rPr lang="zh-CN" altLang="en-US" dirty="0" smtClean="0"/>
              <a:t>封装真实被测对象并转化为</a:t>
            </a:r>
            <a:r>
              <a:rPr lang="en-US" altLang="zh-CN" dirty="0" smtClean="0"/>
              <a:t>UFT</a:t>
            </a:r>
            <a:r>
              <a:rPr lang="zh-CN" altLang="en-US" dirty="0" smtClean="0"/>
              <a:t>可以识别的对象</a:t>
            </a:r>
            <a:endParaRPr lang="en-US" altLang="zh-CN" dirty="0" smtClean="0"/>
          </a:p>
          <a:p>
            <a:pPr marL="45720" indent="0">
              <a:buNone/>
            </a:pPr>
            <a:r>
              <a:rPr lang="en-US" altLang="zh-CN" dirty="0" smtClean="0"/>
              <a:t>2 </a:t>
            </a:r>
            <a:r>
              <a:rPr lang="zh-CN" altLang="en-US" dirty="0" smtClean="0"/>
              <a:t>对比对象库里的对象鉴别属性和运行时的真实被测对象的鉴别属性</a:t>
            </a:r>
            <a:endParaRPr lang="en-US" altLang="zh-CN" dirty="0" smtClean="0"/>
          </a:p>
          <a:p>
            <a:pPr marL="45720" indent="0">
              <a:buNone/>
            </a:pPr>
            <a:r>
              <a:rPr lang="en-US" altLang="zh-CN" dirty="0" smtClean="0"/>
              <a:t>3 </a:t>
            </a:r>
            <a:r>
              <a:rPr lang="zh-CN" altLang="en-US" dirty="0" smtClean="0"/>
              <a:t>对比后如果一致，则说明对象成功匹配并可以继续对该真实被测对象进行后续操作，如果不一致，提示为对象无法识别</a:t>
            </a:r>
            <a:endParaRPr lang="zh-CN" altLang="en-US" dirty="0"/>
          </a:p>
        </p:txBody>
      </p:sp>
    </p:spTree>
    <p:extLst>
      <p:ext uri="{BB962C8B-B14F-4D97-AF65-F5344CB8AC3E}">
        <p14:creationId xmlns:p14="http://schemas.microsoft.com/office/powerpoint/2010/main" val="190760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UFT</a:t>
            </a:r>
            <a:r>
              <a:rPr lang="zh-CN" altLang="en-US" dirty="0" smtClean="0"/>
              <a:t>工作方式</a:t>
            </a:r>
            <a:endParaRPr lang="zh-CN" altLang="en-US" dirty="0"/>
          </a:p>
        </p:txBody>
      </p:sp>
      <p:sp>
        <p:nvSpPr>
          <p:cNvPr id="3" name="内容占位符 2"/>
          <p:cNvSpPr>
            <a:spLocks noGrp="1"/>
          </p:cNvSpPr>
          <p:nvPr>
            <p:ph idx="1"/>
          </p:nvPr>
        </p:nvSpPr>
        <p:spPr/>
        <p:txBody>
          <a:bodyPr/>
          <a:lstStyle/>
          <a:p>
            <a:r>
              <a:rPr lang="zh-CN" altLang="en-US" dirty="0" smtClean="0"/>
              <a:t>录制</a:t>
            </a:r>
            <a:r>
              <a:rPr lang="zh-CN" altLang="en-US" dirty="0"/>
              <a:t>与回放</a:t>
            </a:r>
            <a:endParaRPr lang="en-US" altLang="zh-CN" dirty="0"/>
          </a:p>
          <a:p>
            <a:r>
              <a:rPr lang="zh-CN" altLang="en-US" dirty="0"/>
              <a:t>对象库编程</a:t>
            </a:r>
            <a:endParaRPr lang="en-US" altLang="zh-CN" dirty="0"/>
          </a:p>
          <a:p>
            <a:r>
              <a:rPr lang="zh-CN" altLang="en-US" dirty="0"/>
              <a:t>描述性编程</a:t>
            </a:r>
          </a:p>
          <a:p>
            <a:endParaRPr lang="zh-CN" altLang="en-US" dirty="0"/>
          </a:p>
        </p:txBody>
      </p:sp>
    </p:spTree>
    <p:extLst>
      <p:ext uri="{BB962C8B-B14F-4D97-AF65-F5344CB8AC3E}">
        <p14:creationId xmlns:p14="http://schemas.microsoft.com/office/powerpoint/2010/main" val="359671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测试对象与运行对象</a:t>
            </a:r>
            <a:endParaRPr lang="zh-CN" altLang="en-US" dirty="0"/>
          </a:p>
        </p:txBody>
      </p:sp>
      <p:sp>
        <p:nvSpPr>
          <p:cNvPr id="3" name="内容占位符 2"/>
          <p:cNvSpPr>
            <a:spLocks noGrp="1"/>
          </p:cNvSpPr>
          <p:nvPr>
            <p:ph idx="1"/>
          </p:nvPr>
        </p:nvSpPr>
        <p:spPr/>
        <p:txBody>
          <a:bodyPr>
            <a:normAutofit/>
          </a:bodyPr>
          <a:lstStyle/>
          <a:p>
            <a:r>
              <a:rPr lang="zh-CN" altLang="en-US" dirty="0" smtClean="0"/>
              <a:t>测试</a:t>
            </a:r>
            <a:r>
              <a:rPr lang="zh-CN" altLang="en-US" dirty="0"/>
              <a:t>对象（</a:t>
            </a:r>
            <a:r>
              <a:rPr lang="en-US" altLang="zh-CN" dirty="0"/>
              <a:t>Test </a:t>
            </a:r>
            <a:r>
              <a:rPr lang="en-US" altLang="zh-CN" dirty="0" smtClean="0"/>
              <a:t>Object</a:t>
            </a:r>
            <a:r>
              <a:rPr lang="zh-CN" altLang="en-US" dirty="0" smtClean="0"/>
              <a:t>，</a:t>
            </a:r>
            <a:r>
              <a:rPr lang="en-US" altLang="zh-CN" dirty="0" smtClean="0"/>
              <a:t>TO</a:t>
            </a:r>
            <a:r>
              <a:rPr lang="zh-CN" altLang="en-US" dirty="0" smtClean="0"/>
              <a:t>）：</a:t>
            </a:r>
            <a:r>
              <a:rPr lang="en-US" altLang="zh-CN" dirty="0" smtClean="0"/>
              <a:t>UFT</a:t>
            </a:r>
            <a:r>
              <a:rPr lang="zh-CN" altLang="en-US" dirty="0" smtClean="0"/>
              <a:t>定义的一些类，用它来代表被测应用的各种对象</a:t>
            </a:r>
            <a:endParaRPr lang="en-US" altLang="zh-CN" dirty="0" smtClean="0"/>
          </a:p>
          <a:p>
            <a:r>
              <a:rPr lang="zh-CN" altLang="en-US" dirty="0" smtClean="0"/>
              <a:t>运行对象（</a:t>
            </a:r>
            <a:r>
              <a:rPr lang="en-US" altLang="zh-CN" dirty="0" smtClean="0"/>
              <a:t>Runtime Object ,RO</a:t>
            </a:r>
            <a:r>
              <a:rPr lang="zh-CN" altLang="en-US" dirty="0" smtClean="0"/>
              <a:t>）：</a:t>
            </a:r>
            <a:r>
              <a:rPr lang="zh-CN" altLang="en-US" dirty="0"/>
              <a:t>是实际的被测</a:t>
            </a:r>
            <a:r>
              <a:rPr lang="zh-CN" altLang="en-US" dirty="0" smtClean="0"/>
              <a:t>对象，是测试过程中，</a:t>
            </a:r>
            <a:r>
              <a:rPr lang="en-US" altLang="zh-CN" dirty="0" smtClean="0"/>
              <a:t>TO</a:t>
            </a:r>
            <a:r>
              <a:rPr lang="zh-CN" altLang="en-US" dirty="0" smtClean="0"/>
              <a:t>用来关联的对象</a:t>
            </a: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234954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199554" y="1152651"/>
            <a:ext cx="5131646" cy="5112682"/>
          </a:xfrm>
        </p:spPr>
        <p:txBody>
          <a:bodyPr>
            <a:normAutofit/>
          </a:bodyPr>
          <a:lstStyle/>
          <a:p>
            <a:r>
              <a:rPr lang="zh-CN" altLang="en-US" dirty="0" smtClean="0"/>
              <a:t>自动化测试概述</a:t>
            </a:r>
            <a:endParaRPr lang="en-US" altLang="zh-CN" dirty="0" smtClean="0"/>
          </a:p>
          <a:p>
            <a:r>
              <a:rPr lang="zh-CN" altLang="en-US" dirty="0" smtClean="0"/>
              <a:t>初步使用</a:t>
            </a:r>
            <a:r>
              <a:rPr lang="en-US" altLang="zh-CN" dirty="0" smtClean="0"/>
              <a:t>UFT</a:t>
            </a:r>
          </a:p>
          <a:p>
            <a:r>
              <a:rPr lang="en-US" altLang="zh-CN" dirty="0" smtClean="0"/>
              <a:t>UFT</a:t>
            </a:r>
            <a:r>
              <a:rPr lang="zh-CN" altLang="en-US" dirty="0"/>
              <a:t>工作原理和工作方式</a:t>
            </a:r>
            <a:endParaRPr lang="en-US" altLang="zh-CN" dirty="0"/>
          </a:p>
          <a:p>
            <a:r>
              <a:rPr lang="zh-CN" altLang="en-US" dirty="0">
                <a:solidFill>
                  <a:srgbClr val="FF0000"/>
                </a:solidFill>
              </a:rPr>
              <a:t>对象库编程</a:t>
            </a:r>
            <a:endParaRPr lang="en-US" altLang="zh-CN" dirty="0">
              <a:solidFill>
                <a:srgbClr val="FF0000"/>
              </a:solidFill>
            </a:endParaRPr>
          </a:p>
          <a:p>
            <a:endParaRPr lang="en-US" altLang="zh-CN" dirty="0" smtClean="0"/>
          </a:p>
        </p:txBody>
      </p:sp>
    </p:spTree>
    <p:extLst>
      <p:ext uri="{BB962C8B-B14F-4D97-AF65-F5344CB8AC3E}">
        <p14:creationId xmlns:p14="http://schemas.microsoft.com/office/powerpoint/2010/main" val="22678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对象库知识</a:t>
            </a:r>
            <a:endParaRPr lang="zh-CN" altLang="en-US" dirty="0"/>
          </a:p>
        </p:txBody>
      </p:sp>
      <p:sp>
        <p:nvSpPr>
          <p:cNvPr id="3" name="内容占位符 2"/>
          <p:cNvSpPr>
            <a:spLocks noGrp="1"/>
          </p:cNvSpPr>
          <p:nvPr>
            <p:ph idx="1"/>
          </p:nvPr>
        </p:nvSpPr>
        <p:spPr>
          <a:xfrm>
            <a:off x="680721" y="1066800"/>
            <a:ext cx="10929389" cy="5389418"/>
          </a:xfrm>
        </p:spPr>
        <p:txBody>
          <a:bodyPr>
            <a:normAutofit fontScale="85000" lnSpcReduction="20000"/>
          </a:bodyPr>
          <a:lstStyle/>
          <a:p>
            <a:r>
              <a:rPr lang="zh-CN" altLang="en-US" dirty="0" smtClean="0"/>
              <a:t>对象库（</a:t>
            </a:r>
            <a:r>
              <a:rPr lang="en-US" altLang="zh-CN" dirty="0" smtClean="0"/>
              <a:t>Object Repository OR</a:t>
            </a:r>
            <a:r>
              <a:rPr lang="zh-CN" altLang="en-US" dirty="0" smtClean="0"/>
              <a:t>）</a:t>
            </a:r>
            <a:endParaRPr lang="en-US" altLang="zh-CN" dirty="0" smtClean="0"/>
          </a:p>
          <a:p>
            <a:pPr lvl="1"/>
            <a:r>
              <a:rPr lang="zh-CN" altLang="en-US" dirty="0" smtClean="0"/>
              <a:t>为每个被测对象存储了一个对象定义</a:t>
            </a:r>
            <a:endParaRPr lang="en-US" altLang="zh-CN" dirty="0" smtClean="0"/>
          </a:p>
          <a:p>
            <a:r>
              <a:rPr lang="zh-CN" altLang="en-US" dirty="0" smtClean="0"/>
              <a:t>管理对象库</a:t>
            </a:r>
            <a:endParaRPr lang="en-US" altLang="zh-CN" dirty="0" smtClean="0"/>
          </a:p>
          <a:p>
            <a:pPr lvl="1"/>
            <a:r>
              <a:rPr lang="zh-CN" altLang="en-US" dirty="0" smtClean="0"/>
              <a:t>添加</a:t>
            </a:r>
            <a:endParaRPr lang="en-US" altLang="zh-CN" dirty="0" smtClean="0"/>
          </a:p>
          <a:p>
            <a:pPr lvl="1"/>
            <a:r>
              <a:rPr lang="zh-CN" altLang="en-US" dirty="0" smtClean="0"/>
              <a:t>删除</a:t>
            </a:r>
            <a:endParaRPr lang="en-US" altLang="zh-CN" dirty="0" smtClean="0"/>
          </a:p>
          <a:p>
            <a:pPr lvl="1"/>
            <a:r>
              <a:rPr lang="zh-CN" altLang="en-US" dirty="0" smtClean="0"/>
              <a:t>修改</a:t>
            </a:r>
            <a:endParaRPr lang="en-US" altLang="zh-CN" dirty="0" smtClean="0"/>
          </a:p>
          <a:p>
            <a:pPr lvl="1"/>
            <a:r>
              <a:rPr lang="zh-CN" altLang="en-US" dirty="0" smtClean="0"/>
              <a:t>剪切</a:t>
            </a:r>
            <a:endParaRPr lang="en-US" altLang="zh-CN" dirty="0" smtClean="0"/>
          </a:p>
          <a:p>
            <a:pPr lvl="1"/>
            <a:r>
              <a:rPr lang="zh-CN" altLang="en-US" dirty="0" smtClean="0"/>
              <a:t>复制</a:t>
            </a:r>
            <a:endParaRPr lang="en-US" altLang="zh-CN" dirty="0" smtClean="0"/>
          </a:p>
          <a:p>
            <a:pPr lvl="1"/>
            <a:r>
              <a:rPr lang="zh-CN" altLang="en-US" dirty="0"/>
              <a:t>粘贴</a:t>
            </a:r>
            <a:endParaRPr lang="en-US" altLang="zh-CN" dirty="0" smtClean="0"/>
          </a:p>
          <a:p>
            <a:pPr lvl="1"/>
            <a:endParaRPr lang="en-US" altLang="zh-CN" dirty="0"/>
          </a:p>
          <a:p>
            <a:pPr lvl="1"/>
            <a:endParaRPr lang="zh-CN" altLang="en-US" dirty="0"/>
          </a:p>
        </p:txBody>
      </p:sp>
    </p:spTree>
    <p:extLst>
      <p:ext uri="{BB962C8B-B14F-4D97-AF65-F5344CB8AC3E}">
        <p14:creationId xmlns:p14="http://schemas.microsoft.com/office/powerpoint/2010/main" val="164958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a:t>
            </a:r>
            <a:r>
              <a:rPr lang="zh-CN" altLang="en-US" dirty="0" smtClean="0"/>
              <a:t>库基本操作</a:t>
            </a:r>
            <a:endParaRPr lang="zh-CN" altLang="en-US" dirty="0"/>
          </a:p>
        </p:txBody>
      </p:sp>
      <p:sp>
        <p:nvSpPr>
          <p:cNvPr id="3" name="内容占位符 2"/>
          <p:cNvSpPr>
            <a:spLocks noGrp="1"/>
          </p:cNvSpPr>
          <p:nvPr>
            <p:ph idx="1"/>
          </p:nvPr>
        </p:nvSpPr>
        <p:spPr>
          <a:xfrm>
            <a:off x="649189" y="893381"/>
            <a:ext cx="11015980" cy="4797679"/>
          </a:xfrm>
        </p:spPr>
        <p:txBody>
          <a:bodyPr/>
          <a:lstStyle/>
          <a:p>
            <a:r>
              <a:rPr lang="zh-CN" altLang="en-US" dirty="0" smtClean="0"/>
              <a:t>添加</a:t>
            </a:r>
            <a:endParaRPr lang="en-US" altLang="zh-CN" dirty="0" smtClean="0"/>
          </a:p>
          <a:p>
            <a:pPr lvl="1"/>
            <a:r>
              <a:rPr lang="zh-CN" altLang="en-US" dirty="0" smtClean="0"/>
              <a:t>手工添加</a:t>
            </a:r>
            <a:endParaRPr lang="en-US" altLang="zh-CN" dirty="0" smtClean="0"/>
          </a:p>
          <a:p>
            <a:pPr lvl="1"/>
            <a:r>
              <a:rPr lang="zh-CN" altLang="en-US" dirty="0" smtClean="0"/>
              <a:t>添加父对象不会添加上子对象，添加子对象会连同父对象一起添加</a:t>
            </a:r>
            <a:endParaRPr lang="en-US" altLang="zh-CN" dirty="0" smtClean="0"/>
          </a:p>
          <a:p>
            <a:pPr lvl="1"/>
            <a:r>
              <a:rPr lang="zh-CN" altLang="en-US" dirty="0"/>
              <a:t>相</a:t>
            </a:r>
            <a:r>
              <a:rPr lang="zh-CN" altLang="en-US" dirty="0" smtClean="0"/>
              <a:t>同父目录在一起显示</a:t>
            </a:r>
            <a:endParaRPr lang="zh-CN" altLang="en-US" dirty="0"/>
          </a:p>
        </p:txBody>
      </p:sp>
      <p:pic>
        <p:nvPicPr>
          <p:cNvPr id="5" name="图片 4"/>
          <p:cNvPicPr>
            <a:picLocks noChangeAspect="1"/>
          </p:cNvPicPr>
          <p:nvPr/>
        </p:nvPicPr>
        <p:blipFill>
          <a:blip r:embed="rId2"/>
          <a:stretch>
            <a:fillRect/>
          </a:stretch>
        </p:blipFill>
        <p:spPr>
          <a:xfrm>
            <a:off x="4828459" y="3311236"/>
            <a:ext cx="7167459" cy="2895600"/>
          </a:xfrm>
          <a:prstGeom prst="rect">
            <a:avLst/>
          </a:prstGeom>
        </p:spPr>
      </p:pic>
    </p:spTree>
    <p:extLst>
      <p:ext uri="{BB962C8B-B14F-4D97-AF65-F5344CB8AC3E}">
        <p14:creationId xmlns:p14="http://schemas.microsoft.com/office/powerpoint/2010/main" val="384940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添加并使用对象库实例</a:t>
            </a:r>
            <a:endParaRPr lang="zh-CN" altLang="en-US" dirty="0"/>
          </a:p>
        </p:txBody>
      </p:sp>
      <p:sp>
        <p:nvSpPr>
          <p:cNvPr id="3" name="内容占位符 2"/>
          <p:cNvSpPr>
            <a:spLocks noGrp="1"/>
          </p:cNvSpPr>
          <p:nvPr>
            <p:ph idx="1"/>
          </p:nvPr>
        </p:nvSpPr>
        <p:spPr/>
        <p:txBody>
          <a:bodyPr/>
          <a:lstStyle/>
          <a:p>
            <a:r>
              <a:rPr lang="zh-CN" altLang="en-US" dirty="0" smtClean="0"/>
              <a:t>添加</a:t>
            </a:r>
            <a:r>
              <a:rPr lang="en-US" altLang="zh-CN" dirty="0" smtClean="0"/>
              <a:t>《</a:t>
            </a:r>
            <a:r>
              <a:rPr lang="zh-CN" altLang="en-US" dirty="0" smtClean="0"/>
              <a:t>雪梨教育</a:t>
            </a:r>
            <a:r>
              <a:rPr lang="en-US" altLang="zh-CN" dirty="0" smtClean="0"/>
              <a:t>》</a:t>
            </a:r>
            <a:r>
              <a:rPr lang="zh-CN" altLang="en-US" dirty="0" smtClean="0"/>
              <a:t>登录模块对象，然后使用其做自动化登录操作</a:t>
            </a:r>
            <a:endParaRPr lang="zh-CN" altLang="en-US" dirty="0"/>
          </a:p>
        </p:txBody>
      </p:sp>
    </p:spTree>
    <p:extLst>
      <p:ext uri="{BB962C8B-B14F-4D97-AF65-F5344CB8AC3E}">
        <p14:creationId xmlns:p14="http://schemas.microsoft.com/office/powerpoint/2010/main" val="272891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考核方式</a:t>
            </a:r>
            <a:endParaRPr lang="zh-CN" altLang="en-US" dirty="0"/>
          </a:p>
        </p:txBody>
      </p:sp>
      <p:sp>
        <p:nvSpPr>
          <p:cNvPr id="3" name="内容占位符 2"/>
          <p:cNvSpPr>
            <a:spLocks noGrp="1"/>
          </p:cNvSpPr>
          <p:nvPr>
            <p:ph idx="1"/>
          </p:nvPr>
        </p:nvSpPr>
        <p:spPr/>
        <p:txBody>
          <a:bodyPr/>
          <a:lstStyle/>
          <a:p>
            <a:r>
              <a:rPr lang="zh-CN" altLang="en-US" dirty="0" smtClean="0"/>
              <a:t>期末：</a:t>
            </a:r>
            <a:r>
              <a:rPr lang="en-US" altLang="zh-CN" dirty="0" smtClean="0"/>
              <a:t>50%</a:t>
            </a:r>
          </a:p>
          <a:p>
            <a:r>
              <a:rPr lang="zh-CN" altLang="en-US" dirty="0" smtClean="0"/>
              <a:t>平时作业：</a:t>
            </a:r>
            <a:r>
              <a:rPr lang="en-US" altLang="zh-CN" dirty="0" smtClean="0"/>
              <a:t>50%</a:t>
            </a:r>
          </a:p>
          <a:p>
            <a:endParaRPr lang="zh-CN" altLang="en-US" dirty="0"/>
          </a:p>
        </p:txBody>
      </p:sp>
    </p:spTree>
    <p:extLst>
      <p:ext uri="{BB962C8B-B14F-4D97-AF65-F5344CB8AC3E}">
        <p14:creationId xmlns:p14="http://schemas.microsoft.com/office/powerpoint/2010/main" val="158183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对象模型</a:t>
            </a:r>
            <a:endParaRPr lang="zh-CN" altLang="en-US" dirty="0"/>
          </a:p>
        </p:txBody>
      </p:sp>
      <p:sp>
        <p:nvSpPr>
          <p:cNvPr id="3" name="内容占位符 2"/>
          <p:cNvSpPr>
            <a:spLocks noGrp="1"/>
          </p:cNvSpPr>
          <p:nvPr>
            <p:ph idx="1"/>
          </p:nvPr>
        </p:nvSpPr>
        <p:spPr>
          <a:xfrm>
            <a:off x="680720" y="1066802"/>
            <a:ext cx="6980844" cy="4797679"/>
          </a:xfrm>
        </p:spPr>
        <p:txBody>
          <a:bodyPr/>
          <a:lstStyle/>
          <a:p>
            <a:r>
              <a:rPr lang="zh-CN" altLang="en-US" dirty="0" smtClean="0"/>
              <a:t>对象模型</a:t>
            </a:r>
            <a:endParaRPr lang="zh-CN" altLang="en-US" dirty="0"/>
          </a:p>
        </p:txBody>
      </p:sp>
      <p:pic>
        <p:nvPicPr>
          <p:cNvPr id="4" name="图片 3"/>
          <p:cNvPicPr>
            <a:picLocks noChangeAspect="1"/>
          </p:cNvPicPr>
          <p:nvPr/>
        </p:nvPicPr>
        <p:blipFill>
          <a:blip r:embed="rId2"/>
          <a:stretch>
            <a:fillRect/>
          </a:stretch>
        </p:blipFill>
        <p:spPr>
          <a:xfrm>
            <a:off x="608315" y="1836825"/>
            <a:ext cx="5952381" cy="4190476"/>
          </a:xfrm>
          <a:prstGeom prst="rect">
            <a:avLst/>
          </a:prstGeom>
        </p:spPr>
      </p:pic>
      <p:sp>
        <p:nvSpPr>
          <p:cNvPr id="5" name="内容占位符 2"/>
          <p:cNvSpPr txBox="1">
            <a:spLocks/>
          </p:cNvSpPr>
          <p:nvPr/>
        </p:nvSpPr>
        <p:spPr>
          <a:xfrm>
            <a:off x="6845993" y="1302329"/>
            <a:ext cx="5124334" cy="5250873"/>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a:t>打开方式：</a:t>
            </a:r>
            <a:r>
              <a:rPr lang="en-US" altLang="zh-CN" dirty="0"/>
              <a:t>Tools----</a:t>
            </a:r>
          </a:p>
          <a:p>
            <a:pPr marL="45720" indent="0">
              <a:buNone/>
            </a:pPr>
            <a:r>
              <a:rPr lang="en-US" altLang="zh-CN" dirty="0"/>
              <a:t>Object Identification</a:t>
            </a:r>
          </a:p>
          <a:p>
            <a:r>
              <a:rPr lang="zh-CN" altLang="en-US" dirty="0"/>
              <a:t>每个对象模型有一个可以唯一标识对象的属性列表</a:t>
            </a:r>
            <a:endParaRPr lang="en-US" altLang="zh-CN" dirty="0"/>
          </a:p>
          <a:p>
            <a:r>
              <a:rPr lang="en-US" altLang="zh-CN" dirty="0"/>
              <a:t>Mandatory Properties:</a:t>
            </a:r>
            <a:r>
              <a:rPr lang="zh-CN" altLang="en-US" dirty="0"/>
              <a:t>对象模型必要属性，在实际测试时，有一个不一致就报错</a:t>
            </a:r>
            <a:endParaRPr lang="en-US" altLang="zh-CN" dirty="0"/>
          </a:p>
          <a:p>
            <a:r>
              <a:rPr lang="en-US" altLang="zh-CN" dirty="0"/>
              <a:t>Assistive Properties:</a:t>
            </a:r>
            <a:r>
              <a:rPr lang="zh-CN" altLang="en-US" dirty="0"/>
              <a:t>辅助属性区域</a:t>
            </a:r>
            <a:endParaRPr lang="en-US" altLang="en-US" dirty="0"/>
          </a:p>
        </p:txBody>
      </p:sp>
    </p:spTree>
    <p:extLst>
      <p:ext uri="{BB962C8B-B14F-4D97-AF65-F5344CB8AC3E}">
        <p14:creationId xmlns:p14="http://schemas.microsoft.com/office/powerpoint/2010/main" val="2238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对象库基本操作</a:t>
            </a:r>
            <a:endParaRPr lang="zh-CN" altLang="en-US" dirty="0"/>
          </a:p>
        </p:txBody>
      </p:sp>
      <p:sp>
        <p:nvSpPr>
          <p:cNvPr id="3" name="内容占位符 2"/>
          <p:cNvSpPr>
            <a:spLocks noGrp="1"/>
          </p:cNvSpPr>
          <p:nvPr>
            <p:ph idx="1"/>
          </p:nvPr>
        </p:nvSpPr>
        <p:spPr/>
        <p:txBody>
          <a:bodyPr/>
          <a:lstStyle/>
          <a:p>
            <a:r>
              <a:rPr lang="zh-CN" altLang="en-US" dirty="0"/>
              <a:t>使用对象探测器 </a:t>
            </a:r>
            <a:r>
              <a:rPr lang="en-US" altLang="zh-CN" dirty="0"/>
              <a:t>Object Spy</a:t>
            </a:r>
            <a:r>
              <a:rPr lang="zh-CN" altLang="en-US" dirty="0"/>
              <a:t>工具识别后</a:t>
            </a:r>
            <a:r>
              <a:rPr lang="zh-CN" altLang="en-US" dirty="0" smtClean="0"/>
              <a:t>添加</a:t>
            </a:r>
            <a:endParaRPr lang="en-US" altLang="zh-CN" dirty="0" smtClean="0"/>
          </a:p>
          <a:p>
            <a:pPr lvl="1"/>
            <a:r>
              <a:rPr lang="zh-CN" altLang="en-US" dirty="0" smtClean="0"/>
              <a:t>半操作模式</a:t>
            </a:r>
            <a:r>
              <a:rPr lang="en-US" altLang="zh-CN" dirty="0" smtClean="0"/>
              <a:t>——Ctrl</a:t>
            </a:r>
            <a:r>
              <a:rPr lang="zh-CN" altLang="en-US" dirty="0" smtClean="0"/>
              <a:t>键                         支持点击</a:t>
            </a:r>
            <a:endParaRPr lang="en-US" altLang="zh-CN" dirty="0" smtClean="0"/>
          </a:p>
          <a:p>
            <a:pPr lvl="1"/>
            <a:r>
              <a:rPr lang="zh-CN" altLang="en-US" dirty="0" smtClean="0"/>
              <a:t>全操作模式</a:t>
            </a:r>
            <a:r>
              <a:rPr lang="en-US" altLang="zh-CN" dirty="0" smtClean="0"/>
              <a:t>——Ctrl + Alt                     </a:t>
            </a:r>
            <a:r>
              <a:rPr lang="zh-CN" altLang="en-US" dirty="0" smtClean="0"/>
              <a:t>支持点击和键盘输入</a:t>
            </a:r>
            <a:endParaRPr lang="en-US" altLang="zh-CN" dirty="0"/>
          </a:p>
          <a:p>
            <a:endParaRPr lang="zh-CN" altLang="en-US" dirty="0"/>
          </a:p>
        </p:txBody>
      </p:sp>
    </p:spTree>
    <p:extLst>
      <p:ext uri="{BB962C8B-B14F-4D97-AF65-F5344CB8AC3E}">
        <p14:creationId xmlns:p14="http://schemas.microsoft.com/office/powerpoint/2010/main" val="210076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对象库基本操作</a:t>
            </a:r>
            <a:endParaRPr lang="zh-CN" altLang="en-US" dirty="0"/>
          </a:p>
        </p:txBody>
      </p:sp>
      <p:sp>
        <p:nvSpPr>
          <p:cNvPr id="3" name="内容占位符 2"/>
          <p:cNvSpPr>
            <a:spLocks noGrp="1"/>
          </p:cNvSpPr>
          <p:nvPr>
            <p:ph idx="1"/>
          </p:nvPr>
        </p:nvSpPr>
        <p:spPr/>
        <p:txBody>
          <a:bodyPr/>
          <a:lstStyle/>
          <a:p>
            <a:r>
              <a:rPr lang="zh-CN" altLang="en-US" dirty="0" smtClean="0"/>
              <a:t>调试功能中的工具</a:t>
            </a:r>
            <a:endParaRPr lang="en-US" altLang="zh-CN" dirty="0" smtClean="0"/>
          </a:p>
          <a:p>
            <a:pPr lvl="1"/>
            <a:r>
              <a:rPr lang="zh-CN" altLang="en-US" dirty="0"/>
              <a:t>对象</a:t>
            </a:r>
            <a:r>
              <a:rPr lang="zh-CN" altLang="en-US" dirty="0" smtClean="0"/>
              <a:t>库亮灯</a:t>
            </a:r>
            <a:endParaRPr lang="zh-CN" altLang="en-US" dirty="0"/>
          </a:p>
        </p:txBody>
      </p:sp>
    </p:spTree>
    <p:extLst>
      <p:ext uri="{BB962C8B-B14F-4D97-AF65-F5344CB8AC3E}">
        <p14:creationId xmlns:p14="http://schemas.microsoft.com/office/powerpoint/2010/main" val="12688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对象库编程</a:t>
            </a:r>
            <a:endParaRPr lang="zh-CN" altLang="en-US" dirty="0"/>
          </a:p>
        </p:txBody>
      </p:sp>
      <p:sp>
        <p:nvSpPr>
          <p:cNvPr id="3" name="内容占位符 2"/>
          <p:cNvSpPr>
            <a:spLocks noGrp="1"/>
          </p:cNvSpPr>
          <p:nvPr>
            <p:ph idx="1"/>
          </p:nvPr>
        </p:nvSpPr>
        <p:spPr/>
        <p:txBody>
          <a:bodyPr/>
          <a:lstStyle/>
          <a:p>
            <a:r>
              <a:rPr lang="zh-CN" altLang="en-US" dirty="0" smtClean="0"/>
              <a:t>往对象库里添加对象后，使用对象库编程</a:t>
            </a:r>
            <a:endParaRPr lang="en-US" altLang="zh-CN" dirty="0" smtClean="0"/>
          </a:p>
          <a:p>
            <a:r>
              <a:rPr lang="zh-CN" altLang="en-US" dirty="0" smtClean="0"/>
              <a:t>使用对象库编程三种方式</a:t>
            </a:r>
            <a:endParaRPr lang="en-US" altLang="zh-CN" dirty="0" smtClean="0"/>
          </a:p>
          <a:p>
            <a:pPr lvl="1"/>
            <a:r>
              <a:rPr lang="zh-CN" altLang="en-US" dirty="0" smtClean="0"/>
              <a:t>步骤生成器 </a:t>
            </a:r>
            <a:endParaRPr lang="en-US" altLang="zh-CN" dirty="0" smtClean="0"/>
          </a:p>
          <a:p>
            <a:pPr lvl="1"/>
            <a:r>
              <a:rPr lang="en-US" altLang="zh-CN" dirty="0" smtClean="0"/>
              <a:t>Complete Word</a:t>
            </a:r>
          </a:p>
          <a:p>
            <a:pPr lvl="1"/>
            <a:r>
              <a:rPr lang="zh-CN" altLang="en-US" dirty="0" smtClean="0"/>
              <a:t>拖动生成</a:t>
            </a:r>
            <a:endParaRPr lang="zh-CN" altLang="en-US" dirty="0"/>
          </a:p>
        </p:txBody>
      </p:sp>
    </p:spTree>
    <p:extLst>
      <p:ext uri="{BB962C8B-B14F-4D97-AF65-F5344CB8AC3E}">
        <p14:creationId xmlns:p14="http://schemas.microsoft.com/office/powerpoint/2010/main" val="116472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共享对象库</a:t>
            </a:r>
            <a:endParaRPr lang="zh-CN" altLang="en-US" dirty="0"/>
          </a:p>
        </p:txBody>
      </p:sp>
      <p:sp>
        <p:nvSpPr>
          <p:cNvPr id="3" name="内容占位符 2"/>
          <p:cNvSpPr>
            <a:spLocks noGrp="1"/>
          </p:cNvSpPr>
          <p:nvPr>
            <p:ph idx="1"/>
          </p:nvPr>
        </p:nvSpPr>
        <p:spPr/>
        <p:txBody>
          <a:bodyPr>
            <a:normAutofit/>
          </a:bodyPr>
          <a:lstStyle/>
          <a:p>
            <a:r>
              <a:rPr lang="zh-CN" altLang="en-US" dirty="0"/>
              <a:t>本</a:t>
            </a:r>
            <a:r>
              <a:rPr lang="zh-CN" altLang="en-US" dirty="0" smtClean="0"/>
              <a:t>次使用结束，下次需要使用同样的对象库怎么办？</a:t>
            </a:r>
            <a:endParaRPr lang="en-US" altLang="zh-CN" dirty="0" smtClean="0"/>
          </a:p>
          <a:p>
            <a:pPr lvl="1"/>
            <a:r>
              <a:rPr lang="zh-CN" altLang="en-US" dirty="0" smtClean="0"/>
              <a:t>对象库保存</a:t>
            </a:r>
            <a:endParaRPr lang="en-US" altLang="zh-CN" dirty="0" smtClean="0"/>
          </a:p>
          <a:p>
            <a:pPr lvl="1"/>
            <a:r>
              <a:rPr lang="zh-CN" altLang="en-US" dirty="0" smtClean="0"/>
              <a:t>对象库导入</a:t>
            </a:r>
            <a:endParaRPr lang="en-US" altLang="zh-CN" dirty="0" smtClean="0"/>
          </a:p>
          <a:p>
            <a:r>
              <a:rPr lang="zh-CN" altLang="en-US" dirty="0"/>
              <a:t>当团队中有多人做同一个项目，需要使用相同的对象库怎么办</a:t>
            </a:r>
            <a:r>
              <a:rPr lang="zh-CN" altLang="en-US" dirty="0" smtClean="0"/>
              <a:t>？</a:t>
            </a:r>
            <a:endParaRPr lang="en-US" altLang="zh-CN" dirty="0" smtClean="0"/>
          </a:p>
          <a:p>
            <a:pPr lvl="1"/>
            <a:r>
              <a:rPr lang="zh-CN" altLang="en-US" dirty="0" smtClean="0"/>
              <a:t>对象库对比</a:t>
            </a:r>
            <a:endParaRPr lang="en-US" altLang="zh-CN" dirty="0" smtClean="0"/>
          </a:p>
          <a:p>
            <a:pPr lvl="1"/>
            <a:r>
              <a:rPr lang="zh-CN" altLang="en-US" dirty="0"/>
              <a:t>对象</a:t>
            </a:r>
            <a:r>
              <a:rPr lang="zh-CN" altLang="en-US" dirty="0" smtClean="0"/>
              <a:t>库合并</a:t>
            </a:r>
            <a:endParaRPr lang="en-US" altLang="zh-CN" dirty="0"/>
          </a:p>
          <a:p>
            <a:endParaRPr lang="zh-CN" altLang="en-US" dirty="0"/>
          </a:p>
        </p:txBody>
      </p:sp>
    </p:spTree>
    <p:extLst>
      <p:ext uri="{BB962C8B-B14F-4D97-AF65-F5344CB8AC3E}">
        <p14:creationId xmlns:p14="http://schemas.microsoft.com/office/powerpoint/2010/main" val="230640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自动化测试概述</a:t>
            </a:r>
            <a:endParaRPr lang="en-US" altLang="zh-CN" dirty="0" smtClean="0"/>
          </a:p>
          <a:p>
            <a:pPr lvl="1"/>
            <a:r>
              <a:rPr lang="zh-CN" altLang="en-US" dirty="0" smtClean="0"/>
              <a:t>什么是自动化测试、什么时候用自动化测试、自动化测试流程</a:t>
            </a:r>
            <a:endParaRPr lang="en-US" altLang="zh-CN" dirty="0" smtClean="0"/>
          </a:p>
          <a:p>
            <a:pPr lvl="1"/>
            <a:r>
              <a:rPr lang="zh-CN" altLang="en-US" dirty="0" smtClean="0"/>
              <a:t>选择自动化测试工具</a:t>
            </a:r>
            <a:endParaRPr lang="en-US" altLang="zh-CN" dirty="0" smtClean="0"/>
          </a:p>
          <a:p>
            <a:r>
              <a:rPr lang="zh-CN" altLang="en-US" dirty="0" smtClean="0"/>
              <a:t>初步使用</a:t>
            </a:r>
            <a:r>
              <a:rPr lang="en-US" altLang="zh-CN" dirty="0" smtClean="0"/>
              <a:t>UFT</a:t>
            </a:r>
            <a:r>
              <a:rPr lang="zh-CN" altLang="en-US" dirty="0" smtClean="0"/>
              <a:t>工具</a:t>
            </a:r>
            <a:endParaRPr lang="en-US" altLang="zh-CN" dirty="0" smtClean="0"/>
          </a:p>
          <a:p>
            <a:pPr lvl="1"/>
            <a:r>
              <a:rPr lang="zh-CN" altLang="en-US" dirty="0" smtClean="0"/>
              <a:t>安装、目录结构、帮助文档、录制和回放</a:t>
            </a:r>
            <a:endParaRPr lang="en-US" altLang="zh-CN" dirty="0" smtClean="0"/>
          </a:p>
          <a:p>
            <a:r>
              <a:rPr lang="en-US" altLang="zh-CN" dirty="0" smtClean="0"/>
              <a:t>UFT</a:t>
            </a:r>
            <a:r>
              <a:rPr lang="zh-CN" altLang="en-US" dirty="0" smtClean="0"/>
              <a:t>工作原理和工作方式</a:t>
            </a:r>
            <a:endParaRPr lang="en-US" altLang="zh-CN" dirty="0" smtClean="0"/>
          </a:p>
          <a:p>
            <a:r>
              <a:rPr lang="zh-CN" altLang="en-US" dirty="0"/>
              <a:t>对象</a:t>
            </a:r>
            <a:r>
              <a:rPr lang="zh-CN" altLang="en-US" dirty="0" smtClean="0"/>
              <a:t>库编程</a:t>
            </a:r>
            <a:endParaRPr lang="en-US" altLang="zh-CN" dirty="0" smtClean="0"/>
          </a:p>
          <a:p>
            <a:pPr lvl="1"/>
            <a:endParaRPr lang="zh-CN" altLang="en-US" dirty="0"/>
          </a:p>
        </p:txBody>
      </p:sp>
    </p:spTree>
    <p:extLst>
      <p:ext uri="{BB962C8B-B14F-4D97-AF65-F5344CB8AC3E}">
        <p14:creationId xmlns:p14="http://schemas.microsoft.com/office/powerpoint/2010/main" val="123454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添加对象并使用</a:t>
            </a:r>
            <a:endParaRPr lang="en-US" altLang="zh-CN" dirty="0" smtClean="0"/>
          </a:p>
          <a:p>
            <a:r>
              <a:rPr lang="zh-CN" altLang="en-US" dirty="0" smtClean="0"/>
              <a:t>对象库操作：增、删、改、查等</a:t>
            </a:r>
            <a:endParaRPr lang="en-US" altLang="zh-CN" dirty="0" smtClean="0"/>
          </a:p>
          <a:p>
            <a:r>
              <a:rPr lang="zh-CN" altLang="en-US" dirty="0" smtClean="0"/>
              <a:t>对象库共享：保存、导入、对比、合并等</a:t>
            </a:r>
            <a:endParaRPr lang="en-US" altLang="zh-CN" dirty="0" smtClean="0"/>
          </a:p>
          <a:p>
            <a:endParaRPr lang="zh-CN" altLang="en-US" dirty="0"/>
          </a:p>
        </p:txBody>
      </p:sp>
    </p:spTree>
    <p:extLst>
      <p:ext uri="{BB962C8B-B14F-4D97-AF65-F5344CB8AC3E}">
        <p14:creationId xmlns:p14="http://schemas.microsoft.com/office/powerpoint/2010/main" val="358533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Question</a:t>
            </a:r>
            <a:endParaRPr lang="zh-CN" altLang="en-US" dirty="0"/>
          </a:p>
        </p:txBody>
      </p:sp>
    </p:spTree>
    <p:extLst>
      <p:ext uri="{BB962C8B-B14F-4D97-AF65-F5344CB8AC3E}">
        <p14:creationId xmlns:p14="http://schemas.microsoft.com/office/powerpoint/2010/main" val="236407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199554" y="1152651"/>
            <a:ext cx="5131646" cy="5112682"/>
          </a:xfrm>
        </p:spPr>
        <p:txBody>
          <a:bodyPr>
            <a:normAutofit/>
          </a:bodyPr>
          <a:lstStyle/>
          <a:p>
            <a:r>
              <a:rPr lang="zh-CN" altLang="en-US" dirty="0" smtClean="0"/>
              <a:t>自动化测试概述</a:t>
            </a:r>
            <a:endParaRPr lang="en-US" altLang="zh-CN" dirty="0" smtClean="0"/>
          </a:p>
          <a:p>
            <a:r>
              <a:rPr lang="zh-CN" altLang="en-US" dirty="0" smtClean="0"/>
              <a:t>初步使用</a:t>
            </a:r>
            <a:r>
              <a:rPr lang="en-US" altLang="zh-CN" dirty="0" smtClean="0"/>
              <a:t>UFT</a:t>
            </a:r>
          </a:p>
          <a:p>
            <a:r>
              <a:rPr lang="en-US" altLang="zh-CN" dirty="0" smtClean="0"/>
              <a:t>UFT</a:t>
            </a:r>
            <a:r>
              <a:rPr lang="zh-CN" altLang="en-US" dirty="0" smtClean="0"/>
              <a:t>工作原理和工作方式</a:t>
            </a:r>
            <a:endParaRPr lang="en-US" altLang="zh-CN" dirty="0" smtClean="0"/>
          </a:p>
          <a:p>
            <a:r>
              <a:rPr lang="zh-CN" altLang="en-US" dirty="0" smtClean="0"/>
              <a:t>对象库编程</a:t>
            </a:r>
            <a:endParaRPr lang="en-US" altLang="zh-CN" dirty="0" smtClean="0"/>
          </a:p>
        </p:txBody>
      </p:sp>
    </p:spTree>
    <p:extLst>
      <p:ext uri="{BB962C8B-B14F-4D97-AF65-F5344CB8AC3E}">
        <p14:creationId xmlns:p14="http://schemas.microsoft.com/office/powerpoint/2010/main" val="394187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8">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什么是自动化测试</a:t>
            </a:r>
            <a:endParaRPr lang="zh-CN" altLang="en-US" dirty="0"/>
          </a:p>
        </p:txBody>
      </p:sp>
      <p:sp>
        <p:nvSpPr>
          <p:cNvPr id="5" name="内容占位符 4"/>
          <p:cNvSpPr>
            <a:spLocks noGrp="1"/>
          </p:cNvSpPr>
          <p:nvPr>
            <p:ph idx="1"/>
          </p:nvPr>
        </p:nvSpPr>
        <p:spPr/>
        <p:txBody>
          <a:bodyPr>
            <a:normAutofit/>
          </a:bodyPr>
          <a:lstStyle/>
          <a:p>
            <a:r>
              <a:rPr lang="zh-CN" altLang="en-US" dirty="0" smtClean="0"/>
              <a:t>定义：</a:t>
            </a:r>
            <a:endParaRPr lang="en-US" altLang="zh-CN" dirty="0" smtClean="0"/>
          </a:p>
          <a:p>
            <a:pPr lvl="1"/>
            <a:r>
              <a:rPr lang="zh-CN" altLang="en-US" dirty="0" smtClean="0"/>
              <a:t>对</a:t>
            </a:r>
            <a:r>
              <a:rPr lang="zh-CN" altLang="en-US" dirty="0"/>
              <a:t>减少</a:t>
            </a:r>
            <a:r>
              <a:rPr lang="zh-CN" altLang="en-US" dirty="0" smtClean="0"/>
              <a:t>一个已有的手工测试过程，并尽可能排除人工干预的过程</a:t>
            </a:r>
            <a:endParaRPr lang="en-US" altLang="zh-CN" dirty="0" smtClean="0"/>
          </a:p>
        </p:txBody>
      </p:sp>
    </p:spTree>
    <p:extLst>
      <p:ext uri="{BB962C8B-B14F-4D97-AF65-F5344CB8AC3E}">
        <p14:creationId xmlns:p14="http://schemas.microsoft.com/office/powerpoint/2010/main" val="422228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自动化</a:t>
            </a:r>
            <a:r>
              <a:rPr lang="zh-CN" altLang="en-US" dirty="0"/>
              <a:t>测试有什么</a:t>
            </a:r>
            <a:r>
              <a:rPr lang="zh-CN" altLang="en-US" dirty="0" smtClean="0"/>
              <a:t>优势</a:t>
            </a:r>
            <a:endParaRPr lang="zh-CN" altLang="en-US" dirty="0"/>
          </a:p>
        </p:txBody>
      </p:sp>
      <p:sp>
        <p:nvSpPr>
          <p:cNvPr id="3" name="内容占位符 2"/>
          <p:cNvSpPr>
            <a:spLocks noGrp="1"/>
          </p:cNvSpPr>
          <p:nvPr>
            <p:ph idx="1"/>
          </p:nvPr>
        </p:nvSpPr>
        <p:spPr/>
        <p:txBody>
          <a:bodyPr/>
          <a:lstStyle/>
          <a:p>
            <a:r>
              <a:rPr lang="zh-CN" altLang="en-US" dirty="0" smtClean="0"/>
              <a:t>回归测试</a:t>
            </a:r>
            <a:r>
              <a:rPr lang="zh-CN" altLang="en-US" dirty="0"/>
              <a:t>更方便、可靠</a:t>
            </a:r>
            <a:endParaRPr lang="en-US" altLang="zh-CN" dirty="0"/>
          </a:p>
          <a:p>
            <a:r>
              <a:rPr lang="zh-CN" altLang="en-US" dirty="0"/>
              <a:t>可运行更多、更繁琐的测试，且快速、高效</a:t>
            </a:r>
            <a:endParaRPr lang="en-US" altLang="zh-CN" dirty="0"/>
          </a:p>
          <a:p>
            <a:r>
              <a:rPr lang="zh-CN" altLang="en-US" dirty="0"/>
              <a:t>可执行一些手工测试根本做不到的测试</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226239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什么时候适合做自动化测试</a:t>
            </a:r>
            <a:endParaRPr lang="zh-CN" altLang="en-US" dirty="0"/>
          </a:p>
        </p:txBody>
      </p:sp>
      <p:sp>
        <p:nvSpPr>
          <p:cNvPr id="3" name="内容占位符 2"/>
          <p:cNvSpPr>
            <a:spLocks noGrp="1"/>
          </p:cNvSpPr>
          <p:nvPr>
            <p:ph idx="1"/>
          </p:nvPr>
        </p:nvSpPr>
        <p:spPr/>
        <p:txBody>
          <a:bodyPr/>
          <a:lstStyle/>
          <a:p>
            <a:r>
              <a:rPr lang="zh-CN" altLang="en-US" dirty="0" smtClean="0"/>
              <a:t>项目周期长，系统版本不断</a:t>
            </a:r>
            <a:endParaRPr lang="en-US" altLang="zh-CN" dirty="0" smtClean="0"/>
          </a:p>
          <a:p>
            <a:r>
              <a:rPr lang="zh-CN" altLang="en-US" dirty="0" smtClean="0"/>
              <a:t>需求变更不频繁</a:t>
            </a:r>
            <a:endParaRPr lang="en-US" altLang="zh-CN" dirty="0" smtClean="0"/>
          </a:p>
          <a:p>
            <a:r>
              <a:rPr lang="zh-CN" altLang="en-US" dirty="0" smtClean="0"/>
              <a:t>系统中测试对象可以正常识别</a:t>
            </a:r>
            <a:endParaRPr lang="en-US" altLang="zh-CN" dirty="0" smtClean="0"/>
          </a:p>
          <a:p>
            <a:r>
              <a:rPr lang="zh-CN" altLang="en-US" dirty="0" smtClean="0"/>
              <a:t>需要反复测试</a:t>
            </a:r>
            <a:endParaRPr lang="en-US" altLang="zh-CN" dirty="0" smtClean="0"/>
          </a:p>
          <a:p>
            <a:endParaRPr lang="en-US" altLang="zh-CN" dirty="0" smtClean="0"/>
          </a:p>
        </p:txBody>
      </p:sp>
    </p:spTree>
    <p:extLst>
      <p:ext uri="{BB962C8B-B14F-4D97-AF65-F5344CB8AC3E}">
        <p14:creationId xmlns:p14="http://schemas.microsoft.com/office/powerpoint/2010/main" val="382953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何时避免展开自动化测试</a:t>
            </a:r>
            <a:endParaRPr lang="zh-CN" altLang="en-US" dirty="0"/>
          </a:p>
        </p:txBody>
      </p:sp>
      <p:sp>
        <p:nvSpPr>
          <p:cNvPr id="3" name="内容占位符 2"/>
          <p:cNvSpPr>
            <a:spLocks noGrp="1"/>
          </p:cNvSpPr>
          <p:nvPr>
            <p:ph idx="1"/>
          </p:nvPr>
        </p:nvSpPr>
        <p:spPr/>
        <p:txBody>
          <a:bodyPr/>
          <a:lstStyle/>
          <a:p>
            <a:r>
              <a:rPr lang="zh-CN" altLang="en-US" dirty="0" smtClean="0"/>
              <a:t>项目周期短，需求变更频繁</a:t>
            </a:r>
            <a:endParaRPr lang="en-US" altLang="zh-CN" dirty="0" smtClean="0"/>
          </a:p>
          <a:p>
            <a:r>
              <a:rPr lang="zh-CN" altLang="en-US" dirty="0" smtClean="0"/>
              <a:t>软件版本不稳定</a:t>
            </a:r>
            <a:endParaRPr lang="en-US" altLang="zh-CN" dirty="0" smtClean="0"/>
          </a:p>
          <a:p>
            <a:r>
              <a:rPr lang="zh-CN" altLang="en-US" dirty="0" smtClean="0"/>
              <a:t>测试验证外观、感受、颜色、图像布局等</a:t>
            </a:r>
            <a:endParaRPr lang="en-US" altLang="zh-CN" dirty="0" smtClean="0"/>
          </a:p>
          <a:p>
            <a:endParaRPr lang="zh-CN" altLang="en-US" dirty="0"/>
          </a:p>
        </p:txBody>
      </p:sp>
    </p:spTree>
    <p:extLst>
      <p:ext uri="{BB962C8B-B14F-4D97-AF65-F5344CB8AC3E}">
        <p14:creationId xmlns:p14="http://schemas.microsoft.com/office/powerpoint/2010/main" val="243039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自动化测试流程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552148" y="995180"/>
            <a:ext cx="8566641" cy="4865293"/>
          </a:xfrm>
          <a:prstGeom prst="rect">
            <a:avLst/>
          </a:prstGeom>
        </p:spPr>
      </p:pic>
      <p:cxnSp>
        <p:nvCxnSpPr>
          <p:cNvPr id="6" name="直接箭头连接符 5"/>
          <p:cNvCxnSpPr/>
          <p:nvPr/>
        </p:nvCxnSpPr>
        <p:spPr>
          <a:xfrm flipV="1">
            <a:off x="8580120" y="4358640"/>
            <a:ext cx="15240" cy="44196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131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黄色镶边设计演示文稿（宽屏）</Template>
  <TotalTime>0</TotalTime>
  <Words>1164</Words>
  <Application>Microsoft Office PowerPoint</Application>
  <PresentationFormat>宽屏</PresentationFormat>
  <Paragraphs>188</Paragraphs>
  <Slides>37</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Microsoft YaHei UI</vt:lpstr>
      <vt:lpstr>楷体</vt:lpstr>
      <vt:lpstr>Arial</vt:lpstr>
      <vt:lpstr>Book Antiqua</vt:lpstr>
      <vt:lpstr>Times New Roman</vt:lpstr>
      <vt:lpstr>Wingdings</vt:lpstr>
      <vt:lpstr>Banded Design Yellow 16x9</vt:lpstr>
      <vt:lpstr>UFT基础知识</vt:lpstr>
      <vt:lpstr>课程介绍</vt:lpstr>
      <vt:lpstr>考核方式</vt:lpstr>
      <vt:lpstr>目 录</vt:lpstr>
      <vt:lpstr>什么是自动化测试</vt:lpstr>
      <vt:lpstr> 自动化测试有什么优势</vt:lpstr>
      <vt:lpstr>什么时候适合做自动化测试</vt:lpstr>
      <vt:lpstr>何时避免展开自动化测试</vt:lpstr>
      <vt:lpstr>自动化测试流程</vt:lpstr>
      <vt:lpstr>自动化测试流程</vt:lpstr>
      <vt:lpstr>自动化测试工具选择</vt:lpstr>
      <vt:lpstr>UFT是什么</vt:lpstr>
      <vt:lpstr>目 录</vt:lpstr>
      <vt:lpstr>环境准备</vt:lpstr>
      <vt:lpstr>UFT安装后目录结构</vt:lpstr>
      <vt:lpstr>帮助文档的使用</vt:lpstr>
      <vt:lpstr>录制与回放</vt:lpstr>
      <vt:lpstr>实例</vt:lpstr>
      <vt:lpstr>录制与回放</vt:lpstr>
      <vt:lpstr>录制与回放</vt:lpstr>
      <vt:lpstr>目 录</vt:lpstr>
      <vt:lpstr>什么是对象、对象库</vt:lpstr>
      <vt:lpstr>UFT工作原理</vt:lpstr>
      <vt:lpstr>UFT工作方式</vt:lpstr>
      <vt:lpstr>测试对象与运行对象</vt:lpstr>
      <vt:lpstr>目 录</vt:lpstr>
      <vt:lpstr>对象库知识</vt:lpstr>
      <vt:lpstr>对象库基本操作</vt:lpstr>
      <vt:lpstr>添加并使用对象库实例</vt:lpstr>
      <vt:lpstr>对象模型</vt:lpstr>
      <vt:lpstr>对象库基本操作</vt:lpstr>
      <vt:lpstr>对象库基本操作</vt:lpstr>
      <vt:lpstr>对象库编程</vt:lpstr>
      <vt:lpstr>共享对象库</vt:lpstr>
      <vt:lpstr>内容总结</vt:lpstr>
      <vt:lpstr>内容总结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2017-07-13T21:26:10Z</dcterms:created>
  <dcterms:modified xsi:type="dcterms:W3CDTF">2017-09-13T06:32:48Z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