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3"/>
  </p:notesMasterIdLst>
  <p:handoutMasterIdLst>
    <p:handoutMasterId r:id="rId34"/>
  </p:handoutMasterIdLst>
  <p:sldIdLst>
    <p:sldId id="256" r:id="rId3"/>
    <p:sldId id="261" r:id="rId4"/>
    <p:sldId id="326" r:id="rId5"/>
    <p:sldId id="327" r:id="rId6"/>
    <p:sldId id="329" r:id="rId7"/>
    <p:sldId id="328" r:id="rId8"/>
    <p:sldId id="341" r:id="rId9"/>
    <p:sldId id="342" r:id="rId10"/>
    <p:sldId id="260" r:id="rId11"/>
    <p:sldId id="294" r:id="rId12"/>
    <p:sldId id="301" r:id="rId13"/>
    <p:sldId id="330" r:id="rId14"/>
    <p:sldId id="323" r:id="rId15"/>
    <p:sldId id="322" r:id="rId16"/>
    <p:sldId id="311" r:id="rId17"/>
    <p:sldId id="310" r:id="rId18"/>
    <p:sldId id="338" r:id="rId19"/>
    <p:sldId id="302" r:id="rId20"/>
    <p:sldId id="312" r:id="rId21"/>
    <p:sldId id="331" r:id="rId22"/>
    <p:sldId id="332" r:id="rId23"/>
    <p:sldId id="333" r:id="rId24"/>
    <p:sldId id="339" r:id="rId25"/>
    <p:sldId id="334" r:id="rId26"/>
    <p:sldId id="335" r:id="rId27"/>
    <p:sldId id="340" r:id="rId28"/>
    <p:sldId id="336" r:id="rId29"/>
    <p:sldId id="337" r:id="rId30"/>
    <p:sldId id="324" r:id="rId31"/>
    <p:sldId id="27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088" autoAdjust="0"/>
    <p:restoredTop sz="89009" autoAdjust="0"/>
  </p:normalViewPr>
  <p:slideViewPr>
    <p:cSldViewPr snapToGrid="0">
      <p:cViewPr varScale="1">
        <p:scale>
          <a:sx n="63" d="100"/>
          <a:sy n="63" d="100"/>
        </p:scale>
        <p:origin x="78" y="13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FD9D2DDA-69D8-473F-A583-B6774B31A77B}" type="datetimeFigureOut">
              <a:rPr lang="en-US" altLang="zh-CN"/>
              <a:t>9/21/2017</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02392CCB-FF08-4D29-8DA3-E1FD86044808}" type="slidenum">
              <a:rPr lang="zh-CN"/>
              <a:t>‹#›</a:t>
            </a:fld>
            <a:endParaRPr lang="zh-CN"/>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01F6DFB-6833-46E4-B515-70E0D9178056}" type="datetimeFigureOut">
              <a:t>2017/9/21</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958706C7-F2C3-48B6-8A22-C484D800B5D4}" type="slidenum">
              <a:t>‹#›</a:t>
            </a:fld>
            <a:endParaRPr lang="zh-CN"/>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1</a:t>
            </a:fld>
            <a:endParaRPr lang="zh-CN" altLang="en-US"/>
          </a:p>
        </p:txBody>
      </p:sp>
    </p:spTree>
    <p:extLst>
      <p:ext uri="{BB962C8B-B14F-4D97-AF65-F5344CB8AC3E}">
        <p14:creationId xmlns:p14="http://schemas.microsoft.com/office/powerpoint/2010/main" val="215210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zh-CN" dirty="0" smtClean="0"/>
              <a:t>UFT（统一功能测试）的名称揭示了“HP QuickTest Professional”和“HP Service Test”的组合， UFT软件包包括QTP的所有功能和服务测试。该集成的HP统一功能测试软件包可帮助开发人员和测试人员测试三层软件应用程序;接口层，服务层和数据库层。 QTP仅支持GUI测试来测试Windows和Web应用程序的功能，但UFT支持GUI和API测试</a:t>
            </a:r>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2</a:t>
            </a:fld>
            <a:endParaRPr lang="zh-CN" altLang="en-US"/>
          </a:p>
        </p:txBody>
      </p:sp>
    </p:spTree>
    <p:extLst>
      <p:ext uri="{BB962C8B-B14F-4D97-AF65-F5344CB8AC3E}">
        <p14:creationId xmlns:p14="http://schemas.microsoft.com/office/powerpoint/2010/main" val="2130889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1">
    <p:spTree>
      <p:nvGrpSpPr>
        <p:cNvPr id="1" name=""/>
        <p:cNvGrpSpPr/>
        <p:nvPr/>
      </p:nvGrpSpPr>
      <p:grpSpPr>
        <a:xfrm>
          <a:off x="0" y="0"/>
          <a:ext cx="0" cy="0"/>
          <a:chOff x="0" y="0"/>
          <a:chExt cx="0" cy="0"/>
        </a:xfrm>
      </p:grpSpPr>
      <p:sp>
        <p:nvSpPr>
          <p:cNvPr id="9" name="矩形 8"/>
          <p:cNvSpPr/>
          <p:nvPr/>
        </p:nvSpPr>
        <p:spPr>
          <a:xfrm>
            <a:off x="0" y="1917700"/>
            <a:ext cx="12188827"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latin typeface="楷体" panose="02010609060101010101" pitchFamily="49" charset="-122"/>
              <a:ea typeface="楷体" panose="02010609060101010101" pitchFamily="49" charset="-122"/>
            </a:endParaRPr>
          </a:p>
        </p:txBody>
      </p:sp>
      <p:sp>
        <p:nvSpPr>
          <p:cNvPr id="10" name="矩形 9"/>
          <p:cNvSpPr/>
          <p:nvPr/>
        </p:nvSpPr>
        <p:spPr>
          <a:xfrm>
            <a:off x="-3" y="1795132"/>
            <a:ext cx="12188827"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11" name="矩形 10"/>
          <p:cNvSpPr/>
          <p:nvPr/>
        </p:nvSpPr>
        <p:spPr>
          <a:xfrm>
            <a:off x="-3" y="5142116"/>
            <a:ext cx="12188827"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p:nvPr>
        </p:nvSpPr>
        <p:spPr>
          <a:xfrm>
            <a:off x="1320800" y="2156012"/>
            <a:ext cx="9601200" cy="1724092"/>
          </a:xfrm>
        </p:spPr>
        <p:txBody>
          <a:bodyPr anchor="b"/>
          <a:lstStyle>
            <a:lvl1pPr algn="ctr" latinLnBrk="0">
              <a:defRPr lang="zh-CN" sz="54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dirty="0"/>
          </a:p>
        </p:txBody>
      </p:sp>
      <p:sp>
        <p:nvSpPr>
          <p:cNvPr id="3" name="副标题 2"/>
          <p:cNvSpPr>
            <a:spLocks noGrp="1"/>
          </p:cNvSpPr>
          <p:nvPr>
            <p:ph type="subTitle" idx="1"/>
          </p:nvPr>
        </p:nvSpPr>
        <p:spPr>
          <a:xfrm>
            <a:off x="1295400" y="3959352"/>
            <a:ext cx="9601200" cy="914400"/>
          </a:xfrm>
        </p:spPr>
        <p:txBody>
          <a:bodyPr>
            <a:normAutofit/>
          </a:bodyPr>
          <a:lstStyle>
            <a:lvl1pPr marL="0" indent="0" algn="ctr" latinLnBrk="0">
              <a:spcBef>
                <a:spcPts val="0"/>
              </a:spcBef>
              <a:buNone/>
              <a:defRPr lang="zh-CN" sz="3200">
                <a:latin typeface="楷体" panose="02010609060101010101" pitchFamily="49" charset="-122"/>
                <a:ea typeface="楷体" panose="02010609060101010101" pitchFamily="49" charset="-122"/>
              </a:defRPr>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dirty="0" smtClean="0"/>
              <a:t>单击此处编辑母版副标题样式</a:t>
            </a:r>
            <a:endParaRPr lang="zh-CN" dirty="0"/>
          </a:p>
        </p:txBody>
      </p:sp>
      <p:pic>
        <p:nvPicPr>
          <p:cNvPr id="8" name="图片 7" descr="学院－3.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96426" y="6381750"/>
            <a:ext cx="26955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5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a:lvl7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2017/9/21</a:t>
            </a:fld>
            <a:endParaRPr lang="zh-CN"/>
          </a:p>
        </p:txBody>
      </p:sp>
      <p:sp>
        <p:nvSpPr>
          <p:cNvPr id="5" name="页脚占位符 4"/>
          <p:cNvSpPr>
            <a:spLocks noGrp="1"/>
          </p:cNvSpPr>
          <p:nvPr>
            <p:ph type="ftr" sz="quarter" idx="11"/>
          </p:nvPr>
        </p:nvSpPr>
        <p:spPr>
          <a:xfrm>
            <a:off x="1341120" y="6601968"/>
            <a:ext cx="7159752" cy="237744"/>
          </a:xfrm>
          <a:prstGeom prst="rect">
            <a:avLst/>
          </a:prstGeom>
        </p:spPr>
        <p:txBody>
          <a:bodyPr/>
          <a:lstStyle/>
          <a:p>
            <a:endParaRPr lang="zh-CN"/>
          </a:p>
        </p:txBody>
      </p:sp>
      <p:sp>
        <p:nvSpPr>
          <p:cNvPr id="6" name="幻灯片编号占位符 5"/>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27359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274638"/>
            <a:ext cx="2628900" cy="5897562"/>
          </a:xfrm>
        </p:spPr>
        <p:txBody>
          <a:bodyPr vert="eaVert"/>
          <a:lstStyle>
            <a:lvl1pPr>
              <a:defRPr>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a:xfrm>
            <a:off x="838201" y="274638"/>
            <a:ext cx="77343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2017/9/21</a:t>
            </a:fld>
            <a:endParaRPr lang="zh-CN"/>
          </a:p>
        </p:txBody>
      </p:sp>
      <p:sp>
        <p:nvSpPr>
          <p:cNvPr id="5" name="页脚占位符 4"/>
          <p:cNvSpPr>
            <a:spLocks noGrp="1"/>
          </p:cNvSpPr>
          <p:nvPr>
            <p:ph type="ftr" sz="quarter" idx="11"/>
          </p:nvPr>
        </p:nvSpPr>
        <p:spPr>
          <a:xfrm>
            <a:off x="1341120" y="6601968"/>
            <a:ext cx="7159752" cy="237744"/>
          </a:xfrm>
          <a:prstGeom prst="rect">
            <a:avLst/>
          </a:prstGeom>
        </p:spPr>
        <p:txBody>
          <a:bodyPr/>
          <a:lstStyle/>
          <a:p>
            <a:endParaRPr lang="zh-CN"/>
          </a:p>
        </p:txBody>
      </p:sp>
      <p:sp>
        <p:nvSpPr>
          <p:cNvPr id="6" name="幻灯片编号占位符 5"/>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423050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baseline="0">
                <a:latin typeface="Times New Roman" panose="02020603050405020304" pitchFamily="18" charset="0"/>
                <a:ea typeface="楷体" panose="02010609060101010101" pitchFamily="49" charset="-122"/>
              </a:defRPr>
            </a:lvl1pPr>
          </a:lstStyle>
          <a:p>
            <a:r>
              <a:rPr lang="zh-CN" altLang="en-US" dirty="0" smtClean="0"/>
              <a:t>单击此处编辑母版标题样式</a:t>
            </a:r>
            <a:endParaRPr lang="zh-CN" dirty="0"/>
          </a:p>
        </p:txBody>
      </p:sp>
      <p:sp>
        <p:nvSpPr>
          <p:cNvPr id="3" name="内容占位符 2"/>
          <p:cNvSpPr>
            <a:spLocks noGrp="1"/>
          </p:cNvSpPr>
          <p:nvPr>
            <p:ph idx="1"/>
          </p:nvPr>
        </p:nvSpPr>
        <p:spPr/>
        <p:txBody>
          <a:bodyPr>
            <a:normAutofit/>
          </a:bodyPr>
          <a:lstStyle>
            <a:lvl1pPr>
              <a:defRPr sz="2800" baseline="0">
                <a:latin typeface="Times New Roman" panose="02020603050405020304" pitchFamily="18" charset="0"/>
                <a:ea typeface="楷体" panose="02010609060101010101" pitchFamily="49" charset="-122"/>
              </a:defRPr>
            </a:lvl1pPr>
            <a:lvl2pPr>
              <a:defRPr sz="2600" baseline="0">
                <a:latin typeface="Times New Roman" panose="02020603050405020304" pitchFamily="18" charset="0"/>
                <a:ea typeface="楷体" panose="02010609060101010101" pitchFamily="49" charset="-122"/>
              </a:defRPr>
            </a:lvl2pPr>
            <a:lvl3pPr>
              <a:defRPr sz="2400" baseline="0">
                <a:latin typeface="Times New Roman" panose="02020603050405020304" pitchFamily="18" charset="0"/>
                <a:ea typeface="楷体" panose="02010609060101010101" pitchFamily="49" charset="-122"/>
              </a:defRPr>
            </a:lvl3pPr>
            <a:lvl4pPr>
              <a:defRPr sz="2200" baseline="0">
                <a:latin typeface="Times New Roman" panose="02020603050405020304" pitchFamily="18" charset="0"/>
                <a:ea typeface="楷体" panose="02010609060101010101" pitchFamily="49" charset="-122"/>
              </a:defRPr>
            </a:lvl4pPr>
            <a:lvl5pPr latinLnBrk="0">
              <a:defRPr lang="zh-CN" sz="2200" baseline="0">
                <a:latin typeface="Times New Roman" panose="02020603050405020304" pitchFamily="18" charset="0"/>
                <a:ea typeface="楷体" panose="02010609060101010101" pitchFamily="49" charset="-122"/>
              </a:defRPr>
            </a:lvl5pPr>
            <a:lvl6pPr latinLnBrk="0">
              <a:defRPr lang="zh-CN"/>
            </a:lvl6pPr>
            <a:lvl7pPr latinLnBrk="0">
              <a:defRPr lang="zh-CN"/>
            </a:lvl7pPr>
            <a:lvl8pPr latinLnBrk="0">
              <a:defRPr lang="zh-CN"/>
            </a:lvl8pPr>
            <a:lvl9pPr latinLnBrk="0">
              <a:defRPr lang="zh-CN"/>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dirty="0"/>
          </a:p>
        </p:txBody>
      </p:sp>
    </p:spTree>
    <p:extLst>
      <p:ext uri="{BB962C8B-B14F-4D97-AF65-F5344CB8AC3E}">
        <p14:creationId xmlns:p14="http://schemas.microsoft.com/office/powerpoint/2010/main" val="42173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rotWithShape="1">
          <a:gsLst>
            <a:gs pos="100000">
              <a:schemeClr val="accent1">
                <a:alpha val="80000"/>
              </a:schemeClr>
            </a:gs>
            <a:gs pos="0">
              <a:schemeClr val="accent1">
                <a:lumMod val="40000"/>
                <a:lumOff val="60000"/>
                <a:alpha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00" y="2130552"/>
            <a:ext cx="9601200" cy="2359152"/>
          </a:xfrm>
        </p:spPr>
        <p:txBody>
          <a:bodyPr anchor="b">
            <a:normAutofit/>
          </a:bodyPr>
          <a:lstStyle>
            <a:lvl1pPr algn="ctr" latinLnBrk="0">
              <a:defRPr lang="zh-CN" sz="5400" b="1">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文本占位符 2"/>
          <p:cNvSpPr>
            <a:spLocks noGrp="1"/>
          </p:cNvSpPr>
          <p:nvPr>
            <p:ph type="body" idx="1"/>
          </p:nvPr>
        </p:nvSpPr>
        <p:spPr>
          <a:xfrm>
            <a:off x="1295400" y="4572000"/>
            <a:ext cx="9601200" cy="841248"/>
          </a:xfrm>
        </p:spPr>
        <p:txBody>
          <a:bodyPr anchor="t"/>
          <a:lstStyle>
            <a:lvl1pPr marL="0" indent="0" algn="ctr" latinLnBrk="0">
              <a:spcBef>
                <a:spcPts val="0"/>
              </a:spcBef>
              <a:buNone/>
              <a:defRPr lang="zh-CN" sz="2000">
                <a:solidFill>
                  <a:schemeClr val="tx1">
                    <a:lumMod val="90000"/>
                    <a:lumOff val="1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2017/9/21</a:t>
            </a:fld>
            <a:endParaRPr lang="zh-CN"/>
          </a:p>
        </p:txBody>
      </p:sp>
      <p:sp>
        <p:nvSpPr>
          <p:cNvPr id="5" name="页脚占位符 4"/>
          <p:cNvSpPr>
            <a:spLocks noGrp="1"/>
          </p:cNvSpPr>
          <p:nvPr>
            <p:ph type="ftr" sz="quarter" idx="11"/>
          </p:nvPr>
        </p:nvSpPr>
        <p:spPr>
          <a:xfrm>
            <a:off x="1341120" y="6601968"/>
            <a:ext cx="7159752" cy="237744"/>
          </a:xfrm>
          <a:prstGeom prst="rect">
            <a:avLst/>
          </a:prstGeom>
        </p:spPr>
        <p:txBody>
          <a:bodyPr/>
          <a:lstStyle/>
          <a:p>
            <a:endParaRPr lang="zh-CN"/>
          </a:p>
        </p:txBody>
      </p:sp>
      <p:sp>
        <p:nvSpPr>
          <p:cNvPr id="6" name="幻灯片编号占位符 5"/>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31620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dirty="0"/>
          </a:p>
        </p:txBody>
      </p:sp>
      <p:sp>
        <p:nvSpPr>
          <p:cNvPr id="3" name="内容占位符 2"/>
          <p:cNvSpPr>
            <a:spLocks noGrp="1"/>
          </p:cNvSpPr>
          <p:nvPr>
            <p:ph sz="half" idx="1"/>
          </p:nvPr>
        </p:nvSpPr>
        <p:spPr>
          <a:xfrm>
            <a:off x="3233421" y="1203452"/>
            <a:ext cx="4818380" cy="4702048"/>
          </a:xfrm>
        </p:spPr>
        <p:txBody>
          <a:bodyPr>
            <a:normAutofit/>
          </a:bodyPr>
          <a:lstStyle>
            <a:lvl1pPr latinLnBrk="0">
              <a:defRPr lang="zh-CN" sz="2800"/>
            </a:lvl1pPr>
            <a:lvl2pPr latinLnBrk="0">
              <a:defRPr lang="zh-CN" sz="2800"/>
            </a:lvl2pPr>
            <a:lvl3pPr latinLnBrk="0">
              <a:defRPr lang="zh-CN" sz="2800"/>
            </a:lvl3pPr>
            <a:lvl4pPr latinLnBrk="0">
              <a:defRPr lang="zh-CN" sz="2800"/>
            </a:lvl4pPr>
            <a:lvl5pPr latinLnBrk="0">
              <a:defRPr lang="zh-CN" sz="28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smtClean="0"/>
              <a:t>单击此处编辑母版文本样式</a:t>
            </a:r>
          </a:p>
        </p:txBody>
      </p:sp>
    </p:spTree>
    <p:extLst>
      <p:ext uri="{BB962C8B-B14F-4D97-AF65-F5344CB8AC3E}">
        <p14:creationId xmlns:p14="http://schemas.microsoft.com/office/powerpoint/2010/main" val="36763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l">
              <a:defRPr/>
            </a:lvl1pPr>
          </a:lstStyle>
          <a:p>
            <a:r>
              <a:rPr lang="zh-CN" dirty="0"/>
              <a:t>
</a:t>
            </a:r>
            <a:r>
              <a:rPr lang="zh-CN" dirty="0" smtClean="0"/>
              <a:t>单击</a:t>
            </a:r>
            <a:r>
              <a:rPr lang="zh-CN" dirty="0"/>
              <a:t>此处编辑母版标题</a:t>
            </a:r>
            <a:r>
              <a:rPr lang="zh-CN" dirty="0" smtClean="0"/>
              <a:t>样式    </a:t>
            </a:r>
            <a:endParaRPr lang="zh-CN" dirty="0"/>
          </a:p>
        </p:txBody>
      </p:sp>
      <p:sp>
        <p:nvSpPr>
          <p:cNvPr id="3" name="文本占位符 2"/>
          <p:cNvSpPr>
            <a:spLocks noGrp="1"/>
          </p:cNvSpPr>
          <p:nvPr>
            <p:ph type="body" idx="1" hasCustomPrompt="1"/>
          </p:nvPr>
        </p:nvSpPr>
        <p:spPr>
          <a:xfrm>
            <a:off x="1341120" y="1837464"/>
            <a:ext cx="4572000" cy="766588"/>
          </a:xfrm>
        </p:spPr>
        <p:txBody>
          <a:bodyPr anchor="ctr">
            <a:normAutofit/>
          </a:bodyPr>
          <a:lstStyle>
            <a:lvl1pPr marL="0" indent="0" algn="l" latinLnBrk="0">
              <a:spcBef>
                <a:spcPts val="0"/>
              </a:spcBef>
              <a:buNone/>
              <a:defRPr lang="zh-CN" sz="2200" b="1">
                <a:solidFill>
                  <a:schemeClr val="tx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dirty="0" smtClean="0"/>
              <a:t>
            </a:t>
            </a:r>
            <a:r>
              <a:rPr lang="zh-CN" dirty="0"/>
              <a:t>
</a:t>
            </a:r>
            <a:r>
              <a:rPr lang="zh-CN" dirty="0" smtClean="0"/>
              <a:t>单击</a:t>
            </a:r>
            <a:r>
              <a:rPr lang="zh-CN" dirty="0"/>
              <a:t>此处编辑母版文本样式
          </a:t>
            </a:r>
          </a:p>
        </p:txBody>
      </p:sp>
      <p:sp>
        <p:nvSpPr>
          <p:cNvPr id="4" name="内容占位符 3"/>
          <p:cNvSpPr>
            <a:spLocks noGrp="1"/>
          </p:cNvSpPr>
          <p:nvPr>
            <p:ph sz="half" idx="2"/>
          </p:nvPr>
        </p:nvSpPr>
        <p:spPr>
          <a:xfrm>
            <a:off x="1341120" y="2740734"/>
            <a:ext cx="4572000" cy="3288847"/>
          </a:xfrm>
        </p:spPr>
        <p:txBody>
          <a:bodyPr>
            <a:normAutofit/>
          </a:bodyPr>
          <a:lstStyle>
            <a:lvl1pPr marL="331470" indent="-285750" latinLnBrk="0">
              <a:buFont typeface="Arial" panose="020B0604020202020204" pitchFamily="34" charset="0"/>
              <a:buChar char="•"/>
              <a:defRPr lang="zh-CN" sz="2000"/>
            </a:lvl1pPr>
            <a:lvl2pPr marL="651510" indent="-285750" latinLnBrk="0">
              <a:buFont typeface="Arial" panose="020B0604020202020204" pitchFamily="34" charset="0"/>
              <a:buChar char="•"/>
              <a:defRPr lang="zh-CN" sz="1800"/>
            </a:lvl2pPr>
            <a:lvl3pPr marL="971550" indent="-285750" latinLnBrk="0">
              <a:buFont typeface="Arial" panose="020B0604020202020204" pitchFamily="34" charset="0"/>
              <a:buChar char="•"/>
              <a:defRPr lang="zh-CN" sz="1600" baseline="0"/>
            </a:lvl3pPr>
            <a:lvl4pPr latinLnBrk="0">
              <a:defRPr lang="zh-CN" sz="1400"/>
            </a:lvl4pPr>
            <a:lvl5pPr latinLnBrk="0">
              <a:defRPr lang="zh-CN" sz="14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
        <p:nvSpPr>
          <p:cNvPr id="5" name="文本占位符 4"/>
          <p:cNvSpPr>
            <a:spLocks noGrp="1"/>
          </p:cNvSpPr>
          <p:nvPr>
            <p:ph type="body" sz="quarter" idx="3" hasCustomPrompt="1"/>
          </p:nvPr>
        </p:nvSpPr>
        <p:spPr>
          <a:xfrm>
            <a:off x="6278880" y="1837464"/>
            <a:ext cx="4572000" cy="766588"/>
          </a:xfrm>
        </p:spPr>
        <p:txBody>
          <a:bodyPr anchor="ctr">
            <a:normAutofit/>
          </a:bodyPr>
          <a:lstStyle>
            <a:lvl1pPr marL="0" indent="0" latinLnBrk="0">
              <a:spcBef>
                <a:spcPts val="0"/>
              </a:spcBef>
              <a:buNone/>
              <a:defRPr lang="zh-CN" sz="2200" b="1">
                <a:solidFill>
                  <a:schemeClr val="tx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dirty="0"/>
              <a:t>
</a:t>
            </a:r>
            <a:r>
              <a:rPr lang="zh-CN" dirty="0" smtClean="0"/>
              <a:t> </a:t>
            </a:r>
            <a:r>
              <a:rPr lang="zh-CN" dirty="0"/>
              <a:t>单击此处编辑母版文本样式
          </a:t>
            </a:r>
          </a:p>
        </p:txBody>
      </p:sp>
      <p:sp>
        <p:nvSpPr>
          <p:cNvPr id="6" name="内容占位符 5"/>
          <p:cNvSpPr>
            <a:spLocks noGrp="1"/>
          </p:cNvSpPr>
          <p:nvPr>
            <p:ph sz="quarter" idx="4"/>
          </p:nvPr>
        </p:nvSpPr>
        <p:spPr>
          <a:xfrm>
            <a:off x="6278880" y="2740734"/>
            <a:ext cx="4572000" cy="328884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7" name="日期占位符 6"/>
          <p:cNvSpPr>
            <a:spLocks noGrp="1"/>
          </p:cNvSpPr>
          <p:nvPr>
            <p:ph type="dt" sz="half" idx="10"/>
          </p:nvPr>
        </p:nvSpPr>
        <p:spPr>
          <a:xfrm>
            <a:off x="8875776" y="6601968"/>
            <a:ext cx="960120" cy="237744"/>
          </a:xfrm>
          <a:prstGeom prst="rect">
            <a:avLst/>
          </a:prstGeom>
        </p:spPr>
        <p:txBody>
          <a:bodyPr/>
          <a:lstStyle/>
          <a:p>
            <a:r>
              <a:rPr lang="zh-CN"/>
              <a:t>
            </a:t>
            </a:r>
            <a:fld id="{0B277187-C200-495F-A386-621319EADA8F}" type="datetimeFigureOut">
              <a:t>2017/9/21</a:t>
            </a:fld>
            <a:r>
              <a:rPr lang="zh-CN"/>
              <a:t>
            </a:t>
            </a:r>
          </a:p>
        </p:txBody>
      </p:sp>
      <p:sp>
        <p:nvSpPr>
          <p:cNvPr id="8" name="页脚占位符 7"/>
          <p:cNvSpPr>
            <a:spLocks noGrp="1"/>
          </p:cNvSpPr>
          <p:nvPr>
            <p:ph type="ftr" sz="quarter" idx="11"/>
          </p:nvPr>
        </p:nvSpPr>
        <p:spPr>
          <a:xfrm>
            <a:off x="1341120" y="6601968"/>
            <a:ext cx="7159752" cy="237744"/>
          </a:xfrm>
          <a:prstGeom prst="rect">
            <a:avLst/>
          </a:prstGeom>
        </p:spPr>
        <p:txBody>
          <a:bodyPr/>
          <a:lstStyle/>
          <a:p>
            <a:r>
              <a:rPr lang="zh-CN" dirty="0"/>
              <a:t>
            </a:t>
            </a:r>
          </a:p>
        </p:txBody>
      </p:sp>
      <p:sp>
        <p:nvSpPr>
          <p:cNvPr id="9" name="幻灯片编号占位符 8"/>
          <p:cNvSpPr>
            <a:spLocks noGrp="1"/>
          </p:cNvSpPr>
          <p:nvPr>
            <p:ph type="sldNum" sz="quarter" idx="12"/>
          </p:nvPr>
        </p:nvSpPr>
        <p:spPr>
          <a:xfrm>
            <a:off x="10210800" y="6601968"/>
            <a:ext cx="640080" cy="237744"/>
          </a:xfrm>
          <a:prstGeom prst="rect">
            <a:avLst/>
          </a:prstGeom>
        </p:spPr>
        <p:txBody>
          <a:bodyPr/>
          <a:lstStyle/>
          <a:p>
            <a:r>
              <a:rPr lang="zh-CN"/>
              <a:t>
            </a:t>
            </a:r>
            <a:fld id="{FC749032-2A07-4AE8-BA90-74324CAE0C87}" type="slidenum">
              <a:t>‹#›</a:t>
            </a:fld>
            <a:r>
              <a:rPr lang="zh-CN"/>
              <a:t>
            </a:t>
            </a:r>
          </a:p>
        </p:txBody>
      </p:sp>
    </p:spTree>
    <p:extLst>
      <p:ext uri="{BB962C8B-B14F-4D97-AF65-F5344CB8AC3E}">
        <p14:creationId xmlns:p14="http://schemas.microsoft.com/office/powerpoint/2010/main" val="3254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末尾页">
    <p:spTree>
      <p:nvGrpSpPr>
        <p:cNvPr id="1" name=""/>
        <p:cNvGrpSpPr/>
        <p:nvPr/>
      </p:nvGrpSpPr>
      <p:grpSpPr>
        <a:xfrm>
          <a:off x="0" y="0"/>
          <a:ext cx="0" cy="0"/>
          <a:chOff x="0" y="0"/>
          <a:chExt cx="0" cy="0"/>
        </a:xfrm>
      </p:grpSpPr>
      <p:sp>
        <p:nvSpPr>
          <p:cNvPr id="2" name="标题 1"/>
          <p:cNvSpPr>
            <a:spLocks noGrp="1"/>
          </p:cNvSpPr>
          <p:nvPr>
            <p:ph type="title"/>
          </p:nvPr>
        </p:nvSpPr>
        <p:spPr>
          <a:xfrm>
            <a:off x="1722120" y="2806700"/>
            <a:ext cx="9509760" cy="799084"/>
          </a:xfrm>
        </p:spPr>
        <p:txBody>
          <a:bodyPr/>
          <a:lstStyle/>
          <a:p>
            <a:r>
              <a:rPr lang="zh-CN" altLang="en-US" dirty="0" smtClean="0"/>
              <a:t>单击此处编辑母版标题样式</a:t>
            </a:r>
            <a:endParaRPr lang="zh-CN" dirty="0"/>
          </a:p>
        </p:txBody>
      </p:sp>
    </p:spTree>
    <p:extLst>
      <p:ext uri="{BB962C8B-B14F-4D97-AF65-F5344CB8AC3E}">
        <p14:creationId xmlns:p14="http://schemas.microsoft.com/office/powerpoint/2010/main" val="1412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 4"/>
          <p:cNvGrpSpPr/>
          <p:nvPr/>
        </p:nvGrpSpPr>
        <p:grpSpPr>
          <a:xfrm flipV="1">
            <a:off x="1585" y="0"/>
            <a:ext cx="12188827" cy="377952"/>
            <a:chOff x="-1" y="6480048"/>
            <a:chExt cx="12188827" cy="377952"/>
          </a:xfrm>
        </p:grpSpPr>
        <p:sp>
          <p:nvSpPr>
            <p:cNvPr id="6" name="矩形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7" name="矩形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grpSp>
    </p:spTree>
    <p:extLst>
      <p:ext uri="{BB962C8B-B14F-4D97-AF65-F5344CB8AC3E}">
        <p14:creationId xmlns:p14="http://schemas.microsoft.com/office/powerpoint/2010/main" val="32954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grpSp>
        <p:nvGrpSpPr>
          <p:cNvPr id="8" name="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grpSp>
      <p:sp>
        <p:nvSpPr>
          <p:cNvPr id="2" name="标题 1"/>
          <p:cNvSpPr>
            <a:spLocks noGrp="1"/>
          </p:cNvSpPr>
          <p:nvPr>
            <p:ph type="title"/>
          </p:nvPr>
        </p:nvSpPr>
        <p:spPr>
          <a:xfrm>
            <a:off x="7470648" y="2350008"/>
            <a:ext cx="4206240" cy="1993392"/>
          </a:xfrm>
        </p:spPr>
        <p:txBody>
          <a:bodyPr anchor="b">
            <a:normAutofit/>
          </a:bodyPr>
          <a:lstStyle>
            <a:lvl1pPr latinLnBrk="0">
              <a:defRPr lang="zh-CN" sz="3400" b="1">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内容占位符 2"/>
          <p:cNvSpPr>
            <a:spLocks noGrp="1"/>
          </p:cNvSpPr>
          <p:nvPr>
            <p:ph idx="1"/>
          </p:nvPr>
        </p:nvSpPr>
        <p:spPr>
          <a:xfrm>
            <a:off x="457200" y="758952"/>
            <a:ext cx="6629400" cy="5330952"/>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文本占位符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2017/9/21</a:t>
            </a:fld>
            <a:endParaRPr lang="zh-CN"/>
          </a:p>
        </p:txBody>
      </p:sp>
      <p:sp>
        <p:nvSpPr>
          <p:cNvPr id="6" name="页脚占位符 5"/>
          <p:cNvSpPr>
            <a:spLocks noGrp="1"/>
          </p:cNvSpPr>
          <p:nvPr>
            <p:ph type="ftr" sz="quarter" idx="11"/>
          </p:nvPr>
        </p:nvSpPr>
        <p:spPr>
          <a:xfrm>
            <a:off x="1341120" y="6601968"/>
            <a:ext cx="7159752" cy="237744"/>
          </a:xfrm>
          <a:prstGeom prst="rect">
            <a:avLst/>
          </a:prstGeom>
        </p:spPr>
        <p:txBody>
          <a:bodyPr/>
          <a:lstStyle/>
          <a:p>
            <a:endParaRPr lang="zh-CN"/>
          </a:p>
        </p:txBody>
      </p:sp>
      <p:sp>
        <p:nvSpPr>
          <p:cNvPr id="7" name="幻灯片编号占位符 6"/>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5393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grpSp>
        <p:nvGrpSpPr>
          <p:cNvPr id="8" name="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grpSp>
      <p:sp>
        <p:nvSpPr>
          <p:cNvPr id="2" name="标题 1"/>
          <p:cNvSpPr>
            <a:spLocks noGrp="1"/>
          </p:cNvSpPr>
          <p:nvPr>
            <p:ph type="title"/>
          </p:nvPr>
        </p:nvSpPr>
        <p:spPr>
          <a:xfrm>
            <a:off x="7470648" y="2350008"/>
            <a:ext cx="4206240" cy="1993392"/>
          </a:xfrm>
        </p:spPr>
        <p:txBody>
          <a:bodyPr anchor="b">
            <a:normAutofit/>
          </a:bodyPr>
          <a:lstStyle>
            <a:lvl1pPr latinLnBrk="0">
              <a:defRPr lang="zh-CN" sz="3400" b="1">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图片占位符 2"/>
          <p:cNvSpPr>
            <a:spLocks noGrp="1"/>
          </p:cNvSpPr>
          <p:nvPr>
            <p:ph type="pic" idx="1"/>
          </p:nvPr>
        </p:nvSpPr>
        <p:spPr>
          <a:xfrm>
            <a:off x="150811" y="506104"/>
            <a:ext cx="6858003" cy="5843016"/>
          </a:xfrm>
          <a:solidFill>
            <a:schemeClr val="accent1">
              <a:lumMod val="40000"/>
              <a:lumOff val="60000"/>
            </a:schemeClr>
          </a:solidFill>
        </p:spPr>
        <p:txBody>
          <a:bodyPr>
            <a:normAutofit/>
          </a:bodyPr>
          <a:lstStyle>
            <a:lvl1pPr marL="0" indent="0" algn="ctr" latinLnBrk="0">
              <a:buNone/>
              <a:defRPr lang="zh-CN" sz="20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dirty="0"/>
          </a:p>
        </p:txBody>
      </p:sp>
      <p:sp>
        <p:nvSpPr>
          <p:cNvPr id="4" name="文本占位符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2017/9/21</a:t>
            </a:fld>
            <a:endParaRPr lang="zh-CN"/>
          </a:p>
        </p:txBody>
      </p:sp>
      <p:sp>
        <p:nvSpPr>
          <p:cNvPr id="6" name="页脚占位符 5"/>
          <p:cNvSpPr>
            <a:spLocks noGrp="1"/>
          </p:cNvSpPr>
          <p:nvPr>
            <p:ph type="ftr" sz="quarter" idx="11"/>
          </p:nvPr>
        </p:nvSpPr>
        <p:spPr>
          <a:xfrm>
            <a:off x="1341120" y="6601968"/>
            <a:ext cx="7159752" cy="237744"/>
          </a:xfrm>
          <a:prstGeom prst="rect">
            <a:avLst/>
          </a:prstGeom>
        </p:spPr>
        <p:txBody>
          <a:bodyPr/>
          <a:lstStyle/>
          <a:p>
            <a:endParaRPr lang="zh-CN"/>
          </a:p>
        </p:txBody>
      </p:sp>
      <p:sp>
        <p:nvSpPr>
          <p:cNvPr id="7" name="幻灯片编号占位符 6"/>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110198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组 8"/>
          <p:cNvGrpSpPr/>
          <p:nvPr userDrawn="1"/>
        </p:nvGrpSpPr>
        <p:grpSpPr>
          <a:xfrm>
            <a:off x="0" y="6480048"/>
            <a:ext cx="12188827" cy="377952"/>
            <a:chOff x="-1" y="6480048"/>
            <a:chExt cx="12188827" cy="377952"/>
          </a:xfrm>
        </p:grpSpPr>
        <p:sp>
          <p:nvSpPr>
            <p:cNvPr id="7" name="矩形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8" name="矩形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grpSp>
      <p:sp>
        <p:nvSpPr>
          <p:cNvPr id="2" name="标题占位符 1"/>
          <p:cNvSpPr>
            <a:spLocks noGrp="1"/>
          </p:cNvSpPr>
          <p:nvPr>
            <p:ph type="title"/>
          </p:nvPr>
        </p:nvSpPr>
        <p:spPr>
          <a:xfrm>
            <a:off x="655321" y="114300"/>
            <a:ext cx="11015980" cy="799084"/>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680721" y="1066802"/>
            <a:ext cx="11015980" cy="4797679"/>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Tree>
    <p:extLst>
      <p:ext uri="{BB962C8B-B14F-4D97-AF65-F5344CB8AC3E}">
        <p14:creationId xmlns:p14="http://schemas.microsoft.com/office/powerpoint/2010/main" val="387002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lang="zh-CN" sz="3600" b="1" i="0"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0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latin typeface="Times New Roman" panose="02020603050405020304" pitchFamily="18" charset="0"/>
                <a:cs typeface="Times New Roman" panose="02020603050405020304" pitchFamily="18" charset="0"/>
              </a:rPr>
              <a:t>UFT</a:t>
            </a:r>
            <a:r>
              <a:rPr lang="zh-CN" altLang="en-US" dirty="0" smtClean="0"/>
              <a:t>基础知识</a:t>
            </a:r>
            <a:endParaRPr lang="zh-CN" altLang="en-US" dirty="0"/>
          </a:p>
        </p:txBody>
      </p:sp>
      <p:sp>
        <p:nvSpPr>
          <p:cNvPr id="7" name="副标题 6"/>
          <p:cNvSpPr>
            <a:spLocks noGrp="1"/>
          </p:cNvSpPr>
          <p:nvPr>
            <p:ph type="subTitle" idx="1"/>
          </p:nvPr>
        </p:nvSpPr>
        <p:spPr/>
        <p:txBody>
          <a:bodyPr/>
          <a:lstStyle/>
          <a:p>
            <a:r>
              <a:rPr lang="zh-CN" altLang="en-US" dirty="0" smtClean="0">
                <a:latin typeface="Times New Roman" panose="02020603050405020304" pitchFamily="18" charset="0"/>
                <a:cs typeface="Times New Roman" panose="02020603050405020304" pitchFamily="18" charset="0"/>
              </a:rPr>
              <a:t>对象库编程</a:t>
            </a:r>
            <a:endParaRPr lang="zh-CN" dirty="0"/>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对象库知识</a:t>
            </a:r>
            <a:endParaRPr lang="zh-CN" altLang="en-US" dirty="0"/>
          </a:p>
        </p:txBody>
      </p:sp>
      <p:sp>
        <p:nvSpPr>
          <p:cNvPr id="3" name="内容占位符 2"/>
          <p:cNvSpPr>
            <a:spLocks noGrp="1"/>
          </p:cNvSpPr>
          <p:nvPr>
            <p:ph idx="1"/>
          </p:nvPr>
        </p:nvSpPr>
        <p:spPr>
          <a:xfrm>
            <a:off x="680721" y="1066800"/>
            <a:ext cx="10929389" cy="5389418"/>
          </a:xfrm>
        </p:spPr>
        <p:txBody>
          <a:bodyPr>
            <a:normAutofit fontScale="85000" lnSpcReduction="20000"/>
          </a:bodyPr>
          <a:lstStyle/>
          <a:p>
            <a:r>
              <a:rPr lang="zh-CN" altLang="en-US" dirty="0" smtClean="0"/>
              <a:t>对象库（</a:t>
            </a:r>
            <a:r>
              <a:rPr lang="en-US" altLang="zh-CN" dirty="0" smtClean="0"/>
              <a:t>Object Repository OR</a:t>
            </a:r>
            <a:r>
              <a:rPr lang="zh-CN" altLang="en-US" dirty="0" smtClean="0"/>
              <a:t>）</a:t>
            </a:r>
            <a:endParaRPr lang="en-US" altLang="zh-CN" dirty="0" smtClean="0"/>
          </a:p>
          <a:p>
            <a:pPr lvl="1"/>
            <a:r>
              <a:rPr lang="zh-CN" altLang="en-US" dirty="0" smtClean="0"/>
              <a:t>为每个被测对象存储了一个对象定义</a:t>
            </a:r>
            <a:endParaRPr lang="en-US" altLang="zh-CN" dirty="0" smtClean="0"/>
          </a:p>
          <a:p>
            <a:r>
              <a:rPr lang="zh-CN" altLang="en-US" dirty="0" smtClean="0"/>
              <a:t>管理对象库</a:t>
            </a:r>
            <a:endParaRPr lang="en-US" altLang="zh-CN" dirty="0" smtClean="0"/>
          </a:p>
          <a:p>
            <a:pPr lvl="1"/>
            <a:r>
              <a:rPr lang="zh-CN" altLang="en-US" dirty="0" smtClean="0"/>
              <a:t>添加</a:t>
            </a:r>
            <a:endParaRPr lang="en-US" altLang="zh-CN" dirty="0" smtClean="0"/>
          </a:p>
          <a:p>
            <a:pPr lvl="1"/>
            <a:r>
              <a:rPr lang="zh-CN" altLang="en-US" dirty="0" smtClean="0"/>
              <a:t>删除</a:t>
            </a:r>
            <a:endParaRPr lang="en-US" altLang="zh-CN" dirty="0" smtClean="0"/>
          </a:p>
          <a:p>
            <a:pPr lvl="1"/>
            <a:r>
              <a:rPr lang="zh-CN" altLang="en-US" dirty="0" smtClean="0"/>
              <a:t>修改</a:t>
            </a:r>
            <a:endParaRPr lang="en-US" altLang="zh-CN" dirty="0" smtClean="0"/>
          </a:p>
          <a:p>
            <a:pPr lvl="1"/>
            <a:r>
              <a:rPr lang="zh-CN" altLang="en-US" dirty="0" smtClean="0"/>
              <a:t>剪切</a:t>
            </a:r>
            <a:endParaRPr lang="en-US" altLang="zh-CN" dirty="0" smtClean="0"/>
          </a:p>
          <a:p>
            <a:pPr lvl="1"/>
            <a:r>
              <a:rPr lang="zh-CN" altLang="en-US" dirty="0" smtClean="0"/>
              <a:t>复制</a:t>
            </a:r>
            <a:endParaRPr lang="en-US" altLang="zh-CN" dirty="0" smtClean="0"/>
          </a:p>
          <a:p>
            <a:pPr lvl="1"/>
            <a:r>
              <a:rPr lang="zh-CN" altLang="en-US" dirty="0"/>
              <a:t>粘贴</a:t>
            </a:r>
            <a:endParaRPr lang="en-US" altLang="zh-CN" dirty="0" smtClean="0"/>
          </a:p>
          <a:p>
            <a:pPr lvl="1"/>
            <a:endParaRPr lang="en-US" altLang="zh-CN" dirty="0"/>
          </a:p>
          <a:p>
            <a:pPr lvl="1"/>
            <a:endParaRPr lang="zh-CN" altLang="en-US" dirty="0"/>
          </a:p>
        </p:txBody>
      </p:sp>
    </p:spTree>
    <p:extLst>
      <p:ext uri="{BB962C8B-B14F-4D97-AF65-F5344CB8AC3E}">
        <p14:creationId xmlns:p14="http://schemas.microsoft.com/office/powerpoint/2010/main" val="164958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管理对象库</a:t>
            </a:r>
            <a:endParaRPr lang="zh-CN" altLang="en-US" dirty="0"/>
          </a:p>
        </p:txBody>
      </p:sp>
      <p:sp>
        <p:nvSpPr>
          <p:cNvPr id="3" name="内容占位符 2"/>
          <p:cNvSpPr>
            <a:spLocks noGrp="1"/>
          </p:cNvSpPr>
          <p:nvPr>
            <p:ph idx="1"/>
          </p:nvPr>
        </p:nvSpPr>
        <p:spPr>
          <a:xfrm>
            <a:off x="649189" y="893381"/>
            <a:ext cx="11015980" cy="4797679"/>
          </a:xfrm>
        </p:spPr>
        <p:txBody>
          <a:bodyPr/>
          <a:lstStyle/>
          <a:p>
            <a:r>
              <a:rPr lang="zh-CN" altLang="en-US" dirty="0" smtClean="0"/>
              <a:t>添加</a:t>
            </a:r>
            <a:endParaRPr lang="en-US" altLang="zh-CN" dirty="0" smtClean="0"/>
          </a:p>
          <a:p>
            <a:pPr lvl="1"/>
            <a:r>
              <a:rPr lang="zh-CN" altLang="en-US" dirty="0" smtClean="0"/>
              <a:t>手工添加</a:t>
            </a:r>
            <a:endParaRPr lang="en-US" altLang="zh-CN" dirty="0" smtClean="0"/>
          </a:p>
          <a:p>
            <a:pPr lvl="1"/>
            <a:r>
              <a:rPr lang="zh-CN" altLang="en-US" dirty="0" smtClean="0"/>
              <a:t>添加父对象不会添加上子对象，添加子对象会连同父对象一起添加</a:t>
            </a:r>
            <a:endParaRPr lang="en-US" altLang="zh-CN" dirty="0" smtClean="0"/>
          </a:p>
          <a:p>
            <a:pPr lvl="1"/>
            <a:r>
              <a:rPr lang="zh-CN" altLang="en-US" dirty="0"/>
              <a:t>相</a:t>
            </a:r>
            <a:r>
              <a:rPr lang="zh-CN" altLang="en-US" dirty="0" smtClean="0"/>
              <a:t>同父目录在一起显示</a:t>
            </a:r>
            <a:endParaRPr lang="en-US" altLang="zh-CN" dirty="0" smtClean="0"/>
          </a:p>
          <a:p>
            <a:pPr lvl="1"/>
            <a:endParaRPr lang="zh-CN" altLang="en-US" dirty="0"/>
          </a:p>
        </p:txBody>
      </p:sp>
      <p:pic>
        <p:nvPicPr>
          <p:cNvPr id="5" name="图片 4"/>
          <p:cNvPicPr>
            <a:picLocks noChangeAspect="1"/>
          </p:cNvPicPr>
          <p:nvPr/>
        </p:nvPicPr>
        <p:blipFill>
          <a:blip r:embed="rId2"/>
          <a:stretch>
            <a:fillRect/>
          </a:stretch>
        </p:blipFill>
        <p:spPr>
          <a:xfrm>
            <a:off x="4814811" y="3106519"/>
            <a:ext cx="7167459" cy="2895600"/>
          </a:xfrm>
          <a:prstGeom prst="rect">
            <a:avLst/>
          </a:prstGeom>
        </p:spPr>
      </p:pic>
    </p:spTree>
    <p:extLst>
      <p:ext uri="{BB962C8B-B14F-4D97-AF65-F5344CB8AC3E}">
        <p14:creationId xmlns:p14="http://schemas.microsoft.com/office/powerpoint/2010/main" val="384940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管理对象库</a:t>
            </a:r>
            <a:endParaRPr lang="zh-CN" altLang="en-US" dirty="0"/>
          </a:p>
        </p:txBody>
      </p:sp>
      <p:sp>
        <p:nvSpPr>
          <p:cNvPr id="3" name="内容占位符 2"/>
          <p:cNvSpPr>
            <a:spLocks noGrp="1"/>
          </p:cNvSpPr>
          <p:nvPr>
            <p:ph idx="1"/>
          </p:nvPr>
        </p:nvSpPr>
        <p:spPr/>
        <p:txBody>
          <a:bodyPr/>
          <a:lstStyle/>
          <a:p>
            <a:r>
              <a:rPr lang="zh-CN" altLang="en-US" dirty="0" smtClean="0"/>
              <a:t>注意：如果要添加的对象是在鼠标点击之后才出现，那么先按下</a:t>
            </a:r>
            <a:r>
              <a:rPr lang="en-US" altLang="zh-CN" dirty="0" smtClean="0"/>
              <a:t>Ctrl</a:t>
            </a:r>
            <a:r>
              <a:rPr lang="zh-CN" altLang="en-US" dirty="0" smtClean="0"/>
              <a:t>键，然后去点击。这个方法可以临时屏蔽对象选择模式，从而进行鼠标操作。一旦准备好要添加的对象了，就可以松开</a:t>
            </a:r>
            <a:r>
              <a:rPr lang="en-US" altLang="zh-CN" dirty="0" smtClean="0"/>
              <a:t>Ctrl</a:t>
            </a:r>
            <a:r>
              <a:rPr lang="zh-CN" altLang="en-US" dirty="0" smtClean="0"/>
              <a:t>键</a:t>
            </a:r>
            <a:endParaRPr lang="en-US" altLang="zh-CN" dirty="0" smtClean="0"/>
          </a:p>
          <a:p>
            <a:r>
              <a:rPr lang="zh-CN" altLang="en-US" dirty="0" smtClean="0"/>
              <a:t>如果添加对象时需要切换应用程序，可以先按住</a:t>
            </a:r>
            <a:r>
              <a:rPr lang="en-US" altLang="zh-CN" dirty="0" err="1" smtClean="0"/>
              <a:t>Ctrl+Alt</a:t>
            </a:r>
            <a:r>
              <a:rPr lang="zh-CN" altLang="en-US" dirty="0" smtClean="0"/>
              <a:t>组合键屏蔽对象选择模式，然后使用</a:t>
            </a:r>
            <a:r>
              <a:rPr lang="en-US" altLang="zh-CN" dirty="0" err="1" smtClean="0"/>
              <a:t>Alt+Tab</a:t>
            </a:r>
            <a:r>
              <a:rPr lang="zh-CN" altLang="en-US" dirty="0" smtClean="0"/>
              <a:t>组合键切换程序，完成后，再次按下</a:t>
            </a:r>
            <a:r>
              <a:rPr lang="en-US" altLang="zh-CN" dirty="0" err="1" smtClean="0"/>
              <a:t>Ctrl+Alt</a:t>
            </a:r>
            <a:r>
              <a:rPr lang="zh-CN" altLang="en-US" dirty="0" smtClean="0"/>
              <a:t>，便可以进入对象选择模式，并添加对象</a:t>
            </a:r>
            <a:endParaRPr lang="zh-CN" altLang="en-US" dirty="0"/>
          </a:p>
        </p:txBody>
      </p:sp>
    </p:spTree>
    <p:extLst>
      <p:ext uri="{BB962C8B-B14F-4D97-AF65-F5344CB8AC3E}">
        <p14:creationId xmlns:p14="http://schemas.microsoft.com/office/powerpoint/2010/main" val="413513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添加并使用对象库实例</a:t>
            </a:r>
            <a:endParaRPr lang="zh-CN" altLang="en-US" dirty="0"/>
          </a:p>
        </p:txBody>
      </p:sp>
      <p:sp>
        <p:nvSpPr>
          <p:cNvPr id="3" name="内容占位符 2"/>
          <p:cNvSpPr>
            <a:spLocks noGrp="1"/>
          </p:cNvSpPr>
          <p:nvPr>
            <p:ph idx="1"/>
          </p:nvPr>
        </p:nvSpPr>
        <p:spPr/>
        <p:txBody>
          <a:bodyPr/>
          <a:lstStyle/>
          <a:p>
            <a:r>
              <a:rPr lang="zh-CN" altLang="en-US" dirty="0" smtClean="0"/>
              <a:t>添加</a:t>
            </a:r>
            <a:r>
              <a:rPr lang="en-US" altLang="zh-CN" dirty="0" smtClean="0"/>
              <a:t>《</a:t>
            </a:r>
            <a:r>
              <a:rPr lang="zh-CN" altLang="en-US" dirty="0" smtClean="0"/>
              <a:t>雪梨教育</a:t>
            </a:r>
            <a:r>
              <a:rPr lang="en-US" altLang="zh-CN" dirty="0" smtClean="0"/>
              <a:t>》</a:t>
            </a:r>
            <a:r>
              <a:rPr lang="zh-CN" altLang="en-US" dirty="0" smtClean="0"/>
              <a:t>登录模块对象，然后使用其做自动化登录操作</a:t>
            </a:r>
            <a:endParaRPr lang="zh-CN" altLang="en-US" dirty="0"/>
          </a:p>
        </p:txBody>
      </p:sp>
    </p:spTree>
    <p:extLst>
      <p:ext uri="{BB962C8B-B14F-4D97-AF65-F5344CB8AC3E}">
        <p14:creationId xmlns:p14="http://schemas.microsoft.com/office/powerpoint/2010/main" val="272891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对象模型</a:t>
            </a:r>
            <a:endParaRPr lang="zh-CN" altLang="en-US" dirty="0"/>
          </a:p>
        </p:txBody>
      </p:sp>
      <p:sp>
        <p:nvSpPr>
          <p:cNvPr id="3" name="内容占位符 2"/>
          <p:cNvSpPr>
            <a:spLocks noGrp="1"/>
          </p:cNvSpPr>
          <p:nvPr>
            <p:ph idx="1"/>
          </p:nvPr>
        </p:nvSpPr>
        <p:spPr>
          <a:xfrm>
            <a:off x="462356" y="916676"/>
            <a:ext cx="6980844" cy="4797679"/>
          </a:xfrm>
        </p:spPr>
        <p:txBody>
          <a:bodyPr/>
          <a:lstStyle/>
          <a:p>
            <a:r>
              <a:rPr lang="zh-CN" altLang="en-US" dirty="0" smtClean="0"/>
              <a:t>对象模型</a:t>
            </a:r>
            <a:endParaRPr lang="zh-CN" altLang="en-US" dirty="0"/>
          </a:p>
        </p:txBody>
      </p:sp>
      <p:pic>
        <p:nvPicPr>
          <p:cNvPr id="4" name="图片 3"/>
          <p:cNvPicPr>
            <a:picLocks noChangeAspect="1"/>
          </p:cNvPicPr>
          <p:nvPr/>
        </p:nvPicPr>
        <p:blipFill>
          <a:blip r:embed="rId2"/>
          <a:stretch>
            <a:fillRect/>
          </a:stretch>
        </p:blipFill>
        <p:spPr>
          <a:xfrm>
            <a:off x="376303" y="1591165"/>
            <a:ext cx="5952381" cy="4190476"/>
          </a:xfrm>
          <a:prstGeom prst="rect">
            <a:avLst/>
          </a:prstGeom>
        </p:spPr>
      </p:pic>
      <p:sp>
        <p:nvSpPr>
          <p:cNvPr id="5" name="内容占位符 2"/>
          <p:cNvSpPr txBox="1">
            <a:spLocks/>
          </p:cNvSpPr>
          <p:nvPr/>
        </p:nvSpPr>
        <p:spPr>
          <a:xfrm>
            <a:off x="6463854" y="1070317"/>
            <a:ext cx="5314163" cy="5250873"/>
          </a:xfrm>
          <a:prstGeom prst="rect">
            <a:avLst/>
          </a:prstGeom>
        </p:spPr>
        <p:txBody>
          <a:bodyPr vert="horz" lIns="91440" tIns="45720" rIns="91440" bIns="45720" rtlCol="0">
            <a:normAutofit fontScale="77500" lnSpcReduction="20000"/>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dirty="0"/>
              <a:t>打开方式：</a:t>
            </a:r>
            <a:r>
              <a:rPr lang="en-US" altLang="zh-CN" dirty="0"/>
              <a:t>Tools----</a:t>
            </a:r>
          </a:p>
          <a:p>
            <a:pPr marL="45720" indent="0">
              <a:buNone/>
            </a:pPr>
            <a:r>
              <a:rPr lang="en-US" altLang="zh-CN" dirty="0"/>
              <a:t>Object Identification</a:t>
            </a:r>
          </a:p>
          <a:p>
            <a:r>
              <a:rPr lang="zh-CN" altLang="en-US" dirty="0"/>
              <a:t>每个对象模型有一个可以唯一标识对象的属性列表</a:t>
            </a:r>
            <a:endParaRPr lang="en-US" altLang="zh-CN" dirty="0"/>
          </a:p>
          <a:p>
            <a:r>
              <a:rPr lang="en-US" altLang="zh-CN" dirty="0"/>
              <a:t>Mandatory Properties:</a:t>
            </a:r>
            <a:r>
              <a:rPr lang="zh-CN" altLang="en-US" dirty="0"/>
              <a:t>对象模型必要属性，在实际测试时，有一个不一致就报错</a:t>
            </a:r>
            <a:endParaRPr lang="en-US" altLang="zh-CN" dirty="0"/>
          </a:p>
          <a:p>
            <a:r>
              <a:rPr lang="en-US" altLang="zh-CN" dirty="0"/>
              <a:t>Assistive Properties:</a:t>
            </a:r>
            <a:r>
              <a:rPr lang="zh-CN" altLang="en-US" dirty="0"/>
              <a:t>辅助属性</a:t>
            </a:r>
            <a:r>
              <a:rPr lang="zh-CN" altLang="en-US" dirty="0" smtClean="0"/>
              <a:t>区域</a:t>
            </a:r>
            <a:endParaRPr lang="en-US" altLang="zh-CN" dirty="0" smtClean="0"/>
          </a:p>
          <a:p>
            <a:r>
              <a:rPr lang="en-US" altLang="zh-CN" dirty="0" smtClean="0"/>
              <a:t>Ordinal identifier:</a:t>
            </a:r>
            <a:r>
              <a:rPr lang="zh-CN" altLang="en-US" dirty="0" smtClean="0"/>
              <a:t>顺序标识符</a:t>
            </a:r>
            <a:endParaRPr lang="en-US" altLang="en-US" dirty="0"/>
          </a:p>
        </p:txBody>
      </p:sp>
    </p:spTree>
    <p:extLst>
      <p:ext uri="{BB962C8B-B14F-4D97-AF65-F5344CB8AC3E}">
        <p14:creationId xmlns:p14="http://schemas.microsoft.com/office/powerpoint/2010/main" val="2238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对象库基本操作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使用对象探测器 </a:t>
            </a:r>
            <a:r>
              <a:rPr lang="en-US" altLang="zh-CN" dirty="0"/>
              <a:t>Object Spy</a:t>
            </a:r>
            <a:r>
              <a:rPr lang="zh-CN" altLang="en-US" dirty="0"/>
              <a:t>工具识别后</a:t>
            </a:r>
            <a:r>
              <a:rPr lang="zh-CN" altLang="en-US" dirty="0" smtClean="0"/>
              <a:t>添加</a:t>
            </a:r>
            <a:endParaRPr lang="en-US" altLang="zh-CN" dirty="0" smtClean="0"/>
          </a:p>
          <a:p>
            <a:pPr lvl="1"/>
            <a:r>
              <a:rPr lang="zh-CN" altLang="en-US" dirty="0" smtClean="0"/>
              <a:t>半操作模式</a:t>
            </a:r>
            <a:r>
              <a:rPr lang="en-US" altLang="zh-CN" dirty="0" smtClean="0"/>
              <a:t>——Ctrl</a:t>
            </a:r>
            <a:r>
              <a:rPr lang="zh-CN" altLang="en-US" dirty="0" smtClean="0"/>
              <a:t>键                         支持点击</a:t>
            </a:r>
            <a:endParaRPr lang="en-US" altLang="zh-CN" dirty="0" smtClean="0"/>
          </a:p>
          <a:p>
            <a:pPr lvl="1"/>
            <a:r>
              <a:rPr lang="zh-CN" altLang="en-US" dirty="0" smtClean="0"/>
              <a:t>全操作模式</a:t>
            </a:r>
            <a:r>
              <a:rPr lang="en-US" altLang="zh-CN" dirty="0" smtClean="0"/>
              <a:t>——Ctrl + Alt                     </a:t>
            </a:r>
            <a:r>
              <a:rPr lang="zh-CN" altLang="en-US" dirty="0" smtClean="0"/>
              <a:t>支持点击和键盘输入</a:t>
            </a:r>
            <a:endParaRPr lang="en-US" altLang="zh-CN" dirty="0" smtClean="0"/>
          </a:p>
          <a:p>
            <a:pPr lvl="1"/>
            <a:r>
              <a:rPr lang="en-US" altLang="zh-CN" dirty="0" smtClean="0"/>
              <a:t>properties   </a:t>
            </a:r>
            <a:r>
              <a:rPr lang="zh-CN" altLang="en-US" dirty="0" smtClean="0"/>
              <a:t>属性</a:t>
            </a:r>
            <a:endParaRPr lang="en-US" altLang="zh-CN" dirty="0" smtClean="0"/>
          </a:p>
          <a:p>
            <a:pPr lvl="2"/>
            <a:r>
              <a:rPr lang="en-US" altLang="zh-CN" dirty="0" smtClean="0"/>
              <a:t>Native  </a:t>
            </a:r>
            <a:r>
              <a:rPr lang="zh-CN" altLang="en-US" dirty="0" smtClean="0"/>
              <a:t>本有属性</a:t>
            </a:r>
            <a:endParaRPr lang="en-US" altLang="zh-CN" dirty="0" smtClean="0"/>
          </a:p>
          <a:p>
            <a:pPr lvl="2"/>
            <a:r>
              <a:rPr lang="en-US" altLang="zh-CN" dirty="0" smtClean="0"/>
              <a:t>Test object </a:t>
            </a:r>
            <a:r>
              <a:rPr lang="zh-CN" altLang="en-US" dirty="0" smtClean="0"/>
              <a:t>智能识别</a:t>
            </a:r>
            <a:endParaRPr lang="en-US" altLang="zh-CN" dirty="0" smtClean="0"/>
          </a:p>
          <a:p>
            <a:pPr lvl="1"/>
            <a:r>
              <a:rPr lang="en-US" altLang="zh-CN" dirty="0" smtClean="0"/>
              <a:t>operation      </a:t>
            </a:r>
            <a:r>
              <a:rPr lang="zh-CN" altLang="en-US" dirty="0" smtClean="0"/>
              <a:t>动作</a:t>
            </a:r>
            <a:endParaRPr lang="en-US" altLang="zh-CN" dirty="0"/>
          </a:p>
          <a:p>
            <a:endParaRPr lang="zh-CN" altLang="en-US" dirty="0"/>
          </a:p>
        </p:txBody>
      </p:sp>
    </p:spTree>
    <p:extLst>
      <p:ext uri="{BB962C8B-B14F-4D97-AF65-F5344CB8AC3E}">
        <p14:creationId xmlns:p14="http://schemas.microsoft.com/office/powerpoint/2010/main" val="210076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对象库基本操作</a:t>
            </a:r>
            <a:endParaRPr lang="zh-CN" altLang="en-US" dirty="0"/>
          </a:p>
        </p:txBody>
      </p:sp>
      <p:sp>
        <p:nvSpPr>
          <p:cNvPr id="3" name="内容占位符 2"/>
          <p:cNvSpPr>
            <a:spLocks noGrp="1"/>
          </p:cNvSpPr>
          <p:nvPr>
            <p:ph idx="1"/>
          </p:nvPr>
        </p:nvSpPr>
        <p:spPr/>
        <p:txBody>
          <a:bodyPr/>
          <a:lstStyle/>
          <a:p>
            <a:r>
              <a:rPr lang="zh-CN" altLang="en-US" dirty="0" smtClean="0"/>
              <a:t>调试功能中的工具</a:t>
            </a:r>
            <a:endParaRPr lang="en-US" altLang="zh-CN" dirty="0" smtClean="0"/>
          </a:p>
          <a:p>
            <a:pPr lvl="1"/>
            <a:r>
              <a:rPr lang="zh-CN" altLang="en-US" dirty="0"/>
              <a:t>对象</a:t>
            </a:r>
            <a:r>
              <a:rPr lang="zh-CN" altLang="en-US" dirty="0" smtClean="0"/>
              <a:t>库亮灯</a:t>
            </a:r>
            <a:endParaRPr lang="zh-CN" altLang="en-US" dirty="0"/>
          </a:p>
        </p:txBody>
      </p:sp>
    </p:spTree>
    <p:extLst>
      <p:ext uri="{BB962C8B-B14F-4D97-AF65-F5344CB8AC3E}">
        <p14:creationId xmlns:p14="http://schemas.microsoft.com/office/powerpoint/2010/main" val="126881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199554" y="1152651"/>
            <a:ext cx="5131646" cy="5112682"/>
          </a:xfrm>
        </p:spPr>
        <p:txBody>
          <a:bodyPr>
            <a:normAutofit/>
          </a:bodyPr>
          <a:lstStyle/>
          <a:p>
            <a:r>
              <a:rPr lang="zh-CN" altLang="en-US" dirty="0" smtClean="0"/>
              <a:t>对象库编程</a:t>
            </a:r>
            <a:endParaRPr lang="en-US" altLang="zh-CN" dirty="0"/>
          </a:p>
          <a:p>
            <a:pPr lvl="1"/>
            <a:r>
              <a:rPr lang="zh-CN" altLang="en-US" dirty="0" smtClean="0"/>
              <a:t>管理对象库</a:t>
            </a:r>
            <a:endParaRPr lang="en-US" altLang="zh-CN" dirty="0" smtClean="0"/>
          </a:p>
          <a:p>
            <a:pPr lvl="1"/>
            <a:r>
              <a:rPr lang="zh-CN" altLang="en-US" dirty="0" smtClean="0">
                <a:solidFill>
                  <a:srgbClr val="FF0000"/>
                </a:solidFill>
              </a:rPr>
              <a:t>使用对象库</a:t>
            </a:r>
            <a:endParaRPr lang="en-US" altLang="zh-CN" dirty="0" smtClean="0">
              <a:solidFill>
                <a:srgbClr val="FF0000"/>
              </a:solidFill>
            </a:endParaRPr>
          </a:p>
          <a:p>
            <a:pPr lvl="1"/>
            <a:r>
              <a:rPr lang="zh-CN" altLang="en-US" dirty="0" smtClean="0"/>
              <a:t>补充知识点</a:t>
            </a:r>
            <a:endParaRPr lang="en-US" altLang="zh-CN" dirty="0" smtClean="0"/>
          </a:p>
          <a:p>
            <a:pPr lvl="1"/>
            <a:r>
              <a:rPr lang="zh-CN" altLang="en-US" dirty="0" smtClean="0"/>
              <a:t>封装对象模型</a:t>
            </a:r>
            <a:endParaRPr lang="en-US" altLang="zh-CN" dirty="0" smtClean="0"/>
          </a:p>
          <a:p>
            <a:pPr lvl="1"/>
            <a:endParaRPr lang="en-US" altLang="zh-CN" dirty="0" smtClean="0"/>
          </a:p>
        </p:txBody>
      </p:sp>
    </p:spTree>
    <p:extLst>
      <p:ext uri="{BB962C8B-B14F-4D97-AF65-F5344CB8AC3E}">
        <p14:creationId xmlns:p14="http://schemas.microsoft.com/office/powerpoint/2010/main" val="343961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对象库编程</a:t>
            </a:r>
            <a:endParaRPr lang="zh-CN" altLang="en-US" dirty="0"/>
          </a:p>
        </p:txBody>
      </p:sp>
      <p:sp>
        <p:nvSpPr>
          <p:cNvPr id="3" name="内容占位符 2"/>
          <p:cNvSpPr>
            <a:spLocks noGrp="1"/>
          </p:cNvSpPr>
          <p:nvPr>
            <p:ph idx="1"/>
          </p:nvPr>
        </p:nvSpPr>
        <p:spPr/>
        <p:txBody>
          <a:bodyPr>
            <a:normAutofit/>
          </a:bodyPr>
          <a:lstStyle/>
          <a:p>
            <a:r>
              <a:rPr lang="zh-CN" altLang="en-US" dirty="0" smtClean="0"/>
              <a:t>往对象库里添加对象后，使用对象库编程</a:t>
            </a:r>
            <a:endParaRPr lang="en-US" altLang="zh-CN" dirty="0" smtClean="0"/>
          </a:p>
          <a:p>
            <a:r>
              <a:rPr lang="zh-CN" altLang="en-US" dirty="0" smtClean="0"/>
              <a:t>使用对象库编程三种方式</a:t>
            </a:r>
            <a:endParaRPr lang="en-US" altLang="zh-CN" dirty="0" smtClean="0"/>
          </a:p>
          <a:p>
            <a:pPr lvl="1"/>
            <a:r>
              <a:rPr lang="zh-CN" altLang="en-US" dirty="0" smtClean="0"/>
              <a:t>步骤生成器 </a:t>
            </a:r>
            <a:endParaRPr lang="en-US" altLang="zh-CN" dirty="0" smtClean="0"/>
          </a:p>
          <a:p>
            <a:pPr lvl="2"/>
            <a:r>
              <a:rPr lang="en-US" altLang="zh-CN" dirty="0"/>
              <a:t>D</a:t>
            </a:r>
            <a:r>
              <a:rPr lang="en-US" altLang="zh-CN" dirty="0" smtClean="0"/>
              <a:t>esign---Step Generator</a:t>
            </a:r>
          </a:p>
          <a:p>
            <a:pPr lvl="1"/>
            <a:r>
              <a:rPr lang="en-US" altLang="zh-CN" dirty="0" smtClean="0"/>
              <a:t>Complete Word</a:t>
            </a:r>
          </a:p>
          <a:p>
            <a:pPr lvl="1"/>
            <a:r>
              <a:rPr lang="zh-CN" altLang="en-US" dirty="0" smtClean="0"/>
              <a:t>拖动生成</a:t>
            </a:r>
            <a:endParaRPr lang="zh-CN" altLang="en-US" dirty="0"/>
          </a:p>
        </p:txBody>
      </p:sp>
    </p:spTree>
    <p:extLst>
      <p:ext uri="{BB962C8B-B14F-4D97-AF65-F5344CB8AC3E}">
        <p14:creationId xmlns:p14="http://schemas.microsoft.com/office/powerpoint/2010/main" val="116472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共享对象库</a:t>
            </a:r>
            <a:endParaRPr lang="zh-CN" altLang="en-US" dirty="0"/>
          </a:p>
        </p:txBody>
      </p:sp>
      <p:sp>
        <p:nvSpPr>
          <p:cNvPr id="3" name="内容占位符 2"/>
          <p:cNvSpPr>
            <a:spLocks noGrp="1"/>
          </p:cNvSpPr>
          <p:nvPr>
            <p:ph idx="1"/>
          </p:nvPr>
        </p:nvSpPr>
        <p:spPr/>
        <p:txBody>
          <a:bodyPr>
            <a:normAutofit/>
          </a:bodyPr>
          <a:lstStyle/>
          <a:p>
            <a:r>
              <a:rPr lang="zh-CN" altLang="en-US" dirty="0"/>
              <a:t>本</a:t>
            </a:r>
            <a:r>
              <a:rPr lang="zh-CN" altLang="en-US" dirty="0" smtClean="0"/>
              <a:t>次使用结束，下次需要使用同样的对象库怎么办？</a:t>
            </a:r>
            <a:endParaRPr lang="en-US" altLang="zh-CN" dirty="0" smtClean="0"/>
          </a:p>
          <a:p>
            <a:pPr lvl="1"/>
            <a:r>
              <a:rPr lang="zh-CN" altLang="en-US" dirty="0" smtClean="0"/>
              <a:t>对象库保存</a:t>
            </a:r>
            <a:endParaRPr lang="en-US" altLang="zh-CN" dirty="0" smtClean="0"/>
          </a:p>
          <a:p>
            <a:pPr lvl="1"/>
            <a:r>
              <a:rPr lang="zh-CN" altLang="en-US" dirty="0" smtClean="0"/>
              <a:t>对象库导入</a:t>
            </a:r>
            <a:endParaRPr lang="en-US" altLang="zh-CN" dirty="0" smtClean="0"/>
          </a:p>
          <a:p>
            <a:r>
              <a:rPr lang="zh-CN" altLang="en-US" dirty="0"/>
              <a:t>当团队中有多人做同一个项目，需要使用相同的对象库怎么办</a:t>
            </a:r>
            <a:r>
              <a:rPr lang="zh-CN" altLang="en-US" dirty="0" smtClean="0"/>
              <a:t>？</a:t>
            </a:r>
            <a:endParaRPr lang="en-US" altLang="zh-CN" dirty="0" smtClean="0"/>
          </a:p>
          <a:p>
            <a:pPr lvl="1"/>
            <a:r>
              <a:rPr lang="zh-CN" altLang="en-US" dirty="0" smtClean="0"/>
              <a:t>对象库对比</a:t>
            </a:r>
            <a:endParaRPr lang="en-US" altLang="zh-CN" dirty="0" smtClean="0"/>
          </a:p>
          <a:p>
            <a:pPr lvl="1"/>
            <a:r>
              <a:rPr lang="zh-CN" altLang="en-US" dirty="0"/>
              <a:t>对象</a:t>
            </a:r>
            <a:r>
              <a:rPr lang="zh-CN" altLang="en-US" dirty="0" smtClean="0"/>
              <a:t>库合并</a:t>
            </a:r>
            <a:endParaRPr lang="en-US" altLang="zh-CN" dirty="0"/>
          </a:p>
          <a:p>
            <a:endParaRPr lang="zh-CN" altLang="en-US" dirty="0"/>
          </a:p>
        </p:txBody>
      </p:sp>
    </p:spTree>
    <p:extLst>
      <p:ext uri="{BB962C8B-B14F-4D97-AF65-F5344CB8AC3E}">
        <p14:creationId xmlns:p14="http://schemas.microsoft.com/office/powerpoint/2010/main" val="230640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内容回顾</a:t>
            </a:r>
            <a:endParaRPr lang="zh-CN" altLang="en-US" dirty="0"/>
          </a:p>
        </p:txBody>
      </p:sp>
      <p:sp>
        <p:nvSpPr>
          <p:cNvPr id="5" name="内容占位符 4"/>
          <p:cNvSpPr>
            <a:spLocks noGrp="1"/>
          </p:cNvSpPr>
          <p:nvPr>
            <p:ph idx="1"/>
          </p:nvPr>
        </p:nvSpPr>
        <p:spPr/>
        <p:txBody>
          <a:bodyPr>
            <a:normAutofit fontScale="92500" lnSpcReduction="10000"/>
          </a:bodyPr>
          <a:lstStyle/>
          <a:p>
            <a:r>
              <a:rPr lang="zh-CN" altLang="en-US" dirty="0" smtClean="0"/>
              <a:t>自动化测试定义：</a:t>
            </a:r>
            <a:endParaRPr lang="en-US" altLang="zh-CN" dirty="0" smtClean="0"/>
          </a:p>
          <a:p>
            <a:pPr lvl="1"/>
            <a:r>
              <a:rPr lang="zh-CN" altLang="en-US" dirty="0" smtClean="0"/>
              <a:t>对</a:t>
            </a:r>
            <a:r>
              <a:rPr lang="zh-CN" altLang="en-US" dirty="0"/>
              <a:t>减少</a:t>
            </a:r>
            <a:r>
              <a:rPr lang="zh-CN" altLang="en-US" dirty="0" smtClean="0"/>
              <a:t>一个已有的手工测试过程，并尽可能排除人工干预的过程</a:t>
            </a:r>
            <a:endParaRPr lang="en-US" altLang="zh-CN" dirty="0" smtClean="0"/>
          </a:p>
          <a:p>
            <a:r>
              <a:rPr lang="zh-CN" altLang="en-US" dirty="0" smtClean="0"/>
              <a:t>什么时候用自动化测试</a:t>
            </a:r>
            <a:endParaRPr lang="en-US" altLang="zh-CN" dirty="0" smtClean="0"/>
          </a:p>
          <a:p>
            <a:pPr lvl="1"/>
            <a:r>
              <a:rPr lang="zh-CN" altLang="en-US" dirty="0"/>
              <a:t>项目周期长，系统版本不断</a:t>
            </a:r>
            <a:endParaRPr lang="en-US" altLang="zh-CN" dirty="0"/>
          </a:p>
          <a:p>
            <a:pPr lvl="1"/>
            <a:r>
              <a:rPr lang="zh-CN" altLang="en-US" dirty="0"/>
              <a:t>需求变更不频繁</a:t>
            </a:r>
            <a:endParaRPr lang="en-US" altLang="zh-CN" dirty="0"/>
          </a:p>
          <a:p>
            <a:pPr lvl="1"/>
            <a:r>
              <a:rPr lang="zh-CN" altLang="en-US" dirty="0"/>
              <a:t>系统中测试对象可以正常识别</a:t>
            </a:r>
            <a:endParaRPr lang="en-US" altLang="zh-CN" dirty="0"/>
          </a:p>
          <a:p>
            <a:pPr lvl="1"/>
            <a:r>
              <a:rPr lang="zh-CN" altLang="en-US" dirty="0"/>
              <a:t>需要反复测试</a:t>
            </a:r>
            <a:endParaRPr lang="en-US" altLang="zh-CN" dirty="0"/>
          </a:p>
          <a:p>
            <a:endParaRPr lang="en-US" altLang="zh-CN" dirty="0" smtClean="0"/>
          </a:p>
          <a:p>
            <a:pPr lvl="1"/>
            <a:endParaRPr lang="en-US" altLang="zh-CN" dirty="0" smtClean="0"/>
          </a:p>
        </p:txBody>
      </p:sp>
    </p:spTree>
    <p:extLst>
      <p:ext uri="{BB962C8B-B14F-4D97-AF65-F5344CB8AC3E}">
        <p14:creationId xmlns:p14="http://schemas.microsoft.com/office/powerpoint/2010/main" val="422228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a:t>
            </a:r>
            <a:r>
              <a:rPr lang="zh-CN" altLang="en-US" dirty="0" smtClean="0"/>
              <a:t>保留对象</a:t>
            </a:r>
            <a:endParaRPr lang="zh-CN" altLang="en-US" dirty="0"/>
          </a:p>
        </p:txBody>
      </p:sp>
      <p:sp>
        <p:nvSpPr>
          <p:cNvPr id="3" name="内容占位符 2"/>
          <p:cNvSpPr>
            <a:spLocks noGrp="1"/>
          </p:cNvSpPr>
          <p:nvPr>
            <p:ph idx="1"/>
          </p:nvPr>
        </p:nvSpPr>
        <p:spPr/>
        <p:txBody>
          <a:bodyPr/>
          <a:lstStyle/>
          <a:p>
            <a:r>
              <a:rPr lang="en-US" altLang="zh-CN" dirty="0" err="1" smtClean="0"/>
              <a:t>SystemUtil</a:t>
            </a:r>
            <a:r>
              <a:rPr lang="zh-CN" altLang="en-US" dirty="0" smtClean="0"/>
              <a:t>对象</a:t>
            </a:r>
            <a:endParaRPr lang="en-US" altLang="zh-CN" dirty="0" smtClean="0"/>
          </a:p>
          <a:p>
            <a:endParaRPr lang="zh-CN" altLang="en-US" dirty="0"/>
          </a:p>
        </p:txBody>
      </p:sp>
    </p:spTree>
    <p:extLst>
      <p:ext uri="{BB962C8B-B14F-4D97-AF65-F5344CB8AC3E}">
        <p14:creationId xmlns:p14="http://schemas.microsoft.com/office/powerpoint/2010/main" val="420149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系统保留对象</a:t>
            </a:r>
            <a:endParaRPr lang="zh-CN" altLang="en-US" dirty="0"/>
          </a:p>
        </p:txBody>
      </p:sp>
      <p:sp>
        <p:nvSpPr>
          <p:cNvPr id="3" name="内容占位符 2"/>
          <p:cNvSpPr>
            <a:spLocks noGrp="1"/>
          </p:cNvSpPr>
          <p:nvPr>
            <p:ph idx="1"/>
          </p:nvPr>
        </p:nvSpPr>
        <p:spPr/>
        <p:txBody>
          <a:bodyPr/>
          <a:lstStyle/>
          <a:p>
            <a:r>
              <a:rPr lang="en-US" altLang="zh-CN" dirty="0" err="1" smtClean="0"/>
              <a:t>SystemUtil</a:t>
            </a:r>
            <a:endParaRPr lang="en-US" altLang="zh-CN" dirty="0" smtClean="0"/>
          </a:p>
          <a:p>
            <a:pPr lvl="1"/>
            <a:r>
              <a:rPr lang="zh-CN" altLang="en-US" dirty="0" smtClean="0"/>
              <a:t>用于运行或关闭一些程序和进程</a:t>
            </a:r>
            <a:endParaRPr lang="en-US" altLang="zh-CN" dirty="0" smtClean="0"/>
          </a:p>
          <a:p>
            <a:pPr lvl="1"/>
            <a:r>
              <a:rPr lang="zh-CN" altLang="en-US" i="1" dirty="0" smtClean="0"/>
              <a:t>用法：</a:t>
            </a:r>
            <a:r>
              <a:rPr lang="fr-FR" altLang="zh-CN" i="1" dirty="0" smtClean="0"/>
              <a:t>object</a:t>
            </a:r>
            <a:r>
              <a:rPr lang="fr-FR" altLang="zh-CN" dirty="0" smtClean="0"/>
              <a:t>.Run</a:t>
            </a:r>
            <a:r>
              <a:rPr lang="fr-FR" altLang="zh-CN" dirty="0"/>
              <a:t> file, [params], [dir], [op], [mode</a:t>
            </a:r>
            <a:r>
              <a:rPr lang="fr-FR" altLang="zh-CN" dirty="0" smtClean="0"/>
              <a:t>]</a:t>
            </a:r>
          </a:p>
          <a:p>
            <a:r>
              <a:rPr lang="zh-CN" altLang="en-US" dirty="0" smtClean="0"/>
              <a:t>例：打开程序</a:t>
            </a:r>
            <a:r>
              <a:rPr lang="en-US" altLang="zh-CN" dirty="0" err="1" smtClean="0"/>
              <a:t>SystemUtil.Run"C</a:t>
            </a:r>
            <a:r>
              <a:rPr lang="en-US" altLang="zh-CN" dirty="0"/>
              <a:t>:\Users\Administrator\AppData\Local\Google\Chrome\Application\chrome.exe","www.baidu.com"</a:t>
            </a:r>
            <a:endParaRPr lang="en-US" altLang="zh-CN" dirty="0" smtClean="0"/>
          </a:p>
        </p:txBody>
      </p:sp>
    </p:spTree>
    <p:extLst>
      <p:ext uri="{BB962C8B-B14F-4D97-AF65-F5344CB8AC3E}">
        <p14:creationId xmlns:p14="http://schemas.microsoft.com/office/powerpoint/2010/main" val="29403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系统保留对象</a:t>
            </a:r>
          </a:p>
        </p:txBody>
      </p:sp>
      <p:sp>
        <p:nvSpPr>
          <p:cNvPr id="3" name="内容占位符 2"/>
          <p:cNvSpPr>
            <a:spLocks noGrp="1"/>
          </p:cNvSpPr>
          <p:nvPr>
            <p:ph idx="1"/>
          </p:nvPr>
        </p:nvSpPr>
        <p:spPr/>
        <p:txBody>
          <a:bodyPr/>
          <a:lstStyle/>
          <a:p>
            <a:r>
              <a:rPr lang="zh-CN" altLang="en-US" dirty="0" smtClean="0"/>
              <a:t>关闭进程</a:t>
            </a:r>
            <a:endParaRPr lang="en-US" altLang="zh-CN" dirty="0" smtClean="0"/>
          </a:p>
          <a:p>
            <a:pPr lvl="1"/>
            <a:r>
              <a:rPr lang="zh-CN" altLang="en-US" dirty="0" smtClean="0"/>
              <a:t>使用进程名（或进程</a:t>
            </a:r>
            <a:r>
              <a:rPr lang="en-US" altLang="zh-CN" dirty="0" smtClean="0"/>
              <a:t>ID</a:t>
            </a:r>
            <a:r>
              <a:rPr lang="zh-CN" altLang="en-US" dirty="0" smtClean="0"/>
              <a:t>，）关闭</a:t>
            </a:r>
            <a:endParaRPr lang="en-US" altLang="zh-CN" dirty="0" smtClean="0"/>
          </a:p>
          <a:p>
            <a:pPr marL="365760" lvl="1" indent="0">
              <a:buNone/>
            </a:pPr>
            <a:r>
              <a:rPr lang="en-US" altLang="zh-CN" dirty="0"/>
              <a:t>    </a:t>
            </a:r>
            <a:r>
              <a:rPr lang="en-US" altLang="zh-CN" dirty="0" err="1"/>
              <a:t>SystemUtil.CloseProcessByName</a:t>
            </a:r>
            <a:r>
              <a:rPr lang="en-US" altLang="zh-CN" dirty="0"/>
              <a:t>("chrome.exe")</a:t>
            </a:r>
            <a:endParaRPr lang="en-US" altLang="zh-CN" dirty="0" smtClean="0"/>
          </a:p>
          <a:p>
            <a:pPr marL="365760" lvl="1" indent="0">
              <a:buNone/>
            </a:pPr>
            <a:endParaRPr lang="en-US" altLang="zh-CN" dirty="0" smtClean="0"/>
          </a:p>
          <a:p>
            <a:pPr marL="365760" lvl="1" indent="0">
              <a:buNone/>
            </a:pPr>
            <a:endParaRPr lang="en-US" altLang="zh-CN" dirty="0"/>
          </a:p>
          <a:p>
            <a:pPr marL="365760" lvl="1" indent="0">
              <a:buNone/>
            </a:pPr>
            <a:r>
              <a:rPr lang="en-US" altLang="zh-CN" dirty="0" smtClean="0"/>
              <a:t>										demo41</a:t>
            </a:r>
            <a:endParaRPr lang="zh-CN" altLang="en-US" dirty="0"/>
          </a:p>
        </p:txBody>
      </p:sp>
    </p:spTree>
    <p:extLst>
      <p:ext uri="{BB962C8B-B14F-4D97-AF65-F5344CB8AC3E}">
        <p14:creationId xmlns:p14="http://schemas.microsoft.com/office/powerpoint/2010/main" val="65780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199554" y="1152651"/>
            <a:ext cx="5131646" cy="5112682"/>
          </a:xfrm>
        </p:spPr>
        <p:txBody>
          <a:bodyPr>
            <a:normAutofit/>
          </a:bodyPr>
          <a:lstStyle/>
          <a:p>
            <a:r>
              <a:rPr lang="zh-CN" altLang="en-US" dirty="0" smtClean="0"/>
              <a:t>对象库编程</a:t>
            </a:r>
            <a:endParaRPr lang="en-US" altLang="zh-CN" dirty="0"/>
          </a:p>
          <a:p>
            <a:pPr lvl="1"/>
            <a:r>
              <a:rPr lang="zh-CN" altLang="en-US" dirty="0" smtClean="0"/>
              <a:t>管理对象库</a:t>
            </a:r>
            <a:endParaRPr lang="en-US" altLang="zh-CN" dirty="0" smtClean="0"/>
          </a:p>
          <a:p>
            <a:pPr lvl="1"/>
            <a:r>
              <a:rPr lang="zh-CN" altLang="en-US" dirty="0" smtClean="0"/>
              <a:t>使用对象库</a:t>
            </a:r>
            <a:endParaRPr lang="en-US" altLang="zh-CN" dirty="0" smtClean="0"/>
          </a:p>
          <a:p>
            <a:pPr lvl="1"/>
            <a:r>
              <a:rPr lang="zh-CN" altLang="en-US" dirty="0" smtClean="0">
                <a:solidFill>
                  <a:srgbClr val="FF0000"/>
                </a:solidFill>
              </a:rPr>
              <a:t>补充知识点</a:t>
            </a:r>
            <a:endParaRPr lang="en-US" altLang="zh-CN" dirty="0" smtClean="0">
              <a:solidFill>
                <a:srgbClr val="FF0000"/>
              </a:solidFill>
            </a:endParaRPr>
          </a:p>
          <a:p>
            <a:pPr lvl="1"/>
            <a:r>
              <a:rPr lang="zh-CN" altLang="en-US" dirty="0" smtClean="0"/>
              <a:t>封装对象模型</a:t>
            </a:r>
            <a:endParaRPr lang="en-US" altLang="zh-CN" dirty="0" smtClean="0"/>
          </a:p>
          <a:p>
            <a:pPr lvl="1"/>
            <a:endParaRPr lang="en-US" altLang="zh-CN" dirty="0" smtClean="0"/>
          </a:p>
        </p:txBody>
      </p:sp>
    </p:spTree>
    <p:extLst>
      <p:ext uri="{BB962C8B-B14F-4D97-AF65-F5344CB8AC3E}">
        <p14:creationId xmlns:p14="http://schemas.microsoft.com/office/powerpoint/2010/main" val="211835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补充知识</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UFT  IDE </a:t>
            </a:r>
            <a:r>
              <a:rPr lang="zh-CN" altLang="en-US" dirty="0" smtClean="0"/>
              <a:t>垂直分割选取</a:t>
            </a:r>
            <a:endParaRPr lang="en-US" altLang="zh-CN" dirty="0" smtClean="0"/>
          </a:p>
          <a:p>
            <a:pPr lvl="1"/>
            <a:r>
              <a:rPr lang="en-US" altLang="zh-CN" dirty="0" smtClean="0"/>
              <a:t>Alt</a:t>
            </a:r>
            <a:r>
              <a:rPr lang="zh-CN" altLang="en-US" dirty="0" smtClean="0"/>
              <a:t>键</a:t>
            </a:r>
            <a:r>
              <a:rPr lang="en-US" altLang="zh-CN" dirty="0" smtClean="0"/>
              <a:t>+</a:t>
            </a:r>
            <a:r>
              <a:rPr lang="zh-CN" altLang="en-US" dirty="0" smtClean="0"/>
              <a:t>鼠标左键拖动</a:t>
            </a:r>
            <a:endParaRPr lang="en-US" altLang="zh-CN" dirty="0" smtClean="0"/>
          </a:p>
          <a:p>
            <a:r>
              <a:rPr lang="en-US" altLang="zh-CN" dirty="0" smtClean="0"/>
              <a:t>With…End With </a:t>
            </a:r>
            <a:r>
              <a:rPr lang="zh-CN" altLang="en-US" dirty="0" smtClean="0"/>
              <a:t>使用</a:t>
            </a:r>
            <a:endParaRPr lang="en-US" altLang="zh-CN" dirty="0" smtClean="0"/>
          </a:p>
          <a:p>
            <a:pPr marL="365760" lvl="1" indent="0">
              <a:buNone/>
            </a:pPr>
            <a:r>
              <a:rPr lang="en-US" altLang="zh-CN" dirty="0"/>
              <a:t>Browser("</a:t>
            </a:r>
            <a:r>
              <a:rPr lang="zh-CN" altLang="en-US" dirty="0"/>
              <a:t>登录 </a:t>
            </a:r>
            <a:r>
              <a:rPr lang="en-US" altLang="zh-CN" dirty="0"/>
              <a:t>- </a:t>
            </a:r>
            <a:r>
              <a:rPr lang="zh-CN" altLang="en-US" dirty="0"/>
              <a:t>雪梨教育</a:t>
            </a:r>
            <a:r>
              <a:rPr lang="en-US" altLang="zh-CN" dirty="0"/>
              <a:t>").Page("</a:t>
            </a:r>
            <a:r>
              <a:rPr lang="zh-CN" altLang="en-US" dirty="0"/>
              <a:t>登录 </a:t>
            </a:r>
            <a:r>
              <a:rPr lang="en-US" altLang="zh-CN" dirty="0"/>
              <a:t>- </a:t>
            </a:r>
            <a:r>
              <a:rPr lang="zh-CN" altLang="en-US" dirty="0"/>
              <a:t>雪梨教育</a:t>
            </a:r>
            <a:r>
              <a:rPr lang="en-US" altLang="zh-CN" dirty="0"/>
              <a:t>").</a:t>
            </a:r>
            <a:r>
              <a:rPr lang="en-US" altLang="zh-CN" dirty="0" err="1"/>
              <a:t>WebEdit</a:t>
            </a:r>
            <a:r>
              <a:rPr lang="en-US" altLang="zh-CN" dirty="0"/>
              <a:t>("password").Set</a:t>
            </a:r>
            <a:br>
              <a:rPr lang="en-US" altLang="zh-CN" dirty="0"/>
            </a:br>
            <a:r>
              <a:rPr lang="en-US" altLang="zh-CN" dirty="0"/>
              <a:t>Browser("</a:t>
            </a:r>
            <a:r>
              <a:rPr lang="zh-CN" altLang="en-US" dirty="0"/>
              <a:t>登录 </a:t>
            </a:r>
            <a:r>
              <a:rPr lang="en-US" altLang="zh-CN" dirty="0"/>
              <a:t>- </a:t>
            </a:r>
            <a:r>
              <a:rPr lang="zh-CN" altLang="en-US" dirty="0"/>
              <a:t>雪梨教育</a:t>
            </a:r>
            <a:r>
              <a:rPr lang="en-US" altLang="zh-CN" dirty="0"/>
              <a:t>").Page("</a:t>
            </a:r>
            <a:r>
              <a:rPr lang="zh-CN" altLang="en-US" dirty="0"/>
              <a:t>登录 </a:t>
            </a:r>
            <a:r>
              <a:rPr lang="en-US" altLang="zh-CN" dirty="0"/>
              <a:t>- </a:t>
            </a:r>
            <a:r>
              <a:rPr lang="zh-CN" altLang="en-US" dirty="0"/>
              <a:t>雪梨教育</a:t>
            </a:r>
            <a:r>
              <a:rPr lang="en-US" altLang="zh-CN" dirty="0"/>
              <a:t>").</a:t>
            </a:r>
            <a:r>
              <a:rPr lang="en-US" altLang="zh-CN" dirty="0" err="1"/>
              <a:t>WebEdit</a:t>
            </a:r>
            <a:r>
              <a:rPr lang="en-US" altLang="zh-CN" dirty="0"/>
              <a:t>("username").Set</a:t>
            </a:r>
            <a:br>
              <a:rPr lang="en-US" altLang="zh-CN" dirty="0"/>
            </a:br>
            <a:r>
              <a:rPr lang="en-US" altLang="zh-CN" dirty="0"/>
              <a:t>Browser("</a:t>
            </a:r>
            <a:r>
              <a:rPr lang="zh-CN" altLang="en-US" dirty="0"/>
              <a:t>登录 </a:t>
            </a:r>
            <a:r>
              <a:rPr lang="en-US" altLang="zh-CN" dirty="0"/>
              <a:t>- </a:t>
            </a:r>
            <a:r>
              <a:rPr lang="zh-CN" altLang="en-US" dirty="0"/>
              <a:t>雪梨教育</a:t>
            </a:r>
            <a:r>
              <a:rPr lang="en-US" altLang="zh-CN" dirty="0"/>
              <a:t>").Page("</a:t>
            </a:r>
            <a:r>
              <a:rPr lang="zh-CN" altLang="en-US" dirty="0"/>
              <a:t>登录 </a:t>
            </a:r>
            <a:r>
              <a:rPr lang="en-US" altLang="zh-CN" dirty="0"/>
              <a:t>- </a:t>
            </a:r>
            <a:r>
              <a:rPr lang="zh-CN" altLang="en-US" dirty="0"/>
              <a:t>雪梨教育</a:t>
            </a:r>
            <a:r>
              <a:rPr lang="en-US" altLang="zh-CN" dirty="0"/>
              <a:t>").</a:t>
            </a:r>
            <a:r>
              <a:rPr lang="en-US" altLang="zh-CN" dirty="0" err="1"/>
              <a:t>WebButton</a:t>
            </a:r>
            <a:r>
              <a:rPr lang="en-US" altLang="zh-CN" dirty="0"/>
              <a:t>("</a:t>
            </a:r>
            <a:r>
              <a:rPr lang="zh-CN" altLang="en-US" dirty="0"/>
              <a:t>登录</a:t>
            </a:r>
            <a:r>
              <a:rPr lang="en-US" altLang="zh-CN" dirty="0"/>
              <a:t>").Click</a:t>
            </a:r>
            <a:endParaRPr lang="zh-CN" altLang="en-US" dirty="0"/>
          </a:p>
        </p:txBody>
      </p:sp>
      <p:sp>
        <p:nvSpPr>
          <p:cNvPr id="4" name="圆角矩形 3"/>
          <p:cNvSpPr/>
          <p:nvPr/>
        </p:nvSpPr>
        <p:spPr>
          <a:xfrm>
            <a:off x="951470" y="3163330"/>
            <a:ext cx="6709719" cy="1458097"/>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7924" y="4766270"/>
            <a:ext cx="8344930" cy="1785104"/>
          </a:xfrm>
          <a:prstGeom prst="rect">
            <a:avLst/>
          </a:prstGeom>
        </p:spPr>
        <p:txBody>
          <a:bodyPr wrap="square">
            <a:spAutoFit/>
          </a:bodyPr>
          <a:lstStyle/>
          <a:p>
            <a: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t>With Browser("</a:t>
            </a:r>
            <a:r>
              <a:rPr lang="zh-CN" altLang="en-US" sz="2200" b="1" dirty="0">
                <a:solidFill>
                  <a:schemeClr val="tx1">
                    <a:lumMod val="90000"/>
                    <a:lumOff val="10000"/>
                  </a:schemeClr>
                </a:solidFill>
                <a:latin typeface="Times New Roman" panose="02020603050405020304" pitchFamily="18" charset="0"/>
                <a:ea typeface="楷体" panose="02010609060101010101" pitchFamily="49" charset="-122"/>
              </a:rPr>
              <a:t>登录 </a:t>
            </a:r>
            <a: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t>- </a:t>
            </a:r>
            <a:r>
              <a:rPr lang="zh-CN" altLang="en-US" sz="2200" b="1" dirty="0">
                <a:solidFill>
                  <a:schemeClr val="tx1">
                    <a:lumMod val="90000"/>
                    <a:lumOff val="10000"/>
                  </a:schemeClr>
                </a:solidFill>
                <a:latin typeface="Times New Roman" panose="02020603050405020304" pitchFamily="18" charset="0"/>
                <a:ea typeface="楷体" panose="02010609060101010101" pitchFamily="49" charset="-122"/>
              </a:rPr>
              <a:t>雪梨教育</a:t>
            </a:r>
            <a: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t>").Page("</a:t>
            </a:r>
            <a:r>
              <a:rPr lang="zh-CN" altLang="en-US" sz="2200" b="1" dirty="0">
                <a:solidFill>
                  <a:schemeClr val="tx1">
                    <a:lumMod val="90000"/>
                    <a:lumOff val="10000"/>
                  </a:schemeClr>
                </a:solidFill>
                <a:latin typeface="Times New Roman" panose="02020603050405020304" pitchFamily="18" charset="0"/>
                <a:ea typeface="楷体" panose="02010609060101010101" pitchFamily="49" charset="-122"/>
              </a:rPr>
              <a:t>登录 </a:t>
            </a:r>
            <a: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t>- </a:t>
            </a:r>
            <a:r>
              <a:rPr lang="zh-CN" altLang="en-US" sz="2200" b="1" dirty="0">
                <a:solidFill>
                  <a:schemeClr val="tx1">
                    <a:lumMod val="90000"/>
                    <a:lumOff val="10000"/>
                  </a:schemeClr>
                </a:solidFill>
                <a:latin typeface="Times New Roman" panose="02020603050405020304" pitchFamily="18" charset="0"/>
                <a:ea typeface="楷体" panose="02010609060101010101" pitchFamily="49" charset="-122"/>
              </a:rPr>
              <a:t>雪梨教育</a:t>
            </a:r>
            <a: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t>")</a:t>
            </a:r>
            <a:r>
              <a:rPr lang="zh-CN" altLang="en-US" sz="2200" b="1" dirty="0">
                <a:solidFill>
                  <a:schemeClr val="tx1">
                    <a:lumMod val="90000"/>
                    <a:lumOff val="10000"/>
                  </a:schemeClr>
                </a:solidFill>
                <a:latin typeface="Times New Roman" panose="02020603050405020304" pitchFamily="18" charset="0"/>
                <a:ea typeface="楷体" panose="02010609060101010101" pitchFamily="49" charset="-122"/>
              </a:rPr>
              <a:t/>
            </a:r>
            <a:br>
              <a:rPr lang="zh-CN" altLang="en-US" sz="2200" b="1" dirty="0">
                <a:solidFill>
                  <a:schemeClr val="tx1">
                    <a:lumMod val="90000"/>
                    <a:lumOff val="10000"/>
                  </a:schemeClr>
                </a:solidFill>
                <a:latin typeface="Times New Roman" panose="02020603050405020304" pitchFamily="18" charset="0"/>
                <a:ea typeface="楷体" panose="02010609060101010101" pitchFamily="49" charset="-122"/>
              </a:rPr>
            </a:br>
            <a:r>
              <a:rPr lang="zh-CN" altLang="en-US" sz="2200" b="1" dirty="0">
                <a:solidFill>
                  <a:schemeClr val="tx1">
                    <a:lumMod val="90000"/>
                    <a:lumOff val="10000"/>
                  </a:schemeClr>
                </a:solidFill>
                <a:latin typeface="Times New Roman" panose="02020603050405020304" pitchFamily="18" charset="0"/>
                <a:ea typeface="楷体" panose="02010609060101010101" pitchFamily="49" charset="-122"/>
              </a:rPr>
              <a:t>    </a:t>
            </a:r>
            <a: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t>.</a:t>
            </a:r>
            <a:r>
              <a:rPr lang="en-US" altLang="zh-CN" sz="2200" b="1" dirty="0" err="1">
                <a:solidFill>
                  <a:schemeClr val="tx1">
                    <a:lumMod val="90000"/>
                    <a:lumOff val="10000"/>
                  </a:schemeClr>
                </a:solidFill>
                <a:latin typeface="Times New Roman" panose="02020603050405020304" pitchFamily="18" charset="0"/>
                <a:ea typeface="楷体" panose="02010609060101010101" pitchFamily="49" charset="-122"/>
              </a:rPr>
              <a:t>WebEdit</a:t>
            </a:r>
            <a: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t>("password").Set</a:t>
            </a:r>
            <a:b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br>
            <a: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t>    .</a:t>
            </a:r>
            <a:r>
              <a:rPr lang="en-US" altLang="zh-CN" sz="2200" b="1" dirty="0" err="1">
                <a:solidFill>
                  <a:schemeClr val="tx1">
                    <a:lumMod val="90000"/>
                    <a:lumOff val="10000"/>
                  </a:schemeClr>
                </a:solidFill>
                <a:latin typeface="Times New Roman" panose="02020603050405020304" pitchFamily="18" charset="0"/>
                <a:ea typeface="楷体" panose="02010609060101010101" pitchFamily="49" charset="-122"/>
              </a:rPr>
              <a:t>WebEdit</a:t>
            </a:r>
            <a: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t>("username").Set</a:t>
            </a:r>
            <a:b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br>
            <a: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t>   .</a:t>
            </a:r>
            <a:r>
              <a:rPr lang="en-US" altLang="zh-CN" sz="2200" b="1" dirty="0" err="1">
                <a:solidFill>
                  <a:schemeClr val="tx1">
                    <a:lumMod val="90000"/>
                    <a:lumOff val="10000"/>
                  </a:schemeClr>
                </a:solidFill>
                <a:latin typeface="Times New Roman" panose="02020603050405020304" pitchFamily="18" charset="0"/>
                <a:ea typeface="楷体" panose="02010609060101010101" pitchFamily="49" charset="-122"/>
              </a:rPr>
              <a:t>WebButton</a:t>
            </a:r>
            <a: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t>("</a:t>
            </a:r>
            <a:r>
              <a:rPr lang="zh-CN" altLang="en-US" sz="2200" b="1" dirty="0">
                <a:solidFill>
                  <a:schemeClr val="tx1">
                    <a:lumMod val="90000"/>
                    <a:lumOff val="10000"/>
                  </a:schemeClr>
                </a:solidFill>
                <a:latin typeface="Times New Roman" panose="02020603050405020304" pitchFamily="18" charset="0"/>
                <a:ea typeface="楷体" panose="02010609060101010101" pitchFamily="49" charset="-122"/>
              </a:rPr>
              <a:t>登录</a:t>
            </a:r>
            <a: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t>").Click</a:t>
            </a:r>
            <a:b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br>
            <a:r>
              <a:rPr lang="en-US" altLang="zh-CN" sz="2200" b="1" dirty="0">
                <a:solidFill>
                  <a:schemeClr val="tx1">
                    <a:lumMod val="90000"/>
                    <a:lumOff val="10000"/>
                  </a:schemeClr>
                </a:solidFill>
                <a:latin typeface="Times New Roman" panose="02020603050405020304" pitchFamily="18" charset="0"/>
                <a:ea typeface="楷体" panose="02010609060101010101" pitchFamily="49" charset="-122"/>
              </a:rPr>
              <a:t>End With</a:t>
            </a:r>
            <a:endParaRPr lang="zh-CN" altLang="en-US" sz="2200" b="1" dirty="0">
              <a:solidFill>
                <a:schemeClr val="tx1">
                  <a:lumMod val="90000"/>
                  <a:lumOff val="10000"/>
                </a:schemeClr>
              </a:solidFill>
              <a:latin typeface="Times New Roman" panose="02020603050405020304" pitchFamily="18" charset="0"/>
              <a:ea typeface="楷体" panose="02010609060101010101" pitchFamily="49" charset="-122"/>
            </a:endParaRPr>
          </a:p>
        </p:txBody>
      </p:sp>
      <p:sp>
        <p:nvSpPr>
          <p:cNvPr id="6" name="圆角矩形 5"/>
          <p:cNvSpPr/>
          <p:nvPr/>
        </p:nvSpPr>
        <p:spPr>
          <a:xfrm>
            <a:off x="815546" y="4732638"/>
            <a:ext cx="7574692" cy="1779373"/>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578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 calcmode="lin" valueType="num">
                                      <p:cBhvr additive="base">
                                        <p:cTn id="36"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补充知识</a:t>
            </a:r>
            <a:endParaRPr lang="zh-CN" altLang="en-US" dirty="0"/>
          </a:p>
        </p:txBody>
      </p:sp>
      <p:sp>
        <p:nvSpPr>
          <p:cNvPr id="3" name="内容占位符 2"/>
          <p:cNvSpPr>
            <a:spLocks noGrp="1"/>
          </p:cNvSpPr>
          <p:nvPr>
            <p:ph idx="1"/>
          </p:nvPr>
        </p:nvSpPr>
        <p:spPr>
          <a:xfrm>
            <a:off x="391160" y="990602"/>
            <a:ext cx="11541759" cy="4797679"/>
          </a:xfrm>
        </p:spPr>
        <p:txBody>
          <a:bodyPr/>
          <a:lstStyle/>
          <a:p>
            <a:r>
              <a:rPr lang="zh-CN" altLang="en-US" dirty="0" smtClean="0"/>
              <a:t>代码换行符</a:t>
            </a:r>
            <a:endParaRPr lang="en-US" altLang="zh-CN" dirty="0" smtClean="0"/>
          </a:p>
          <a:p>
            <a:pPr lvl="1"/>
            <a:r>
              <a:rPr lang="zh-CN" altLang="en-US" dirty="0" smtClean="0"/>
              <a:t>使用“</a:t>
            </a:r>
            <a:r>
              <a:rPr lang="en-US" altLang="zh-CN" dirty="0" smtClean="0"/>
              <a:t>-</a:t>
            </a:r>
            <a:r>
              <a:rPr lang="zh-CN" altLang="en-US" dirty="0" smtClean="0"/>
              <a:t>”</a:t>
            </a:r>
            <a:endParaRPr lang="en-US" altLang="zh-CN" dirty="0" smtClean="0"/>
          </a:p>
          <a:p>
            <a:pPr lvl="1"/>
            <a:r>
              <a:rPr lang="zh-CN" altLang="en-US" dirty="0" smtClean="0"/>
              <a:t>例：</a:t>
            </a:r>
            <a:r>
              <a:rPr lang="en-US" altLang="zh-CN" dirty="0"/>
              <a:t> Browser("</a:t>
            </a:r>
            <a:r>
              <a:rPr lang="zh-CN" altLang="en-US" dirty="0"/>
              <a:t>登录 </a:t>
            </a:r>
            <a:r>
              <a:rPr lang="en-US" altLang="zh-CN" dirty="0"/>
              <a:t>- </a:t>
            </a:r>
            <a:r>
              <a:rPr lang="zh-CN" altLang="en-US" dirty="0"/>
              <a:t>雪梨教育</a:t>
            </a:r>
            <a:r>
              <a:rPr lang="en-US" altLang="zh-CN" dirty="0"/>
              <a:t>").Page("</a:t>
            </a:r>
            <a:r>
              <a:rPr lang="zh-CN" altLang="en-US" dirty="0"/>
              <a:t>登录 </a:t>
            </a:r>
            <a:r>
              <a:rPr lang="en-US" altLang="zh-CN" dirty="0"/>
              <a:t>- </a:t>
            </a:r>
            <a:r>
              <a:rPr lang="zh-CN" altLang="en-US" dirty="0"/>
              <a:t>雪梨教育</a:t>
            </a:r>
            <a:r>
              <a:rPr lang="en-US" altLang="zh-CN" dirty="0"/>
              <a:t>").</a:t>
            </a:r>
            <a:r>
              <a:rPr lang="en-US" altLang="zh-CN" dirty="0" err="1"/>
              <a:t>WebEdit</a:t>
            </a:r>
            <a:r>
              <a:rPr lang="en-US" altLang="zh-CN" dirty="0"/>
              <a:t>("password").Set "</a:t>
            </a:r>
            <a:r>
              <a:rPr lang="en-US" altLang="zh-CN" dirty="0" smtClean="0"/>
              <a:t>liuxingmei1234567“</a:t>
            </a:r>
          </a:p>
          <a:p>
            <a:pPr lvl="1"/>
            <a:r>
              <a:rPr lang="zh-CN" altLang="en-US" dirty="0" smtClean="0"/>
              <a:t>使用换行符后：</a:t>
            </a:r>
            <a:r>
              <a:rPr lang="en-US" altLang="zh-CN" dirty="0" smtClean="0"/>
              <a:t>Browser(“</a:t>
            </a:r>
            <a:r>
              <a:rPr lang="zh-CN" altLang="en-US" dirty="0" smtClean="0"/>
              <a:t>登录 </a:t>
            </a:r>
            <a:r>
              <a:rPr lang="en-US" altLang="zh-CN" dirty="0"/>
              <a:t>- </a:t>
            </a:r>
            <a:r>
              <a:rPr lang="zh-CN" altLang="en-US" dirty="0"/>
              <a:t>雪梨</a:t>
            </a:r>
            <a:r>
              <a:rPr lang="zh-CN" altLang="en-US" dirty="0" smtClean="0"/>
              <a:t>教育</a:t>
            </a:r>
            <a:r>
              <a:rPr lang="en-US" altLang="zh-CN" dirty="0" smtClean="0"/>
              <a:t>”).</a:t>
            </a:r>
            <a:r>
              <a:rPr lang="en-US" altLang="zh-CN" dirty="0"/>
              <a:t>Page</a:t>
            </a:r>
            <a:r>
              <a:rPr lang="en-US" altLang="zh-CN" dirty="0" smtClean="0"/>
              <a:t>(“</a:t>
            </a:r>
            <a:r>
              <a:rPr lang="zh-CN" altLang="en-US" dirty="0" smtClean="0"/>
              <a:t>登录 </a:t>
            </a:r>
            <a:r>
              <a:rPr lang="en-US" altLang="zh-CN" dirty="0"/>
              <a:t>- </a:t>
            </a:r>
            <a:r>
              <a:rPr lang="zh-CN" altLang="en-US" dirty="0" smtClean="0"/>
              <a:t>雪梨教育</a:t>
            </a:r>
            <a:r>
              <a:rPr lang="en-US" altLang="zh-CN" dirty="0" smtClean="0"/>
              <a:t>).</a:t>
            </a:r>
            <a:r>
              <a:rPr lang="en-US" altLang="zh-CN" dirty="0" smtClean="0">
                <a:solidFill>
                  <a:srgbClr val="FF0000"/>
                </a:solidFill>
              </a:rPr>
              <a:t>_</a:t>
            </a:r>
          </a:p>
          <a:p>
            <a:pPr marL="365760" lvl="1" indent="0">
              <a:buNone/>
            </a:pPr>
            <a:r>
              <a:rPr lang="en-US" altLang="zh-CN" dirty="0" err="1" smtClean="0"/>
              <a:t>WebEdit</a:t>
            </a:r>
            <a:r>
              <a:rPr lang="en-US" altLang="zh-CN" dirty="0"/>
              <a:t>("password").Set "liuxingmei1234567"</a:t>
            </a:r>
            <a:endParaRPr lang="zh-CN" altLang="en-US" dirty="0"/>
          </a:p>
        </p:txBody>
      </p:sp>
    </p:spTree>
    <p:extLst>
      <p:ext uri="{BB962C8B-B14F-4D97-AF65-F5344CB8AC3E}">
        <p14:creationId xmlns:p14="http://schemas.microsoft.com/office/powerpoint/2010/main" val="236657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199554" y="1152651"/>
            <a:ext cx="5131646" cy="5112682"/>
          </a:xfrm>
        </p:spPr>
        <p:txBody>
          <a:bodyPr>
            <a:normAutofit/>
          </a:bodyPr>
          <a:lstStyle/>
          <a:p>
            <a:r>
              <a:rPr lang="zh-CN" altLang="en-US" dirty="0" smtClean="0"/>
              <a:t>对象库编程</a:t>
            </a:r>
            <a:endParaRPr lang="en-US" altLang="zh-CN" dirty="0"/>
          </a:p>
          <a:p>
            <a:pPr lvl="1"/>
            <a:r>
              <a:rPr lang="zh-CN" altLang="en-US" dirty="0" smtClean="0"/>
              <a:t>管理对象库</a:t>
            </a:r>
            <a:endParaRPr lang="en-US" altLang="zh-CN" dirty="0" smtClean="0"/>
          </a:p>
          <a:p>
            <a:pPr lvl="1"/>
            <a:r>
              <a:rPr lang="zh-CN" altLang="en-US" dirty="0" smtClean="0"/>
              <a:t>使用对象库</a:t>
            </a:r>
            <a:endParaRPr lang="en-US" altLang="zh-CN" dirty="0" smtClean="0"/>
          </a:p>
          <a:p>
            <a:pPr lvl="1"/>
            <a:r>
              <a:rPr lang="zh-CN" altLang="en-US" dirty="0" smtClean="0"/>
              <a:t>补充知识点</a:t>
            </a:r>
            <a:endParaRPr lang="en-US" altLang="zh-CN" dirty="0" smtClean="0"/>
          </a:p>
          <a:p>
            <a:pPr lvl="1"/>
            <a:r>
              <a:rPr lang="zh-CN" altLang="en-US" dirty="0" smtClean="0">
                <a:solidFill>
                  <a:srgbClr val="FF0000"/>
                </a:solidFill>
              </a:rPr>
              <a:t>封装对象模型</a:t>
            </a:r>
            <a:endParaRPr lang="en-US" altLang="zh-CN" dirty="0" smtClean="0">
              <a:solidFill>
                <a:srgbClr val="FF0000"/>
              </a:solidFill>
            </a:endParaRPr>
          </a:p>
          <a:p>
            <a:pPr lvl="1"/>
            <a:endParaRPr lang="en-US" altLang="zh-CN" dirty="0" smtClean="0"/>
          </a:p>
        </p:txBody>
      </p:sp>
    </p:spTree>
    <p:extLst>
      <p:ext uri="{BB962C8B-B14F-4D97-AF65-F5344CB8AC3E}">
        <p14:creationId xmlns:p14="http://schemas.microsoft.com/office/powerpoint/2010/main" val="157285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封装对象模型</a:t>
            </a:r>
            <a:r>
              <a:rPr lang="en-US" altLang="zh-CN" dirty="0" smtClean="0"/>
              <a:t>TO &amp; RO</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封装</a:t>
            </a:r>
            <a:endParaRPr lang="en-US" altLang="zh-CN" dirty="0" smtClean="0"/>
          </a:p>
          <a:p>
            <a:pPr lvl="1"/>
            <a:r>
              <a:rPr lang="zh-CN" altLang="en-US" dirty="0" smtClean="0"/>
              <a:t>将抽象得到的数据和行为（或功能）相结合，形成一个有机整理，也就是将数据与操作数据的源代码</a:t>
            </a:r>
            <a:endParaRPr lang="en-US" altLang="zh-CN" dirty="0" smtClean="0"/>
          </a:p>
          <a:p>
            <a:r>
              <a:rPr lang="en-US" altLang="zh-CN" dirty="0" smtClean="0"/>
              <a:t>GET</a:t>
            </a:r>
            <a:r>
              <a:rPr lang="en-US" altLang="zh-CN" dirty="0" smtClean="0">
                <a:solidFill>
                  <a:srgbClr val="FF0000"/>
                </a:solidFill>
              </a:rPr>
              <a:t>T</a:t>
            </a:r>
            <a:r>
              <a:rPr lang="en-US" altLang="zh-CN" dirty="0" smtClean="0"/>
              <a:t>O &amp; GET</a:t>
            </a:r>
            <a:r>
              <a:rPr lang="en-US" altLang="zh-CN" dirty="0" smtClean="0">
                <a:solidFill>
                  <a:srgbClr val="FF0000"/>
                </a:solidFill>
              </a:rPr>
              <a:t>R</a:t>
            </a:r>
            <a:r>
              <a:rPr lang="en-US" altLang="zh-CN" dirty="0" smtClean="0"/>
              <a:t>O</a:t>
            </a:r>
          </a:p>
          <a:p>
            <a:pPr lvl="1"/>
            <a:r>
              <a:rPr lang="en-US" altLang="zh-CN" dirty="0" err="1" smtClean="0"/>
              <a:t>GetTOProperty</a:t>
            </a:r>
            <a:r>
              <a:rPr lang="zh-CN" altLang="en-US" dirty="0" smtClean="0"/>
              <a:t>：获取对象中某个对象的某个属性值</a:t>
            </a:r>
            <a:endParaRPr lang="en-US" altLang="zh-CN" dirty="0" smtClean="0"/>
          </a:p>
          <a:p>
            <a:pPr lvl="1"/>
            <a:r>
              <a:rPr lang="en-US" altLang="zh-CN" dirty="0" err="1" smtClean="0"/>
              <a:t>ReturnValue</a:t>
            </a:r>
            <a:r>
              <a:rPr lang="en-US" altLang="zh-CN" dirty="0" smtClean="0"/>
              <a:t> = </a:t>
            </a:r>
            <a:r>
              <a:rPr lang="zh-CN" altLang="en-US" dirty="0" smtClean="0"/>
              <a:t>对象</a:t>
            </a:r>
            <a:r>
              <a:rPr lang="en-US" altLang="zh-CN" dirty="0" smtClean="0"/>
              <a:t>.</a:t>
            </a:r>
            <a:r>
              <a:rPr lang="en-US" altLang="zh-CN" dirty="0" err="1" smtClean="0"/>
              <a:t>GetTOProperty</a:t>
            </a:r>
            <a:r>
              <a:rPr lang="en-US" altLang="zh-CN" dirty="0" smtClean="0"/>
              <a:t>(</a:t>
            </a:r>
            <a:r>
              <a:rPr lang="zh-CN" altLang="en-US" dirty="0"/>
              <a:t>“</a:t>
            </a:r>
            <a:r>
              <a:rPr lang="zh-CN" altLang="en-US" dirty="0" smtClean="0"/>
              <a:t>封装属性名”</a:t>
            </a:r>
            <a:r>
              <a:rPr lang="en-US" altLang="zh-CN" dirty="0" smtClean="0"/>
              <a:t>)</a:t>
            </a:r>
          </a:p>
          <a:p>
            <a:pPr lvl="1"/>
            <a:r>
              <a:rPr lang="zh-CN" altLang="en-US" dirty="0" smtClean="0"/>
              <a:t>例：</a:t>
            </a:r>
            <a:r>
              <a:rPr lang="en-US" altLang="zh-CN" dirty="0" err="1" smtClean="0"/>
              <a:t>ValueOfTo</a:t>
            </a:r>
            <a:r>
              <a:rPr lang="en-US" altLang="zh-CN" dirty="0"/>
              <a:t> = Browser</a:t>
            </a:r>
            <a:r>
              <a:rPr lang="en-US" altLang="zh-CN" dirty="0" smtClean="0"/>
              <a:t>(“</a:t>
            </a:r>
            <a:r>
              <a:rPr lang="zh-CN" altLang="en-US" dirty="0" smtClean="0"/>
              <a:t>登录 </a:t>
            </a:r>
            <a:r>
              <a:rPr lang="en-US" altLang="zh-CN" dirty="0"/>
              <a:t>- </a:t>
            </a:r>
            <a:r>
              <a:rPr lang="zh-CN" altLang="en-US" dirty="0"/>
              <a:t>雪梨</a:t>
            </a:r>
            <a:r>
              <a:rPr lang="zh-CN" altLang="en-US" dirty="0" smtClean="0"/>
              <a:t>教育</a:t>
            </a:r>
            <a:r>
              <a:rPr lang="en-US" altLang="zh-CN" dirty="0" smtClean="0"/>
              <a:t>”).</a:t>
            </a:r>
            <a:r>
              <a:rPr lang="en-US" altLang="zh-CN" dirty="0"/>
              <a:t>Page</a:t>
            </a:r>
            <a:r>
              <a:rPr lang="en-US" altLang="zh-CN" dirty="0" smtClean="0"/>
              <a:t>(“</a:t>
            </a:r>
            <a:r>
              <a:rPr lang="zh-CN" altLang="en-US" dirty="0" smtClean="0"/>
              <a:t>登录 </a:t>
            </a:r>
            <a:r>
              <a:rPr lang="en-US" altLang="zh-CN" dirty="0"/>
              <a:t>- </a:t>
            </a:r>
            <a:r>
              <a:rPr lang="zh-CN" altLang="en-US" dirty="0"/>
              <a:t>雪梨</a:t>
            </a:r>
            <a:r>
              <a:rPr lang="zh-CN" altLang="en-US" dirty="0" smtClean="0"/>
              <a:t>教育</a:t>
            </a:r>
            <a:r>
              <a:rPr lang="en-US" altLang="zh-CN" dirty="0" smtClean="0"/>
              <a:t>”).Link(“</a:t>
            </a:r>
            <a:r>
              <a:rPr lang="zh-CN" altLang="en-US" dirty="0" smtClean="0"/>
              <a:t>新闻</a:t>
            </a:r>
            <a:r>
              <a:rPr lang="en-US" altLang="zh-CN" dirty="0" smtClean="0"/>
              <a:t>”).</a:t>
            </a:r>
            <a:r>
              <a:rPr lang="en-US" altLang="zh-CN" dirty="0" err="1" smtClean="0"/>
              <a:t>GetTOProperty</a:t>
            </a:r>
            <a:r>
              <a:rPr lang="en-US" altLang="zh-CN" dirty="0" smtClean="0"/>
              <a:t>(“text”)</a:t>
            </a:r>
          </a:p>
          <a:p>
            <a:pPr marL="365760" lvl="1" indent="0">
              <a:buNone/>
            </a:pPr>
            <a:r>
              <a:rPr lang="en-US" altLang="zh-CN" dirty="0"/>
              <a:t> </a:t>
            </a:r>
            <a:r>
              <a:rPr lang="en-US" altLang="zh-CN" dirty="0" smtClean="0"/>
              <a:t>     </a:t>
            </a:r>
            <a:r>
              <a:rPr lang="en-US" altLang="zh-CN" dirty="0" err="1" smtClean="0"/>
              <a:t>MsgBox</a:t>
            </a:r>
            <a:r>
              <a:rPr lang="en-US" altLang="zh-CN" dirty="0" smtClean="0"/>
              <a:t> </a:t>
            </a:r>
            <a:r>
              <a:rPr lang="en-US" altLang="zh-CN" dirty="0" err="1" smtClean="0"/>
              <a:t>ValueOfTo</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11554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封装对象模型</a:t>
            </a:r>
            <a:endParaRPr lang="zh-CN" altLang="en-US" dirty="0"/>
          </a:p>
        </p:txBody>
      </p:sp>
      <p:sp>
        <p:nvSpPr>
          <p:cNvPr id="3" name="内容占位符 2"/>
          <p:cNvSpPr>
            <a:spLocks noGrp="1"/>
          </p:cNvSpPr>
          <p:nvPr>
            <p:ph idx="1"/>
          </p:nvPr>
        </p:nvSpPr>
        <p:spPr/>
        <p:txBody>
          <a:bodyPr/>
          <a:lstStyle/>
          <a:p>
            <a:r>
              <a:rPr lang="en-US" altLang="zh-CN" dirty="0" err="1" smtClean="0"/>
              <a:t>GetTOProperties</a:t>
            </a:r>
            <a:r>
              <a:rPr lang="en-US" altLang="zh-CN" dirty="0" smtClean="0"/>
              <a:t>()</a:t>
            </a:r>
          </a:p>
          <a:p>
            <a:pPr lvl="1"/>
            <a:r>
              <a:rPr lang="zh-CN" altLang="en-US" dirty="0" smtClean="0"/>
              <a:t>获取对象库中某个对象的所有属性的值</a:t>
            </a:r>
            <a:endParaRPr lang="en-US" altLang="zh-CN" dirty="0" smtClean="0"/>
          </a:p>
          <a:p>
            <a:pPr lvl="1"/>
            <a:r>
              <a:rPr lang="en-US" altLang="zh-CN" dirty="0" err="1" smtClean="0"/>
              <a:t>ReturnValue</a:t>
            </a:r>
            <a:r>
              <a:rPr lang="en-US" altLang="zh-CN" dirty="0" smtClean="0"/>
              <a:t> = </a:t>
            </a:r>
            <a:r>
              <a:rPr lang="zh-CN" altLang="en-US" dirty="0" smtClean="0"/>
              <a:t>对象</a:t>
            </a:r>
            <a:r>
              <a:rPr lang="en-US" altLang="zh-CN" dirty="0" smtClean="0"/>
              <a:t>.</a:t>
            </a:r>
            <a:r>
              <a:rPr lang="en-US" altLang="zh-CN" dirty="0" err="1" smtClean="0"/>
              <a:t>GetTOProperties</a:t>
            </a:r>
            <a:r>
              <a:rPr lang="en-US" altLang="zh-CN" dirty="0" smtClean="0"/>
              <a:t>()</a:t>
            </a:r>
          </a:p>
          <a:p>
            <a:r>
              <a:rPr lang="en-US" altLang="zh-CN" dirty="0" err="1" smtClean="0"/>
              <a:t>GetROProperty</a:t>
            </a:r>
            <a:r>
              <a:rPr lang="en-US" altLang="zh-CN" dirty="0" smtClean="0"/>
              <a:t>()</a:t>
            </a:r>
          </a:p>
          <a:p>
            <a:pPr lvl="1"/>
            <a:r>
              <a:rPr lang="zh-CN" altLang="en-US" dirty="0" smtClean="0"/>
              <a:t>获取实际在运行中的某个属性的值</a:t>
            </a:r>
            <a:endParaRPr lang="en-US" altLang="zh-CN" dirty="0" smtClean="0"/>
          </a:p>
          <a:p>
            <a:pPr lvl="1"/>
            <a:r>
              <a:rPr lang="en-US" altLang="zh-CN" dirty="0" err="1" smtClean="0"/>
              <a:t>ReturnValue</a:t>
            </a:r>
            <a:r>
              <a:rPr lang="en-US" altLang="zh-CN" dirty="0" smtClean="0"/>
              <a:t> = </a:t>
            </a:r>
            <a:r>
              <a:rPr lang="zh-CN" altLang="en-US" dirty="0" smtClean="0"/>
              <a:t>对象</a:t>
            </a:r>
            <a:r>
              <a:rPr lang="en-US" altLang="zh-CN" dirty="0" smtClean="0"/>
              <a:t>.</a:t>
            </a:r>
            <a:r>
              <a:rPr lang="en-US" altLang="zh-CN" dirty="0" err="1" smtClean="0"/>
              <a:t>GetROProperty</a:t>
            </a:r>
            <a:r>
              <a:rPr lang="en-US" altLang="zh-CN" dirty="0" smtClean="0"/>
              <a:t>(“</a:t>
            </a:r>
            <a:r>
              <a:rPr lang="zh-CN" altLang="en-US" dirty="0" smtClean="0"/>
              <a:t>封装属性名</a:t>
            </a:r>
            <a:r>
              <a:rPr lang="en-US" altLang="zh-CN" dirty="0" smtClean="0"/>
              <a:t>”)</a:t>
            </a:r>
            <a:endParaRPr lang="zh-CN" altLang="en-US" dirty="0"/>
          </a:p>
        </p:txBody>
      </p:sp>
    </p:spTree>
    <p:extLst>
      <p:ext uri="{BB962C8B-B14F-4D97-AF65-F5344CB8AC3E}">
        <p14:creationId xmlns:p14="http://schemas.microsoft.com/office/powerpoint/2010/main" val="190307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对象库管理与使用</a:t>
            </a:r>
            <a:endParaRPr lang="en-US" altLang="zh-CN" dirty="0" smtClean="0"/>
          </a:p>
          <a:p>
            <a:r>
              <a:rPr lang="zh-CN" altLang="en-US" dirty="0" smtClean="0"/>
              <a:t>对象库操作：增、删、改、查等</a:t>
            </a:r>
            <a:endParaRPr lang="en-US" altLang="zh-CN" dirty="0" smtClean="0"/>
          </a:p>
          <a:p>
            <a:r>
              <a:rPr lang="zh-CN" altLang="en-US" dirty="0" smtClean="0"/>
              <a:t>对象库共享：保存、导入、对比、合并等</a:t>
            </a:r>
            <a:endParaRPr lang="en-US" altLang="zh-CN" dirty="0" smtClean="0"/>
          </a:p>
          <a:p>
            <a:r>
              <a:rPr lang="zh-CN" altLang="en-US" dirty="0" smtClean="0"/>
              <a:t>对象库使用</a:t>
            </a:r>
            <a:endParaRPr lang="en-US" altLang="zh-CN" dirty="0" smtClean="0"/>
          </a:p>
          <a:p>
            <a:r>
              <a:rPr lang="zh-CN" altLang="en-US" dirty="0" smtClean="0"/>
              <a:t>生成代码的三种方式</a:t>
            </a:r>
            <a:endParaRPr lang="en-US" altLang="zh-CN" dirty="0" smtClean="0"/>
          </a:p>
          <a:p>
            <a:r>
              <a:rPr lang="zh-CN" altLang="en-US" dirty="0" smtClean="0"/>
              <a:t>补充知识</a:t>
            </a:r>
            <a:endParaRPr lang="en-US" altLang="zh-CN" dirty="0" smtClean="0"/>
          </a:p>
          <a:p>
            <a:r>
              <a:rPr lang="zh-CN" altLang="en-US" dirty="0" smtClean="0"/>
              <a:t>封装对象模型</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58533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自动化测试流程</a:t>
            </a:r>
            <a:endParaRPr lang="en-US" altLang="zh-CN" dirty="0" smtClean="0"/>
          </a:p>
          <a:p>
            <a:pPr lvl="1"/>
            <a:r>
              <a:rPr lang="zh-CN" altLang="en-US" dirty="0" smtClean="0"/>
              <a:t>系统测试完毕</a:t>
            </a:r>
            <a:r>
              <a:rPr lang="en-US" altLang="zh-CN" dirty="0" smtClean="0">
                <a:sym typeface="Wingdings" panose="05000000000000000000" pitchFamily="2" charset="2"/>
              </a:rPr>
              <a:t></a:t>
            </a:r>
            <a:r>
              <a:rPr lang="zh-CN" altLang="en-US" dirty="0" smtClean="0">
                <a:sym typeface="Wingdings" panose="05000000000000000000" pitchFamily="2" charset="2"/>
              </a:rPr>
              <a:t>可行性分析</a:t>
            </a:r>
            <a:r>
              <a:rPr lang="en-US" altLang="zh-CN" dirty="0" smtClean="0">
                <a:sym typeface="Wingdings" panose="05000000000000000000" pitchFamily="2" charset="2"/>
              </a:rPr>
              <a:t>—&gt;</a:t>
            </a:r>
            <a:r>
              <a:rPr lang="zh-CN" altLang="en-US" dirty="0" smtClean="0">
                <a:sym typeface="Wingdings" panose="05000000000000000000" pitchFamily="2" charset="2"/>
              </a:rPr>
              <a:t>制定测试计划</a:t>
            </a:r>
            <a:r>
              <a:rPr lang="en-US" altLang="zh-CN" dirty="0" smtClean="0">
                <a:sym typeface="Wingdings" panose="05000000000000000000" pitchFamily="2" charset="2"/>
              </a:rPr>
              <a:t></a:t>
            </a:r>
            <a:r>
              <a:rPr lang="zh-CN" altLang="en-US" dirty="0" smtClean="0">
                <a:sym typeface="Wingdings" panose="05000000000000000000" pitchFamily="2" charset="2"/>
              </a:rPr>
              <a:t>自动化测试设计</a:t>
            </a:r>
            <a:r>
              <a:rPr lang="en-US" altLang="zh-CN" dirty="0" smtClean="0">
                <a:sym typeface="Wingdings" panose="05000000000000000000" pitchFamily="2" charset="2"/>
              </a:rPr>
              <a:t></a:t>
            </a:r>
            <a:r>
              <a:rPr lang="zh-CN" altLang="en-US" dirty="0" smtClean="0">
                <a:sym typeface="Wingdings" panose="05000000000000000000" pitchFamily="2" charset="2"/>
              </a:rPr>
              <a:t>测试脚本开发</a:t>
            </a:r>
            <a:r>
              <a:rPr lang="en-US" altLang="zh-CN" dirty="0" smtClean="0">
                <a:sym typeface="Wingdings" panose="05000000000000000000" pitchFamily="2" charset="2"/>
              </a:rPr>
              <a:t></a:t>
            </a:r>
            <a:r>
              <a:rPr lang="zh-CN" altLang="en-US" dirty="0" smtClean="0">
                <a:sym typeface="Wingdings" panose="05000000000000000000" pitchFamily="2" charset="2"/>
              </a:rPr>
              <a:t>无人值守测试</a:t>
            </a:r>
            <a:r>
              <a:rPr lang="en-US" altLang="zh-CN" dirty="0" smtClean="0">
                <a:sym typeface="Wingdings" panose="05000000000000000000" pitchFamily="2" charset="2"/>
              </a:rPr>
              <a:t></a:t>
            </a:r>
            <a:r>
              <a:rPr lang="zh-CN" altLang="en-US" dirty="0" smtClean="0">
                <a:sym typeface="Wingdings" panose="05000000000000000000" pitchFamily="2" charset="2"/>
              </a:rPr>
              <a:t>提交测试报告</a:t>
            </a:r>
            <a:r>
              <a:rPr lang="en-US" altLang="zh-CN" dirty="0" smtClean="0">
                <a:sym typeface="Wingdings" panose="05000000000000000000" pitchFamily="2" charset="2"/>
              </a:rPr>
              <a:t></a:t>
            </a:r>
            <a:r>
              <a:rPr lang="zh-CN" altLang="en-US" dirty="0" smtClean="0">
                <a:sym typeface="Wingdings" panose="05000000000000000000" pitchFamily="2" charset="2"/>
              </a:rPr>
              <a:t>脚本维护</a:t>
            </a:r>
            <a:endParaRPr lang="en-US" altLang="zh-CN" dirty="0" smtClean="0">
              <a:sym typeface="Wingdings" panose="05000000000000000000" pitchFamily="2" charset="2"/>
            </a:endParaRPr>
          </a:p>
          <a:p>
            <a:r>
              <a:rPr lang="en-US" altLang="zh-CN" dirty="0" smtClean="0">
                <a:sym typeface="Wingdings" panose="05000000000000000000" pitchFamily="2" charset="2"/>
              </a:rPr>
              <a:t>UFT</a:t>
            </a:r>
            <a:r>
              <a:rPr lang="zh-CN" altLang="en-US" dirty="0" smtClean="0">
                <a:sym typeface="Wingdings" panose="05000000000000000000" pitchFamily="2" charset="2"/>
              </a:rPr>
              <a:t>简介</a:t>
            </a:r>
            <a:endParaRPr lang="en-US" altLang="zh-CN" dirty="0" smtClean="0">
              <a:sym typeface="Wingdings" panose="05000000000000000000" pitchFamily="2" charset="2"/>
            </a:endParaRPr>
          </a:p>
          <a:p>
            <a:r>
              <a:rPr lang="zh-CN" altLang="en-US" dirty="0" smtClean="0">
                <a:sym typeface="Wingdings" panose="05000000000000000000" pitchFamily="2" charset="2"/>
              </a:rPr>
              <a:t>初步使用</a:t>
            </a:r>
            <a:r>
              <a:rPr lang="en-US" altLang="zh-CN" dirty="0" smtClean="0">
                <a:sym typeface="Wingdings" panose="05000000000000000000" pitchFamily="2" charset="2"/>
              </a:rPr>
              <a:t>UFT</a:t>
            </a:r>
          </a:p>
          <a:p>
            <a:pPr lvl="1"/>
            <a:r>
              <a:rPr lang="zh-CN" altLang="en-US" dirty="0" smtClean="0">
                <a:sym typeface="Wingdings" panose="05000000000000000000" pitchFamily="2" charset="2"/>
              </a:rPr>
              <a:t>目录结构</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使用帮助文档</a:t>
            </a:r>
            <a:endParaRPr lang="en-US" altLang="zh-CN" dirty="0" smtClean="0">
              <a:sym typeface="Wingdings" panose="05000000000000000000" pitchFamily="2" charset="2"/>
            </a:endParaRPr>
          </a:p>
          <a:p>
            <a:endParaRPr lang="zh-CN" altLang="en-US" dirty="0"/>
          </a:p>
        </p:txBody>
      </p:sp>
    </p:spTree>
    <p:extLst>
      <p:ext uri="{BB962C8B-B14F-4D97-AF65-F5344CB8AC3E}">
        <p14:creationId xmlns:p14="http://schemas.microsoft.com/office/powerpoint/2010/main" val="93888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Question</a:t>
            </a:r>
            <a:endParaRPr lang="zh-CN" altLang="en-US" dirty="0"/>
          </a:p>
        </p:txBody>
      </p:sp>
    </p:spTree>
    <p:extLst>
      <p:ext uri="{BB962C8B-B14F-4D97-AF65-F5344CB8AC3E}">
        <p14:creationId xmlns:p14="http://schemas.microsoft.com/office/powerpoint/2010/main" val="236407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normAutofit fontScale="85000" lnSpcReduction="20000"/>
          </a:bodyPr>
          <a:lstStyle/>
          <a:p>
            <a:pPr lvl="1"/>
            <a:r>
              <a:rPr lang="zh-CN" altLang="en-US" dirty="0" smtClean="0"/>
              <a:t>录制与回放</a:t>
            </a:r>
            <a:endParaRPr lang="en-US" altLang="zh-CN" dirty="0" smtClean="0"/>
          </a:p>
          <a:p>
            <a:r>
              <a:rPr lang="en-US" altLang="zh-CN" dirty="0" smtClean="0"/>
              <a:t>UFT</a:t>
            </a:r>
            <a:r>
              <a:rPr lang="zh-CN" altLang="en-US" dirty="0" smtClean="0"/>
              <a:t>工作原理</a:t>
            </a:r>
            <a:endParaRPr lang="en-US" altLang="zh-CN" dirty="0" smtClean="0"/>
          </a:p>
          <a:p>
            <a:pPr lvl="1"/>
            <a:r>
              <a:rPr lang="zh-CN" altLang="en-US" dirty="0" smtClean="0"/>
              <a:t>对象：对象是一个内存地址，其中拥有值，这个地址可能有标识符指向此处</a:t>
            </a:r>
            <a:endParaRPr lang="en-US" altLang="zh-CN" dirty="0" smtClean="0"/>
          </a:p>
          <a:p>
            <a:pPr lvl="1"/>
            <a:r>
              <a:rPr lang="zh-CN" altLang="en-US" dirty="0" smtClean="0"/>
              <a:t>对象库：为每一个被测对象存储了一个对象定义（存放对象的仓库）</a:t>
            </a:r>
            <a:endParaRPr lang="en-US" altLang="zh-CN" dirty="0" smtClean="0"/>
          </a:p>
          <a:p>
            <a:r>
              <a:rPr lang="zh-CN" altLang="en-US" dirty="0"/>
              <a:t>测试对象（</a:t>
            </a:r>
            <a:r>
              <a:rPr lang="en-US" altLang="zh-CN" dirty="0"/>
              <a:t>Test Object</a:t>
            </a:r>
            <a:r>
              <a:rPr lang="zh-CN" altLang="en-US" dirty="0"/>
              <a:t>，</a:t>
            </a:r>
            <a:r>
              <a:rPr lang="en-US" altLang="zh-CN" dirty="0"/>
              <a:t>TO</a:t>
            </a:r>
            <a:r>
              <a:rPr lang="zh-CN" altLang="en-US" dirty="0"/>
              <a:t>）：</a:t>
            </a:r>
            <a:r>
              <a:rPr lang="en-US" altLang="zh-CN" dirty="0"/>
              <a:t>UFT</a:t>
            </a:r>
            <a:r>
              <a:rPr lang="zh-CN" altLang="en-US" dirty="0"/>
              <a:t>定义的一些类，用它来代表被测应用的各种对象</a:t>
            </a:r>
            <a:endParaRPr lang="en-US" altLang="zh-CN" dirty="0"/>
          </a:p>
          <a:p>
            <a:r>
              <a:rPr lang="zh-CN" altLang="en-US" dirty="0"/>
              <a:t>运行对象（</a:t>
            </a:r>
            <a:r>
              <a:rPr lang="en-US" altLang="zh-CN" dirty="0"/>
              <a:t>Runtime Object ,RO</a:t>
            </a:r>
            <a:r>
              <a:rPr lang="zh-CN" altLang="en-US" dirty="0"/>
              <a:t>）：是实际的被测对象，是测试过程中，</a:t>
            </a:r>
            <a:r>
              <a:rPr lang="en-US" altLang="zh-CN" dirty="0"/>
              <a:t>TO</a:t>
            </a:r>
            <a:r>
              <a:rPr lang="zh-CN" altLang="en-US" dirty="0"/>
              <a:t>用来关联的</a:t>
            </a:r>
            <a:r>
              <a:rPr lang="zh-CN" altLang="en-US" dirty="0" smtClean="0"/>
              <a:t>对象</a:t>
            </a:r>
            <a:endParaRPr lang="en-US" altLang="zh-CN" dirty="0"/>
          </a:p>
        </p:txBody>
      </p:sp>
    </p:spTree>
    <p:extLst>
      <p:ext uri="{BB962C8B-B14F-4D97-AF65-F5344CB8AC3E}">
        <p14:creationId xmlns:p14="http://schemas.microsoft.com/office/powerpoint/2010/main" val="229861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pPr lvl="1"/>
            <a:r>
              <a:rPr lang="zh-CN" altLang="en-US" dirty="0" smtClean="0"/>
              <a:t>原理</a:t>
            </a:r>
            <a:r>
              <a:rPr lang="zh-CN" altLang="en-US" dirty="0"/>
              <a:t>：</a:t>
            </a:r>
            <a:r>
              <a:rPr lang="en-US" altLang="zh-CN" dirty="0"/>
              <a:t>1</a:t>
            </a:r>
            <a:r>
              <a:rPr lang="zh-CN" altLang="en-US" dirty="0"/>
              <a:t>）封装对象属性并转化为</a:t>
            </a:r>
            <a:r>
              <a:rPr lang="en-US" altLang="zh-CN" dirty="0"/>
              <a:t>UFT</a:t>
            </a:r>
            <a:r>
              <a:rPr lang="zh-CN" altLang="en-US" dirty="0"/>
              <a:t>可以识别的对象</a:t>
            </a:r>
            <a:endParaRPr lang="en-US" altLang="zh-CN" dirty="0"/>
          </a:p>
          <a:p>
            <a:pPr marL="365760" lvl="1" indent="0">
              <a:buNone/>
            </a:pPr>
            <a:r>
              <a:rPr lang="en-US" altLang="zh-CN" dirty="0"/>
              <a:t>2</a:t>
            </a:r>
            <a:r>
              <a:rPr lang="zh-CN" altLang="en-US" dirty="0"/>
              <a:t>）对比对象库里的鉴别属性与运行时的真实被测对象的鉴别属性</a:t>
            </a:r>
            <a:endParaRPr lang="en-US" altLang="zh-CN" dirty="0"/>
          </a:p>
          <a:p>
            <a:pPr marL="365760" lvl="1" indent="0">
              <a:buNone/>
            </a:pPr>
            <a:r>
              <a:rPr lang="en-US" altLang="zh-CN" dirty="0"/>
              <a:t>3</a:t>
            </a:r>
            <a:r>
              <a:rPr lang="zh-CN" altLang="en-US" dirty="0"/>
              <a:t>）一致则匹配成功并可以执行后续操作；不一致则提示对象无法识别</a:t>
            </a:r>
          </a:p>
          <a:p>
            <a:endParaRPr lang="zh-CN" altLang="en-US" dirty="0"/>
          </a:p>
        </p:txBody>
      </p:sp>
    </p:spTree>
    <p:extLst>
      <p:ext uri="{BB962C8B-B14F-4D97-AF65-F5344CB8AC3E}">
        <p14:creationId xmlns:p14="http://schemas.microsoft.com/office/powerpoint/2010/main" val="43600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en-US" altLang="zh-CN" dirty="0" smtClean="0"/>
              <a:t>UFT</a:t>
            </a:r>
            <a:r>
              <a:rPr lang="zh-CN" altLang="en-US" dirty="0" smtClean="0"/>
              <a:t>工作方式</a:t>
            </a:r>
            <a:endParaRPr lang="en-US" altLang="zh-CN" dirty="0" smtClean="0"/>
          </a:p>
          <a:p>
            <a:pPr lvl="1"/>
            <a:r>
              <a:rPr lang="zh-CN" altLang="en-US" dirty="0" smtClean="0"/>
              <a:t>录制和回放</a:t>
            </a:r>
            <a:endParaRPr lang="en-US" altLang="zh-CN" dirty="0" smtClean="0"/>
          </a:p>
          <a:p>
            <a:pPr lvl="1"/>
            <a:r>
              <a:rPr lang="zh-CN" altLang="en-US" dirty="0" smtClean="0"/>
              <a:t>对象库编程</a:t>
            </a:r>
            <a:endParaRPr lang="en-US" altLang="zh-CN" dirty="0" smtClean="0"/>
          </a:p>
          <a:p>
            <a:pPr lvl="2"/>
            <a:r>
              <a:rPr lang="zh-CN" altLang="en-US" dirty="0" smtClean="0"/>
              <a:t>添加对象</a:t>
            </a:r>
            <a:endParaRPr lang="en-US" altLang="zh-CN" dirty="0" smtClean="0"/>
          </a:p>
          <a:p>
            <a:pPr lvl="1"/>
            <a:r>
              <a:rPr lang="zh-CN" altLang="en-US" dirty="0" smtClean="0"/>
              <a:t>描述性编程</a:t>
            </a:r>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22741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手动添加对象库</a:t>
            </a:r>
            <a:endParaRPr lang="en-US" altLang="zh-CN" dirty="0" smtClean="0"/>
          </a:p>
          <a:p>
            <a:pPr lvl="1"/>
            <a:r>
              <a:rPr lang="zh-CN" altLang="en-US" dirty="0"/>
              <a:t>对象</a:t>
            </a:r>
            <a:r>
              <a:rPr lang="zh-CN" altLang="en-US" dirty="0" smtClean="0"/>
              <a:t>库文件的保存、导入、管理等</a:t>
            </a:r>
            <a:endParaRPr lang="en-US" altLang="zh-CN" dirty="0" smtClean="0"/>
          </a:p>
          <a:p>
            <a:r>
              <a:rPr lang="zh-CN" altLang="en-US" dirty="0" smtClean="0"/>
              <a:t>使用对象库做简单自动化测试</a:t>
            </a:r>
            <a:endParaRPr lang="en-US" altLang="zh-CN" dirty="0" smtClean="0"/>
          </a:p>
          <a:p>
            <a:pPr lvl="1"/>
            <a:r>
              <a:rPr lang="zh-CN" altLang="en-US" dirty="0"/>
              <a:t>三</a:t>
            </a:r>
            <a:r>
              <a:rPr lang="zh-CN" altLang="en-US" dirty="0" smtClean="0"/>
              <a:t>种方式生成脚本：步骤生成器、</a:t>
            </a:r>
            <a:r>
              <a:rPr lang="en-US" altLang="zh-CN" dirty="0" smtClean="0"/>
              <a:t>Complete Word</a:t>
            </a:r>
            <a:r>
              <a:rPr lang="zh-CN" altLang="en-US" dirty="0" smtClean="0"/>
              <a:t>、拖动方式</a:t>
            </a:r>
            <a:endParaRPr lang="en-US" altLang="zh-CN" dirty="0" smtClean="0"/>
          </a:p>
          <a:p>
            <a:pPr lvl="1"/>
            <a:r>
              <a:rPr lang="en-US" altLang="zh-CN" dirty="0" smtClean="0"/>
              <a:t>click</a:t>
            </a:r>
            <a:r>
              <a:rPr lang="zh-CN" altLang="en-US" dirty="0" smtClean="0"/>
              <a:t>，</a:t>
            </a:r>
            <a:r>
              <a:rPr lang="en-US" altLang="zh-CN" dirty="0" smtClean="0"/>
              <a:t>set</a:t>
            </a:r>
            <a:r>
              <a:rPr lang="zh-CN" altLang="en-US" dirty="0" smtClean="0"/>
              <a:t>等方法的使用</a:t>
            </a:r>
            <a:endParaRPr lang="en-US" altLang="zh-CN" dirty="0" smtClean="0"/>
          </a:p>
          <a:p>
            <a:pPr lvl="1"/>
            <a:r>
              <a:rPr lang="zh-CN" altLang="en-US" dirty="0" smtClean="0"/>
              <a:t>属性验证</a:t>
            </a:r>
            <a:endParaRPr lang="en-US" altLang="zh-CN" dirty="0" smtClean="0"/>
          </a:p>
          <a:p>
            <a:pPr lvl="1"/>
            <a:r>
              <a:rPr lang="en-US" altLang="zh-CN" dirty="0" err="1" smtClean="0"/>
              <a:t>GetProperty</a:t>
            </a:r>
            <a:r>
              <a:rPr lang="zh-CN" altLang="en-US" dirty="0" smtClean="0"/>
              <a:t>的使用</a:t>
            </a:r>
            <a:endParaRPr lang="en-US" altLang="zh-CN" dirty="0" smtClean="0"/>
          </a:p>
          <a:p>
            <a:endParaRPr lang="zh-CN" altLang="en-US" dirty="0"/>
          </a:p>
        </p:txBody>
      </p:sp>
    </p:spTree>
    <p:extLst>
      <p:ext uri="{BB962C8B-B14F-4D97-AF65-F5344CB8AC3E}">
        <p14:creationId xmlns:p14="http://schemas.microsoft.com/office/powerpoint/2010/main" val="266361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补充知识点</a:t>
            </a:r>
            <a:endParaRPr lang="en-US" altLang="zh-CN" dirty="0" smtClean="0"/>
          </a:p>
          <a:p>
            <a:pPr lvl="1"/>
            <a:r>
              <a:rPr lang="zh-CN" altLang="en-US" dirty="0" smtClean="0"/>
              <a:t>垂直选择</a:t>
            </a:r>
            <a:endParaRPr lang="en-US" altLang="zh-CN" dirty="0" smtClean="0"/>
          </a:p>
          <a:p>
            <a:pPr lvl="1"/>
            <a:r>
              <a:rPr lang="zh-CN" altLang="en-US" dirty="0" smtClean="0"/>
              <a:t>使用</a:t>
            </a:r>
            <a:r>
              <a:rPr lang="en-US" altLang="zh-CN" dirty="0" smtClean="0"/>
              <a:t>with……End With </a:t>
            </a:r>
            <a:r>
              <a:rPr lang="zh-CN" altLang="en-US" dirty="0" smtClean="0"/>
              <a:t>简化代码</a:t>
            </a:r>
            <a:endParaRPr lang="en-US" altLang="zh-CN" dirty="0" smtClean="0"/>
          </a:p>
          <a:p>
            <a:pPr lvl="1"/>
            <a:r>
              <a:rPr lang="zh-CN" altLang="en-US" dirty="0" smtClean="0"/>
              <a:t>代码换行  “</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val="101136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199554" y="1152651"/>
            <a:ext cx="5131646" cy="5112682"/>
          </a:xfrm>
        </p:spPr>
        <p:txBody>
          <a:bodyPr>
            <a:normAutofit/>
          </a:bodyPr>
          <a:lstStyle/>
          <a:p>
            <a:r>
              <a:rPr lang="zh-CN" altLang="en-US" dirty="0" smtClean="0"/>
              <a:t>对象库编程</a:t>
            </a:r>
            <a:endParaRPr lang="en-US" altLang="zh-CN" dirty="0"/>
          </a:p>
          <a:p>
            <a:pPr lvl="1"/>
            <a:r>
              <a:rPr lang="zh-CN" altLang="en-US" dirty="0" smtClean="0"/>
              <a:t>管理对象库</a:t>
            </a:r>
            <a:endParaRPr lang="en-US" altLang="zh-CN" dirty="0" smtClean="0"/>
          </a:p>
          <a:p>
            <a:pPr lvl="1"/>
            <a:r>
              <a:rPr lang="zh-CN" altLang="en-US" dirty="0" smtClean="0"/>
              <a:t>使用对象库</a:t>
            </a:r>
            <a:endParaRPr lang="en-US" altLang="zh-CN" dirty="0" smtClean="0"/>
          </a:p>
          <a:p>
            <a:pPr lvl="1"/>
            <a:r>
              <a:rPr lang="zh-CN" altLang="en-US" dirty="0" smtClean="0"/>
              <a:t>补充知识点</a:t>
            </a:r>
            <a:endParaRPr lang="en-US" altLang="zh-CN" dirty="0" smtClean="0"/>
          </a:p>
          <a:p>
            <a:pPr lvl="1"/>
            <a:r>
              <a:rPr lang="zh-CN" altLang="en-US" dirty="0" smtClean="0"/>
              <a:t>封装对象模型</a:t>
            </a:r>
            <a:endParaRPr lang="en-US" altLang="zh-CN" dirty="0" smtClean="0"/>
          </a:p>
          <a:p>
            <a:pPr lvl="1"/>
            <a:endParaRPr lang="en-US" altLang="zh-CN" dirty="0" smtClean="0"/>
          </a:p>
        </p:txBody>
      </p:sp>
    </p:spTree>
    <p:extLst>
      <p:ext uri="{BB962C8B-B14F-4D97-AF65-F5344CB8AC3E}">
        <p14:creationId xmlns:p14="http://schemas.microsoft.com/office/powerpoint/2010/main" val="394187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1" end="1"/>
                                            </p:txEl>
                                          </p:spTgt>
                                        </p:tgtEl>
                                        <p:attrNameLst>
                                          <p:attrName>style.color</p:attrName>
                                        </p:attrNameLst>
                                      </p:cBhvr>
                                      <p:to>
                                        <a:srgbClr val="FF0000"/>
                                      </p:to>
                                    </p:animClr>
                                    <p:animClr clrSpc="rgb" dir="cw">
                                      <p:cBhvr>
                                        <p:cTn id="7" dur="500" fill="hold"/>
                                        <p:tgtEl>
                                          <p:spTgt spid="18">
                                            <p:txEl>
                                              <p:pRg st="1" end="1"/>
                                            </p:txEl>
                                          </p:spTgt>
                                        </p:tgtEl>
                                        <p:attrNameLst>
                                          <p:attrName>fillcolor</p:attrName>
                                        </p:attrNameLst>
                                      </p:cBhvr>
                                      <p:to>
                                        <a:srgbClr val="FF0000"/>
                                      </p:to>
                                    </p:animClr>
                                    <p:set>
                                      <p:cBhvr>
                                        <p:cTn id="8" dur="500" fill="hold"/>
                                        <p:tgtEl>
                                          <p:spTgt spid="18">
                                            <p:txEl>
                                              <p:pRg st="1" end="1"/>
                                            </p:txEl>
                                          </p:spTgt>
                                        </p:tgtEl>
                                        <p:attrNameLst>
                                          <p:attrName>fill.type</p:attrName>
                                        </p:attrNameLst>
                                      </p:cBhvr>
                                      <p:to>
                                        <p:strVal val="solid"/>
                                      </p:to>
                                    </p:set>
                                    <p:set>
                                      <p:cBhvr>
                                        <p:cTn id="9" dur="500" fill="hold"/>
                                        <p:tgtEl>
                                          <p:spTgt spid="18">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nded Design Yellow 16x9">
  <a:themeElements>
    <a:clrScheme name="Banded_Design_Yellow">
      <a:dk1>
        <a:srgbClr val="323232"/>
      </a:dk1>
      <a:lt1>
        <a:sysClr val="window" lastClr="CCE8CF"/>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Yellow">
      <a:dk1>
        <a:srgbClr val="595959"/>
      </a:dk1>
      <a:lt1>
        <a:sysClr val="window" lastClr="CCE8C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Yellow">
      <a:dk1>
        <a:srgbClr val="595959"/>
      </a:dk1>
      <a:lt1>
        <a:sysClr val="window" lastClr="CCE8C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66677B1-365E-411F-9971-C788BC2975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黄色镶边设计演示文稿（宽屏）</Template>
  <TotalTime>0</TotalTime>
  <Words>1126</Words>
  <Application>Microsoft Office PowerPoint</Application>
  <PresentationFormat>宽屏</PresentationFormat>
  <Paragraphs>177</Paragraphs>
  <Slides>30</Slides>
  <Notes>2</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Microsoft YaHei UI</vt:lpstr>
      <vt:lpstr>楷体</vt:lpstr>
      <vt:lpstr>Arial</vt:lpstr>
      <vt:lpstr>Book Antiqua</vt:lpstr>
      <vt:lpstr>Times New Roman</vt:lpstr>
      <vt:lpstr>Wingdings</vt:lpstr>
      <vt:lpstr>Banded Design Yellow 16x9</vt:lpstr>
      <vt:lpstr>UFT基础知识</vt:lpstr>
      <vt:lpstr>内容回顾</vt:lpstr>
      <vt:lpstr>内容回顾</vt:lpstr>
      <vt:lpstr>内容回顾</vt:lpstr>
      <vt:lpstr>内容回顾</vt:lpstr>
      <vt:lpstr>内容回顾</vt:lpstr>
      <vt:lpstr>内容回顾</vt:lpstr>
      <vt:lpstr>内容回顾</vt:lpstr>
      <vt:lpstr>目 录</vt:lpstr>
      <vt:lpstr>对象库知识</vt:lpstr>
      <vt:lpstr>管理对象库</vt:lpstr>
      <vt:lpstr>管理对象库</vt:lpstr>
      <vt:lpstr>添加并使用对象库实例</vt:lpstr>
      <vt:lpstr>对象模型</vt:lpstr>
      <vt:lpstr>对象库基本操作</vt:lpstr>
      <vt:lpstr>对象库基本操作</vt:lpstr>
      <vt:lpstr>目 录</vt:lpstr>
      <vt:lpstr>对象库编程</vt:lpstr>
      <vt:lpstr>共享对象库</vt:lpstr>
      <vt:lpstr>系统保留对象</vt:lpstr>
      <vt:lpstr>系统保留对象</vt:lpstr>
      <vt:lpstr>系统保留对象</vt:lpstr>
      <vt:lpstr>目 录</vt:lpstr>
      <vt:lpstr>补充知识</vt:lpstr>
      <vt:lpstr>补充知识</vt:lpstr>
      <vt:lpstr>目 录</vt:lpstr>
      <vt:lpstr>封装对象模型TO &amp; RO</vt:lpstr>
      <vt:lpstr>封装对象模型</vt:lpstr>
      <vt:lpstr>内容总结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2017-07-13T21:26:10Z</dcterms:created>
  <dcterms:modified xsi:type="dcterms:W3CDTF">2017-09-21T00:47:38Z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TC029009979991</vt:lpwstr>
  </property>
</Properties>
</file>