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2"/>
  </p:notesMasterIdLst>
  <p:handoutMasterIdLst>
    <p:handoutMasterId r:id="rId43"/>
  </p:handoutMasterIdLst>
  <p:sldIdLst>
    <p:sldId id="256" r:id="rId3"/>
    <p:sldId id="260" r:id="rId4"/>
    <p:sldId id="261" r:id="rId5"/>
    <p:sldId id="315" r:id="rId6"/>
    <p:sldId id="274" r:id="rId7"/>
    <p:sldId id="284" r:id="rId8"/>
    <p:sldId id="275" r:id="rId9"/>
    <p:sldId id="286" r:id="rId10"/>
    <p:sldId id="276" r:id="rId11"/>
    <p:sldId id="277" r:id="rId12"/>
    <p:sldId id="278" r:id="rId13"/>
    <p:sldId id="279" r:id="rId14"/>
    <p:sldId id="281" r:id="rId15"/>
    <p:sldId id="283" r:id="rId16"/>
    <p:sldId id="310" r:id="rId17"/>
    <p:sldId id="285" r:id="rId18"/>
    <p:sldId id="289" r:id="rId19"/>
    <p:sldId id="311" r:id="rId20"/>
    <p:sldId id="290" r:id="rId21"/>
    <p:sldId id="312" r:id="rId22"/>
    <p:sldId id="292" r:id="rId23"/>
    <p:sldId id="293" r:id="rId24"/>
    <p:sldId id="294" r:id="rId25"/>
    <p:sldId id="295" r:id="rId26"/>
    <p:sldId id="297" r:id="rId27"/>
    <p:sldId id="313" r:id="rId28"/>
    <p:sldId id="291" r:id="rId29"/>
    <p:sldId id="298" r:id="rId30"/>
    <p:sldId id="299" r:id="rId31"/>
    <p:sldId id="314" r:id="rId32"/>
    <p:sldId id="305" r:id="rId33"/>
    <p:sldId id="302" r:id="rId34"/>
    <p:sldId id="304" r:id="rId35"/>
    <p:sldId id="306" r:id="rId36"/>
    <p:sldId id="307" r:id="rId37"/>
    <p:sldId id="308" r:id="rId38"/>
    <p:sldId id="282" r:id="rId39"/>
    <p:sldId id="309" r:id="rId40"/>
    <p:sldId id="27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32" autoAdjust="0"/>
    <p:restoredTop sz="92793" autoAdjust="0"/>
  </p:normalViewPr>
  <p:slideViewPr>
    <p:cSldViewPr snapToGrid="0">
      <p:cViewPr varScale="1">
        <p:scale>
          <a:sx n="69" d="100"/>
          <a:sy n="69" d="100"/>
        </p:scale>
        <p:origin x="282" y="60"/>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FD9D2DDA-69D8-473F-A583-B6774B31A77B}" type="datetimeFigureOut">
              <a:rPr lang="en-US" altLang="zh-CN"/>
              <a:t>9/22/2017</a:t>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02392CCB-FF08-4D29-8DA3-E1FD86044808}" type="slidenum">
              <a:rPr lang="zh-CN"/>
              <a:t>‹#›</a:t>
            </a:fld>
            <a:endParaRPr lang="zh-CN"/>
          </a:p>
        </p:txBody>
      </p:sp>
    </p:spTree>
    <p:extLst>
      <p:ext uri="{BB962C8B-B14F-4D97-AF65-F5344CB8AC3E}">
        <p14:creationId xmlns:p14="http://schemas.microsoft.com/office/powerpoint/2010/main" val="1662153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A01F6DFB-6833-46E4-B515-70E0D9178056}" type="datetimeFigureOut">
              <a:t>2017/9/22</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958706C7-F2C3-48B6-8A22-C484D800B5D4}" type="slidenum">
              <a:t>‹#›</a:t>
            </a:fld>
            <a:endParaRPr lang="zh-CN"/>
          </a:p>
        </p:txBody>
      </p:sp>
    </p:spTree>
    <p:extLst>
      <p:ext uri="{BB962C8B-B14F-4D97-AF65-F5344CB8AC3E}">
        <p14:creationId xmlns:p14="http://schemas.microsoft.com/office/powerpoint/2010/main" val="599506853"/>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1</a:t>
            </a:fld>
            <a:endParaRPr lang="zh-CN" altLang="en-US"/>
          </a:p>
        </p:txBody>
      </p:sp>
    </p:spTree>
    <p:extLst>
      <p:ext uri="{BB962C8B-B14F-4D97-AF65-F5344CB8AC3E}">
        <p14:creationId xmlns:p14="http://schemas.microsoft.com/office/powerpoint/2010/main" val="2152105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36</a:t>
            </a:fld>
            <a:endParaRPr lang="zh-CN" altLang="en-US"/>
          </a:p>
        </p:txBody>
      </p:sp>
    </p:spTree>
    <p:extLst>
      <p:ext uri="{BB962C8B-B14F-4D97-AF65-F5344CB8AC3E}">
        <p14:creationId xmlns:p14="http://schemas.microsoft.com/office/powerpoint/2010/main" val="2318672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UFT（统一功能测试）的名称揭示了“HP QuickTest Professional”和“HP Service Test”的组合， UFT软件包包括QTP的所有功能和服务测试。该集成的HP统一功能测试软件包可帮助开发人员和测试人员测试三层软件应用程序;接口层，服务层和数据库层。 QTP仅支持GUI测试来测试Windows和Web应用程序的功能，但UFT支持GUI和API测试</a:t>
            </a:r>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3</a:t>
            </a:fld>
            <a:endParaRPr lang="zh-CN" altLang="en-US"/>
          </a:p>
        </p:txBody>
      </p:sp>
    </p:spTree>
    <p:extLst>
      <p:ext uri="{BB962C8B-B14F-4D97-AF65-F5344CB8AC3E}">
        <p14:creationId xmlns:p14="http://schemas.microsoft.com/office/powerpoint/2010/main" val="2130889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使用</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变量时，最好明确创建或者声名，最简单的就是用关键字</a:t>
            </a:r>
            <a:r>
              <a:rPr lang="en-US" altLang="zh-CN" sz="1200" b="1" i="0" kern="1200" dirty="0" smtClean="0">
                <a:solidFill>
                  <a:schemeClr val="tx1"/>
                </a:solidFill>
                <a:effectLst/>
                <a:latin typeface="+mn-lt"/>
                <a:ea typeface="+mn-ea"/>
                <a:cs typeface="+mn-cs"/>
              </a:rPr>
              <a:t>dim</a:t>
            </a:r>
            <a:r>
              <a:rPr lang="en-US" altLang="zh-CN" sz="1200" b="0"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dimension</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的缩写</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Dimension  </a:t>
            </a:r>
            <a:r>
              <a:rPr lang="zh-CN" altLang="en-US" sz="1200" b="0" i="0" kern="1200" dirty="0" smtClean="0">
                <a:solidFill>
                  <a:schemeClr val="tx1"/>
                </a:solidFill>
                <a:effectLst/>
                <a:latin typeface="+mn-lt"/>
                <a:ea typeface="+mn-ea"/>
                <a:cs typeface="+mn-cs"/>
              </a:rPr>
              <a:t>是尺寸、规格、容积 （</a:t>
            </a:r>
            <a:r>
              <a:rPr lang="en-US" altLang="zh-CN" sz="1200" b="0" i="0" kern="1200" dirty="0" smtClean="0">
                <a:solidFill>
                  <a:schemeClr val="tx1"/>
                </a:solidFill>
                <a:effectLst/>
                <a:latin typeface="+mn-lt"/>
                <a:ea typeface="+mn-ea"/>
                <a:cs typeface="+mn-cs"/>
              </a:rPr>
              <a:t>Diamond  </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钻石</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定义</a:t>
            </a:r>
            <a:r>
              <a:rPr lang="zh-CN" altLang="en-US" sz="1200" b="0" i="0" kern="1200" dirty="0" smtClean="0">
                <a:solidFill>
                  <a:schemeClr val="tx1"/>
                </a:solidFill>
                <a:effectLst/>
                <a:latin typeface="+mn-lt"/>
                <a:ea typeface="+mn-ea"/>
                <a:cs typeface="+mn-cs"/>
              </a:rPr>
              <a:t>一个</a:t>
            </a:r>
            <a:r>
              <a:rPr lang="zh-CN" altLang="en-US" sz="1200" b="1" i="0" kern="1200" dirty="0" smtClean="0">
                <a:solidFill>
                  <a:schemeClr val="tx1"/>
                </a:solidFill>
                <a:effectLst/>
                <a:latin typeface="+mn-lt"/>
                <a:ea typeface="+mn-ea"/>
                <a:cs typeface="+mn-cs"/>
              </a:rPr>
              <a:t>变量</a:t>
            </a:r>
            <a:r>
              <a:rPr lang="zh-CN" altLang="en-US" sz="1200" b="0" i="0" kern="1200" dirty="0" smtClean="0">
                <a:solidFill>
                  <a:schemeClr val="tx1"/>
                </a:solidFill>
                <a:effectLst/>
                <a:latin typeface="+mn-lt"/>
                <a:ea typeface="+mn-ea"/>
                <a:cs typeface="+mn-cs"/>
              </a:rPr>
              <a:t>意味着在说明</a:t>
            </a:r>
            <a:r>
              <a:rPr lang="zh-CN" altLang="en-US" sz="1200" b="1" i="0" kern="1200" dirty="0" smtClean="0">
                <a:solidFill>
                  <a:schemeClr val="tx1"/>
                </a:solidFill>
                <a:effectLst/>
                <a:latin typeface="+mn-lt"/>
                <a:ea typeface="+mn-ea"/>
                <a:cs typeface="+mn-cs"/>
              </a:rPr>
              <a:t>变量的</a:t>
            </a:r>
            <a:r>
              <a:rPr lang="zh-CN" altLang="en-US" sz="1200" b="0" i="0" kern="1200" dirty="0" smtClean="0">
                <a:solidFill>
                  <a:schemeClr val="tx1"/>
                </a:solidFill>
                <a:effectLst/>
                <a:latin typeface="+mn-lt"/>
                <a:ea typeface="+mn-ea"/>
                <a:cs typeface="+mn-cs"/>
              </a:rPr>
              <a:t>同时还要为</a:t>
            </a:r>
            <a:r>
              <a:rPr lang="zh-CN" altLang="en-US" sz="1200" b="1" i="0" kern="1200" dirty="0" smtClean="0">
                <a:solidFill>
                  <a:schemeClr val="tx1"/>
                </a:solidFill>
                <a:effectLst/>
                <a:latin typeface="+mn-lt"/>
                <a:ea typeface="+mn-ea"/>
                <a:cs typeface="+mn-cs"/>
              </a:rPr>
              <a:t>变量</a:t>
            </a:r>
            <a:r>
              <a:rPr lang="zh-CN" altLang="en-US" sz="1200" b="0" i="0" kern="1200" dirty="0" smtClean="0">
                <a:solidFill>
                  <a:schemeClr val="tx1"/>
                </a:solidFill>
                <a:effectLst/>
                <a:latin typeface="+mn-lt"/>
                <a:ea typeface="+mn-ea"/>
                <a:cs typeface="+mn-cs"/>
              </a:rPr>
              <a:t>分配存储空间。在</a:t>
            </a:r>
            <a:r>
              <a:rPr lang="zh-CN" altLang="en-US" sz="1200" b="1" i="0" kern="1200" dirty="0" smtClean="0">
                <a:solidFill>
                  <a:schemeClr val="tx1"/>
                </a:solidFill>
                <a:effectLst/>
                <a:latin typeface="+mn-lt"/>
                <a:ea typeface="+mn-ea"/>
                <a:cs typeface="+mn-cs"/>
              </a:rPr>
              <a:t>定义</a:t>
            </a:r>
            <a:r>
              <a:rPr lang="zh-CN" altLang="en-US" sz="1200" b="0" i="0" kern="1200" dirty="0" smtClean="0">
                <a:solidFill>
                  <a:schemeClr val="tx1"/>
                </a:solidFill>
                <a:effectLst/>
                <a:latin typeface="+mn-lt"/>
                <a:ea typeface="+mn-ea"/>
                <a:cs typeface="+mn-cs"/>
              </a:rPr>
              <a:t>一个</a:t>
            </a:r>
            <a:r>
              <a:rPr lang="zh-CN" altLang="en-US" sz="1200" b="1" i="0" kern="1200" dirty="0" smtClean="0">
                <a:solidFill>
                  <a:schemeClr val="tx1"/>
                </a:solidFill>
                <a:effectLst/>
                <a:latin typeface="+mn-lt"/>
                <a:ea typeface="+mn-ea"/>
                <a:cs typeface="+mn-cs"/>
              </a:rPr>
              <a:t>变量的</a:t>
            </a:r>
            <a:r>
              <a:rPr lang="zh-CN" altLang="en-US" sz="1200" b="0" i="0" kern="1200" dirty="0" smtClean="0">
                <a:solidFill>
                  <a:schemeClr val="tx1"/>
                </a:solidFill>
                <a:effectLst/>
                <a:latin typeface="+mn-lt"/>
                <a:ea typeface="+mn-ea"/>
                <a:cs typeface="+mn-cs"/>
              </a:rPr>
              <a:t>同时还可以</a:t>
            </a:r>
            <a:r>
              <a:rPr lang="zh-CN" altLang="en-US" sz="1200" b="1" i="0" kern="1200" dirty="0" smtClean="0">
                <a:solidFill>
                  <a:schemeClr val="tx1"/>
                </a:solidFill>
                <a:effectLst/>
                <a:latin typeface="+mn-lt"/>
                <a:ea typeface="+mn-ea"/>
                <a:cs typeface="+mn-cs"/>
              </a:rPr>
              <a:t>对变量</a:t>
            </a:r>
            <a:r>
              <a:rPr lang="zh-CN" altLang="en-US" sz="1200" b="0" i="0" kern="1200" dirty="0" smtClean="0">
                <a:solidFill>
                  <a:schemeClr val="tx1"/>
                </a:solidFill>
                <a:effectLst/>
                <a:latin typeface="+mn-lt"/>
                <a:ea typeface="+mn-ea"/>
                <a:cs typeface="+mn-cs"/>
              </a:rPr>
              <a:t>进行初始化</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58706C7-F2C3-48B6-8A22-C484D800B5D4}" type="slidenum">
              <a:rPr lang="en-US" altLang="zh-CN" smtClean="0"/>
              <a:t>5</a:t>
            </a:fld>
            <a:endParaRPr lang="zh-CN" altLang="en-US"/>
          </a:p>
        </p:txBody>
      </p:sp>
    </p:spTree>
    <p:extLst>
      <p:ext uri="{BB962C8B-B14F-4D97-AF65-F5344CB8AC3E}">
        <p14:creationId xmlns:p14="http://schemas.microsoft.com/office/powerpoint/2010/main" val="1143171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6</a:t>
            </a:fld>
            <a:endParaRPr lang="zh-CN" altLang="en-US"/>
          </a:p>
        </p:txBody>
      </p:sp>
    </p:spTree>
    <p:extLst>
      <p:ext uri="{BB962C8B-B14F-4D97-AF65-F5344CB8AC3E}">
        <p14:creationId xmlns:p14="http://schemas.microsoft.com/office/powerpoint/2010/main" val="1591071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Variant  </a:t>
            </a:r>
            <a:r>
              <a:rPr lang="zh-CN" altLang="en-US" dirty="0" smtClean="0"/>
              <a:t>变体   转化   不同的  多样的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7</a:t>
            </a:fld>
            <a:endParaRPr lang="zh-CN" altLang="en-US"/>
          </a:p>
        </p:txBody>
      </p:sp>
    </p:spTree>
    <p:extLst>
      <p:ext uri="{BB962C8B-B14F-4D97-AF65-F5344CB8AC3E}">
        <p14:creationId xmlns:p14="http://schemas.microsoft.com/office/powerpoint/2010/main" val="1536874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10</a:t>
            </a:fld>
            <a:endParaRPr lang="zh-CN" altLang="en-US"/>
          </a:p>
        </p:txBody>
      </p:sp>
    </p:spTree>
    <p:extLst>
      <p:ext uri="{BB962C8B-B14F-4D97-AF65-F5344CB8AC3E}">
        <p14:creationId xmlns:p14="http://schemas.microsoft.com/office/powerpoint/2010/main" val="1869970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17</a:t>
            </a:fld>
            <a:endParaRPr lang="zh-CN" altLang="en-US"/>
          </a:p>
        </p:txBody>
      </p:sp>
    </p:spTree>
    <p:extLst>
      <p:ext uri="{BB962C8B-B14F-4D97-AF65-F5344CB8AC3E}">
        <p14:creationId xmlns:p14="http://schemas.microsoft.com/office/powerpoint/2010/main" val="380212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21</a:t>
            </a:fld>
            <a:endParaRPr lang="zh-CN" altLang="en-US"/>
          </a:p>
        </p:txBody>
      </p:sp>
    </p:spTree>
    <p:extLst>
      <p:ext uri="{BB962C8B-B14F-4D97-AF65-F5344CB8AC3E}">
        <p14:creationId xmlns:p14="http://schemas.microsoft.com/office/powerpoint/2010/main" val="1755264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28</a:t>
            </a:fld>
            <a:endParaRPr lang="zh-CN" altLang="en-US"/>
          </a:p>
        </p:txBody>
      </p:sp>
    </p:spTree>
    <p:extLst>
      <p:ext uri="{BB962C8B-B14F-4D97-AF65-F5344CB8AC3E}">
        <p14:creationId xmlns:p14="http://schemas.microsoft.com/office/powerpoint/2010/main" val="22326625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1">
    <p:spTree>
      <p:nvGrpSpPr>
        <p:cNvPr id="1" name=""/>
        <p:cNvGrpSpPr/>
        <p:nvPr/>
      </p:nvGrpSpPr>
      <p:grpSpPr>
        <a:xfrm>
          <a:off x="0" y="0"/>
          <a:ext cx="0" cy="0"/>
          <a:chOff x="0" y="0"/>
          <a:chExt cx="0" cy="0"/>
        </a:xfrm>
      </p:grpSpPr>
      <p:sp>
        <p:nvSpPr>
          <p:cNvPr id="9" name="矩形 8"/>
          <p:cNvSpPr/>
          <p:nvPr/>
        </p:nvSpPr>
        <p:spPr>
          <a:xfrm>
            <a:off x="0" y="1917700"/>
            <a:ext cx="12188826" cy="320040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atin typeface="楷体" panose="02010609060101010101" pitchFamily="49" charset="-122"/>
              <a:ea typeface="楷体" panose="02010609060101010101" pitchFamily="49" charset="-122"/>
            </a:endParaRPr>
          </a:p>
        </p:txBody>
      </p:sp>
      <p:sp>
        <p:nvSpPr>
          <p:cNvPr id="10" name="矩形 9"/>
          <p:cNvSpPr/>
          <p:nvPr/>
        </p:nvSpPr>
        <p:spPr>
          <a:xfrm>
            <a:off x="-2" y="1795132"/>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sp>
        <p:nvSpPr>
          <p:cNvPr id="11" name="矩形 10"/>
          <p:cNvSpPr/>
          <p:nvPr/>
        </p:nvSpPr>
        <p:spPr>
          <a:xfrm>
            <a:off x="-2" y="5142116"/>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sp>
        <p:nvSpPr>
          <p:cNvPr id="2" name="标题 1"/>
          <p:cNvSpPr>
            <a:spLocks noGrp="1"/>
          </p:cNvSpPr>
          <p:nvPr>
            <p:ph type="ctrTitle"/>
          </p:nvPr>
        </p:nvSpPr>
        <p:spPr>
          <a:xfrm>
            <a:off x="1320800" y="2156012"/>
            <a:ext cx="9601200" cy="1724092"/>
          </a:xfrm>
        </p:spPr>
        <p:txBody>
          <a:bodyPr anchor="b"/>
          <a:lstStyle>
            <a:lvl1pPr algn="ctr" latinLnBrk="0">
              <a:defRPr lang="zh-CN" sz="5400">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zh-CN" dirty="0"/>
          </a:p>
        </p:txBody>
      </p:sp>
      <p:sp>
        <p:nvSpPr>
          <p:cNvPr id="3" name="副标题 2"/>
          <p:cNvSpPr>
            <a:spLocks noGrp="1"/>
          </p:cNvSpPr>
          <p:nvPr>
            <p:ph type="subTitle" idx="1"/>
          </p:nvPr>
        </p:nvSpPr>
        <p:spPr>
          <a:xfrm>
            <a:off x="1295400" y="3959352"/>
            <a:ext cx="9601200" cy="914400"/>
          </a:xfrm>
        </p:spPr>
        <p:txBody>
          <a:bodyPr>
            <a:normAutofit/>
          </a:bodyPr>
          <a:lstStyle>
            <a:lvl1pPr marL="0" indent="0" algn="ctr" latinLnBrk="0">
              <a:spcBef>
                <a:spcPts val="0"/>
              </a:spcBef>
              <a:buNone/>
              <a:defRPr lang="zh-CN" sz="3200">
                <a:latin typeface="楷体" panose="02010609060101010101" pitchFamily="49" charset="-122"/>
                <a:ea typeface="楷体" panose="02010609060101010101" pitchFamily="49" charset="-122"/>
              </a:defRPr>
            </a:lvl1pPr>
            <a:lvl2pPr marL="457200" indent="0" algn="ctr" latinLnBrk="0">
              <a:buNone/>
              <a:defRPr lang="zh-CN" sz="2800"/>
            </a:lvl2pPr>
            <a:lvl3pPr marL="914400" indent="0" algn="ctr" latinLnBrk="0">
              <a:buNone/>
              <a:defRPr lang="zh-CN" sz="2400"/>
            </a:lvl3pPr>
            <a:lvl4pPr marL="1371600" indent="0" algn="ctr" latinLnBrk="0">
              <a:buNone/>
              <a:defRPr lang="zh-CN" sz="2000"/>
            </a:lvl4pPr>
            <a:lvl5pPr marL="1828800" indent="0" algn="ctr" latinLnBrk="0">
              <a:buNone/>
              <a:defRPr lang="zh-CN" sz="2000"/>
            </a:lvl5pPr>
            <a:lvl6pPr marL="2286000" indent="0" algn="ctr" latinLnBrk="0">
              <a:buNone/>
              <a:defRPr lang="zh-CN" sz="2000"/>
            </a:lvl6pPr>
            <a:lvl7pPr marL="2743200" indent="0" algn="ctr" latinLnBrk="0">
              <a:buNone/>
              <a:defRPr lang="zh-CN" sz="2000"/>
            </a:lvl7pPr>
            <a:lvl8pPr marL="3200400" indent="0" algn="ctr" latinLnBrk="0">
              <a:buNone/>
              <a:defRPr lang="zh-CN" sz="2000"/>
            </a:lvl8pPr>
            <a:lvl9pPr marL="3657600" indent="0" algn="ctr" latinLnBrk="0">
              <a:buNone/>
              <a:defRPr lang="zh-CN" sz="2000"/>
            </a:lvl9pPr>
          </a:lstStyle>
          <a:p>
            <a:r>
              <a:rPr lang="zh-CN" altLang="en-US" dirty="0" smtClean="0"/>
              <a:t>单击此处编辑母版副标题样式</a:t>
            </a:r>
            <a:endParaRPr lang="zh-CN" dirty="0"/>
          </a:p>
        </p:txBody>
      </p:sp>
      <p:pic>
        <p:nvPicPr>
          <p:cNvPr id="8" name="图片 7" descr="学院－3.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96425" y="6381750"/>
            <a:ext cx="26955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575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lang="zh-CN" dirty="0"/>
          </a:p>
        </p:txBody>
      </p:sp>
      <p:sp>
        <p:nvSpPr>
          <p:cNvPr id="3" name="竖排文字占位符 2"/>
          <p:cNvSpPr>
            <a:spLocks noGrp="1"/>
          </p:cNvSpPr>
          <p:nvPr>
            <p:ph type="body" orient="vert" idx="1"/>
          </p:nvPr>
        </p:nvSpPr>
        <p:spPr/>
        <p:txBody>
          <a:bodyPr vert="eaVert"/>
          <a:lstStyle>
            <a:lvl5pPr latinLnBrk="0">
              <a:defRPr lang="zh-CN"/>
            </a:lvl5pPr>
            <a:lvl6pPr latinLnBrk="0">
              <a:defRPr lang="zh-CN"/>
            </a:lvl6pPr>
            <a:lvl7pPr latinLnBrk="0">
              <a:defRPr lang="zh-CN"/>
            </a:lvl7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a:xfrm>
            <a:off x="8875776" y="6601968"/>
            <a:ext cx="960120" cy="237744"/>
          </a:xfrm>
          <a:prstGeom prst="rect">
            <a:avLst/>
          </a:prstGeom>
        </p:spPr>
        <p:txBody>
          <a:bodyPr/>
          <a:lstStyle/>
          <a:p>
            <a:fld id="{0B277187-C200-495F-A386-621319EADA8F}" type="datetimeFigureOut">
              <a:t>2017/9/22</a:t>
            </a:fld>
            <a:endParaRPr lang="zh-CN"/>
          </a:p>
        </p:txBody>
      </p:sp>
      <p:sp>
        <p:nvSpPr>
          <p:cNvPr id="5" name="页脚占位符 4"/>
          <p:cNvSpPr>
            <a:spLocks noGrp="1"/>
          </p:cNvSpPr>
          <p:nvPr>
            <p:ph type="ftr" sz="quarter" idx="11"/>
          </p:nvPr>
        </p:nvSpPr>
        <p:spPr>
          <a:xfrm>
            <a:off x="1341120" y="6601968"/>
            <a:ext cx="7159752" cy="237744"/>
          </a:xfrm>
          <a:prstGeom prst="rect">
            <a:avLst/>
          </a:prstGeom>
        </p:spPr>
        <p:txBody>
          <a:bodyPr/>
          <a:lstStyle/>
          <a:p>
            <a:endParaRPr lang="zh-CN"/>
          </a:p>
        </p:txBody>
      </p:sp>
      <p:sp>
        <p:nvSpPr>
          <p:cNvPr id="6" name="幻灯片编号占位符 5"/>
          <p:cNvSpPr>
            <a:spLocks noGrp="1"/>
          </p:cNvSpPr>
          <p:nvPr>
            <p:ph type="sldNum" sz="quarter" idx="12"/>
          </p:nvPr>
        </p:nvSpPr>
        <p:spPr>
          <a:xfrm>
            <a:off x="10210800" y="6601968"/>
            <a:ext cx="640080" cy="237744"/>
          </a:xfrm>
          <a:prstGeom prst="rect">
            <a:avLst/>
          </a:prstGeom>
        </p:spPr>
        <p:txBody>
          <a:bodyPr/>
          <a:lstStyle/>
          <a:p>
            <a:fld id="{FC749032-2A07-4AE8-BA90-74324CAE0C87}" type="slidenum">
              <a:t>‹#›</a:t>
            </a:fld>
            <a:endParaRPr lang="zh-CN"/>
          </a:p>
        </p:txBody>
      </p:sp>
    </p:spTree>
    <p:extLst>
      <p:ext uri="{BB962C8B-B14F-4D97-AF65-F5344CB8AC3E}">
        <p14:creationId xmlns:p14="http://schemas.microsoft.com/office/powerpoint/2010/main" val="273593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74638"/>
            <a:ext cx="2628900" cy="5897562"/>
          </a:xfrm>
        </p:spPr>
        <p:txBody>
          <a:bodyPr vert="eaVert"/>
          <a:lstStyle>
            <a:lvl1pPr>
              <a:defRPr>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lang="zh-CN" dirty="0"/>
          </a:p>
        </p:txBody>
      </p:sp>
      <p:sp>
        <p:nvSpPr>
          <p:cNvPr id="3" name="竖排文字占位符 2"/>
          <p:cNvSpPr>
            <a:spLocks noGrp="1"/>
          </p:cNvSpPr>
          <p:nvPr>
            <p:ph type="body" orient="vert" idx="1"/>
          </p:nvPr>
        </p:nvSpPr>
        <p:spPr>
          <a:xfrm>
            <a:off x="838200" y="274638"/>
            <a:ext cx="7734300"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a:xfrm>
            <a:off x="8875776" y="6601968"/>
            <a:ext cx="960120" cy="237744"/>
          </a:xfrm>
          <a:prstGeom prst="rect">
            <a:avLst/>
          </a:prstGeom>
        </p:spPr>
        <p:txBody>
          <a:bodyPr/>
          <a:lstStyle/>
          <a:p>
            <a:fld id="{0B277187-C200-495F-A386-621319EADA8F}" type="datetimeFigureOut">
              <a:t>2017/9/22</a:t>
            </a:fld>
            <a:endParaRPr lang="zh-CN"/>
          </a:p>
        </p:txBody>
      </p:sp>
      <p:sp>
        <p:nvSpPr>
          <p:cNvPr id="5" name="页脚占位符 4"/>
          <p:cNvSpPr>
            <a:spLocks noGrp="1"/>
          </p:cNvSpPr>
          <p:nvPr>
            <p:ph type="ftr" sz="quarter" idx="11"/>
          </p:nvPr>
        </p:nvSpPr>
        <p:spPr>
          <a:xfrm>
            <a:off x="1341120" y="6601968"/>
            <a:ext cx="7159752" cy="237744"/>
          </a:xfrm>
          <a:prstGeom prst="rect">
            <a:avLst/>
          </a:prstGeom>
        </p:spPr>
        <p:txBody>
          <a:bodyPr/>
          <a:lstStyle/>
          <a:p>
            <a:endParaRPr lang="zh-CN"/>
          </a:p>
        </p:txBody>
      </p:sp>
      <p:sp>
        <p:nvSpPr>
          <p:cNvPr id="6" name="幻灯片编号占位符 5"/>
          <p:cNvSpPr>
            <a:spLocks noGrp="1"/>
          </p:cNvSpPr>
          <p:nvPr>
            <p:ph type="sldNum" sz="quarter" idx="12"/>
          </p:nvPr>
        </p:nvSpPr>
        <p:spPr>
          <a:xfrm>
            <a:off x="10210800" y="6601968"/>
            <a:ext cx="640080" cy="237744"/>
          </a:xfrm>
          <a:prstGeom prst="rect">
            <a:avLst/>
          </a:prstGeom>
        </p:spPr>
        <p:txBody>
          <a:bodyPr/>
          <a:lstStyle/>
          <a:p>
            <a:fld id="{FC749032-2A07-4AE8-BA90-74324CAE0C87}" type="slidenum">
              <a:t>‹#›</a:t>
            </a:fld>
            <a:endParaRPr lang="zh-CN"/>
          </a:p>
        </p:txBody>
      </p:sp>
    </p:spTree>
    <p:extLst>
      <p:ext uri="{BB962C8B-B14F-4D97-AF65-F5344CB8AC3E}">
        <p14:creationId xmlns:p14="http://schemas.microsoft.com/office/powerpoint/2010/main" val="423050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baseline="0">
                <a:latin typeface="Times New Roman" panose="02020603050405020304" pitchFamily="18" charset="0"/>
                <a:ea typeface="楷体" panose="02010609060101010101" pitchFamily="49" charset="-122"/>
              </a:defRPr>
            </a:lvl1pPr>
          </a:lstStyle>
          <a:p>
            <a:r>
              <a:rPr lang="zh-CN" altLang="en-US" dirty="0" smtClean="0"/>
              <a:t>单击此处编辑母版标题样式</a:t>
            </a:r>
            <a:endParaRPr lang="zh-CN" dirty="0"/>
          </a:p>
        </p:txBody>
      </p:sp>
      <p:sp>
        <p:nvSpPr>
          <p:cNvPr id="3" name="内容占位符 2"/>
          <p:cNvSpPr>
            <a:spLocks noGrp="1"/>
          </p:cNvSpPr>
          <p:nvPr>
            <p:ph idx="1"/>
          </p:nvPr>
        </p:nvSpPr>
        <p:spPr/>
        <p:txBody>
          <a:bodyPr>
            <a:normAutofit/>
          </a:bodyPr>
          <a:lstStyle>
            <a:lvl1pPr>
              <a:defRPr sz="2800" baseline="0">
                <a:latin typeface="Times New Roman" panose="02020603050405020304" pitchFamily="18" charset="0"/>
                <a:ea typeface="楷体" panose="02010609060101010101" pitchFamily="49" charset="-122"/>
              </a:defRPr>
            </a:lvl1pPr>
            <a:lvl2pPr>
              <a:defRPr sz="2600" baseline="0">
                <a:latin typeface="Times New Roman" panose="02020603050405020304" pitchFamily="18" charset="0"/>
                <a:ea typeface="楷体" panose="02010609060101010101" pitchFamily="49" charset="-122"/>
              </a:defRPr>
            </a:lvl2pPr>
            <a:lvl3pPr>
              <a:defRPr sz="2400" baseline="0">
                <a:latin typeface="Times New Roman" panose="02020603050405020304" pitchFamily="18" charset="0"/>
                <a:ea typeface="楷体" panose="02010609060101010101" pitchFamily="49" charset="-122"/>
              </a:defRPr>
            </a:lvl3pPr>
            <a:lvl4pPr>
              <a:defRPr sz="2200" baseline="0">
                <a:latin typeface="Times New Roman" panose="02020603050405020304" pitchFamily="18" charset="0"/>
                <a:ea typeface="楷体" panose="02010609060101010101" pitchFamily="49" charset="-122"/>
              </a:defRPr>
            </a:lvl4pPr>
            <a:lvl5pPr latinLnBrk="0">
              <a:defRPr lang="zh-CN" sz="2200" baseline="0">
                <a:latin typeface="Times New Roman" panose="02020603050405020304" pitchFamily="18" charset="0"/>
                <a:ea typeface="楷体" panose="02010609060101010101" pitchFamily="49" charset="-122"/>
              </a:defRPr>
            </a:lvl5pPr>
            <a:lvl6pPr latinLnBrk="0">
              <a:defRPr lang="zh-CN"/>
            </a:lvl6pPr>
            <a:lvl7pPr latinLnBrk="0">
              <a:defRPr lang="zh-CN"/>
            </a:lvl7pPr>
            <a:lvl8pPr latinLnBrk="0">
              <a:defRPr lang="zh-CN"/>
            </a:lvl8pPr>
            <a:lvl9pPr latinLnBrk="0">
              <a:defRPr lang="zh-CN"/>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dirty="0"/>
          </a:p>
        </p:txBody>
      </p:sp>
    </p:spTree>
    <p:extLst>
      <p:ext uri="{BB962C8B-B14F-4D97-AF65-F5344CB8AC3E}">
        <p14:creationId xmlns:p14="http://schemas.microsoft.com/office/powerpoint/2010/main" val="421731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rotWithShape="1">
          <a:gsLst>
            <a:gs pos="100000">
              <a:schemeClr val="accent1">
                <a:alpha val="80000"/>
              </a:schemeClr>
            </a:gs>
            <a:gs pos="0">
              <a:schemeClr val="accent1">
                <a:lumMod val="40000"/>
                <a:lumOff val="60000"/>
                <a:alpha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5400" y="2130552"/>
            <a:ext cx="9601200" cy="2359152"/>
          </a:xfrm>
        </p:spPr>
        <p:txBody>
          <a:bodyPr anchor="b">
            <a:normAutofit/>
          </a:bodyPr>
          <a:lstStyle>
            <a:lvl1pPr algn="ctr" latinLnBrk="0">
              <a:defRPr lang="zh-CN" sz="5400" b="1">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lang="zh-CN" dirty="0"/>
          </a:p>
        </p:txBody>
      </p:sp>
      <p:sp>
        <p:nvSpPr>
          <p:cNvPr id="3" name="文本占位符 2"/>
          <p:cNvSpPr>
            <a:spLocks noGrp="1"/>
          </p:cNvSpPr>
          <p:nvPr>
            <p:ph type="body" idx="1"/>
          </p:nvPr>
        </p:nvSpPr>
        <p:spPr>
          <a:xfrm>
            <a:off x="1295400" y="4572000"/>
            <a:ext cx="9601200" cy="841248"/>
          </a:xfrm>
        </p:spPr>
        <p:txBody>
          <a:bodyPr anchor="t"/>
          <a:lstStyle>
            <a:lvl1pPr marL="0" indent="0" algn="ctr" latinLnBrk="0">
              <a:spcBef>
                <a:spcPts val="0"/>
              </a:spcBef>
              <a:buNone/>
              <a:defRPr lang="zh-CN" sz="2000">
                <a:solidFill>
                  <a:schemeClr val="tx1">
                    <a:lumMod val="90000"/>
                    <a:lumOff val="1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8875776" y="6601968"/>
            <a:ext cx="960120" cy="237744"/>
          </a:xfrm>
          <a:prstGeom prst="rect">
            <a:avLst/>
          </a:prstGeom>
        </p:spPr>
        <p:txBody>
          <a:bodyPr/>
          <a:lstStyle/>
          <a:p>
            <a:fld id="{0B277187-C200-495F-A386-621319EADA8F}" type="datetimeFigureOut">
              <a:t>2017/9/22</a:t>
            </a:fld>
            <a:endParaRPr lang="zh-CN"/>
          </a:p>
        </p:txBody>
      </p:sp>
      <p:sp>
        <p:nvSpPr>
          <p:cNvPr id="5" name="页脚占位符 4"/>
          <p:cNvSpPr>
            <a:spLocks noGrp="1"/>
          </p:cNvSpPr>
          <p:nvPr>
            <p:ph type="ftr" sz="quarter" idx="11"/>
          </p:nvPr>
        </p:nvSpPr>
        <p:spPr>
          <a:xfrm>
            <a:off x="1341120" y="6601968"/>
            <a:ext cx="7159752" cy="237744"/>
          </a:xfrm>
          <a:prstGeom prst="rect">
            <a:avLst/>
          </a:prstGeom>
        </p:spPr>
        <p:txBody>
          <a:bodyPr/>
          <a:lstStyle/>
          <a:p>
            <a:endParaRPr lang="zh-CN"/>
          </a:p>
        </p:txBody>
      </p:sp>
      <p:sp>
        <p:nvSpPr>
          <p:cNvPr id="6" name="幻灯片编号占位符 5"/>
          <p:cNvSpPr>
            <a:spLocks noGrp="1"/>
          </p:cNvSpPr>
          <p:nvPr>
            <p:ph type="sldNum" sz="quarter" idx="12"/>
          </p:nvPr>
        </p:nvSpPr>
        <p:spPr>
          <a:xfrm>
            <a:off x="10210800" y="6601968"/>
            <a:ext cx="640080" cy="237744"/>
          </a:xfrm>
          <a:prstGeom prst="rect">
            <a:avLst/>
          </a:prstGeom>
        </p:spPr>
        <p:txBody>
          <a:bodyPr/>
          <a:lstStyle/>
          <a:p>
            <a:fld id="{FC749032-2A07-4AE8-BA90-74324CAE0C87}" type="slidenum">
              <a:t>‹#›</a:t>
            </a:fld>
            <a:endParaRPr lang="zh-CN"/>
          </a:p>
        </p:txBody>
      </p:sp>
    </p:spTree>
    <p:extLst>
      <p:ext uri="{BB962C8B-B14F-4D97-AF65-F5344CB8AC3E}">
        <p14:creationId xmlns:p14="http://schemas.microsoft.com/office/powerpoint/2010/main" val="3162033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dirty="0"/>
          </a:p>
        </p:txBody>
      </p:sp>
      <p:sp>
        <p:nvSpPr>
          <p:cNvPr id="3" name="内容占位符 2"/>
          <p:cNvSpPr>
            <a:spLocks noGrp="1"/>
          </p:cNvSpPr>
          <p:nvPr>
            <p:ph sz="half" idx="1"/>
          </p:nvPr>
        </p:nvSpPr>
        <p:spPr>
          <a:xfrm>
            <a:off x="3233420" y="1203452"/>
            <a:ext cx="4818380" cy="4702048"/>
          </a:xfrm>
        </p:spPr>
        <p:txBody>
          <a:bodyPr>
            <a:normAutofit/>
          </a:bodyPr>
          <a:lstStyle>
            <a:lvl1pPr latinLnBrk="0">
              <a:defRPr lang="zh-CN" sz="2800"/>
            </a:lvl1pPr>
            <a:lvl2pPr latinLnBrk="0">
              <a:defRPr lang="zh-CN" sz="2800"/>
            </a:lvl2pPr>
            <a:lvl3pPr latinLnBrk="0">
              <a:defRPr lang="zh-CN" sz="2800"/>
            </a:lvl3pPr>
            <a:lvl4pPr latinLnBrk="0">
              <a:defRPr lang="zh-CN" sz="2800"/>
            </a:lvl4pPr>
            <a:lvl5pPr latinLnBrk="0">
              <a:defRPr lang="zh-CN" sz="28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smtClean="0"/>
              <a:t>单击此处编辑母版文本样式</a:t>
            </a:r>
          </a:p>
        </p:txBody>
      </p:sp>
    </p:spTree>
    <p:extLst>
      <p:ext uri="{BB962C8B-B14F-4D97-AF65-F5344CB8AC3E}">
        <p14:creationId xmlns:p14="http://schemas.microsoft.com/office/powerpoint/2010/main" val="367635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lgn="l">
              <a:defRPr/>
            </a:lvl1pPr>
          </a:lstStyle>
          <a:p>
            <a:r>
              <a:rPr lang="zh-CN" dirty="0"/>
              <a:t>
</a:t>
            </a:r>
            <a:r>
              <a:rPr lang="zh-CN" dirty="0" smtClean="0"/>
              <a:t>单击</a:t>
            </a:r>
            <a:r>
              <a:rPr lang="zh-CN" dirty="0"/>
              <a:t>此处编辑母版标题</a:t>
            </a:r>
            <a:r>
              <a:rPr lang="zh-CN" dirty="0" smtClean="0"/>
              <a:t>样式    </a:t>
            </a:r>
            <a:endParaRPr lang="zh-CN" dirty="0"/>
          </a:p>
        </p:txBody>
      </p:sp>
      <p:sp>
        <p:nvSpPr>
          <p:cNvPr id="3" name="文本占位符 2"/>
          <p:cNvSpPr>
            <a:spLocks noGrp="1"/>
          </p:cNvSpPr>
          <p:nvPr>
            <p:ph type="body" idx="1" hasCustomPrompt="1"/>
          </p:nvPr>
        </p:nvSpPr>
        <p:spPr>
          <a:xfrm>
            <a:off x="1341120" y="1837464"/>
            <a:ext cx="4572000" cy="766588"/>
          </a:xfrm>
        </p:spPr>
        <p:txBody>
          <a:bodyPr anchor="ctr">
            <a:normAutofit/>
          </a:bodyPr>
          <a:lstStyle>
            <a:lvl1pPr marL="0" indent="0" algn="l" latinLnBrk="0">
              <a:spcBef>
                <a:spcPts val="0"/>
              </a:spcBef>
              <a:buNone/>
              <a:defRPr lang="zh-CN" sz="2200" b="1">
                <a:solidFill>
                  <a:schemeClr val="tx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dirty="0" smtClean="0"/>
              <a:t>
            </a:t>
            </a:r>
            <a:r>
              <a:rPr lang="zh-CN" dirty="0"/>
              <a:t>
</a:t>
            </a:r>
            <a:r>
              <a:rPr lang="zh-CN" dirty="0" smtClean="0"/>
              <a:t>单击</a:t>
            </a:r>
            <a:r>
              <a:rPr lang="zh-CN" dirty="0"/>
              <a:t>此处编辑母版文本样式
          </a:t>
            </a:r>
          </a:p>
        </p:txBody>
      </p:sp>
      <p:sp>
        <p:nvSpPr>
          <p:cNvPr id="4" name="内容占位符 3"/>
          <p:cNvSpPr>
            <a:spLocks noGrp="1"/>
          </p:cNvSpPr>
          <p:nvPr>
            <p:ph sz="half" idx="2"/>
          </p:nvPr>
        </p:nvSpPr>
        <p:spPr>
          <a:xfrm>
            <a:off x="1341120" y="2740732"/>
            <a:ext cx="4572000" cy="3288847"/>
          </a:xfrm>
        </p:spPr>
        <p:txBody>
          <a:bodyPr>
            <a:normAutofit/>
          </a:bodyPr>
          <a:lstStyle>
            <a:lvl1pPr marL="331470" indent="-285750" latinLnBrk="0">
              <a:buFont typeface="Arial" panose="020B0604020202020204" pitchFamily="34" charset="0"/>
              <a:buChar char="•"/>
              <a:defRPr lang="zh-CN" sz="2000"/>
            </a:lvl1pPr>
            <a:lvl2pPr marL="651510" indent="-285750" latinLnBrk="0">
              <a:buFont typeface="Arial" panose="020B0604020202020204" pitchFamily="34" charset="0"/>
              <a:buChar char="•"/>
              <a:defRPr lang="zh-CN" sz="1800"/>
            </a:lvl2pPr>
            <a:lvl3pPr marL="971550" indent="-285750" latinLnBrk="0">
              <a:buFont typeface="Arial" panose="020B0604020202020204" pitchFamily="34" charset="0"/>
              <a:buChar char="•"/>
              <a:defRPr lang="zh-CN" sz="1600" baseline="0"/>
            </a:lvl3pPr>
            <a:lvl4pPr latinLnBrk="0">
              <a:defRPr lang="zh-CN" sz="1400"/>
            </a:lvl4pPr>
            <a:lvl5pPr latinLnBrk="0">
              <a:defRPr lang="zh-CN" sz="14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smtClean="0"/>
          </a:p>
        </p:txBody>
      </p:sp>
      <p:sp>
        <p:nvSpPr>
          <p:cNvPr id="5" name="文本占位符 4"/>
          <p:cNvSpPr>
            <a:spLocks noGrp="1"/>
          </p:cNvSpPr>
          <p:nvPr>
            <p:ph type="body" sz="quarter" idx="3" hasCustomPrompt="1"/>
          </p:nvPr>
        </p:nvSpPr>
        <p:spPr>
          <a:xfrm>
            <a:off x="6278880" y="1837464"/>
            <a:ext cx="4572000" cy="766588"/>
          </a:xfrm>
        </p:spPr>
        <p:txBody>
          <a:bodyPr anchor="ctr">
            <a:normAutofit/>
          </a:bodyPr>
          <a:lstStyle>
            <a:lvl1pPr marL="0" indent="0" latinLnBrk="0">
              <a:spcBef>
                <a:spcPts val="0"/>
              </a:spcBef>
              <a:buNone/>
              <a:defRPr lang="zh-CN" sz="2200" b="1">
                <a:solidFill>
                  <a:schemeClr val="tx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dirty="0"/>
              <a:t>
</a:t>
            </a:r>
            <a:r>
              <a:rPr lang="zh-CN" dirty="0" smtClean="0"/>
              <a:t> </a:t>
            </a:r>
            <a:r>
              <a:rPr lang="zh-CN" dirty="0"/>
              <a:t>单击此处编辑母版文本样式
          </a:t>
            </a:r>
          </a:p>
        </p:txBody>
      </p:sp>
      <p:sp>
        <p:nvSpPr>
          <p:cNvPr id="6" name="内容占位符 5"/>
          <p:cNvSpPr>
            <a:spLocks noGrp="1"/>
          </p:cNvSpPr>
          <p:nvPr>
            <p:ph sz="quarter" idx="4"/>
          </p:nvPr>
        </p:nvSpPr>
        <p:spPr>
          <a:xfrm>
            <a:off x="6278880" y="2740732"/>
            <a:ext cx="4572000" cy="3288847"/>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7" name="日期占位符 6"/>
          <p:cNvSpPr>
            <a:spLocks noGrp="1"/>
          </p:cNvSpPr>
          <p:nvPr>
            <p:ph type="dt" sz="half" idx="10"/>
          </p:nvPr>
        </p:nvSpPr>
        <p:spPr>
          <a:xfrm>
            <a:off x="8875776" y="6601968"/>
            <a:ext cx="960120" cy="237744"/>
          </a:xfrm>
          <a:prstGeom prst="rect">
            <a:avLst/>
          </a:prstGeom>
        </p:spPr>
        <p:txBody>
          <a:bodyPr/>
          <a:lstStyle/>
          <a:p>
            <a:r>
              <a:rPr lang="zh-CN"/>
              <a:t>
            </a:t>
            </a:r>
            <a:fld id="{0B277187-C200-495F-A386-621319EADA8F}" type="datetimeFigureOut">
              <a:t>2017/9/22</a:t>
            </a:fld>
            <a:r>
              <a:rPr lang="zh-CN"/>
              <a:t>
            </a:t>
            </a:r>
          </a:p>
        </p:txBody>
      </p:sp>
      <p:sp>
        <p:nvSpPr>
          <p:cNvPr id="8" name="页脚占位符 7"/>
          <p:cNvSpPr>
            <a:spLocks noGrp="1"/>
          </p:cNvSpPr>
          <p:nvPr>
            <p:ph type="ftr" sz="quarter" idx="11"/>
          </p:nvPr>
        </p:nvSpPr>
        <p:spPr>
          <a:xfrm>
            <a:off x="1341120" y="6601968"/>
            <a:ext cx="7159752" cy="237744"/>
          </a:xfrm>
          <a:prstGeom prst="rect">
            <a:avLst/>
          </a:prstGeom>
        </p:spPr>
        <p:txBody>
          <a:bodyPr/>
          <a:lstStyle/>
          <a:p>
            <a:r>
              <a:rPr lang="zh-CN" dirty="0"/>
              <a:t>
            </a:t>
            </a:r>
          </a:p>
        </p:txBody>
      </p:sp>
      <p:sp>
        <p:nvSpPr>
          <p:cNvPr id="9" name="幻灯片编号占位符 8"/>
          <p:cNvSpPr>
            <a:spLocks noGrp="1"/>
          </p:cNvSpPr>
          <p:nvPr>
            <p:ph type="sldNum" sz="quarter" idx="12"/>
          </p:nvPr>
        </p:nvSpPr>
        <p:spPr>
          <a:xfrm>
            <a:off x="10210800" y="6601968"/>
            <a:ext cx="640080" cy="237744"/>
          </a:xfrm>
          <a:prstGeom prst="rect">
            <a:avLst/>
          </a:prstGeom>
        </p:spPr>
        <p:txBody>
          <a:bodyPr/>
          <a:lstStyle/>
          <a:p>
            <a:r>
              <a:rPr lang="zh-CN"/>
              <a:t>
            </a:t>
            </a:r>
            <a:fld id="{FC749032-2A07-4AE8-BA90-74324CAE0C87}" type="slidenum">
              <a:t>‹#›</a:t>
            </a:fld>
            <a:r>
              <a:rPr lang="zh-CN"/>
              <a:t>
            </a:t>
            </a:r>
          </a:p>
        </p:txBody>
      </p:sp>
    </p:spTree>
    <p:extLst>
      <p:ext uri="{BB962C8B-B14F-4D97-AF65-F5344CB8AC3E}">
        <p14:creationId xmlns:p14="http://schemas.microsoft.com/office/powerpoint/2010/main" val="325439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末尾页">
    <p:spTree>
      <p:nvGrpSpPr>
        <p:cNvPr id="1" name=""/>
        <p:cNvGrpSpPr/>
        <p:nvPr/>
      </p:nvGrpSpPr>
      <p:grpSpPr>
        <a:xfrm>
          <a:off x="0" y="0"/>
          <a:ext cx="0" cy="0"/>
          <a:chOff x="0" y="0"/>
          <a:chExt cx="0" cy="0"/>
        </a:xfrm>
      </p:grpSpPr>
      <p:sp>
        <p:nvSpPr>
          <p:cNvPr id="2" name="标题 1"/>
          <p:cNvSpPr>
            <a:spLocks noGrp="1"/>
          </p:cNvSpPr>
          <p:nvPr>
            <p:ph type="title"/>
          </p:nvPr>
        </p:nvSpPr>
        <p:spPr>
          <a:xfrm>
            <a:off x="1722120" y="2806700"/>
            <a:ext cx="9509760" cy="799084"/>
          </a:xfrm>
        </p:spPr>
        <p:txBody>
          <a:bodyPr/>
          <a:lstStyle/>
          <a:p>
            <a:r>
              <a:rPr lang="zh-CN" altLang="en-US" dirty="0" smtClean="0"/>
              <a:t>单击此处编辑母版标题样式</a:t>
            </a:r>
            <a:endParaRPr lang="zh-CN" dirty="0"/>
          </a:p>
        </p:txBody>
      </p:sp>
    </p:spTree>
    <p:extLst>
      <p:ext uri="{BB962C8B-B14F-4D97-AF65-F5344CB8AC3E}">
        <p14:creationId xmlns:p14="http://schemas.microsoft.com/office/powerpoint/2010/main" val="141291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 4"/>
          <p:cNvGrpSpPr/>
          <p:nvPr/>
        </p:nvGrpSpPr>
        <p:grpSpPr>
          <a:xfrm flipV="1">
            <a:off x="1585" y="0"/>
            <a:ext cx="12188827" cy="377952"/>
            <a:chOff x="-1" y="6480048"/>
            <a:chExt cx="12188827" cy="377952"/>
          </a:xfrm>
        </p:grpSpPr>
        <p:sp>
          <p:nvSpPr>
            <p:cNvPr id="6" name="矩形 5"/>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sp>
          <p:nvSpPr>
            <p:cNvPr id="7" name="矩形 6"/>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grpSp>
    </p:spTree>
    <p:extLst>
      <p:ext uri="{BB962C8B-B14F-4D97-AF65-F5344CB8AC3E}">
        <p14:creationId xmlns:p14="http://schemas.microsoft.com/office/powerpoint/2010/main" val="329543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grpSp>
        <p:nvGrpSpPr>
          <p:cNvPr id="8" name="组 7"/>
          <p:cNvGrpSpPr/>
          <p:nvPr/>
        </p:nvGrpSpPr>
        <p:grpSpPr>
          <a:xfrm flipV="1">
            <a:off x="1585" y="0"/>
            <a:ext cx="12188827" cy="377952"/>
            <a:chOff x="-1" y="6480048"/>
            <a:chExt cx="12188827" cy="377952"/>
          </a:xfrm>
        </p:grpSpPr>
        <p:sp>
          <p:nvSpPr>
            <p:cNvPr id="9" name="矩形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sp>
          <p:nvSpPr>
            <p:cNvPr id="10" name="矩形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grpSp>
      <p:sp>
        <p:nvSpPr>
          <p:cNvPr id="2" name="标题 1"/>
          <p:cNvSpPr>
            <a:spLocks noGrp="1"/>
          </p:cNvSpPr>
          <p:nvPr>
            <p:ph type="title"/>
          </p:nvPr>
        </p:nvSpPr>
        <p:spPr>
          <a:xfrm>
            <a:off x="7470648" y="2350008"/>
            <a:ext cx="4206240" cy="1993392"/>
          </a:xfrm>
        </p:spPr>
        <p:txBody>
          <a:bodyPr anchor="b">
            <a:normAutofit/>
          </a:bodyPr>
          <a:lstStyle>
            <a:lvl1pPr latinLnBrk="0">
              <a:defRPr lang="zh-CN" sz="3400" b="1">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lang="zh-CN" dirty="0"/>
          </a:p>
        </p:txBody>
      </p:sp>
      <p:sp>
        <p:nvSpPr>
          <p:cNvPr id="3" name="内容占位符 2"/>
          <p:cNvSpPr>
            <a:spLocks noGrp="1"/>
          </p:cNvSpPr>
          <p:nvPr>
            <p:ph idx="1"/>
          </p:nvPr>
        </p:nvSpPr>
        <p:spPr>
          <a:xfrm>
            <a:off x="457200" y="758952"/>
            <a:ext cx="6629400" cy="5330952"/>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文本占位符 3"/>
          <p:cNvSpPr>
            <a:spLocks noGrp="1"/>
          </p:cNvSpPr>
          <p:nvPr>
            <p:ph type="body" sz="half" idx="2"/>
          </p:nvPr>
        </p:nvSpPr>
        <p:spPr>
          <a:xfrm>
            <a:off x="7470648" y="4361688"/>
            <a:ext cx="4206240" cy="1728216"/>
          </a:xfr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a:xfrm>
            <a:off x="8875776" y="6601968"/>
            <a:ext cx="960120" cy="237744"/>
          </a:xfrm>
          <a:prstGeom prst="rect">
            <a:avLst/>
          </a:prstGeom>
        </p:spPr>
        <p:txBody>
          <a:bodyPr/>
          <a:lstStyle/>
          <a:p>
            <a:fld id="{0B277187-C200-495F-A386-621319EADA8F}" type="datetimeFigureOut">
              <a:t>2017/9/22</a:t>
            </a:fld>
            <a:endParaRPr lang="zh-CN"/>
          </a:p>
        </p:txBody>
      </p:sp>
      <p:sp>
        <p:nvSpPr>
          <p:cNvPr id="6" name="页脚占位符 5"/>
          <p:cNvSpPr>
            <a:spLocks noGrp="1"/>
          </p:cNvSpPr>
          <p:nvPr>
            <p:ph type="ftr" sz="quarter" idx="11"/>
          </p:nvPr>
        </p:nvSpPr>
        <p:spPr>
          <a:xfrm>
            <a:off x="1341120" y="6601968"/>
            <a:ext cx="7159752" cy="237744"/>
          </a:xfrm>
          <a:prstGeom prst="rect">
            <a:avLst/>
          </a:prstGeom>
        </p:spPr>
        <p:txBody>
          <a:bodyPr/>
          <a:lstStyle/>
          <a:p>
            <a:endParaRPr lang="zh-CN"/>
          </a:p>
        </p:txBody>
      </p:sp>
      <p:sp>
        <p:nvSpPr>
          <p:cNvPr id="7" name="幻灯片编号占位符 6"/>
          <p:cNvSpPr>
            <a:spLocks noGrp="1"/>
          </p:cNvSpPr>
          <p:nvPr>
            <p:ph type="sldNum" sz="quarter" idx="12"/>
          </p:nvPr>
        </p:nvSpPr>
        <p:spPr>
          <a:xfrm>
            <a:off x="10210800" y="6601968"/>
            <a:ext cx="640080" cy="237744"/>
          </a:xfrm>
          <a:prstGeom prst="rect">
            <a:avLst/>
          </a:prstGeom>
        </p:spPr>
        <p:txBody>
          <a:bodyPr/>
          <a:lstStyle/>
          <a:p>
            <a:fld id="{FC749032-2A07-4AE8-BA90-74324CAE0C87}" type="slidenum">
              <a:t>‹#›</a:t>
            </a:fld>
            <a:endParaRPr lang="zh-CN"/>
          </a:p>
        </p:txBody>
      </p:sp>
    </p:spTree>
    <p:extLst>
      <p:ext uri="{BB962C8B-B14F-4D97-AF65-F5344CB8AC3E}">
        <p14:creationId xmlns:p14="http://schemas.microsoft.com/office/powerpoint/2010/main" val="53937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grpSp>
        <p:nvGrpSpPr>
          <p:cNvPr id="8" name="组 7"/>
          <p:cNvGrpSpPr/>
          <p:nvPr/>
        </p:nvGrpSpPr>
        <p:grpSpPr>
          <a:xfrm flipV="1">
            <a:off x="1585" y="0"/>
            <a:ext cx="12188827" cy="377952"/>
            <a:chOff x="-1" y="6480048"/>
            <a:chExt cx="12188827" cy="377952"/>
          </a:xfrm>
        </p:grpSpPr>
        <p:sp>
          <p:nvSpPr>
            <p:cNvPr id="9" name="矩形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sp>
          <p:nvSpPr>
            <p:cNvPr id="10" name="矩形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grpSp>
      <p:sp>
        <p:nvSpPr>
          <p:cNvPr id="2" name="标题 1"/>
          <p:cNvSpPr>
            <a:spLocks noGrp="1"/>
          </p:cNvSpPr>
          <p:nvPr>
            <p:ph type="title"/>
          </p:nvPr>
        </p:nvSpPr>
        <p:spPr>
          <a:xfrm>
            <a:off x="7470648" y="2350008"/>
            <a:ext cx="4206240" cy="1993392"/>
          </a:xfrm>
        </p:spPr>
        <p:txBody>
          <a:bodyPr anchor="b">
            <a:normAutofit/>
          </a:bodyPr>
          <a:lstStyle>
            <a:lvl1pPr latinLnBrk="0">
              <a:defRPr lang="zh-CN" sz="3400" b="1">
                <a:latin typeface="Microsoft YaHei UI" panose="020B0503020204020204" pitchFamily="34" charset="-122"/>
                <a:ea typeface="Microsoft YaHei UI" panose="020B0503020204020204" pitchFamily="34" charset="-122"/>
              </a:defRPr>
            </a:lvl1pPr>
          </a:lstStyle>
          <a:p>
            <a:r>
              <a:rPr lang="zh-CN" altLang="en-US" smtClean="0"/>
              <a:t>单击此处编辑母版标题样式</a:t>
            </a:r>
            <a:endParaRPr lang="zh-CN" dirty="0"/>
          </a:p>
        </p:txBody>
      </p:sp>
      <p:sp>
        <p:nvSpPr>
          <p:cNvPr id="3" name="图片占位符 2"/>
          <p:cNvSpPr>
            <a:spLocks noGrp="1"/>
          </p:cNvSpPr>
          <p:nvPr>
            <p:ph type="pic" idx="1"/>
          </p:nvPr>
        </p:nvSpPr>
        <p:spPr>
          <a:xfrm>
            <a:off x="150811" y="506104"/>
            <a:ext cx="6858002" cy="5843016"/>
          </a:xfrm>
          <a:solidFill>
            <a:schemeClr val="accent1">
              <a:lumMod val="40000"/>
              <a:lumOff val="60000"/>
            </a:schemeClr>
          </a:solidFill>
        </p:spPr>
        <p:txBody>
          <a:bodyPr>
            <a:normAutofit/>
          </a:bodyPr>
          <a:lstStyle>
            <a:lvl1pPr marL="0" indent="0" algn="ctr" latinLnBrk="0">
              <a:buNone/>
              <a:defRPr lang="zh-CN" sz="20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dirty="0"/>
          </a:p>
        </p:txBody>
      </p:sp>
      <p:sp>
        <p:nvSpPr>
          <p:cNvPr id="4" name="文本占位符 3"/>
          <p:cNvSpPr>
            <a:spLocks noGrp="1"/>
          </p:cNvSpPr>
          <p:nvPr>
            <p:ph type="body" sz="half" idx="2"/>
          </p:nvPr>
        </p:nvSpPr>
        <p:spPr>
          <a:xfrm>
            <a:off x="7470648" y="4361688"/>
            <a:ext cx="4206240" cy="1728216"/>
          </a:xfr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a:xfrm>
            <a:off x="8875776" y="6601968"/>
            <a:ext cx="960120" cy="237744"/>
          </a:xfrm>
          <a:prstGeom prst="rect">
            <a:avLst/>
          </a:prstGeom>
        </p:spPr>
        <p:txBody>
          <a:bodyPr/>
          <a:lstStyle/>
          <a:p>
            <a:fld id="{0B277187-C200-495F-A386-621319EADA8F}" type="datetimeFigureOut">
              <a:t>2017/9/22</a:t>
            </a:fld>
            <a:endParaRPr lang="zh-CN"/>
          </a:p>
        </p:txBody>
      </p:sp>
      <p:sp>
        <p:nvSpPr>
          <p:cNvPr id="6" name="页脚占位符 5"/>
          <p:cNvSpPr>
            <a:spLocks noGrp="1"/>
          </p:cNvSpPr>
          <p:nvPr>
            <p:ph type="ftr" sz="quarter" idx="11"/>
          </p:nvPr>
        </p:nvSpPr>
        <p:spPr>
          <a:xfrm>
            <a:off x="1341120" y="6601968"/>
            <a:ext cx="7159752" cy="237744"/>
          </a:xfrm>
          <a:prstGeom prst="rect">
            <a:avLst/>
          </a:prstGeom>
        </p:spPr>
        <p:txBody>
          <a:bodyPr/>
          <a:lstStyle/>
          <a:p>
            <a:endParaRPr lang="zh-CN"/>
          </a:p>
        </p:txBody>
      </p:sp>
      <p:sp>
        <p:nvSpPr>
          <p:cNvPr id="7" name="幻灯片编号占位符 6"/>
          <p:cNvSpPr>
            <a:spLocks noGrp="1"/>
          </p:cNvSpPr>
          <p:nvPr>
            <p:ph type="sldNum" sz="quarter" idx="12"/>
          </p:nvPr>
        </p:nvSpPr>
        <p:spPr>
          <a:xfrm>
            <a:off x="10210800" y="6601968"/>
            <a:ext cx="640080" cy="237744"/>
          </a:xfrm>
          <a:prstGeom prst="rect">
            <a:avLst/>
          </a:prstGeom>
        </p:spPr>
        <p:txBody>
          <a:bodyPr/>
          <a:lstStyle/>
          <a:p>
            <a:fld id="{FC749032-2A07-4AE8-BA90-74324CAE0C87}" type="slidenum">
              <a:t>‹#›</a:t>
            </a:fld>
            <a:endParaRPr lang="zh-CN"/>
          </a:p>
        </p:txBody>
      </p:sp>
    </p:spTree>
    <p:extLst>
      <p:ext uri="{BB962C8B-B14F-4D97-AF65-F5344CB8AC3E}">
        <p14:creationId xmlns:p14="http://schemas.microsoft.com/office/powerpoint/2010/main" val="110198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20000"/>
                <a:lumOff val="80000"/>
                <a:alpha val="59000"/>
              </a:schemeClr>
            </a:gs>
            <a:gs pos="40000">
              <a:schemeClr val="accent1">
                <a:lumMod val="20000"/>
                <a:lumOff val="80000"/>
                <a:alpha val="66000"/>
              </a:schemeClr>
            </a:gs>
            <a:gs pos="100000">
              <a:schemeClr val="accent1">
                <a:lumMod val="40000"/>
                <a:lumOff val="60000"/>
              </a:schemeClr>
            </a:gs>
          </a:gsLst>
          <a:path path="circle">
            <a:fillToRect l="50000" t="-80000" r="50000" b="180000"/>
          </a:path>
        </a:gradFill>
        <a:effectLst/>
      </p:bgPr>
    </p:bg>
    <p:spTree>
      <p:nvGrpSpPr>
        <p:cNvPr id="1" name=""/>
        <p:cNvGrpSpPr/>
        <p:nvPr/>
      </p:nvGrpSpPr>
      <p:grpSpPr>
        <a:xfrm>
          <a:off x="0" y="0"/>
          <a:ext cx="0" cy="0"/>
          <a:chOff x="0" y="0"/>
          <a:chExt cx="0" cy="0"/>
        </a:xfrm>
      </p:grpSpPr>
      <p:grpSp>
        <p:nvGrpSpPr>
          <p:cNvPr id="9" name="组 8"/>
          <p:cNvGrpSpPr/>
          <p:nvPr userDrawn="1"/>
        </p:nvGrpSpPr>
        <p:grpSpPr>
          <a:xfrm>
            <a:off x="-1" y="6480048"/>
            <a:ext cx="12188827" cy="377952"/>
            <a:chOff x="-1" y="6480048"/>
            <a:chExt cx="12188827" cy="377952"/>
          </a:xfrm>
        </p:grpSpPr>
        <p:sp>
          <p:nvSpPr>
            <p:cNvPr id="7" name="矩形 6"/>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sp>
          <p:nvSpPr>
            <p:cNvPr id="8" name="矩形 7"/>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grpSp>
      <p:sp>
        <p:nvSpPr>
          <p:cNvPr id="2" name="标题占位符 1"/>
          <p:cNvSpPr>
            <a:spLocks noGrp="1"/>
          </p:cNvSpPr>
          <p:nvPr>
            <p:ph type="title"/>
          </p:nvPr>
        </p:nvSpPr>
        <p:spPr>
          <a:xfrm>
            <a:off x="756920" y="266700"/>
            <a:ext cx="10393680" cy="799084"/>
          </a:xfrm>
          <a:prstGeom prst="rect">
            <a:avLst/>
          </a:prstGeom>
        </p:spPr>
        <p:txBody>
          <a:bodyPr vert="horz" lIns="91440" tIns="45720" rIns="91440" bIns="45720" rtlCol="0" anchor="b">
            <a:normAutofit/>
          </a:bodyPr>
          <a:lstStyle/>
          <a:p>
            <a:r>
              <a:rPr lang="zh-CN" dirty="0"/>
              <a:t>单击此处编辑母版标题样式</a:t>
            </a:r>
          </a:p>
        </p:txBody>
      </p:sp>
      <p:sp>
        <p:nvSpPr>
          <p:cNvPr id="3" name="文本占位符 2"/>
          <p:cNvSpPr>
            <a:spLocks noGrp="1"/>
          </p:cNvSpPr>
          <p:nvPr>
            <p:ph type="body" idx="1"/>
          </p:nvPr>
        </p:nvSpPr>
        <p:spPr>
          <a:xfrm>
            <a:off x="782320" y="1219200"/>
            <a:ext cx="10393680" cy="4797679"/>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Tree>
    <p:extLst>
      <p:ext uri="{BB962C8B-B14F-4D97-AF65-F5344CB8AC3E}">
        <p14:creationId xmlns:p14="http://schemas.microsoft.com/office/powerpoint/2010/main" val="3870023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lnSpc>
          <a:spcPct val="90000"/>
        </a:lnSpc>
        <a:spcBef>
          <a:spcPct val="0"/>
        </a:spcBef>
        <a:buNone/>
        <a:defRPr lang="zh-CN" sz="3600" b="1" i="0"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74320" indent="-228600" algn="l" defTabSz="914400" rtl="0" eaLnBrk="1" latinLnBrk="0" hangingPunct="1">
        <a:lnSpc>
          <a:spcPct val="150000"/>
        </a:lnSpc>
        <a:spcBef>
          <a:spcPts val="1800"/>
        </a:spcBef>
        <a:buSzPct val="102000"/>
        <a:buFont typeface="Wingdings" panose="05000000000000000000" pitchFamily="2" charset="2"/>
        <a:buChar char="l"/>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Wingdings" panose="05000000000000000000" pitchFamily="2" charset="2"/>
        <a:buChar char="Ø"/>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Wingdings" panose="05000000000000000000" pitchFamily="2" charset="2"/>
        <a:buChar char="u"/>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0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smtClean="0">
                <a:latin typeface="Times New Roman" panose="02020603050405020304" pitchFamily="18" charset="0"/>
                <a:cs typeface="Times New Roman" panose="02020603050405020304" pitchFamily="18" charset="0"/>
              </a:rPr>
              <a:t>UFT</a:t>
            </a:r>
            <a:r>
              <a:rPr lang="zh-CN" altLang="en-US" dirty="0" smtClean="0"/>
              <a:t>基础知识</a:t>
            </a:r>
            <a:endParaRPr lang="zh-CN" altLang="en-US" dirty="0"/>
          </a:p>
        </p:txBody>
      </p:sp>
      <p:sp>
        <p:nvSpPr>
          <p:cNvPr id="7" name="副标题 6"/>
          <p:cNvSpPr>
            <a:spLocks noGrp="1"/>
          </p:cNvSpPr>
          <p:nvPr>
            <p:ph type="subTitle" idx="1"/>
          </p:nvPr>
        </p:nvSpPr>
        <p:spPr/>
        <p:txBody>
          <a:bodyPr/>
          <a:lstStyle/>
          <a:p>
            <a:r>
              <a:rPr lang="en-US" altLang="zh-CN" dirty="0" smtClean="0">
                <a:latin typeface="Times New Roman" panose="02020603050405020304" pitchFamily="18" charset="0"/>
                <a:cs typeface="Times New Roman" panose="02020603050405020304" pitchFamily="18" charset="0"/>
              </a:rPr>
              <a:t>3 VBS</a:t>
            </a:r>
            <a:r>
              <a:rPr lang="zh-CN" altLang="en-US" dirty="0" smtClean="0"/>
              <a:t>语法基础</a:t>
            </a:r>
            <a:endParaRPr lang="zh-CN" dirty="0"/>
          </a:p>
        </p:txBody>
      </p:sp>
    </p:spTree>
    <p:extLst>
      <p:ext uri="{BB962C8B-B14F-4D97-AF65-F5344CB8AC3E}">
        <p14:creationId xmlns:p14="http://schemas.microsoft.com/office/powerpoint/2010/main" val="399801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变量相关知识</a:t>
            </a:r>
            <a:endParaRPr lang="zh-CN" altLang="en-US" dirty="0"/>
          </a:p>
        </p:txBody>
      </p:sp>
      <p:sp>
        <p:nvSpPr>
          <p:cNvPr id="3" name="内容占位符 2"/>
          <p:cNvSpPr>
            <a:spLocks noGrp="1"/>
          </p:cNvSpPr>
          <p:nvPr>
            <p:ph idx="1"/>
          </p:nvPr>
        </p:nvSpPr>
        <p:spPr>
          <a:xfrm>
            <a:off x="1341120" y="1193800"/>
            <a:ext cx="5466080" cy="4797679"/>
          </a:xfrm>
        </p:spPr>
        <p:txBody>
          <a:bodyPr>
            <a:normAutofit/>
          </a:bodyPr>
          <a:lstStyle/>
          <a:p>
            <a:r>
              <a:rPr lang="zh-CN" altLang="en-US" dirty="0" smtClean="0"/>
              <a:t>是否可以写成</a:t>
            </a:r>
            <a:endParaRPr lang="en-US" altLang="zh-CN" dirty="0" smtClean="0"/>
          </a:p>
          <a:p>
            <a:r>
              <a:rPr lang="en-US" altLang="zh-CN" dirty="0" err="1" smtClean="0"/>
              <a:t>helloworld</a:t>
            </a:r>
            <a:r>
              <a:rPr lang="en-US" altLang="zh-CN" dirty="0" smtClean="0"/>
              <a:t> = "UFT is good"</a:t>
            </a:r>
            <a:br>
              <a:rPr lang="en-US" altLang="zh-CN" dirty="0" smtClean="0"/>
            </a:br>
            <a:r>
              <a:rPr lang="en-US" altLang="zh-CN" dirty="0" err="1" smtClean="0"/>
              <a:t>MsgBox</a:t>
            </a:r>
            <a:r>
              <a:rPr lang="en-US" altLang="zh-CN" dirty="0" smtClean="0"/>
              <a:t> (</a:t>
            </a:r>
            <a:r>
              <a:rPr lang="en-US" altLang="zh-CN" dirty="0" err="1" smtClean="0"/>
              <a:t>helloworld</a:t>
            </a:r>
            <a:r>
              <a:rPr lang="en-US" altLang="zh-CN" dirty="0" smtClean="0"/>
              <a:t>)</a:t>
            </a:r>
            <a:endParaRPr lang="zh-CN" altLang="en-US" dirty="0" smtClean="0"/>
          </a:p>
          <a:p>
            <a:r>
              <a:rPr lang="zh-CN" altLang="en-US" dirty="0" smtClean="0"/>
              <a:t>可以，但是不建议</a:t>
            </a:r>
            <a:endParaRPr lang="en-US" altLang="zh-CN" dirty="0" smtClean="0"/>
          </a:p>
          <a:p>
            <a:r>
              <a:rPr lang="zh-CN" altLang="en-US" dirty="0" smtClean="0"/>
              <a:t>为什么</a:t>
            </a:r>
            <a:endParaRPr lang="zh-CN" altLang="en-US" dirty="0"/>
          </a:p>
        </p:txBody>
      </p:sp>
      <p:pic>
        <p:nvPicPr>
          <p:cNvPr id="4" name="图片 3"/>
          <p:cNvPicPr>
            <a:picLocks noChangeAspect="1"/>
          </p:cNvPicPr>
          <p:nvPr/>
        </p:nvPicPr>
        <p:blipFill>
          <a:blip r:embed="rId3"/>
          <a:stretch>
            <a:fillRect/>
          </a:stretch>
        </p:blipFill>
        <p:spPr>
          <a:xfrm>
            <a:off x="6975490" y="3756701"/>
            <a:ext cx="1918255" cy="1847644"/>
          </a:xfrm>
          <a:prstGeom prst="rect">
            <a:avLst/>
          </a:prstGeom>
        </p:spPr>
      </p:pic>
      <p:sp>
        <p:nvSpPr>
          <p:cNvPr id="5" name="内容占位符 2"/>
          <p:cNvSpPr txBox="1">
            <a:spLocks/>
          </p:cNvSpPr>
          <p:nvPr/>
        </p:nvSpPr>
        <p:spPr>
          <a:xfrm>
            <a:off x="6421119" y="1498600"/>
            <a:ext cx="4822613" cy="1566333"/>
          </a:xfrm>
          <a:prstGeom prst="rect">
            <a:avLst/>
          </a:prstGeom>
        </p:spPr>
        <p:txBody>
          <a:bodyPr vert="horz" lIns="91440" tIns="45720" rIns="91440" bIns="45720" rtlCol="0">
            <a:normAutofit/>
          </a:bodyPr>
          <a:lstStyle>
            <a:lvl1pPr marL="274320" indent="-228600" algn="l" defTabSz="914400" rtl="0" eaLnBrk="1" latinLnBrk="0" hangingPunct="1">
              <a:lnSpc>
                <a:spcPct val="150000"/>
              </a:lnSpc>
              <a:spcBef>
                <a:spcPts val="1800"/>
              </a:spcBef>
              <a:buSzPct val="102000"/>
              <a:buFont typeface="Wingdings" panose="05000000000000000000" pitchFamily="2" charset="2"/>
              <a:buChar char="l"/>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Wingdings" panose="05000000000000000000" pitchFamily="2" charset="2"/>
              <a:buChar char="Ø"/>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Wingdings" panose="05000000000000000000" pitchFamily="2" charset="2"/>
              <a:buChar char="u"/>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45720" indent="0">
              <a:buFont typeface="Wingdings" panose="05000000000000000000" pitchFamily="2" charset="2"/>
              <a:buNone/>
            </a:pPr>
            <a:r>
              <a:rPr lang="en-US" altLang="zh-CN" dirty="0" err="1" smtClean="0">
                <a:solidFill>
                  <a:srgbClr val="FF0000"/>
                </a:solidFill>
              </a:rPr>
              <a:t>helloworld</a:t>
            </a:r>
            <a:r>
              <a:rPr lang="en-US" altLang="zh-CN" dirty="0" smtClean="0"/>
              <a:t> = "UFT is good"</a:t>
            </a:r>
            <a:br>
              <a:rPr lang="en-US" altLang="zh-CN" dirty="0" smtClean="0"/>
            </a:br>
            <a:r>
              <a:rPr lang="en-US" altLang="zh-CN" dirty="0" err="1" smtClean="0"/>
              <a:t>MsgBox</a:t>
            </a:r>
            <a:r>
              <a:rPr lang="en-US" altLang="zh-CN" dirty="0" smtClean="0"/>
              <a:t> </a:t>
            </a:r>
            <a:r>
              <a:rPr lang="en-US" altLang="zh-CN" dirty="0" smtClean="0">
                <a:solidFill>
                  <a:srgbClr val="FF0000"/>
                </a:solidFill>
              </a:rPr>
              <a:t>(</a:t>
            </a:r>
            <a:r>
              <a:rPr lang="en-US" altLang="zh-CN" dirty="0" err="1" smtClean="0">
                <a:solidFill>
                  <a:srgbClr val="FF0000"/>
                </a:solidFill>
              </a:rPr>
              <a:t>helloword</a:t>
            </a:r>
            <a:r>
              <a:rPr lang="en-US" altLang="zh-CN" dirty="0" smtClean="0"/>
              <a:t>)</a:t>
            </a:r>
            <a:endParaRPr lang="en-US" altLang="en-US" dirty="0" smtClean="0"/>
          </a:p>
          <a:p>
            <a:pPr marL="45720" indent="0">
              <a:buFont typeface="Wingdings" panose="05000000000000000000" pitchFamily="2" charset="2"/>
              <a:buNone/>
            </a:pPr>
            <a:endParaRPr lang="en-US" altLang="en-US" dirty="0"/>
          </a:p>
        </p:txBody>
      </p:sp>
      <p:sp>
        <p:nvSpPr>
          <p:cNvPr id="6" name="内容占位符 2"/>
          <p:cNvSpPr txBox="1">
            <a:spLocks/>
          </p:cNvSpPr>
          <p:nvPr/>
        </p:nvSpPr>
        <p:spPr>
          <a:xfrm>
            <a:off x="6454987" y="3090332"/>
            <a:ext cx="5195146" cy="3767667"/>
          </a:xfrm>
          <a:prstGeom prst="rect">
            <a:avLst/>
          </a:prstGeom>
        </p:spPr>
        <p:txBody>
          <a:bodyPr vert="horz" lIns="91440" tIns="45720" rIns="91440" bIns="45720" rtlCol="0">
            <a:normAutofit fontScale="92500" lnSpcReduction="20000"/>
          </a:bodyPr>
          <a:lstStyle>
            <a:lvl1pPr marL="274320" indent="-228600" algn="l" defTabSz="914400" rtl="0" eaLnBrk="1" latinLnBrk="0" hangingPunct="1">
              <a:lnSpc>
                <a:spcPct val="150000"/>
              </a:lnSpc>
              <a:spcBef>
                <a:spcPts val="1800"/>
              </a:spcBef>
              <a:buSzPct val="102000"/>
              <a:buFont typeface="Wingdings" panose="05000000000000000000" pitchFamily="2" charset="2"/>
              <a:buChar char="l"/>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Wingdings" panose="05000000000000000000" pitchFamily="2" charset="2"/>
              <a:buChar char="Ø"/>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Wingdings" panose="05000000000000000000" pitchFamily="2" charset="2"/>
              <a:buChar char="u"/>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zh-CN" altLang="en-US" dirty="0" smtClean="0"/>
              <a:t>查看运行结果</a:t>
            </a:r>
          </a:p>
          <a:p>
            <a:endParaRPr lang="en-US" altLang="zh-CN" dirty="0" smtClean="0"/>
          </a:p>
          <a:p>
            <a:endParaRPr lang="en-US" altLang="zh-CN" dirty="0"/>
          </a:p>
          <a:p>
            <a:endParaRPr lang="en-US" altLang="zh-CN" dirty="0" smtClean="0"/>
          </a:p>
          <a:p>
            <a:r>
              <a:rPr lang="zh-CN" altLang="en-US" dirty="0" smtClean="0"/>
              <a:t>为什么是空呢？</a:t>
            </a:r>
          </a:p>
          <a:p>
            <a:pPr marL="45720" indent="0">
              <a:buFont typeface="Wingdings" panose="05000000000000000000" pitchFamily="2" charset="2"/>
              <a:buNone/>
            </a:pPr>
            <a:endParaRPr lang="zh-CN" altLang="en-US" dirty="0"/>
          </a:p>
        </p:txBody>
      </p:sp>
    </p:spTree>
    <p:extLst>
      <p:ext uri="{BB962C8B-B14F-4D97-AF65-F5344CB8AC3E}">
        <p14:creationId xmlns:p14="http://schemas.microsoft.com/office/powerpoint/2010/main" val="2942908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 calcmode="lin" valueType="num">
                                      <p:cBhvr additive="base">
                                        <p:cTn id="3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anim calcmode="lin" valueType="num">
                                      <p:cBhvr additive="base">
                                        <p:cTn id="48"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变量相关知识</a:t>
            </a:r>
            <a:endParaRPr lang="zh-CN" altLang="en-US" dirty="0"/>
          </a:p>
        </p:txBody>
      </p:sp>
      <p:sp>
        <p:nvSpPr>
          <p:cNvPr id="3" name="内容占位符 2"/>
          <p:cNvSpPr>
            <a:spLocks noGrp="1"/>
          </p:cNvSpPr>
          <p:nvPr>
            <p:ph idx="1"/>
          </p:nvPr>
        </p:nvSpPr>
        <p:spPr>
          <a:xfrm>
            <a:off x="1341119" y="1193800"/>
            <a:ext cx="9901503" cy="4797679"/>
          </a:xfrm>
        </p:spPr>
        <p:txBody>
          <a:bodyPr/>
          <a:lstStyle/>
          <a:p>
            <a:r>
              <a:rPr lang="en-US" altLang="zh-CN" dirty="0" err="1" smtClean="0">
                <a:solidFill>
                  <a:srgbClr val="FF0000"/>
                </a:solidFill>
              </a:rPr>
              <a:t>helloworld</a:t>
            </a:r>
            <a:r>
              <a:rPr lang="en-US" altLang="zh-CN" dirty="0" smtClean="0"/>
              <a:t> = "UFT is good"</a:t>
            </a:r>
            <a:br>
              <a:rPr lang="en-US" altLang="zh-CN" dirty="0" smtClean="0"/>
            </a:br>
            <a:r>
              <a:rPr lang="en-US" altLang="zh-CN" dirty="0" err="1" smtClean="0"/>
              <a:t>MsgBox</a:t>
            </a:r>
            <a:r>
              <a:rPr lang="en-US" altLang="zh-CN" dirty="0" smtClean="0"/>
              <a:t> </a:t>
            </a:r>
            <a:r>
              <a:rPr lang="en-US" altLang="zh-CN" dirty="0" smtClean="0">
                <a:solidFill>
                  <a:srgbClr val="FF0000"/>
                </a:solidFill>
              </a:rPr>
              <a:t>(</a:t>
            </a:r>
            <a:r>
              <a:rPr lang="en-US" altLang="zh-CN" dirty="0" err="1" smtClean="0">
                <a:solidFill>
                  <a:srgbClr val="FF0000"/>
                </a:solidFill>
              </a:rPr>
              <a:t>helloword</a:t>
            </a:r>
            <a:r>
              <a:rPr lang="en-US" altLang="zh-CN" dirty="0" smtClean="0"/>
              <a:t>)</a:t>
            </a:r>
            <a:endParaRPr lang="zh-CN" altLang="en-US" dirty="0" smtClean="0"/>
          </a:p>
          <a:p>
            <a:r>
              <a:rPr lang="zh-CN" altLang="en-US" dirty="0" smtClean="0"/>
              <a:t>编码过程中，不小心写错变量名，系统将</a:t>
            </a:r>
            <a:r>
              <a:rPr lang="zh-CN" altLang="en-US" dirty="0"/>
              <a:t>写</a:t>
            </a:r>
            <a:r>
              <a:rPr lang="zh-CN" altLang="en-US" dirty="0" smtClean="0"/>
              <a:t>错的“</a:t>
            </a:r>
            <a:r>
              <a:rPr lang="en-US" altLang="zh-CN" dirty="0" err="1" smtClean="0"/>
              <a:t>helloword</a:t>
            </a:r>
            <a:r>
              <a:rPr lang="zh-CN" altLang="en-US" dirty="0"/>
              <a:t>”当成</a:t>
            </a:r>
            <a:r>
              <a:rPr lang="zh-CN" altLang="en-US" dirty="0" smtClean="0"/>
              <a:t>一个新变量，没有赋初值，系统认为是空</a:t>
            </a:r>
            <a:endParaRPr lang="en-US" altLang="zh-CN" dirty="0" smtClean="0"/>
          </a:p>
          <a:p>
            <a:r>
              <a:rPr lang="zh-CN" altLang="en-US" dirty="0" smtClean="0"/>
              <a:t>如何避免此问题？</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46811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变量相关知识</a:t>
            </a:r>
            <a:endParaRPr lang="zh-CN" altLang="en-US" dirty="0"/>
          </a:p>
        </p:txBody>
      </p:sp>
      <p:sp>
        <p:nvSpPr>
          <p:cNvPr id="3" name="内容占位符 2"/>
          <p:cNvSpPr>
            <a:spLocks noGrp="1"/>
          </p:cNvSpPr>
          <p:nvPr>
            <p:ph idx="1"/>
          </p:nvPr>
        </p:nvSpPr>
        <p:spPr>
          <a:xfrm>
            <a:off x="604141" y="1180152"/>
            <a:ext cx="9509760" cy="4797679"/>
          </a:xfrm>
        </p:spPr>
        <p:txBody>
          <a:bodyPr/>
          <a:lstStyle/>
          <a:p>
            <a:r>
              <a:rPr lang="zh-CN" altLang="en-US" dirty="0" smtClean="0"/>
              <a:t>给代码加上强制显示声明</a:t>
            </a:r>
            <a:endParaRPr lang="en-US" altLang="zh-CN" dirty="0" smtClean="0"/>
          </a:p>
          <a:p>
            <a:pPr lvl="1"/>
            <a:r>
              <a:rPr lang="en-US" altLang="zh-CN" dirty="0" smtClean="0">
                <a:solidFill>
                  <a:srgbClr val="FF0000"/>
                </a:solidFill>
              </a:rPr>
              <a:t>Option Explicit </a:t>
            </a:r>
            <a:r>
              <a:rPr lang="en-US" altLang="zh-CN" dirty="0" smtClean="0"/>
              <a:t>‘</a:t>
            </a:r>
            <a:r>
              <a:rPr lang="zh-CN" altLang="en-US" dirty="0" smtClean="0"/>
              <a:t>强制显示申明变量</a:t>
            </a:r>
          </a:p>
          <a:p>
            <a:pPr lvl="1"/>
            <a:r>
              <a:rPr lang="en-US" altLang="zh-CN" dirty="0" smtClean="0"/>
              <a:t>Dim </a:t>
            </a:r>
            <a:r>
              <a:rPr lang="en-US" altLang="zh-CN" dirty="0" err="1" smtClean="0"/>
              <a:t>helloworld</a:t>
            </a:r>
            <a:r>
              <a:rPr lang="en-US" altLang="zh-CN" dirty="0" smtClean="0"/>
              <a:t> '</a:t>
            </a:r>
            <a:r>
              <a:rPr lang="zh-CN" altLang="en-US" dirty="0" smtClean="0"/>
              <a:t>定义变量</a:t>
            </a:r>
          </a:p>
          <a:p>
            <a:pPr lvl="1"/>
            <a:r>
              <a:rPr lang="en-US" altLang="zh-CN" dirty="0" err="1" smtClean="0"/>
              <a:t>helloworld</a:t>
            </a:r>
            <a:r>
              <a:rPr lang="en-US" altLang="zh-CN" dirty="0" smtClean="0"/>
              <a:t> = "UFT is good"   '</a:t>
            </a:r>
            <a:r>
              <a:rPr lang="zh-CN" altLang="en-US" dirty="0" smtClean="0"/>
              <a:t>给变量进行赋值</a:t>
            </a:r>
          </a:p>
          <a:p>
            <a:pPr lvl="1"/>
            <a:r>
              <a:rPr lang="en-US" altLang="zh-CN" dirty="0" err="1" smtClean="0"/>
              <a:t>MsgBox</a:t>
            </a:r>
            <a:r>
              <a:rPr lang="en-US" altLang="zh-CN" dirty="0" smtClean="0"/>
              <a:t> (</a:t>
            </a:r>
            <a:r>
              <a:rPr lang="en-US" altLang="zh-CN" dirty="0" err="1" smtClean="0"/>
              <a:t>helloword</a:t>
            </a:r>
            <a:r>
              <a:rPr lang="en-US" altLang="zh-CN" dirty="0" smtClean="0"/>
              <a:t>)  '</a:t>
            </a:r>
            <a:r>
              <a:rPr lang="zh-CN" altLang="en-US" dirty="0" smtClean="0"/>
              <a:t>弹出消息框显示变量</a:t>
            </a:r>
            <a:endParaRPr lang="zh-CN" altLang="en-US" dirty="0"/>
          </a:p>
        </p:txBody>
      </p:sp>
      <p:pic>
        <p:nvPicPr>
          <p:cNvPr id="5" name="图片 4"/>
          <p:cNvPicPr>
            <a:picLocks noChangeAspect="1"/>
          </p:cNvPicPr>
          <p:nvPr/>
        </p:nvPicPr>
        <p:blipFill>
          <a:blip r:embed="rId2"/>
          <a:stretch>
            <a:fillRect/>
          </a:stretch>
        </p:blipFill>
        <p:spPr>
          <a:xfrm>
            <a:off x="7316826" y="1503174"/>
            <a:ext cx="4393704" cy="1782952"/>
          </a:xfrm>
          <a:prstGeom prst="rect">
            <a:avLst/>
          </a:prstGeom>
        </p:spPr>
      </p:pic>
      <p:sp>
        <p:nvSpPr>
          <p:cNvPr id="6" name="内容占位符 2"/>
          <p:cNvSpPr txBox="1">
            <a:spLocks/>
          </p:cNvSpPr>
          <p:nvPr/>
        </p:nvSpPr>
        <p:spPr>
          <a:xfrm>
            <a:off x="7642746" y="4217159"/>
            <a:ext cx="4549254" cy="2069342"/>
          </a:xfrm>
          <a:prstGeom prst="rect">
            <a:avLst/>
          </a:prstGeom>
        </p:spPr>
        <p:txBody>
          <a:bodyPr vert="horz" lIns="91440" tIns="45720" rIns="91440" bIns="45720" rtlCol="0">
            <a:normAutofit fontScale="925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45720" indent="0">
              <a:buFont typeface="Arial" pitchFamily="34" charset="0"/>
              <a:buNone/>
            </a:pPr>
            <a:r>
              <a:rPr lang="zh-CN" altLang="en-US" dirty="0" smtClean="0">
                <a:solidFill>
                  <a:srgbClr val="FF0000"/>
                </a:solidFill>
              </a:rPr>
              <a:t>***：</a:t>
            </a:r>
            <a:r>
              <a:rPr lang="zh-CN" altLang="en-US" dirty="0" smtClean="0"/>
              <a:t>代码加上显示声明（</a:t>
            </a:r>
            <a:r>
              <a:rPr lang="zh-CN" altLang="en-US" dirty="0" smtClean="0">
                <a:solidFill>
                  <a:srgbClr val="FF0000"/>
                </a:solidFill>
              </a:rPr>
              <a:t> </a:t>
            </a:r>
            <a:r>
              <a:rPr lang="en-US" altLang="zh-CN" dirty="0" smtClean="0">
                <a:solidFill>
                  <a:srgbClr val="FF0000"/>
                </a:solidFill>
              </a:rPr>
              <a:t>Option Explicit </a:t>
            </a:r>
            <a:r>
              <a:rPr lang="en-US" altLang="en-US" dirty="0" smtClean="0"/>
              <a:t>）</a:t>
            </a:r>
            <a:r>
              <a:rPr lang="zh-CN" altLang="en-US" dirty="0" smtClean="0"/>
              <a:t>后，运行代码后，可以直接定位问题</a:t>
            </a:r>
          </a:p>
          <a:p>
            <a:endParaRPr lang="zh-CN" altLang="en-US" dirty="0"/>
          </a:p>
        </p:txBody>
      </p:sp>
      <p:sp>
        <p:nvSpPr>
          <p:cNvPr id="7" name="圆角矩形 6"/>
          <p:cNvSpPr/>
          <p:nvPr/>
        </p:nvSpPr>
        <p:spPr>
          <a:xfrm>
            <a:off x="7629523" y="4257676"/>
            <a:ext cx="4505325" cy="2100262"/>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9551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变量相关知识</a:t>
            </a:r>
            <a:endParaRPr lang="zh-CN" altLang="en-US" dirty="0"/>
          </a:p>
        </p:txBody>
      </p:sp>
      <p:sp>
        <p:nvSpPr>
          <p:cNvPr id="3" name="内容占位符 2"/>
          <p:cNvSpPr>
            <a:spLocks noGrp="1"/>
          </p:cNvSpPr>
          <p:nvPr>
            <p:ph idx="1"/>
          </p:nvPr>
        </p:nvSpPr>
        <p:spPr/>
        <p:txBody>
          <a:bodyPr/>
          <a:lstStyle/>
          <a:p>
            <a:r>
              <a:rPr lang="zh-CN" altLang="en-US" dirty="0" smtClean="0"/>
              <a:t>什么叫显式声明？隐式声明？</a:t>
            </a:r>
            <a:endParaRPr lang="en-US" altLang="zh-CN" dirty="0" smtClean="0"/>
          </a:p>
          <a:p>
            <a:pPr lvl="1"/>
            <a:r>
              <a:rPr lang="zh-CN" altLang="en-US" dirty="0" smtClean="0"/>
              <a:t>使用</a:t>
            </a:r>
            <a:r>
              <a:rPr lang="en-US" altLang="zh-CN" dirty="0" smtClean="0"/>
              <a:t>Dim</a:t>
            </a:r>
            <a:r>
              <a:rPr lang="zh-CN" altLang="en-US" dirty="0" smtClean="0"/>
              <a:t>、</a:t>
            </a:r>
            <a:r>
              <a:rPr lang="en-US" altLang="zh-CN" dirty="0" smtClean="0"/>
              <a:t>Public</a:t>
            </a:r>
            <a:r>
              <a:rPr lang="zh-CN" altLang="en-US" dirty="0" smtClean="0"/>
              <a:t>、</a:t>
            </a:r>
            <a:r>
              <a:rPr lang="en-US" altLang="zh-CN" dirty="0" smtClean="0"/>
              <a:t>Private</a:t>
            </a:r>
            <a:r>
              <a:rPr lang="zh-CN" altLang="en-US" dirty="0" smtClean="0"/>
              <a:t>语句进行声明</a:t>
            </a:r>
            <a:r>
              <a:rPr lang="en-US" altLang="zh-CN" dirty="0" smtClean="0"/>
              <a:t>——</a:t>
            </a:r>
            <a:r>
              <a:rPr lang="zh-CN" altLang="en-US" dirty="0" smtClean="0"/>
              <a:t>显式</a:t>
            </a:r>
            <a:endParaRPr lang="en-US" altLang="zh-CN" dirty="0" smtClean="0"/>
          </a:p>
          <a:p>
            <a:pPr lvl="1"/>
            <a:r>
              <a:rPr lang="zh-CN" altLang="en-US" dirty="0" smtClean="0"/>
              <a:t>不使用</a:t>
            </a:r>
            <a:r>
              <a:rPr lang="en-US" altLang="zh-CN" dirty="0" smtClean="0"/>
              <a:t>Dim</a:t>
            </a:r>
            <a:r>
              <a:rPr lang="zh-CN" altLang="en-US" dirty="0" smtClean="0"/>
              <a:t>、</a:t>
            </a:r>
            <a:r>
              <a:rPr lang="en-US" altLang="zh-CN" dirty="0" smtClean="0"/>
              <a:t>Public</a:t>
            </a:r>
            <a:r>
              <a:rPr lang="zh-CN" altLang="en-US" dirty="0" smtClean="0"/>
              <a:t>、</a:t>
            </a:r>
            <a:r>
              <a:rPr lang="en-US" altLang="zh-CN" dirty="0" smtClean="0"/>
              <a:t>Private</a:t>
            </a:r>
            <a:r>
              <a:rPr lang="zh-CN" altLang="en-US" dirty="0" smtClean="0"/>
              <a:t>语句进行声明</a:t>
            </a:r>
            <a:r>
              <a:rPr lang="en-US" altLang="zh-CN" dirty="0" smtClean="0"/>
              <a:t>——</a:t>
            </a:r>
            <a:r>
              <a:rPr lang="zh-CN" altLang="en-US" dirty="0" smtClean="0"/>
              <a:t>隐式</a:t>
            </a:r>
            <a:endParaRPr lang="en-US" altLang="zh-CN" dirty="0" smtClean="0"/>
          </a:p>
          <a:p>
            <a:r>
              <a:rPr lang="zh-CN" altLang="en-US" dirty="0" smtClean="0"/>
              <a:t>良好的编码习惯：使用显示声明变量，并且在变量声明前加</a:t>
            </a:r>
            <a:r>
              <a:rPr lang="en-US" altLang="zh-CN" dirty="0" smtClean="0">
                <a:solidFill>
                  <a:srgbClr val="FF0000"/>
                </a:solidFill>
              </a:rPr>
              <a:t>Option Explicit </a:t>
            </a:r>
            <a:r>
              <a:rPr lang="zh-CN" altLang="en-US" dirty="0" smtClean="0"/>
              <a:t>（强制显示申明变量）</a:t>
            </a:r>
          </a:p>
          <a:p>
            <a:endParaRPr lang="zh-CN" altLang="en-US" dirty="0"/>
          </a:p>
        </p:txBody>
      </p:sp>
    </p:spTree>
    <p:extLst>
      <p:ext uri="{BB962C8B-B14F-4D97-AF65-F5344CB8AC3E}">
        <p14:creationId xmlns:p14="http://schemas.microsoft.com/office/powerpoint/2010/main" val="118836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变量相关知识</a:t>
            </a:r>
            <a:endParaRPr lang="zh-CN" altLang="en-US" dirty="0"/>
          </a:p>
        </p:txBody>
      </p:sp>
      <p:sp>
        <p:nvSpPr>
          <p:cNvPr id="3" name="内容占位符 2"/>
          <p:cNvSpPr>
            <a:spLocks noGrp="1"/>
          </p:cNvSpPr>
          <p:nvPr>
            <p:ph idx="1"/>
          </p:nvPr>
        </p:nvSpPr>
        <p:spPr/>
        <p:txBody>
          <a:bodyPr/>
          <a:lstStyle/>
          <a:p>
            <a:r>
              <a:rPr lang="zh-CN" altLang="en-US" dirty="0" smtClean="0"/>
              <a:t>必须以字母开头</a:t>
            </a:r>
          </a:p>
          <a:p>
            <a:r>
              <a:rPr lang="zh-CN" altLang="en-US" dirty="0" smtClean="0"/>
              <a:t>不能包含点号（</a:t>
            </a:r>
            <a:r>
              <a:rPr lang="en-US" altLang="zh-CN" dirty="0" smtClean="0"/>
              <a:t>.</a:t>
            </a:r>
            <a:r>
              <a:rPr lang="zh-CN" altLang="en-US" dirty="0" smtClean="0"/>
              <a:t>）</a:t>
            </a:r>
          </a:p>
          <a:p>
            <a:r>
              <a:rPr lang="zh-CN" altLang="en-US" dirty="0" smtClean="0"/>
              <a:t>不能超过 </a:t>
            </a:r>
            <a:r>
              <a:rPr lang="en-US" altLang="zh-CN" dirty="0" smtClean="0"/>
              <a:t>255 </a:t>
            </a:r>
            <a:r>
              <a:rPr lang="zh-CN" altLang="en-US" dirty="0" smtClean="0"/>
              <a:t>个字符</a:t>
            </a:r>
          </a:p>
          <a:p>
            <a:endParaRPr lang="zh-CN" altLang="en-US" dirty="0"/>
          </a:p>
        </p:txBody>
      </p:sp>
    </p:spTree>
    <p:extLst>
      <p:ext uri="{BB962C8B-B14F-4D97-AF65-F5344CB8AC3E}">
        <p14:creationId xmlns:p14="http://schemas.microsoft.com/office/powerpoint/2010/main" val="321782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pPr algn="ctr"/>
            <a:r>
              <a:rPr lang="zh-CN" altLang="en-US" dirty="0" smtClean="0"/>
              <a:t>目 录</a:t>
            </a:r>
            <a:endParaRPr lang="zh-CN" altLang="en-US" dirty="0"/>
          </a:p>
        </p:txBody>
      </p:sp>
      <p:sp>
        <p:nvSpPr>
          <p:cNvPr id="18" name="内容占位符 17"/>
          <p:cNvSpPr>
            <a:spLocks noGrp="1"/>
          </p:cNvSpPr>
          <p:nvPr>
            <p:ph sz="half" idx="1"/>
          </p:nvPr>
        </p:nvSpPr>
        <p:spPr>
          <a:xfrm>
            <a:off x="3301658" y="1066973"/>
            <a:ext cx="5436448" cy="5434415"/>
          </a:xfrm>
        </p:spPr>
        <p:txBody>
          <a:bodyPr>
            <a:normAutofit fontScale="85000" lnSpcReduction="20000"/>
          </a:bodyPr>
          <a:lstStyle/>
          <a:p>
            <a:r>
              <a:rPr lang="en-US" altLang="zh-CN" dirty="0" smtClean="0"/>
              <a:t>VBS</a:t>
            </a:r>
            <a:r>
              <a:rPr lang="zh-CN" altLang="en-US" dirty="0" smtClean="0"/>
              <a:t>简介</a:t>
            </a:r>
            <a:endParaRPr lang="en-US" altLang="zh-CN" dirty="0" smtClean="0"/>
          </a:p>
          <a:p>
            <a:r>
              <a:rPr lang="en-US" altLang="zh-CN" dirty="0" smtClean="0"/>
              <a:t>VBS</a:t>
            </a:r>
            <a:r>
              <a:rPr lang="zh-CN" altLang="en-US" dirty="0" smtClean="0"/>
              <a:t>基本语法</a:t>
            </a:r>
            <a:endParaRPr lang="en-US" altLang="zh-CN" dirty="0" smtClean="0"/>
          </a:p>
          <a:p>
            <a:pPr lvl="1"/>
            <a:r>
              <a:rPr lang="zh-CN" altLang="en-US" dirty="0" smtClean="0"/>
              <a:t>变量</a:t>
            </a:r>
            <a:endParaRPr lang="en-US" altLang="zh-CN" dirty="0" smtClean="0"/>
          </a:p>
          <a:p>
            <a:pPr lvl="1"/>
            <a:r>
              <a:rPr lang="zh-CN" altLang="en-US" dirty="0" smtClean="0">
                <a:solidFill>
                  <a:srgbClr val="FF0000"/>
                </a:solidFill>
              </a:rPr>
              <a:t>数组</a:t>
            </a:r>
            <a:endParaRPr lang="en-US" altLang="zh-CN" dirty="0" smtClean="0">
              <a:solidFill>
                <a:srgbClr val="FF0000"/>
              </a:solidFill>
            </a:endParaRPr>
          </a:p>
          <a:p>
            <a:pPr lvl="1"/>
            <a:r>
              <a:rPr lang="zh-CN" altLang="en-US" dirty="0" smtClean="0"/>
              <a:t>操作符</a:t>
            </a:r>
            <a:endParaRPr lang="en-US" altLang="zh-CN" dirty="0" smtClean="0"/>
          </a:p>
          <a:p>
            <a:r>
              <a:rPr lang="zh-CN" altLang="en-US" dirty="0" smtClean="0"/>
              <a:t>条件语句</a:t>
            </a:r>
            <a:endParaRPr lang="en-US" altLang="zh-CN" dirty="0" smtClean="0"/>
          </a:p>
          <a:p>
            <a:r>
              <a:rPr lang="zh-CN" altLang="en-US" dirty="0" smtClean="0"/>
              <a:t>循环控制语句</a:t>
            </a:r>
            <a:endParaRPr lang="en-US" altLang="zh-CN" dirty="0" smtClean="0"/>
          </a:p>
          <a:p>
            <a:r>
              <a:rPr lang="zh-CN" altLang="en-US" dirty="0" smtClean="0"/>
              <a:t>常用函数解析</a:t>
            </a:r>
            <a:endParaRPr lang="zh-CN" altLang="en-US" dirty="0"/>
          </a:p>
        </p:txBody>
      </p:sp>
    </p:spTree>
    <p:extLst>
      <p:ext uri="{BB962C8B-B14F-4D97-AF65-F5344CB8AC3E}">
        <p14:creationId xmlns:p14="http://schemas.microsoft.com/office/powerpoint/2010/main" val="262864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a:t>
            </a:r>
            <a:endParaRPr lang="zh-CN" altLang="en-US" dirty="0"/>
          </a:p>
        </p:txBody>
      </p:sp>
      <p:sp>
        <p:nvSpPr>
          <p:cNvPr id="3" name="内容占位符 2"/>
          <p:cNvSpPr>
            <a:spLocks noGrp="1"/>
          </p:cNvSpPr>
          <p:nvPr>
            <p:ph idx="1"/>
          </p:nvPr>
        </p:nvSpPr>
        <p:spPr>
          <a:xfrm>
            <a:off x="782320" y="1219200"/>
            <a:ext cx="10028248" cy="4797679"/>
          </a:xfrm>
        </p:spPr>
        <p:txBody>
          <a:bodyPr>
            <a:normAutofit fontScale="85000" lnSpcReduction="20000"/>
          </a:bodyPr>
          <a:lstStyle/>
          <a:p>
            <a:r>
              <a:rPr lang="en-US" altLang="zh-CN" dirty="0" smtClean="0"/>
              <a:t>VBS</a:t>
            </a:r>
            <a:r>
              <a:rPr lang="zh-CN" altLang="en-US" dirty="0" smtClean="0"/>
              <a:t>提供两种数组：定长数组和动态数组</a:t>
            </a:r>
            <a:endParaRPr lang="en-US" altLang="zh-CN" dirty="0" smtClean="0"/>
          </a:p>
          <a:p>
            <a:pPr lvl="1"/>
            <a:r>
              <a:rPr lang="zh-CN" altLang="en-US" dirty="0"/>
              <a:t>定</a:t>
            </a:r>
            <a:r>
              <a:rPr lang="zh-CN" altLang="en-US" dirty="0" smtClean="0"/>
              <a:t>长数组</a:t>
            </a:r>
            <a:endParaRPr lang="en-US" altLang="zh-CN" dirty="0" smtClean="0"/>
          </a:p>
          <a:p>
            <a:pPr marL="365760" lvl="1" indent="0">
              <a:buNone/>
            </a:pPr>
            <a:r>
              <a:rPr lang="en-US" altLang="zh-CN" i="1" dirty="0" smtClean="0"/>
              <a:t>‘</a:t>
            </a:r>
            <a:r>
              <a:rPr lang="zh-CN" altLang="en-US" i="1" dirty="0" smtClean="0"/>
              <a:t>为</a:t>
            </a:r>
            <a:r>
              <a:rPr lang="zh-CN" altLang="en-US" i="1" dirty="0"/>
              <a:t>定长数组创建</a:t>
            </a:r>
            <a:r>
              <a:rPr lang="en-US" altLang="zh-CN" i="1" dirty="0"/>
              <a:t>3</a:t>
            </a:r>
            <a:r>
              <a:rPr lang="zh-CN" altLang="en-US" i="1" dirty="0"/>
              <a:t>个元素</a:t>
            </a:r>
            <a:r>
              <a:rPr lang="zh-CN" altLang="en-US" dirty="0"/>
              <a:t/>
            </a:r>
            <a:br>
              <a:rPr lang="zh-CN" altLang="en-US" dirty="0"/>
            </a:br>
            <a:r>
              <a:rPr lang="en-US" altLang="zh-CN" dirty="0"/>
              <a:t>Dim x(2)</a:t>
            </a:r>
            <a:br>
              <a:rPr lang="en-US" altLang="zh-CN" dirty="0"/>
            </a:br>
            <a:r>
              <a:rPr lang="en-US" altLang="zh-CN" dirty="0"/>
              <a:t>x(0) = "a"</a:t>
            </a:r>
            <a:br>
              <a:rPr lang="en-US" altLang="zh-CN" dirty="0"/>
            </a:br>
            <a:r>
              <a:rPr lang="en-US" altLang="zh-CN" dirty="0"/>
              <a:t>x(1) = "b"</a:t>
            </a:r>
            <a:br>
              <a:rPr lang="en-US" altLang="zh-CN" dirty="0"/>
            </a:br>
            <a:r>
              <a:rPr lang="en-US" altLang="zh-CN" dirty="0"/>
              <a:t>x(2) = "c"</a:t>
            </a:r>
            <a:br>
              <a:rPr lang="en-US" altLang="zh-CN" dirty="0"/>
            </a:br>
            <a:r>
              <a:rPr lang="en-US" altLang="zh-CN" dirty="0"/>
              <a:t>For </a:t>
            </a:r>
            <a:r>
              <a:rPr lang="en-US" altLang="zh-CN" dirty="0" err="1"/>
              <a:t>i</a:t>
            </a:r>
            <a:r>
              <a:rPr lang="en-US" altLang="zh-CN" dirty="0"/>
              <a:t> = </a:t>
            </a:r>
            <a:r>
              <a:rPr lang="en-US" altLang="zh-CN" dirty="0" err="1"/>
              <a:t>LBound</a:t>
            </a:r>
            <a:r>
              <a:rPr lang="en-US" altLang="zh-CN" dirty="0"/>
              <a:t>(x) To </a:t>
            </a:r>
            <a:r>
              <a:rPr lang="en-US" altLang="zh-CN" dirty="0" err="1"/>
              <a:t>UBound</a:t>
            </a:r>
            <a:r>
              <a:rPr lang="en-US" altLang="zh-CN" dirty="0"/>
              <a:t>(x)</a:t>
            </a:r>
            <a:br>
              <a:rPr lang="en-US" altLang="zh-CN" dirty="0"/>
            </a:br>
            <a:r>
              <a:rPr lang="en-US" altLang="zh-CN" dirty="0"/>
              <a:t>    </a:t>
            </a:r>
            <a:r>
              <a:rPr lang="en-US" altLang="zh-CN" b="0" dirty="0"/>
              <a:t>print x(</a:t>
            </a:r>
            <a:r>
              <a:rPr lang="en-US" altLang="zh-CN" b="0" dirty="0" err="1"/>
              <a:t>i</a:t>
            </a:r>
            <a:r>
              <a:rPr lang="en-US" altLang="zh-CN" b="0" dirty="0"/>
              <a:t>)</a:t>
            </a:r>
            <a:br>
              <a:rPr lang="en-US" altLang="zh-CN" b="0" dirty="0"/>
            </a:br>
            <a:r>
              <a:rPr lang="en-US" altLang="zh-CN" b="0" dirty="0"/>
              <a:t>Next</a:t>
            </a:r>
            <a:endParaRPr lang="zh-CN" altLang="en-US" b="0" dirty="0"/>
          </a:p>
        </p:txBody>
      </p:sp>
      <p:sp>
        <p:nvSpPr>
          <p:cNvPr id="4" name="内容占位符 2"/>
          <p:cNvSpPr txBox="1">
            <a:spLocks/>
          </p:cNvSpPr>
          <p:nvPr/>
        </p:nvSpPr>
        <p:spPr>
          <a:xfrm>
            <a:off x="5708282" y="3859162"/>
            <a:ext cx="5397254" cy="1524000"/>
          </a:xfrm>
          <a:prstGeom prst="rect">
            <a:avLst/>
          </a:prstGeom>
        </p:spPr>
        <p:txBody>
          <a:bodyPr vert="horz" lIns="91440" tIns="45720" rIns="91440" bIns="45720" rtlCol="0">
            <a:normAutofit/>
          </a:bodyPr>
          <a:lstStyle>
            <a:lvl1pPr marL="274320" indent="-228600" algn="l" defTabSz="914400" rtl="0" eaLnBrk="1" latinLnBrk="0" hangingPunct="1">
              <a:lnSpc>
                <a:spcPct val="150000"/>
              </a:lnSpc>
              <a:spcBef>
                <a:spcPts val="1800"/>
              </a:spcBef>
              <a:buSzPct val="102000"/>
              <a:buFont typeface="Wingdings" panose="05000000000000000000" pitchFamily="2" charset="2"/>
              <a:buChar char="l"/>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Wingdings" panose="05000000000000000000" pitchFamily="2" charset="2"/>
              <a:buChar char="Ø"/>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Wingdings" panose="05000000000000000000" pitchFamily="2" charset="2"/>
              <a:buChar char="u"/>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45720" indent="0">
              <a:buFont typeface="Wingdings" panose="05000000000000000000" pitchFamily="2" charset="2"/>
              <a:buNone/>
            </a:pPr>
            <a:r>
              <a:rPr lang="en-US" altLang="zh-CN" dirty="0" err="1" smtClean="0">
                <a:solidFill>
                  <a:srgbClr val="0070C0"/>
                </a:solidFill>
              </a:rPr>
              <a:t>Lbound</a:t>
            </a:r>
            <a:r>
              <a:rPr lang="zh-CN" altLang="en-US" dirty="0" smtClean="0">
                <a:solidFill>
                  <a:srgbClr val="0070C0"/>
                </a:solidFill>
              </a:rPr>
              <a:t>和</a:t>
            </a:r>
            <a:r>
              <a:rPr lang="en-US" altLang="zh-CN" dirty="0" err="1" smtClean="0">
                <a:solidFill>
                  <a:srgbClr val="0070C0"/>
                </a:solidFill>
              </a:rPr>
              <a:t>Ubound</a:t>
            </a:r>
            <a:r>
              <a:rPr lang="zh-CN" altLang="en-US" dirty="0" smtClean="0">
                <a:solidFill>
                  <a:srgbClr val="0070C0"/>
                </a:solidFill>
              </a:rPr>
              <a:t>函数返回数组的最小可用下标和最大可用下标</a:t>
            </a:r>
            <a:endParaRPr lang="zh-CN" altLang="en-US" dirty="0">
              <a:solidFill>
                <a:srgbClr val="0070C0"/>
              </a:solidFill>
            </a:endParaRPr>
          </a:p>
        </p:txBody>
      </p:sp>
    </p:spTree>
    <p:extLst>
      <p:ext uri="{BB962C8B-B14F-4D97-AF65-F5344CB8AC3E}">
        <p14:creationId xmlns:p14="http://schemas.microsoft.com/office/powerpoint/2010/main" val="410552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a:t>
            </a:r>
            <a:endParaRPr lang="zh-CN" altLang="en-US" dirty="0"/>
          </a:p>
        </p:txBody>
      </p:sp>
      <p:sp>
        <p:nvSpPr>
          <p:cNvPr id="4" name="内容占位符 3"/>
          <p:cNvSpPr>
            <a:spLocks noGrp="1"/>
          </p:cNvSpPr>
          <p:nvPr>
            <p:ph idx="1"/>
          </p:nvPr>
        </p:nvSpPr>
        <p:spPr/>
        <p:txBody>
          <a:bodyPr/>
          <a:lstStyle/>
          <a:p>
            <a:r>
              <a:rPr lang="zh-CN" altLang="en-US" dirty="0" smtClean="0"/>
              <a:t>动态数组</a:t>
            </a:r>
            <a:endParaRPr lang="en-US" altLang="zh-CN" dirty="0" smtClean="0"/>
          </a:p>
          <a:p>
            <a:pPr lvl="1"/>
            <a:r>
              <a:rPr lang="zh-CN" altLang="en-US" dirty="0"/>
              <a:t>声明时没有确定</a:t>
            </a:r>
            <a:r>
              <a:rPr lang="zh-CN" altLang="en-US" dirty="0" smtClean="0"/>
              <a:t>数组</a:t>
            </a:r>
            <a:endParaRPr lang="en-US" altLang="zh-CN" dirty="0" smtClean="0"/>
          </a:p>
          <a:p>
            <a:pPr marL="365760" lvl="1" indent="0">
              <a:buNone/>
            </a:pPr>
            <a:r>
              <a:rPr lang="zh-CN" altLang="en-US" dirty="0" smtClean="0"/>
              <a:t>大小</a:t>
            </a:r>
            <a:r>
              <a:rPr lang="zh-CN" altLang="en-US" dirty="0"/>
              <a:t>的</a:t>
            </a:r>
            <a:r>
              <a:rPr lang="zh-CN" altLang="en-US" dirty="0" smtClean="0"/>
              <a:t>数组</a:t>
            </a:r>
            <a:endParaRPr lang="en-US" altLang="zh-CN" dirty="0" smtClean="0"/>
          </a:p>
          <a:p>
            <a:pPr marL="274320" lvl="1">
              <a:spcBef>
                <a:spcPts val="1800"/>
              </a:spcBef>
              <a:buSzPct val="102000"/>
              <a:buFont typeface="Wingdings" panose="05000000000000000000" pitchFamily="2" charset="2"/>
              <a:buChar char="l"/>
            </a:pPr>
            <a:r>
              <a:rPr lang="zh-CN" altLang="en-US" sz="2800" dirty="0"/>
              <a:t>优点：根据用户需要，</a:t>
            </a:r>
            <a:endParaRPr lang="en-US" altLang="zh-CN" sz="2800" dirty="0"/>
          </a:p>
          <a:p>
            <a:pPr marL="45720" lvl="1" indent="0">
              <a:spcBef>
                <a:spcPts val="1800"/>
              </a:spcBef>
              <a:buSzPct val="102000"/>
              <a:buNone/>
            </a:pPr>
            <a:r>
              <a:rPr lang="zh-CN" altLang="en-US" sz="2800" dirty="0"/>
              <a:t>有效利用存错空间</a:t>
            </a:r>
            <a:endParaRPr lang="en-US" altLang="zh-CN" sz="2800" dirty="0"/>
          </a:p>
          <a:p>
            <a:pPr marL="365760" lvl="1" indent="0">
              <a:buNone/>
            </a:pPr>
            <a:endParaRPr lang="zh-CN" altLang="en-US" dirty="0"/>
          </a:p>
        </p:txBody>
      </p:sp>
      <p:sp>
        <p:nvSpPr>
          <p:cNvPr id="5" name="内容占位符 2"/>
          <p:cNvSpPr txBox="1">
            <a:spLocks/>
          </p:cNvSpPr>
          <p:nvPr/>
        </p:nvSpPr>
        <p:spPr>
          <a:xfrm>
            <a:off x="5133095" y="1027470"/>
            <a:ext cx="6857344" cy="5683046"/>
          </a:xfrm>
          <a:prstGeom prst="rect">
            <a:avLst/>
          </a:prstGeom>
        </p:spPr>
        <p:txBody>
          <a:bodyPr vert="horz" lIns="91440" tIns="45720" rIns="91440" bIns="45720" rtlCol="0">
            <a:normAutofit fontScale="70000" lnSpcReduction="20000"/>
          </a:bodyPr>
          <a:lstStyle>
            <a:lvl1pPr marL="274320" indent="-228600" algn="l" defTabSz="914400" rtl="0" eaLnBrk="1" latinLnBrk="0" hangingPunct="1">
              <a:lnSpc>
                <a:spcPct val="150000"/>
              </a:lnSpc>
              <a:spcBef>
                <a:spcPts val="1800"/>
              </a:spcBef>
              <a:buSzPct val="102000"/>
              <a:buFont typeface="Wingdings" panose="05000000000000000000" pitchFamily="2" charset="2"/>
              <a:buChar char="l"/>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Wingdings" panose="05000000000000000000" pitchFamily="2" charset="2"/>
              <a:buChar char="Ø"/>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Wingdings" panose="05000000000000000000" pitchFamily="2" charset="2"/>
              <a:buChar char="u"/>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45720" indent="0">
              <a:buFont typeface="Wingdings" panose="05000000000000000000" pitchFamily="2" charset="2"/>
              <a:buNone/>
            </a:pPr>
            <a:r>
              <a:rPr lang="en-US" altLang="zh-CN" i="1" dirty="0" smtClean="0"/>
              <a:t>'</a:t>
            </a:r>
            <a:r>
              <a:rPr lang="zh-CN" altLang="en-US" i="1" dirty="0" smtClean="0"/>
              <a:t>创建动态数组</a:t>
            </a:r>
            <a:r>
              <a:rPr lang="zh-CN" altLang="en-US" dirty="0" smtClean="0"/>
              <a:t/>
            </a:r>
            <a:br>
              <a:rPr lang="zh-CN" altLang="en-US" dirty="0" smtClean="0"/>
            </a:br>
            <a:r>
              <a:rPr lang="en-US" altLang="zh-CN" dirty="0" smtClean="0"/>
              <a:t>Dim x()</a:t>
            </a:r>
            <a:br>
              <a:rPr lang="en-US" altLang="zh-CN" dirty="0" smtClean="0"/>
            </a:br>
            <a:r>
              <a:rPr lang="en-US" altLang="zh-CN" i="1" dirty="0" smtClean="0"/>
              <a:t>'</a:t>
            </a:r>
            <a:r>
              <a:rPr lang="zh-CN" altLang="en-US" i="1" dirty="0" smtClean="0"/>
              <a:t>使用数组之前，必须被初始化</a:t>
            </a:r>
            <a:r>
              <a:rPr lang="zh-CN" altLang="en-US" dirty="0" smtClean="0"/>
              <a:t/>
            </a:r>
            <a:br>
              <a:rPr lang="zh-CN" altLang="en-US" dirty="0" smtClean="0"/>
            </a:br>
            <a:r>
              <a:rPr lang="en-US" altLang="zh-CN" dirty="0" err="1" smtClean="0"/>
              <a:t>ReDim</a:t>
            </a:r>
            <a:r>
              <a:rPr lang="en-US" altLang="zh-CN" dirty="0" smtClean="0"/>
              <a:t> x(3)</a:t>
            </a:r>
            <a:br>
              <a:rPr lang="en-US" altLang="zh-CN" dirty="0" smtClean="0"/>
            </a:br>
            <a:r>
              <a:rPr lang="en-US" altLang="zh-CN" dirty="0" smtClean="0"/>
              <a:t>x(0) = "a"</a:t>
            </a:r>
            <a:br>
              <a:rPr lang="en-US" altLang="zh-CN" dirty="0" smtClean="0"/>
            </a:br>
            <a:r>
              <a:rPr lang="en-US" altLang="zh-CN" dirty="0" smtClean="0"/>
              <a:t>x(1) = "b"</a:t>
            </a:r>
            <a:br>
              <a:rPr lang="en-US" altLang="zh-CN" dirty="0" smtClean="0"/>
            </a:br>
            <a:r>
              <a:rPr lang="en-US" altLang="zh-CN" dirty="0" smtClean="0"/>
              <a:t>x(2) = "c"</a:t>
            </a:r>
            <a:br>
              <a:rPr lang="en-US" altLang="zh-CN" dirty="0" smtClean="0"/>
            </a:br>
            <a:r>
              <a:rPr lang="en-US" altLang="zh-CN" dirty="0" smtClean="0"/>
              <a:t>x(3) = "d"</a:t>
            </a:r>
            <a:br>
              <a:rPr lang="en-US" altLang="zh-CN" dirty="0" smtClean="0"/>
            </a:br>
            <a:r>
              <a:rPr lang="en-US" altLang="zh-CN" dirty="0" err="1" smtClean="0"/>
              <a:t>ReDim</a:t>
            </a:r>
            <a:r>
              <a:rPr lang="en-US" altLang="zh-CN" dirty="0" smtClean="0"/>
              <a:t> x(2)</a:t>
            </a:r>
            <a:br>
              <a:rPr lang="en-US" altLang="zh-CN" dirty="0" smtClean="0"/>
            </a:br>
            <a:r>
              <a:rPr lang="en-US" altLang="zh-CN" dirty="0" smtClean="0"/>
              <a:t>x(0) = 1</a:t>
            </a:r>
            <a:br>
              <a:rPr lang="en-US" altLang="zh-CN" dirty="0" smtClean="0"/>
            </a:br>
            <a:r>
              <a:rPr lang="en-US" altLang="zh-CN" dirty="0" smtClean="0"/>
              <a:t>x(1) = 2</a:t>
            </a:r>
            <a:br>
              <a:rPr lang="en-US" altLang="zh-CN" dirty="0" smtClean="0"/>
            </a:br>
            <a:r>
              <a:rPr lang="en-US" altLang="zh-CN" dirty="0" smtClean="0"/>
              <a:t>For </a:t>
            </a:r>
            <a:r>
              <a:rPr lang="en-US" altLang="zh-CN" dirty="0" err="1" smtClean="0"/>
              <a:t>i</a:t>
            </a:r>
            <a:r>
              <a:rPr lang="en-US" altLang="zh-CN" dirty="0" smtClean="0"/>
              <a:t> = </a:t>
            </a:r>
            <a:r>
              <a:rPr lang="en-US" altLang="zh-CN" dirty="0" err="1" smtClean="0"/>
              <a:t>LBound</a:t>
            </a:r>
            <a:r>
              <a:rPr lang="en-US" altLang="zh-CN" dirty="0" smtClean="0"/>
              <a:t>(x) To </a:t>
            </a:r>
            <a:r>
              <a:rPr lang="en-US" altLang="zh-CN" dirty="0" err="1" smtClean="0"/>
              <a:t>UBound</a:t>
            </a:r>
            <a:r>
              <a:rPr lang="en-US" altLang="zh-CN" dirty="0" smtClean="0"/>
              <a:t>(x)</a:t>
            </a:r>
            <a:br>
              <a:rPr lang="en-US" altLang="zh-CN" dirty="0" smtClean="0"/>
            </a:br>
            <a:r>
              <a:rPr lang="en-US" altLang="zh-CN" dirty="0" smtClean="0"/>
              <a:t>    print x(</a:t>
            </a:r>
            <a:r>
              <a:rPr lang="en-US" altLang="zh-CN" dirty="0" err="1" smtClean="0"/>
              <a:t>i</a:t>
            </a:r>
            <a:r>
              <a:rPr lang="en-US" altLang="zh-CN" dirty="0" smtClean="0"/>
              <a:t>)</a:t>
            </a:r>
            <a:br>
              <a:rPr lang="en-US" altLang="zh-CN" dirty="0" smtClean="0"/>
            </a:br>
            <a:r>
              <a:rPr lang="en-US" altLang="zh-CN" dirty="0" smtClean="0"/>
              <a:t>Next</a:t>
            </a:r>
            <a:endParaRPr lang="en-US" altLang="en-US" dirty="0"/>
          </a:p>
        </p:txBody>
      </p:sp>
    </p:spTree>
    <p:extLst>
      <p:ext uri="{BB962C8B-B14F-4D97-AF65-F5344CB8AC3E}">
        <p14:creationId xmlns:p14="http://schemas.microsoft.com/office/powerpoint/2010/main" val="87588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pPr algn="ctr"/>
            <a:r>
              <a:rPr lang="zh-CN" altLang="en-US" dirty="0" smtClean="0"/>
              <a:t>目 录</a:t>
            </a:r>
            <a:endParaRPr lang="zh-CN" altLang="en-US" dirty="0"/>
          </a:p>
        </p:txBody>
      </p:sp>
      <p:sp>
        <p:nvSpPr>
          <p:cNvPr id="18" name="内容占位符 17"/>
          <p:cNvSpPr>
            <a:spLocks noGrp="1"/>
          </p:cNvSpPr>
          <p:nvPr>
            <p:ph sz="half" idx="1"/>
          </p:nvPr>
        </p:nvSpPr>
        <p:spPr>
          <a:xfrm>
            <a:off x="3301658" y="1066973"/>
            <a:ext cx="5436448" cy="5434415"/>
          </a:xfrm>
        </p:spPr>
        <p:txBody>
          <a:bodyPr>
            <a:normAutofit fontScale="85000" lnSpcReduction="20000"/>
          </a:bodyPr>
          <a:lstStyle/>
          <a:p>
            <a:r>
              <a:rPr lang="en-US" altLang="zh-CN" dirty="0" smtClean="0"/>
              <a:t>VBS</a:t>
            </a:r>
            <a:r>
              <a:rPr lang="zh-CN" altLang="en-US" dirty="0" smtClean="0"/>
              <a:t>简介</a:t>
            </a:r>
            <a:endParaRPr lang="en-US" altLang="zh-CN" dirty="0" smtClean="0"/>
          </a:p>
          <a:p>
            <a:r>
              <a:rPr lang="en-US" altLang="zh-CN" dirty="0" smtClean="0"/>
              <a:t>VBS</a:t>
            </a:r>
            <a:r>
              <a:rPr lang="zh-CN" altLang="en-US" dirty="0" smtClean="0"/>
              <a:t>基本语法</a:t>
            </a:r>
            <a:endParaRPr lang="en-US" altLang="zh-CN" dirty="0" smtClean="0"/>
          </a:p>
          <a:p>
            <a:pPr lvl="1"/>
            <a:r>
              <a:rPr lang="zh-CN" altLang="en-US" dirty="0" smtClean="0"/>
              <a:t>变量</a:t>
            </a:r>
            <a:endParaRPr lang="en-US" altLang="zh-CN" dirty="0" smtClean="0"/>
          </a:p>
          <a:p>
            <a:pPr lvl="1"/>
            <a:r>
              <a:rPr lang="zh-CN" altLang="en-US" dirty="0" smtClean="0"/>
              <a:t>数组</a:t>
            </a:r>
            <a:endParaRPr lang="en-US" altLang="zh-CN" dirty="0" smtClean="0"/>
          </a:p>
          <a:p>
            <a:pPr lvl="1"/>
            <a:r>
              <a:rPr lang="zh-CN" altLang="en-US" dirty="0" smtClean="0">
                <a:solidFill>
                  <a:srgbClr val="FF0000"/>
                </a:solidFill>
              </a:rPr>
              <a:t>操作符</a:t>
            </a:r>
            <a:endParaRPr lang="en-US" altLang="zh-CN" dirty="0" smtClean="0">
              <a:solidFill>
                <a:srgbClr val="FF0000"/>
              </a:solidFill>
            </a:endParaRPr>
          </a:p>
          <a:p>
            <a:r>
              <a:rPr lang="zh-CN" altLang="en-US" dirty="0" smtClean="0"/>
              <a:t>条件语句</a:t>
            </a:r>
            <a:endParaRPr lang="en-US" altLang="zh-CN" dirty="0" smtClean="0"/>
          </a:p>
          <a:p>
            <a:r>
              <a:rPr lang="zh-CN" altLang="en-US" dirty="0" smtClean="0"/>
              <a:t>循环控制语句</a:t>
            </a:r>
            <a:endParaRPr lang="en-US" altLang="zh-CN" dirty="0" smtClean="0"/>
          </a:p>
          <a:p>
            <a:r>
              <a:rPr lang="zh-CN" altLang="en-US" dirty="0" smtClean="0"/>
              <a:t>常用函数解析</a:t>
            </a:r>
            <a:endParaRPr lang="zh-CN" altLang="en-US" dirty="0"/>
          </a:p>
        </p:txBody>
      </p:sp>
    </p:spTree>
    <p:extLst>
      <p:ext uri="{BB962C8B-B14F-4D97-AF65-F5344CB8AC3E}">
        <p14:creationId xmlns:p14="http://schemas.microsoft.com/office/powerpoint/2010/main" val="146354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操作符</a:t>
            </a:r>
            <a:endParaRPr lang="zh-CN" altLang="en-US" dirty="0"/>
          </a:p>
        </p:txBody>
      </p:sp>
      <p:sp>
        <p:nvSpPr>
          <p:cNvPr id="3" name="内容占位符 2"/>
          <p:cNvSpPr>
            <a:spLocks noGrp="1"/>
          </p:cNvSpPr>
          <p:nvPr>
            <p:ph idx="1"/>
          </p:nvPr>
        </p:nvSpPr>
        <p:spPr/>
        <p:txBody>
          <a:bodyPr/>
          <a:lstStyle/>
          <a:p>
            <a:r>
              <a:rPr lang="zh-CN" altLang="en-US" dirty="0" smtClean="0"/>
              <a:t>数字运算符：</a:t>
            </a:r>
            <a:r>
              <a:rPr lang="en-US" altLang="zh-CN" dirty="0" smtClean="0"/>
              <a:t>+ - </a:t>
            </a:r>
            <a:r>
              <a:rPr lang="zh-CN" altLang="en-US" dirty="0" smtClean="0"/>
              <a:t>* </a:t>
            </a:r>
            <a:r>
              <a:rPr lang="en-US" altLang="zh-CN" dirty="0" smtClean="0"/>
              <a:t>/  </a:t>
            </a:r>
            <a:r>
              <a:rPr lang="zh-CN" altLang="en-US" dirty="0" smtClean="0"/>
              <a:t>，乘方（</a:t>
            </a:r>
            <a:r>
              <a:rPr lang="en-US" altLang="zh-CN" dirty="0"/>
              <a:t>^</a:t>
            </a:r>
            <a:r>
              <a:rPr lang="zh-CN" altLang="en-US" dirty="0" smtClean="0"/>
              <a:t>）</a:t>
            </a:r>
            <a:r>
              <a:rPr lang="en-US" altLang="zh-CN" dirty="0" smtClean="0"/>
              <a:t>,</a:t>
            </a:r>
            <a:r>
              <a:rPr lang="zh-CN" altLang="en-US" dirty="0" smtClean="0"/>
              <a:t>取余（</a:t>
            </a:r>
            <a:r>
              <a:rPr lang="en-US" altLang="zh-CN" dirty="0" smtClean="0"/>
              <a:t>Mod</a:t>
            </a:r>
            <a:r>
              <a:rPr lang="zh-CN" altLang="en-US" dirty="0" smtClean="0"/>
              <a:t>）</a:t>
            </a:r>
            <a:endParaRPr lang="en-US" altLang="zh-CN" dirty="0" smtClean="0"/>
          </a:p>
          <a:p>
            <a:r>
              <a:rPr lang="zh-CN" altLang="en-US" dirty="0" smtClean="0"/>
              <a:t>比较运算符：</a:t>
            </a:r>
            <a:r>
              <a:rPr lang="en-US" altLang="zh-CN" dirty="0" smtClean="0"/>
              <a:t>=</a:t>
            </a:r>
            <a:r>
              <a:rPr lang="zh-CN" altLang="en-US" dirty="0" smtClean="0"/>
              <a:t>，</a:t>
            </a:r>
            <a:r>
              <a:rPr lang="en-US" altLang="zh-CN" dirty="0" smtClean="0"/>
              <a:t>&lt;,  &gt;, &lt;= ,&gt;=,  </a:t>
            </a:r>
            <a:r>
              <a:rPr lang="zh-CN" altLang="en-US" dirty="0" smtClean="0"/>
              <a:t>不等于</a:t>
            </a:r>
            <a:r>
              <a:rPr lang="en-US" altLang="zh-CN" dirty="0" smtClean="0"/>
              <a:t>(&lt;&gt;)</a:t>
            </a:r>
          </a:p>
          <a:p>
            <a:r>
              <a:rPr lang="zh-CN" altLang="en-US" dirty="0" smtClean="0"/>
              <a:t>逻辑运算符：和（</a:t>
            </a:r>
            <a:r>
              <a:rPr lang="en-US" altLang="zh-CN" dirty="0" smtClean="0"/>
              <a:t>AND</a:t>
            </a:r>
            <a:r>
              <a:rPr lang="zh-CN" altLang="en-US" dirty="0" smtClean="0"/>
              <a:t>）</a:t>
            </a:r>
            <a:r>
              <a:rPr lang="en-US" altLang="zh-CN" dirty="0" smtClean="0"/>
              <a:t>,</a:t>
            </a:r>
            <a:r>
              <a:rPr lang="zh-CN" altLang="en-US" dirty="0" smtClean="0"/>
              <a:t>非（</a:t>
            </a:r>
            <a:r>
              <a:rPr lang="en-US" altLang="zh-CN" dirty="0" smtClean="0"/>
              <a:t>NOT</a:t>
            </a:r>
            <a:r>
              <a:rPr lang="zh-CN" altLang="en-US" dirty="0" smtClean="0"/>
              <a:t>）</a:t>
            </a:r>
            <a:r>
              <a:rPr lang="en-US" altLang="zh-CN" dirty="0" smtClean="0"/>
              <a:t>,</a:t>
            </a:r>
            <a:r>
              <a:rPr lang="zh-CN" altLang="en-US" dirty="0" smtClean="0"/>
              <a:t>或（</a:t>
            </a:r>
            <a:r>
              <a:rPr lang="en-US" altLang="zh-CN" dirty="0" smtClean="0"/>
              <a:t>OR</a:t>
            </a:r>
            <a:r>
              <a:rPr lang="zh-CN" altLang="en-US" dirty="0" smtClean="0"/>
              <a:t>）</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153939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pPr algn="ctr"/>
            <a:r>
              <a:rPr lang="zh-CN" altLang="en-US" dirty="0" smtClean="0"/>
              <a:t>目 录</a:t>
            </a:r>
            <a:endParaRPr lang="zh-CN" altLang="en-US" dirty="0"/>
          </a:p>
        </p:txBody>
      </p:sp>
      <p:sp>
        <p:nvSpPr>
          <p:cNvPr id="18" name="内容占位符 17"/>
          <p:cNvSpPr>
            <a:spLocks noGrp="1"/>
          </p:cNvSpPr>
          <p:nvPr>
            <p:ph sz="half" idx="1"/>
          </p:nvPr>
        </p:nvSpPr>
        <p:spPr>
          <a:xfrm>
            <a:off x="3301658" y="1066973"/>
            <a:ext cx="5436448" cy="5434415"/>
          </a:xfrm>
        </p:spPr>
        <p:txBody>
          <a:bodyPr>
            <a:normAutofit fontScale="85000" lnSpcReduction="20000"/>
          </a:bodyPr>
          <a:lstStyle/>
          <a:p>
            <a:r>
              <a:rPr lang="en-US" altLang="zh-CN" dirty="0" smtClean="0"/>
              <a:t>VBS</a:t>
            </a:r>
            <a:r>
              <a:rPr lang="zh-CN" altLang="en-US" dirty="0" smtClean="0"/>
              <a:t>简介</a:t>
            </a:r>
            <a:endParaRPr lang="en-US" altLang="zh-CN" dirty="0" smtClean="0"/>
          </a:p>
          <a:p>
            <a:r>
              <a:rPr lang="en-US" altLang="zh-CN" dirty="0" smtClean="0"/>
              <a:t>VBS</a:t>
            </a:r>
            <a:r>
              <a:rPr lang="zh-CN" altLang="en-US" dirty="0" smtClean="0"/>
              <a:t>基本语法</a:t>
            </a:r>
            <a:endParaRPr lang="en-US" altLang="zh-CN" dirty="0" smtClean="0"/>
          </a:p>
          <a:p>
            <a:pPr lvl="1"/>
            <a:r>
              <a:rPr lang="zh-CN" altLang="en-US" dirty="0" smtClean="0"/>
              <a:t>变量</a:t>
            </a:r>
            <a:endParaRPr lang="en-US" altLang="zh-CN" dirty="0" smtClean="0"/>
          </a:p>
          <a:p>
            <a:pPr lvl="1"/>
            <a:r>
              <a:rPr lang="zh-CN" altLang="en-US" dirty="0" smtClean="0"/>
              <a:t>数组</a:t>
            </a:r>
            <a:endParaRPr lang="en-US" altLang="zh-CN" dirty="0" smtClean="0"/>
          </a:p>
          <a:p>
            <a:pPr lvl="1"/>
            <a:r>
              <a:rPr lang="zh-CN" altLang="en-US" dirty="0" smtClean="0"/>
              <a:t>操作符</a:t>
            </a:r>
            <a:endParaRPr lang="en-US" altLang="zh-CN" dirty="0" smtClean="0"/>
          </a:p>
          <a:p>
            <a:r>
              <a:rPr lang="zh-CN" altLang="en-US" dirty="0" smtClean="0"/>
              <a:t>条件语句</a:t>
            </a:r>
            <a:endParaRPr lang="en-US" altLang="zh-CN" dirty="0" smtClean="0"/>
          </a:p>
          <a:p>
            <a:r>
              <a:rPr lang="zh-CN" altLang="en-US" dirty="0" smtClean="0"/>
              <a:t>循环控制语句</a:t>
            </a:r>
            <a:endParaRPr lang="en-US" altLang="zh-CN" dirty="0" smtClean="0"/>
          </a:p>
          <a:p>
            <a:r>
              <a:rPr lang="zh-CN" altLang="en-US" dirty="0" smtClean="0"/>
              <a:t>常用函数解析</a:t>
            </a:r>
            <a:endParaRPr lang="zh-CN" altLang="en-US" dirty="0"/>
          </a:p>
        </p:txBody>
      </p:sp>
    </p:spTree>
    <p:extLst>
      <p:ext uri="{BB962C8B-B14F-4D97-AF65-F5344CB8AC3E}">
        <p14:creationId xmlns:p14="http://schemas.microsoft.com/office/powerpoint/2010/main" val="394187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18">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pPr algn="ctr"/>
            <a:r>
              <a:rPr lang="zh-CN" altLang="en-US" dirty="0" smtClean="0"/>
              <a:t>目 录</a:t>
            </a:r>
            <a:endParaRPr lang="zh-CN" altLang="en-US" dirty="0"/>
          </a:p>
        </p:txBody>
      </p:sp>
      <p:sp>
        <p:nvSpPr>
          <p:cNvPr id="18" name="内容占位符 17"/>
          <p:cNvSpPr>
            <a:spLocks noGrp="1"/>
          </p:cNvSpPr>
          <p:nvPr>
            <p:ph sz="half" idx="1"/>
          </p:nvPr>
        </p:nvSpPr>
        <p:spPr>
          <a:xfrm>
            <a:off x="3301658" y="1066973"/>
            <a:ext cx="5436448" cy="5434415"/>
          </a:xfrm>
        </p:spPr>
        <p:txBody>
          <a:bodyPr>
            <a:normAutofit fontScale="85000" lnSpcReduction="20000"/>
          </a:bodyPr>
          <a:lstStyle/>
          <a:p>
            <a:r>
              <a:rPr lang="en-US" altLang="zh-CN" dirty="0" smtClean="0"/>
              <a:t>VBS</a:t>
            </a:r>
            <a:r>
              <a:rPr lang="zh-CN" altLang="en-US" dirty="0" smtClean="0"/>
              <a:t>简介</a:t>
            </a:r>
            <a:endParaRPr lang="en-US" altLang="zh-CN" dirty="0" smtClean="0"/>
          </a:p>
          <a:p>
            <a:r>
              <a:rPr lang="en-US" altLang="zh-CN" dirty="0" smtClean="0"/>
              <a:t>VBS</a:t>
            </a:r>
            <a:r>
              <a:rPr lang="zh-CN" altLang="en-US" dirty="0" smtClean="0"/>
              <a:t>基本语法</a:t>
            </a:r>
            <a:endParaRPr lang="en-US" altLang="zh-CN" dirty="0" smtClean="0"/>
          </a:p>
          <a:p>
            <a:pPr lvl="1"/>
            <a:r>
              <a:rPr lang="zh-CN" altLang="en-US" dirty="0" smtClean="0"/>
              <a:t>变量</a:t>
            </a:r>
            <a:endParaRPr lang="en-US" altLang="zh-CN" dirty="0" smtClean="0"/>
          </a:p>
          <a:p>
            <a:pPr lvl="1"/>
            <a:r>
              <a:rPr lang="zh-CN" altLang="en-US" dirty="0" smtClean="0"/>
              <a:t>数组</a:t>
            </a:r>
            <a:endParaRPr lang="en-US" altLang="zh-CN" dirty="0" smtClean="0"/>
          </a:p>
          <a:p>
            <a:pPr lvl="1"/>
            <a:r>
              <a:rPr lang="zh-CN" altLang="en-US" dirty="0" smtClean="0"/>
              <a:t>操作符</a:t>
            </a:r>
            <a:endParaRPr lang="en-US" altLang="zh-CN" dirty="0" smtClean="0"/>
          </a:p>
          <a:p>
            <a:r>
              <a:rPr lang="zh-CN" altLang="en-US" dirty="0" smtClean="0">
                <a:solidFill>
                  <a:srgbClr val="FF0000"/>
                </a:solidFill>
              </a:rPr>
              <a:t>条件语句</a:t>
            </a:r>
            <a:endParaRPr lang="en-US" altLang="zh-CN" dirty="0" smtClean="0">
              <a:solidFill>
                <a:srgbClr val="FF0000"/>
              </a:solidFill>
            </a:endParaRPr>
          </a:p>
          <a:p>
            <a:r>
              <a:rPr lang="zh-CN" altLang="en-US" dirty="0" smtClean="0"/>
              <a:t>循环控制语句</a:t>
            </a:r>
            <a:endParaRPr lang="en-US" altLang="zh-CN" dirty="0" smtClean="0"/>
          </a:p>
          <a:p>
            <a:r>
              <a:rPr lang="zh-CN" altLang="en-US" dirty="0" smtClean="0"/>
              <a:t>常用函数解析</a:t>
            </a:r>
            <a:endParaRPr lang="zh-CN" altLang="en-US" dirty="0"/>
          </a:p>
        </p:txBody>
      </p:sp>
    </p:spTree>
    <p:extLst>
      <p:ext uri="{BB962C8B-B14F-4D97-AF65-F5344CB8AC3E}">
        <p14:creationId xmlns:p14="http://schemas.microsoft.com/office/powerpoint/2010/main" val="346527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a:t/>
            </a:r>
            <a:br>
              <a:rPr lang="en-US" altLang="zh-CN" dirty="0"/>
            </a:br>
            <a:r>
              <a:rPr lang="zh-CN" altLang="en-US" dirty="0"/>
              <a:t>条件</a:t>
            </a:r>
            <a:r>
              <a:rPr lang="zh-CN" altLang="en-US" dirty="0" smtClean="0"/>
              <a:t>语句使用</a:t>
            </a:r>
            <a:endParaRPr lang="zh-CN" altLang="en-US" dirty="0"/>
          </a:p>
        </p:txBody>
      </p:sp>
      <p:sp>
        <p:nvSpPr>
          <p:cNvPr id="4" name="内容占位符 2"/>
          <p:cNvSpPr txBox="1">
            <a:spLocks/>
          </p:cNvSpPr>
          <p:nvPr/>
        </p:nvSpPr>
        <p:spPr>
          <a:xfrm>
            <a:off x="763604" y="994612"/>
            <a:ext cx="3631933" cy="721893"/>
          </a:xfrm>
          <a:prstGeom prst="rect">
            <a:avLst/>
          </a:prstGeom>
        </p:spPr>
        <p:txBody>
          <a:bodyPr vert="horz" lIns="91440" tIns="45720" rIns="91440" bIns="45720" rtlCol="0">
            <a:normAutofit lnSpcReduction="100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zh-CN" altLang="en-US" dirty="0" smtClean="0">
                <a:solidFill>
                  <a:srgbClr val="FF0000"/>
                </a:solidFill>
              </a:rPr>
              <a:t>条件语句</a:t>
            </a:r>
            <a:r>
              <a:rPr lang="zh-CN" altLang="en-US" dirty="0">
                <a:solidFill>
                  <a:srgbClr val="FF0000"/>
                </a:solidFill>
              </a:rPr>
              <a:t>三种</a:t>
            </a:r>
            <a:r>
              <a:rPr lang="zh-CN" altLang="en-US" dirty="0" smtClean="0">
                <a:solidFill>
                  <a:srgbClr val="FF0000"/>
                </a:solidFill>
              </a:rPr>
              <a:t>形式</a:t>
            </a:r>
          </a:p>
          <a:p>
            <a:endParaRPr lang="zh-CN" altLang="en-US" dirty="0">
              <a:solidFill>
                <a:srgbClr val="FF0000"/>
              </a:solidFill>
            </a:endParaRPr>
          </a:p>
        </p:txBody>
      </p:sp>
      <p:grpSp>
        <p:nvGrpSpPr>
          <p:cNvPr id="11" name="组合 10"/>
          <p:cNvGrpSpPr/>
          <p:nvPr/>
        </p:nvGrpSpPr>
        <p:grpSpPr>
          <a:xfrm>
            <a:off x="4636168" y="985254"/>
            <a:ext cx="6801853" cy="3650916"/>
            <a:chOff x="4636168" y="985254"/>
            <a:chExt cx="6801853" cy="3650916"/>
          </a:xfrm>
        </p:grpSpPr>
        <p:sp>
          <p:nvSpPr>
            <p:cNvPr id="7" name="内容占位符 4"/>
            <p:cNvSpPr txBox="1">
              <a:spLocks/>
            </p:cNvSpPr>
            <p:nvPr/>
          </p:nvSpPr>
          <p:spPr>
            <a:xfrm>
              <a:off x="4636169" y="985254"/>
              <a:ext cx="6801852" cy="3650916"/>
            </a:xfrm>
            <a:prstGeom prst="rect">
              <a:avLst/>
            </a:prstGeom>
          </p:spPr>
          <p:txBody>
            <a:bodyPr vert="horz" lIns="91440" tIns="45720" rIns="91440" bIns="45720" rtlCol="0">
              <a:normAutofit/>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en-US" altLang="zh-CN" dirty="0" smtClean="0"/>
                <a:t>condition</a:t>
              </a:r>
              <a:r>
                <a:rPr lang="en-US" altLang="en-US" dirty="0" smtClean="0"/>
                <a:t>：</a:t>
              </a:r>
              <a:r>
                <a:rPr lang="zh-CN" altLang="en-US" dirty="0" smtClean="0"/>
                <a:t>为一个（多个）数值或字符串表达式，其运算结果为</a:t>
              </a:r>
              <a:r>
                <a:rPr lang="en-US" altLang="zh-CN" dirty="0" smtClean="0"/>
                <a:t>True</a:t>
              </a:r>
              <a:r>
                <a:rPr lang="zh-CN" altLang="en-US" dirty="0" smtClean="0"/>
                <a:t>或</a:t>
              </a:r>
              <a:r>
                <a:rPr lang="en-US" altLang="zh-CN" dirty="0" smtClean="0"/>
                <a:t>False</a:t>
              </a:r>
              <a:r>
                <a:rPr lang="en-US" altLang="en-US" dirty="0" smtClean="0"/>
                <a:t>，</a:t>
              </a:r>
              <a:r>
                <a:rPr lang="zh-CN" altLang="en-US" dirty="0" smtClean="0"/>
                <a:t>若</a:t>
              </a:r>
              <a:r>
                <a:rPr lang="en-US" altLang="zh-CN" dirty="0" smtClean="0"/>
                <a:t>condition</a:t>
              </a:r>
              <a:r>
                <a:rPr lang="zh-CN" altLang="en-US" dirty="0" smtClean="0"/>
                <a:t>为</a:t>
              </a:r>
              <a:r>
                <a:rPr lang="en-US" altLang="zh-CN" dirty="0" smtClean="0"/>
                <a:t>Null</a:t>
              </a:r>
              <a:r>
                <a:rPr lang="en-US" altLang="en-US" dirty="0" smtClean="0"/>
                <a:t>，</a:t>
              </a:r>
              <a:r>
                <a:rPr lang="zh-CN" altLang="en-US" dirty="0" smtClean="0"/>
                <a:t>则被视为</a:t>
              </a:r>
              <a:r>
                <a:rPr lang="en-US" altLang="zh-CN" dirty="0" smtClean="0"/>
                <a:t>False</a:t>
              </a:r>
              <a:r>
                <a:rPr lang="en-US" altLang="en-US" dirty="0" smtClean="0"/>
                <a:t>。</a:t>
              </a:r>
            </a:p>
            <a:p>
              <a:r>
                <a:rPr lang="en-US" altLang="zh-CN" dirty="0" smtClean="0"/>
                <a:t>statements</a:t>
              </a:r>
              <a:r>
                <a:rPr lang="en-US" altLang="en-US" dirty="0" smtClean="0"/>
                <a:t>：</a:t>
              </a:r>
              <a:r>
                <a:rPr lang="zh-CN" altLang="en-US" dirty="0" smtClean="0"/>
                <a:t>为</a:t>
              </a:r>
              <a:r>
                <a:rPr lang="en-US" altLang="zh-CN" dirty="0" smtClean="0"/>
                <a:t>condition</a:t>
              </a:r>
              <a:r>
                <a:rPr lang="zh-CN" altLang="en-US" dirty="0" smtClean="0"/>
                <a:t>等于</a:t>
              </a:r>
              <a:r>
                <a:rPr lang="en-US" altLang="zh-CN" dirty="0" smtClean="0"/>
                <a:t>True</a:t>
              </a:r>
              <a:r>
                <a:rPr lang="zh-CN" altLang="en-US" dirty="0" smtClean="0"/>
                <a:t>时执行的一条或多条（以冒号分开）语句</a:t>
              </a:r>
              <a:endParaRPr lang="zh-CN" altLang="en-US" dirty="0"/>
            </a:p>
          </p:txBody>
        </p:sp>
        <p:sp>
          <p:nvSpPr>
            <p:cNvPr id="10" name="圆角矩形 9"/>
            <p:cNvSpPr/>
            <p:nvPr/>
          </p:nvSpPr>
          <p:spPr>
            <a:xfrm>
              <a:off x="4636168" y="994611"/>
              <a:ext cx="6785811" cy="34009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651308" y="3914274"/>
            <a:ext cx="5412608" cy="2759241"/>
            <a:chOff x="651308" y="3914274"/>
            <a:chExt cx="5412608" cy="2759241"/>
          </a:xfrm>
        </p:grpSpPr>
        <p:sp>
          <p:nvSpPr>
            <p:cNvPr id="9" name="内容占位符 5"/>
            <p:cNvSpPr txBox="1">
              <a:spLocks/>
            </p:cNvSpPr>
            <p:nvPr/>
          </p:nvSpPr>
          <p:spPr>
            <a:xfrm>
              <a:off x="651308" y="3914274"/>
              <a:ext cx="5412608" cy="2759241"/>
            </a:xfrm>
            <a:prstGeom prst="rect">
              <a:avLst/>
            </a:prstGeom>
            <a:noFill/>
            <a:ln w="28575">
              <a:noFill/>
            </a:ln>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fontScale="70000" lnSpcReduction="200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45720" indent="0">
                <a:buFont typeface="Arial" pitchFamily="34" charset="0"/>
                <a:buNone/>
              </a:pPr>
              <a:r>
                <a:rPr lang="zh-CN" altLang="en-US" sz="3600" dirty="0" smtClean="0"/>
                <a:t>例：</a:t>
              </a:r>
              <a:endParaRPr lang="en-US" altLang="zh-CN" sz="3600" dirty="0" smtClean="0"/>
            </a:p>
            <a:p>
              <a:pPr marL="45720" indent="0">
                <a:buSzPct val="110000"/>
                <a:buNone/>
              </a:pPr>
              <a:r>
                <a:rPr lang="en-US" altLang="zh-CN" sz="3100" dirty="0">
                  <a:latin typeface="Consolas" panose="020B0609020204030204" pitchFamily="49" charset="0"/>
                  <a:cs typeface="Consolas" panose="020B0609020204030204" pitchFamily="49" charset="0"/>
                </a:rPr>
                <a:t>If </a:t>
              </a:r>
              <a:r>
                <a:rPr lang="en-US" altLang="zh-CN" sz="3100" dirty="0" err="1">
                  <a:latin typeface="Consolas" panose="020B0609020204030204" pitchFamily="49" charset="0"/>
                  <a:cs typeface="Consolas" panose="020B0609020204030204" pitchFamily="49" charset="0"/>
                </a:rPr>
                <a:t>user.UserName</a:t>
              </a:r>
              <a:r>
                <a:rPr lang="en-US" altLang="zh-CN" sz="3100" dirty="0">
                  <a:latin typeface="Consolas" panose="020B0609020204030204" pitchFamily="49" charset="0"/>
                  <a:cs typeface="Consolas" panose="020B0609020204030204" pitchFamily="49" charset="0"/>
                </a:rPr>
                <a:t> = "admin" Then</a:t>
              </a:r>
            </a:p>
            <a:p>
              <a:pPr marL="45720" indent="0">
                <a:buSzPct val="110000"/>
                <a:buNone/>
              </a:pPr>
              <a:r>
                <a:rPr lang="en-US" altLang="zh-CN" sz="3100" dirty="0">
                  <a:latin typeface="Consolas" panose="020B0609020204030204" pitchFamily="49" charset="0"/>
                  <a:cs typeface="Consolas" panose="020B0609020204030204" pitchFamily="49" charset="0"/>
                </a:rPr>
                <a:t>    </a:t>
              </a:r>
              <a:r>
                <a:rPr lang="en-US" altLang="zh-CN" sz="3100" dirty="0" err="1">
                  <a:latin typeface="Consolas" panose="020B0609020204030204" pitchFamily="49" charset="0"/>
                  <a:cs typeface="Consolas" panose="020B0609020204030204" pitchFamily="49" charset="0"/>
                </a:rPr>
                <a:t>showAdminPage</a:t>
              </a:r>
              <a:r>
                <a:rPr lang="en-US" altLang="zh-CN" sz="3100" dirty="0">
                  <a:latin typeface="Consolas" panose="020B0609020204030204" pitchFamily="49" charset="0"/>
                  <a:cs typeface="Consolas" panose="020B0609020204030204" pitchFamily="49" charset="0"/>
                </a:rPr>
                <a:t> = True</a:t>
              </a:r>
            </a:p>
            <a:p>
              <a:pPr marL="45720" indent="0">
                <a:buSzPct val="110000"/>
                <a:buNone/>
              </a:pPr>
              <a:r>
                <a:rPr lang="en-US" altLang="zh-CN" sz="3100" dirty="0">
                  <a:latin typeface="Consolas" panose="020B0609020204030204" pitchFamily="49" charset="0"/>
                  <a:cs typeface="Consolas" panose="020B0609020204030204" pitchFamily="49" charset="0"/>
                </a:rPr>
                <a:t>End If</a:t>
              </a:r>
            </a:p>
            <a:p>
              <a:endParaRPr lang="en-US" altLang="en-US" dirty="0"/>
            </a:p>
          </p:txBody>
        </p:sp>
        <p:sp>
          <p:nvSpPr>
            <p:cNvPr id="14" name="圆角矩形 13"/>
            <p:cNvSpPr/>
            <p:nvPr/>
          </p:nvSpPr>
          <p:spPr>
            <a:xfrm>
              <a:off x="673768" y="3962400"/>
              <a:ext cx="4924927" cy="2679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内容占位符 2"/>
          <p:cNvSpPr>
            <a:spLocks noGrp="1"/>
          </p:cNvSpPr>
          <p:nvPr>
            <p:ph idx="1"/>
          </p:nvPr>
        </p:nvSpPr>
        <p:spPr>
          <a:xfrm>
            <a:off x="1068403" y="1771563"/>
            <a:ext cx="3359217" cy="1934163"/>
          </a:xfrm>
          <a:noFill/>
          <a:ln>
            <a:noFill/>
          </a:ln>
        </p:spPr>
        <p:style>
          <a:lnRef idx="1">
            <a:schemeClr val="accent2"/>
          </a:lnRef>
          <a:fillRef idx="2">
            <a:schemeClr val="accent2"/>
          </a:fillRef>
          <a:effectRef idx="1">
            <a:schemeClr val="accent2"/>
          </a:effectRef>
          <a:fontRef idx="minor">
            <a:schemeClr val="dk1"/>
          </a:fontRef>
        </p:style>
        <p:txBody>
          <a:bodyPr>
            <a:normAutofit/>
          </a:bodyPr>
          <a:lstStyle/>
          <a:p>
            <a:pPr marL="45720" lvl="1" indent="0">
              <a:lnSpc>
                <a:spcPct val="130000"/>
              </a:lnSpc>
              <a:spcBef>
                <a:spcPts val="1800"/>
              </a:spcBef>
              <a:buSzPct val="110000"/>
              <a:buNone/>
            </a:pPr>
            <a:r>
              <a:rPr lang="en-US" altLang="zh-CN" sz="2200" dirty="0">
                <a:solidFill>
                  <a:schemeClr val="tx1">
                    <a:lumMod val="90000"/>
                    <a:lumOff val="10000"/>
                  </a:schemeClr>
                </a:solidFill>
                <a:latin typeface="Consolas" panose="020B0609020204030204" pitchFamily="49" charset="0"/>
                <a:cs typeface="Consolas" panose="020B0609020204030204" pitchFamily="49" charset="0"/>
              </a:rPr>
              <a:t>If   condition Then</a:t>
            </a:r>
          </a:p>
          <a:p>
            <a:pPr marL="45720" lvl="2" indent="0">
              <a:lnSpc>
                <a:spcPct val="130000"/>
              </a:lnSpc>
              <a:spcBef>
                <a:spcPts val="1800"/>
              </a:spcBef>
              <a:buSzPct val="110000"/>
              <a:buNone/>
            </a:pPr>
            <a:r>
              <a:rPr lang="en-US" altLang="zh-CN" sz="2200" dirty="0" smtClean="0">
                <a:solidFill>
                  <a:schemeClr val="tx1">
                    <a:lumMod val="90000"/>
                    <a:lumOff val="10000"/>
                  </a:schemeClr>
                </a:solidFill>
                <a:latin typeface="Consolas" panose="020B0609020204030204" pitchFamily="49" charset="0"/>
                <a:cs typeface="Consolas" panose="020B0609020204030204" pitchFamily="49" charset="0"/>
              </a:rPr>
              <a:t>	[</a:t>
            </a:r>
            <a:r>
              <a:rPr lang="en-US" altLang="zh-CN" sz="2200" dirty="0">
                <a:solidFill>
                  <a:schemeClr val="tx1">
                    <a:lumMod val="90000"/>
                    <a:lumOff val="10000"/>
                  </a:schemeClr>
                </a:solidFill>
                <a:latin typeface="Consolas" panose="020B0609020204030204" pitchFamily="49" charset="0"/>
                <a:cs typeface="Consolas" panose="020B0609020204030204" pitchFamily="49" charset="0"/>
              </a:rPr>
              <a:t>statements]</a:t>
            </a:r>
          </a:p>
          <a:p>
            <a:pPr marL="45720" lvl="1" indent="0">
              <a:lnSpc>
                <a:spcPct val="130000"/>
              </a:lnSpc>
              <a:spcBef>
                <a:spcPts val="1800"/>
              </a:spcBef>
              <a:buSzPct val="110000"/>
              <a:buNone/>
            </a:pPr>
            <a:r>
              <a:rPr lang="en-US" altLang="zh-CN" sz="2200" dirty="0">
                <a:solidFill>
                  <a:schemeClr val="tx1">
                    <a:lumMod val="90000"/>
                    <a:lumOff val="10000"/>
                  </a:schemeClr>
                </a:solidFill>
                <a:latin typeface="Consolas" panose="020B0609020204030204" pitchFamily="49" charset="0"/>
                <a:cs typeface="Consolas" panose="020B0609020204030204" pitchFamily="49" charset="0"/>
              </a:rPr>
              <a:t>End If</a:t>
            </a:r>
          </a:p>
        </p:txBody>
      </p:sp>
      <p:sp>
        <p:nvSpPr>
          <p:cNvPr id="12" name="圆角矩形 11"/>
          <p:cNvSpPr/>
          <p:nvPr/>
        </p:nvSpPr>
        <p:spPr>
          <a:xfrm>
            <a:off x="1138989" y="1764632"/>
            <a:ext cx="3224464" cy="18608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102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条件语句使用</a:t>
            </a:r>
            <a:endParaRPr lang="zh-CN" altLang="en-US" dirty="0"/>
          </a:p>
        </p:txBody>
      </p:sp>
      <p:sp>
        <p:nvSpPr>
          <p:cNvPr id="3" name="内容占位符 2"/>
          <p:cNvSpPr>
            <a:spLocks noGrp="1"/>
          </p:cNvSpPr>
          <p:nvPr>
            <p:ph idx="1"/>
          </p:nvPr>
        </p:nvSpPr>
        <p:spPr>
          <a:xfrm>
            <a:off x="1341120" y="1193800"/>
            <a:ext cx="4434038" cy="4797679"/>
          </a:xfrm>
        </p:spPr>
        <p:txBody>
          <a:bodyPr>
            <a:normAutofit fontScale="77500" lnSpcReduction="20000"/>
          </a:bodyPr>
          <a:lstStyle/>
          <a:p>
            <a:pPr marL="45720" indent="0">
              <a:buNone/>
            </a:pPr>
            <a:r>
              <a:rPr lang="en-US" altLang="zh-CN" dirty="0">
                <a:latin typeface="Consolas" panose="020B0609020204030204" pitchFamily="49" charset="0"/>
                <a:cs typeface="Consolas" panose="020B0609020204030204" pitchFamily="49" charset="0"/>
              </a:rPr>
              <a:t>If condition Then</a:t>
            </a:r>
            <a:endParaRPr lang="zh-CN" altLang="zh-CN" dirty="0">
              <a:latin typeface="Consolas" panose="020B0609020204030204" pitchFamily="49" charset="0"/>
              <a:cs typeface="Consolas" panose="020B0609020204030204" pitchFamily="49" charset="0"/>
            </a:endParaRPr>
          </a:p>
          <a:p>
            <a:pPr marL="45720" indent="0">
              <a:buNone/>
            </a:pPr>
            <a:r>
              <a:rPr lang="en-US" altLang="zh-CN" dirty="0">
                <a:latin typeface="Consolas" panose="020B0609020204030204" pitchFamily="49" charset="0"/>
                <a:cs typeface="Consolas" panose="020B0609020204030204" pitchFamily="49" charset="0"/>
              </a:rPr>
              <a:t>    [statements]</a:t>
            </a:r>
            <a:endParaRPr lang="zh-CN" altLang="zh-CN" dirty="0">
              <a:latin typeface="Consolas" panose="020B0609020204030204" pitchFamily="49" charset="0"/>
              <a:cs typeface="Consolas" panose="020B0609020204030204" pitchFamily="49" charset="0"/>
            </a:endParaRPr>
          </a:p>
          <a:p>
            <a:pPr marL="45720" indent="0">
              <a:buNone/>
            </a:pPr>
            <a:r>
              <a:rPr lang="en-US" altLang="zh-CN" dirty="0" err="1" smtClean="0">
                <a:latin typeface="Consolas" panose="020B0609020204030204" pitchFamily="49" charset="0"/>
                <a:cs typeface="Consolas" panose="020B0609020204030204" pitchFamily="49" charset="0"/>
              </a:rPr>
              <a:t>ElseIf</a:t>
            </a:r>
            <a:r>
              <a:rPr lang="en-US" altLang="zh-CN" dirty="0">
                <a:latin typeface="Consolas" panose="020B0609020204030204" pitchFamily="49" charset="0"/>
                <a:cs typeface="Consolas" panose="020B0609020204030204" pitchFamily="49" charset="0"/>
              </a:rPr>
              <a:t> </a:t>
            </a:r>
            <a:r>
              <a:rPr lang="en-US" altLang="zh-CN" dirty="0" smtClean="0">
                <a:latin typeface="Consolas" panose="020B0609020204030204" pitchFamily="49" charset="0"/>
                <a:cs typeface="Consolas" panose="020B0609020204030204" pitchFamily="49" charset="0"/>
              </a:rPr>
              <a:t>condition </a:t>
            </a:r>
            <a:r>
              <a:rPr lang="en-US" altLang="zh-CN" dirty="0">
                <a:latin typeface="Consolas" panose="020B0609020204030204" pitchFamily="49" charset="0"/>
                <a:cs typeface="Consolas" panose="020B0609020204030204" pitchFamily="49" charset="0"/>
              </a:rPr>
              <a:t>Then</a:t>
            </a:r>
            <a:endParaRPr lang="zh-CN" altLang="zh-CN" dirty="0">
              <a:latin typeface="Consolas" panose="020B0609020204030204" pitchFamily="49" charset="0"/>
              <a:cs typeface="Consolas" panose="020B0609020204030204" pitchFamily="49" charset="0"/>
            </a:endParaRPr>
          </a:p>
          <a:p>
            <a:pPr marL="45720" indent="0">
              <a:buNone/>
            </a:pP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elseifstatements</a:t>
            </a:r>
            <a:r>
              <a:rPr lang="en-US" altLang="zh-CN" dirty="0" smtClean="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 .</a:t>
            </a:r>
            <a:endParaRPr lang="zh-CN" altLang="zh-CN" dirty="0">
              <a:latin typeface="Consolas" panose="020B0609020204030204" pitchFamily="49" charset="0"/>
              <a:cs typeface="Consolas" panose="020B0609020204030204" pitchFamily="49" charset="0"/>
            </a:endParaRPr>
          </a:p>
          <a:p>
            <a:pPr marL="45720" indent="0">
              <a:buNone/>
            </a:pPr>
            <a:r>
              <a:rPr lang="en-US" altLang="zh-CN" dirty="0" smtClean="0">
                <a:latin typeface="Consolas" panose="020B0609020204030204" pitchFamily="49" charset="0"/>
                <a:cs typeface="Consolas" panose="020B0609020204030204" pitchFamily="49" charset="0"/>
              </a:rPr>
              <a:t>Else</a:t>
            </a:r>
            <a:endParaRPr lang="zh-CN" altLang="zh-CN" dirty="0">
              <a:latin typeface="Consolas" panose="020B0609020204030204" pitchFamily="49" charset="0"/>
              <a:cs typeface="Consolas" panose="020B0609020204030204" pitchFamily="49" charset="0"/>
            </a:endParaRPr>
          </a:p>
          <a:p>
            <a:pPr marL="45720" indent="0">
              <a:buNone/>
            </a:pP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elsestatements</a:t>
            </a:r>
            <a:r>
              <a:rPr lang="en-US" altLang="zh-CN" dirty="0" smtClean="0">
                <a:latin typeface="Consolas" panose="020B0609020204030204" pitchFamily="49" charset="0"/>
                <a:cs typeface="Consolas" panose="020B0609020204030204" pitchFamily="49" charset="0"/>
              </a:rPr>
              <a:t>]</a:t>
            </a:r>
            <a:endParaRPr lang="zh-CN" altLang="zh-CN" dirty="0">
              <a:latin typeface="Consolas" panose="020B0609020204030204" pitchFamily="49" charset="0"/>
              <a:cs typeface="Consolas" panose="020B0609020204030204" pitchFamily="49" charset="0"/>
            </a:endParaRPr>
          </a:p>
          <a:p>
            <a:pPr marL="45720" indent="0">
              <a:buNone/>
            </a:pPr>
            <a:r>
              <a:rPr lang="en-US" altLang="zh-CN" dirty="0">
                <a:latin typeface="Consolas" panose="020B0609020204030204" pitchFamily="49" charset="0"/>
                <a:cs typeface="Consolas" panose="020B0609020204030204" pitchFamily="49" charset="0"/>
              </a:rPr>
              <a:t>End If</a:t>
            </a:r>
            <a:endParaRPr lang="zh-CN" altLang="zh-CN" dirty="0">
              <a:latin typeface="Consolas" panose="020B0609020204030204" pitchFamily="49" charset="0"/>
              <a:cs typeface="Consolas" panose="020B0609020204030204" pitchFamily="49" charset="0"/>
            </a:endParaRPr>
          </a:p>
          <a:p>
            <a:endParaRPr lang="zh-CN" altLang="en-US" dirty="0"/>
          </a:p>
        </p:txBody>
      </p:sp>
      <p:sp>
        <p:nvSpPr>
          <p:cNvPr id="4" name="内容占位符 2"/>
          <p:cNvSpPr txBox="1">
            <a:spLocks/>
          </p:cNvSpPr>
          <p:nvPr/>
        </p:nvSpPr>
        <p:spPr>
          <a:xfrm>
            <a:off x="5848951" y="786064"/>
            <a:ext cx="4546332" cy="5285626"/>
          </a:xfrm>
          <a:prstGeom prst="rect">
            <a:avLst/>
          </a:prstGeom>
        </p:spPr>
        <p:txBody>
          <a:bodyPr vert="horz" lIns="91440" tIns="45720" rIns="91440" bIns="45720" rtlCol="0">
            <a:normAutofit fontScale="70000" lnSpcReduction="200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45720" indent="0">
              <a:buNone/>
            </a:pPr>
            <a:r>
              <a:rPr lang="zh-CN" altLang="en-US" sz="3600" dirty="0" smtClean="0"/>
              <a:t>例：</a:t>
            </a:r>
            <a:endParaRPr lang="en-US" altLang="zh-CN" sz="3600" dirty="0" smtClean="0"/>
          </a:p>
          <a:p>
            <a:pPr marL="45720" indent="0">
              <a:buSzPct val="110000"/>
              <a:buNone/>
            </a:pPr>
            <a:r>
              <a:rPr lang="en-US" altLang="zh-CN" sz="3100" dirty="0">
                <a:latin typeface="Consolas" panose="020B0609020204030204" pitchFamily="49" charset="0"/>
                <a:cs typeface="Consolas" panose="020B0609020204030204" pitchFamily="49" charset="0"/>
              </a:rPr>
              <a:t>If value = 0 Then</a:t>
            </a:r>
            <a:endParaRPr lang="zh-CN" altLang="zh-CN" sz="3100" dirty="0">
              <a:latin typeface="Consolas" panose="020B0609020204030204" pitchFamily="49" charset="0"/>
              <a:cs typeface="Consolas" panose="020B0609020204030204" pitchFamily="49" charset="0"/>
            </a:endParaRPr>
          </a:p>
          <a:p>
            <a:pPr marL="45720" indent="0">
              <a:buSzPct val="110000"/>
              <a:buNone/>
            </a:pPr>
            <a:r>
              <a:rPr lang="en-US" altLang="zh-CN" sz="3100" dirty="0">
                <a:latin typeface="Consolas" panose="020B0609020204030204" pitchFamily="49" charset="0"/>
                <a:cs typeface="Consolas" panose="020B0609020204030204" pitchFamily="49" charset="0"/>
              </a:rPr>
              <a:t>    </a:t>
            </a:r>
            <a:r>
              <a:rPr lang="en-US" altLang="zh-CN" sz="3100" dirty="0" err="1">
                <a:latin typeface="Consolas" panose="020B0609020204030204" pitchFamily="49" charset="0"/>
                <a:cs typeface="Consolas" panose="020B0609020204030204" pitchFamily="49" charset="0"/>
              </a:rPr>
              <a:t>MsgBox</a:t>
            </a:r>
            <a:r>
              <a:rPr lang="en-US" altLang="zh-CN" sz="3100" dirty="0">
                <a:latin typeface="Consolas" panose="020B0609020204030204" pitchFamily="49" charset="0"/>
                <a:cs typeface="Consolas" panose="020B0609020204030204" pitchFamily="49" charset="0"/>
              </a:rPr>
              <a:t>(0)</a:t>
            </a:r>
            <a:endParaRPr lang="zh-CN" altLang="zh-CN" sz="3100" dirty="0">
              <a:latin typeface="Consolas" panose="020B0609020204030204" pitchFamily="49" charset="0"/>
              <a:cs typeface="Consolas" panose="020B0609020204030204" pitchFamily="49" charset="0"/>
            </a:endParaRPr>
          </a:p>
          <a:p>
            <a:pPr marL="45720" indent="0">
              <a:buSzPct val="110000"/>
              <a:buNone/>
            </a:pPr>
            <a:r>
              <a:rPr lang="en-US" altLang="zh-CN" sz="3100" dirty="0" err="1">
                <a:latin typeface="Consolas" panose="020B0609020204030204" pitchFamily="49" charset="0"/>
                <a:cs typeface="Consolas" panose="020B0609020204030204" pitchFamily="49" charset="0"/>
              </a:rPr>
              <a:t>ElseIf</a:t>
            </a:r>
            <a:r>
              <a:rPr lang="en-US" altLang="zh-CN" sz="3100" dirty="0">
                <a:latin typeface="Consolas" panose="020B0609020204030204" pitchFamily="49" charset="0"/>
                <a:cs typeface="Consolas" panose="020B0609020204030204" pitchFamily="49" charset="0"/>
              </a:rPr>
              <a:t> value = 1 Then</a:t>
            </a:r>
            <a:endParaRPr lang="zh-CN" altLang="zh-CN" sz="3100" dirty="0">
              <a:latin typeface="Consolas" panose="020B0609020204030204" pitchFamily="49" charset="0"/>
              <a:cs typeface="Consolas" panose="020B0609020204030204" pitchFamily="49" charset="0"/>
            </a:endParaRPr>
          </a:p>
          <a:p>
            <a:pPr marL="45720" indent="0">
              <a:buSzPct val="110000"/>
              <a:buNone/>
            </a:pPr>
            <a:r>
              <a:rPr lang="en-US" altLang="zh-CN" sz="3100" dirty="0">
                <a:latin typeface="Consolas" panose="020B0609020204030204" pitchFamily="49" charset="0"/>
                <a:cs typeface="Consolas" panose="020B0609020204030204" pitchFamily="49" charset="0"/>
              </a:rPr>
              <a:t>    </a:t>
            </a:r>
            <a:r>
              <a:rPr lang="en-US" altLang="zh-CN" sz="3100" dirty="0" err="1">
                <a:latin typeface="Consolas" panose="020B0609020204030204" pitchFamily="49" charset="0"/>
                <a:cs typeface="Consolas" panose="020B0609020204030204" pitchFamily="49" charset="0"/>
              </a:rPr>
              <a:t>MsgBox</a:t>
            </a:r>
            <a:r>
              <a:rPr lang="en-US" altLang="zh-CN" sz="3100" dirty="0">
                <a:latin typeface="Consolas" panose="020B0609020204030204" pitchFamily="49" charset="0"/>
                <a:cs typeface="Consolas" panose="020B0609020204030204" pitchFamily="49" charset="0"/>
              </a:rPr>
              <a:t>(9999)</a:t>
            </a:r>
            <a:endParaRPr lang="zh-CN" altLang="zh-CN" sz="3100" dirty="0">
              <a:latin typeface="Consolas" panose="020B0609020204030204" pitchFamily="49" charset="0"/>
              <a:cs typeface="Consolas" panose="020B0609020204030204" pitchFamily="49" charset="0"/>
            </a:endParaRPr>
          </a:p>
          <a:p>
            <a:pPr marL="45720" indent="0">
              <a:buSzPct val="110000"/>
              <a:buNone/>
            </a:pPr>
            <a:r>
              <a:rPr lang="en-US" altLang="zh-CN" sz="3100" dirty="0">
                <a:latin typeface="Consolas" panose="020B0609020204030204" pitchFamily="49" charset="0"/>
                <a:cs typeface="Consolas" panose="020B0609020204030204" pitchFamily="49" charset="0"/>
              </a:rPr>
              <a:t>Else</a:t>
            </a:r>
            <a:endParaRPr lang="zh-CN" altLang="zh-CN" sz="3100" dirty="0">
              <a:latin typeface="Consolas" panose="020B0609020204030204" pitchFamily="49" charset="0"/>
              <a:cs typeface="Consolas" panose="020B0609020204030204" pitchFamily="49" charset="0"/>
            </a:endParaRPr>
          </a:p>
          <a:p>
            <a:pPr marL="45720" indent="0">
              <a:buSzPct val="110000"/>
              <a:buNone/>
            </a:pPr>
            <a:r>
              <a:rPr lang="en-US" altLang="zh-CN" sz="3100" dirty="0">
                <a:latin typeface="Consolas" panose="020B0609020204030204" pitchFamily="49" charset="0"/>
                <a:cs typeface="Consolas" panose="020B0609020204030204" pitchFamily="49" charset="0"/>
              </a:rPr>
              <a:t>    </a:t>
            </a:r>
            <a:r>
              <a:rPr lang="en-US" altLang="zh-CN" sz="3100" dirty="0" err="1">
                <a:latin typeface="Consolas" panose="020B0609020204030204" pitchFamily="49" charset="0"/>
                <a:cs typeface="Consolas" panose="020B0609020204030204" pitchFamily="49" charset="0"/>
              </a:rPr>
              <a:t>MsgBox</a:t>
            </a:r>
            <a:r>
              <a:rPr lang="en-US" altLang="zh-CN" sz="3100" dirty="0">
                <a:latin typeface="Consolas" panose="020B0609020204030204" pitchFamily="49" charset="0"/>
                <a:cs typeface="Consolas" panose="020B0609020204030204" pitchFamily="49" charset="0"/>
              </a:rPr>
              <a:t>("</a:t>
            </a:r>
            <a:r>
              <a:rPr lang="zh-CN" altLang="zh-CN" sz="3100" dirty="0">
                <a:latin typeface="Consolas" panose="020B0609020204030204" pitchFamily="49" charset="0"/>
                <a:cs typeface="Consolas" panose="020B0609020204030204" pitchFamily="49" charset="0"/>
              </a:rPr>
              <a:t>输入不合法！</a:t>
            </a:r>
            <a:r>
              <a:rPr lang="en-US" altLang="zh-CN" sz="3100" dirty="0">
                <a:latin typeface="Consolas" panose="020B0609020204030204" pitchFamily="49" charset="0"/>
                <a:cs typeface="Consolas" panose="020B0609020204030204" pitchFamily="49" charset="0"/>
              </a:rPr>
              <a:t>")</a:t>
            </a:r>
            <a:endParaRPr lang="zh-CN" altLang="zh-CN" sz="3100" dirty="0">
              <a:latin typeface="Consolas" panose="020B0609020204030204" pitchFamily="49" charset="0"/>
              <a:cs typeface="Consolas" panose="020B0609020204030204" pitchFamily="49" charset="0"/>
            </a:endParaRPr>
          </a:p>
          <a:p>
            <a:pPr marL="45720" indent="0">
              <a:buSzPct val="110000"/>
              <a:buNone/>
            </a:pPr>
            <a:r>
              <a:rPr lang="en-US" altLang="zh-CN" sz="3100" dirty="0">
                <a:latin typeface="Consolas" panose="020B0609020204030204" pitchFamily="49" charset="0"/>
                <a:cs typeface="Consolas" panose="020B0609020204030204" pitchFamily="49" charset="0"/>
              </a:rPr>
              <a:t>End If</a:t>
            </a:r>
            <a:endParaRPr lang="zh-CN" altLang="zh-CN" sz="3100" dirty="0">
              <a:latin typeface="Consolas" panose="020B0609020204030204" pitchFamily="49" charset="0"/>
              <a:cs typeface="Consolas" panose="020B0609020204030204" pitchFamily="49" charset="0"/>
            </a:endParaRPr>
          </a:p>
          <a:p>
            <a:pPr marL="45720" indent="0">
              <a:buNone/>
            </a:pPr>
            <a:endParaRPr lang="en-US" altLang="en-US" dirty="0"/>
          </a:p>
        </p:txBody>
      </p:sp>
    </p:spTree>
    <p:extLst>
      <p:ext uri="{BB962C8B-B14F-4D97-AF65-F5344CB8AC3E}">
        <p14:creationId xmlns:p14="http://schemas.microsoft.com/office/powerpoint/2010/main" val="391043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条件语句使用</a:t>
            </a:r>
            <a:endParaRPr lang="zh-CN" altLang="en-US" dirty="0"/>
          </a:p>
        </p:txBody>
      </p:sp>
      <p:sp>
        <p:nvSpPr>
          <p:cNvPr id="4" name="内容占位符 2"/>
          <p:cNvSpPr txBox="1">
            <a:spLocks/>
          </p:cNvSpPr>
          <p:nvPr/>
        </p:nvSpPr>
        <p:spPr>
          <a:xfrm>
            <a:off x="351845" y="1074821"/>
            <a:ext cx="4573082" cy="4692850"/>
          </a:xfrm>
          <a:prstGeom prst="rect">
            <a:avLst/>
          </a:prstGeom>
        </p:spPr>
        <p:txBody>
          <a:bodyPr vert="horz" lIns="91440" tIns="45720" rIns="91440" bIns="45720" rtlCol="0">
            <a:normAutofit fontScale="85000" lnSpcReduction="100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45720" indent="0">
              <a:buFont typeface="Arial" pitchFamily="34" charset="0"/>
              <a:buNone/>
            </a:pPr>
            <a:r>
              <a:rPr lang="en-US" altLang="en-US" dirty="0" smtClean="0"/>
              <a:t>Select Case </a:t>
            </a:r>
            <a:r>
              <a:rPr lang="en-US" altLang="en-US" dirty="0" err="1" smtClean="0"/>
              <a:t>testexpression</a:t>
            </a:r>
            <a:r>
              <a:rPr lang="zh-CN" altLang="en-US" dirty="0" smtClean="0"/>
              <a:t>（变量）</a:t>
            </a:r>
            <a:endParaRPr lang="en-US" altLang="zh-CN" dirty="0" smtClean="0"/>
          </a:p>
          <a:p>
            <a:pPr marL="45720" indent="0">
              <a:buFont typeface="Arial" pitchFamily="34" charset="0"/>
              <a:buNone/>
            </a:pPr>
            <a:r>
              <a:rPr lang="en-US" altLang="en-US" dirty="0"/>
              <a:t>	</a:t>
            </a:r>
            <a:r>
              <a:rPr lang="en-US" altLang="zh-CN" dirty="0" smtClean="0"/>
              <a:t>Case </a:t>
            </a:r>
            <a:r>
              <a:rPr lang="en-US" altLang="zh-CN" dirty="0" err="1" smtClean="0"/>
              <a:t>expressionlist</a:t>
            </a:r>
            <a:r>
              <a:rPr lang="en-US" altLang="zh-CN" dirty="0" smtClean="0"/>
              <a:t> -n</a:t>
            </a:r>
          </a:p>
          <a:p>
            <a:pPr marL="45720" indent="0">
              <a:buFont typeface="Arial" pitchFamily="34" charset="0"/>
              <a:buNone/>
            </a:pPr>
            <a:r>
              <a:rPr lang="en-US" altLang="en-US" dirty="0"/>
              <a:t>	</a:t>
            </a:r>
            <a:r>
              <a:rPr lang="en-US" altLang="en-US" dirty="0" smtClean="0"/>
              <a:t>	</a:t>
            </a:r>
            <a:r>
              <a:rPr lang="en-US" altLang="zh-CN" dirty="0" smtClean="0"/>
              <a:t>[statements-n]</a:t>
            </a:r>
          </a:p>
          <a:p>
            <a:pPr marL="45720" indent="0">
              <a:buNone/>
            </a:pPr>
            <a:r>
              <a:rPr lang="en-US" altLang="en-US" dirty="0"/>
              <a:t>	</a:t>
            </a:r>
            <a:r>
              <a:rPr lang="en-US" altLang="zh-CN" dirty="0" smtClean="0"/>
              <a:t>Case Else </a:t>
            </a:r>
            <a:r>
              <a:rPr lang="en-US" altLang="zh-CN" dirty="0" err="1" smtClean="0"/>
              <a:t>expressionlist</a:t>
            </a:r>
            <a:r>
              <a:rPr lang="en-US" altLang="zh-CN" dirty="0" smtClean="0"/>
              <a:t>-n</a:t>
            </a:r>
            <a:endParaRPr lang="en-US" altLang="zh-CN" dirty="0"/>
          </a:p>
          <a:p>
            <a:pPr marL="45720" indent="0">
              <a:buNone/>
            </a:pPr>
            <a:r>
              <a:rPr lang="en-US" altLang="en-US" dirty="0"/>
              <a:t>	</a:t>
            </a:r>
            <a:r>
              <a:rPr lang="en-US" altLang="en-US" dirty="0" smtClean="0"/>
              <a:t>	</a:t>
            </a:r>
            <a:r>
              <a:rPr lang="en-US" altLang="zh-CN" dirty="0" smtClean="0"/>
              <a:t>[</a:t>
            </a:r>
            <a:r>
              <a:rPr lang="en-US" altLang="zh-CN" dirty="0" err="1" smtClean="0"/>
              <a:t>elsestatements</a:t>
            </a:r>
            <a:r>
              <a:rPr lang="en-US" altLang="zh-CN" dirty="0" smtClean="0"/>
              <a:t>-n]</a:t>
            </a:r>
          </a:p>
          <a:p>
            <a:pPr marL="45720" indent="0">
              <a:buNone/>
            </a:pPr>
            <a:r>
              <a:rPr lang="en-US" altLang="zh-CN" dirty="0" smtClean="0"/>
              <a:t>End Select</a:t>
            </a:r>
            <a:endParaRPr lang="en-US" altLang="zh-CN" dirty="0"/>
          </a:p>
          <a:p>
            <a:pPr marL="45720" indent="0">
              <a:buFont typeface="Arial" pitchFamily="34" charset="0"/>
              <a:buNone/>
            </a:pPr>
            <a:endParaRPr lang="en-US" altLang="en-US" dirty="0"/>
          </a:p>
        </p:txBody>
      </p:sp>
      <p:sp>
        <p:nvSpPr>
          <p:cNvPr id="5" name="内容占位符 2"/>
          <p:cNvSpPr txBox="1">
            <a:spLocks/>
          </p:cNvSpPr>
          <p:nvPr/>
        </p:nvSpPr>
        <p:spPr>
          <a:xfrm>
            <a:off x="5244689" y="1108363"/>
            <a:ext cx="6600947" cy="5340563"/>
          </a:xfrm>
          <a:prstGeom prst="rect">
            <a:avLst/>
          </a:prstGeom>
        </p:spPr>
        <p:txBody>
          <a:bodyPr vert="horz" lIns="91440" tIns="45720" rIns="91440" bIns="45720" rtlCol="0">
            <a:noAutofit/>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45720" indent="0">
              <a:lnSpc>
                <a:spcPct val="100000"/>
              </a:lnSpc>
              <a:buSzPct val="102000"/>
              <a:buNone/>
            </a:pPr>
            <a:r>
              <a:rPr lang="en-US" altLang="zh-CN" sz="2400" dirty="0">
                <a:latin typeface="Consolas" panose="020B0609020204030204" pitchFamily="49" charset="0"/>
                <a:cs typeface="Consolas" panose="020B0609020204030204" pitchFamily="49" charset="0"/>
              </a:rPr>
              <a:t>Dim value : value = 5   '</a:t>
            </a:r>
            <a:r>
              <a:rPr lang="zh-CN" altLang="zh-CN" sz="2400" dirty="0">
                <a:latin typeface="Consolas" panose="020B0609020204030204" pitchFamily="49" charset="0"/>
                <a:cs typeface="Consolas" panose="020B0609020204030204" pitchFamily="49" charset="0"/>
              </a:rPr>
              <a:t>多条语句在一行</a:t>
            </a:r>
            <a:r>
              <a:rPr lang="en-US" altLang="zh-CN" sz="2400" dirty="0">
                <a:latin typeface="Consolas" panose="020B0609020204030204" pitchFamily="49" charset="0"/>
                <a:cs typeface="Consolas" panose="020B0609020204030204" pitchFamily="49" charset="0"/>
              </a:rPr>
              <a:t>,</a:t>
            </a:r>
            <a:r>
              <a:rPr lang="zh-CN" altLang="zh-CN" sz="2400" dirty="0">
                <a:latin typeface="Consolas" panose="020B0609020204030204" pitchFamily="49" charset="0"/>
                <a:cs typeface="Consolas" panose="020B0609020204030204" pitchFamily="49" charset="0"/>
              </a:rPr>
              <a:t>需用冒号分开</a:t>
            </a:r>
          </a:p>
          <a:p>
            <a:pPr marL="45720" indent="0">
              <a:lnSpc>
                <a:spcPct val="100000"/>
              </a:lnSpc>
              <a:buSzPct val="102000"/>
              <a:buNone/>
            </a:pPr>
            <a:r>
              <a:rPr lang="en-US" altLang="zh-CN" sz="2400" dirty="0">
                <a:latin typeface="Consolas" panose="020B0609020204030204" pitchFamily="49" charset="0"/>
                <a:cs typeface="Consolas" panose="020B0609020204030204" pitchFamily="49" charset="0"/>
              </a:rPr>
              <a:t>Select Case value</a:t>
            </a:r>
            <a:endParaRPr lang="zh-CN" altLang="zh-CN" sz="2400" dirty="0">
              <a:latin typeface="Consolas" panose="020B0609020204030204" pitchFamily="49" charset="0"/>
              <a:cs typeface="Consolas" panose="020B0609020204030204" pitchFamily="49" charset="0"/>
            </a:endParaRPr>
          </a:p>
          <a:p>
            <a:pPr marL="45720" indent="0">
              <a:lnSpc>
                <a:spcPct val="100000"/>
              </a:lnSpc>
              <a:buSzPct val="102000"/>
              <a:buNone/>
            </a:pPr>
            <a:r>
              <a:rPr lang="en-US" altLang="zh-CN" sz="2400" dirty="0">
                <a:latin typeface="Consolas" panose="020B0609020204030204" pitchFamily="49" charset="0"/>
                <a:cs typeface="Consolas" panose="020B0609020204030204" pitchFamily="49" charset="0"/>
              </a:rPr>
              <a:t>    Case 0:</a:t>
            </a:r>
            <a:endParaRPr lang="zh-CN" altLang="zh-CN" sz="2400" dirty="0">
              <a:latin typeface="Consolas" panose="020B0609020204030204" pitchFamily="49" charset="0"/>
              <a:cs typeface="Consolas" panose="020B0609020204030204" pitchFamily="49" charset="0"/>
            </a:endParaRPr>
          </a:p>
          <a:p>
            <a:pPr marL="45720" indent="0">
              <a:lnSpc>
                <a:spcPct val="100000"/>
              </a:lnSpc>
              <a:buSzPct val="102000"/>
              <a:buNone/>
            </a:pPr>
            <a:r>
              <a:rPr lang="en-US" altLang="zh-CN" sz="2400" dirty="0">
                <a:latin typeface="Consolas" panose="020B0609020204030204" pitchFamily="49" charset="0"/>
                <a:cs typeface="Consolas" panose="020B0609020204030204" pitchFamily="49" charset="0"/>
              </a:rPr>
              <a:t>        </a:t>
            </a:r>
            <a:r>
              <a:rPr lang="en-US" altLang="zh-CN" sz="2400" dirty="0" err="1">
                <a:latin typeface="Consolas" panose="020B0609020204030204" pitchFamily="49" charset="0"/>
                <a:cs typeface="Consolas" panose="020B0609020204030204" pitchFamily="49" charset="0"/>
              </a:rPr>
              <a:t>MsgBox</a:t>
            </a:r>
            <a:r>
              <a:rPr lang="en-US" altLang="zh-CN" sz="2400" dirty="0">
                <a:latin typeface="Consolas" panose="020B0609020204030204" pitchFamily="49" charset="0"/>
                <a:cs typeface="Consolas" panose="020B0609020204030204" pitchFamily="49" charset="0"/>
              </a:rPr>
              <a:t>(0)</a:t>
            </a:r>
            <a:endParaRPr lang="zh-CN" altLang="zh-CN" sz="2400" dirty="0">
              <a:latin typeface="Consolas" panose="020B0609020204030204" pitchFamily="49" charset="0"/>
              <a:cs typeface="Consolas" panose="020B0609020204030204" pitchFamily="49" charset="0"/>
            </a:endParaRPr>
          </a:p>
          <a:p>
            <a:pPr marL="45720" indent="0">
              <a:lnSpc>
                <a:spcPct val="100000"/>
              </a:lnSpc>
              <a:buSzPct val="102000"/>
              <a:buNone/>
            </a:pPr>
            <a:r>
              <a:rPr lang="en-US" altLang="zh-CN" sz="2400" dirty="0">
                <a:latin typeface="Consolas" panose="020B0609020204030204" pitchFamily="49" charset="0"/>
                <a:cs typeface="Consolas" panose="020B0609020204030204" pitchFamily="49" charset="0"/>
              </a:rPr>
              <a:t>    Case 1:</a:t>
            </a:r>
            <a:endParaRPr lang="zh-CN" altLang="zh-CN" sz="2400" dirty="0">
              <a:latin typeface="Consolas" panose="020B0609020204030204" pitchFamily="49" charset="0"/>
              <a:cs typeface="Consolas" panose="020B0609020204030204" pitchFamily="49" charset="0"/>
            </a:endParaRPr>
          </a:p>
          <a:p>
            <a:pPr marL="45720" indent="0">
              <a:lnSpc>
                <a:spcPct val="100000"/>
              </a:lnSpc>
              <a:buSzPct val="102000"/>
              <a:buNone/>
            </a:pPr>
            <a:r>
              <a:rPr lang="en-US" altLang="zh-CN" sz="2400" dirty="0">
                <a:latin typeface="Consolas" panose="020B0609020204030204" pitchFamily="49" charset="0"/>
                <a:cs typeface="Consolas" panose="020B0609020204030204" pitchFamily="49" charset="0"/>
              </a:rPr>
              <a:t>        </a:t>
            </a:r>
            <a:r>
              <a:rPr lang="en-US" altLang="zh-CN" sz="2400" dirty="0" err="1">
                <a:latin typeface="Consolas" panose="020B0609020204030204" pitchFamily="49" charset="0"/>
                <a:cs typeface="Consolas" panose="020B0609020204030204" pitchFamily="49" charset="0"/>
              </a:rPr>
              <a:t>MsgBox</a:t>
            </a:r>
            <a:r>
              <a:rPr lang="en-US" altLang="zh-CN" sz="2400" dirty="0">
                <a:latin typeface="Consolas" panose="020B0609020204030204" pitchFamily="49" charset="0"/>
                <a:cs typeface="Consolas" panose="020B0609020204030204" pitchFamily="49" charset="0"/>
              </a:rPr>
              <a:t>(9999)</a:t>
            </a:r>
            <a:endParaRPr lang="zh-CN" altLang="zh-CN" sz="2400" dirty="0">
              <a:latin typeface="Consolas" panose="020B0609020204030204" pitchFamily="49" charset="0"/>
              <a:cs typeface="Consolas" panose="020B0609020204030204" pitchFamily="49" charset="0"/>
            </a:endParaRPr>
          </a:p>
          <a:p>
            <a:pPr marL="45720" indent="0">
              <a:lnSpc>
                <a:spcPct val="100000"/>
              </a:lnSpc>
              <a:buSzPct val="102000"/>
              <a:buNone/>
            </a:pPr>
            <a:r>
              <a:rPr lang="en-US" altLang="zh-CN" sz="2400" dirty="0">
                <a:latin typeface="Consolas" panose="020B0609020204030204" pitchFamily="49" charset="0"/>
                <a:cs typeface="Consolas" panose="020B0609020204030204" pitchFamily="49" charset="0"/>
              </a:rPr>
              <a:t>    Case Else</a:t>
            </a:r>
            <a:endParaRPr lang="zh-CN" altLang="zh-CN" sz="2400" dirty="0">
              <a:latin typeface="Consolas" panose="020B0609020204030204" pitchFamily="49" charset="0"/>
              <a:cs typeface="Consolas" panose="020B0609020204030204" pitchFamily="49" charset="0"/>
            </a:endParaRPr>
          </a:p>
          <a:p>
            <a:pPr marL="45720" indent="0">
              <a:lnSpc>
                <a:spcPct val="100000"/>
              </a:lnSpc>
              <a:buSzPct val="102000"/>
              <a:buNone/>
            </a:pPr>
            <a:r>
              <a:rPr lang="en-US" altLang="zh-CN" sz="2400" dirty="0">
                <a:latin typeface="Consolas" panose="020B0609020204030204" pitchFamily="49" charset="0"/>
                <a:cs typeface="Consolas" panose="020B0609020204030204" pitchFamily="49" charset="0"/>
              </a:rPr>
              <a:t>        </a:t>
            </a:r>
            <a:r>
              <a:rPr lang="en-US" altLang="zh-CN" sz="2400" dirty="0" err="1">
                <a:latin typeface="Consolas" panose="020B0609020204030204" pitchFamily="49" charset="0"/>
                <a:cs typeface="Consolas" panose="020B0609020204030204" pitchFamily="49" charset="0"/>
              </a:rPr>
              <a:t>MsgBox</a:t>
            </a:r>
            <a:r>
              <a:rPr lang="en-US" altLang="zh-CN" sz="2400" dirty="0">
                <a:latin typeface="Consolas" panose="020B0609020204030204" pitchFamily="49" charset="0"/>
                <a:cs typeface="Consolas" panose="020B0609020204030204" pitchFamily="49" charset="0"/>
              </a:rPr>
              <a:t>("</a:t>
            </a:r>
            <a:r>
              <a:rPr lang="zh-CN" altLang="zh-CN" sz="2400" dirty="0">
                <a:latin typeface="Consolas" panose="020B0609020204030204" pitchFamily="49" charset="0"/>
                <a:cs typeface="Consolas" panose="020B0609020204030204" pitchFamily="49" charset="0"/>
              </a:rPr>
              <a:t>输入不合法！</a:t>
            </a:r>
            <a:r>
              <a:rPr lang="en-US" altLang="zh-CN" sz="2400" dirty="0">
                <a:latin typeface="Consolas" panose="020B0609020204030204" pitchFamily="49" charset="0"/>
                <a:cs typeface="Consolas" panose="020B0609020204030204" pitchFamily="49" charset="0"/>
              </a:rPr>
              <a:t>")</a:t>
            </a:r>
            <a:endParaRPr lang="zh-CN" altLang="zh-CN" sz="2400" dirty="0">
              <a:latin typeface="Consolas" panose="020B0609020204030204" pitchFamily="49" charset="0"/>
              <a:cs typeface="Consolas" panose="020B0609020204030204" pitchFamily="49" charset="0"/>
            </a:endParaRPr>
          </a:p>
          <a:p>
            <a:pPr marL="45720" indent="0">
              <a:lnSpc>
                <a:spcPct val="100000"/>
              </a:lnSpc>
              <a:buSzPct val="102000"/>
              <a:buNone/>
            </a:pPr>
            <a:r>
              <a:rPr lang="en-US" altLang="zh-CN" sz="2400" dirty="0">
                <a:latin typeface="Consolas" panose="020B0609020204030204" pitchFamily="49" charset="0"/>
                <a:cs typeface="Consolas" panose="020B0609020204030204" pitchFamily="49" charset="0"/>
              </a:rPr>
              <a:t>End Select</a:t>
            </a:r>
            <a:endParaRPr lang="en-US"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815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p:txBody>
          <a:bodyPr/>
          <a:lstStyle/>
          <a:p>
            <a:r>
              <a:rPr lang="zh-CN" altLang="en-US" dirty="0" smtClean="0"/>
              <a:t>测试需求：验证</a:t>
            </a:r>
            <a:r>
              <a:rPr lang="en-US" altLang="zh-CN" dirty="0" smtClean="0"/>
              <a:t>&lt;</a:t>
            </a:r>
            <a:r>
              <a:rPr lang="zh-CN" altLang="en-US" dirty="0" smtClean="0"/>
              <a:t>雪梨教育网站</a:t>
            </a:r>
            <a:r>
              <a:rPr lang="en-US" altLang="zh-CN" dirty="0" smtClean="0"/>
              <a:t>&gt;</a:t>
            </a:r>
            <a:r>
              <a:rPr lang="zh-CN" altLang="en-US" dirty="0" smtClean="0"/>
              <a:t>中的登录功能</a:t>
            </a:r>
            <a:endParaRPr lang="en-US" altLang="zh-CN" dirty="0" smtClean="0"/>
          </a:p>
          <a:p>
            <a:r>
              <a:rPr lang="zh-CN" altLang="en-US" dirty="0" smtClean="0"/>
              <a:t>测试用例：</a:t>
            </a:r>
            <a:endParaRPr lang="zh-CN" altLang="en-US" dirty="0"/>
          </a:p>
        </p:txBody>
      </p:sp>
      <p:graphicFrame>
        <p:nvGraphicFramePr>
          <p:cNvPr id="4" name="表格 3"/>
          <p:cNvGraphicFramePr>
            <a:graphicFrameLocks noGrp="1"/>
          </p:cNvGraphicFramePr>
          <p:nvPr>
            <p:extLst/>
          </p:nvPr>
        </p:nvGraphicFramePr>
        <p:xfrm>
          <a:off x="1197811" y="2871537"/>
          <a:ext cx="9229560" cy="2310063"/>
        </p:xfrm>
        <a:graphic>
          <a:graphicData uri="http://schemas.openxmlformats.org/drawingml/2006/table">
            <a:tbl>
              <a:tblPr firstRow="1" bandRow="1">
                <a:tableStyleId>{F5AB1C69-6EDB-4FF4-983F-18BD219EF322}</a:tableStyleId>
              </a:tblPr>
              <a:tblGrid>
                <a:gridCol w="2307390"/>
                <a:gridCol w="2307390"/>
                <a:gridCol w="2307390"/>
                <a:gridCol w="2307390"/>
              </a:tblGrid>
              <a:tr h="596856">
                <a:tc>
                  <a:txBody>
                    <a:bodyPr/>
                    <a:lstStyle/>
                    <a:p>
                      <a:r>
                        <a:rPr lang="zh-CN" altLang="en-US" sz="28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序号</a:t>
                      </a:r>
                      <a:endParaRPr lang="zh-CN" altLang="en-US" sz="28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a:tc>
                <a:tc>
                  <a:txBody>
                    <a:bodyPr/>
                    <a:lstStyle/>
                    <a:p>
                      <a:r>
                        <a:rPr lang="zh-CN" altLang="en-US" sz="28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测试步骤</a:t>
                      </a:r>
                      <a:endParaRPr lang="zh-CN" altLang="en-US" sz="28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a:tc>
                <a:tc>
                  <a:txBody>
                    <a:bodyPr/>
                    <a:lstStyle/>
                    <a:p>
                      <a:r>
                        <a:rPr lang="zh-CN" altLang="en-US" sz="28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预期结果</a:t>
                      </a:r>
                      <a:endParaRPr lang="zh-CN" altLang="en-US" sz="28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a:tc>
                <a:tc>
                  <a:txBody>
                    <a:bodyPr/>
                    <a:lstStyle/>
                    <a:p>
                      <a:r>
                        <a:rPr lang="zh-CN" altLang="en-US" sz="28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实际结果</a:t>
                      </a:r>
                      <a:endParaRPr lang="zh-CN" altLang="en-US" sz="28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a:tc>
              </a:tr>
              <a:tr h="1713207">
                <a:tc>
                  <a:txBody>
                    <a:bodyPr/>
                    <a:lstStyle/>
                    <a:p>
                      <a:r>
                        <a:rPr lang="en-US" altLang="zh-CN" sz="28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1</a:t>
                      </a:r>
                      <a:endParaRPr lang="zh-CN" altLang="en-US" sz="28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a:tc>
                <a:tc>
                  <a:txBody>
                    <a:bodyPr/>
                    <a:lstStyle/>
                    <a:p>
                      <a:r>
                        <a:rPr lang="zh-CN" altLang="en-US" sz="28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使用正确的用户名和密码登录雪梨</a:t>
                      </a:r>
                      <a:endParaRPr lang="zh-CN" altLang="en-US" sz="28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a:tc>
                <a:tc>
                  <a:txBody>
                    <a:bodyPr/>
                    <a:lstStyle/>
                    <a:p>
                      <a:r>
                        <a:rPr lang="zh-CN" altLang="en-US" sz="28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成功登录</a:t>
                      </a:r>
                      <a:endParaRPr lang="zh-CN" altLang="en-US" sz="28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a:tc>
                <a:tc>
                  <a:txBody>
                    <a:bodyPr/>
                    <a:lstStyle/>
                    <a:p>
                      <a:endParaRPr lang="zh-CN" altLang="en-US" sz="28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a:tc>
              </a:tr>
            </a:tbl>
          </a:graphicData>
        </a:graphic>
      </p:graphicFrame>
    </p:spTree>
    <p:extLst>
      <p:ext uri="{BB962C8B-B14F-4D97-AF65-F5344CB8AC3E}">
        <p14:creationId xmlns:p14="http://schemas.microsoft.com/office/powerpoint/2010/main" val="12262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代码如下</a:t>
            </a:r>
            <a:endParaRPr lang="zh-CN" altLang="en-US" dirty="0"/>
          </a:p>
        </p:txBody>
      </p:sp>
      <p:sp>
        <p:nvSpPr>
          <p:cNvPr id="3" name="内容占位符 2"/>
          <p:cNvSpPr>
            <a:spLocks noGrp="1"/>
          </p:cNvSpPr>
          <p:nvPr>
            <p:ph idx="1"/>
          </p:nvPr>
        </p:nvSpPr>
        <p:spPr/>
        <p:txBody>
          <a:bodyPr>
            <a:normAutofit fontScale="92500" lnSpcReduction="10000"/>
          </a:bodyPr>
          <a:lstStyle/>
          <a:p>
            <a:pPr marL="45720" indent="0">
              <a:buNone/>
            </a:pPr>
            <a:r>
              <a:rPr lang="en-US" altLang="zh-CN" i="1" dirty="0"/>
              <a:t>'</a:t>
            </a:r>
            <a:r>
              <a:rPr lang="zh-CN" altLang="en-US" i="1" dirty="0">
                <a:solidFill>
                  <a:srgbClr val="92D050"/>
                </a:solidFill>
              </a:rPr>
              <a:t>获取登录成功后的头像，并获取其</a:t>
            </a:r>
            <a:r>
              <a:rPr lang="en-US" altLang="zh-CN" i="1" dirty="0">
                <a:solidFill>
                  <a:srgbClr val="92D050"/>
                </a:solidFill>
              </a:rPr>
              <a:t>title</a:t>
            </a:r>
            <a:r>
              <a:rPr lang="zh-CN" altLang="en-US" i="1" dirty="0">
                <a:solidFill>
                  <a:srgbClr val="92D050"/>
                </a:solidFill>
              </a:rPr>
              <a:t>属性对其进行判断</a:t>
            </a:r>
            <a:r>
              <a:rPr lang="zh-CN" altLang="en-US" dirty="0">
                <a:solidFill>
                  <a:srgbClr val="92D050"/>
                </a:solidFill>
              </a:rPr>
              <a:t/>
            </a:r>
            <a:br>
              <a:rPr lang="zh-CN" altLang="en-US" dirty="0">
                <a:solidFill>
                  <a:srgbClr val="92D050"/>
                </a:solidFill>
              </a:rPr>
            </a:br>
            <a:r>
              <a:rPr lang="zh-CN" altLang="en-US" dirty="0"/>
              <a:t> </a:t>
            </a:r>
            <a:r>
              <a:rPr lang="en-US" altLang="zh-CN" sz="2400" dirty="0">
                <a:latin typeface="Consolas" panose="020B0609020204030204" pitchFamily="49" charset="0"/>
                <a:cs typeface="Consolas" panose="020B0609020204030204" pitchFamily="49" charset="0"/>
              </a:rPr>
              <a:t>Dim </a:t>
            </a:r>
            <a:r>
              <a:rPr lang="en-US" altLang="zh-CN" sz="2400" dirty="0" err="1">
                <a:latin typeface="Consolas" panose="020B0609020204030204" pitchFamily="49" charset="0"/>
                <a:cs typeface="Consolas" panose="020B0609020204030204" pitchFamily="49" charset="0"/>
              </a:rPr>
              <a:t>ValueOfTo</a:t>
            </a:r>
            <a:r>
              <a:rPr lang="en-US" altLang="zh-CN" sz="2400" dirty="0">
                <a:latin typeface="Consolas" panose="020B0609020204030204" pitchFamily="49" charset="0"/>
                <a:cs typeface="Consolas" panose="020B0609020204030204" pitchFamily="49" charset="0"/>
              </a:rPr>
              <a:t/>
            </a:r>
            <a:br>
              <a:rPr lang="en-US" altLang="zh-CN" sz="2400" dirty="0">
                <a:latin typeface="Consolas" panose="020B0609020204030204" pitchFamily="49" charset="0"/>
                <a:cs typeface="Consolas" panose="020B0609020204030204" pitchFamily="49" charset="0"/>
              </a:rPr>
            </a:br>
            <a:r>
              <a:rPr lang="en-US" altLang="zh-CN" sz="2400" dirty="0">
                <a:latin typeface="Consolas" panose="020B0609020204030204" pitchFamily="49" charset="0"/>
                <a:cs typeface="Consolas" panose="020B0609020204030204" pitchFamily="49" charset="0"/>
              </a:rPr>
              <a:t> </a:t>
            </a:r>
            <a:r>
              <a:rPr lang="en-US" altLang="zh-CN" sz="2400" dirty="0" err="1">
                <a:latin typeface="Consolas" panose="020B0609020204030204" pitchFamily="49" charset="0"/>
                <a:cs typeface="Consolas" panose="020B0609020204030204" pitchFamily="49" charset="0"/>
              </a:rPr>
              <a:t>ValueOfTo</a:t>
            </a:r>
            <a:r>
              <a:rPr lang="en-US" altLang="zh-CN" sz="2400" dirty="0">
                <a:latin typeface="Consolas" panose="020B0609020204030204" pitchFamily="49" charset="0"/>
                <a:cs typeface="Consolas" panose="020B0609020204030204" pitchFamily="49" charset="0"/>
              </a:rPr>
              <a:t> = Browser("</a:t>
            </a:r>
            <a:r>
              <a:rPr lang="zh-CN" altLang="en-US" sz="2400" dirty="0">
                <a:latin typeface="Consolas" panose="020B0609020204030204" pitchFamily="49" charset="0"/>
                <a:cs typeface="Consolas" panose="020B0609020204030204" pitchFamily="49" charset="0"/>
              </a:rPr>
              <a:t>个人中心 </a:t>
            </a:r>
            <a:r>
              <a:rPr lang="en-US" altLang="zh-CN" sz="2400" dirty="0">
                <a:latin typeface="Consolas" panose="020B0609020204030204" pitchFamily="49" charset="0"/>
                <a:cs typeface="Consolas" panose="020B0609020204030204" pitchFamily="49" charset="0"/>
              </a:rPr>
              <a:t>- Cassie - </a:t>
            </a:r>
            <a:r>
              <a:rPr lang="zh-CN" altLang="en-US" sz="2400" dirty="0">
                <a:latin typeface="Consolas" panose="020B0609020204030204" pitchFamily="49" charset="0"/>
                <a:cs typeface="Consolas" panose="020B0609020204030204" pitchFamily="49" charset="0"/>
              </a:rPr>
              <a:t>雪梨教育</a:t>
            </a:r>
            <a:r>
              <a:rPr lang="en-US" altLang="zh-CN" sz="2400" dirty="0">
                <a:latin typeface="Consolas" panose="020B0609020204030204" pitchFamily="49" charset="0"/>
                <a:cs typeface="Consolas" panose="020B0609020204030204" pitchFamily="49" charset="0"/>
              </a:rPr>
              <a:t>").Page("</a:t>
            </a:r>
            <a:r>
              <a:rPr lang="zh-CN" altLang="en-US" sz="2400" dirty="0">
                <a:latin typeface="Consolas" panose="020B0609020204030204" pitchFamily="49" charset="0"/>
                <a:cs typeface="Consolas" panose="020B0609020204030204" pitchFamily="49" charset="0"/>
              </a:rPr>
              <a:t>个人中心 </a:t>
            </a:r>
            <a:r>
              <a:rPr lang="en-US" altLang="zh-CN" sz="2400" dirty="0">
                <a:latin typeface="Consolas" panose="020B0609020204030204" pitchFamily="49" charset="0"/>
                <a:cs typeface="Consolas" panose="020B0609020204030204" pitchFamily="49" charset="0"/>
              </a:rPr>
              <a:t>- Cassie - </a:t>
            </a:r>
            <a:r>
              <a:rPr lang="zh-CN" altLang="en-US" sz="2400" dirty="0">
                <a:latin typeface="Consolas" panose="020B0609020204030204" pitchFamily="49" charset="0"/>
                <a:cs typeface="Consolas" panose="020B0609020204030204" pitchFamily="49" charset="0"/>
              </a:rPr>
              <a:t>雪梨教育</a:t>
            </a:r>
            <a:r>
              <a:rPr lang="en-US" altLang="zh-CN" sz="2400" dirty="0">
                <a:latin typeface="Consolas" panose="020B0609020204030204" pitchFamily="49" charset="0"/>
                <a:cs typeface="Consolas" panose="020B0609020204030204" pitchFamily="49" charset="0"/>
              </a:rPr>
              <a:t>").Image("m").</a:t>
            </a:r>
            <a:r>
              <a:rPr lang="en-US" altLang="zh-CN" sz="2400" dirty="0" err="1">
                <a:latin typeface="Consolas" panose="020B0609020204030204" pitchFamily="49" charset="0"/>
                <a:cs typeface="Consolas" panose="020B0609020204030204" pitchFamily="49" charset="0"/>
              </a:rPr>
              <a:t>GetTOProperty</a:t>
            </a:r>
            <a:r>
              <a:rPr lang="en-US" altLang="zh-CN" sz="2400" dirty="0">
                <a:latin typeface="Consolas" panose="020B0609020204030204" pitchFamily="49" charset="0"/>
                <a:cs typeface="Consolas" panose="020B0609020204030204" pitchFamily="49" charset="0"/>
              </a:rPr>
              <a:t>("title")</a:t>
            </a:r>
            <a:br>
              <a:rPr lang="en-US" altLang="zh-CN" sz="2400" dirty="0">
                <a:latin typeface="Consolas" panose="020B0609020204030204" pitchFamily="49" charset="0"/>
                <a:cs typeface="Consolas" panose="020B0609020204030204" pitchFamily="49" charset="0"/>
              </a:rPr>
            </a:br>
            <a:r>
              <a:rPr lang="en-US" altLang="zh-CN" sz="2400" dirty="0">
                <a:latin typeface="Consolas" panose="020B0609020204030204" pitchFamily="49" charset="0"/>
                <a:cs typeface="Consolas" panose="020B0609020204030204" pitchFamily="49" charset="0"/>
              </a:rPr>
              <a:t> If </a:t>
            </a:r>
            <a:r>
              <a:rPr lang="en-US" altLang="zh-CN" sz="2400" dirty="0" err="1">
                <a:latin typeface="Consolas" panose="020B0609020204030204" pitchFamily="49" charset="0"/>
                <a:cs typeface="Consolas" panose="020B0609020204030204" pitchFamily="49" charset="0"/>
              </a:rPr>
              <a:t>ValueOfTo</a:t>
            </a:r>
            <a:r>
              <a:rPr lang="en-US" altLang="zh-CN" sz="2400" dirty="0">
                <a:latin typeface="Consolas" panose="020B0609020204030204" pitchFamily="49" charset="0"/>
                <a:cs typeface="Consolas" panose="020B0609020204030204" pitchFamily="49" charset="0"/>
              </a:rPr>
              <a:t> = "Cassie" Then</a:t>
            </a:r>
            <a:br>
              <a:rPr lang="en-US" altLang="zh-CN" sz="2400" dirty="0">
                <a:latin typeface="Consolas" panose="020B0609020204030204" pitchFamily="49" charset="0"/>
                <a:cs typeface="Consolas" panose="020B0609020204030204" pitchFamily="49" charset="0"/>
              </a:rPr>
            </a:br>
            <a:r>
              <a:rPr lang="en-US" altLang="zh-CN" sz="2400" dirty="0">
                <a:latin typeface="Consolas" panose="020B0609020204030204" pitchFamily="49" charset="0"/>
                <a:cs typeface="Consolas" panose="020B0609020204030204" pitchFamily="49" charset="0"/>
              </a:rPr>
              <a:t>     </a:t>
            </a:r>
            <a:r>
              <a:rPr lang="en-US" altLang="zh-CN" sz="2400" dirty="0" err="1">
                <a:latin typeface="Consolas" panose="020B0609020204030204" pitchFamily="49" charset="0"/>
                <a:cs typeface="Consolas" panose="020B0609020204030204" pitchFamily="49" charset="0"/>
              </a:rPr>
              <a:t>MsgBox</a:t>
            </a:r>
            <a:r>
              <a:rPr lang="en-US" altLang="zh-CN" sz="2400" dirty="0">
                <a:latin typeface="Consolas" panose="020B0609020204030204" pitchFamily="49" charset="0"/>
                <a:cs typeface="Consolas" panose="020B0609020204030204" pitchFamily="49" charset="0"/>
              </a:rPr>
              <a:t> "setp1 pass"</a:t>
            </a:r>
            <a:br>
              <a:rPr lang="en-US" altLang="zh-CN" sz="2400" dirty="0">
                <a:latin typeface="Consolas" panose="020B0609020204030204" pitchFamily="49" charset="0"/>
                <a:cs typeface="Consolas" panose="020B0609020204030204" pitchFamily="49" charset="0"/>
              </a:rPr>
            </a:br>
            <a:r>
              <a:rPr lang="en-US" altLang="zh-CN" sz="2400" dirty="0">
                <a:latin typeface="Consolas" panose="020B0609020204030204" pitchFamily="49" charset="0"/>
                <a:cs typeface="Consolas" panose="020B0609020204030204" pitchFamily="49" charset="0"/>
              </a:rPr>
              <a:t> Else</a:t>
            </a:r>
            <a:br>
              <a:rPr lang="en-US" altLang="zh-CN" sz="2400" dirty="0">
                <a:latin typeface="Consolas" panose="020B0609020204030204" pitchFamily="49" charset="0"/>
                <a:cs typeface="Consolas" panose="020B0609020204030204" pitchFamily="49" charset="0"/>
              </a:rPr>
            </a:br>
            <a:r>
              <a:rPr lang="en-US" altLang="zh-CN" sz="2400" dirty="0">
                <a:latin typeface="Consolas" panose="020B0609020204030204" pitchFamily="49" charset="0"/>
                <a:cs typeface="Consolas" panose="020B0609020204030204" pitchFamily="49" charset="0"/>
              </a:rPr>
              <a:t>     </a:t>
            </a:r>
            <a:r>
              <a:rPr lang="en-US" altLang="zh-CN" sz="2400" dirty="0" err="1">
                <a:latin typeface="Consolas" panose="020B0609020204030204" pitchFamily="49" charset="0"/>
                <a:cs typeface="Consolas" panose="020B0609020204030204" pitchFamily="49" charset="0"/>
              </a:rPr>
              <a:t>MsgBox</a:t>
            </a:r>
            <a:r>
              <a:rPr lang="en-US" altLang="zh-CN" sz="2400" dirty="0">
                <a:latin typeface="Consolas" panose="020B0609020204030204" pitchFamily="49" charset="0"/>
                <a:cs typeface="Consolas" panose="020B0609020204030204" pitchFamily="49" charset="0"/>
              </a:rPr>
              <a:t> "setp1 fail"</a:t>
            </a:r>
            <a:br>
              <a:rPr lang="en-US" altLang="zh-CN" sz="2400" dirty="0">
                <a:latin typeface="Consolas" panose="020B0609020204030204" pitchFamily="49" charset="0"/>
                <a:cs typeface="Consolas" panose="020B0609020204030204" pitchFamily="49" charset="0"/>
              </a:rPr>
            </a:br>
            <a:r>
              <a:rPr lang="en-US" altLang="zh-CN" sz="2400" dirty="0">
                <a:latin typeface="Consolas" panose="020B0609020204030204" pitchFamily="49" charset="0"/>
                <a:cs typeface="Consolas" panose="020B0609020204030204" pitchFamily="49" charset="0"/>
              </a:rPr>
              <a:t> End If</a:t>
            </a:r>
            <a:endParaRPr lang="zh-CN"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765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pPr algn="ctr"/>
            <a:r>
              <a:rPr lang="zh-CN" altLang="en-US" dirty="0" smtClean="0"/>
              <a:t>目 录</a:t>
            </a:r>
            <a:endParaRPr lang="zh-CN" altLang="en-US" dirty="0"/>
          </a:p>
        </p:txBody>
      </p:sp>
      <p:sp>
        <p:nvSpPr>
          <p:cNvPr id="18" name="内容占位符 17"/>
          <p:cNvSpPr>
            <a:spLocks noGrp="1"/>
          </p:cNvSpPr>
          <p:nvPr>
            <p:ph sz="half" idx="1"/>
          </p:nvPr>
        </p:nvSpPr>
        <p:spPr>
          <a:xfrm>
            <a:off x="3301658" y="1066973"/>
            <a:ext cx="5436448" cy="5434415"/>
          </a:xfrm>
        </p:spPr>
        <p:txBody>
          <a:bodyPr>
            <a:normAutofit fontScale="85000" lnSpcReduction="20000"/>
          </a:bodyPr>
          <a:lstStyle/>
          <a:p>
            <a:r>
              <a:rPr lang="en-US" altLang="zh-CN" dirty="0" smtClean="0"/>
              <a:t>VBS</a:t>
            </a:r>
            <a:r>
              <a:rPr lang="zh-CN" altLang="en-US" dirty="0" smtClean="0"/>
              <a:t>简介</a:t>
            </a:r>
            <a:endParaRPr lang="en-US" altLang="zh-CN" dirty="0" smtClean="0"/>
          </a:p>
          <a:p>
            <a:r>
              <a:rPr lang="en-US" altLang="zh-CN" dirty="0" smtClean="0"/>
              <a:t>VBS</a:t>
            </a:r>
            <a:r>
              <a:rPr lang="zh-CN" altLang="en-US" dirty="0" smtClean="0"/>
              <a:t>基本语法</a:t>
            </a:r>
            <a:endParaRPr lang="en-US" altLang="zh-CN" dirty="0" smtClean="0"/>
          </a:p>
          <a:p>
            <a:pPr lvl="1"/>
            <a:r>
              <a:rPr lang="zh-CN" altLang="en-US" dirty="0" smtClean="0"/>
              <a:t>变量</a:t>
            </a:r>
            <a:endParaRPr lang="en-US" altLang="zh-CN" dirty="0" smtClean="0"/>
          </a:p>
          <a:p>
            <a:pPr lvl="1"/>
            <a:r>
              <a:rPr lang="zh-CN" altLang="en-US" dirty="0" smtClean="0"/>
              <a:t>数组</a:t>
            </a:r>
            <a:endParaRPr lang="en-US" altLang="zh-CN" dirty="0" smtClean="0"/>
          </a:p>
          <a:p>
            <a:pPr lvl="1"/>
            <a:r>
              <a:rPr lang="zh-CN" altLang="en-US" dirty="0" smtClean="0"/>
              <a:t>操作符</a:t>
            </a:r>
            <a:endParaRPr lang="en-US" altLang="zh-CN" dirty="0" smtClean="0"/>
          </a:p>
          <a:p>
            <a:r>
              <a:rPr lang="zh-CN" altLang="en-US" dirty="0" smtClean="0"/>
              <a:t>条件语句</a:t>
            </a:r>
            <a:endParaRPr lang="en-US" altLang="zh-CN" dirty="0" smtClean="0"/>
          </a:p>
          <a:p>
            <a:r>
              <a:rPr lang="zh-CN" altLang="en-US" dirty="0" smtClean="0">
                <a:solidFill>
                  <a:srgbClr val="FF0000"/>
                </a:solidFill>
              </a:rPr>
              <a:t>循环控制语句</a:t>
            </a:r>
            <a:endParaRPr lang="en-US" altLang="zh-CN" dirty="0" smtClean="0">
              <a:solidFill>
                <a:srgbClr val="FF0000"/>
              </a:solidFill>
            </a:endParaRPr>
          </a:p>
          <a:p>
            <a:r>
              <a:rPr lang="zh-CN" altLang="en-US" dirty="0" smtClean="0"/>
              <a:t>常用函数解析</a:t>
            </a:r>
            <a:endParaRPr lang="zh-CN" altLang="en-US" dirty="0"/>
          </a:p>
        </p:txBody>
      </p:sp>
    </p:spTree>
    <p:extLst>
      <p:ext uri="{BB962C8B-B14F-4D97-AF65-F5344CB8AC3E}">
        <p14:creationId xmlns:p14="http://schemas.microsoft.com/office/powerpoint/2010/main" val="316163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循环控制语句</a:t>
            </a:r>
            <a:endParaRPr lang="zh-CN" altLang="en-US" dirty="0"/>
          </a:p>
        </p:txBody>
      </p:sp>
      <p:sp>
        <p:nvSpPr>
          <p:cNvPr id="3" name="内容占位符 2"/>
          <p:cNvSpPr>
            <a:spLocks noGrp="1"/>
          </p:cNvSpPr>
          <p:nvPr>
            <p:ph idx="1"/>
          </p:nvPr>
        </p:nvSpPr>
        <p:spPr/>
        <p:txBody>
          <a:bodyPr/>
          <a:lstStyle/>
          <a:p>
            <a:r>
              <a:rPr lang="zh-CN" altLang="en-US" dirty="0" smtClean="0"/>
              <a:t>循环控制语句共分</a:t>
            </a:r>
            <a:endParaRPr lang="en-US" altLang="zh-CN" dirty="0" smtClean="0"/>
          </a:p>
          <a:p>
            <a:pPr lvl="1"/>
            <a:r>
              <a:rPr lang="en-US" altLang="zh-CN" dirty="0" smtClean="0"/>
              <a:t>For……Next</a:t>
            </a:r>
            <a:r>
              <a:rPr lang="zh-CN" altLang="en-US" dirty="0" smtClean="0"/>
              <a:t>循环</a:t>
            </a:r>
            <a:endParaRPr lang="en-US" altLang="zh-CN" dirty="0" smtClean="0"/>
          </a:p>
          <a:p>
            <a:pPr lvl="1"/>
            <a:r>
              <a:rPr lang="en-US" altLang="zh-CN" dirty="0" smtClean="0"/>
              <a:t>For……Each</a:t>
            </a:r>
            <a:r>
              <a:rPr lang="zh-CN" altLang="en-US" dirty="0" smtClean="0"/>
              <a:t>循环</a:t>
            </a:r>
            <a:endParaRPr lang="en-US" altLang="zh-CN" dirty="0" smtClean="0"/>
          </a:p>
          <a:p>
            <a:pPr lvl="1"/>
            <a:r>
              <a:rPr lang="en-US" altLang="zh-CN" dirty="0"/>
              <a:t>Do</a:t>
            </a:r>
            <a:r>
              <a:rPr lang="en-US" altLang="zh-CN" dirty="0" smtClean="0"/>
              <a:t>……While</a:t>
            </a:r>
            <a:r>
              <a:rPr lang="zh-CN" altLang="en-US" dirty="0" smtClean="0"/>
              <a:t>循环</a:t>
            </a:r>
            <a:endParaRPr lang="en-US" altLang="zh-CN" dirty="0" smtClean="0"/>
          </a:p>
          <a:p>
            <a:pPr lvl="1"/>
            <a:r>
              <a:rPr lang="en-US" altLang="zh-CN" dirty="0" smtClean="0"/>
              <a:t>Do……Until</a:t>
            </a:r>
            <a:r>
              <a:rPr lang="zh-CN" altLang="en-US" dirty="0" smtClean="0"/>
              <a:t>循环</a:t>
            </a:r>
            <a:endParaRPr lang="en-US" altLang="zh-CN" dirty="0" smtClean="0"/>
          </a:p>
          <a:p>
            <a:pPr lvl="1"/>
            <a:r>
              <a:rPr lang="en-US" altLang="zh-CN" dirty="0" smtClean="0"/>
              <a:t>While</a:t>
            </a:r>
            <a:r>
              <a:rPr lang="zh-CN" altLang="en-US" dirty="0" smtClean="0"/>
              <a:t>循环</a:t>
            </a:r>
            <a:endParaRPr lang="zh-CN" altLang="en-US" dirty="0"/>
          </a:p>
        </p:txBody>
      </p:sp>
    </p:spTree>
    <p:extLst>
      <p:ext uri="{BB962C8B-B14F-4D97-AF65-F5344CB8AC3E}">
        <p14:creationId xmlns:p14="http://schemas.microsoft.com/office/powerpoint/2010/main" val="48400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For……Next</a:t>
            </a:r>
            <a:r>
              <a:rPr lang="zh-CN" altLang="en-US" dirty="0" smtClean="0"/>
              <a:t>循环</a:t>
            </a:r>
            <a:endParaRPr lang="zh-CN" altLang="en-US" dirty="0"/>
          </a:p>
        </p:txBody>
      </p:sp>
      <p:sp>
        <p:nvSpPr>
          <p:cNvPr id="3" name="内容占位符 2"/>
          <p:cNvSpPr>
            <a:spLocks noGrp="1"/>
          </p:cNvSpPr>
          <p:nvPr>
            <p:ph idx="1"/>
          </p:nvPr>
        </p:nvSpPr>
        <p:spPr>
          <a:xfrm>
            <a:off x="671484" y="1177636"/>
            <a:ext cx="10393680" cy="4797679"/>
          </a:xfrm>
        </p:spPr>
        <p:txBody>
          <a:bodyPr/>
          <a:lstStyle/>
          <a:p>
            <a:r>
              <a:rPr lang="en-US" altLang="zh-CN" dirty="0" smtClean="0"/>
              <a:t>For……Next</a:t>
            </a:r>
            <a:r>
              <a:rPr lang="zh-CN" altLang="en-US" dirty="0" smtClean="0"/>
              <a:t>循环</a:t>
            </a:r>
            <a:r>
              <a:rPr lang="zh-CN" altLang="en-US" dirty="0" smtClean="0">
                <a:solidFill>
                  <a:srgbClr val="FF0000"/>
                </a:solidFill>
              </a:rPr>
              <a:t>结构</a:t>
            </a:r>
            <a:r>
              <a:rPr lang="zh-CN" altLang="en-US" dirty="0" smtClean="0"/>
              <a:t>：</a:t>
            </a:r>
            <a:endParaRPr lang="en-US" altLang="zh-CN" dirty="0" smtClean="0"/>
          </a:p>
          <a:p>
            <a:pPr marL="365760" lvl="1" indent="0">
              <a:buNone/>
            </a:pPr>
            <a:r>
              <a:rPr lang="en-US" altLang="zh-CN" dirty="0" smtClean="0"/>
              <a:t>For   </a:t>
            </a:r>
            <a:r>
              <a:rPr lang="zh-CN" altLang="en-US" dirty="0" smtClean="0"/>
              <a:t>计数器变量 </a:t>
            </a:r>
            <a:r>
              <a:rPr lang="en-US" altLang="zh-CN" dirty="0" smtClean="0"/>
              <a:t>= </a:t>
            </a:r>
            <a:r>
              <a:rPr lang="zh-CN" altLang="en-US" dirty="0" smtClean="0"/>
              <a:t>开始计数值  </a:t>
            </a:r>
            <a:r>
              <a:rPr lang="en-US" altLang="zh-CN" dirty="0" smtClean="0"/>
              <a:t>To </a:t>
            </a:r>
            <a:r>
              <a:rPr lang="zh-CN" altLang="en-US" dirty="0" smtClean="0"/>
              <a:t>最后计数值  </a:t>
            </a:r>
            <a:r>
              <a:rPr lang="en-US" altLang="zh-CN" dirty="0" smtClean="0"/>
              <a:t>step </a:t>
            </a:r>
            <a:r>
              <a:rPr lang="zh-CN" altLang="en-US" dirty="0" smtClean="0"/>
              <a:t>步长</a:t>
            </a:r>
            <a:endParaRPr lang="en-US" altLang="zh-CN" dirty="0" smtClean="0"/>
          </a:p>
          <a:p>
            <a:pPr marL="685800" lvl="2" indent="0">
              <a:buNone/>
            </a:pPr>
            <a:r>
              <a:rPr lang="zh-CN" altLang="en-US" dirty="0" smtClean="0"/>
              <a:t>执行循环体</a:t>
            </a:r>
            <a:endParaRPr lang="en-US" altLang="zh-CN" dirty="0" smtClean="0"/>
          </a:p>
          <a:p>
            <a:pPr marL="365760" lvl="1" indent="0">
              <a:buNone/>
            </a:pPr>
            <a:r>
              <a:rPr lang="en-US" altLang="zh-CN" dirty="0" smtClean="0"/>
              <a:t>Next</a:t>
            </a:r>
            <a:endParaRPr lang="zh-CN" altLang="en-US" dirty="0"/>
          </a:p>
        </p:txBody>
      </p:sp>
      <p:sp>
        <p:nvSpPr>
          <p:cNvPr id="4" name="内容占位符 2"/>
          <p:cNvSpPr txBox="1">
            <a:spLocks/>
          </p:cNvSpPr>
          <p:nvPr/>
        </p:nvSpPr>
        <p:spPr>
          <a:xfrm>
            <a:off x="5700683" y="2576947"/>
            <a:ext cx="4233026" cy="4641272"/>
          </a:xfrm>
          <a:prstGeom prst="rect">
            <a:avLst/>
          </a:prstGeom>
        </p:spPr>
        <p:txBody>
          <a:bodyPr vert="horz" lIns="91440" tIns="45720" rIns="91440" bIns="45720" rtlCol="0">
            <a:normAutofit/>
          </a:bodyPr>
          <a:lstStyle>
            <a:lvl1pPr marL="274320" indent="-228600" algn="l" defTabSz="914400" rtl="0" eaLnBrk="1" latinLnBrk="0" hangingPunct="1">
              <a:lnSpc>
                <a:spcPct val="150000"/>
              </a:lnSpc>
              <a:spcBef>
                <a:spcPts val="1800"/>
              </a:spcBef>
              <a:buSzPct val="102000"/>
              <a:buFont typeface="Wingdings" panose="05000000000000000000" pitchFamily="2" charset="2"/>
              <a:buChar char="l"/>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Wingdings" panose="05000000000000000000" pitchFamily="2" charset="2"/>
              <a:buChar char="Ø"/>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Wingdings" panose="05000000000000000000" pitchFamily="2" charset="2"/>
              <a:buChar char="u"/>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zh-CN" altLang="en-US" dirty="0" smtClean="0">
                <a:solidFill>
                  <a:srgbClr val="0070C0"/>
                </a:solidFill>
              </a:rPr>
              <a:t>实例</a:t>
            </a:r>
            <a:r>
              <a:rPr lang="zh-CN" altLang="en-US" dirty="0" smtClean="0"/>
              <a:t>：</a:t>
            </a:r>
          </a:p>
          <a:p>
            <a:pPr marL="45720" indent="0">
              <a:lnSpc>
                <a:spcPct val="140000"/>
              </a:lnSpc>
              <a:buNone/>
            </a:pPr>
            <a:r>
              <a:rPr lang="en-US" altLang="zh-CN" sz="2400" dirty="0">
                <a:latin typeface="Consolas" panose="020B0609020204030204" pitchFamily="49" charset="0"/>
                <a:cs typeface="Consolas" panose="020B0609020204030204" pitchFamily="49" charset="0"/>
              </a:rPr>
              <a:t>Dim </a:t>
            </a:r>
            <a:r>
              <a:rPr lang="en-US" altLang="zh-CN" sz="2400" dirty="0" err="1">
                <a:latin typeface="Consolas" panose="020B0609020204030204" pitchFamily="49" charset="0"/>
                <a:cs typeface="Consolas" panose="020B0609020204030204" pitchFamily="49" charset="0"/>
              </a:rPr>
              <a:t>j,total</a:t>
            </a:r>
            <a:r>
              <a:rPr lang="en-US" altLang="zh-CN" sz="2400" dirty="0">
                <a:latin typeface="Consolas" panose="020B0609020204030204" pitchFamily="49" charset="0"/>
                <a:cs typeface="Consolas" panose="020B0609020204030204" pitchFamily="49" charset="0"/>
              </a:rPr>
              <a:t/>
            </a:r>
            <a:br>
              <a:rPr lang="en-US" altLang="zh-CN" sz="2400" dirty="0">
                <a:latin typeface="Consolas" panose="020B0609020204030204" pitchFamily="49" charset="0"/>
                <a:cs typeface="Consolas" panose="020B0609020204030204" pitchFamily="49" charset="0"/>
              </a:rPr>
            </a:br>
            <a:r>
              <a:rPr lang="en-US" altLang="zh-CN" sz="2400" dirty="0">
                <a:latin typeface="Consolas" panose="020B0609020204030204" pitchFamily="49" charset="0"/>
                <a:cs typeface="Consolas" panose="020B0609020204030204" pitchFamily="49" charset="0"/>
              </a:rPr>
              <a:t>for j = 2 To 10 Step 2</a:t>
            </a:r>
            <a:br>
              <a:rPr lang="en-US" altLang="zh-CN" sz="2400" dirty="0">
                <a:latin typeface="Consolas" panose="020B0609020204030204" pitchFamily="49" charset="0"/>
                <a:cs typeface="Consolas" panose="020B0609020204030204" pitchFamily="49" charset="0"/>
              </a:rPr>
            </a:br>
            <a:r>
              <a:rPr lang="en-US" altLang="zh-CN" sz="2400" dirty="0">
                <a:latin typeface="Consolas" panose="020B0609020204030204" pitchFamily="49" charset="0"/>
                <a:cs typeface="Consolas" panose="020B0609020204030204" pitchFamily="49" charset="0"/>
              </a:rPr>
              <a:t>total = total + j</a:t>
            </a:r>
            <a:br>
              <a:rPr lang="en-US" altLang="zh-CN" sz="2400" dirty="0">
                <a:latin typeface="Consolas" panose="020B0609020204030204" pitchFamily="49" charset="0"/>
                <a:cs typeface="Consolas" panose="020B0609020204030204" pitchFamily="49" charset="0"/>
              </a:rPr>
            </a:br>
            <a:r>
              <a:rPr lang="en-US" altLang="zh-CN" sz="2400" dirty="0">
                <a:latin typeface="Consolas" panose="020B0609020204030204" pitchFamily="49" charset="0"/>
                <a:cs typeface="Consolas" panose="020B0609020204030204" pitchFamily="49" charset="0"/>
              </a:rPr>
              <a:t>next</a:t>
            </a:r>
            <a:br>
              <a:rPr lang="en-US" altLang="zh-CN" sz="2400" dirty="0">
                <a:latin typeface="Consolas" panose="020B0609020204030204" pitchFamily="49" charset="0"/>
                <a:cs typeface="Consolas" panose="020B0609020204030204" pitchFamily="49" charset="0"/>
              </a:rPr>
            </a:br>
            <a:r>
              <a:rPr lang="en-US" altLang="zh-CN" sz="2400" dirty="0" err="1">
                <a:latin typeface="Consolas" panose="020B0609020204030204" pitchFamily="49" charset="0"/>
                <a:cs typeface="Consolas" panose="020B0609020204030204" pitchFamily="49" charset="0"/>
              </a:rPr>
              <a:t>msgbox</a:t>
            </a:r>
            <a:r>
              <a:rPr lang="en-US" altLang="zh-CN" sz="2400" dirty="0">
                <a:latin typeface="Consolas" panose="020B0609020204030204" pitchFamily="49" charset="0"/>
                <a:cs typeface="Consolas" panose="020B0609020204030204" pitchFamily="49" charset="0"/>
              </a:rPr>
              <a:t> (total)</a:t>
            </a:r>
            <a:br>
              <a:rPr lang="en-US" altLang="zh-CN" sz="2400" dirty="0">
                <a:latin typeface="Consolas" panose="020B0609020204030204" pitchFamily="49" charset="0"/>
                <a:cs typeface="Consolas" panose="020B0609020204030204" pitchFamily="49" charset="0"/>
              </a:rPr>
            </a:br>
            <a:endParaRPr lang="en-US"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395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Do……While</a:t>
            </a:r>
            <a:r>
              <a:rPr lang="zh-CN" altLang="en-US" dirty="0" smtClean="0"/>
              <a:t>循环</a:t>
            </a:r>
            <a:endParaRPr lang="zh-CN" altLang="en-US" dirty="0"/>
          </a:p>
        </p:txBody>
      </p:sp>
      <p:sp>
        <p:nvSpPr>
          <p:cNvPr id="3" name="内容占位符 2"/>
          <p:cNvSpPr>
            <a:spLocks noGrp="1"/>
          </p:cNvSpPr>
          <p:nvPr>
            <p:ph idx="1"/>
          </p:nvPr>
        </p:nvSpPr>
        <p:spPr/>
        <p:txBody>
          <a:bodyPr/>
          <a:lstStyle/>
          <a:p>
            <a:r>
              <a:rPr lang="en-US" altLang="zh-CN" dirty="0" smtClean="0"/>
              <a:t>DO……Loop While</a:t>
            </a:r>
            <a:r>
              <a:rPr lang="zh-CN" altLang="en-US" dirty="0" smtClean="0">
                <a:solidFill>
                  <a:srgbClr val="FF0000"/>
                </a:solidFill>
              </a:rPr>
              <a:t>循环结构</a:t>
            </a:r>
            <a:endParaRPr lang="en-US" altLang="zh-CN" dirty="0" smtClean="0">
              <a:solidFill>
                <a:srgbClr val="FF0000"/>
              </a:solidFill>
            </a:endParaRPr>
          </a:p>
          <a:p>
            <a:pPr marL="365760" lvl="1" indent="0">
              <a:buNone/>
            </a:pPr>
            <a:r>
              <a:rPr lang="en-US" altLang="zh-CN" dirty="0" smtClean="0"/>
              <a:t>DO  </a:t>
            </a:r>
          </a:p>
          <a:p>
            <a:pPr marL="365760" lvl="1" indent="0">
              <a:buNone/>
            </a:pPr>
            <a:r>
              <a:rPr lang="en-US" altLang="zh-CN" dirty="0"/>
              <a:t>	</a:t>
            </a:r>
            <a:r>
              <a:rPr lang="zh-CN" altLang="en-US" dirty="0" smtClean="0"/>
              <a:t>执行循环体</a:t>
            </a:r>
            <a:endParaRPr lang="en-US" altLang="zh-CN" dirty="0" smtClean="0"/>
          </a:p>
          <a:p>
            <a:pPr marL="365760" lvl="1" indent="0">
              <a:buNone/>
            </a:pPr>
            <a:r>
              <a:rPr lang="en-US" altLang="zh-CN" dirty="0" smtClean="0"/>
              <a:t>Loop </a:t>
            </a:r>
            <a:r>
              <a:rPr lang="en-US" altLang="zh-CN" dirty="0"/>
              <a:t>While  </a:t>
            </a:r>
            <a:r>
              <a:rPr lang="zh-CN" altLang="en-US" dirty="0"/>
              <a:t>条件</a:t>
            </a:r>
            <a:endParaRPr lang="en-US" altLang="zh-CN" dirty="0"/>
          </a:p>
          <a:p>
            <a:pPr marL="365760" lvl="1" indent="0">
              <a:buNone/>
            </a:pPr>
            <a:endParaRPr lang="zh-CN" altLang="en-US" dirty="0"/>
          </a:p>
        </p:txBody>
      </p:sp>
      <p:sp>
        <p:nvSpPr>
          <p:cNvPr id="4" name="内容占位符 2"/>
          <p:cNvSpPr txBox="1">
            <a:spLocks/>
          </p:cNvSpPr>
          <p:nvPr/>
        </p:nvSpPr>
        <p:spPr>
          <a:xfrm>
            <a:off x="6220690" y="1191491"/>
            <a:ext cx="5611091" cy="5084617"/>
          </a:xfrm>
          <a:prstGeom prst="rect">
            <a:avLst/>
          </a:prstGeom>
        </p:spPr>
        <p:txBody>
          <a:bodyPr vert="horz" lIns="91440" tIns="45720" rIns="91440" bIns="45720" rtlCol="0">
            <a:normAutofit fontScale="85000" lnSpcReduction="20000"/>
          </a:bodyPr>
          <a:lstStyle>
            <a:lvl1pPr marL="274320" indent="-228600" algn="l" defTabSz="914400" rtl="0" eaLnBrk="1" latinLnBrk="0" hangingPunct="1">
              <a:lnSpc>
                <a:spcPct val="150000"/>
              </a:lnSpc>
              <a:spcBef>
                <a:spcPts val="1800"/>
              </a:spcBef>
              <a:buSzPct val="102000"/>
              <a:buFont typeface="Wingdings" panose="05000000000000000000" pitchFamily="2" charset="2"/>
              <a:buChar char="l"/>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Wingdings" panose="05000000000000000000" pitchFamily="2" charset="2"/>
              <a:buChar char="Ø"/>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Wingdings" panose="05000000000000000000" pitchFamily="2" charset="2"/>
              <a:buChar char="u"/>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45720" indent="0">
              <a:buFont typeface="Wingdings" panose="05000000000000000000" pitchFamily="2" charset="2"/>
              <a:buNone/>
            </a:pPr>
            <a:r>
              <a:rPr lang="en-US" altLang="zh-CN" i="1" dirty="0" smtClean="0"/>
              <a:t>'Do ……Loop while </a:t>
            </a:r>
            <a:r>
              <a:rPr lang="zh-CN" altLang="en-US" i="1" dirty="0" smtClean="0">
                <a:solidFill>
                  <a:srgbClr val="0070C0"/>
                </a:solidFill>
              </a:rPr>
              <a:t>实例</a:t>
            </a:r>
            <a:r>
              <a:rPr lang="zh-CN" altLang="en-US" dirty="0" smtClean="0">
                <a:solidFill>
                  <a:srgbClr val="0070C0"/>
                </a:solidFill>
              </a:rPr>
              <a:t/>
            </a:r>
            <a:br>
              <a:rPr lang="zh-CN" altLang="en-US" dirty="0" smtClean="0">
                <a:solidFill>
                  <a:srgbClr val="0070C0"/>
                </a:solidFill>
              </a:rPr>
            </a:br>
            <a:r>
              <a:rPr lang="en-US" altLang="zh-CN" dirty="0" smtClean="0">
                <a:latin typeface="Consolas" panose="020B0609020204030204" pitchFamily="49" charset="0"/>
                <a:cs typeface="Consolas" panose="020B0609020204030204" pitchFamily="49" charset="0"/>
              </a:rPr>
              <a:t>Dim sum</a:t>
            </a:r>
            <a:br>
              <a:rPr lang="en-US" altLang="zh-CN" dirty="0" smtClean="0">
                <a:latin typeface="Consolas" panose="020B0609020204030204" pitchFamily="49" charset="0"/>
                <a:cs typeface="Consolas" panose="020B0609020204030204" pitchFamily="49" charset="0"/>
              </a:rPr>
            </a:br>
            <a:r>
              <a:rPr lang="en-US" altLang="zh-CN" dirty="0" smtClean="0">
                <a:latin typeface="Consolas" panose="020B0609020204030204" pitchFamily="49" charset="0"/>
                <a:cs typeface="Consolas" panose="020B0609020204030204" pitchFamily="49" charset="0"/>
              </a:rPr>
              <a:t>Dim </a:t>
            </a:r>
            <a:r>
              <a:rPr lang="en-US" altLang="zh-CN" dirty="0" err="1" smtClean="0">
                <a:latin typeface="Consolas" panose="020B0609020204030204" pitchFamily="49" charset="0"/>
                <a:cs typeface="Consolas" panose="020B0609020204030204" pitchFamily="49" charset="0"/>
              </a:rPr>
              <a:t>i</a:t>
            </a:r>
            <a:r>
              <a:rPr lang="en-US" altLang="zh-CN" dirty="0" smtClean="0">
                <a:latin typeface="Consolas" panose="020B0609020204030204" pitchFamily="49" charset="0"/>
                <a:cs typeface="Consolas" panose="020B0609020204030204" pitchFamily="49" charset="0"/>
              </a:rPr>
              <a:t/>
            </a:r>
            <a:br>
              <a:rPr lang="en-US" altLang="zh-CN" dirty="0" smtClean="0">
                <a:latin typeface="Consolas" panose="020B0609020204030204" pitchFamily="49" charset="0"/>
                <a:cs typeface="Consolas" panose="020B0609020204030204" pitchFamily="49" charset="0"/>
              </a:rPr>
            </a:br>
            <a:r>
              <a:rPr lang="en-US" altLang="zh-CN" dirty="0" smtClean="0">
                <a:latin typeface="Consolas" panose="020B0609020204030204" pitchFamily="49" charset="0"/>
                <a:cs typeface="Consolas" panose="020B0609020204030204" pitchFamily="49" charset="0"/>
              </a:rPr>
              <a:t>sum = 0</a:t>
            </a:r>
            <a:br>
              <a:rPr lang="en-US" altLang="zh-CN" dirty="0" smtClean="0">
                <a:latin typeface="Consolas" panose="020B0609020204030204" pitchFamily="49" charset="0"/>
                <a:cs typeface="Consolas" panose="020B0609020204030204" pitchFamily="49" charset="0"/>
              </a:rPr>
            </a:br>
            <a:r>
              <a:rPr lang="en-US" altLang="zh-CN" dirty="0" err="1" smtClean="0">
                <a:latin typeface="Consolas" panose="020B0609020204030204" pitchFamily="49" charset="0"/>
                <a:cs typeface="Consolas" panose="020B0609020204030204" pitchFamily="49" charset="0"/>
              </a:rPr>
              <a:t>i</a:t>
            </a:r>
            <a:r>
              <a:rPr lang="en-US" altLang="zh-CN" dirty="0" smtClean="0">
                <a:latin typeface="Consolas" panose="020B0609020204030204" pitchFamily="49" charset="0"/>
                <a:cs typeface="Consolas" panose="020B0609020204030204" pitchFamily="49" charset="0"/>
              </a:rPr>
              <a:t> = 0</a:t>
            </a:r>
            <a:br>
              <a:rPr lang="en-US" altLang="zh-CN" dirty="0" smtClean="0">
                <a:latin typeface="Consolas" panose="020B0609020204030204" pitchFamily="49" charset="0"/>
                <a:cs typeface="Consolas" panose="020B0609020204030204" pitchFamily="49" charset="0"/>
              </a:rPr>
            </a:br>
            <a:r>
              <a:rPr lang="en-US" altLang="zh-CN" dirty="0" smtClean="0">
                <a:latin typeface="Consolas" panose="020B0609020204030204" pitchFamily="49" charset="0"/>
                <a:cs typeface="Consolas" panose="020B0609020204030204" pitchFamily="49" charset="0"/>
              </a:rPr>
              <a:t>Do</a:t>
            </a:r>
            <a:br>
              <a:rPr lang="en-US" altLang="zh-CN" dirty="0" smtClean="0">
                <a:latin typeface="Consolas" panose="020B0609020204030204" pitchFamily="49" charset="0"/>
                <a:cs typeface="Consolas" panose="020B0609020204030204" pitchFamily="49" charset="0"/>
              </a:rPr>
            </a:br>
            <a:r>
              <a:rPr lang="en-US" altLang="zh-CN" dirty="0" smtClean="0">
                <a:latin typeface="Consolas" panose="020B0609020204030204" pitchFamily="49" charset="0"/>
                <a:cs typeface="Consolas" panose="020B0609020204030204" pitchFamily="49" charset="0"/>
              </a:rPr>
              <a:t>    sum = sum + </a:t>
            </a:r>
            <a:r>
              <a:rPr lang="en-US" altLang="zh-CN" dirty="0" err="1" smtClean="0">
                <a:latin typeface="Consolas" panose="020B0609020204030204" pitchFamily="49" charset="0"/>
                <a:cs typeface="Consolas" panose="020B0609020204030204" pitchFamily="49" charset="0"/>
              </a:rPr>
              <a:t>i</a:t>
            </a:r>
            <a:r>
              <a:rPr lang="en-US" altLang="zh-CN" dirty="0" smtClean="0">
                <a:latin typeface="Consolas" panose="020B0609020204030204" pitchFamily="49" charset="0"/>
                <a:cs typeface="Consolas" panose="020B0609020204030204" pitchFamily="49" charset="0"/>
              </a:rPr>
              <a:t/>
            </a:r>
            <a:br>
              <a:rPr lang="en-US" altLang="zh-CN" dirty="0" smtClean="0">
                <a:latin typeface="Consolas" panose="020B0609020204030204" pitchFamily="49" charset="0"/>
                <a:cs typeface="Consolas" panose="020B0609020204030204" pitchFamily="49" charset="0"/>
              </a:rPr>
            </a:br>
            <a:r>
              <a:rPr lang="en-US" altLang="zh-CN" dirty="0" smtClean="0">
                <a:latin typeface="Consolas" panose="020B0609020204030204" pitchFamily="49" charset="0"/>
                <a:cs typeface="Consolas" panose="020B0609020204030204" pitchFamily="49" charset="0"/>
              </a:rPr>
              <a:t>    </a:t>
            </a:r>
            <a:r>
              <a:rPr lang="en-US" altLang="zh-CN" dirty="0" err="1" smtClean="0">
                <a:latin typeface="Consolas" panose="020B0609020204030204" pitchFamily="49" charset="0"/>
                <a:cs typeface="Consolas" panose="020B0609020204030204" pitchFamily="49" charset="0"/>
              </a:rPr>
              <a:t>i</a:t>
            </a:r>
            <a:r>
              <a:rPr lang="en-US" altLang="zh-CN" dirty="0" smtClean="0">
                <a:latin typeface="Consolas" panose="020B0609020204030204" pitchFamily="49" charset="0"/>
                <a:cs typeface="Consolas" panose="020B0609020204030204" pitchFamily="49" charset="0"/>
              </a:rPr>
              <a:t> = </a:t>
            </a:r>
            <a:r>
              <a:rPr lang="en-US" altLang="zh-CN" dirty="0" err="1" smtClean="0">
                <a:latin typeface="Consolas" panose="020B0609020204030204" pitchFamily="49" charset="0"/>
                <a:cs typeface="Consolas" panose="020B0609020204030204" pitchFamily="49" charset="0"/>
              </a:rPr>
              <a:t>i</a:t>
            </a:r>
            <a:r>
              <a:rPr lang="en-US" altLang="zh-CN" dirty="0" smtClean="0">
                <a:latin typeface="Consolas" panose="020B0609020204030204" pitchFamily="49" charset="0"/>
                <a:cs typeface="Consolas" panose="020B0609020204030204" pitchFamily="49" charset="0"/>
              </a:rPr>
              <a:t> + 1    </a:t>
            </a:r>
            <a:br>
              <a:rPr lang="en-US" altLang="zh-CN" dirty="0" smtClean="0">
                <a:latin typeface="Consolas" panose="020B0609020204030204" pitchFamily="49" charset="0"/>
                <a:cs typeface="Consolas" panose="020B0609020204030204" pitchFamily="49" charset="0"/>
              </a:rPr>
            </a:br>
            <a:r>
              <a:rPr lang="en-US" altLang="zh-CN" dirty="0" smtClean="0">
                <a:latin typeface="Consolas" panose="020B0609020204030204" pitchFamily="49" charset="0"/>
                <a:cs typeface="Consolas" panose="020B0609020204030204" pitchFamily="49" charset="0"/>
              </a:rPr>
              <a:t>Loop While </a:t>
            </a:r>
            <a:r>
              <a:rPr lang="en-US" altLang="zh-CN" dirty="0" err="1" smtClean="0">
                <a:latin typeface="Consolas" panose="020B0609020204030204" pitchFamily="49" charset="0"/>
                <a:cs typeface="Consolas" panose="020B0609020204030204" pitchFamily="49" charset="0"/>
              </a:rPr>
              <a:t>i</a:t>
            </a:r>
            <a:r>
              <a:rPr lang="en-US" altLang="zh-CN" dirty="0" smtClean="0">
                <a:latin typeface="Consolas" panose="020B0609020204030204" pitchFamily="49" charset="0"/>
                <a:cs typeface="Consolas" panose="020B0609020204030204" pitchFamily="49" charset="0"/>
              </a:rPr>
              <a:t> &lt; 10</a:t>
            </a:r>
            <a:br>
              <a:rPr lang="en-US" altLang="zh-CN" dirty="0" smtClean="0">
                <a:latin typeface="Consolas" panose="020B0609020204030204" pitchFamily="49" charset="0"/>
                <a:cs typeface="Consolas" panose="020B0609020204030204" pitchFamily="49" charset="0"/>
              </a:rPr>
            </a:br>
            <a:r>
              <a:rPr lang="en-US" altLang="zh-CN" dirty="0" err="1" smtClean="0">
                <a:latin typeface="Consolas" panose="020B0609020204030204" pitchFamily="49" charset="0"/>
                <a:cs typeface="Consolas" panose="020B0609020204030204" pitchFamily="49" charset="0"/>
              </a:rPr>
              <a:t>msgbox</a:t>
            </a:r>
            <a:r>
              <a:rPr lang="en-US" altLang="zh-CN" dirty="0" smtClean="0">
                <a:latin typeface="Consolas" panose="020B0609020204030204" pitchFamily="49" charset="0"/>
                <a:cs typeface="Consolas" panose="020B0609020204030204" pitchFamily="49" charset="0"/>
              </a:rPr>
              <a:t> (sum)</a:t>
            </a:r>
            <a:endParaRPr lang="en-US"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33991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VBS</a:t>
            </a:r>
            <a:r>
              <a:rPr lang="zh-CN" altLang="en-US" dirty="0" smtClean="0"/>
              <a:t>基础知识</a:t>
            </a:r>
            <a:endParaRPr lang="zh-CN" altLang="en-US" dirty="0"/>
          </a:p>
        </p:txBody>
      </p:sp>
      <p:sp>
        <p:nvSpPr>
          <p:cNvPr id="5" name="内容占位符 4"/>
          <p:cNvSpPr>
            <a:spLocks noGrp="1"/>
          </p:cNvSpPr>
          <p:nvPr>
            <p:ph idx="1"/>
          </p:nvPr>
        </p:nvSpPr>
        <p:spPr/>
        <p:txBody>
          <a:bodyPr/>
          <a:lstStyle/>
          <a:p>
            <a:r>
              <a:rPr lang="zh-CN" altLang="en-US" dirty="0" smtClean="0"/>
              <a:t>认识</a:t>
            </a:r>
            <a:r>
              <a:rPr lang="en-US" altLang="zh-CN" dirty="0" smtClean="0"/>
              <a:t>VBS</a:t>
            </a:r>
          </a:p>
          <a:p>
            <a:pPr lvl="1"/>
            <a:r>
              <a:rPr lang="en-US" altLang="zh-CN" dirty="0" smtClean="0"/>
              <a:t>VBS</a:t>
            </a:r>
            <a:r>
              <a:rPr lang="zh-CN" altLang="en-US" dirty="0" smtClean="0"/>
              <a:t>是</a:t>
            </a:r>
            <a:r>
              <a:rPr lang="en-US" altLang="zh-CN" dirty="0" smtClean="0"/>
              <a:t>Visual Basic Script</a:t>
            </a:r>
            <a:r>
              <a:rPr lang="zh-CN" altLang="en-US" dirty="0" smtClean="0"/>
              <a:t>的简称，即</a:t>
            </a:r>
            <a:r>
              <a:rPr lang="en-US" altLang="zh-CN" dirty="0" smtClean="0"/>
              <a:t>Visual Basic</a:t>
            </a:r>
            <a:r>
              <a:rPr lang="zh-CN" altLang="en-US" dirty="0" smtClean="0"/>
              <a:t>脚本语言，是微软开发的一门脚本语言</a:t>
            </a:r>
            <a:endParaRPr lang="en-US" altLang="zh-CN" dirty="0" smtClean="0"/>
          </a:p>
          <a:p>
            <a:pPr lvl="1"/>
            <a:r>
              <a:rPr lang="en-US" altLang="zh-CN" dirty="0"/>
              <a:t>VBS</a:t>
            </a:r>
            <a:r>
              <a:rPr lang="zh-CN" altLang="en-US" dirty="0"/>
              <a:t>是基于</a:t>
            </a:r>
            <a:r>
              <a:rPr lang="en-US" altLang="zh-CN" dirty="0"/>
              <a:t>Visual Basic</a:t>
            </a:r>
            <a:r>
              <a:rPr lang="zh-CN" altLang="en-US" dirty="0"/>
              <a:t>的脚本语言</a:t>
            </a:r>
            <a:endParaRPr lang="en-US" altLang="zh-CN" dirty="0" smtClean="0"/>
          </a:p>
        </p:txBody>
      </p:sp>
    </p:spTree>
    <p:extLst>
      <p:ext uri="{BB962C8B-B14F-4D97-AF65-F5344CB8AC3E}">
        <p14:creationId xmlns:p14="http://schemas.microsoft.com/office/powerpoint/2010/main" val="4222283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pPr algn="ctr"/>
            <a:r>
              <a:rPr lang="zh-CN" altLang="en-US" dirty="0" smtClean="0"/>
              <a:t>目 录</a:t>
            </a:r>
            <a:endParaRPr lang="zh-CN" altLang="en-US" dirty="0"/>
          </a:p>
        </p:txBody>
      </p:sp>
      <p:sp>
        <p:nvSpPr>
          <p:cNvPr id="18" name="内容占位符 17"/>
          <p:cNvSpPr>
            <a:spLocks noGrp="1"/>
          </p:cNvSpPr>
          <p:nvPr>
            <p:ph sz="half" idx="1"/>
          </p:nvPr>
        </p:nvSpPr>
        <p:spPr>
          <a:xfrm>
            <a:off x="3301658" y="1066973"/>
            <a:ext cx="5436448" cy="5434415"/>
          </a:xfrm>
        </p:spPr>
        <p:txBody>
          <a:bodyPr>
            <a:normAutofit fontScale="85000" lnSpcReduction="20000"/>
          </a:bodyPr>
          <a:lstStyle/>
          <a:p>
            <a:r>
              <a:rPr lang="en-US" altLang="zh-CN" dirty="0" smtClean="0"/>
              <a:t>VBS</a:t>
            </a:r>
            <a:r>
              <a:rPr lang="zh-CN" altLang="en-US" dirty="0" smtClean="0"/>
              <a:t>简介</a:t>
            </a:r>
            <a:endParaRPr lang="en-US" altLang="zh-CN" dirty="0" smtClean="0"/>
          </a:p>
          <a:p>
            <a:r>
              <a:rPr lang="en-US" altLang="zh-CN" dirty="0" smtClean="0"/>
              <a:t>VBS</a:t>
            </a:r>
            <a:r>
              <a:rPr lang="zh-CN" altLang="en-US" dirty="0" smtClean="0"/>
              <a:t>基本语法</a:t>
            </a:r>
            <a:endParaRPr lang="en-US" altLang="zh-CN" dirty="0" smtClean="0"/>
          </a:p>
          <a:p>
            <a:pPr lvl="1"/>
            <a:r>
              <a:rPr lang="zh-CN" altLang="en-US" dirty="0" smtClean="0"/>
              <a:t>变量</a:t>
            </a:r>
            <a:endParaRPr lang="en-US" altLang="zh-CN" dirty="0" smtClean="0"/>
          </a:p>
          <a:p>
            <a:pPr lvl="1"/>
            <a:r>
              <a:rPr lang="zh-CN" altLang="en-US" dirty="0" smtClean="0"/>
              <a:t>数组</a:t>
            </a:r>
            <a:endParaRPr lang="en-US" altLang="zh-CN" dirty="0" smtClean="0"/>
          </a:p>
          <a:p>
            <a:pPr lvl="1"/>
            <a:r>
              <a:rPr lang="zh-CN" altLang="en-US" dirty="0" smtClean="0"/>
              <a:t>操作符</a:t>
            </a:r>
            <a:endParaRPr lang="en-US" altLang="zh-CN" dirty="0" smtClean="0"/>
          </a:p>
          <a:p>
            <a:r>
              <a:rPr lang="zh-CN" altLang="en-US" dirty="0" smtClean="0"/>
              <a:t>条件语句</a:t>
            </a:r>
            <a:endParaRPr lang="en-US" altLang="zh-CN" dirty="0" smtClean="0"/>
          </a:p>
          <a:p>
            <a:r>
              <a:rPr lang="zh-CN" altLang="en-US" dirty="0" smtClean="0"/>
              <a:t>循环控制语句</a:t>
            </a:r>
            <a:endParaRPr lang="en-US" altLang="zh-CN" dirty="0" smtClean="0"/>
          </a:p>
          <a:p>
            <a:r>
              <a:rPr lang="zh-CN" altLang="en-US" dirty="0" smtClean="0">
                <a:solidFill>
                  <a:srgbClr val="FF0000"/>
                </a:solidFill>
              </a:rPr>
              <a:t>常用函数解析</a:t>
            </a:r>
            <a:endParaRPr lang="zh-CN" altLang="en-US" dirty="0">
              <a:solidFill>
                <a:srgbClr val="FF0000"/>
              </a:solidFill>
            </a:endParaRPr>
          </a:p>
        </p:txBody>
      </p:sp>
    </p:spTree>
    <p:extLst>
      <p:ext uri="{BB962C8B-B14F-4D97-AF65-F5344CB8AC3E}">
        <p14:creationId xmlns:p14="http://schemas.microsoft.com/office/powerpoint/2010/main" val="344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常用函数</a:t>
            </a:r>
            <a:r>
              <a:rPr lang="en-US" altLang="zh-CN" dirty="0" smtClean="0"/>
              <a:t>—</a:t>
            </a:r>
            <a:r>
              <a:rPr lang="zh-CN" altLang="en-US" dirty="0"/>
              <a:t>操作</a:t>
            </a:r>
            <a:r>
              <a:rPr lang="zh-CN" altLang="en-US" dirty="0" smtClean="0"/>
              <a:t>字符串函数</a:t>
            </a:r>
            <a:endParaRPr lang="zh-CN" altLang="en-US" dirty="0"/>
          </a:p>
        </p:txBody>
      </p:sp>
      <p:sp>
        <p:nvSpPr>
          <p:cNvPr id="3" name="内容占位符 2"/>
          <p:cNvSpPr>
            <a:spLocks noGrp="1"/>
          </p:cNvSpPr>
          <p:nvPr>
            <p:ph idx="1"/>
          </p:nvPr>
        </p:nvSpPr>
        <p:spPr>
          <a:xfrm>
            <a:off x="693829" y="1071716"/>
            <a:ext cx="10927899" cy="5329084"/>
          </a:xfrm>
        </p:spPr>
        <p:txBody>
          <a:bodyPr>
            <a:normAutofit fontScale="92500" lnSpcReduction="20000"/>
          </a:bodyPr>
          <a:lstStyle/>
          <a:p>
            <a:r>
              <a:rPr lang="en-US" altLang="zh-CN" dirty="0" err="1" smtClean="0"/>
              <a:t>Lcase</a:t>
            </a:r>
            <a:r>
              <a:rPr lang="en-US" altLang="zh-CN" dirty="0" smtClean="0"/>
              <a:t>  </a:t>
            </a:r>
            <a:r>
              <a:rPr lang="en-US" altLang="zh-CN" dirty="0" err="1" smtClean="0"/>
              <a:t>Ucase</a:t>
            </a:r>
            <a:r>
              <a:rPr lang="zh-CN" altLang="en-US" dirty="0" smtClean="0"/>
              <a:t>将字符串进行大小写转换</a:t>
            </a:r>
            <a:endParaRPr lang="en-US" altLang="zh-CN" dirty="0" smtClean="0"/>
          </a:p>
          <a:p>
            <a:pPr lvl="1"/>
            <a:r>
              <a:rPr lang="zh-CN" altLang="en-US" dirty="0" smtClean="0"/>
              <a:t>例：</a:t>
            </a:r>
            <a:r>
              <a:rPr lang="en-US" altLang="zh-CN" dirty="0" smtClean="0"/>
              <a:t>x = </a:t>
            </a:r>
            <a:r>
              <a:rPr lang="en-US" altLang="zh-CN" dirty="0" err="1" smtClean="0"/>
              <a:t>Lcase</a:t>
            </a:r>
            <a:r>
              <a:rPr lang="en-US" altLang="zh-CN" dirty="0" smtClean="0"/>
              <a:t>(“</a:t>
            </a:r>
            <a:r>
              <a:rPr lang="en-US" altLang="zh-CN" dirty="0" err="1" smtClean="0"/>
              <a:t>aBC</a:t>
            </a:r>
            <a:r>
              <a:rPr lang="en-US" altLang="zh-CN" dirty="0" smtClean="0"/>
              <a:t>”)        x = </a:t>
            </a:r>
            <a:r>
              <a:rPr lang="en-US" altLang="zh-CN" dirty="0" err="1" smtClean="0"/>
              <a:t>Ucase</a:t>
            </a:r>
            <a:r>
              <a:rPr lang="en-US" altLang="zh-CN" dirty="0" smtClean="0"/>
              <a:t>(“</a:t>
            </a:r>
            <a:r>
              <a:rPr lang="en-US" altLang="zh-CN" dirty="0" err="1" smtClean="0"/>
              <a:t>Abc</a:t>
            </a:r>
            <a:r>
              <a:rPr lang="en-US" altLang="zh-CN" dirty="0" smtClean="0"/>
              <a:t>”)</a:t>
            </a:r>
          </a:p>
          <a:p>
            <a:r>
              <a:rPr lang="en-US" altLang="zh-CN" dirty="0" err="1" smtClean="0"/>
              <a:t>StrComp</a:t>
            </a:r>
            <a:r>
              <a:rPr lang="en-US" altLang="zh-CN" dirty="0" smtClean="0"/>
              <a:t>     </a:t>
            </a:r>
            <a:r>
              <a:rPr lang="zh-CN" altLang="en-US" dirty="0" smtClean="0"/>
              <a:t>字符串比较函数，相等则返回 </a:t>
            </a:r>
            <a:r>
              <a:rPr lang="en-US" altLang="zh-CN" dirty="0" smtClean="0"/>
              <a:t>0</a:t>
            </a:r>
          </a:p>
          <a:p>
            <a:pPr lvl="1"/>
            <a:r>
              <a:rPr lang="zh-CN" altLang="en-US" dirty="0" smtClean="0"/>
              <a:t>例：</a:t>
            </a:r>
            <a:r>
              <a:rPr lang="en-US" altLang="zh-CN" dirty="0" smtClean="0"/>
              <a:t>x = </a:t>
            </a:r>
            <a:r>
              <a:rPr lang="en-US" altLang="zh-CN" dirty="0" err="1" smtClean="0"/>
              <a:t>strComp</a:t>
            </a:r>
            <a:r>
              <a:rPr lang="en-US" altLang="zh-CN" dirty="0" smtClean="0"/>
              <a:t>(“</a:t>
            </a:r>
            <a:r>
              <a:rPr lang="en-US" altLang="zh-CN" dirty="0" err="1" smtClean="0"/>
              <a:t>abc</a:t>
            </a:r>
            <a:r>
              <a:rPr lang="en-US" altLang="zh-CN" dirty="0" smtClean="0"/>
              <a:t>”,”</a:t>
            </a:r>
            <a:r>
              <a:rPr lang="en-US" altLang="zh-CN" dirty="0" err="1" smtClean="0"/>
              <a:t>abc</a:t>
            </a:r>
            <a:r>
              <a:rPr lang="en-US" altLang="zh-CN" dirty="0" smtClean="0"/>
              <a:t>”)</a:t>
            </a:r>
          </a:p>
          <a:p>
            <a:r>
              <a:rPr lang="en-US" altLang="zh-CN" dirty="0" err="1" smtClean="0"/>
              <a:t>StrReverse</a:t>
            </a:r>
            <a:r>
              <a:rPr lang="en-US" altLang="zh-CN" dirty="0" smtClean="0"/>
              <a:t>    </a:t>
            </a:r>
            <a:r>
              <a:rPr lang="zh-CN" altLang="en-US" dirty="0" smtClean="0"/>
              <a:t>翻转字符串字符</a:t>
            </a:r>
            <a:endParaRPr lang="en-US" altLang="zh-CN" dirty="0" smtClean="0"/>
          </a:p>
          <a:p>
            <a:pPr lvl="1"/>
            <a:r>
              <a:rPr lang="zh-CN" altLang="en-US" dirty="0" smtClean="0"/>
              <a:t>例：</a:t>
            </a:r>
            <a:r>
              <a:rPr lang="en-US" altLang="zh-CN" dirty="0" smtClean="0"/>
              <a:t>x = </a:t>
            </a:r>
            <a:r>
              <a:rPr lang="en-US" altLang="zh-CN" dirty="0" err="1" smtClean="0"/>
              <a:t>StrReverse</a:t>
            </a:r>
            <a:r>
              <a:rPr lang="en-US" altLang="zh-CN" dirty="0" smtClean="0"/>
              <a:t>(“Why”)</a:t>
            </a:r>
          </a:p>
          <a:p>
            <a:r>
              <a:rPr lang="en-US" altLang="zh-CN" dirty="0" smtClean="0"/>
              <a:t>Len ,Left, </a:t>
            </a:r>
            <a:r>
              <a:rPr lang="en-US" altLang="zh-CN" dirty="0" err="1" smtClean="0"/>
              <a:t>Right,Mid</a:t>
            </a:r>
            <a:r>
              <a:rPr lang="en-US" altLang="zh-CN" dirty="0" smtClean="0"/>
              <a:t>  (</a:t>
            </a:r>
            <a:r>
              <a:rPr lang="zh-CN" altLang="en-US" dirty="0" smtClean="0"/>
              <a:t>返回长度，左边指定数目字符，右边指定数目字符</a:t>
            </a:r>
            <a:r>
              <a:rPr lang="en-US" altLang="zh-CN" dirty="0" smtClean="0"/>
              <a:t>,</a:t>
            </a:r>
            <a:r>
              <a:rPr lang="zh-CN" altLang="en-US" dirty="0" smtClean="0"/>
              <a:t>中间指定书目字符</a:t>
            </a:r>
            <a:r>
              <a:rPr lang="en-US" altLang="zh-CN" dirty="0" smtClean="0"/>
              <a:t>)</a:t>
            </a:r>
          </a:p>
          <a:p>
            <a:pPr lvl="1"/>
            <a:endParaRPr lang="zh-CN" altLang="en-US" dirty="0"/>
          </a:p>
        </p:txBody>
      </p:sp>
    </p:spTree>
    <p:extLst>
      <p:ext uri="{BB962C8B-B14F-4D97-AF65-F5344CB8AC3E}">
        <p14:creationId xmlns:p14="http://schemas.microsoft.com/office/powerpoint/2010/main" val="351275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常用</a:t>
            </a:r>
            <a:r>
              <a:rPr lang="zh-CN" altLang="en-US" dirty="0" smtClean="0"/>
              <a:t>函数</a:t>
            </a:r>
            <a:r>
              <a:rPr lang="en-US" altLang="zh-CN" dirty="0" smtClean="0"/>
              <a:t>——</a:t>
            </a:r>
            <a:r>
              <a:rPr lang="zh-CN" altLang="en-US" dirty="0" smtClean="0"/>
              <a:t>日期和时间函数</a:t>
            </a:r>
            <a:endParaRPr lang="zh-CN" altLang="en-US" dirty="0"/>
          </a:p>
        </p:txBody>
      </p:sp>
      <p:sp>
        <p:nvSpPr>
          <p:cNvPr id="3" name="内容占位符 2"/>
          <p:cNvSpPr>
            <a:spLocks noGrp="1"/>
          </p:cNvSpPr>
          <p:nvPr>
            <p:ph idx="1"/>
          </p:nvPr>
        </p:nvSpPr>
        <p:spPr/>
        <p:txBody>
          <a:bodyPr/>
          <a:lstStyle/>
          <a:p>
            <a:r>
              <a:rPr lang="en-US" altLang="zh-CN" dirty="0" smtClean="0"/>
              <a:t>Date</a:t>
            </a:r>
            <a:r>
              <a:rPr lang="zh-CN" altLang="en-US" dirty="0" smtClean="0"/>
              <a:t>函数</a:t>
            </a:r>
            <a:endParaRPr lang="en-US" altLang="zh-CN" dirty="0" smtClean="0"/>
          </a:p>
          <a:p>
            <a:r>
              <a:rPr lang="zh-CN" altLang="en-US" dirty="0" smtClean="0"/>
              <a:t>作用：返回当前系统日期</a:t>
            </a:r>
            <a:endParaRPr lang="en-US" altLang="zh-CN" dirty="0" smtClean="0"/>
          </a:p>
          <a:p>
            <a:endParaRPr lang="zh-CN" altLang="en-US" dirty="0"/>
          </a:p>
        </p:txBody>
      </p:sp>
      <p:sp>
        <p:nvSpPr>
          <p:cNvPr id="4" name="内容占位符 2"/>
          <p:cNvSpPr txBox="1">
            <a:spLocks/>
          </p:cNvSpPr>
          <p:nvPr/>
        </p:nvSpPr>
        <p:spPr>
          <a:xfrm>
            <a:off x="6180230" y="1366685"/>
            <a:ext cx="3760183" cy="4119716"/>
          </a:xfrm>
          <a:prstGeom prst="rect">
            <a:avLst/>
          </a:prstGeom>
        </p:spPr>
        <p:txBody>
          <a:bodyPr vert="horz" lIns="91440" tIns="45720" rIns="91440" bIns="45720" rtlCol="0">
            <a:normAutofit/>
          </a:bodyPr>
          <a:lstStyle>
            <a:lvl1pPr marL="274320" indent="-228600" algn="l" defTabSz="914400" rtl="0" eaLnBrk="1" latinLnBrk="0" hangingPunct="1">
              <a:lnSpc>
                <a:spcPct val="150000"/>
              </a:lnSpc>
              <a:spcBef>
                <a:spcPts val="1800"/>
              </a:spcBef>
              <a:buSzPct val="102000"/>
              <a:buFont typeface="Wingdings" panose="05000000000000000000" pitchFamily="2" charset="2"/>
              <a:buChar char="l"/>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Wingdings" panose="05000000000000000000" pitchFamily="2" charset="2"/>
              <a:buChar char="Ø"/>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Wingdings" panose="05000000000000000000" pitchFamily="2" charset="2"/>
              <a:buChar char="u"/>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zh-CN" altLang="en-US" dirty="0" smtClean="0"/>
              <a:t>实例：</a:t>
            </a:r>
          </a:p>
          <a:p>
            <a:pPr marL="45720" indent="0">
              <a:buFont typeface="Wingdings" panose="05000000000000000000" pitchFamily="2" charset="2"/>
              <a:buNone/>
            </a:pPr>
            <a:r>
              <a:rPr lang="en-US" altLang="zh-CN" i="1" dirty="0" smtClean="0"/>
              <a:t>'Date</a:t>
            </a:r>
            <a:r>
              <a:rPr lang="zh-CN" altLang="en-US" i="1" dirty="0" smtClean="0"/>
              <a:t>函数</a:t>
            </a:r>
            <a:r>
              <a:rPr lang="zh-CN" altLang="en-US" dirty="0" smtClean="0"/>
              <a:t/>
            </a:r>
            <a:br>
              <a:rPr lang="zh-CN" altLang="en-US" dirty="0" smtClean="0"/>
            </a:br>
            <a:r>
              <a:rPr lang="en-US" altLang="zh-CN" sz="2400" dirty="0">
                <a:latin typeface="Consolas" panose="020B0609020204030204" pitchFamily="49" charset="0"/>
                <a:cs typeface="Consolas" panose="020B0609020204030204" pitchFamily="49" charset="0"/>
              </a:rPr>
              <a:t>Dim </a:t>
            </a:r>
            <a:r>
              <a:rPr lang="en-US" altLang="zh-CN" sz="2400" dirty="0" err="1">
                <a:latin typeface="Consolas" panose="020B0609020204030204" pitchFamily="49" charset="0"/>
                <a:cs typeface="Consolas" panose="020B0609020204030204" pitchFamily="49" charset="0"/>
              </a:rPr>
              <a:t>MyDate</a:t>
            </a:r>
            <a:r>
              <a:rPr lang="en-US" altLang="zh-CN" sz="2400" dirty="0">
                <a:latin typeface="Consolas" panose="020B0609020204030204" pitchFamily="49" charset="0"/>
                <a:cs typeface="Consolas" panose="020B0609020204030204" pitchFamily="49" charset="0"/>
              </a:rPr>
              <a:t/>
            </a:r>
            <a:br>
              <a:rPr lang="en-US" altLang="zh-CN" sz="2400" dirty="0">
                <a:latin typeface="Consolas" panose="020B0609020204030204" pitchFamily="49" charset="0"/>
                <a:cs typeface="Consolas" panose="020B0609020204030204" pitchFamily="49" charset="0"/>
              </a:rPr>
            </a:br>
            <a:r>
              <a:rPr lang="en-US" altLang="zh-CN" sz="2400" dirty="0" err="1">
                <a:latin typeface="Consolas" panose="020B0609020204030204" pitchFamily="49" charset="0"/>
                <a:cs typeface="Consolas" panose="020B0609020204030204" pitchFamily="49" charset="0"/>
              </a:rPr>
              <a:t>MyDate</a:t>
            </a:r>
            <a:r>
              <a:rPr lang="en-US" altLang="zh-CN" sz="2400" dirty="0">
                <a:latin typeface="Consolas" panose="020B0609020204030204" pitchFamily="49" charset="0"/>
                <a:cs typeface="Consolas" panose="020B0609020204030204" pitchFamily="49" charset="0"/>
              </a:rPr>
              <a:t> = Date</a:t>
            </a:r>
            <a:br>
              <a:rPr lang="en-US" altLang="zh-CN" sz="2400" dirty="0">
                <a:latin typeface="Consolas" panose="020B0609020204030204" pitchFamily="49" charset="0"/>
                <a:cs typeface="Consolas" panose="020B0609020204030204" pitchFamily="49" charset="0"/>
              </a:rPr>
            </a:br>
            <a:r>
              <a:rPr lang="en-US" altLang="zh-CN" sz="2400" dirty="0" err="1">
                <a:latin typeface="Consolas" panose="020B0609020204030204" pitchFamily="49" charset="0"/>
                <a:cs typeface="Consolas" panose="020B0609020204030204" pitchFamily="49" charset="0"/>
              </a:rPr>
              <a:t>MsgBox</a:t>
            </a:r>
            <a:r>
              <a:rPr lang="en-US" altLang="zh-CN" sz="2400" dirty="0">
                <a:latin typeface="Consolas" panose="020B0609020204030204" pitchFamily="49" charset="0"/>
                <a:cs typeface="Consolas" panose="020B0609020204030204" pitchFamily="49" charset="0"/>
              </a:rPr>
              <a:t> </a:t>
            </a:r>
            <a:r>
              <a:rPr lang="en-US" altLang="zh-CN" sz="2400" dirty="0" err="1">
                <a:latin typeface="Consolas" panose="020B0609020204030204" pitchFamily="49" charset="0"/>
                <a:cs typeface="Consolas" panose="020B0609020204030204" pitchFamily="49" charset="0"/>
              </a:rPr>
              <a:t>Mydate</a:t>
            </a:r>
            <a:endParaRPr lang="en-US"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4457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常用函数</a:t>
            </a:r>
            <a:r>
              <a:rPr lang="en-US" altLang="zh-CN" dirty="0" smtClean="0"/>
              <a:t>—</a:t>
            </a:r>
            <a:r>
              <a:rPr lang="zh-CN" altLang="en-US" dirty="0" smtClean="0"/>
              <a:t>日期和时间函数</a:t>
            </a:r>
            <a:endParaRPr lang="zh-CN" altLang="en-US" dirty="0"/>
          </a:p>
        </p:txBody>
      </p:sp>
      <p:sp>
        <p:nvSpPr>
          <p:cNvPr id="3" name="内容占位符 2"/>
          <p:cNvSpPr>
            <a:spLocks noGrp="1"/>
          </p:cNvSpPr>
          <p:nvPr>
            <p:ph idx="1"/>
          </p:nvPr>
        </p:nvSpPr>
        <p:spPr/>
        <p:txBody>
          <a:bodyPr/>
          <a:lstStyle/>
          <a:p>
            <a:r>
              <a:rPr lang="en-US" altLang="zh-CN" dirty="0" smtClean="0"/>
              <a:t>Now</a:t>
            </a:r>
            <a:r>
              <a:rPr lang="zh-CN" altLang="en-US" dirty="0" smtClean="0"/>
              <a:t>函数</a:t>
            </a:r>
            <a:endParaRPr lang="en-US" altLang="zh-CN" dirty="0" smtClean="0"/>
          </a:p>
          <a:p>
            <a:r>
              <a:rPr lang="zh-CN" altLang="en-US" dirty="0" smtClean="0"/>
              <a:t>作用：返回当前系统时间</a:t>
            </a:r>
            <a:endParaRPr lang="en-US" altLang="zh-CN" dirty="0" smtClean="0"/>
          </a:p>
          <a:p>
            <a:r>
              <a:rPr lang="zh-CN" altLang="en-US" dirty="0" smtClean="0"/>
              <a:t>语法：</a:t>
            </a:r>
            <a:r>
              <a:rPr lang="en-US" altLang="zh-CN" dirty="0" smtClean="0"/>
              <a:t>Now</a:t>
            </a:r>
          </a:p>
          <a:p>
            <a:endParaRPr lang="zh-CN" altLang="en-US" dirty="0"/>
          </a:p>
        </p:txBody>
      </p:sp>
      <p:sp>
        <p:nvSpPr>
          <p:cNvPr id="4" name="内容占位符 2"/>
          <p:cNvSpPr txBox="1">
            <a:spLocks/>
          </p:cNvSpPr>
          <p:nvPr/>
        </p:nvSpPr>
        <p:spPr>
          <a:xfrm>
            <a:off x="6121236" y="1233950"/>
            <a:ext cx="3760183" cy="4119716"/>
          </a:xfrm>
          <a:prstGeom prst="rect">
            <a:avLst/>
          </a:prstGeom>
        </p:spPr>
        <p:txBody>
          <a:bodyPr vert="horz" lIns="91440" tIns="45720" rIns="91440" bIns="45720" rtlCol="0">
            <a:normAutofit/>
          </a:bodyPr>
          <a:lstStyle>
            <a:lvl1pPr marL="274320" indent="-228600" algn="l" defTabSz="914400" rtl="0" eaLnBrk="1" latinLnBrk="0" hangingPunct="1">
              <a:lnSpc>
                <a:spcPct val="150000"/>
              </a:lnSpc>
              <a:spcBef>
                <a:spcPts val="1800"/>
              </a:spcBef>
              <a:buSzPct val="102000"/>
              <a:buFont typeface="Wingdings" panose="05000000000000000000" pitchFamily="2" charset="2"/>
              <a:buChar char="l"/>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Wingdings" panose="05000000000000000000" pitchFamily="2" charset="2"/>
              <a:buChar char="Ø"/>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Wingdings" panose="05000000000000000000" pitchFamily="2" charset="2"/>
              <a:buChar char="u"/>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zh-CN" altLang="en-US" dirty="0" smtClean="0"/>
              <a:t>实例：</a:t>
            </a:r>
          </a:p>
          <a:p>
            <a:pPr marL="45720" indent="0">
              <a:lnSpc>
                <a:spcPct val="130000"/>
              </a:lnSpc>
              <a:buNone/>
            </a:pPr>
            <a:r>
              <a:rPr lang="en-US" altLang="zh-CN" i="1" dirty="0" smtClean="0"/>
              <a:t>'Now</a:t>
            </a:r>
            <a:r>
              <a:rPr lang="zh-CN" altLang="en-US" i="1" dirty="0" smtClean="0"/>
              <a:t>函数</a:t>
            </a:r>
            <a:r>
              <a:rPr lang="zh-CN" altLang="en-US" dirty="0" smtClean="0"/>
              <a:t/>
            </a:r>
            <a:br>
              <a:rPr lang="zh-CN" altLang="en-US" dirty="0" smtClean="0"/>
            </a:br>
            <a:r>
              <a:rPr lang="en-US" altLang="zh-CN" sz="2400" dirty="0">
                <a:latin typeface="Consolas" panose="020B0609020204030204" pitchFamily="49" charset="0"/>
                <a:cs typeface="Consolas" panose="020B0609020204030204" pitchFamily="49" charset="0"/>
              </a:rPr>
              <a:t>Dim </a:t>
            </a:r>
            <a:r>
              <a:rPr lang="en-US" altLang="zh-CN" sz="2400" dirty="0" err="1">
                <a:latin typeface="Consolas" panose="020B0609020204030204" pitchFamily="49" charset="0"/>
                <a:cs typeface="Consolas" panose="020B0609020204030204" pitchFamily="49" charset="0"/>
              </a:rPr>
              <a:t>MyNow</a:t>
            </a:r>
            <a:r>
              <a:rPr lang="en-US" altLang="zh-CN" sz="2400" dirty="0">
                <a:latin typeface="Consolas" panose="020B0609020204030204" pitchFamily="49" charset="0"/>
                <a:cs typeface="Consolas" panose="020B0609020204030204" pitchFamily="49" charset="0"/>
              </a:rPr>
              <a:t/>
            </a:r>
            <a:br>
              <a:rPr lang="en-US" altLang="zh-CN" sz="2400" dirty="0">
                <a:latin typeface="Consolas" panose="020B0609020204030204" pitchFamily="49" charset="0"/>
                <a:cs typeface="Consolas" panose="020B0609020204030204" pitchFamily="49" charset="0"/>
              </a:rPr>
            </a:br>
            <a:r>
              <a:rPr lang="en-US" altLang="zh-CN" sz="2400" dirty="0" err="1">
                <a:latin typeface="Consolas" panose="020B0609020204030204" pitchFamily="49" charset="0"/>
                <a:cs typeface="Consolas" panose="020B0609020204030204" pitchFamily="49" charset="0"/>
              </a:rPr>
              <a:t>MyNow</a:t>
            </a:r>
            <a:r>
              <a:rPr lang="en-US" altLang="zh-CN" sz="2400" dirty="0">
                <a:latin typeface="Consolas" panose="020B0609020204030204" pitchFamily="49" charset="0"/>
                <a:cs typeface="Consolas" panose="020B0609020204030204" pitchFamily="49" charset="0"/>
              </a:rPr>
              <a:t> = Now</a:t>
            </a:r>
            <a:br>
              <a:rPr lang="en-US" altLang="zh-CN" sz="2400" dirty="0">
                <a:latin typeface="Consolas" panose="020B0609020204030204" pitchFamily="49" charset="0"/>
                <a:cs typeface="Consolas" panose="020B0609020204030204" pitchFamily="49" charset="0"/>
              </a:rPr>
            </a:br>
            <a:r>
              <a:rPr lang="en-US" altLang="zh-CN" sz="2400" dirty="0" err="1">
                <a:latin typeface="Consolas" panose="020B0609020204030204" pitchFamily="49" charset="0"/>
                <a:cs typeface="Consolas" panose="020B0609020204030204" pitchFamily="49" charset="0"/>
              </a:rPr>
              <a:t>MsgBox</a:t>
            </a:r>
            <a:r>
              <a:rPr lang="en-US" altLang="zh-CN" sz="2400" dirty="0">
                <a:latin typeface="Consolas" panose="020B0609020204030204" pitchFamily="49" charset="0"/>
                <a:cs typeface="Consolas" panose="020B0609020204030204" pitchFamily="49" charset="0"/>
              </a:rPr>
              <a:t> </a:t>
            </a:r>
            <a:r>
              <a:rPr lang="en-US" altLang="zh-CN" sz="2400" dirty="0" err="1">
                <a:latin typeface="Consolas" panose="020B0609020204030204" pitchFamily="49" charset="0"/>
                <a:cs typeface="Consolas" panose="020B0609020204030204" pitchFamily="49" charset="0"/>
              </a:rPr>
              <a:t>MyNow</a:t>
            </a:r>
            <a:endParaRPr lang="en-US"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8754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常用函数</a:t>
            </a:r>
            <a:r>
              <a:rPr lang="en-US" altLang="zh-CN" dirty="0" smtClean="0"/>
              <a:t>—</a:t>
            </a:r>
            <a:r>
              <a:rPr lang="zh-CN" altLang="en-US" dirty="0" smtClean="0"/>
              <a:t>日期和时间函数</a:t>
            </a:r>
            <a:endParaRPr lang="zh-CN" altLang="en-US" dirty="0"/>
          </a:p>
        </p:txBody>
      </p:sp>
      <p:sp>
        <p:nvSpPr>
          <p:cNvPr id="3" name="内容占位符 2"/>
          <p:cNvSpPr>
            <a:spLocks noGrp="1"/>
          </p:cNvSpPr>
          <p:nvPr>
            <p:ph idx="1"/>
          </p:nvPr>
        </p:nvSpPr>
        <p:spPr/>
        <p:txBody>
          <a:bodyPr/>
          <a:lstStyle/>
          <a:p>
            <a:r>
              <a:rPr lang="en-US" altLang="zh-CN" dirty="0" smtClean="0"/>
              <a:t>Day/Month/Year</a:t>
            </a:r>
          </a:p>
          <a:p>
            <a:pPr lvl="1"/>
            <a:r>
              <a:rPr lang="zh-CN" altLang="en-US" dirty="0" smtClean="0"/>
              <a:t>截取日期中的一部分</a:t>
            </a:r>
            <a:endParaRPr lang="en-US" altLang="zh-CN" dirty="0" smtClean="0"/>
          </a:p>
          <a:p>
            <a:pPr lvl="1"/>
            <a:r>
              <a:rPr lang="en-US" altLang="zh-CN" dirty="0" err="1" smtClean="0"/>
              <a:t>s_Day</a:t>
            </a:r>
            <a:r>
              <a:rPr lang="en-US" altLang="zh-CN" dirty="0" smtClean="0"/>
              <a:t> = Day(“12/13/2017”)</a:t>
            </a:r>
          </a:p>
          <a:p>
            <a:pPr lvl="1"/>
            <a:r>
              <a:rPr lang="en-US" altLang="zh-CN" dirty="0" err="1" smtClean="0"/>
              <a:t>s_Month</a:t>
            </a:r>
            <a:r>
              <a:rPr lang="en-US" altLang="zh-CN" dirty="0" smtClean="0"/>
              <a:t> = Month(“12/13/2017”)</a:t>
            </a:r>
          </a:p>
          <a:p>
            <a:pPr lvl="1"/>
            <a:r>
              <a:rPr lang="en-US" altLang="zh-CN" dirty="0" err="1" smtClean="0"/>
              <a:t>s_Year</a:t>
            </a:r>
            <a:r>
              <a:rPr lang="en-US" altLang="zh-CN" dirty="0" smtClean="0"/>
              <a:t> = Year(“12/13/2017”)</a:t>
            </a:r>
          </a:p>
          <a:p>
            <a:r>
              <a:rPr lang="en-US" altLang="zh-CN" dirty="0" smtClean="0"/>
              <a:t>Hour/Minute/Seconds/Weekday/</a:t>
            </a:r>
            <a:r>
              <a:rPr lang="en-US" altLang="zh-CN" dirty="0" err="1" smtClean="0"/>
              <a:t>DateDiff</a:t>
            </a:r>
            <a:endParaRPr lang="en-US" altLang="zh-CN" dirty="0" smtClean="0"/>
          </a:p>
          <a:p>
            <a:endParaRPr lang="zh-CN" altLang="en-US" dirty="0"/>
          </a:p>
        </p:txBody>
      </p:sp>
    </p:spTree>
    <p:extLst>
      <p:ext uri="{BB962C8B-B14F-4D97-AF65-F5344CB8AC3E}">
        <p14:creationId xmlns:p14="http://schemas.microsoft.com/office/powerpoint/2010/main" val="392593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常用函数</a:t>
            </a:r>
            <a:r>
              <a:rPr lang="en-US" altLang="zh-CN" dirty="0" smtClean="0"/>
              <a:t>——</a:t>
            </a:r>
            <a:r>
              <a:rPr lang="zh-CN" altLang="en-US" dirty="0" smtClean="0"/>
              <a:t>转换函数</a:t>
            </a:r>
            <a:endParaRPr lang="zh-CN" altLang="en-US" dirty="0"/>
          </a:p>
        </p:txBody>
      </p:sp>
      <p:sp>
        <p:nvSpPr>
          <p:cNvPr id="3" name="内容占位符 2"/>
          <p:cNvSpPr>
            <a:spLocks noGrp="1"/>
          </p:cNvSpPr>
          <p:nvPr>
            <p:ph idx="1"/>
          </p:nvPr>
        </p:nvSpPr>
        <p:spPr/>
        <p:txBody>
          <a:bodyPr/>
          <a:lstStyle/>
          <a:p>
            <a:r>
              <a:rPr lang="en-US" altLang="zh-CN" dirty="0" err="1" smtClean="0"/>
              <a:t>Cbool,Cbyte,Cdate,Cint,CLng,Asc,Chr,Hex</a:t>
            </a:r>
            <a:r>
              <a:rPr lang="en-US" altLang="zh-CN" dirty="0" smtClean="0"/>
              <a:t>/Oct</a:t>
            </a:r>
          </a:p>
          <a:p>
            <a:pPr lvl="1"/>
            <a:r>
              <a:rPr lang="zh-CN" altLang="en-US" dirty="0" smtClean="0"/>
              <a:t>例：</a:t>
            </a:r>
            <a:r>
              <a:rPr lang="en-US" altLang="zh-CN" dirty="0" smtClean="0"/>
              <a:t>x = Hex(245)    </a:t>
            </a:r>
            <a:r>
              <a:rPr lang="zh-CN" altLang="en-US" dirty="0" smtClean="0"/>
              <a:t>转十六进制</a:t>
            </a:r>
            <a:endParaRPr lang="en-US" altLang="zh-CN" dirty="0" smtClean="0"/>
          </a:p>
          <a:p>
            <a:pPr marL="365760" lvl="1" indent="0">
              <a:buNone/>
            </a:pPr>
            <a:r>
              <a:rPr lang="en-US" altLang="zh-CN" dirty="0" smtClean="0"/>
              <a:t>           </a:t>
            </a:r>
            <a:r>
              <a:rPr lang="en-US" altLang="zh-CN" dirty="0"/>
              <a:t>x = Oct(80</a:t>
            </a:r>
            <a:r>
              <a:rPr lang="en-US" altLang="zh-CN" dirty="0" smtClean="0"/>
              <a:t>)       </a:t>
            </a:r>
            <a:r>
              <a:rPr lang="zh-CN" altLang="en-US" dirty="0" smtClean="0"/>
              <a:t>转八进制</a:t>
            </a:r>
            <a:endParaRPr lang="en-US" altLang="zh-CN" dirty="0" smtClean="0"/>
          </a:p>
          <a:p>
            <a:pPr marL="365760" lvl="1" indent="0">
              <a:buNone/>
            </a:pPr>
            <a:r>
              <a:rPr lang="en-US" altLang="zh-CN" dirty="0"/>
              <a:t>	</a:t>
            </a:r>
            <a:r>
              <a:rPr lang="en-US" altLang="zh-CN" dirty="0" smtClean="0"/>
              <a:t>    x</a:t>
            </a:r>
            <a:r>
              <a:rPr lang="en-US" altLang="zh-CN" dirty="0"/>
              <a:t> = </a:t>
            </a:r>
            <a:r>
              <a:rPr lang="en-US" altLang="zh-CN" dirty="0" err="1"/>
              <a:t>cint</a:t>
            </a:r>
            <a:r>
              <a:rPr lang="en-US" altLang="zh-CN" dirty="0"/>
              <a:t>(55.4</a:t>
            </a:r>
            <a:r>
              <a:rPr lang="en-US" altLang="zh-CN" dirty="0" smtClean="0"/>
              <a:t>)        </a:t>
            </a:r>
            <a:r>
              <a:rPr lang="zh-CN" altLang="en-US" dirty="0" smtClean="0"/>
              <a:t>转整数</a:t>
            </a:r>
            <a:endParaRPr lang="zh-CN" altLang="en-US" dirty="0"/>
          </a:p>
        </p:txBody>
      </p:sp>
      <p:sp>
        <p:nvSpPr>
          <p:cNvPr id="4" name="内容占位符 2"/>
          <p:cNvSpPr txBox="1">
            <a:spLocks/>
          </p:cNvSpPr>
          <p:nvPr/>
        </p:nvSpPr>
        <p:spPr>
          <a:xfrm>
            <a:off x="7266247" y="2618510"/>
            <a:ext cx="3609571" cy="3865418"/>
          </a:xfrm>
          <a:prstGeom prst="rect">
            <a:avLst/>
          </a:prstGeom>
        </p:spPr>
        <p:txBody>
          <a:bodyPr vert="horz" lIns="91440" tIns="45720" rIns="91440" bIns="45720" rtlCol="0">
            <a:normAutofit/>
          </a:bodyPr>
          <a:lstStyle>
            <a:lvl1pPr marL="274320" indent="-228600" algn="l" defTabSz="914400" rtl="0" eaLnBrk="1" latinLnBrk="0" hangingPunct="1">
              <a:lnSpc>
                <a:spcPct val="150000"/>
              </a:lnSpc>
              <a:spcBef>
                <a:spcPts val="1800"/>
              </a:spcBef>
              <a:buSzPct val="102000"/>
              <a:buFont typeface="Wingdings" panose="05000000000000000000" pitchFamily="2" charset="2"/>
              <a:buChar char="l"/>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Wingdings" panose="05000000000000000000" pitchFamily="2" charset="2"/>
              <a:buChar char="Ø"/>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Wingdings" panose="05000000000000000000" pitchFamily="2" charset="2"/>
              <a:buChar char="u"/>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zh-CN" altLang="en-US" smtClean="0"/>
              <a:t>转换函数举例</a:t>
            </a:r>
          </a:p>
          <a:p>
            <a:pPr marL="365760" lvl="1" indent="0">
              <a:buFont typeface="Wingdings" panose="05000000000000000000" pitchFamily="2" charset="2"/>
              <a:buNone/>
            </a:pPr>
            <a:r>
              <a:rPr lang="en-US" altLang="zh-CN" smtClean="0"/>
              <a:t>Dim x </a:t>
            </a:r>
            <a:br>
              <a:rPr lang="en-US" altLang="zh-CN" smtClean="0"/>
            </a:br>
            <a:r>
              <a:rPr lang="en-US" altLang="zh-CN" smtClean="0"/>
              <a:t>x = "2017/09/19"</a:t>
            </a:r>
            <a:br>
              <a:rPr lang="en-US" altLang="zh-CN" smtClean="0"/>
            </a:br>
            <a:r>
              <a:rPr lang="en-US" altLang="zh-CN" smtClean="0"/>
              <a:t>y = Cdate(x)</a:t>
            </a:r>
            <a:br>
              <a:rPr lang="en-US" altLang="zh-CN" smtClean="0"/>
            </a:br>
            <a:r>
              <a:rPr lang="en-US" altLang="zh-CN" smtClean="0"/>
              <a:t>msgbox (y)</a:t>
            </a:r>
            <a:endParaRPr lang="en-US" altLang="en-US" b="0" dirty="0"/>
          </a:p>
        </p:txBody>
      </p:sp>
    </p:spTree>
    <p:extLst>
      <p:ext uri="{BB962C8B-B14F-4D97-AF65-F5344CB8AC3E}">
        <p14:creationId xmlns:p14="http://schemas.microsoft.com/office/powerpoint/2010/main" val="827826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其他函数</a:t>
            </a:r>
            <a:endParaRPr lang="zh-CN" altLang="en-US" dirty="0"/>
          </a:p>
        </p:txBody>
      </p:sp>
      <p:sp>
        <p:nvSpPr>
          <p:cNvPr id="3" name="内容占位符 2"/>
          <p:cNvSpPr>
            <a:spLocks noGrp="1"/>
          </p:cNvSpPr>
          <p:nvPr>
            <p:ph idx="1"/>
          </p:nvPr>
        </p:nvSpPr>
        <p:spPr/>
        <p:txBody>
          <a:bodyPr/>
          <a:lstStyle/>
          <a:p>
            <a:r>
              <a:rPr lang="en-US" altLang="zh-CN" dirty="0" err="1" smtClean="0"/>
              <a:t>TypeName</a:t>
            </a:r>
            <a:r>
              <a:rPr lang="en-US" altLang="zh-CN" dirty="0" smtClean="0"/>
              <a:t>   </a:t>
            </a:r>
            <a:r>
              <a:rPr lang="zh-CN" altLang="en-US" dirty="0" smtClean="0"/>
              <a:t>返回字符串，提供变量的</a:t>
            </a:r>
            <a:r>
              <a:rPr lang="en-US" altLang="zh-CN" dirty="0" smtClean="0"/>
              <a:t>Variant</a:t>
            </a:r>
            <a:r>
              <a:rPr lang="zh-CN" altLang="en-US" dirty="0" smtClean="0"/>
              <a:t>子类型的名称</a:t>
            </a:r>
            <a:endParaRPr lang="en-US" altLang="zh-CN" dirty="0" smtClean="0"/>
          </a:p>
          <a:p>
            <a:pPr lvl="1"/>
            <a:endParaRPr lang="zh-CN" altLang="en-US" dirty="0"/>
          </a:p>
        </p:txBody>
      </p:sp>
      <p:sp>
        <p:nvSpPr>
          <p:cNvPr id="5" name="内容占位符 2"/>
          <p:cNvSpPr txBox="1">
            <a:spLocks/>
          </p:cNvSpPr>
          <p:nvPr/>
        </p:nvSpPr>
        <p:spPr>
          <a:xfrm>
            <a:off x="1269016" y="2089356"/>
            <a:ext cx="4866312" cy="3131574"/>
          </a:xfrm>
          <a:prstGeom prst="rect">
            <a:avLst/>
          </a:prstGeom>
        </p:spPr>
        <p:txBody>
          <a:bodyPr vert="horz" lIns="91440" tIns="45720" rIns="91440" bIns="45720" rtlCol="0">
            <a:normAutofit lnSpcReduction="10000"/>
          </a:bodyPr>
          <a:lstStyle>
            <a:lvl1pPr marL="274320" indent="-228600" algn="l" defTabSz="914400" rtl="0" eaLnBrk="1" latinLnBrk="0" hangingPunct="1">
              <a:lnSpc>
                <a:spcPct val="150000"/>
              </a:lnSpc>
              <a:spcBef>
                <a:spcPts val="1800"/>
              </a:spcBef>
              <a:buSzPct val="102000"/>
              <a:buFont typeface="Wingdings" panose="05000000000000000000" pitchFamily="2" charset="2"/>
              <a:buChar char="l"/>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Wingdings" panose="05000000000000000000" pitchFamily="2" charset="2"/>
              <a:buChar char="Ø"/>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Wingdings" panose="05000000000000000000" pitchFamily="2" charset="2"/>
              <a:buChar char="u"/>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45720" indent="0">
              <a:buFont typeface="Wingdings" panose="05000000000000000000" pitchFamily="2" charset="2"/>
              <a:buNone/>
            </a:pPr>
            <a:r>
              <a:rPr lang="zh-CN" altLang="en-US" dirty="0" smtClean="0"/>
              <a:t>例：</a:t>
            </a:r>
            <a:endParaRPr lang="en-US" altLang="zh-CN" dirty="0" smtClean="0"/>
          </a:p>
          <a:p>
            <a:pPr marL="45720" indent="0">
              <a:lnSpc>
                <a:spcPct val="140000"/>
              </a:lnSpc>
              <a:buNone/>
            </a:pPr>
            <a:r>
              <a:rPr lang="en-US" altLang="zh-CN" sz="2600" dirty="0">
                <a:latin typeface="Consolas" panose="020B0609020204030204" pitchFamily="49" charset="0"/>
                <a:cs typeface="Consolas" panose="020B0609020204030204" pitchFamily="49" charset="0"/>
              </a:rPr>
              <a:t>x = </a:t>
            </a:r>
            <a:r>
              <a:rPr lang="en-US" altLang="zh-CN" sz="2600" dirty="0" err="1">
                <a:latin typeface="Consolas" panose="020B0609020204030204" pitchFamily="49" charset="0"/>
                <a:cs typeface="Consolas" panose="020B0609020204030204" pitchFamily="49" charset="0"/>
              </a:rPr>
              <a:t>Cdbl</a:t>
            </a:r>
            <a:r>
              <a:rPr lang="en-US" altLang="zh-CN" sz="2600" dirty="0">
                <a:latin typeface="Consolas" panose="020B0609020204030204" pitchFamily="49" charset="0"/>
                <a:cs typeface="Consolas" panose="020B0609020204030204" pitchFamily="49" charset="0"/>
              </a:rPr>
              <a:t>(4)</a:t>
            </a:r>
            <a:br>
              <a:rPr lang="en-US" altLang="zh-CN" sz="2600" dirty="0">
                <a:latin typeface="Consolas" panose="020B0609020204030204" pitchFamily="49" charset="0"/>
                <a:cs typeface="Consolas" panose="020B0609020204030204" pitchFamily="49" charset="0"/>
              </a:rPr>
            </a:br>
            <a:r>
              <a:rPr lang="en-US" altLang="zh-CN" sz="2600" dirty="0" err="1">
                <a:latin typeface="Consolas" panose="020B0609020204030204" pitchFamily="49" charset="0"/>
                <a:cs typeface="Consolas" panose="020B0609020204030204" pitchFamily="49" charset="0"/>
              </a:rPr>
              <a:t>MsgBox</a:t>
            </a:r>
            <a:r>
              <a:rPr lang="en-US" altLang="zh-CN" sz="2600" dirty="0">
                <a:latin typeface="Consolas" panose="020B0609020204030204" pitchFamily="49" charset="0"/>
                <a:cs typeface="Consolas" panose="020B0609020204030204" pitchFamily="49" charset="0"/>
              </a:rPr>
              <a:t> </a:t>
            </a:r>
            <a:r>
              <a:rPr lang="en-US" altLang="zh-CN" sz="2600" dirty="0" err="1">
                <a:latin typeface="Consolas" panose="020B0609020204030204" pitchFamily="49" charset="0"/>
                <a:cs typeface="Consolas" panose="020B0609020204030204" pitchFamily="49" charset="0"/>
              </a:rPr>
              <a:t>TypeName</a:t>
            </a:r>
            <a:r>
              <a:rPr lang="en-US" altLang="zh-CN" sz="2600" dirty="0">
                <a:latin typeface="Consolas" panose="020B0609020204030204" pitchFamily="49" charset="0"/>
                <a:cs typeface="Consolas" panose="020B0609020204030204" pitchFamily="49" charset="0"/>
              </a:rPr>
              <a:t>(x)</a:t>
            </a:r>
            <a:br>
              <a:rPr lang="en-US" altLang="zh-CN" sz="2600" dirty="0">
                <a:latin typeface="Consolas" panose="020B0609020204030204" pitchFamily="49" charset="0"/>
                <a:cs typeface="Consolas" panose="020B0609020204030204" pitchFamily="49" charset="0"/>
              </a:rPr>
            </a:br>
            <a:r>
              <a:rPr lang="en-US" altLang="zh-CN" sz="2600" dirty="0">
                <a:latin typeface="Consolas" panose="020B0609020204030204" pitchFamily="49" charset="0"/>
                <a:cs typeface="Consolas" panose="020B0609020204030204" pitchFamily="49" charset="0"/>
              </a:rPr>
              <a:t>x = </a:t>
            </a:r>
            <a:r>
              <a:rPr lang="en-US" altLang="zh-CN" sz="2600" dirty="0" err="1">
                <a:latin typeface="Consolas" panose="020B0609020204030204" pitchFamily="49" charset="0"/>
                <a:cs typeface="Consolas" panose="020B0609020204030204" pitchFamily="49" charset="0"/>
              </a:rPr>
              <a:t>Cstr</a:t>
            </a:r>
            <a:r>
              <a:rPr lang="en-US" altLang="zh-CN" sz="2600" dirty="0">
                <a:latin typeface="Consolas" panose="020B0609020204030204" pitchFamily="49" charset="0"/>
                <a:cs typeface="Consolas" panose="020B0609020204030204" pitchFamily="49" charset="0"/>
              </a:rPr>
              <a:t>(4)</a:t>
            </a:r>
            <a:br>
              <a:rPr lang="en-US" altLang="zh-CN" sz="2600" dirty="0">
                <a:latin typeface="Consolas" panose="020B0609020204030204" pitchFamily="49" charset="0"/>
                <a:cs typeface="Consolas" panose="020B0609020204030204" pitchFamily="49" charset="0"/>
              </a:rPr>
            </a:br>
            <a:r>
              <a:rPr lang="en-US" altLang="zh-CN" sz="2600" dirty="0" err="1">
                <a:latin typeface="Consolas" panose="020B0609020204030204" pitchFamily="49" charset="0"/>
                <a:cs typeface="Consolas" panose="020B0609020204030204" pitchFamily="49" charset="0"/>
              </a:rPr>
              <a:t>MsgBox</a:t>
            </a:r>
            <a:r>
              <a:rPr lang="en-US" altLang="zh-CN" sz="2600" dirty="0">
                <a:latin typeface="Consolas" panose="020B0609020204030204" pitchFamily="49" charset="0"/>
                <a:cs typeface="Consolas" panose="020B0609020204030204" pitchFamily="49" charset="0"/>
              </a:rPr>
              <a:t> </a:t>
            </a:r>
            <a:r>
              <a:rPr lang="en-US" altLang="zh-CN" sz="2600" dirty="0" err="1">
                <a:latin typeface="Consolas" panose="020B0609020204030204" pitchFamily="49" charset="0"/>
                <a:cs typeface="Consolas" panose="020B0609020204030204" pitchFamily="49" charset="0"/>
              </a:rPr>
              <a:t>TypeName</a:t>
            </a:r>
            <a:r>
              <a:rPr lang="en-US" altLang="zh-CN" sz="2600" dirty="0">
                <a:latin typeface="Consolas" panose="020B0609020204030204" pitchFamily="49" charset="0"/>
                <a:cs typeface="Consolas" panose="020B0609020204030204" pitchFamily="49" charset="0"/>
              </a:rPr>
              <a:t>(x)</a:t>
            </a:r>
            <a:endParaRPr lang="en-US" altLang="en-US" sz="2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7805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内容总结</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VBS</a:t>
            </a:r>
            <a:r>
              <a:rPr lang="zh-CN" altLang="en-US" dirty="0" smtClean="0"/>
              <a:t>简介</a:t>
            </a:r>
            <a:endParaRPr lang="en-US" altLang="zh-CN" dirty="0" smtClean="0"/>
          </a:p>
          <a:p>
            <a:r>
              <a:rPr lang="en-US" altLang="zh-CN" dirty="0" smtClean="0"/>
              <a:t>VBS </a:t>
            </a:r>
            <a:r>
              <a:rPr lang="zh-CN" altLang="en-US" dirty="0" smtClean="0"/>
              <a:t>怎样声明变量</a:t>
            </a:r>
            <a:endParaRPr lang="en-US" altLang="zh-CN" dirty="0" smtClean="0"/>
          </a:p>
          <a:p>
            <a:pPr lvl="1"/>
            <a:r>
              <a:rPr lang="zh-CN" altLang="en-US" dirty="0" smtClean="0"/>
              <a:t>必须显式声明，并且增加强制显示声明</a:t>
            </a:r>
            <a:endParaRPr lang="en-US" altLang="zh-CN" dirty="0" smtClean="0"/>
          </a:p>
          <a:p>
            <a:pPr lvl="1"/>
            <a:r>
              <a:rPr lang="zh-CN" altLang="en-US" dirty="0" smtClean="0"/>
              <a:t>变量数据类型包含一种</a:t>
            </a:r>
            <a:r>
              <a:rPr lang="en-US" altLang="zh-CN" dirty="0" smtClean="0"/>
              <a:t>Variant</a:t>
            </a:r>
          </a:p>
          <a:p>
            <a:pPr lvl="1"/>
            <a:r>
              <a:rPr lang="en-US" altLang="zh-CN" dirty="0" smtClean="0"/>
              <a:t>Variant</a:t>
            </a:r>
            <a:r>
              <a:rPr lang="zh-CN" altLang="en-US" dirty="0" smtClean="0"/>
              <a:t>包含整型、浮点型、字符串、布尔等等常用类型</a:t>
            </a:r>
            <a:endParaRPr lang="en-US" altLang="zh-CN" dirty="0" smtClean="0"/>
          </a:p>
          <a:p>
            <a:pPr lvl="1"/>
            <a:r>
              <a:rPr lang="zh-CN" altLang="en-US" dirty="0" smtClean="0"/>
              <a:t>不允许声明变量的同时给变量赋值</a:t>
            </a:r>
          </a:p>
          <a:p>
            <a:pPr lvl="1"/>
            <a:r>
              <a:rPr lang="zh-CN" altLang="en-US" dirty="0" smtClean="0"/>
              <a:t>定义变量名注意事项（字母开头很重要，</a:t>
            </a:r>
            <a:r>
              <a:rPr lang="en-US" altLang="zh-CN" dirty="0" smtClean="0"/>
              <a:t>256</a:t>
            </a:r>
            <a:r>
              <a:rPr lang="zh-CN" altLang="en-US" dirty="0" smtClean="0"/>
              <a:t>个点号莫出现）</a:t>
            </a:r>
            <a:endParaRPr lang="zh-CN" altLang="en-US" dirty="0"/>
          </a:p>
        </p:txBody>
      </p:sp>
    </p:spTree>
    <p:extLst>
      <p:ext uri="{BB962C8B-B14F-4D97-AF65-F5344CB8AC3E}">
        <p14:creationId xmlns:p14="http://schemas.microsoft.com/office/powerpoint/2010/main" val="123454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数组</a:t>
            </a:r>
            <a:endParaRPr lang="en-US" altLang="zh-CN" dirty="0" smtClean="0"/>
          </a:p>
          <a:p>
            <a:pPr lvl="1"/>
            <a:r>
              <a:rPr lang="zh-CN" altLang="en-US" dirty="0" smtClean="0"/>
              <a:t>定长数组  、动态数组</a:t>
            </a:r>
            <a:endParaRPr lang="en-US" altLang="zh-CN" dirty="0"/>
          </a:p>
          <a:p>
            <a:r>
              <a:rPr lang="zh-CN" altLang="en-US" dirty="0" smtClean="0"/>
              <a:t>操作符</a:t>
            </a:r>
            <a:endParaRPr lang="en-US" altLang="zh-CN" dirty="0" smtClean="0"/>
          </a:p>
          <a:p>
            <a:r>
              <a:rPr lang="zh-CN" altLang="en-US" dirty="0" smtClean="0"/>
              <a:t>条件语句</a:t>
            </a:r>
            <a:endParaRPr lang="en-US" altLang="zh-CN" dirty="0"/>
          </a:p>
          <a:p>
            <a:r>
              <a:rPr lang="zh-CN" altLang="en-US" dirty="0"/>
              <a:t>循环控制语句</a:t>
            </a:r>
            <a:endParaRPr lang="en-US" altLang="zh-CN" dirty="0"/>
          </a:p>
          <a:p>
            <a:r>
              <a:rPr lang="zh-CN" altLang="en-US" dirty="0"/>
              <a:t>常用</a:t>
            </a:r>
            <a:r>
              <a:rPr lang="zh-CN" altLang="en-US" dirty="0" smtClean="0"/>
              <a:t>函数</a:t>
            </a:r>
            <a:endParaRPr lang="zh-CN" altLang="en-US" dirty="0"/>
          </a:p>
          <a:p>
            <a:endParaRPr lang="zh-CN" altLang="en-US" dirty="0"/>
          </a:p>
        </p:txBody>
      </p:sp>
    </p:spTree>
    <p:extLst>
      <p:ext uri="{BB962C8B-B14F-4D97-AF65-F5344CB8AC3E}">
        <p14:creationId xmlns:p14="http://schemas.microsoft.com/office/powerpoint/2010/main" val="278276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Question</a:t>
            </a:r>
            <a:endParaRPr lang="zh-CN" altLang="en-US" dirty="0"/>
          </a:p>
        </p:txBody>
      </p:sp>
    </p:spTree>
    <p:extLst>
      <p:ext uri="{BB962C8B-B14F-4D97-AF65-F5344CB8AC3E}">
        <p14:creationId xmlns:p14="http://schemas.microsoft.com/office/powerpoint/2010/main" val="236407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pPr algn="ctr"/>
            <a:r>
              <a:rPr lang="zh-CN" altLang="en-US" dirty="0" smtClean="0"/>
              <a:t>目 录</a:t>
            </a:r>
            <a:endParaRPr lang="zh-CN" altLang="en-US" dirty="0"/>
          </a:p>
        </p:txBody>
      </p:sp>
      <p:sp>
        <p:nvSpPr>
          <p:cNvPr id="18" name="内容占位符 17"/>
          <p:cNvSpPr>
            <a:spLocks noGrp="1"/>
          </p:cNvSpPr>
          <p:nvPr>
            <p:ph sz="half" idx="1"/>
          </p:nvPr>
        </p:nvSpPr>
        <p:spPr>
          <a:xfrm>
            <a:off x="3301658" y="1066973"/>
            <a:ext cx="5436448" cy="5434415"/>
          </a:xfrm>
        </p:spPr>
        <p:txBody>
          <a:bodyPr>
            <a:normAutofit fontScale="85000" lnSpcReduction="20000"/>
          </a:bodyPr>
          <a:lstStyle/>
          <a:p>
            <a:r>
              <a:rPr lang="en-US" altLang="zh-CN" dirty="0" smtClean="0"/>
              <a:t>VBS</a:t>
            </a:r>
            <a:r>
              <a:rPr lang="zh-CN" altLang="en-US" dirty="0" smtClean="0"/>
              <a:t>简介</a:t>
            </a:r>
            <a:endParaRPr lang="en-US" altLang="zh-CN" dirty="0" smtClean="0"/>
          </a:p>
          <a:p>
            <a:r>
              <a:rPr lang="en-US" altLang="zh-CN" dirty="0" smtClean="0"/>
              <a:t>VBS</a:t>
            </a:r>
            <a:r>
              <a:rPr lang="zh-CN" altLang="en-US" dirty="0" smtClean="0"/>
              <a:t>基本语法</a:t>
            </a:r>
            <a:endParaRPr lang="en-US" altLang="zh-CN" dirty="0" smtClean="0"/>
          </a:p>
          <a:p>
            <a:pPr lvl="1"/>
            <a:r>
              <a:rPr lang="zh-CN" altLang="en-US" dirty="0" smtClean="0">
                <a:solidFill>
                  <a:srgbClr val="FF0000"/>
                </a:solidFill>
              </a:rPr>
              <a:t>变量</a:t>
            </a:r>
            <a:endParaRPr lang="en-US" altLang="zh-CN" dirty="0" smtClean="0">
              <a:solidFill>
                <a:srgbClr val="FF0000"/>
              </a:solidFill>
            </a:endParaRPr>
          </a:p>
          <a:p>
            <a:pPr lvl="1"/>
            <a:r>
              <a:rPr lang="zh-CN" altLang="en-US" dirty="0" smtClean="0"/>
              <a:t>数组</a:t>
            </a:r>
            <a:endParaRPr lang="en-US" altLang="zh-CN" dirty="0" smtClean="0"/>
          </a:p>
          <a:p>
            <a:pPr lvl="1"/>
            <a:r>
              <a:rPr lang="zh-CN" altLang="en-US" dirty="0" smtClean="0"/>
              <a:t>操作符</a:t>
            </a:r>
            <a:endParaRPr lang="en-US" altLang="zh-CN" dirty="0" smtClean="0"/>
          </a:p>
          <a:p>
            <a:r>
              <a:rPr lang="zh-CN" altLang="en-US" dirty="0" smtClean="0"/>
              <a:t>条件语句</a:t>
            </a:r>
            <a:endParaRPr lang="en-US" altLang="zh-CN" dirty="0" smtClean="0"/>
          </a:p>
          <a:p>
            <a:r>
              <a:rPr lang="zh-CN" altLang="en-US" dirty="0" smtClean="0"/>
              <a:t>循环控制语句</a:t>
            </a:r>
            <a:endParaRPr lang="en-US" altLang="zh-CN" dirty="0" smtClean="0"/>
          </a:p>
          <a:p>
            <a:r>
              <a:rPr lang="zh-CN" altLang="en-US" dirty="0" smtClean="0"/>
              <a:t>常用函数解析</a:t>
            </a:r>
            <a:endParaRPr lang="zh-CN" altLang="en-US" dirty="0"/>
          </a:p>
        </p:txBody>
      </p:sp>
    </p:spTree>
    <p:extLst>
      <p:ext uri="{BB962C8B-B14F-4D97-AF65-F5344CB8AC3E}">
        <p14:creationId xmlns:p14="http://schemas.microsoft.com/office/powerpoint/2010/main" val="414998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变量相关知识</a:t>
            </a:r>
            <a:endParaRPr lang="zh-CN" altLang="en-US" dirty="0"/>
          </a:p>
        </p:txBody>
      </p:sp>
      <p:sp>
        <p:nvSpPr>
          <p:cNvPr id="3" name="内容占位符 2"/>
          <p:cNvSpPr>
            <a:spLocks noGrp="1"/>
          </p:cNvSpPr>
          <p:nvPr>
            <p:ph idx="1"/>
          </p:nvPr>
        </p:nvSpPr>
        <p:spPr/>
        <p:txBody>
          <a:bodyPr>
            <a:normAutofit/>
          </a:bodyPr>
          <a:lstStyle/>
          <a:p>
            <a:r>
              <a:rPr lang="zh-CN" altLang="en-US" dirty="0" smtClean="0"/>
              <a:t>什么是变量？</a:t>
            </a:r>
            <a:endParaRPr lang="en-US" altLang="zh-CN" dirty="0" smtClean="0"/>
          </a:p>
          <a:p>
            <a:pPr lvl="1"/>
            <a:r>
              <a:rPr lang="zh-CN" altLang="en-US" dirty="0" smtClean="0"/>
              <a:t>变量是可存储信息的“容器”</a:t>
            </a:r>
            <a:r>
              <a:rPr lang="en-US" altLang="zh-CN" dirty="0" smtClean="0"/>
              <a:t>,</a:t>
            </a:r>
            <a:r>
              <a:rPr lang="zh-CN" altLang="en-US" dirty="0" smtClean="0"/>
              <a:t>没有固定的值，可以改变的数</a:t>
            </a:r>
            <a:endParaRPr lang="en-US" altLang="zh-CN" dirty="0" smtClean="0"/>
          </a:p>
          <a:p>
            <a:r>
              <a:rPr lang="zh-CN" altLang="en-US" dirty="0" smtClean="0"/>
              <a:t>语法</a:t>
            </a:r>
            <a:r>
              <a:rPr lang="en-US" altLang="zh-CN" dirty="0" smtClean="0"/>
              <a:t>:Dim</a:t>
            </a:r>
            <a:r>
              <a:rPr lang="zh-CN" altLang="en-US" dirty="0" smtClean="0"/>
              <a:t>（</a:t>
            </a:r>
            <a:r>
              <a:rPr lang="en-US" altLang="zh-CN" dirty="0" smtClean="0"/>
              <a:t>public/private</a:t>
            </a:r>
            <a:r>
              <a:rPr lang="zh-CN" altLang="en-US" dirty="0" smtClean="0"/>
              <a:t>）</a:t>
            </a:r>
            <a:r>
              <a:rPr lang="en-US" altLang="zh-CN" dirty="0" smtClean="0"/>
              <a:t> + </a:t>
            </a:r>
            <a:r>
              <a:rPr lang="zh-CN" altLang="en-US" dirty="0" smtClean="0"/>
              <a:t>变量名</a:t>
            </a:r>
            <a:endParaRPr lang="en-US" altLang="zh-CN" dirty="0" smtClean="0"/>
          </a:p>
          <a:p>
            <a:pPr lvl="1"/>
            <a:r>
              <a:rPr lang="en-US" altLang="zh-CN" dirty="0" smtClean="0"/>
              <a:t>(Dim </a:t>
            </a:r>
            <a:r>
              <a:rPr lang="zh-CN" altLang="en-US" dirty="0" smtClean="0"/>
              <a:t>是</a:t>
            </a:r>
            <a:r>
              <a:rPr lang="en-US" altLang="zh-CN" dirty="0" smtClean="0"/>
              <a:t>dimension </a:t>
            </a:r>
            <a:r>
              <a:rPr lang="zh-CN" altLang="en-US" dirty="0" smtClean="0"/>
              <a:t>的缩写</a:t>
            </a:r>
            <a:r>
              <a:rPr lang="en-US" altLang="zh-CN" dirty="0" smtClean="0"/>
              <a:t>)</a:t>
            </a:r>
          </a:p>
        </p:txBody>
      </p:sp>
    </p:spTree>
    <p:extLst>
      <p:ext uri="{BB962C8B-B14F-4D97-AF65-F5344CB8AC3E}">
        <p14:creationId xmlns:p14="http://schemas.microsoft.com/office/powerpoint/2010/main" val="336928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变量相关知识</a:t>
            </a:r>
            <a:endParaRPr lang="zh-CN" altLang="en-US" dirty="0"/>
          </a:p>
        </p:txBody>
      </p:sp>
      <p:sp>
        <p:nvSpPr>
          <p:cNvPr id="3" name="内容占位符 2"/>
          <p:cNvSpPr>
            <a:spLocks noGrp="1"/>
          </p:cNvSpPr>
          <p:nvPr>
            <p:ph idx="1"/>
          </p:nvPr>
        </p:nvSpPr>
        <p:spPr/>
        <p:txBody>
          <a:bodyPr/>
          <a:lstStyle/>
          <a:p>
            <a:r>
              <a:rPr lang="zh-CN" altLang="en-US" dirty="0"/>
              <a:t>实例：</a:t>
            </a:r>
            <a:endParaRPr lang="en-US" altLang="zh-CN" dirty="0"/>
          </a:p>
          <a:p>
            <a:pPr marL="365760" lvl="1" indent="0">
              <a:buNone/>
            </a:pPr>
            <a:r>
              <a:rPr lang="en-US" altLang="zh-CN" dirty="0"/>
              <a:t>Dim </a:t>
            </a:r>
            <a:r>
              <a:rPr lang="en-US" altLang="zh-CN" dirty="0" err="1"/>
              <a:t>heloworld</a:t>
            </a:r>
            <a:r>
              <a:rPr lang="en-US" altLang="zh-CN" dirty="0"/>
              <a:t/>
            </a:r>
            <a:br>
              <a:rPr lang="en-US" altLang="zh-CN" dirty="0"/>
            </a:br>
            <a:r>
              <a:rPr lang="en-US" altLang="zh-CN" dirty="0" err="1"/>
              <a:t>helloworld</a:t>
            </a:r>
            <a:r>
              <a:rPr lang="en-US" altLang="zh-CN" dirty="0"/>
              <a:t> = "UFT is good"</a:t>
            </a:r>
            <a:br>
              <a:rPr lang="en-US" altLang="zh-CN" dirty="0"/>
            </a:br>
            <a:r>
              <a:rPr lang="en-US" altLang="zh-CN" dirty="0" err="1" smtClean="0"/>
              <a:t>MsgBox</a:t>
            </a:r>
            <a:r>
              <a:rPr lang="en-US" altLang="zh-CN" dirty="0"/>
              <a:t> (</a:t>
            </a:r>
            <a:r>
              <a:rPr lang="en-US" altLang="zh-CN" dirty="0" err="1"/>
              <a:t>helloworld</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301240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变量相关知识</a:t>
            </a:r>
            <a:endParaRPr lang="zh-CN" altLang="en-US" dirty="0"/>
          </a:p>
        </p:txBody>
      </p:sp>
      <p:sp>
        <p:nvSpPr>
          <p:cNvPr id="3" name="内容占位符 2"/>
          <p:cNvSpPr>
            <a:spLocks noGrp="1"/>
          </p:cNvSpPr>
          <p:nvPr>
            <p:ph idx="1"/>
          </p:nvPr>
        </p:nvSpPr>
        <p:spPr/>
        <p:txBody>
          <a:bodyPr/>
          <a:lstStyle/>
          <a:p>
            <a:r>
              <a:rPr lang="zh-CN" altLang="en-US" dirty="0" smtClean="0"/>
              <a:t>为什么没有数据类型，如</a:t>
            </a:r>
            <a:r>
              <a:rPr lang="en-US" altLang="zh-CN" dirty="0" smtClean="0"/>
              <a:t>C</a:t>
            </a:r>
            <a:r>
              <a:rPr lang="zh-CN" altLang="en-US" dirty="0" smtClean="0"/>
              <a:t>语言中的</a:t>
            </a:r>
            <a:r>
              <a:rPr lang="en-US" altLang="zh-CN" dirty="0" err="1" smtClean="0"/>
              <a:t>int,float</a:t>
            </a:r>
            <a:r>
              <a:rPr lang="zh-CN" altLang="en-US" dirty="0" smtClean="0"/>
              <a:t>等？</a:t>
            </a:r>
            <a:endParaRPr lang="en-US" altLang="zh-CN" dirty="0" smtClean="0"/>
          </a:p>
          <a:p>
            <a:pPr lvl="1"/>
            <a:r>
              <a:rPr lang="en-US" altLang="zh-CN" dirty="0" smtClean="0"/>
              <a:t>VBScript </a:t>
            </a:r>
            <a:r>
              <a:rPr lang="zh-CN" altLang="en-US" dirty="0" smtClean="0"/>
              <a:t>只有一种数据类型，称为 </a:t>
            </a:r>
            <a:r>
              <a:rPr lang="en-US" altLang="zh-CN" dirty="0" smtClean="0"/>
              <a:t>Variant</a:t>
            </a:r>
            <a:r>
              <a:rPr lang="zh-CN" altLang="en-US" dirty="0" smtClean="0"/>
              <a:t>，根据使用方式不同，它可以包含不同类别的信息，根据输入，返回相应输出</a:t>
            </a:r>
            <a:endParaRPr lang="en-US" altLang="zh-CN" dirty="0" smtClean="0"/>
          </a:p>
          <a:p>
            <a:pPr lvl="1"/>
            <a:r>
              <a:rPr lang="zh-CN" altLang="en-US" dirty="0" smtClean="0"/>
              <a:t>在定义变量时，不需要声明</a:t>
            </a:r>
            <a:endParaRPr lang="en-US" altLang="zh-CN" dirty="0" smtClean="0"/>
          </a:p>
          <a:p>
            <a:pPr lvl="1"/>
            <a:r>
              <a:rPr lang="en-US" altLang="zh-CN" dirty="0" smtClean="0"/>
              <a:t>Variant</a:t>
            </a:r>
            <a:r>
              <a:rPr lang="zh-CN" altLang="en-US" dirty="0" smtClean="0"/>
              <a:t>包含整型、浮点型、字符串、布尔等等常用类型</a:t>
            </a:r>
            <a:endParaRPr lang="zh-CN" altLang="en-US" dirty="0"/>
          </a:p>
        </p:txBody>
      </p:sp>
    </p:spTree>
    <p:extLst>
      <p:ext uri="{BB962C8B-B14F-4D97-AF65-F5344CB8AC3E}">
        <p14:creationId xmlns:p14="http://schemas.microsoft.com/office/powerpoint/2010/main" val="2887188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变量相关知识</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在</a:t>
            </a:r>
            <a:r>
              <a:rPr lang="en-US" altLang="zh-CN" dirty="0" smtClean="0"/>
              <a:t>VBS</a:t>
            </a:r>
            <a:r>
              <a:rPr lang="zh-CN" altLang="en-US" dirty="0" smtClean="0"/>
              <a:t>定义时只有一种变量类型，在实际使用中需要使用类型转换函数来将变量转换成相应的变量类型</a:t>
            </a:r>
            <a:endParaRPr lang="en-US" altLang="zh-CN" dirty="0" smtClean="0"/>
          </a:p>
          <a:p>
            <a:pPr lvl="1"/>
            <a:r>
              <a:rPr lang="en-US" altLang="zh-CN" dirty="0" err="1" smtClean="0"/>
              <a:t>Cbool</a:t>
            </a:r>
            <a:r>
              <a:rPr lang="en-US" altLang="zh-CN" dirty="0" smtClean="0"/>
              <a:t> </a:t>
            </a:r>
            <a:r>
              <a:rPr lang="zh-CN" altLang="en-US" dirty="0" smtClean="0"/>
              <a:t>函数将变量转换成</a:t>
            </a:r>
            <a:r>
              <a:rPr lang="en-US" altLang="zh-CN" dirty="0" smtClean="0"/>
              <a:t>bool</a:t>
            </a:r>
            <a:r>
              <a:rPr lang="zh-CN" altLang="en-US" dirty="0" smtClean="0"/>
              <a:t>值</a:t>
            </a:r>
            <a:endParaRPr lang="en-US" altLang="zh-CN" dirty="0" smtClean="0"/>
          </a:p>
          <a:p>
            <a:pPr lvl="1"/>
            <a:r>
              <a:rPr lang="en-US" altLang="zh-CN" dirty="0" err="1" smtClean="0"/>
              <a:t>Ccur</a:t>
            </a:r>
            <a:r>
              <a:rPr lang="zh-CN" altLang="en-US" dirty="0" smtClean="0"/>
              <a:t>函数将变量转换为浮点数值</a:t>
            </a:r>
            <a:endParaRPr lang="en-US" altLang="zh-CN" dirty="0" smtClean="0"/>
          </a:p>
          <a:p>
            <a:pPr lvl="1"/>
            <a:r>
              <a:rPr lang="en-US" altLang="zh-CN" dirty="0" err="1" smtClean="0"/>
              <a:t>Cdate</a:t>
            </a:r>
            <a:r>
              <a:rPr lang="zh-CN" altLang="en-US" dirty="0" smtClean="0"/>
              <a:t>将变量转换为日期值</a:t>
            </a:r>
            <a:endParaRPr lang="en-US" altLang="zh-CN" dirty="0" smtClean="0"/>
          </a:p>
          <a:p>
            <a:pPr lvl="1"/>
            <a:r>
              <a:rPr lang="en-US" altLang="zh-CN" dirty="0" err="1" smtClean="0"/>
              <a:t>Cint</a:t>
            </a:r>
            <a:r>
              <a:rPr lang="zh-CN" altLang="en-US" dirty="0" smtClean="0"/>
              <a:t>和</a:t>
            </a:r>
            <a:r>
              <a:rPr lang="en-US" altLang="zh-CN" dirty="0" err="1" smtClean="0"/>
              <a:t>Clong</a:t>
            </a:r>
            <a:r>
              <a:rPr lang="zh-CN" altLang="en-US" dirty="0" smtClean="0"/>
              <a:t>函数将变量转换为整数，后者范围比前者大的多</a:t>
            </a:r>
            <a:endParaRPr lang="en-US" altLang="zh-CN" dirty="0" smtClean="0"/>
          </a:p>
          <a:p>
            <a:pPr lvl="1"/>
            <a:r>
              <a:rPr lang="en-US" altLang="zh-CN" dirty="0" err="1" smtClean="0"/>
              <a:t>Cstr</a:t>
            </a:r>
            <a:r>
              <a:rPr lang="zh-CN" altLang="en-US" dirty="0" smtClean="0"/>
              <a:t>函数将变量转换为字符串</a:t>
            </a:r>
            <a:endParaRPr lang="en-US" altLang="zh-CN" dirty="0" smtClean="0"/>
          </a:p>
        </p:txBody>
      </p:sp>
    </p:spTree>
    <p:extLst>
      <p:ext uri="{BB962C8B-B14F-4D97-AF65-F5344CB8AC3E}">
        <p14:creationId xmlns:p14="http://schemas.microsoft.com/office/powerpoint/2010/main" val="127191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变量相关知识</a:t>
            </a:r>
            <a:endParaRPr lang="zh-CN" altLang="en-US" dirty="0"/>
          </a:p>
        </p:txBody>
      </p:sp>
      <p:sp>
        <p:nvSpPr>
          <p:cNvPr id="3" name="内容占位符 2"/>
          <p:cNvSpPr>
            <a:spLocks noGrp="1"/>
          </p:cNvSpPr>
          <p:nvPr>
            <p:ph idx="1"/>
          </p:nvPr>
        </p:nvSpPr>
        <p:spPr/>
        <p:txBody>
          <a:bodyPr/>
          <a:lstStyle/>
          <a:p>
            <a:r>
              <a:rPr lang="zh-CN" altLang="en-US" dirty="0" smtClean="0"/>
              <a:t>实例：</a:t>
            </a:r>
            <a:endParaRPr lang="en-US" altLang="zh-CN" dirty="0" smtClean="0"/>
          </a:p>
          <a:p>
            <a:pPr lvl="1"/>
            <a:r>
              <a:rPr lang="en-US" altLang="zh-CN" dirty="0" smtClean="0"/>
              <a:t>Dim </a:t>
            </a:r>
            <a:r>
              <a:rPr lang="en-US" altLang="zh-CN" dirty="0" err="1" smtClean="0"/>
              <a:t>heloworld</a:t>
            </a:r>
            <a:r>
              <a:rPr lang="en-US" altLang="zh-CN" dirty="0" smtClean="0"/>
              <a:t/>
            </a:r>
            <a:br>
              <a:rPr lang="en-US" altLang="zh-CN" dirty="0" smtClean="0"/>
            </a:br>
            <a:r>
              <a:rPr lang="en-US" altLang="zh-CN" dirty="0" err="1" smtClean="0"/>
              <a:t>helloworld</a:t>
            </a:r>
            <a:r>
              <a:rPr lang="en-US" altLang="zh-CN" dirty="0" smtClean="0"/>
              <a:t> = "UFT is good"</a:t>
            </a:r>
            <a:br>
              <a:rPr lang="en-US" altLang="zh-CN" dirty="0" smtClean="0"/>
            </a:br>
            <a:r>
              <a:rPr lang="en-US" altLang="zh-CN" dirty="0" err="1" smtClean="0"/>
              <a:t>MsgBox</a:t>
            </a:r>
            <a:r>
              <a:rPr lang="en-US" altLang="zh-CN" dirty="0" smtClean="0"/>
              <a:t> (</a:t>
            </a:r>
            <a:r>
              <a:rPr lang="en-US" altLang="zh-CN" dirty="0" err="1" smtClean="0"/>
              <a:t>helloworld</a:t>
            </a:r>
            <a:r>
              <a:rPr lang="en-US" altLang="zh-CN" dirty="0" smtClean="0"/>
              <a:t>)</a:t>
            </a:r>
            <a:endParaRPr lang="zh-CN" altLang="en-US" dirty="0" smtClean="0"/>
          </a:p>
          <a:p>
            <a:endParaRPr lang="zh-CN" altLang="en-US" dirty="0"/>
          </a:p>
        </p:txBody>
      </p:sp>
      <p:grpSp>
        <p:nvGrpSpPr>
          <p:cNvPr id="6" name="组合 5"/>
          <p:cNvGrpSpPr/>
          <p:nvPr/>
        </p:nvGrpSpPr>
        <p:grpSpPr>
          <a:xfrm>
            <a:off x="6090541" y="828676"/>
            <a:ext cx="9509760" cy="5026326"/>
            <a:chOff x="6090541" y="828676"/>
            <a:chExt cx="9509760" cy="5026326"/>
          </a:xfrm>
        </p:grpSpPr>
        <p:sp>
          <p:nvSpPr>
            <p:cNvPr id="4" name="内容占位符 2"/>
            <p:cNvSpPr txBox="1">
              <a:spLocks/>
            </p:cNvSpPr>
            <p:nvPr/>
          </p:nvSpPr>
          <p:spPr>
            <a:xfrm>
              <a:off x="6090541" y="1057323"/>
              <a:ext cx="9509760" cy="4797679"/>
            </a:xfrm>
            <a:prstGeom prst="rect">
              <a:avLst/>
            </a:prstGeom>
          </p:spPr>
          <p:txBody>
            <a:bodyPr vert="horz" lIns="91440" tIns="45720" rIns="91440" bIns="45720" rtlCol="0">
              <a:normAutofit/>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zh-CN" altLang="en-US" dirty="0" smtClean="0"/>
                <a:t>是否可以写成：</a:t>
              </a:r>
              <a:endParaRPr lang="en-US" altLang="zh-CN" dirty="0" smtClean="0"/>
            </a:p>
            <a:p>
              <a:pPr marL="365760" lvl="1" indent="0">
                <a:buNone/>
              </a:pPr>
              <a:r>
                <a:rPr lang="en-US" altLang="zh-CN" dirty="0"/>
                <a:t>Dim </a:t>
              </a:r>
              <a:r>
                <a:rPr lang="en-US" altLang="zh-CN" dirty="0" err="1" smtClean="0"/>
                <a:t>heloworld</a:t>
              </a:r>
              <a:r>
                <a:rPr lang="en-US" altLang="zh-CN" dirty="0"/>
                <a:t>  = "UFT is good"</a:t>
              </a:r>
              <a:br>
                <a:rPr lang="en-US" altLang="zh-CN" dirty="0"/>
              </a:br>
              <a:r>
                <a:rPr lang="en-US" altLang="zh-CN" dirty="0" err="1" smtClean="0"/>
                <a:t>MsgBox</a:t>
              </a:r>
              <a:r>
                <a:rPr lang="en-US" altLang="zh-CN" dirty="0"/>
                <a:t> </a:t>
              </a:r>
              <a:r>
                <a:rPr lang="en-US" altLang="zh-CN" dirty="0" smtClean="0"/>
                <a:t>(</a:t>
              </a:r>
              <a:r>
                <a:rPr lang="en-US" altLang="zh-CN" dirty="0" err="1" smtClean="0"/>
                <a:t>helloworld</a:t>
              </a:r>
              <a:r>
                <a:rPr lang="en-US" altLang="zh-CN" dirty="0" smtClean="0"/>
                <a:t>)</a:t>
              </a:r>
              <a:endParaRPr lang="zh-CN" altLang="en-US" dirty="0"/>
            </a:p>
            <a:p>
              <a:pPr marL="365760" lvl="1" indent="0">
                <a:buNone/>
              </a:pPr>
              <a:endParaRPr lang="en-US" altLang="en-US" dirty="0" smtClean="0"/>
            </a:p>
            <a:p>
              <a:pPr marL="365760" lvl="1" indent="0">
                <a:buNone/>
              </a:pPr>
              <a:r>
                <a:rPr lang="zh-CN" altLang="en-US" dirty="0" smtClean="0">
                  <a:solidFill>
                    <a:srgbClr val="FF0000"/>
                  </a:solidFill>
                </a:rPr>
                <a:t>绝对不允许</a:t>
              </a:r>
              <a:endParaRPr lang="en-US" altLang="en-US" dirty="0">
                <a:solidFill>
                  <a:srgbClr val="FF0000"/>
                </a:solidFill>
              </a:endParaRPr>
            </a:p>
          </p:txBody>
        </p:sp>
        <p:sp>
          <p:nvSpPr>
            <p:cNvPr id="5" name="圆角矩形 4"/>
            <p:cNvSpPr/>
            <p:nvPr/>
          </p:nvSpPr>
          <p:spPr>
            <a:xfrm>
              <a:off x="6200775" y="828676"/>
              <a:ext cx="4986338" cy="4686300"/>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3094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nded Design Yellow 16x9">
  <a:themeElements>
    <a:clrScheme name="Banded_Design_Yellow">
      <a:dk1>
        <a:srgbClr val="323232"/>
      </a:dk1>
      <a:lt1>
        <a:sysClr val="window" lastClr="FFFFFF"/>
      </a:lt1>
      <a:dk2>
        <a:srgbClr val="000000"/>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nded_Design_Yellow">
      <a:dk1>
        <a:srgbClr val="595959"/>
      </a:dk1>
      <a:lt1>
        <a:sysClr val="window" lastClr="FFFFF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Yellow">
      <a:dk1>
        <a:srgbClr val="595959"/>
      </a:dk1>
      <a:lt1>
        <a:sysClr val="window" lastClr="FFFFF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66677B1-365E-411F-9971-C788BC2975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黄色镶边设计演示文稿（宽屏）</Template>
  <TotalTime>0</TotalTime>
  <Words>1222</Words>
  <Application>Microsoft Office PowerPoint</Application>
  <PresentationFormat>宽屏</PresentationFormat>
  <Paragraphs>288</Paragraphs>
  <Slides>39</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Microsoft YaHei UI</vt:lpstr>
      <vt:lpstr>楷体</vt:lpstr>
      <vt:lpstr>Arial</vt:lpstr>
      <vt:lpstr>Book Antiqua</vt:lpstr>
      <vt:lpstr>Consolas</vt:lpstr>
      <vt:lpstr>Times New Roman</vt:lpstr>
      <vt:lpstr>Wingdings</vt:lpstr>
      <vt:lpstr>Banded Design Yellow 16x9</vt:lpstr>
      <vt:lpstr>UFT基础知识</vt:lpstr>
      <vt:lpstr>目 录</vt:lpstr>
      <vt:lpstr>VBS基础知识</vt:lpstr>
      <vt:lpstr>目 录</vt:lpstr>
      <vt:lpstr>变量相关知识</vt:lpstr>
      <vt:lpstr>变量相关知识</vt:lpstr>
      <vt:lpstr>变量相关知识</vt:lpstr>
      <vt:lpstr>变量相关知识</vt:lpstr>
      <vt:lpstr>变量相关知识</vt:lpstr>
      <vt:lpstr>变量相关知识</vt:lpstr>
      <vt:lpstr>变量相关知识</vt:lpstr>
      <vt:lpstr>变量相关知识</vt:lpstr>
      <vt:lpstr>变量相关知识</vt:lpstr>
      <vt:lpstr>变量相关知识</vt:lpstr>
      <vt:lpstr>目 录</vt:lpstr>
      <vt:lpstr>数组</vt:lpstr>
      <vt:lpstr>数组</vt:lpstr>
      <vt:lpstr>目 录</vt:lpstr>
      <vt:lpstr>操作符</vt:lpstr>
      <vt:lpstr>目 录</vt:lpstr>
      <vt:lpstr>  条件语句使用</vt:lpstr>
      <vt:lpstr>条件语句使用</vt:lpstr>
      <vt:lpstr>条件语句使用</vt:lpstr>
      <vt:lpstr>实例</vt:lpstr>
      <vt:lpstr>代码如下</vt:lpstr>
      <vt:lpstr>目 录</vt:lpstr>
      <vt:lpstr>循环控制语句</vt:lpstr>
      <vt:lpstr>For……Next循环</vt:lpstr>
      <vt:lpstr>Do……While循环</vt:lpstr>
      <vt:lpstr>目 录</vt:lpstr>
      <vt:lpstr>常用函数—操作字符串函数</vt:lpstr>
      <vt:lpstr>常用函数——日期和时间函数</vt:lpstr>
      <vt:lpstr>常用函数—日期和时间函数</vt:lpstr>
      <vt:lpstr>常用函数—日期和时间函数</vt:lpstr>
      <vt:lpstr>常用函数——转换函数</vt:lpstr>
      <vt:lpstr>其他函数</vt:lpstr>
      <vt:lpstr>内容总结</vt:lpstr>
      <vt:lpstr>内容总结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2017-07-13T21:26:10Z</dcterms:created>
  <dcterms:modified xsi:type="dcterms:W3CDTF">2017-09-22T08:05:31Z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TC029009979991</vt:lpwstr>
  </property>
</Properties>
</file>