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0" r:id="rId4"/>
    <p:sldId id="366" r:id="rId5"/>
    <p:sldId id="375" r:id="rId6"/>
    <p:sldId id="367" r:id="rId7"/>
    <p:sldId id="362" r:id="rId8"/>
    <p:sldId id="363" r:id="rId9"/>
    <p:sldId id="364" r:id="rId10"/>
    <p:sldId id="365" r:id="rId11"/>
    <p:sldId id="376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49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7" autoAdjust="0"/>
    <p:restoredTop sz="84685" autoAdjust="0"/>
  </p:normalViewPr>
  <p:slideViewPr>
    <p:cSldViewPr snapToGrid="0">
      <p:cViewPr varScale="1">
        <p:scale>
          <a:sx n="63" d="100"/>
          <a:sy n="63" d="100"/>
        </p:scale>
        <p:origin x="948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D9D2DDA-69D8-473F-A583-B6774B31A77B}" type="datetimeFigureOut">
              <a:rPr lang="en-US" altLang="zh-CN"/>
              <a:t>9/27/2017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2392CCB-FF08-4D29-8DA3-E1FD8604480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01F6DFB-6833-46E4-B515-70E0D9178056}" type="datetimeFigureOut">
              <a:t>2017/9/27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58706C7-F2C3-48B6-8A22-C484D800B5D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0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2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截图  禅道  （测试结果）</a:t>
            </a:r>
            <a:endParaRPr lang="en-US" altLang="zh-CN" dirty="0" smtClean="0"/>
          </a:p>
          <a:p>
            <a:r>
              <a:rPr lang="zh-CN" altLang="en-US" dirty="0" smtClean="0"/>
              <a:t>没有与有</a:t>
            </a:r>
            <a:r>
              <a:rPr lang="en-US" altLang="zh-CN" dirty="0" smtClean="0"/>
              <a:t>reporter</a:t>
            </a:r>
            <a:r>
              <a:rPr lang="zh-CN" altLang="en-US" dirty="0" smtClean="0"/>
              <a:t>函数时，截图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6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9177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0" y="2156012"/>
            <a:ext cx="7200900" cy="1724092"/>
          </a:xfrm>
        </p:spPr>
        <p:txBody>
          <a:bodyPr anchor="b"/>
          <a:lstStyle>
            <a:lvl1pPr algn="ctr" latinLnBrk="0">
              <a:defRPr lang="zh-CN" sz="405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342900" indent="0" algn="ctr" latinLnBrk="0">
              <a:buNone/>
              <a:defRPr lang="zh-CN" sz="2100"/>
            </a:lvl2pPr>
            <a:lvl3pPr marL="685800" indent="0" algn="ctr" latinLnBrk="0">
              <a:buNone/>
              <a:defRPr lang="zh-CN" sz="1800"/>
            </a:lvl3pPr>
            <a:lvl4pPr marL="1028700" indent="0" algn="ctr" latinLnBrk="0">
              <a:buNone/>
              <a:defRPr lang="zh-CN" sz="1500"/>
            </a:lvl4pPr>
            <a:lvl5pPr marL="1371600" indent="0" algn="ctr" latinLnBrk="0">
              <a:buNone/>
              <a:defRPr lang="zh-CN" sz="1500"/>
            </a:lvl5pPr>
            <a:lvl6pPr marL="1714500" indent="0" algn="ctr" latinLnBrk="0">
              <a:buNone/>
              <a:defRPr lang="zh-CN" sz="1500"/>
            </a:lvl6pPr>
            <a:lvl7pPr marL="2057400" indent="0" algn="ctr" latinLnBrk="0">
              <a:buNone/>
              <a:defRPr lang="zh-CN" sz="1500"/>
            </a:lvl7pPr>
            <a:lvl8pPr marL="2400300" indent="0" algn="ctr" latinLnBrk="0">
              <a:buNone/>
              <a:defRPr lang="zh-CN" sz="1500"/>
            </a:lvl8pPr>
            <a:lvl9pPr marL="2743200" indent="0" algn="ctr" latinLnBrk="0">
              <a:buNone/>
              <a:defRPr lang="zh-CN" sz="15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dirty="0"/>
          </a:p>
        </p:txBody>
      </p:sp>
      <p:pic>
        <p:nvPicPr>
          <p:cNvPr id="8" name="图片 7" descr="学院－3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20" y="6381750"/>
            <a:ext cx="202168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25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109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15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6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165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latinLnBrk="0">
              <a:defRPr lang="zh-CN" sz="165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代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" indent="0">
              <a:buFontTx/>
              <a:buNone/>
              <a:defRPr sz="2100" baseline="0">
                <a:latin typeface="Consolas" panose="020B0609020204030204" pitchFamily="49" charset="0"/>
                <a:ea typeface="楷体" panose="02010609060101010101" pitchFamily="49" charset="-122"/>
              </a:defRPr>
            </a:lvl1pPr>
            <a:lvl2pPr marL="274320" indent="0">
              <a:buFontTx/>
              <a:buNone/>
              <a:defRPr sz="1950" baseline="0">
                <a:latin typeface="Consolas" panose="020B0609020204030204" pitchFamily="49" charset="0"/>
                <a:ea typeface="楷体" panose="02010609060101010101" pitchFamily="49" charset="-122"/>
              </a:defRPr>
            </a:lvl2pPr>
            <a:lvl3pPr marL="514350" indent="0">
              <a:buFontTx/>
              <a:buNone/>
              <a:defRPr sz="1800" baseline="0">
                <a:latin typeface="Consolas" panose="020B0609020204030204" pitchFamily="49" charset="0"/>
                <a:ea typeface="楷体" panose="02010609060101010101" pitchFamily="49" charset="-122"/>
              </a:defRPr>
            </a:lvl3pPr>
            <a:lvl4pPr marL="754380" indent="0">
              <a:buFontTx/>
              <a:buNone/>
              <a:defRPr sz="1650" baseline="0">
                <a:latin typeface="Consolas" panose="020B0609020204030204" pitchFamily="49" charset="0"/>
                <a:ea typeface="楷体" panose="02010609060101010101" pitchFamily="49" charset="-122"/>
              </a:defRPr>
            </a:lvl4pPr>
            <a:lvl5pPr marL="994410" indent="0" latinLnBrk="0">
              <a:buFontTx/>
              <a:buNone/>
              <a:defRPr lang="zh-CN" sz="1650" baseline="0">
                <a:latin typeface="Consolas" panose="020B0609020204030204" pitchFamily="49" charset="0"/>
                <a:ea typeface="楷体" panose="02010609060101010101" pitchFamily="49" charset="-122"/>
              </a:defRPr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077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 latinLnBrk="0">
              <a:defRPr lang="zh-CN" sz="40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1266" y="1216152"/>
            <a:ext cx="4496434" cy="4702048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100"/>
            </a:lvl2pPr>
            <a:lvl3pPr latinLnBrk="0">
              <a:defRPr lang="zh-CN" sz="2100"/>
            </a:lvl3pPr>
            <a:lvl4pPr latinLnBrk="0">
              <a:defRPr lang="zh-CN" sz="2100"/>
            </a:lvl4pPr>
            <a:lvl5pPr latinLnBrk="0">
              <a:defRPr lang="zh-CN" sz="210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dirty="0"/>
              <a:t>
</a:t>
            </a:r>
            <a:r>
              <a:rPr lang="zh-CN" dirty="0" smtClean="0"/>
              <a:t>单击</a:t>
            </a:r>
            <a:r>
              <a:rPr lang="zh-CN" dirty="0"/>
              <a:t>此处编辑母版标题</a:t>
            </a:r>
            <a:r>
              <a:rPr lang="zh-CN" dirty="0" smtClean="0"/>
              <a:t>样式    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dirty="0" smtClean="0"/>
              <a:t>
            </a:t>
            </a:r>
            <a:r>
              <a:rPr lang="zh-CN" dirty="0"/>
              <a:t>
</a:t>
            </a:r>
            <a:r>
              <a:rPr lang="zh-CN" dirty="0" smtClean="0"/>
              <a:t>单击</a:t>
            </a:r>
            <a:r>
              <a:rPr lang="zh-CN" dirty="0"/>
              <a:t>此处编辑母版文本样式
         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5840" y="2740735"/>
            <a:ext cx="3429000" cy="3288847"/>
          </a:xfrm>
        </p:spPr>
        <p:txBody>
          <a:bodyPr>
            <a:normAutofit/>
          </a:bodyPr>
          <a:lstStyle>
            <a:lvl1pPr marL="248603" indent="-214313" latinLnBrk="0">
              <a:buFont typeface="Arial" panose="020B0604020202020204" pitchFamily="34" charset="0"/>
              <a:buChar char="•"/>
              <a:defRPr lang="zh-CN" sz="1500"/>
            </a:lvl1pPr>
            <a:lvl2pPr marL="488633" indent="-214313" latinLnBrk="0">
              <a:buFont typeface="Arial" panose="020B0604020202020204" pitchFamily="34" charset="0"/>
              <a:buChar char="•"/>
              <a:defRPr lang="zh-CN" sz="1350"/>
            </a:lvl2pPr>
            <a:lvl3pPr marL="728663" indent="-214313" latinLnBrk="0">
              <a:buFont typeface="Arial" panose="020B0604020202020204" pitchFamily="34" charset="0"/>
              <a:buChar char="•"/>
              <a:defRPr lang="zh-CN" sz="1200" baseline="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dirty="0"/>
              <a:t>
</a:t>
            </a:r>
            <a:r>
              <a:rPr lang="zh-CN" dirty="0" smtClean="0"/>
              <a:t> </a:t>
            </a:r>
            <a:r>
              <a:rPr lang="zh-CN" dirty="0"/>
              <a:t>单击此处编辑母版文本样式
         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9160" y="2740735"/>
            <a:ext cx="3429000" cy="3288847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r>
              <a:rPr lang="zh-CN"/>
              <a:t>
            </a:t>
            </a:r>
            <a:fld id="{0B277187-C200-495F-A386-621319EADA8F}" type="datetimeFigureOut">
              <a:t>2017/9/27</a:t>
            </a:fld>
            <a:r>
              <a:rPr lang="zh-CN"/>
              <a:t>
            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r>
              <a:rPr lang="zh-CN" dirty="0"/>
              <a:t>
            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r>
              <a:rPr lang="zh-CN"/>
              <a:t>
            </a:t>
            </a:r>
            <a:fld id="{FC749032-2A07-4AE8-BA90-74324CAE0C87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590" y="2806700"/>
            <a:ext cx="7132320" cy="79908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矩形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25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>
            <a:off x="1" y="6480048"/>
            <a:ext cx="9141620" cy="377952"/>
            <a:chOff x="-1" y="6480048"/>
            <a:chExt cx="12188827" cy="377952"/>
          </a:xfrm>
        </p:grpSpPr>
        <p:sp>
          <p:nvSpPr>
            <p:cNvPr id="7" name="矩形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1491" y="114300"/>
            <a:ext cx="8261985" cy="79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541" y="1066803"/>
            <a:ext cx="8261985" cy="479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lang="zh-CN" sz="2700" b="1" i="0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50000"/>
        </a:lnSpc>
        <a:spcBef>
          <a:spcPts val="1350"/>
        </a:spcBef>
        <a:buSzPct val="102000"/>
        <a:buFont typeface="Wingdings" panose="05000000000000000000" pitchFamily="2" charset="2"/>
        <a:buChar char="l"/>
        <a:defRPr lang="zh-CN" sz="21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445770" indent="-171450" algn="l" defTabSz="685800" rtl="0" eaLnBrk="1" latinLnBrk="0" hangingPunct="1">
        <a:lnSpc>
          <a:spcPct val="150000"/>
        </a:lnSpc>
        <a:spcBef>
          <a:spcPts val="750"/>
        </a:spcBef>
        <a:buSzPct val="100000"/>
        <a:buFont typeface="Wingdings" panose="05000000000000000000" pitchFamily="2" charset="2"/>
        <a:buChar char="Ø"/>
        <a:defRPr lang="zh-CN" sz="195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68580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Wingdings" panose="05000000000000000000" pitchFamily="2" charset="2"/>
        <a:buChar char="u"/>
        <a:defRPr lang="zh-CN" sz="18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92583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Arial" pitchFamily="34" charset="0"/>
        <a:buChar char="▪"/>
        <a:defRPr lang="zh-CN" sz="165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16586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Arial" pitchFamily="34" charset="0"/>
        <a:buChar char="▪"/>
        <a:defRPr lang="zh-CN" sz="15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UFT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6 UFT</a:t>
            </a:r>
            <a:r>
              <a:rPr lang="zh-CN" altLang="en-US" dirty="0"/>
              <a:t>的验证点与测试报告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 录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检查点概述</a:t>
            </a:r>
            <a:endParaRPr lang="en-US" altLang="zh-CN" dirty="0" smtClean="0"/>
          </a:p>
          <a:p>
            <a:r>
              <a:rPr lang="zh-CN" altLang="en-US" dirty="0" smtClean="0"/>
              <a:t>怎样使用检查点函数</a:t>
            </a:r>
            <a:endParaRPr lang="en-US" altLang="zh-CN" dirty="0" smtClean="0"/>
          </a:p>
          <a:p>
            <a:r>
              <a:rPr lang="zh-CN" altLang="en-US" dirty="0"/>
              <a:t>生成</a:t>
            </a:r>
            <a:r>
              <a:rPr lang="zh-CN" altLang="en-US" dirty="0" smtClean="0"/>
              <a:t>测试报告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测试报告概述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61048"/>
            <a:ext cx="8768945" cy="2088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124744"/>
            <a:ext cx="845895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测试报告概述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903856" cy="37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怎样生成测试报告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0541" y="1066803"/>
            <a:ext cx="8206739" cy="550163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UFT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Reporter</a:t>
            </a:r>
            <a:r>
              <a:rPr lang="zh-CN" altLang="en-US" dirty="0" smtClean="0"/>
              <a:t>对象来生成测试报告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Reporter.ReportEvent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EventStatus,ReportStepName,Details</a:t>
            </a:r>
            <a:r>
              <a:rPr lang="en-US" altLang="zh-CN" dirty="0" smtClean="0"/>
              <a:t>,[</a:t>
            </a:r>
            <a:r>
              <a:rPr lang="en-US" altLang="zh-CN" dirty="0" err="1" smtClean="0"/>
              <a:t>ImageFilePath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ReportEvent</a:t>
            </a:r>
            <a:r>
              <a:rPr lang="zh-CN" altLang="en-US" dirty="0" smtClean="0"/>
              <a:t>是该对象的方法，该方法有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EventStatus</a:t>
            </a:r>
            <a:r>
              <a:rPr lang="zh-CN" altLang="en-US" dirty="0" smtClean="0"/>
              <a:t>四种状态：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micPass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对应数字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err="1" smtClean="0"/>
              <a:t>micFail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对应数字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err="1" smtClean="0"/>
              <a:t>micDone</a:t>
            </a:r>
            <a:r>
              <a:rPr lang="zh-CN" altLang="en-US" dirty="0" smtClean="0"/>
              <a:t>：对应数字</a:t>
            </a:r>
            <a:r>
              <a:rPr lang="en-US" altLang="zh-CN" dirty="0" smtClean="0"/>
              <a:t>2</a:t>
            </a:r>
          </a:p>
          <a:p>
            <a:pPr lvl="2"/>
            <a:r>
              <a:rPr lang="en-US" altLang="zh-CN" dirty="0" err="1" smtClean="0"/>
              <a:t>micWarning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对应数字</a:t>
            </a:r>
            <a:r>
              <a:rPr lang="en-US" altLang="zh-CN" dirty="0" smtClean="0"/>
              <a:t>3</a:t>
            </a:r>
          </a:p>
          <a:p>
            <a:pPr lvl="1"/>
            <a:r>
              <a:rPr lang="zh-CN" altLang="en-US" dirty="0" smtClean="0"/>
              <a:t>可以直接输入字符，也可以直接输入字符对应的数字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9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ReportStepName</a:t>
            </a:r>
            <a:r>
              <a:rPr lang="zh-CN" altLang="en-US" dirty="0" smtClean="0"/>
              <a:t>：写出显示在测试报告中的名字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Details:</a:t>
            </a:r>
            <a:r>
              <a:rPr lang="zh-CN" altLang="en-US" dirty="0" smtClean="0"/>
              <a:t>运行结果说明（将显示在结果的</a:t>
            </a:r>
            <a:r>
              <a:rPr lang="en-US" altLang="zh-CN" dirty="0" smtClean="0"/>
              <a:t>details</a:t>
            </a:r>
            <a:r>
              <a:rPr lang="zh-CN" altLang="en-US" dirty="0" smtClean="0"/>
              <a:t>列中）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ImageFilePath</a:t>
            </a:r>
            <a:r>
              <a:rPr lang="zh-CN" altLang="en-US" dirty="0" smtClean="0"/>
              <a:t>：可选参数，保存当时的结果图片（格式：</a:t>
            </a:r>
            <a:r>
              <a:rPr lang="en-US" altLang="zh-CN" dirty="0" err="1" smtClean="0"/>
              <a:t>bmp,png,jpeg,gif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怎样生成测试报告</a:t>
            </a:r>
          </a:p>
        </p:txBody>
      </p:sp>
    </p:spTree>
    <p:extLst>
      <p:ext uri="{BB962C8B-B14F-4D97-AF65-F5344CB8AC3E}">
        <p14:creationId xmlns:p14="http://schemas.microsoft.com/office/powerpoint/2010/main" val="29934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：普通测试报告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Reporter.ReportEvent</a:t>
            </a:r>
            <a:r>
              <a:rPr lang="en-US" altLang="zh-CN" dirty="0"/>
              <a:t> 0 ,"step 1 </a:t>
            </a:r>
            <a:r>
              <a:rPr lang="zh-CN" altLang="en-US" dirty="0"/>
              <a:t>正确的用户名和密码</a:t>
            </a:r>
            <a:r>
              <a:rPr lang="en-US" altLang="zh-CN" dirty="0"/>
              <a:t>","</a:t>
            </a:r>
            <a:r>
              <a:rPr lang="en-US" altLang="zh-CN" dirty="0" err="1"/>
              <a:t>micPass</a:t>
            </a:r>
            <a:r>
              <a:rPr lang="en-US" altLang="zh-CN" dirty="0"/>
              <a:t> = 0"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怎样生成测试报告</a:t>
            </a:r>
          </a:p>
        </p:txBody>
      </p:sp>
    </p:spTree>
    <p:extLst>
      <p:ext uri="{BB962C8B-B14F-4D97-AF65-F5344CB8AC3E}">
        <p14:creationId xmlns:p14="http://schemas.microsoft.com/office/powerpoint/2010/main" val="119026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：将结果图片保存下来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Browser</a:t>
            </a:r>
            <a:r>
              <a:rPr lang="en-US" altLang="zh-CN" dirty="0"/>
              <a:t>("</a:t>
            </a:r>
            <a:r>
              <a:rPr lang="zh-CN" altLang="en-US" dirty="0"/>
              <a:t>个人中心头像</a:t>
            </a:r>
            <a:r>
              <a:rPr lang="en-US" altLang="zh-CN" dirty="0"/>
              <a:t>").Page("</a:t>
            </a:r>
            <a:r>
              <a:rPr lang="zh-CN" altLang="en-US" dirty="0"/>
              <a:t>个人中心头像</a:t>
            </a:r>
            <a:r>
              <a:rPr lang="en-US" altLang="zh-CN" dirty="0"/>
              <a:t>").Image("m").</a:t>
            </a:r>
            <a:r>
              <a:rPr lang="en-US" altLang="zh-CN" dirty="0" err="1"/>
              <a:t>CaptureBitmap</a:t>
            </a:r>
            <a:r>
              <a:rPr lang="en-US" altLang="zh-CN" dirty="0"/>
              <a:t>("fnZ7rQ6DuaYJSaKK4KELEj.png")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reporter.ReportEvent</a:t>
            </a:r>
            <a:r>
              <a:rPr lang="en-US" altLang="zh-CN" dirty="0"/>
              <a:t> micPass,"step1","details</a:t>
            </a:r>
            <a:r>
              <a:rPr lang="en-US" altLang="zh-CN" dirty="0" smtClean="0"/>
              <a:t>","fnZ7rQ6DuaYJSaKK4KELEj.png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怎样生成测试报告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0515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总结：生成测试报告的使用的对象</a:t>
            </a:r>
            <a:r>
              <a:rPr lang="en-US" altLang="zh-CN" dirty="0" smtClean="0"/>
              <a:t>reporter</a:t>
            </a:r>
            <a:r>
              <a:rPr lang="zh-CN" altLang="en-US" dirty="0" smtClean="0"/>
              <a:t>，在使用过程中，须注意：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reportEvent</a:t>
            </a:r>
            <a:r>
              <a:rPr lang="zh-CN" altLang="en-US" dirty="0" smtClean="0"/>
              <a:t>后没有括号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每个参数中间使用逗号分隔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怎样生成测试报告</a:t>
            </a:r>
          </a:p>
        </p:txBody>
      </p:sp>
    </p:spTree>
    <p:extLst>
      <p:ext uri="{BB962C8B-B14F-4D97-AF65-F5344CB8AC3E}">
        <p14:creationId xmlns:p14="http://schemas.microsoft.com/office/powerpoint/2010/main" val="28908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UFT</a:t>
            </a:r>
            <a:r>
              <a:rPr lang="zh-CN" altLang="en-US" dirty="0" smtClean="0"/>
              <a:t>中检查点的使用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什么是检查点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怎样使用检查点</a:t>
            </a:r>
            <a:endParaRPr lang="en-US" altLang="zh-CN" dirty="0" smtClean="0"/>
          </a:p>
          <a:p>
            <a:r>
              <a:rPr lang="zh-CN" altLang="en-US" dirty="0" smtClean="0"/>
              <a:t>生成测试报告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怎样生成测试报告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2399665" y="1721738"/>
            <a:ext cx="3848735" cy="38345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检查点概述</a:t>
            </a:r>
            <a:endParaRPr lang="en-US" altLang="zh-CN" dirty="0" smtClean="0"/>
          </a:p>
          <a:p>
            <a:r>
              <a:rPr lang="zh-CN" altLang="en-US" dirty="0" smtClean="0"/>
              <a:t>怎样使用检查点函数</a:t>
            </a:r>
            <a:endParaRPr lang="en-US" altLang="zh-CN" dirty="0" smtClean="0"/>
          </a:p>
          <a:p>
            <a:r>
              <a:rPr lang="zh-CN" altLang="en-US"/>
              <a:t>生成测试报告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18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什么是检查点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检查、验证之前所做操作的正确性和预期性，被检查的地方就是检查点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道理等同于在手工测试过程中，使用人工进行检查的步骤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1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2399665" y="1721738"/>
            <a:ext cx="3848735" cy="38345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检查点概述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怎样使用检查点函数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生成测试报告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2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UFT</a:t>
            </a:r>
            <a:r>
              <a:rPr lang="zh-CN" altLang="en-US" dirty="0" smtClean="0"/>
              <a:t>自带检查功能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Design----</a:t>
            </a:r>
            <a:r>
              <a:rPr lang="en-US" altLang="zh-CN" dirty="0" err="1" smtClean="0"/>
              <a:t>CheckPoint</a:t>
            </a:r>
            <a:r>
              <a:rPr lang="en-US" altLang="zh-CN" dirty="0" smtClean="0"/>
              <a:t>---</a:t>
            </a:r>
            <a:r>
              <a:rPr lang="zh-CN" altLang="en-US" dirty="0" smtClean="0"/>
              <a:t>（文本、表格、图片等等）</a:t>
            </a:r>
            <a:endParaRPr lang="en-US" altLang="zh-CN" dirty="0" smtClean="0"/>
          </a:p>
          <a:p>
            <a:r>
              <a:rPr lang="zh-CN" altLang="en-US" dirty="0" smtClean="0"/>
              <a:t>抛弃自带检查点，使用检查点函数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33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检查点函数  </a:t>
            </a:r>
            <a:r>
              <a:rPr lang="en-US" altLang="zh-CN" dirty="0" err="1" smtClean="0"/>
              <a:t>CheckProperty</a:t>
            </a:r>
            <a:r>
              <a:rPr lang="zh-CN" altLang="en-US" dirty="0" smtClean="0"/>
              <a:t>，语法如下：</a:t>
            </a:r>
            <a:endParaRPr lang="en-US" altLang="zh-CN" dirty="0" smtClean="0"/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object.CheckProperty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PropertyValue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lvl="1"/>
            <a:r>
              <a:rPr lang="en-US" altLang="zh-CN" dirty="0" err="1" smtClean="0">
                <a:cs typeface="Times New Roman" panose="02020603050405020304" pitchFamily="18" charset="0"/>
              </a:rPr>
              <a:t>PropertyName</a:t>
            </a:r>
            <a:r>
              <a:rPr lang="en-US" altLang="zh-CN" dirty="0" smtClean="0"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cs typeface="Times New Roman" panose="02020603050405020304" pitchFamily="18" charset="0"/>
              </a:rPr>
              <a:t>要检查的属性名，如</a:t>
            </a:r>
            <a:r>
              <a:rPr lang="en-US" altLang="zh-CN" dirty="0" err="1" smtClean="0">
                <a:cs typeface="Times New Roman" panose="02020603050405020304" pitchFamily="18" charset="0"/>
              </a:rPr>
              <a:t>value,name,index</a:t>
            </a:r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cs typeface="Times New Roman" panose="02020603050405020304" pitchFamily="18" charset="0"/>
              </a:rPr>
              <a:t>等等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PropertyValue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预期结果值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cs typeface="Times New Roman" panose="02020603050405020304" pitchFamily="18" charset="0"/>
              </a:rPr>
              <a:t>TimeOut</a:t>
            </a:r>
            <a:r>
              <a:rPr lang="en-US" altLang="zh-CN" dirty="0" smtClean="0"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cs typeface="Times New Roman" panose="02020603050405020304" pitchFamily="18" charset="0"/>
              </a:rPr>
              <a:t>最长验证时间，选填，单位：</a:t>
            </a:r>
            <a:r>
              <a:rPr lang="en-US" altLang="zh-CN" dirty="0" err="1" smtClean="0">
                <a:cs typeface="Times New Roman" panose="02020603050405020304" pitchFamily="18" charset="0"/>
              </a:rPr>
              <a:t>ms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Browser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个人</a:t>
            </a:r>
            <a:r>
              <a:rPr lang="zh-CN" altLang="en-US" dirty="0"/>
              <a:t>中心</a:t>
            </a:r>
            <a:r>
              <a:rPr lang="en-US" altLang="zh-CN" dirty="0" smtClean="0"/>
              <a:t>1”).</a:t>
            </a:r>
            <a:r>
              <a:rPr lang="en-US" altLang="zh-CN" dirty="0"/>
              <a:t>Page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个人</a:t>
            </a:r>
            <a:r>
              <a:rPr lang="zh-CN" altLang="en-US" dirty="0"/>
              <a:t>中心</a:t>
            </a:r>
            <a:r>
              <a:rPr lang="en-US" altLang="zh-CN" dirty="0" smtClean="0"/>
              <a:t>1”).</a:t>
            </a:r>
            <a:r>
              <a:rPr lang="en-US" altLang="zh-CN" dirty="0"/>
              <a:t>Image</a:t>
            </a:r>
            <a:r>
              <a:rPr lang="en-US" altLang="zh-CN" dirty="0" smtClean="0"/>
              <a:t>(“m”).</a:t>
            </a:r>
            <a:r>
              <a:rPr lang="en-US" altLang="zh-CN" dirty="0" err="1"/>
              <a:t>CheckProperty</a:t>
            </a:r>
            <a:r>
              <a:rPr lang="en-US" altLang="zh-CN" dirty="0" smtClean="0"/>
              <a:t>(“title”,“Cassie”,5000)</a:t>
            </a:r>
          </a:p>
          <a:p>
            <a:r>
              <a:rPr lang="zh-CN" altLang="en-US" dirty="0" smtClean="0"/>
              <a:t>验证登录雪梨教育是否登录成功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找到该对象的典型属性及正确的属性值进行验证</a:t>
            </a:r>
            <a:endParaRPr lang="en-US" altLang="zh-CN" dirty="0" smtClean="0"/>
          </a:p>
          <a:p>
            <a:r>
              <a:rPr lang="zh-CN" altLang="en-US" dirty="0" smtClean="0"/>
              <a:t>原则：能够唯一标识其属性和属性值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err="1" smtClean="0"/>
              <a:t>name,id,title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检查点函数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96952"/>
            <a:ext cx="8683091" cy="6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Browser(“</a:t>
            </a:r>
            <a:r>
              <a:rPr lang="zh-CN" altLang="en-US" dirty="0" smtClean="0"/>
              <a:t>首页</a:t>
            </a:r>
            <a:r>
              <a:rPr lang="en-US" altLang="zh-CN" dirty="0" smtClean="0"/>
              <a:t>”).</a:t>
            </a:r>
            <a:r>
              <a:rPr lang="en-US" altLang="zh-CN" dirty="0"/>
              <a:t>Page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登录</a:t>
            </a:r>
            <a:r>
              <a:rPr lang="zh-CN" altLang="en-US" dirty="0"/>
              <a:t>页面</a:t>
            </a:r>
            <a:r>
              <a:rPr lang="en-US" altLang="zh-CN" dirty="0" smtClean="0"/>
              <a:t>2”).</a:t>
            </a:r>
            <a:r>
              <a:rPr lang="en-US" altLang="zh-CN" dirty="0" err="1"/>
              <a:t>WebElement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账号</a:t>
            </a:r>
            <a:r>
              <a:rPr lang="zh-CN" altLang="en-US" dirty="0"/>
              <a:t>或密码错误，请重新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”).</a:t>
            </a:r>
            <a:r>
              <a:rPr lang="en-US" altLang="zh-CN" dirty="0" err="1"/>
              <a:t>CheckProperty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innertext</a:t>
            </a:r>
            <a:r>
              <a:rPr lang="en-US" altLang="zh-CN" dirty="0" smtClean="0"/>
              <a:t>”,“</a:t>
            </a:r>
            <a:r>
              <a:rPr lang="zh-CN" altLang="en-US" dirty="0" smtClean="0"/>
              <a:t>账号</a:t>
            </a:r>
            <a:r>
              <a:rPr lang="zh-CN" altLang="en-US" dirty="0"/>
              <a:t>或密码错误，请重新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”,5000)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检查点函数</a:t>
            </a:r>
          </a:p>
        </p:txBody>
      </p:sp>
    </p:spTree>
    <p:extLst>
      <p:ext uri="{BB962C8B-B14F-4D97-AF65-F5344CB8AC3E}">
        <p14:creationId xmlns:p14="http://schemas.microsoft.com/office/powerpoint/2010/main" val="7497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总结：使用</a:t>
            </a:r>
            <a:r>
              <a:rPr lang="en-US" altLang="zh-CN" dirty="0" err="1" smtClean="0"/>
              <a:t>CheckProperty</a:t>
            </a:r>
            <a:r>
              <a:rPr lang="zh-CN" altLang="en-US" dirty="0" smtClean="0"/>
              <a:t>函数验证测试结果，比较灵活，可以验证文本、图片、表格等所有能使用属性和属性值标识的对象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41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黄色镶边设计演示文稿（宽屏）</Template>
  <TotalTime>0</TotalTime>
  <Words>476</Words>
  <Application>Microsoft Office PowerPoint</Application>
  <PresentationFormat>全屏显示(4:3)</PresentationFormat>
  <Paragraphs>79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Microsoft YaHei UI</vt:lpstr>
      <vt:lpstr>楷体</vt:lpstr>
      <vt:lpstr>Arial</vt:lpstr>
      <vt:lpstr>Book Antiqua</vt:lpstr>
      <vt:lpstr>Consolas</vt:lpstr>
      <vt:lpstr>Times New Roman</vt:lpstr>
      <vt:lpstr>Wingdings</vt:lpstr>
      <vt:lpstr>Banded Design Yellow 16x9</vt:lpstr>
      <vt:lpstr>UFT基础知识</vt:lpstr>
      <vt:lpstr>目 录</vt:lpstr>
      <vt:lpstr>检查点概述</vt:lpstr>
      <vt:lpstr>目 录</vt:lpstr>
      <vt:lpstr>UFT自带检查功能</vt:lpstr>
      <vt:lpstr>检查点函数</vt:lpstr>
      <vt:lpstr>检查点函数</vt:lpstr>
      <vt:lpstr>检查点函数</vt:lpstr>
      <vt:lpstr>检查点函数</vt:lpstr>
      <vt:lpstr>目 录</vt:lpstr>
      <vt:lpstr>测试报告概述</vt:lpstr>
      <vt:lpstr>测试报告概述</vt:lpstr>
      <vt:lpstr>怎样生成测试报告</vt:lpstr>
      <vt:lpstr>怎样生成测试报告</vt:lpstr>
      <vt:lpstr>怎样生成测试报告</vt:lpstr>
      <vt:lpstr>怎样生成测试报告</vt:lpstr>
      <vt:lpstr>怎样生成测试报告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2017-07-13T21:26:10Z</dcterms:created>
  <dcterms:modified xsi:type="dcterms:W3CDTF">2017-09-27T05:29:13Z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