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447" r:id="rId2"/>
    <p:sldId id="448" r:id="rId3"/>
    <p:sldId id="449" r:id="rId4"/>
    <p:sldId id="516" r:id="rId5"/>
    <p:sldId id="521" r:id="rId6"/>
    <p:sldId id="522" r:id="rId7"/>
    <p:sldId id="592" r:id="rId8"/>
    <p:sldId id="523" r:id="rId9"/>
    <p:sldId id="528" r:id="rId10"/>
    <p:sldId id="527" r:id="rId11"/>
    <p:sldId id="529" r:id="rId12"/>
    <p:sldId id="603" r:id="rId13"/>
    <p:sldId id="604" r:id="rId14"/>
    <p:sldId id="605" r:id="rId15"/>
    <p:sldId id="606" r:id="rId16"/>
    <p:sldId id="530" r:id="rId17"/>
    <p:sldId id="548" r:id="rId18"/>
    <p:sldId id="549" r:id="rId19"/>
    <p:sldId id="532" r:id="rId20"/>
    <p:sldId id="551" r:id="rId21"/>
    <p:sldId id="555" r:id="rId22"/>
    <p:sldId id="593" r:id="rId23"/>
    <p:sldId id="556" r:id="rId24"/>
    <p:sldId id="557" r:id="rId25"/>
    <p:sldId id="558" r:id="rId26"/>
    <p:sldId id="559" r:id="rId27"/>
    <p:sldId id="560" r:id="rId28"/>
    <p:sldId id="561" r:id="rId29"/>
    <p:sldId id="595" r:id="rId30"/>
    <p:sldId id="564" r:id="rId31"/>
    <p:sldId id="565" r:id="rId32"/>
    <p:sldId id="566" r:id="rId33"/>
    <p:sldId id="567" r:id="rId34"/>
    <p:sldId id="568" r:id="rId35"/>
    <p:sldId id="596" r:id="rId36"/>
    <p:sldId id="569" r:id="rId37"/>
    <p:sldId id="570" r:id="rId38"/>
    <p:sldId id="571" r:id="rId39"/>
    <p:sldId id="597" r:id="rId40"/>
    <p:sldId id="574" r:id="rId41"/>
    <p:sldId id="575" r:id="rId42"/>
    <p:sldId id="586" r:id="rId43"/>
    <p:sldId id="598" r:id="rId44"/>
    <p:sldId id="578" r:id="rId45"/>
    <p:sldId id="579" r:id="rId46"/>
    <p:sldId id="582" r:id="rId47"/>
    <p:sldId id="359" r:id="rId48"/>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
          <p15:clr>
            <a:srgbClr val="A4A3A4"/>
          </p15:clr>
        </p15:guide>
        <p15:guide id="2" pos="2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600"/>
    <a:srgbClr val="FF3300"/>
    <a:srgbClr val="FFFFFF"/>
    <a:srgbClr val="00B050"/>
    <a:srgbClr val="00B0F0"/>
    <a:srgbClr val="FDCD5F"/>
    <a:srgbClr val="55C1E7"/>
    <a:srgbClr val="93B784"/>
    <a:srgbClr val="1B90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4" autoAdjust="0"/>
    <p:restoredTop sz="95468" autoAdjust="0"/>
  </p:normalViewPr>
  <p:slideViewPr>
    <p:cSldViewPr snapToGrid="0" showGuides="1">
      <p:cViewPr varScale="1">
        <p:scale>
          <a:sx n="91" d="100"/>
          <a:sy n="91" d="100"/>
        </p:scale>
        <p:origin x="212" y="64"/>
      </p:cViewPr>
      <p:guideLst>
        <p:guide orient="horz" pos="92"/>
        <p:guide pos="2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t>2021/8/6</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t>‹#›</a:t>
            </a:fld>
            <a:endParaRPr lang="zh-CN" altLang="en-US"/>
          </a:p>
        </p:txBody>
      </p:sp>
    </p:spTree>
    <p:extLst>
      <p:ext uri="{BB962C8B-B14F-4D97-AF65-F5344CB8AC3E}">
        <p14:creationId xmlns:p14="http://schemas.microsoft.com/office/powerpoint/2010/main" val="2157731340"/>
      </p:ext>
    </p:extLst>
  </p:cSld>
  <p:clrMap bg1="lt1" tx1="dk1" bg2="lt2" tx2="dk2" accent1="accent1" accent2="accent2" accent3="accent3" accent4="accent4" accent5="accent5" accent6="accent6" hlink="hlink" folHlink="folHlink"/>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这些标记名称大都为相应的英文单词或者单词的首字母或单词的缩写，便于记忆。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sym typeface="+mn-ea"/>
              </a:rPr>
              <a:t>&lt;!DOCTYPE&gt;</a:t>
            </a:r>
            <a:r>
              <a:rPr dirty="0" err="1">
                <a:sym typeface="+mn-ea"/>
              </a:rPr>
              <a:t>声明有助于浏览器中正确显示网页</a:t>
            </a:r>
            <a:r>
              <a:rPr dirty="0">
                <a:sym typeface="+mn-ea"/>
              </a:rPr>
              <a:t>。</a:t>
            </a:r>
          </a:p>
          <a:p>
            <a:r>
              <a:rPr dirty="0" err="1">
                <a:sym typeface="+mn-ea"/>
              </a:rPr>
              <a:t>网络上有很多不同的文件，如果能够正确声明HTML的版本，浏览器就能正确显示网页内容</a:t>
            </a:r>
            <a:r>
              <a:rPr dirty="0">
                <a:sym typeface="+mn-ea"/>
              </a:rPr>
              <a:t>。</a:t>
            </a:r>
          </a:p>
          <a:p>
            <a:endParaRPr dirty="0">
              <a:sym typeface="+mn-ea"/>
            </a:endParaRPr>
          </a:p>
          <a:p>
            <a:r>
              <a:rPr dirty="0">
                <a:sym typeface="+mn-ea"/>
              </a:rPr>
              <a:t>&lt;title&gt; </a:t>
            </a:r>
            <a:r>
              <a:rPr dirty="0" err="1">
                <a:sym typeface="+mn-ea"/>
              </a:rPr>
              <a:t>元素可定义文档的标题</a:t>
            </a:r>
            <a:r>
              <a:rPr dirty="0">
                <a:sym typeface="+mn-ea"/>
              </a:rPr>
              <a:t>。</a:t>
            </a:r>
          </a:p>
          <a:p>
            <a:r>
              <a:rPr dirty="0" err="1">
                <a:sym typeface="+mn-ea"/>
              </a:rPr>
              <a:t>浏览器会以特殊的方式来使用标题，并且通常把它放置在浏览器窗口的标题栏或状态栏上</a:t>
            </a:r>
            <a:r>
              <a:rPr dirty="0">
                <a:sym typeface="+mn-ea"/>
              </a:rPr>
              <a:t>。</a:t>
            </a:r>
          </a:p>
          <a:p>
            <a:r>
              <a:rPr dirty="0" err="1">
                <a:sym typeface="+mn-ea"/>
              </a:rPr>
              <a:t>同样，当把文档加入用户的链接列表或者收藏夹或书签列表时，标题将成为该文档链接的默认名称</a:t>
            </a:r>
            <a:r>
              <a:rPr dirty="0">
                <a:sym typeface="+mn-ea"/>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t>12</a:t>
            </a:fld>
            <a:endParaRPr lang="zh-CN" altLang="en-US"/>
          </a:p>
        </p:txBody>
      </p:sp>
    </p:spTree>
    <p:extLst>
      <p:ext uri="{BB962C8B-B14F-4D97-AF65-F5344CB8AC3E}">
        <p14:creationId xmlns:p14="http://schemas.microsoft.com/office/powerpoint/2010/main" val="415939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t>29</a:t>
            </a:fld>
            <a:endParaRPr lang="zh-CN" altLang="en-US"/>
          </a:p>
        </p:txBody>
      </p:sp>
    </p:spTree>
    <p:extLst>
      <p:ext uri="{BB962C8B-B14F-4D97-AF65-F5344CB8AC3E}">
        <p14:creationId xmlns:p14="http://schemas.microsoft.com/office/powerpoint/2010/main" val="1005220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3"/>
            <a:ext cx="9142810" cy="2388153"/>
          </a:xfrm>
        </p:spPr>
        <p:txBody>
          <a:bodyPr anchor="b"/>
          <a:lstStyle>
            <a:lvl1pPr algn="ctr">
              <a:defRPr sz="7100"/>
            </a:lvl1pPr>
          </a:lstStyle>
          <a:p>
            <a:r>
              <a:rPr lang="zh-CN" altLang="en-US"/>
              <a:t>单击此处编辑母版标题样式</a:t>
            </a:r>
          </a:p>
        </p:txBody>
      </p:sp>
      <p:sp>
        <p:nvSpPr>
          <p:cNvPr id="3" name="副标题 2"/>
          <p:cNvSpPr>
            <a:spLocks noGrp="1"/>
          </p:cNvSpPr>
          <p:nvPr>
            <p:ph type="subTitle" idx="1"/>
          </p:nvPr>
        </p:nvSpPr>
        <p:spPr>
          <a:xfrm>
            <a:off x="1523802" y="3602872"/>
            <a:ext cx="9142810" cy="1656145"/>
          </a:xfrm>
        </p:spPr>
        <p:txBody>
          <a:bodyPr/>
          <a:lstStyle>
            <a:lvl1pPr marL="0" indent="0" algn="ctr">
              <a:buNone/>
              <a:defRPr sz="2900"/>
            </a:lvl1pPr>
            <a:lvl2pPr marL="544195" indent="0" algn="ctr">
              <a:buNone/>
              <a:defRPr sz="2400"/>
            </a:lvl2pPr>
            <a:lvl3pPr marL="1088390" indent="0" algn="ctr">
              <a:buNone/>
              <a:defRPr sz="2100"/>
            </a:lvl3pPr>
            <a:lvl4pPr marL="1632585" indent="0" algn="ctr">
              <a:buNone/>
              <a:defRPr sz="1900"/>
            </a:lvl4pPr>
            <a:lvl5pPr marL="2176780" indent="0" algn="ctr">
              <a:buNone/>
              <a:defRPr sz="1900"/>
            </a:lvl5pPr>
            <a:lvl6pPr marL="2720975" indent="0" algn="ctr">
              <a:buNone/>
              <a:defRPr sz="1900"/>
            </a:lvl6pPr>
            <a:lvl7pPr marL="3265805" indent="0" algn="ctr">
              <a:buNone/>
              <a:defRPr sz="1900"/>
            </a:lvl7pPr>
            <a:lvl8pPr marL="3810000" indent="0" algn="ctr">
              <a:buNone/>
              <a:defRPr sz="1900"/>
            </a:lvl8pPr>
            <a:lvl9pPr marL="4354195" indent="0" algn="ctr">
              <a:buNone/>
              <a:defRPr sz="19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5"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2" y="365209"/>
            <a:ext cx="7733293"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5882" y="6315176"/>
            <a:ext cx="12190413" cy="5444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a:fillRect/>
          </a:stretch>
        </p:blipFill>
        <p:spPr>
          <a:xfrm>
            <a:off x="0" y="0"/>
            <a:ext cx="12191614" cy="739139"/>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0" y="6315176"/>
            <a:ext cx="12191614" cy="544412"/>
          </a:xfrm>
          <a:prstGeom prst="rect">
            <a:avLst/>
          </a:prstGeom>
        </p:spPr>
      </p:pic>
      <p:grpSp>
        <p:nvGrpSpPr>
          <p:cNvPr id="9" name="组合 8"/>
          <p:cNvGrpSpPr/>
          <p:nvPr userDrawn="1"/>
        </p:nvGrpSpPr>
        <p:grpSpPr>
          <a:xfrm>
            <a:off x="694668" y="134576"/>
            <a:ext cx="465339"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432" y="72394"/>
            <a:ext cx="10515266" cy="625596"/>
          </a:xfrm>
          <a:prstGeom prst="rect">
            <a:avLst/>
          </a:prstGeom>
        </p:spPr>
        <p:txBody>
          <a:bodyPr/>
          <a:lstStyle>
            <a:lvl1pPr>
              <a:defRPr>
                <a:solidFill>
                  <a:schemeClr val="bg1"/>
                </a:solidFill>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9" name="组合 8"/>
          <p:cNvGrpSpPr/>
          <p:nvPr userDrawn="1"/>
        </p:nvGrpSpPr>
        <p:grpSpPr>
          <a:xfrm>
            <a:off x="694599" y="134576"/>
            <a:ext cx="465294"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310" y="72394"/>
            <a:ext cx="10514231" cy="625596"/>
          </a:xfrm>
        </p:spPr>
        <p:txBody>
          <a:bodyPr/>
          <a:lstStyle>
            <a:lvl1pPr>
              <a:defRPr>
                <a:solidFill>
                  <a:schemeClr val="bg1"/>
                </a:solidFill>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1" y="1710134"/>
            <a:ext cx="10514231" cy="2853398"/>
          </a:xfrm>
        </p:spPr>
        <p:txBody>
          <a:bodyPr anchor="b"/>
          <a:lstStyle>
            <a:lvl1pPr>
              <a:defRPr sz="7100"/>
            </a:lvl1pPr>
          </a:lstStyle>
          <a:p>
            <a:r>
              <a:rPr lang="zh-CN" altLang="en-US"/>
              <a:t>单击此处编辑母版标题样式</a:t>
            </a:r>
          </a:p>
        </p:txBody>
      </p:sp>
      <p:sp>
        <p:nvSpPr>
          <p:cNvPr id="3" name="文本占位符 2"/>
          <p:cNvSpPr>
            <a:spLocks noGrp="1"/>
          </p:cNvSpPr>
          <p:nvPr>
            <p:ph type="body" idx="1"/>
          </p:nvPr>
        </p:nvSpPr>
        <p:spPr>
          <a:xfrm>
            <a:off x="831741" y="4590527"/>
            <a:ext cx="10514231" cy="1500534"/>
          </a:xfrm>
        </p:spPr>
        <p:txBody>
          <a:bodyPr/>
          <a:lstStyle>
            <a:lvl1pPr marL="0" indent="0">
              <a:buNone/>
              <a:defRPr sz="2900">
                <a:solidFill>
                  <a:schemeClr val="tx1">
                    <a:tint val="75000"/>
                  </a:schemeClr>
                </a:solidFill>
              </a:defRPr>
            </a:lvl1pPr>
            <a:lvl2pPr marL="544195" indent="0">
              <a:buNone/>
              <a:defRPr sz="2400">
                <a:solidFill>
                  <a:schemeClr val="tx1">
                    <a:tint val="75000"/>
                  </a:schemeClr>
                </a:solidFill>
              </a:defRPr>
            </a:lvl2pPr>
            <a:lvl3pPr marL="1088390" indent="0">
              <a:buNone/>
              <a:defRPr sz="2100">
                <a:solidFill>
                  <a:schemeClr val="tx1">
                    <a:tint val="75000"/>
                  </a:schemeClr>
                </a:solidFill>
              </a:defRPr>
            </a:lvl3pPr>
            <a:lvl4pPr marL="1632585" indent="0">
              <a:buNone/>
              <a:defRPr sz="1900">
                <a:solidFill>
                  <a:schemeClr val="tx1">
                    <a:tint val="75000"/>
                  </a:schemeClr>
                </a:solidFill>
              </a:defRPr>
            </a:lvl4pPr>
            <a:lvl5pPr marL="2176780" indent="0">
              <a:buNone/>
              <a:defRPr sz="1900">
                <a:solidFill>
                  <a:schemeClr val="tx1">
                    <a:tint val="75000"/>
                  </a:schemeClr>
                </a:solidFill>
              </a:defRPr>
            </a:lvl5pPr>
            <a:lvl6pPr marL="2720975" indent="0">
              <a:buNone/>
              <a:defRPr sz="1900">
                <a:solidFill>
                  <a:schemeClr val="tx1">
                    <a:tint val="75000"/>
                  </a:schemeClr>
                </a:solidFill>
              </a:defRPr>
            </a:lvl6pPr>
            <a:lvl7pPr marL="3265805" indent="0">
              <a:buNone/>
              <a:defRPr sz="1900">
                <a:solidFill>
                  <a:schemeClr val="tx1">
                    <a:tint val="75000"/>
                  </a:schemeClr>
                </a:solidFill>
              </a:defRPr>
            </a:lvl7pPr>
            <a:lvl8pPr marL="3810000" indent="0">
              <a:buNone/>
              <a:defRPr sz="1900">
                <a:solidFill>
                  <a:schemeClr val="tx1">
                    <a:tint val="75000"/>
                  </a:schemeClr>
                </a:solidFill>
              </a:defRPr>
            </a:lvl8pPr>
            <a:lvl9pPr marL="4354195"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91" y="1826048"/>
            <a:ext cx="5180926" cy="435234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1396" y="1826048"/>
            <a:ext cx="518092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9" y="365211"/>
            <a:ext cx="10514231" cy="1325870"/>
          </a:xfrm>
        </p:spPr>
        <p:txBody>
          <a:bodyPr/>
          <a:lstStyle/>
          <a:p>
            <a:r>
              <a:rPr lang="zh-CN" altLang="en-US" dirty="0"/>
              <a:t>单击此处编辑母版标题样式</a:t>
            </a:r>
          </a:p>
        </p:txBody>
      </p:sp>
      <p:sp>
        <p:nvSpPr>
          <p:cNvPr id="3" name="文本占位符 2"/>
          <p:cNvSpPr>
            <a:spLocks noGrp="1"/>
          </p:cNvSpPr>
          <p:nvPr>
            <p:ph type="body" idx="1"/>
          </p:nvPr>
        </p:nvSpPr>
        <p:spPr>
          <a:xfrm>
            <a:off x="839680" y="1681552"/>
            <a:ext cx="5157115"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839680" y="2505655"/>
            <a:ext cx="5157115" cy="3685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397" y="1681552"/>
            <a:ext cx="5182513"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71397" y="2505655"/>
            <a:ext cx="5182513" cy="3685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7" name="组合 6"/>
          <p:cNvGrpSpPr/>
          <p:nvPr userDrawn="1"/>
        </p:nvGrpSpPr>
        <p:grpSpPr>
          <a:xfrm>
            <a:off x="694599" y="141307"/>
            <a:ext cx="465294" cy="469990"/>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1231310" y="147324"/>
            <a:ext cx="10514231" cy="625596"/>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内容占位符 2"/>
          <p:cNvSpPr>
            <a:spLocks noGrp="1"/>
          </p:cNvSpPr>
          <p:nvPr>
            <p:ph sz="half" idx="1"/>
          </p:nvPr>
        </p:nvSpPr>
        <p:spPr>
          <a:xfrm>
            <a:off x="638895" y="1086137"/>
            <a:ext cx="11106646" cy="4875092"/>
          </a:xfrm>
        </p:spPr>
        <p:txBody>
          <a:bodyPr/>
          <a:lstStyle>
            <a:lvl1pPr marL="272415" indent="-381635" eaLnBrk="1" fontAlgn="auto" latinLnBrk="0" hangingPunct="1">
              <a:lnSpc>
                <a:spcPct val="150000"/>
              </a:lnSpc>
              <a:spcBef>
                <a:spcPts val="0"/>
              </a:spcBef>
              <a:spcAft>
                <a:spcPts val="600"/>
              </a:spcAft>
              <a:buFont typeface="Wingdings" panose="05000000000000000000" pitchFamily="2" charset="2"/>
              <a:buChar char="l"/>
              <a:defRPr kumimoji="0" lang="en-US" altLang="zh-CN" sz="2800" b="0" i="0" u="none" strike="noStrike" kern="0" cap="none" spc="0" normalizeH="0" baseline="0" noProof="1" dirty="0">
                <a:solidFill>
                  <a:schemeClr val="tx1"/>
                </a:solidFill>
                <a:latin typeface="微软雅黑" panose="020B0503020204020204" pitchFamily="34" charset="-122"/>
                <a:ea typeface="微软雅黑" panose="020B0503020204020204" pitchFamily="34" charset="-122"/>
                <a:cs typeface="+mn-ea"/>
                <a:sym typeface="+mn-ea"/>
              </a:defRPr>
            </a:lvl1pPr>
            <a:lvl2pPr marL="853440" indent="-381635" eaLnBrk="1" fontAlgn="auto" latinLnBrk="0" hangingPunct="1">
              <a:lnSpc>
                <a:spcPct val="140000"/>
              </a:lnSpc>
              <a:spcBef>
                <a:spcPts val="0"/>
              </a:spcBef>
              <a:spcAft>
                <a:spcPts val="600"/>
              </a:spcAft>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2pPr>
            <a:lvl3pPr marL="1216660" indent="-237490" eaLnBrk="1" fontAlgn="auto" latinLnBrk="0" hangingPunct="1">
              <a:lnSpc>
                <a:spcPct val="150000"/>
              </a:lnSpc>
              <a:spcBef>
                <a:spcPts val="0"/>
              </a:spcBef>
              <a:defRPr sz="2200">
                <a:latin typeface="微软雅黑" panose="020B0503020204020204" pitchFamily="34" charset="-122"/>
                <a:ea typeface="微软雅黑" panose="020B0503020204020204" pitchFamily="34" charset="-122"/>
              </a:defRPr>
            </a:lvl3pPr>
            <a:lvl4pPr marL="1632585" indent="0">
              <a:lnSpc>
                <a:spcPct val="150000"/>
              </a:lnSpc>
              <a:buNone/>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 第二级</a:t>
            </a:r>
          </a:p>
          <a:p>
            <a:pPr lvl="2"/>
            <a:r>
              <a:rPr lang="zh-CN" altLang="en-US" dirty="0"/>
              <a:t>第三级</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p>
        </p:txBody>
      </p:sp>
      <p:sp>
        <p:nvSpPr>
          <p:cNvPr id="3" name="内容占位符 2"/>
          <p:cNvSpPr>
            <a:spLocks noGrp="1"/>
          </p:cNvSpPr>
          <p:nvPr>
            <p:ph idx="1"/>
          </p:nvPr>
        </p:nvSpPr>
        <p:spPr>
          <a:xfrm>
            <a:off x="5182513" y="987655"/>
            <a:ext cx="6171397" cy="4874754"/>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p>
        </p:txBody>
      </p:sp>
      <p:sp>
        <p:nvSpPr>
          <p:cNvPr id="3" name="图片占位符 2"/>
          <p:cNvSpPr>
            <a:spLocks noGrp="1"/>
          </p:cNvSpPr>
          <p:nvPr>
            <p:ph type="pic" idx="1"/>
          </p:nvPr>
        </p:nvSpPr>
        <p:spPr>
          <a:xfrm>
            <a:off x="5182513" y="987655"/>
            <a:ext cx="6171397" cy="4874754"/>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endParaRPr lang="zh-CN" altLang="en-US"/>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2021/8/6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1" y="365211"/>
            <a:ext cx="10514231" cy="1325870"/>
          </a:xfrm>
          <a:prstGeom prst="rect">
            <a:avLst/>
          </a:prstGeom>
        </p:spPr>
        <p:txBody>
          <a:bodyPr vert="horz" lIns="108850" tIns="54425" rIns="108850" bIns="54425"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1" y="1826048"/>
            <a:ext cx="10514231" cy="4352346"/>
          </a:xfrm>
          <a:prstGeom prst="rect">
            <a:avLst/>
          </a:prstGeom>
        </p:spPr>
        <p:txBody>
          <a:bodyPr vert="horz" lIns="108850" tIns="54425" rIns="108850" bIns="5442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1" y="6357823"/>
            <a:ext cx="2742843"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C87C0710-1941-4207-AFC4-70422DBD405E}" type="datetimeFigureOut">
              <a:rPr lang="zh-CN" altLang="en-US" smtClean="0"/>
              <a:t>2021/8/6</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79" y="6357823"/>
            <a:ext cx="2742843"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5BD3F7A2-AB4B-46DB-92F9-EC6C90760E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l" defTabSz="1088390" rtl="0" eaLnBrk="1" latinLnBrk="0" hangingPunct="1">
        <a:lnSpc>
          <a:spcPct val="90000"/>
        </a:lnSpc>
        <a:spcBef>
          <a:spcPct val="0"/>
        </a:spcBef>
        <a:buNone/>
        <a:defRPr sz="5200" kern="1200">
          <a:solidFill>
            <a:schemeClr val="tx1"/>
          </a:solidFill>
          <a:latin typeface="+mj-lt"/>
          <a:ea typeface="+mj-ea"/>
          <a:cs typeface="+mj-cs"/>
        </a:defRPr>
      </a:lvl1pPr>
    </p:titleStyle>
    <p:bodyStyle>
      <a:lvl1pPr marL="272415" indent="-272415" algn="l" defTabSz="1088390"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610" indent="-272415" algn="l" defTabSz="1088390"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805" indent="-272415" algn="l" defTabSz="1088390"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500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9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9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58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78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597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171"/>
            <a:ext cx="12159620" cy="6856928"/>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08216" y="-6702112"/>
            <a:ext cx="10288567" cy="12991975"/>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22"/>
          <p:cNvSpPr txBox="1"/>
          <p:nvPr/>
        </p:nvSpPr>
        <p:spPr>
          <a:xfrm>
            <a:off x="4295729" y="2215943"/>
            <a:ext cx="4093440" cy="922020"/>
          </a:xfrm>
          <a:prstGeom prst="rect">
            <a:avLst/>
          </a:prstGeom>
          <a:noFill/>
        </p:spPr>
        <p:txBody>
          <a:bodyPr wrap="square" rtlCol="0">
            <a:spAutoFit/>
          </a:bodyPr>
          <a:lstStyle/>
          <a:p>
            <a:pPr algn="ctr"/>
            <a:r>
              <a:rPr lang="en-US" altLang="zh-CN" sz="5400" b="1" dirty="0">
                <a:solidFill>
                  <a:srgbClr val="595E64"/>
                </a:solidFill>
                <a:latin typeface="微软雅黑" panose="020B0503020204020204" pitchFamily="34" charset="-122"/>
                <a:ea typeface="微软雅黑" panose="020B0503020204020204" pitchFamily="34" charset="-122"/>
              </a:rPr>
              <a:t>Web</a:t>
            </a:r>
            <a:r>
              <a:rPr lang="zh-CN" altLang="en-US" sz="5400" b="1" dirty="0">
                <a:solidFill>
                  <a:srgbClr val="595E64"/>
                </a:solidFill>
                <a:latin typeface="微软雅黑" panose="020B0503020204020204" pitchFamily="34" charset="-122"/>
                <a:ea typeface="微软雅黑" panose="020B0503020204020204" pitchFamily="34" charset="-122"/>
              </a:rPr>
              <a:t>开发一</a:t>
            </a:r>
          </a:p>
        </p:txBody>
      </p:sp>
      <p:sp>
        <p:nvSpPr>
          <p:cNvPr id="9" name="文本框 24"/>
          <p:cNvSpPr txBox="1"/>
          <p:nvPr/>
        </p:nvSpPr>
        <p:spPr>
          <a:xfrm>
            <a:off x="3979326" y="3425157"/>
            <a:ext cx="4694690" cy="583565"/>
          </a:xfrm>
          <a:prstGeom prst="rect">
            <a:avLst/>
          </a:prstGeom>
          <a:noFill/>
        </p:spPr>
        <p:txBody>
          <a:bodyPr wrap="square" rtlCol="0">
            <a:spAutoFit/>
          </a:bodyPr>
          <a:lstStyle/>
          <a:p>
            <a:pPr algn="ctr"/>
            <a:r>
              <a:rPr lang="zh-CN" altLang="en-US" sz="3200" dirty="0">
                <a:solidFill>
                  <a:srgbClr val="595E64"/>
                </a:solidFill>
                <a:latin typeface="微软雅黑" panose="020B0503020204020204" pitchFamily="34" charset="-122"/>
                <a:ea typeface="微软雅黑" panose="020B0503020204020204" pitchFamily="34" charset="-122"/>
              </a:rPr>
              <a:t>第二章 </a:t>
            </a:r>
            <a:r>
              <a:rPr lang="en-US" sz="3200" dirty="0">
                <a:solidFill>
                  <a:srgbClr val="595E64"/>
                </a:solidFill>
                <a:latin typeface="微软雅黑" panose="020B0503020204020204" pitchFamily="34" charset="-122"/>
                <a:ea typeface="微软雅黑" panose="020B0503020204020204" pitchFamily="34" charset="-122"/>
              </a:rPr>
              <a:t>HTML</a:t>
            </a:r>
            <a:r>
              <a:rPr lang="zh-CN" altLang="en-US" sz="3200" dirty="0">
                <a:solidFill>
                  <a:srgbClr val="595E64"/>
                </a:solidFill>
                <a:latin typeface="微软雅黑" panose="020B0503020204020204" pitchFamily="34" charset="-122"/>
                <a:ea typeface="微软雅黑" panose="020B0503020204020204" pitchFamily="34" charset="-122"/>
              </a:rPr>
              <a:t>基础（一）</a:t>
            </a:r>
          </a:p>
        </p:txBody>
      </p:sp>
      <p:sp>
        <p:nvSpPr>
          <p:cNvPr id="10" name="等腰三角形 9"/>
          <p:cNvSpPr/>
          <p:nvPr/>
        </p:nvSpPr>
        <p:spPr>
          <a:xfrm rot="19813541" flipH="1">
            <a:off x="4220515" y="1495209"/>
            <a:ext cx="332591" cy="38602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5390" y="2606169"/>
            <a:ext cx="1291388" cy="1238691"/>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3102" y="4267821"/>
            <a:ext cx="332591" cy="38602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50" y="3244244"/>
            <a:ext cx="1764389" cy="134535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1123" y="5220045"/>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312" y="5563327"/>
            <a:ext cx="332591" cy="38602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865" y="6014316"/>
            <a:ext cx="500937" cy="608870"/>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80196" y="5193554"/>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3480" y="5952731"/>
            <a:ext cx="749818" cy="517444"/>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70070" y="6281271"/>
            <a:ext cx="332591" cy="38602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4099" y="6292009"/>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757" y="2546495"/>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6020" y="2835023"/>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981" y="5451159"/>
            <a:ext cx="702835" cy="75489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标签三要素</a:t>
            </a:r>
          </a:p>
        </p:txBody>
      </p:sp>
      <p:sp>
        <p:nvSpPr>
          <p:cNvPr id="3" name="内容占位符 2"/>
          <p:cNvSpPr>
            <a:spLocks noGrp="1"/>
          </p:cNvSpPr>
          <p:nvPr>
            <p:ph sz="half" idx="1"/>
          </p:nvPr>
        </p:nvSpPr>
        <p:spPr/>
        <p:txBody>
          <a:bodyPr/>
          <a:lstStyle/>
          <a:p>
            <a:r>
              <a:rPr lang="zh-CN" altLang="en-US" dirty="0"/>
              <a:t>学习 </a:t>
            </a:r>
            <a:r>
              <a:rPr dirty="0"/>
              <a:t>HTML </a:t>
            </a:r>
            <a:r>
              <a:rPr lang="zh-CN" altLang="en-US" dirty="0"/>
              <a:t>标签的三个要点</a:t>
            </a:r>
          </a:p>
          <a:p>
            <a:pPr lvl="1"/>
            <a:r>
              <a:rPr lang="zh-CN" altLang="en-US" dirty="0">
                <a:solidFill>
                  <a:srgbClr val="C00000"/>
                </a:solidFill>
              </a:rPr>
              <a:t>词汇</a:t>
            </a:r>
            <a:r>
              <a:rPr lang="zh-CN" altLang="en-US" dirty="0"/>
              <a:t>（标签）</a:t>
            </a:r>
          </a:p>
          <a:p>
            <a:pPr lvl="1"/>
            <a:r>
              <a:rPr lang="zh-CN" altLang="en-US" dirty="0">
                <a:solidFill>
                  <a:srgbClr val="C00000"/>
                </a:solidFill>
              </a:rPr>
              <a:t>语法</a:t>
            </a:r>
            <a:r>
              <a:rPr lang="zh-CN" altLang="en-US" dirty="0"/>
              <a:t>（标签的使用规定）</a:t>
            </a:r>
          </a:p>
          <a:p>
            <a:pPr lvl="1"/>
            <a:r>
              <a:rPr lang="zh-CN" altLang="en-US" dirty="0">
                <a:solidFill>
                  <a:srgbClr val="C00000"/>
                </a:solidFill>
              </a:rPr>
              <a:t>语义</a:t>
            </a:r>
            <a:r>
              <a:rPr lang="zh-CN" altLang="en-US" dirty="0"/>
              <a:t>（浏览器</a:t>
            </a:r>
            <a:r>
              <a:rPr dirty="0"/>
              <a:t>“</a:t>
            </a:r>
            <a:r>
              <a:rPr lang="zh-CN" altLang="en-US" dirty="0"/>
              <a:t>理解</a:t>
            </a:r>
            <a:r>
              <a:rPr dirty="0"/>
              <a:t>”</a:t>
            </a:r>
            <a:r>
              <a:rPr lang="zh-CN" altLang="en-US" dirty="0"/>
              <a:t>的标签含义）</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0242" y="4077072"/>
            <a:ext cx="1610374" cy="210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a:t>
            </a:r>
            <a:r>
              <a:rPr lang="zh-CN" altLang="en-US" dirty="0"/>
              <a:t>基本结构</a:t>
            </a:r>
          </a:p>
        </p:txBody>
      </p:sp>
      <p:grpSp>
        <p:nvGrpSpPr>
          <p:cNvPr id="6" name="Group 36"/>
          <p:cNvGrpSpPr/>
          <p:nvPr/>
        </p:nvGrpSpPr>
        <p:grpSpPr bwMode="auto">
          <a:xfrm>
            <a:off x="821500" y="1874458"/>
            <a:ext cx="2132012" cy="3875437"/>
            <a:chOff x="0" y="1253"/>
            <a:chExt cx="1343" cy="2968"/>
          </a:xfrm>
        </p:grpSpPr>
        <p:sp>
          <p:nvSpPr>
            <p:cNvPr id="7" name="AutoShape 32"/>
            <p:cNvSpPr/>
            <p:nvPr/>
          </p:nvSpPr>
          <p:spPr bwMode="auto">
            <a:xfrm>
              <a:off x="845" y="1253"/>
              <a:ext cx="498" cy="2968"/>
            </a:xfrm>
            <a:prstGeom prst="leftBrace">
              <a:avLst>
                <a:gd name="adj1" fmla="val 47825"/>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Text Box 33"/>
            <p:cNvSpPr txBox="1">
              <a:spLocks noChangeArrowheads="1"/>
            </p:cNvSpPr>
            <p:nvPr/>
          </p:nvSpPr>
          <p:spPr bwMode="auto">
            <a:xfrm>
              <a:off x="0" y="2197"/>
              <a:ext cx="855"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3000" b="1" dirty="0">
                  <a:solidFill>
                    <a:srgbClr val="FF0000"/>
                  </a:solidFill>
                  <a:ea typeface="宋体" panose="02010600030101010101" pitchFamily="2" charset="-122"/>
                </a:rPr>
                <a:t>HTML</a:t>
              </a:r>
              <a:r>
                <a:rPr lang="zh-CN" altLang="en-US" sz="3000" b="1" dirty="0">
                  <a:solidFill>
                    <a:srgbClr val="FF0000"/>
                  </a:solidFill>
                  <a:ea typeface="宋体" panose="02010600030101010101" pitchFamily="2" charset="-122"/>
                </a:rPr>
                <a:t>文件</a:t>
              </a:r>
              <a:endParaRPr lang="en-US" altLang="zh-CN" sz="3000" b="1" dirty="0">
                <a:solidFill>
                  <a:srgbClr val="FF0000"/>
                </a:solidFill>
                <a:ea typeface="宋体" panose="02010600030101010101" pitchFamily="2" charset="-122"/>
              </a:endParaRPr>
            </a:p>
          </p:txBody>
        </p:sp>
      </p:grpSp>
      <p:sp>
        <p:nvSpPr>
          <p:cNvPr id="9" name="矩形 8"/>
          <p:cNvSpPr/>
          <p:nvPr/>
        </p:nvSpPr>
        <p:spPr>
          <a:xfrm>
            <a:off x="4195599" y="1032009"/>
            <a:ext cx="7344816" cy="5220970"/>
          </a:xfrm>
          <a:prstGeom prst="rect">
            <a:avLst/>
          </a:prstGeom>
          <a:solidFill>
            <a:srgbClr val="C7F3FD"/>
          </a:solidFill>
        </p:spPr>
        <p:txBody>
          <a:bodyPr wrap="square">
            <a:spAutoFit/>
          </a:bodyPr>
          <a:lstStyle/>
          <a:p>
            <a:pPr>
              <a:lnSpc>
                <a:spcPts val="4000"/>
              </a:lnSpc>
            </a:pPr>
            <a:r>
              <a:rPr lang="en-US" altLang="zh-CN" sz="3200" b="1" dirty="0">
                <a:solidFill>
                  <a:srgbClr val="382E92"/>
                </a:solidFill>
              </a:rPr>
              <a:t>&lt;!DOCTYPE html&gt;</a:t>
            </a:r>
          </a:p>
          <a:p>
            <a:pPr>
              <a:lnSpc>
                <a:spcPts val="4000"/>
              </a:lnSpc>
            </a:pPr>
            <a:r>
              <a:rPr lang="en-US" altLang="zh-CN" sz="3200" b="1" dirty="0">
                <a:solidFill>
                  <a:srgbClr val="382E92"/>
                </a:solidFill>
              </a:rPr>
              <a:t>&lt;html&gt;</a:t>
            </a:r>
          </a:p>
          <a:p>
            <a:pPr>
              <a:lnSpc>
                <a:spcPts val="4000"/>
              </a:lnSpc>
            </a:pPr>
            <a:r>
              <a:rPr lang="en-US" altLang="zh-CN" sz="3200" b="1" dirty="0">
                <a:solidFill>
                  <a:srgbClr val="382E92"/>
                </a:solidFill>
              </a:rPr>
              <a:t>	&lt;head&gt;</a:t>
            </a:r>
          </a:p>
          <a:p>
            <a:pPr>
              <a:lnSpc>
                <a:spcPts val="4000"/>
              </a:lnSpc>
            </a:pPr>
            <a:r>
              <a:rPr lang="en-US" altLang="zh-CN" sz="3200" b="1" dirty="0">
                <a:solidFill>
                  <a:srgbClr val="382E92"/>
                </a:solidFill>
              </a:rPr>
              <a:t>	        &lt;meta charset="UTF-8"</a:t>
            </a:r>
            <a:r>
              <a:rPr lang="en-US" altLang="zh-CN" sz="3200" b="1" dirty="0">
                <a:solidFill>
                  <a:srgbClr val="FF0000"/>
                </a:solidFill>
              </a:rPr>
              <a:t>/</a:t>
            </a:r>
            <a:r>
              <a:rPr lang="en-US" altLang="zh-CN" sz="3200" b="1" dirty="0">
                <a:solidFill>
                  <a:srgbClr val="382E92"/>
                </a:solidFill>
              </a:rPr>
              <a:t>&gt;</a:t>
            </a:r>
          </a:p>
          <a:p>
            <a:pPr>
              <a:lnSpc>
                <a:spcPts val="4000"/>
              </a:lnSpc>
            </a:pPr>
            <a:r>
              <a:rPr lang="en-US" altLang="zh-CN" sz="3200" dirty="0"/>
              <a:t>	        </a:t>
            </a:r>
            <a:r>
              <a:rPr lang="en-US" altLang="zh-CN" sz="3200" b="1" dirty="0">
                <a:solidFill>
                  <a:srgbClr val="382E92"/>
                </a:solidFill>
              </a:rPr>
              <a:t>&lt;title&gt;</a:t>
            </a:r>
            <a:r>
              <a:rPr lang="en-US" altLang="zh-CN" sz="3200" b="1" dirty="0"/>
              <a:t>demo</a:t>
            </a:r>
            <a:r>
              <a:rPr lang="en-US" altLang="zh-CN" sz="3200" b="1" dirty="0">
                <a:solidFill>
                  <a:srgbClr val="382E92"/>
                </a:solidFill>
              </a:rPr>
              <a:t>&lt;</a:t>
            </a:r>
            <a:r>
              <a:rPr lang="en-US" altLang="zh-CN" sz="3200" b="1" dirty="0">
                <a:solidFill>
                  <a:srgbClr val="FF0000"/>
                </a:solidFill>
              </a:rPr>
              <a:t>/</a:t>
            </a:r>
            <a:r>
              <a:rPr lang="en-US" altLang="zh-CN" sz="3200" b="1" dirty="0">
                <a:solidFill>
                  <a:srgbClr val="382E92"/>
                </a:solidFill>
              </a:rPr>
              <a:t>title&gt;</a:t>
            </a: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head&gt;</a:t>
            </a:r>
          </a:p>
          <a:p>
            <a:pPr>
              <a:lnSpc>
                <a:spcPts val="4000"/>
              </a:lnSpc>
            </a:pPr>
            <a:r>
              <a:rPr lang="en-US" altLang="zh-CN" sz="3200" b="1" dirty="0">
                <a:solidFill>
                  <a:srgbClr val="382E92"/>
                </a:solidFill>
              </a:rPr>
              <a:t>	&lt;body&gt;</a:t>
            </a:r>
          </a:p>
          <a:p>
            <a:pPr>
              <a:lnSpc>
                <a:spcPts val="4000"/>
              </a:lnSpc>
            </a:pPr>
            <a:r>
              <a:rPr lang="en-US" altLang="zh-CN" sz="3200" dirty="0"/>
              <a:t>	        </a:t>
            </a:r>
            <a:r>
              <a:rPr lang="en-US" altLang="zh-CN" sz="3200" b="1" dirty="0"/>
              <a:t>Hello World！</a:t>
            </a:r>
            <a:endParaRPr lang="en-US" altLang="zh-CN" sz="3200" b="1" dirty="0">
              <a:solidFill>
                <a:srgbClr val="382E92"/>
              </a:solidFill>
            </a:endParaRP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body&gt;</a:t>
            </a:r>
          </a:p>
          <a:p>
            <a:pPr>
              <a:lnSpc>
                <a:spcPts val="4000"/>
              </a:lnSpc>
            </a:pPr>
            <a:r>
              <a:rPr lang="en-US" altLang="zh-CN" sz="3200" b="1" dirty="0">
                <a:solidFill>
                  <a:srgbClr val="382E92"/>
                </a:solidFill>
              </a:rPr>
              <a:t>&lt;</a:t>
            </a:r>
            <a:r>
              <a:rPr lang="en-US" altLang="zh-CN" sz="3200" b="1" dirty="0">
                <a:solidFill>
                  <a:srgbClr val="FF0000"/>
                </a:solidFill>
              </a:rPr>
              <a:t>/</a:t>
            </a:r>
            <a:r>
              <a:rPr lang="en-US" altLang="zh-CN" sz="3200" b="1" dirty="0">
                <a:solidFill>
                  <a:srgbClr val="382E92"/>
                </a:solidFill>
              </a:rPr>
              <a:t>html&gt;</a:t>
            </a:r>
            <a:endParaRPr lang="zh-CN" altLang="en-US" sz="3200" b="1" dirty="0">
              <a:solidFill>
                <a:srgbClr val="382E92"/>
              </a:solidFill>
            </a:endParaRPr>
          </a:p>
        </p:txBody>
      </p:sp>
      <p:grpSp>
        <p:nvGrpSpPr>
          <p:cNvPr id="10" name="Group 37"/>
          <p:cNvGrpSpPr/>
          <p:nvPr/>
        </p:nvGrpSpPr>
        <p:grpSpPr bwMode="auto">
          <a:xfrm flipH="1">
            <a:off x="2622993" y="2437527"/>
            <a:ext cx="1428450" cy="1584175"/>
            <a:chOff x="3782" y="1797"/>
            <a:chExt cx="1275" cy="635"/>
          </a:xfrm>
        </p:grpSpPr>
        <p:sp>
          <p:nvSpPr>
            <p:cNvPr id="11" name="AutoShape 30"/>
            <p:cNvSpPr/>
            <p:nvPr/>
          </p:nvSpPr>
          <p:spPr bwMode="auto">
            <a:xfrm>
              <a:off x="3782" y="1797"/>
              <a:ext cx="363" cy="635"/>
            </a:xfrm>
            <a:prstGeom prst="rightBrace">
              <a:avLst>
                <a:gd name="adj1" fmla="val 19785"/>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solidFill>
                  <a:srgbClr val="FF0000"/>
                </a:solidFill>
                <a:ea typeface="宋体" panose="02010600030101010101" pitchFamily="2" charset="-122"/>
              </a:endParaRPr>
            </a:p>
          </p:txBody>
        </p:sp>
        <p:sp>
          <p:nvSpPr>
            <p:cNvPr id="12" name="Text Box 34"/>
            <p:cNvSpPr txBox="1">
              <a:spLocks noChangeArrowheads="1"/>
            </p:cNvSpPr>
            <p:nvPr/>
          </p:nvSpPr>
          <p:spPr bwMode="auto">
            <a:xfrm>
              <a:off x="3923" y="1999"/>
              <a:ext cx="113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头部</a:t>
              </a:r>
            </a:p>
          </p:txBody>
        </p:sp>
      </p:grpSp>
      <p:grpSp>
        <p:nvGrpSpPr>
          <p:cNvPr id="13" name="Group 38"/>
          <p:cNvGrpSpPr/>
          <p:nvPr/>
        </p:nvGrpSpPr>
        <p:grpSpPr bwMode="auto">
          <a:xfrm flipH="1">
            <a:off x="2596431" y="4309192"/>
            <a:ext cx="1454629" cy="1187785"/>
            <a:chOff x="3854" y="2845"/>
            <a:chExt cx="1249" cy="938"/>
          </a:xfrm>
        </p:grpSpPr>
        <p:sp>
          <p:nvSpPr>
            <p:cNvPr id="14" name="AutoShape 31"/>
            <p:cNvSpPr/>
            <p:nvPr/>
          </p:nvSpPr>
          <p:spPr bwMode="auto">
            <a:xfrm>
              <a:off x="3854" y="2845"/>
              <a:ext cx="363" cy="938"/>
            </a:xfrm>
            <a:prstGeom prst="rightBrace">
              <a:avLst>
                <a:gd name="adj1" fmla="val 19787"/>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35"/>
            <p:cNvSpPr txBox="1">
              <a:spLocks noChangeArrowheads="1"/>
            </p:cNvSpPr>
            <p:nvPr/>
          </p:nvSpPr>
          <p:spPr bwMode="auto">
            <a:xfrm>
              <a:off x="3969" y="3114"/>
              <a:ext cx="113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体部</a:t>
              </a:r>
            </a:p>
          </p:txBody>
        </p:sp>
      </p:grpSp>
      <p:sp>
        <p:nvSpPr>
          <p:cNvPr id="16" name="Text Box 34"/>
          <p:cNvSpPr txBox="1">
            <a:spLocks noChangeArrowheads="1"/>
          </p:cNvSpPr>
          <p:nvPr/>
        </p:nvSpPr>
        <p:spPr bwMode="auto">
          <a:xfrm flipH="1">
            <a:off x="811223" y="1116935"/>
            <a:ext cx="29094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2800" b="1" dirty="0">
                <a:solidFill>
                  <a:srgbClr val="FF0000"/>
                </a:solidFill>
                <a:ea typeface="宋体" panose="02010600030101010101" pitchFamily="2" charset="-122"/>
              </a:rPr>
              <a:t>HTML</a:t>
            </a:r>
            <a:r>
              <a:rPr lang="zh-CN" altLang="en-US" sz="2800" b="1" dirty="0">
                <a:solidFill>
                  <a:srgbClr val="FF0000"/>
                </a:solidFill>
                <a:ea typeface="宋体" panose="02010600030101010101" pitchFamily="2" charset="-122"/>
              </a:rPr>
              <a:t>文档声明</a:t>
            </a:r>
          </a:p>
        </p:txBody>
      </p:sp>
      <p:sp>
        <p:nvSpPr>
          <p:cNvPr id="4" name="文本框 10"/>
          <p:cNvSpPr txBox="1"/>
          <p:nvPr/>
        </p:nvSpPr>
        <p:spPr>
          <a:xfrm>
            <a:off x="9049133" y="5614964"/>
            <a:ext cx="2491282" cy="510023"/>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demo2-1.html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a:t>
            </a:r>
            <a:r>
              <a:rPr lang="zh-CN" altLang="en-US" dirty="0"/>
              <a:t>基本结构</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520" y="1125004"/>
            <a:ext cx="3251817" cy="493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882054" y="1475835"/>
            <a:ext cx="5140795" cy="3785652"/>
          </a:xfrm>
          <a:prstGeom prst="rect">
            <a:avLst/>
          </a:prstGeom>
          <a:solidFill>
            <a:srgbClr val="C7F3FD"/>
          </a:solid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CN" sz="2400" b="1" dirty="0">
                <a:solidFill>
                  <a:srgbClr val="382E92"/>
                </a:solidFill>
              </a:rPr>
              <a:t>&lt;!DOCTYPE html&gt;</a:t>
            </a:r>
          </a:p>
          <a:p>
            <a:r>
              <a:rPr lang="en-US" altLang="zh-CN" sz="2400" b="1" dirty="0">
                <a:solidFill>
                  <a:srgbClr val="382E92"/>
                </a:solidFill>
              </a:rPr>
              <a:t>&lt;html&gt;</a:t>
            </a:r>
          </a:p>
          <a:p>
            <a:r>
              <a:rPr lang="en-US" altLang="zh-CN" sz="2400" b="1" dirty="0">
                <a:solidFill>
                  <a:srgbClr val="382E92"/>
                </a:solidFill>
              </a:rPr>
              <a:t>	&lt;head&gt;</a:t>
            </a:r>
          </a:p>
          <a:p>
            <a:r>
              <a:rPr lang="en-US" altLang="zh-CN" sz="2400" b="1" dirty="0">
                <a:solidFill>
                  <a:schemeClr val="tx1"/>
                </a:solidFill>
              </a:rPr>
              <a:t>		</a:t>
            </a:r>
            <a:r>
              <a:rPr lang="en-US" altLang="zh-CN" sz="2400" b="1" dirty="0">
                <a:solidFill>
                  <a:srgbClr val="382E92"/>
                </a:solidFill>
              </a:rPr>
              <a:t>&lt;title&gt;</a:t>
            </a:r>
            <a:r>
              <a:rPr lang="zh-CN" altLang="en-US" sz="2400" b="1" dirty="0">
                <a:solidFill>
                  <a:schemeClr val="tx1"/>
                </a:solidFill>
              </a:rPr>
              <a:t>河北中学</a:t>
            </a:r>
            <a:r>
              <a:rPr lang="en-US" altLang="zh-CN" sz="2400" b="1" dirty="0">
                <a:solidFill>
                  <a:srgbClr val="382E92"/>
                </a:solidFill>
              </a:rPr>
              <a:t>&lt;/title&gt;</a:t>
            </a:r>
          </a:p>
          <a:p>
            <a:r>
              <a:rPr lang="en-US" altLang="zh-CN" sz="2400" b="1" dirty="0">
                <a:solidFill>
                  <a:srgbClr val="382E92"/>
                </a:solidFill>
              </a:rPr>
              <a:t>	&lt;/head&gt;</a:t>
            </a:r>
          </a:p>
          <a:p>
            <a:r>
              <a:rPr lang="en-US" altLang="zh-CN" sz="2400" b="1" dirty="0">
                <a:solidFill>
                  <a:srgbClr val="382E92"/>
                </a:solidFill>
              </a:rPr>
              <a:t>	&lt;body&gt;</a:t>
            </a:r>
          </a:p>
          <a:p>
            <a:r>
              <a:rPr lang="en-US" altLang="zh-CN" sz="2400" b="1" dirty="0">
                <a:solidFill>
                  <a:schemeClr val="tx1"/>
                </a:solidFill>
              </a:rPr>
              <a:t>		</a:t>
            </a:r>
            <a:r>
              <a:rPr lang="zh-CN" altLang="en-US" sz="2400" b="1" dirty="0">
                <a:solidFill>
                  <a:srgbClr val="382E92"/>
                </a:solidFill>
              </a:rPr>
              <a:t>。。。。。</a:t>
            </a:r>
            <a:endParaRPr lang="en-US" altLang="zh-CN" sz="2400" b="1" dirty="0">
              <a:solidFill>
                <a:srgbClr val="382E92"/>
              </a:solidFill>
            </a:endParaRPr>
          </a:p>
          <a:p>
            <a:r>
              <a:rPr lang="en-US" altLang="zh-CN" sz="2400" b="1" dirty="0">
                <a:solidFill>
                  <a:srgbClr val="382E92"/>
                </a:solidFill>
              </a:rPr>
              <a:t>	&lt;/body&gt;</a:t>
            </a:r>
          </a:p>
          <a:p>
            <a:r>
              <a:rPr lang="en-US" altLang="zh-CN" sz="2400" b="1" dirty="0">
                <a:solidFill>
                  <a:srgbClr val="382E92"/>
                </a:solidFill>
              </a:rPr>
              <a:t>&lt;/html&gt;</a:t>
            </a:r>
            <a:r>
              <a:rPr lang="en-US" altLang="zh-CN" sz="2400" b="1" dirty="0">
                <a:solidFill>
                  <a:srgbClr val="FF0000"/>
                </a:solidFill>
              </a:rPr>
              <a:t>				</a:t>
            </a:r>
            <a:endParaRPr lang="zh-CN" altLang="en-US" sz="2400" b="1" dirty="0">
              <a:solidFill>
                <a:schemeClr val="tx1"/>
              </a:solidFill>
            </a:endParaRPr>
          </a:p>
        </p:txBody>
      </p:sp>
      <p:sp>
        <p:nvSpPr>
          <p:cNvPr id="7" name="圆角矩形 6"/>
          <p:cNvSpPr/>
          <p:nvPr/>
        </p:nvSpPr>
        <p:spPr>
          <a:xfrm>
            <a:off x="2697323" y="2199964"/>
            <a:ext cx="4066215" cy="11691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247185" y="1275594"/>
            <a:ext cx="1367974" cy="1336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724642" y="3422014"/>
            <a:ext cx="4038897" cy="108815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697162" y="2654642"/>
            <a:ext cx="3066376" cy="31687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882054" y="1475835"/>
            <a:ext cx="4969029" cy="341711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0803173">
            <a:off x="4568635" y="4749936"/>
            <a:ext cx="2113818" cy="952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HTML</a:t>
            </a:r>
            <a:r>
              <a:rPr lang="zh-CN" altLang="en-US" sz="2400" b="1" dirty="0"/>
              <a:t>文件</a:t>
            </a:r>
            <a:endParaRPr lang="en-US" altLang="zh-CN" sz="2400" b="1" dirty="0"/>
          </a:p>
          <a:p>
            <a:pPr algn="ctr"/>
            <a:r>
              <a:rPr lang="zh-CN" altLang="en-US" sz="2400" b="1" dirty="0"/>
              <a:t>基本结构</a:t>
            </a:r>
          </a:p>
        </p:txBody>
      </p:sp>
    </p:spTree>
    <p:extLst>
      <p:ext uri="{BB962C8B-B14F-4D97-AF65-F5344CB8AC3E}">
        <p14:creationId xmlns:p14="http://schemas.microsoft.com/office/powerpoint/2010/main" val="285065051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1" nodeType="clickEffect">
                                  <p:stCondLst>
                                    <p:cond delay="0"/>
                                  </p:stCondLst>
                                  <p:childTnLst>
                                    <p:anim calcmode="lin" valueType="num">
                                      <p:cBhvr>
                                        <p:cTn id="20" dur="500"/>
                                        <p:tgtEl>
                                          <p:spTgt spid="10"/>
                                        </p:tgtEl>
                                        <p:attrNameLst>
                                          <p:attrName>ppt_w</p:attrName>
                                        </p:attrNameLst>
                                      </p:cBhvr>
                                      <p:tavLst>
                                        <p:tav tm="0">
                                          <p:val>
                                            <p:strVal val="ppt_w"/>
                                          </p:val>
                                        </p:tav>
                                        <p:tav tm="100000">
                                          <p:val>
                                            <p:fltVal val="0"/>
                                          </p:val>
                                        </p:tav>
                                      </p:tavLst>
                                    </p:anim>
                                    <p:anim calcmode="lin" valueType="num">
                                      <p:cBhvr>
                                        <p:cTn id="21" dur="500"/>
                                        <p:tgtEl>
                                          <p:spTgt spid="10"/>
                                        </p:tgtEl>
                                        <p:attrNameLst>
                                          <p:attrName>ppt_h</p:attrName>
                                        </p:attrNameLst>
                                      </p:cBhvr>
                                      <p:tavLst>
                                        <p:tav tm="0">
                                          <p:val>
                                            <p:strVal val="ppt_h"/>
                                          </p:val>
                                        </p:tav>
                                        <p:tav tm="100000">
                                          <p:val>
                                            <p:fltVal val="0"/>
                                          </p:val>
                                        </p:tav>
                                      </p:tavLst>
                                    </p:anim>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53" presetClass="exit" presetSubtype="32" fill="hold" grpId="1" nodeType="withEffect">
                                  <p:stCondLst>
                                    <p:cond delay="0"/>
                                  </p:stCondLst>
                                  <p:childTnLst>
                                    <p:anim calcmode="lin" valueType="num">
                                      <p:cBhvr>
                                        <p:cTn id="25" dur="500"/>
                                        <p:tgtEl>
                                          <p:spTgt spid="8"/>
                                        </p:tgtEl>
                                        <p:attrNameLst>
                                          <p:attrName>ppt_w</p:attrName>
                                        </p:attrNameLst>
                                      </p:cBhvr>
                                      <p:tavLst>
                                        <p:tav tm="0">
                                          <p:val>
                                            <p:strVal val="ppt_w"/>
                                          </p:val>
                                        </p:tav>
                                        <p:tav tm="100000">
                                          <p:val>
                                            <p:fltVal val="0"/>
                                          </p:val>
                                        </p:tav>
                                      </p:tavLst>
                                    </p:anim>
                                    <p:anim calcmode="lin" valueType="num">
                                      <p:cBhvr>
                                        <p:cTn id="26" dur="500"/>
                                        <p:tgtEl>
                                          <p:spTgt spid="8"/>
                                        </p:tgtEl>
                                        <p:attrNameLst>
                                          <p:attrName>ppt_h</p:attrName>
                                        </p:attrNameLst>
                                      </p:cBhvr>
                                      <p:tavLst>
                                        <p:tav tm="0">
                                          <p:val>
                                            <p:strVal val="ppt_h"/>
                                          </p:val>
                                        </p:tav>
                                        <p:tav tm="100000">
                                          <p:val>
                                            <p:fltVal val="0"/>
                                          </p:val>
                                        </p:tav>
                                      </p:tavLst>
                                    </p:anim>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par>
                          <p:cTn id="29" fill="hold">
                            <p:stCondLst>
                              <p:cond delay="500"/>
                            </p:stCondLst>
                            <p:childTnLst>
                              <p:par>
                                <p:cTn id="30" presetID="16" presetClass="entr" presetSubtype="21"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xit" presetSubtype="32" fill="hold" grpId="1" nodeType="clickEffect">
                                  <p:stCondLst>
                                    <p:cond delay="0"/>
                                  </p:stCondLst>
                                  <p:childTnLst>
                                    <p:anim calcmode="lin" valueType="num">
                                      <p:cBhvr>
                                        <p:cTn id="39" dur="500"/>
                                        <p:tgtEl>
                                          <p:spTgt spid="9"/>
                                        </p:tgtEl>
                                        <p:attrNameLst>
                                          <p:attrName>ppt_w</p:attrName>
                                        </p:attrNameLst>
                                      </p:cBhvr>
                                      <p:tavLst>
                                        <p:tav tm="0">
                                          <p:val>
                                            <p:strVal val="ppt_w"/>
                                          </p:val>
                                        </p:tav>
                                        <p:tav tm="100000">
                                          <p:val>
                                            <p:fltVal val="0"/>
                                          </p:val>
                                        </p:tav>
                                      </p:tavLst>
                                    </p:anim>
                                    <p:anim calcmode="lin" valueType="num">
                                      <p:cBhvr>
                                        <p:cTn id="40" dur="500"/>
                                        <p:tgtEl>
                                          <p:spTgt spid="9"/>
                                        </p:tgtEl>
                                        <p:attrNameLst>
                                          <p:attrName>ppt_h</p:attrName>
                                        </p:attrNameLst>
                                      </p:cBhvr>
                                      <p:tavLst>
                                        <p:tav tm="0">
                                          <p:val>
                                            <p:strVal val="ppt_h"/>
                                          </p:val>
                                        </p:tav>
                                        <p:tav tm="100000">
                                          <p:val>
                                            <p:fltVal val="0"/>
                                          </p:val>
                                        </p:tav>
                                      </p:tavLst>
                                    </p:anim>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53" presetClass="exit" presetSubtype="32" fill="hold" grpId="1" nodeType="withEffect">
                                  <p:stCondLst>
                                    <p:cond delay="0"/>
                                  </p:stCondLst>
                                  <p:childTnLst>
                                    <p:anim calcmode="lin" valueType="num">
                                      <p:cBhvr>
                                        <p:cTn id="44" dur="500"/>
                                        <p:tgtEl>
                                          <p:spTgt spid="7"/>
                                        </p:tgtEl>
                                        <p:attrNameLst>
                                          <p:attrName>ppt_w</p:attrName>
                                        </p:attrNameLst>
                                      </p:cBhvr>
                                      <p:tavLst>
                                        <p:tav tm="0">
                                          <p:val>
                                            <p:strVal val="ppt_w"/>
                                          </p:val>
                                        </p:tav>
                                        <p:tav tm="100000">
                                          <p:val>
                                            <p:fltVal val="0"/>
                                          </p:val>
                                        </p:tav>
                                      </p:tavLst>
                                    </p:anim>
                                    <p:anim calcmode="lin" valueType="num">
                                      <p:cBhvr>
                                        <p:cTn id="45" dur="500"/>
                                        <p:tgtEl>
                                          <p:spTgt spid="7"/>
                                        </p:tgtEl>
                                        <p:attrNameLst>
                                          <p:attrName>ppt_h</p:attrName>
                                        </p:attrNameLst>
                                      </p:cBhvr>
                                      <p:tavLst>
                                        <p:tav tm="0">
                                          <p:val>
                                            <p:strVal val="ppt_h"/>
                                          </p:val>
                                        </p:tav>
                                        <p:tav tm="100000">
                                          <p:val>
                                            <p:fltVal val="0"/>
                                          </p:val>
                                        </p:tav>
                                      </p:tavLst>
                                    </p:anim>
                                    <p:animEffect transition="out" filter="fade">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791754" y="982900"/>
            <a:ext cx="9818189" cy="4860000"/>
          </a:xfrm>
          <a:prstGeom prst="rect">
            <a:avLst/>
          </a:prstGeom>
        </p:spPr>
        <p:txBody>
          <a:bodyPr/>
          <a:lstStyle>
            <a:lvl1pPr marL="342900" indent="-342900" algn="l" defTabSz="914400" rtl="0" eaLnBrk="1" latinLnBrk="0" hangingPunct="1">
              <a:lnSpc>
                <a:spcPts val="3840"/>
              </a:lnSpc>
              <a:spcBef>
                <a:spcPct val="20000"/>
              </a:spcBef>
              <a:spcAft>
                <a:spcPts val="600"/>
              </a:spcAft>
              <a:buFont typeface="Wingdings" pitchFamily="2" charset="2"/>
              <a:buChar char="l"/>
              <a:defRPr sz="3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ts val="3840"/>
              </a:lnSpc>
              <a:spcBef>
                <a:spcPct val="20000"/>
              </a:spcBef>
              <a:spcAft>
                <a:spcPts val="600"/>
              </a:spcAft>
              <a:buFont typeface="Wingdings" pitchFamily="2" charset="2"/>
              <a:buChar char="Ø"/>
              <a:defRPr sz="26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ts val="3840"/>
              </a:lnSpc>
              <a:spcBef>
                <a:spcPct val="20000"/>
              </a:spcBef>
              <a:spcAft>
                <a:spcPts val="600"/>
              </a:spcAft>
              <a:buFont typeface="Arial" pitchFamily="34" charset="0"/>
              <a:buChar char="•"/>
              <a:defRPr sz="23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ts val="3840"/>
              </a:lnSpc>
              <a:spcBef>
                <a:spcPct val="20000"/>
              </a:spcBef>
              <a:spcAft>
                <a:spcPts val="600"/>
              </a:spcAft>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ts val="3840"/>
              </a:lnSpc>
              <a:spcBef>
                <a:spcPct val="20000"/>
              </a:spcBef>
              <a:spcAft>
                <a:spcPts val="600"/>
              </a:spcAft>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spcBef>
                <a:spcPts val="300"/>
              </a:spcBef>
              <a:spcAft>
                <a:spcPts val="300"/>
              </a:spcAft>
            </a:pPr>
            <a:r>
              <a:rPr lang="zh-CN" altLang="en-US" sz="2600" dirty="0"/>
              <a:t>词汇：</a:t>
            </a:r>
            <a:r>
              <a:rPr lang="en-US" altLang="zh-CN" sz="2600" dirty="0">
                <a:solidFill>
                  <a:srgbClr val="FF0000"/>
                </a:solidFill>
              </a:rPr>
              <a:t>&lt;html&gt;……&lt;/html&gt;</a:t>
            </a:r>
          </a:p>
          <a:p>
            <a:pPr>
              <a:lnSpc>
                <a:spcPts val="3600"/>
              </a:lnSpc>
              <a:spcBef>
                <a:spcPts val="300"/>
              </a:spcBef>
              <a:spcAft>
                <a:spcPts val="300"/>
              </a:spcAft>
            </a:pPr>
            <a:r>
              <a:rPr lang="zh-CN" altLang="en-US" sz="2600" dirty="0"/>
              <a:t>语法：</a:t>
            </a:r>
            <a:r>
              <a:rPr lang="en-US" altLang="zh-CN" sz="2600" dirty="0"/>
              <a:t>  </a:t>
            </a:r>
            <a:r>
              <a:rPr lang="en-US" altLang="zh-CN" sz="2400" dirty="0"/>
              <a:t>1.</a:t>
            </a:r>
            <a:r>
              <a:rPr lang="zh-CN" altLang="en-US" sz="2400" dirty="0"/>
              <a:t>成对出现，分别写在文件内容的开始位置和结束位置，    </a:t>
            </a:r>
            <a:endParaRPr lang="en-US" altLang="zh-CN" sz="2400" dirty="0"/>
          </a:p>
          <a:p>
            <a:pPr marL="0" indent="0">
              <a:lnSpc>
                <a:spcPts val="3600"/>
              </a:lnSpc>
              <a:spcBef>
                <a:spcPts val="300"/>
              </a:spcBef>
              <a:spcAft>
                <a:spcPts val="300"/>
              </a:spcAft>
              <a:buNone/>
            </a:pPr>
            <a:r>
              <a:rPr lang="en-US" altLang="zh-CN" sz="2400" dirty="0"/>
              <a:t>                    </a:t>
            </a:r>
            <a:r>
              <a:rPr lang="zh-CN" altLang="en-US" sz="2400" dirty="0"/>
              <a:t>所有的网页标签都写在</a:t>
            </a:r>
            <a:r>
              <a:rPr lang="en-US" altLang="zh-CN" sz="2400" dirty="0"/>
              <a:t>&lt;html&gt; &lt;/html&gt;</a:t>
            </a:r>
            <a:r>
              <a:rPr lang="zh-CN" altLang="en-US" sz="2400" dirty="0"/>
              <a:t>之间。    </a:t>
            </a:r>
            <a:endParaRPr lang="en-US" altLang="zh-CN" sz="2600" dirty="0"/>
          </a:p>
          <a:p>
            <a:pPr marL="457200" lvl="1" indent="0">
              <a:lnSpc>
                <a:spcPts val="3600"/>
              </a:lnSpc>
              <a:spcBef>
                <a:spcPts val="300"/>
              </a:spcBef>
              <a:spcAft>
                <a:spcPts val="300"/>
              </a:spcAft>
              <a:buNone/>
            </a:pPr>
            <a:r>
              <a:rPr lang="en-US" altLang="zh-CN" sz="2400" dirty="0"/>
              <a:t>            2.</a:t>
            </a:r>
            <a:r>
              <a:rPr lang="zh-CN" altLang="en-US" sz="2400" dirty="0"/>
              <a:t> </a:t>
            </a:r>
            <a:r>
              <a:rPr kumimoji="1" lang="zh-CN" altLang="en-US" sz="2400" dirty="0"/>
              <a:t>合理嵌套。</a:t>
            </a:r>
            <a:endParaRPr lang="en-US" altLang="zh-CN" sz="2400" dirty="0"/>
          </a:p>
          <a:p>
            <a:pPr>
              <a:lnSpc>
                <a:spcPts val="3600"/>
              </a:lnSpc>
              <a:spcBef>
                <a:spcPts val="300"/>
              </a:spcBef>
              <a:spcAft>
                <a:spcPts val="300"/>
              </a:spcAft>
            </a:pPr>
            <a:r>
              <a:rPr lang="zh-CN" altLang="en-US" sz="2600" dirty="0"/>
              <a:t>语义：定义整个 </a:t>
            </a:r>
            <a:r>
              <a:rPr lang="en-US" altLang="zh-CN" sz="2600" dirty="0"/>
              <a:t>HTML </a:t>
            </a:r>
            <a:r>
              <a:rPr lang="zh-CN" altLang="en-US" sz="2600" dirty="0"/>
              <a:t>文档，表示其中的内容为</a:t>
            </a:r>
            <a:r>
              <a:rPr lang="en-US" altLang="zh-CN" sz="2600" dirty="0"/>
              <a:t>HTML</a:t>
            </a:r>
            <a:r>
              <a:rPr lang="zh-CN" altLang="en-US" sz="2600" dirty="0"/>
              <a:t>语言。</a:t>
            </a:r>
            <a:endParaRPr lang="en-US" altLang="zh-CN" sz="2600" dirty="0"/>
          </a:p>
        </p:txBody>
      </p:sp>
      <p:sp>
        <p:nvSpPr>
          <p:cNvPr id="6" name="矩形 5"/>
          <p:cNvSpPr/>
          <p:nvPr/>
        </p:nvSpPr>
        <p:spPr>
          <a:xfrm>
            <a:off x="2447285" y="3802796"/>
            <a:ext cx="7031858" cy="3056792"/>
          </a:xfrm>
          <a:prstGeom prst="rect">
            <a:avLst/>
          </a:prstGeom>
          <a:solidFill>
            <a:srgbClr val="C7F3FD"/>
          </a:solidFill>
        </p:spPr>
        <p:txBody>
          <a:bodyPr wrap="square" tIns="36000" bIns="36000">
            <a:spAutoFit/>
          </a:bodyPr>
          <a:lstStyle/>
          <a:p>
            <a:pPr>
              <a:lnSpc>
                <a:spcPts val="2300"/>
              </a:lnSpc>
              <a:spcBef>
                <a:spcPts val="300"/>
              </a:spcBef>
            </a:pPr>
            <a:r>
              <a:rPr lang="en-US" altLang="zh-CN" sz="2600" b="1" dirty="0">
                <a:solidFill>
                  <a:srgbClr val="0000FF"/>
                </a:solidFill>
              </a:rPr>
              <a:t>&lt;!DOCTYPE html&gt;</a:t>
            </a:r>
          </a:p>
          <a:p>
            <a:pPr>
              <a:lnSpc>
                <a:spcPts val="2300"/>
              </a:lnSpc>
              <a:spcBef>
                <a:spcPts val="300"/>
              </a:spcBef>
            </a:pPr>
            <a:r>
              <a:rPr lang="en-US" altLang="zh-CN" sz="2600" b="1" dirty="0">
                <a:solidFill>
                  <a:srgbClr val="FF0000"/>
                </a:solidFill>
              </a:rPr>
              <a:t>&lt;html&gt;</a:t>
            </a:r>
          </a:p>
          <a:p>
            <a:pPr>
              <a:lnSpc>
                <a:spcPts val="2300"/>
              </a:lnSpc>
              <a:spcBef>
                <a:spcPts val="300"/>
              </a:spcBef>
            </a:pPr>
            <a:r>
              <a:rPr lang="en-US" altLang="zh-CN" sz="2600" b="1" dirty="0">
                <a:solidFill>
                  <a:schemeClr val="tx2"/>
                </a:solidFill>
              </a:rPr>
              <a:t>	</a:t>
            </a:r>
            <a:r>
              <a:rPr lang="en-US" altLang="zh-CN" sz="2600" b="1" dirty="0">
                <a:solidFill>
                  <a:srgbClr val="0000FF"/>
                </a:solidFill>
              </a:rPr>
              <a:t>&lt;head&gt;</a:t>
            </a:r>
          </a:p>
          <a:p>
            <a:pPr>
              <a:lnSpc>
                <a:spcPts val="2300"/>
              </a:lnSpc>
              <a:spcBef>
                <a:spcPts val="300"/>
              </a:spcBef>
            </a:pPr>
            <a:r>
              <a:rPr lang="en-US" altLang="zh-CN" sz="2600" b="1" dirty="0">
                <a:solidFill>
                  <a:srgbClr val="0000FF"/>
                </a:solidFill>
              </a:rPr>
              <a:t>		&lt;title&gt;</a:t>
            </a:r>
            <a:r>
              <a:rPr lang="en-US" altLang="zh-CN" sz="2600" b="1" dirty="0"/>
              <a:t>demo2_1</a:t>
            </a:r>
            <a:r>
              <a:rPr lang="en-US" altLang="zh-CN" sz="2600" b="1" dirty="0">
                <a:solidFill>
                  <a:srgbClr val="0000FF"/>
                </a:solidFill>
              </a:rPr>
              <a:t>&lt;/title&gt;</a:t>
            </a:r>
          </a:p>
          <a:p>
            <a:pPr>
              <a:lnSpc>
                <a:spcPts val="2300"/>
              </a:lnSpc>
              <a:spcBef>
                <a:spcPts val="300"/>
              </a:spcBef>
            </a:pPr>
            <a:r>
              <a:rPr lang="en-US" altLang="zh-CN" sz="2600" b="1" dirty="0">
                <a:solidFill>
                  <a:schemeClr val="tx2"/>
                </a:solidFill>
              </a:rPr>
              <a:t>	</a:t>
            </a:r>
            <a:r>
              <a:rPr lang="en-US" altLang="zh-CN" sz="2600" b="1" dirty="0">
                <a:solidFill>
                  <a:srgbClr val="0000FF"/>
                </a:solidFill>
              </a:rPr>
              <a:t>&lt;/head&gt;</a:t>
            </a:r>
          </a:p>
          <a:p>
            <a:pPr>
              <a:lnSpc>
                <a:spcPts val="2300"/>
              </a:lnSpc>
              <a:spcBef>
                <a:spcPts val="300"/>
              </a:spcBef>
            </a:pPr>
            <a:r>
              <a:rPr lang="en-US" altLang="zh-CN" sz="2600" b="1" dirty="0">
                <a:solidFill>
                  <a:srgbClr val="0000FF"/>
                </a:solidFill>
              </a:rPr>
              <a:t>	&lt;body&gt;</a:t>
            </a:r>
          </a:p>
          <a:p>
            <a:pPr>
              <a:lnSpc>
                <a:spcPts val="2300"/>
              </a:lnSpc>
              <a:spcBef>
                <a:spcPts val="300"/>
              </a:spcBef>
            </a:pPr>
            <a:r>
              <a:rPr lang="en-US" altLang="zh-CN" sz="2600" b="1" dirty="0">
                <a:solidFill>
                  <a:srgbClr val="0000FF"/>
                </a:solidFill>
              </a:rPr>
              <a:t>		&lt;h1&gt;</a:t>
            </a:r>
            <a:r>
              <a:rPr lang="en-US" altLang="zh-CN" sz="2600" b="1" dirty="0"/>
              <a:t>Hello World!</a:t>
            </a:r>
            <a:r>
              <a:rPr lang="en-US" altLang="zh-CN" sz="2600" b="1" dirty="0">
                <a:solidFill>
                  <a:srgbClr val="0000FF"/>
                </a:solidFill>
              </a:rPr>
              <a:t>&lt;/h1&gt;</a:t>
            </a:r>
          </a:p>
          <a:p>
            <a:pPr>
              <a:lnSpc>
                <a:spcPts val="2300"/>
              </a:lnSpc>
              <a:spcBef>
                <a:spcPts val="300"/>
              </a:spcBef>
            </a:pPr>
            <a:r>
              <a:rPr lang="en-US" altLang="zh-CN" sz="2600" b="1" dirty="0">
                <a:solidFill>
                  <a:srgbClr val="FF0000"/>
                </a:solidFill>
              </a:rPr>
              <a:t>	</a:t>
            </a:r>
            <a:r>
              <a:rPr lang="en-US" altLang="zh-CN" sz="2600" b="1" dirty="0">
                <a:solidFill>
                  <a:srgbClr val="0000FF"/>
                </a:solidFill>
              </a:rPr>
              <a:t>&lt;/body&gt;</a:t>
            </a:r>
          </a:p>
          <a:p>
            <a:pPr>
              <a:lnSpc>
                <a:spcPts val="2300"/>
              </a:lnSpc>
              <a:spcBef>
                <a:spcPts val="300"/>
              </a:spcBef>
            </a:pPr>
            <a:r>
              <a:rPr lang="en-US" altLang="zh-CN" sz="2600" b="1" dirty="0">
                <a:solidFill>
                  <a:srgbClr val="FF0000"/>
                </a:solidFill>
              </a:rPr>
              <a:t>&lt;/html&gt;</a:t>
            </a:r>
            <a:endParaRPr lang="zh-CN" altLang="en-US" sz="2600" b="1" dirty="0">
              <a:solidFill>
                <a:srgbClr val="FF0000"/>
              </a:solidFill>
            </a:endParaRPr>
          </a:p>
        </p:txBody>
      </p:sp>
      <p:sp>
        <p:nvSpPr>
          <p:cNvPr id="8" name="标题 1"/>
          <p:cNvSpPr>
            <a:spLocks noGrp="1"/>
          </p:cNvSpPr>
          <p:nvPr>
            <p:ph type="title"/>
          </p:nvPr>
        </p:nvSpPr>
        <p:spPr>
          <a:xfrm>
            <a:off x="1231310" y="147324"/>
            <a:ext cx="10514231" cy="625596"/>
          </a:xfrm>
        </p:spPr>
        <p:txBody>
          <a:bodyPr/>
          <a:lstStyle/>
          <a:p>
            <a:r>
              <a:rPr lang="en-US" altLang="zh-CN" dirty="0"/>
              <a:t>&lt;html&gt;</a:t>
            </a:r>
            <a:r>
              <a:rPr lang="zh-CN" altLang="en-US" dirty="0"/>
              <a:t>标签</a:t>
            </a:r>
          </a:p>
        </p:txBody>
      </p:sp>
    </p:spTree>
    <p:extLst>
      <p:ext uri="{BB962C8B-B14F-4D97-AF65-F5344CB8AC3E}">
        <p14:creationId xmlns:p14="http://schemas.microsoft.com/office/powerpoint/2010/main" val="123620390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38896" y="940997"/>
            <a:ext cx="10522590" cy="4875092"/>
          </a:xfrm>
        </p:spPr>
        <p:txBody>
          <a:bodyPr/>
          <a:lstStyle/>
          <a:p>
            <a:pPr>
              <a:lnSpc>
                <a:spcPts val="4000"/>
              </a:lnSpc>
              <a:spcBef>
                <a:spcPts val="300"/>
              </a:spcBef>
              <a:spcAft>
                <a:spcPts val="300"/>
              </a:spcAft>
            </a:pPr>
            <a:r>
              <a:rPr lang="zh-CN" altLang="en-US" sz="2600" dirty="0"/>
              <a:t>词汇：</a:t>
            </a:r>
            <a:r>
              <a:rPr lang="en-US" altLang="zh-CN" sz="2600" dirty="0">
                <a:solidFill>
                  <a:srgbClr val="FF0000"/>
                </a:solidFill>
              </a:rPr>
              <a:t>&lt;head&gt;……&lt;/head&gt;</a:t>
            </a:r>
          </a:p>
          <a:p>
            <a:pPr>
              <a:lnSpc>
                <a:spcPts val="4000"/>
              </a:lnSpc>
              <a:spcBef>
                <a:spcPts val="300"/>
              </a:spcBef>
              <a:spcAft>
                <a:spcPts val="300"/>
              </a:spcAft>
            </a:pPr>
            <a:r>
              <a:rPr lang="zh-CN" altLang="en-US" sz="2600" dirty="0"/>
              <a:t>语法：紧跟在 </a:t>
            </a:r>
            <a:r>
              <a:rPr lang="en-US" altLang="zh-CN" sz="2600" dirty="0"/>
              <a:t>&lt;html&gt; </a:t>
            </a:r>
            <a:r>
              <a:rPr lang="zh-CN" altLang="en-US" sz="2600" dirty="0"/>
              <a:t>后面，并处于 </a:t>
            </a:r>
            <a:r>
              <a:rPr lang="en-US" altLang="zh-CN" sz="2600" dirty="0"/>
              <a:t>&lt;body&gt; </a:t>
            </a:r>
            <a:r>
              <a:rPr lang="zh-CN" altLang="en-US" sz="2600" dirty="0"/>
              <a:t>标签之前。</a:t>
            </a:r>
            <a:endParaRPr lang="en-US" altLang="zh-CN" sz="2600" dirty="0"/>
          </a:p>
          <a:p>
            <a:pPr>
              <a:lnSpc>
                <a:spcPts val="4000"/>
              </a:lnSpc>
              <a:spcBef>
                <a:spcPts val="300"/>
              </a:spcBef>
              <a:spcAft>
                <a:spcPts val="300"/>
              </a:spcAft>
            </a:pPr>
            <a:r>
              <a:rPr lang="zh-CN" altLang="en-US" sz="2600" dirty="0"/>
              <a:t>语义：定义文档的头部，是所有头部元素的容器。</a:t>
            </a:r>
            <a:r>
              <a:rPr lang="en-US" altLang="zh-CN" sz="2600" dirty="0"/>
              <a:t> </a:t>
            </a:r>
            <a:r>
              <a:rPr lang="zh-CN" altLang="en-US" sz="2600" dirty="0"/>
              <a:t>包含网页的</a:t>
            </a:r>
            <a:r>
              <a:rPr lang="zh-CN" altLang="en-US" sz="2600" dirty="0">
                <a:solidFill>
                  <a:srgbClr val="FF0000"/>
                </a:solidFill>
              </a:rPr>
              <a:t>基本相关信息</a:t>
            </a:r>
            <a:r>
              <a:rPr lang="zh-CN" altLang="en-US" sz="2600" dirty="0"/>
              <a:t>，比如文档的标题、元信息等。不直接显示在网页内容上。</a:t>
            </a:r>
            <a:endParaRPr lang="en-US" altLang="zh-CN" sz="2600" dirty="0"/>
          </a:p>
          <a:p>
            <a:endParaRPr lang="zh-CN" altLang="en-US" dirty="0"/>
          </a:p>
        </p:txBody>
      </p:sp>
      <p:sp>
        <p:nvSpPr>
          <p:cNvPr id="4" name="标题 1"/>
          <p:cNvSpPr>
            <a:spLocks noGrp="1"/>
          </p:cNvSpPr>
          <p:nvPr>
            <p:ph type="title"/>
          </p:nvPr>
        </p:nvSpPr>
        <p:spPr>
          <a:xfrm>
            <a:off x="1231310" y="147324"/>
            <a:ext cx="10514231" cy="625596"/>
          </a:xfrm>
        </p:spPr>
        <p:txBody>
          <a:bodyPr/>
          <a:lstStyle/>
          <a:p>
            <a:r>
              <a:rPr lang="en-US" altLang="zh-CN" dirty="0"/>
              <a:t>&lt;head&gt;</a:t>
            </a:r>
            <a:r>
              <a:rPr lang="zh-CN" altLang="en-US" dirty="0"/>
              <a:t>标签</a:t>
            </a:r>
          </a:p>
        </p:txBody>
      </p:sp>
      <p:sp>
        <p:nvSpPr>
          <p:cNvPr id="5" name="矩形 4"/>
          <p:cNvSpPr/>
          <p:nvPr/>
        </p:nvSpPr>
        <p:spPr>
          <a:xfrm>
            <a:off x="2473836" y="3397617"/>
            <a:ext cx="7163649" cy="3286532"/>
          </a:xfrm>
          <a:prstGeom prst="rect">
            <a:avLst/>
          </a:prstGeom>
          <a:solidFill>
            <a:srgbClr val="C7F3FD"/>
          </a:solidFill>
        </p:spPr>
        <p:txBody>
          <a:bodyPr wrap="square" tIns="36000" bIns="36000">
            <a:spAutoFit/>
          </a:bodyPr>
          <a:lstStyle/>
          <a:p>
            <a:pPr>
              <a:lnSpc>
                <a:spcPts val="2500"/>
              </a:lnSpc>
            </a:pPr>
            <a:r>
              <a:rPr lang="en-US" altLang="zh-CN" sz="2600" b="1" dirty="0">
                <a:solidFill>
                  <a:srgbClr val="0000FF"/>
                </a:solidFill>
              </a:rPr>
              <a:t>&lt;!DOCTYPE html&gt;</a:t>
            </a:r>
          </a:p>
          <a:p>
            <a:pPr>
              <a:lnSpc>
                <a:spcPts val="2500"/>
              </a:lnSpc>
            </a:pPr>
            <a:r>
              <a:rPr lang="en-US" altLang="zh-CN" sz="2600" b="1" dirty="0">
                <a:solidFill>
                  <a:srgbClr val="0000FF"/>
                </a:solidFill>
              </a:rPr>
              <a:t>&lt;html&gt;</a:t>
            </a:r>
          </a:p>
          <a:p>
            <a:pPr>
              <a:lnSpc>
                <a:spcPts val="2500"/>
              </a:lnSpc>
            </a:pPr>
            <a:r>
              <a:rPr lang="en-US" altLang="zh-CN" sz="2600" b="1" dirty="0">
                <a:solidFill>
                  <a:srgbClr val="FF0000"/>
                </a:solidFill>
              </a:rPr>
              <a:t>        &lt;head&gt;</a:t>
            </a:r>
          </a:p>
          <a:p>
            <a:pPr>
              <a:lnSpc>
                <a:spcPts val="2500"/>
              </a:lnSpc>
            </a:pPr>
            <a:r>
              <a:rPr lang="en-US" altLang="zh-CN" sz="2600" b="1" dirty="0">
                <a:solidFill>
                  <a:srgbClr val="FF0000"/>
                </a:solidFill>
              </a:rPr>
              <a:t>	</a:t>
            </a:r>
            <a:r>
              <a:rPr lang="en-US" altLang="zh-CN" sz="2600" b="1" dirty="0">
                <a:solidFill>
                  <a:srgbClr val="0000FF"/>
                </a:solidFill>
              </a:rPr>
              <a:t>&lt;title&gt;</a:t>
            </a:r>
            <a:r>
              <a:rPr lang="en-US" altLang="zh-CN" sz="2600" b="1" dirty="0"/>
              <a:t>demo2_1</a:t>
            </a:r>
            <a:r>
              <a:rPr lang="en-US" altLang="zh-CN" sz="2600" b="1" dirty="0">
                <a:solidFill>
                  <a:srgbClr val="0000FF"/>
                </a:solidFill>
              </a:rPr>
              <a:t>&lt;/title&gt;</a:t>
            </a:r>
          </a:p>
          <a:p>
            <a:pPr>
              <a:lnSpc>
                <a:spcPts val="2500"/>
              </a:lnSpc>
            </a:pPr>
            <a:r>
              <a:rPr lang="en-US" altLang="zh-CN" sz="2600" b="1" dirty="0">
                <a:solidFill>
                  <a:srgbClr val="0000FF"/>
                </a:solidFill>
              </a:rPr>
              <a:t>	&lt;meta  charset="utf-8" /&gt;</a:t>
            </a:r>
          </a:p>
          <a:p>
            <a:pPr>
              <a:lnSpc>
                <a:spcPts val="2500"/>
              </a:lnSpc>
            </a:pPr>
            <a:r>
              <a:rPr lang="en-US" altLang="zh-CN" sz="2600" b="1" dirty="0">
                <a:solidFill>
                  <a:schemeClr val="tx2"/>
                </a:solidFill>
              </a:rPr>
              <a:t>        </a:t>
            </a:r>
            <a:r>
              <a:rPr lang="en-US" altLang="zh-CN" sz="2600" b="1" dirty="0">
                <a:solidFill>
                  <a:srgbClr val="FF0000"/>
                </a:solidFill>
              </a:rPr>
              <a:t>&lt;/head&gt;</a:t>
            </a:r>
          </a:p>
          <a:p>
            <a:pPr>
              <a:lnSpc>
                <a:spcPts val="2500"/>
              </a:lnSpc>
            </a:pPr>
            <a:r>
              <a:rPr lang="en-US" altLang="zh-CN" sz="2600" b="1" dirty="0">
                <a:solidFill>
                  <a:schemeClr val="tx2"/>
                </a:solidFill>
              </a:rPr>
              <a:t>        </a:t>
            </a:r>
            <a:r>
              <a:rPr lang="en-US" altLang="zh-CN" sz="2600" b="1" dirty="0">
                <a:solidFill>
                  <a:srgbClr val="0000FF"/>
                </a:solidFill>
              </a:rPr>
              <a:t>&lt;body&gt;</a:t>
            </a:r>
          </a:p>
          <a:p>
            <a:pPr>
              <a:lnSpc>
                <a:spcPts val="2500"/>
              </a:lnSpc>
            </a:pPr>
            <a:r>
              <a:rPr lang="en-US" altLang="zh-CN" sz="2600" b="1" dirty="0">
                <a:solidFill>
                  <a:srgbClr val="FF0000"/>
                </a:solidFill>
              </a:rPr>
              <a:t>	</a:t>
            </a:r>
            <a:r>
              <a:rPr lang="en-US" altLang="zh-CN" sz="2600" b="1" dirty="0">
                <a:solidFill>
                  <a:srgbClr val="0000FF"/>
                </a:solidFill>
              </a:rPr>
              <a:t>&lt;h1&gt;</a:t>
            </a:r>
            <a:r>
              <a:rPr lang="zh-CN" altLang="en-US" sz="2600" b="1" dirty="0"/>
              <a:t>你好！</a:t>
            </a:r>
            <a:r>
              <a:rPr lang="en-US" altLang="zh-CN" sz="2600" b="1" dirty="0">
                <a:solidFill>
                  <a:srgbClr val="0000FF"/>
                </a:solidFill>
              </a:rPr>
              <a:t>&lt;/h1&gt;</a:t>
            </a:r>
          </a:p>
          <a:p>
            <a:pPr>
              <a:lnSpc>
                <a:spcPts val="2500"/>
              </a:lnSpc>
            </a:pPr>
            <a:r>
              <a:rPr lang="en-US" altLang="zh-CN" sz="2600" b="1" dirty="0">
                <a:solidFill>
                  <a:srgbClr val="0000FF"/>
                </a:solidFill>
              </a:rPr>
              <a:t>        &lt;/body&gt;</a:t>
            </a:r>
          </a:p>
          <a:p>
            <a:pPr>
              <a:lnSpc>
                <a:spcPts val="2500"/>
              </a:lnSpc>
            </a:pPr>
            <a:r>
              <a:rPr lang="en-US" altLang="zh-CN" sz="2600" b="1" dirty="0">
                <a:solidFill>
                  <a:srgbClr val="0000FF"/>
                </a:solidFill>
              </a:rPr>
              <a:t>&lt;/html&gt;</a:t>
            </a:r>
            <a:endParaRPr lang="zh-CN" altLang="en-US" sz="2600" b="1" dirty="0">
              <a:solidFill>
                <a:srgbClr val="0000FF"/>
              </a:solidFill>
            </a:endParaRPr>
          </a:p>
        </p:txBody>
      </p:sp>
    </p:spTree>
    <p:extLst>
      <p:ext uri="{BB962C8B-B14F-4D97-AF65-F5344CB8AC3E}">
        <p14:creationId xmlns:p14="http://schemas.microsoft.com/office/powerpoint/2010/main" val="24069483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&lt;body&gt;</a:t>
            </a:r>
            <a:r>
              <a:rPr lang="zh-CN" altLang="en-US" dirty="0"/>
              <a:t>标签</a:t>
            </a:r>
          </a:p>
        </p:txBody>
      </p:sp>
      <p:sp>
        <p:nvSpPr>
          <p:cNvPr id="3" name="内容占位符 2"/>
          <p:cNvSpPr>
            <a:spLocks noGrp="1"/>
          </p:cNvSpPr>
          <p:nvPr>
            <p:ph sz="half" idx="1"/>
          </p:nvPr>
        </p:nvSpPr>
        <p:spPr>
          <a:xfrm>
            <a:off x="638895" y="970025"/>
            <a:ext cx="11106646" cy="4875092"/>
          </a:xfrm>
        </p:spPr>
        <p:txBody>
          <a:bodyPr/>
          <a:lstStyle/>
          <a:p>
            <a:pPr>
              <a:lnSpc>
                <a:spcPts val="3800"/>
              </a:lnSpc>
              <a:spcBef>
                <a:spcPts val="300"/>
              </a:spcBef>
              <a:spcAft>
                <a:spcPts val="300"/>
              </a:spcAft>
            </a:pPr>
            <a:r>
              <a:rPr lang="zh-CN" altLang="en-US" sz="2600" dirty="0"/>
              <a:t>词汇：</a:t>
            </a:r>
            <a:r>
              <a:rPr lang="en-US" altLang="zh-CN" sz="2600" dirty="0">
                <a:solidFill>
                  <a:srgbClr val="FF0000"/>
                </a:solidFill>
              </a:rPr>
              <a:t>&lt;body&gt;……&lt;/body&gt;</a:t>
            </a:r>
          </a:p>
          <a:p>
            <a:pPr>
              <a:lnSpc>
                <a:spcPts val="3800"/>
              </a:lnSpc>
              <a:spcBef>
                <a:spcPts val="300"/>
              </a:spcBef>
              <a:spcAft>
                <a:spcPts val="300"/>
              </a:spcAft>
            </a:pPr>
            <a:r>
              <a:rPr lang="zh-CN" altLang="en-US" sz="2600" dirty="0"/>
              <a:t>语法：在</a:t>
            </a:r>
            <a:r>
              <a:rPr lang="en-US" altLang="zh-CN" sz="2600" dirty="0"/>
              <a:t>&lt;/head&gt;</a:t>
            </a:r>
            <a:r>
              <a:rPr lang="zh-CN" altLang="en-US" sz="2600" dirty="0"/>
              <a:t>标签之后，在</a:t>
            </a:r>
            <a:r>
              <a:rPr lang="en-US" altLang="zh-CN" sz="2600" dirty="0"/>
              <a:t>&lt;/html&gt;</a:t>
            </a:r>
            <a:r>
              <a:rPr lang="zh-CN" altLang="en-US" sz="2600" dirty="0"/>
              <a:t>标签之前。</a:t>
            </a:r>
            <a:endParaRPr lang="en-US" altLang="zh-CN" sz="2600" dirty="0"/>
          </a:p>
          <a:p>
            <a:pPr>
              <a:lnSpc>
                <a:spcPts val="3800"/>
              </a:lnSpc>
              <a:spcBef>
                <a:spcPts val="300"/>
              </a:spcBef>
              <a:spcAft>
                <a:spcPts val="300"/>
              </a:spcAft>
            </a:pPr>
            <a:r>
              <a:rPr lang="zh-CN" altLang="en-US" sz="2600" dirty="0"/>
              <a:t>语义：定义文档的主体，即</a:t>
            </a:r>
            <a:r>
              <a:rPr lang="zh-CN" altLang="en-US" sz="2600" dirty="0">
                <a:solidFill>
                  <a:srgbClr val="FF0000"/>
                </a:solidFill>
              </a:rPr>
              <a:t>网页显示的主要内容</a:t>
            </a:r>
            <a:r>
              <a:rPr lang="zh-CN" altLang="en-US" sz="2600" dirty="0"/>
              <a:t>。包含文本、超链接、</a:t>
            </a:r>
            <a:endParaRPr lang="en-US" altLang="zh-CN" sz="2600" dirty="0"/>
          </a:p>
          <a:p>
            <a:pPr marL="0" indent="0">
              <a:lnSpc>
                <a:spcPts val="3800"/>
              </a:lnSpc>
              <a:spcBef>
                <a:spcPts val="300"/>
              </a:spcBef>
              <a:spcAft>
                <a:spcPts val="300"/>
              </a:spcAft>
              <a:buNone/>
            </a:pPr>
            <a:r>
              <a:rPr lang="en-US" altLang="zh-CN" sz="2600" dirty="0"/>
              <a:t>              </a:t>
            </a:r>
            <a:r>
              <a:rPr lang="zh-CN" altLang="en-US" sz="2600" dirty="0"/>
              <a:t>图像、表格和列表等等。</a:t>
            </a:r>
          </a:p>
          <a:p>
            <a:pPr>
              <a:lnSpc>
                <a:spcPts val="3800"/>
              </a:lnSpc>
            </a:pPr>
            <a:endParaRPr lang="zh-CN" altLang="en-US" dirty="0"/>
          </a:p>
        </p:txBody>
      </p:sp>
      <p:sp>
        <p:nvSpPr>
          <p:cNvPr id="4" name="矩形 3"/>
          <p:cNvSpPr/>
          <p:nvPr/>
        </p:nvSpPr>
        <p:spPr>
          <a:xfrm>
            <a:off x="2080662" y="3242719"/>
            <a:ext cx="7542309" cy="3634400"/>
          </a:xfrm>
          <a:prstGeom prst="rect">
            <a:avLst/>
          </a:prstGeom>
          <a:solidFill>
            <a:srgbClr val="C7F3FD"/>
          </a:solidFill>
        </p:spPr>
        <p:txBody>
          <a:bodyPr wrap="square">
            <a:spAutoFit/>
          </a:bodyPr>
          <a:lstStyle/>
          <a:p>
            <a:pPr>
              <a:lnSpc>
                <a:spcPts val="2500"/>
              </a:lnSpc>
            </a:pPr>
            <a:r>
              <a:rPr lang="en-US" altLang="zh-CN" sz="2600" b="1" dirty="0">
                <a:solidFill>
                  <a:srgbClr val="0000FF"/>
                </a:solidFill>
              </a:rPr>
              <a:t>&lt;!DOCTYPE html&gt;</a:t>
            </a:r>
          </a:p>
          <a:p>
            <a:pPr>
              <a:lnSpc>
                <a:spcPts val="2500"/>
              </a:lnSpc>
            </a:pPr>
            <a:r>
              <a:rPr lang="en-US" altLang="zh-CN" sz="2600" b="1" dirty="0">
                <a:solidFill>
                  <a:srgbClr val="0000FF"/>
                </a:solidFill>
              </a:rPr>
              <a:t>&lt;html&gt;</a:t>
            </a:r>
          </a:p>
          <a:p>
            <a:pPr>
              <a:lnSpc>
                <a:spcPts val="2500"/>
              </a:lnSpc>
            </a:pPr>
            <a:r>
              <a:rPr lang="en-US" altLang="zh-CN" sz="2600" b="1" dirty="0">
                <a:solidFill>
                  <a:srgbClr val="FF0000"/>
                </a:solidFill>
              </a:rPr>
              <a:t>        </a:t>
            </a:r>
            <a:r>
              <a:rPr lang="en-US" altLang="zh-CN" sz="2600" b="1" dirty="0">
                <a:solidFill>
                  <a:srgbClr val="0000FF"/>
                </a:solidFill>
              </a:rPr>
              <a:t>&lt;head&gt;</a:t>
            </a:r>
          </a:p>
          <a:p>
            <a:pPr>
              <a:lnSpc>
                <a:spcPts val="2500"/>
              </a:lnSpc>
            </a:pPr>
            <a:r>
              <a:rPr lang="en-US" altLang="zh-CN" sz="2600" b="1" dirty="0">
                <a:solidFill>
                  <a:srgbClr val="FF0000"/>
                </a:solidFill>
              </a:rPr>
              <a:t>	</a:t>
            </a:r>
            <a:r>
              <a:rPr lang="en-US" altLang="zh-CN" sz="2600" b="1" dirty="0">
                <a:solidFill>
                  <a:srgbClr val="0000FF"/>
                </a:solidFill>
              </a:rPr>
              <a:t>&lt;title&gt;</a:t>
            </a:r>
            <a:r>
              <a:rPr lang="zh-CN" altLang="en-US" sz="2600" b="1" dirty="0"/>
              <a:t>我的第一个网页</a:t>
            </a:r>
            <a:r>
              <a:rPr lang="en-US" altLang="zh-CN" sz="2600" b="1" dirty="0">
                <a:solidFill>
                  <a:srgbClr val="0000FF"/>
                </a:solidFill>
              </a:rPr>
              <a:t>&lt;/title&gt;</a:t>
            </a:r>
          </a:p>
          <a:p>
            <a:pPr>
              <a:lnSpc>
                <a:spcPts val="2500"/>
              </a:lnSpc>
            </a:pPr>
            <a:r>
              <a:rPr lang="en-US" altLang="zh-CN" sz="2600" b="1" dirty="0">
                <a:solidFill>
                  <a:srgbClr val="0000FF"/>
                </a:solidFill>
              </a:rPr>
              <a:t>	&lt;meta  charset="utf-8" /&gt;</a:t>
            </a:r>
          </a:p>
          <a:p>
            <a:pPr>
              <a:lnSpc>
                <a:spcPts val="2500"/>
              </a:lnSpc>
            </a:pPr>
            <a:r>
              <a:rPr lang="en-US" altLang="zh-CN" sz="2600" b="1" dirty="0">
                <a:solidFill>
                  <a:srgbClr val="0000FF"/>
                </a:solidFill>
              </a:rPr>
              <a:t>        &lt;/head&gt;</a:t>
            </a:r>
          </a:p>
          <a:p>
            <a:pPr>
              <a:lnSpc>
                <a:spcPts val="2500"/>
              </a:lnSpc>
            </a:pPr>
            <a:r>
              <a:rPr lang="en-US" altLang="zh-CN" sz="2600" b="1" dirty="0">
                <a:solidFill>
                  <a:schemeClr val="tx2"/>
                </a:solidFill>
              </a:rPr>
              <a:t>        </a:t>
            </a:r>
            <a:r>
              <a:rPr lang="en-US" altLang="zh-CN" sz="2600" b="1" dirty="0">
                <a:solidFill>
                  <a:srgbClr val="FF0000"/>
                </a:solidFill>
              </a:rPr>
              <a:t>&lt;body&gt;</a:t>
            </a:r>
          </a:p>
          <a:p>
            <a:pPr>
              <a:lnSpc>
                <a:spcPts val="2500"/>
              </a:lnSpc>
            </a:pPr>
            <a:r>
              <a:rPr lang="en-US" altLang="zh-CN" sz="2600" b="1" dirty="0">
                <a:solidFill>
                  <a:srgbClr val="0000FF"/>
                </a:solidFill>
              </a:rPr>
              <a:t>	&lt;h1&gt;</a:t>
            </a:r>
            <a:r>
              <a:rPr lang="en-US" altLang="zh-CN" sz="2600" b="1" dirty="0"/>
              <a:t>Hello World!</a:t>
            </a:r>
            <a:r>
              <a:rPr lang="en-US" altLang="zh-CN" sz="2600" b="1" dirty="0">
                <a:solidFill>
                  <a:srgbClr val="0000FF"/>
                </a:solidFill>
              </a:rPr>
              <a:t>&lt;/h1&gt;</a:t>
            </a:r>
          </a:p>
          <a:p>
            <a:pPr>
              <a:lnSpc>
                <a:spcPts val="2500"/>
              </a:lnSpc>
            </a:pPr>
            <a:r>
              <a:rPr lang="en-US" altLang="zh-CN" sz="2600" b="1" dirty="0">
                <a:solidFill>
                  <a:srgbClr val="FF0000"/>
                </a:solidFill>
              </a:rPr>
              <a:t>	</a:t>
            </a:r>
            <a:r>
              <a:rPr lang="en-US" altLang="zh-CN" sz="2600" b="1" dirty="0">
                <a:solidFill>
                  <a:srgbClr val="0000FF"/>
                </a:solidFill>
              </a:rPr>
              <a:t>&lt;h1&gt;</a:t>
            </a:r>
            <a:r>
              <a:rPr lang="zh-CN" altLang="en-US" sz="2600" b="1" dirty="0"/>
              <a:t>你好！</a:t>
            </a:r>
            <a:r>
              <a:rPr lang="en-US" altLang="zh-CN" sz="2600" b="1" dirty="0">
                <a:solidFill>
                  <a:srgbClr val="0000FF"/>
                </a:solidFill>
              </a:rPr>
              <a:t>&lt;/h1&gt;</a:t>
            </a:r>
          </a:p>
          <a:p>
            <a:pPr>
              <a:lnSpc>
                <a:spcPts val="2500"/>
              </a:lnSpc>
            </a:pPr>
            <a:r>
              <a:rPr lang="en-US" altLang="zh-CN" sz="2600" b="1" dirty="0">
                <a:solidFill>
                  <a:srgbClr val="0000FF"/>
                </a:solidFill>
              </a:rPr>
              <a:t>        </a:t>
            </a:r>
            <a:r>
              <a:rPr lang="en-US" altLang="zh-CN" sz="2600" b="1" dirty="0">
                <a:solidFill>
                  <a:srgbClr val="FF0000"/>
                </a:solidFill>
              </a:rPr>
              <a:t>&lt;/body&gt;</a:t>
            </a:r>
          </a:p>
          <a:p>
            <a:pPr>
              <a:lnSpc>
                <a:spcPts val="2500"/>
              </a:lnSpc>
            </a:pPr>
            <a:r>
              <a:rPr lang="en-US" altLang="zh-CN" sz="2600" b="1" dirty="0">
                <a:solidFill>
                  <a:srgbClr val="0000FF"/>
                </a:solidFill>
              </a:rPr>
              <a:t>&lt;/html&gt;</a:t>
            </a:r>
            <a:endParaRPr lang="zh-CN" altLang="en-US" sz="2600" b="1" dirty="0">
              <a:solidFill>
                <a:srgbClr val="0000FF"/>
              </a:solidFill>
            </a:endParaRPr>
          </a:p>
        </p:txBody>
      </p:sp>
      <p:sp>
        <p:nvSpPr>
          <p:cNvPr id="5" name="TextBox 4"/>
          <p:cNvSpPr txBox="1"/>
          <p:nvPr/>
        </p:nvSpPr>
        <p:spPr>
          <a:xfrm>
            <a:off x="9552212" y="5808936"/>
            <a:ext cx="2460930" cy="492443"/>
          </a:xfrm>
          <a:prstGeom prst="rect">
            <a:avLst/>
          </a:prstGeom>
          <a:noFill/>
        </p:spPr>
        <p:txBody>
          <a:bodyPr wrap="none" rtlCol="0">
            <a:spAutoFit/>
          </a:bodyPr>
          <a:lstStyle/>
          <a:p>
            <a:r>
              <a:rPr lang="en-US" altLang="zh-CN" sz="2600" dirty="0">
                <a:latin typeface="微软雅黑" panose="020B0503020204020204" pitchFamily="34" charset="-122"/>
                <a:ea typeface="微软雅黑" panose="020B0503020204020204" pitchFamily="34" charset="-122"/>
              </a:rPr>
              <a:t>demo2_1.html</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82361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内容占位符 3"/>
          <p:cNvGraphicFramePr/>
          <p:nvPr/>
        </p:nvGraphicFramePr>
        <p:xfrm>
          <a:off x="541740" y="902622"/>
          <a:ext cx="11106150" cy="1472808"/>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p:txBody>
          <a:bodyPr/>
          <a:lstStyle/>
          <a:p>
            <a:r>
              <a:rPr lang="en-US" altLang="zh-CN" dirty="0"/>
              <a:t>HTML</a:t>
            </a:r>
            <a:r>
              <a:rPr lang="zh-CN" altLang="en-US" dirty="0"/>
              <a:t>基本结构的“词汇、语法、语义”</a:t>
            </a:r>
          </a:p>
        </p:txBody>
      </p:sp>
      <p:graphicFrame>
        <p:nvGraphicFramePr>
          <p:cNvPr id="19" name="内容占位符 3"/>
          <p:cNvGraphicFramePr/>
          <p:nvPr/>
        </p:nvGraphicFramePr>
        <p:xfrm>
          <a:off x="541740" y="902622"/>
          <a:ext cx="11106150" cy="609600"/>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bl>
          </a:graphicData>
        </a:graphic>
      </p:graphicFrame>
      <p:graphicFrame>
        <p:nvGraphicFramePr>
          <p:cNvPr id="20" name="内容占位符 3"/>
          <p:cNvGraphicFramePr/>
          <p:nvPr/>
        </p:nvGraphicFramePr>
        <p:xfrm>
          <a:off x="541740" y="902622"/>
          <a:ext cx="11106150" cy="2676746"/>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bl>
          </a:graphicData>
        </a:graphic>
      </p:graphicFrame>
      <p:graphicFrame>
        <p:nvGraphicFramePr>
          <p:cNvPr id="21" name="内容占位符 3"/>
          <p:cNvGraphicFramePr/>
          <p:nvPr/>
        </p:nvGraphicFramePr>
        <p:xfrm>
          <a:off x="541740" y="902622"/>
          <a:ext cx="11106150" cy="3536536"/>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&lt;meta</a:t>
                      </a:r>
                      <a:r>
                        <a:rPr lang="en-US" altLang="zh-CN" sz="2200" b="1" baseline="0" dirty="0">
                          <a:solidFill>
                            <a:srgbClr val="FF0000"/>
                          </a:solidFill>
                          <a:latin typeface="微软雅黑" panose="020B0503020204020204" pitchFamily="34" charset="-122"/>
                          <a:ea typeface="微软雅黑" panose="020B0503020204020204" pitchFamily="34" charset="-122"/>
                        </a:rPr>
                        <a:t> /</a:t>
                      </a:r>
                      <a:r>
                        <a:rPr lang="en-US" altLang="zh-CN" sz="2200" baseline="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定义页面有关信息，如页面编码、关键词、页面描述</a:t>
                      </a:r>
                    </a:p>
                  </a:txBody>
                  <a:tcPr marT="45706" marB="45706"/>
                </a:tc>
                <a:tc>
                  <a:txBody>
                    <a:bodyPr/>
                    <a:lstStyle/>
                    <a:p>
                      <a:r>
                        <a:rPr lang="en-US" altLang="zh-CN" sz="2200" baseline="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单标签，必须在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利用属性值进行设置</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3"/>
                  </a:ext>
                </a:extLst>
              </a:tr>
            </a:tbl>
          </a:graphicData>
        </a:graphic>
      </p:graphicFrame>
      <p:graphicFrame>
        <p:nvGraphicFramePr>
          <p:cNvPr id="23" name="内容占位符 3"/>
          <p:cNvGraphicFramePr/>
          <p:nvPr/>
        </p:nvGraphicFramePr>
        <p:xfrm>
          <a:off x="541740" y="902622"/>
          <a:ext cx="11106150" cy="4344256"/>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&lt;meta</a:t>
                      </a:r>
                      <a:r>
                        <a:rPr lang="en-US" altLang="zh-CN" sz="2200" b="1" baseline="0" dirty="0">
                          <a:solidFill>
                            <a:srgbClr val="FF0000"/>
                          </a:solidFill>
                          <a:latin typeface="微软雅黑" panose="020B0503020204020204" pitchFamily="34" charset="-122"/>
                          <a:ea typeface="微软雅黑" panose="020B0503020204020204" pitchFamily="34" charset="-122"/>
                        </a:rPr>
                        <a:t> /</a:t>
                      </a:r>
                      <a:r>
                        <a:rPr lang="en-US" altLang="zh-CN" sz="2200" baseline="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定义页面有关信息，如页面编码、关键词、页面描述</a:t>
                      </a:r>
                    </a:p>
                  </a:txBody>
                  <a:tcPr marT="45706" marB="45706"/>
                </a:tc>
                <a:tc>
                  <a:txBody>
                    <a:bodyPr/>
                    <a:lstStyle/>
                    <a:p>
                      <a:r>
                        <a:rPr lang="en-US" altLang="zh-CN" sz="2200" baseline="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单标签，必须在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利用属性值进行设置</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3"/>
                  </a:ext>
                </a:extLst>
              </a:tr>
              <a:tr h="807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&lt;title&gt;</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title&gt;</a:t>
                      </a: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在浏览器标题栏显示的文档标题</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4"/>
                  </a:ext>
                </a:extLst>
              </a:tr>
            </a:tbl>
          </a:graphicData>
        </a:graphic>
      </p:graphicFrame>
      <p:graphicFrame>
        <p:nvGraphicFramePr>
          <p:cNvPr id="24" name="内容占位符 3"/>
          <p:cNvGraphicFramePr/>
          <p:nvPr/>
        </p:nvGraphicFramePr>
        <p:xfrm>
          <a:off x="541740" y="902622"/>
          <a:ext cx="11106150" cy="5441508"/>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&lt;meta</a:t>
                      </a:r>
                      <a:r>
                        <a:rPr lang="en-US" altLang="zh-CN" sz="2200" b="1" baseline="0" dirty="0">
                          <a:solidFill>
                            <a:srgbClr val="FF0000"/>
                          </a:solidFill>
                          <a:latin typeface="微软雅黑" panose="020B0503020204020204" pitchFamily="34" charset="-122"/>
                          <a:ea typeface="微软雅黑" panose="020B0503020204020204" pitchFamily="34" charset="-122"/>
                        </a:rPr>
                        <a:t> /</a:t>
                      </a:r>
                      <a:r>
                        <a:rPr lang="en-US" altLang="zh-CN" sz="2200" baseline="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定义页面有关信息，如页面编码、关键词、页面描述</a:t>
                      </a:r>
                    </a:p>
                  </a:txBody>
                  <a:tcPr marT="45706" marB="45706"/>
                </a:tc>
                <a:tc>
                  <a:txBody>
                    <a:bodyPr/>
                    <a:lstStyle/>
                    <a:p>
                      <a:r>
                        <a:rPr lang="en-US" altLang="zh-CN" sz="2200" baseline="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单标签，必须在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利用属性值进行设置</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3"/>
                  </a:ext>
                </a:extLst>
              </a:tr>
              <a:tr h="807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&lt;title&gt;</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title&gt;</a:t>
                      </a: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在浏览器标题栏显示的文档标题</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4"/>
                  </a:ext>
                </a:extLst>
              </a:tr>
              <a:tr h="809220">
                <a:tc>
                  <a:txBody>
                    <a:bodyPr/>
                    <a:lstStyle/>
                    <a:p>
                      <a:r>
                        <a:rPr lang="en-US" altLang="zh-CN" sz="2200" dirty="0">
                          <a:latin typeface="微软雅黑" panose="020B0503020204020204" pitchFamily="34" charset="-122"/>
                          <a:ea typeface="微软雅黑" panose="020B0503020204020204" pitchFamily="34" charset="-122"/>
                        </a:rPr>
                        <a:t>&lt;body&gt;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body&gt;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指明网页文件体部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标签之下</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标签分类</a:t>
            </a:r>
          </a:p>
        </p:txBody>
      </p:sp>
      <p:sp>
        <p:nvSpPr>
          <p:cNvPr id="3" name="内容占位符 2"/>
          <p:cNvSpPr>
            <a:spLocks noGrp="1"/>
          </p:cNvSpPr>
          <p:nvPr>
            <p:ph sz="half" idx="1"/>
          </p:nvPr>
        </p:nvSpPr>
        <p:spPr>
          <a:xfrm>
            <a:off x="638896" y="1086137"/>
            <a:ext cx="10304876" cy="4875092"/>
          </a:xfrm>
        </p:spPr>
        <p:txBody>
          <a:bodyPr/>
          <a:lstStyle/>
          <a:p>
            <a:r>
              <a:rPr lang="zh-CN" altLang="en-US" dirty="0">
                <a:sym typeface="+mn-ea"/>
              </a:rPr>
              <a:t>标签的分类</a:t>
            </a:r>
          </a:p>
          <a:p>
            <a:pPr lvl="1"/>
            <a:r>
              <a:rPr lang="zh-CN" altLang="en-US" sz="2600" dirty="0">
                <a:solidFill>
                  <a:srgbClr val="C00000"/>
                </a:solidFill>
                <a:sym typeface="+mn-ea"/>
              </a:rPr>
              <a:t>双标签</a:t>
            </a:r>
            <a:r>
              <a:rPr lang="zh-CN" altLang="en-US" sz="2600" dirty="0">
                <a:sym typeface="+mn-ea"/>
              </a:rPr>
              <a:t>：由</a:t>
            </a:r>
            <a:r>
              <a:rPr sz="2600" dirty="0">
                <a:sym typeface="+mn-ea"/>
              </a:rPr>
              <a:t>“</a:t>
            </a:r>
            <a:r>
              <a:rPr lang="zh-CN" altLang="en-US" sz="2600" dirty="0">
                <a:sym typeface="+mn-ea"/>
              </a:rPr>
              <a:t>开始标签</a:t>
            </a:r>
            <a:r>
              <a:rPr sz="2600" dirty="0">
                <a:sym typeface="+mn-ea"/>
              </a:rPr>
              <a:t>”</a:t>
            </a:r>
            <a:r>
              <a:rPr lang="zh-CN" altLang="en-US" sz="2600" dirty="0">
                <a:sym typeface="+mn-ea"/>
              </a:rPr>
              <a:t>和</a:t>
            </a:r>
            <a:r>
              <a:rPr sz="2600" dirty="0">
                <a:sym typeface="+mn-ea"/>
              </a:rPr>
              <a:t>“</a:t>
            </a:r>
            <a:r>
              <a:rPr lang="zh-CN" altLang="en-US" sz="2600" dirty="0">
                <a:sym typeface="+mn-ea"/>
              </a:rPr>
              <a:t>结束标签</a:t>
            </a:r>
            <a:r>
              <a:rPr sz="2600" dirty="0">
                <a:sym typeface="+mn-ea"/>
              </a:rPr>
              <a:t>”</a:t>
            </a:r>
            <a:r>
              <a:rPr lang="zh-CN" altLang="en-US" sz="2600" dirty="0">
                <a:sym typeface="+mn-ea"/>
              </a:rPr>
              <a:t>两部分构成。结束标签比开始标签多了一个</a:t>
            </a:r>
            <a:r>
              <a:rPr sz="2600" dirty="0">
                <a:sym typeface="+mn-ea"/>
              </a:rPr>
              <a:t>“</a:t>
            </a:r>
            <a:r>
              <a:rPr lang="zh-CN" altLang="en-US" sz="2600" dirty="0">
                <a:solidFill>
                  <a:srgbClr val="C00000"/>
                </a:solidFill>
                <a:sym typeface="+mn-ea"/>
              </a:rPr>
              <a:t>/</a:t>
            </a:r>
            <a:r>
              <a:rPr sz="2600" dirty="0">
                <a:sym typeface="+mn-ea"/>
              </a:rPr>
              <a:t>”</a:t>
            </a:r>
            <a:r>
              <a:rPr lang="zh-CN" altLang="en-US" sz="2600" dirty="0">
                <a:sym typeface="+mn-ea"/>
              </a:rPr>
              <a:t>（比如</a:t>
            </a:r>
            <a:r>
              <a:rPr sz="2600" dirty="0">
                <a:sym typeface="+mn-ea"/>
              </a:rPr>
              <a:t>&lt;body&gt;&lt;</a:t>
            </a:r>
            <a:r>
              <a:rPr lang="zh-CN" altLang="en-US" sz="2600" dirty="0">
                <a:solidFill>
                  <a:srgbClr val="C00000"/>
                </a:solidFill>
                <a:sym typeface="+mn-ea"/>
              </a:rPr>
              <a:t>/</a:t>
            </a:r>
            <a:r>
              <a:rPr sz="2600" dirty="0">
                <a:sym typeface="+mn-ea"/>
              </a:rPr>
              <a:t>body&gt;</a:t>
            </a:r>
            <a:r>
              <a:rPr lang="zh-CN" sz="2600" dirty="0">
                <a:sym typeface="+mn-ea"/>
              </a:rPr>
              <a:t>），</a:t>
            </a:r>
            <a:r>
              <a:rPr lang="zh-CN" altLang="en-US" sz="2600" dirty="0">
                <a:solidFill>
                  <a:srgbClr val="C00000"/>
                </a:solidFill>
                <a:sym typeface="+mn-ea"/>
              </a:rPr>
              <a:t>必须成对使用</a:t>
            </a:r>
            <a:r>
              <a:rPr lang="zh-CN" altLang="en-US" sz="2600" dirty="0">
                <a:sym typeface="+mn-ea"/>
              </a:rPr>
              <a:t>。</a:t>
            </a:r>
          </a:p>
          <a:p>
            <a:pPr lvl="1">
              <a:spcBef>
                <a:spcPts val="600"/>
              </a:spcBef>
            </a:pPr>
            <a:r>
              <a:rPr lang="zh-CN" altLang="en-US" sz="2600" dirty="0">
                <a:solidFill>
                  <a:srgbClr val="C00000"/>
                </a:solidFill>
                <a:sym typeface="+mn-ea"/>
              </a:rPr>
              <a:t>单标签</a:t>
            </a:r>
            <a:r>
              <a:rPr lang="zh-CN" altLang="en-US" sz="2600" dirty="0">
                <a:sym typeface="+mn-ea"/>
              </a:rPr>
              <a:t>：在开始标签中进行关闭，即以开始标签的结束而结束（比如</a:t>
            </a:r>
            <a:r>
              <a:rPr lang="en-US" altLang="zh-CN" sz="2600" dirty="0">
                <a:sym typeface="+mn-ea"/>
              </a:rPr>
              <a:t>&lt;meta</a:t>
            </a:r>
            <a:r>
              <a:rPr lang="zh-CN" altLang="en-US" sz="2600" dirty="0">
                <a:solidFill>
                  <a:srgbClr val="C00000"/>
                </a:solidFill>
                <a:sym typeface="+mn-ea"/>
              </a:rPr>
              <a:t>/</a:t>
            </a:r>
            <a:r>
              <a:rPr lang="en-US" altLang="zh-CN" sz="2600" dirty="0">
                <a:sym typeface="+mn-ea"/>
              </a:rPr>
              <a:t>&gt;</a:t>
            </a:r>
            <a:r>
              <a:rPr lang="zh-CN" altLang="en-US" sz="2600" dirty="0">
                <a:sym typeface="+mn-ea"/>
              </a:rPr>
              <a:t>）。</a:t>
            </a:r>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思考</a:t>
            </a:r>
          </a:p>
        </p:txBody>
      </p:sp>
      <p:sp>
        <p:nvSpPr>
          <p:cNvPr id="3" name="内容占位符 2"/>
          <p:cNvSpPr>
            <a:spLocks noGrp="1"/>
          </p:cNvSpPr>
          <p:nvPr>
            <p:ph sz="half" idx="1"/>
          </p:nvPr>
        </p:nvSpPr>
        <p:spPr/>
        <p:txBody>
          <a:bodyPr/>
          <a:lstStyle/>
          <a:p>
            <a:r>
              <a:rPr lang="zh-CN" altLang="en-US" dirty="0">
                <a:sym typeface="+mn-ea"/>
              </a:rPr>
              <a:t>为什么 </a:t>
            </a:r>
            <a:r>
              <a:rPr dirty="0">
                <a:sym typeface="+mn-ea"/>
              </a:rPr>
              <a:t>HTML </a:t>
            </a:r>
            <a:r>
              <a:rPr lang="zh-CN" altLang="en-US" dirty="0">
                <a:sym typeface="+mn-ea"/>
              </a:rPr>
              <a:t>语言设计出单双两种标签</a:t>
            </a:r>
            <a:r>
              <a:rPr dirty="0">
                <a:sym typeface="+mn-ea"/>
              </a:rPr>
              <a:t>?</a:t>
            </a:r>
          </a:p>
          <a:p>
            <a:pPr lvl="1">
              <a:spcBef>
                <a:spcPts val="600"/>
              </a:spcBef>
            </a:pPr>
            <a:r>
              <a:rPr lang="zh-CN" altLang="en-US" sz="2600" dirty="0">
                <a:sym typeface="+mn-ea"/>
              </a:rPr>
              <a:t>双标签：代表标签作用</a:t>
            </a:r>
            <a:r>
              <a:rPr lang="zh-CN" altLang="en-US" sz="2600" dirty="0">
                <a:solidFill>
                  <a:srgbClr val="C00000"/>
                </a:solidFill>
                <a:sym typeface="+mn-ea"/>
              </a:rPr>
              <a:t>范围</a:t>
            </a:r>
          </a:p>
          <a:p>
            <a:pPr lvl="1"/>
            <a:r>
              <a:rPr lang="zh-CN" altLang="en-US" sz="2600" dirty="0">
                <a:sym typeface="+mn-ea"/>
              </a:rPr>
              <a:t>单标签：无需表达范围，仅在标签出现处有效</a:t>
            </a:r>
          </a:p>
          <a:p>
            <a:pPr lvl="1"/>
            <a:endParaRPr lang="zh-CN" altLang="en-US" sz="2400" dirty="0">
              <a:solidFill>
                <a:srgbClr val="FF0000"/>
              </a:solidFill>
            </a:endParaRPr>
          </a:p>
          <a:p>
            <a:endParaRPr lang="zh-CN" altLang="en-US" sz="2400" dirty="0">
              <a:solidFill>
                <a:srgbClr val="FF0000"/>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2304" y="2880321"/>
            <a:ext cx="3003873" cy="3212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元素</a:t>
            </a:r>
          </a:p>
        </p:txBody>
      </p:sp>
      <p:sp>
        <p:nvSpPr>
          <p:cNvPr id="3" name="内容占位符 2"/>
          <p:cNvSpPr>
            <a:spLocks noGrp="1"/>
          </p:cNvSpPr>
          <p:nvPr>
            <p:ph sz="half" idx="1"/>
          </p:nvPr>
        </p:nvSpPr>
        <p:spPr/>
        <p:txBody>
          <a:bodyPr/>
          <a:lstStyle/>
          <a:p>
            <a:endParaRPr lang="zh-CN" altLang="en-US" dirty="0"/>
          </a:p>
          <a:p>
            <a:endParaRPr lang="zh-CN" altLang="en-US" dirty="0"/>
          </a:p>
          <a:p>
            <a:endParaRPr lang="zh-CN" altLang="en-US" dirty="0"/>
          </a:p>
          <a:p>
            <a:endParaRPr lang="zh-CN" altLang="en-US" dirty="0"/>
          </a:p>
          <a:p>
            <a:endParaRPr lang="zh-CN" altLang="en-US" dirty="0"/>
          </a:p>
          <a:p>
            <a:r>
              <a:rPr dirty="0"/>
              <a:t>HTML </a:t>
            </a:r>
            <a:r>
              <a:rPr lang="zh-CN" altLang="en-US" dirty="0">
                <a:solidFill>
                  <a:srgbClr val="FF0000"/>
                </a:solidFill>
              </a:rPr>
              <a:t>元素</a:t>
            </a:r>
            <a:r>
              <a:rPr lang="zh-CN" altLang="en-US" dirty="0"/>
              <a:t>指的是从开始标签到结束标签的所有代码。</a:t>
            </a:r>
          </a:p>
        </p:txBody>
      </p:sp>
      <p:sp>
        <p:nvSpPr>
          <p:cNvPr id="39" name="矩形 38"/>
          <p:cNvSpPr/>
          <p:nvPr/>
        </p:nvSpPr>
        <p:spPr>
          <a:xfrm>
            <a:off x="1018928" y="2347142"/>
            <a:ext cx="4968552" cy="1569660"/>
          </a:xfrm>
          <a:prstGeom prst="rect">
            <a:avLst/>
          </a:prstGeom>
          <a:solidFill>
            <a:srgbClr val="C7F3FD"/>
          </a:solidFill>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&lt;h1&gt;</a:t>
            </a:r>
            <a:r>
              <a:rPr lang="en-US" altLang="zh-CN" sz="3200" dirty="0">
                <a:solidFill>
                  <a:schemeClr val="tx1"/>
                </a:solidFill>
                <a:latin typeface="Arial Unicode MS" panose="020B0604020202020204" charset="-122"/>
                <a:ea typeface="Arial Unicode MS" panose="020B0604020202020204" charset="-122"/>
                <a:cs typeface="Arial Unicode MS" panose="020B0604020202020204" charset="-122"/>
              </a:rPr>
              <a:t>Hello World!</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&lt;/h1&gt;</a:t>
            </a:r>
          </a:p>
          <a:p>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&lt;</a:t>
            </a:r>
            <a:r>
              <a:rPr lang="en-US" altLang="zh-CN" sz="3200" b="1" dirty="0" err="1">
                <a:solidFill>
                  <a:srgbClr val="FF0000"/>
                </a:solidFill>
                <a:latin typeface="Arial Unicode MS" panose="020B0604020202020204" charset="-122"/>
                <a:ea typeface="Arial Unicode MS" panose="020B0604020202020204" charset="-122"/>
                <a:cs typeface="Arial Unicode MS" panose="020B0604020202020204" charset="-122"/>
              </a:rPr>
              <a:t>br</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 /&gt;</a:t>
            </a:r>
          </a:p>
          <a:p>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&lt;h1&gt;</a:t>
            </a:r>
            <a:r>
              <a:rPr lang="zh-CN" altLang="en-US" sz="2800" dirty="0">
                <a:solidFill>
                  <a:schemeClr val="tx1"/>
                </a:solidFill>
                <a:latin typeface="微软雅黑" panose="020B0503020204020204" pitchFamily="34" charset="-122"/>
                <a:ea typeface="微软雅黑" panose="020B0503020204020204" pitchFamily="34" charset="-122"/>
                <a:cs typeface="Arial Unicode MS" panose="020B0604020202020204" charset="-122"/>
              </a:rPr>
              <a:t>你好！</a:t>
            </a:r>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&lt;/h1&gt;</a:t>
            </a:r>
          </a:p>
        </p:txBody>
      </p:sp>
      <p:sp>
        <p:nvSpPr>
          <p:cNvPr id="40" name="TextBox 10"/>
          <p:cNvSpPr txBox="1">
            <a:spLocks noChangeArrowheads="1"/>
          </p:cNvSpPr>
          <p:nvPr/>
        </p:nvSpPr>
        <p:spPr bwMode="auto">
          <a:xfrm>
            <a:off x="7248128" y="1239692"/>
            <a:ext cx="37893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800" dirty="0">
                <a:latin typeface="微软雅黑" panose="020B0503020204020204" pitchFamily="34" charset="-122"/>
                <a:ea typeface="微软雅黑" panose="020B0503020204020204" pitchFamily="34" charset="-122"/>
              </a:rPr>
              <a:t>浏览器“解释并呈现“</a:t>
            </a:r>
          </a:p>
        </p:txBody>
      </p:sp>
      <p:pic>
        <p:nvPicPr>
          <p:cNvPr id="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1827300"/>
            <a:ext cx="3475953" cy="259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直接箭头连接符 43"/>
          <p:cNvCxnSpPr/>
          <p:nvPr/>
        </p:nvCxnSpPr>
        <p:spPr>
          <a:xfrm flipV="1">
            <a:off x="159499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cxnSp>
        <p:nvCxnSpPr>
          <p:cNvPr id="46" name="直接箭头连接符 45"/>
          <p:cNvCxnSpPr/>
          <p:nvPr/>
        </p:nvCxnSpPr>
        <p:spPr>
          <a:xfrm flipV="1">
            <a:off x="492255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sp>
        <p:nvSpPr>
          <p:cNvPr id="47" name="TextBox 46"/>
          <p:cNvSpPr txBox="1"/>
          <p:nvPr/>
        </p:nvSpPr>
        <p:spPr>
          <a:xfrm>
            <a:off x="839416" y="1484785"/>
            <a:ext cx="1507809"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开始标签</a:t>
            </a:r>
          </a:p>
        </p:txBody>
      </p:sp>
      <p:sp>
        <p:nvSpPr>
          <p:cNvPr id="48" name="TextBox 47"/>
          <p:cNvSpPr txBox="1"/>
          <p:nvPr/>
        </p:nvSpPr>
        <p:spPr>
          <a:xfrm>
            <a:off x="4187279" y="1484785"/>
            <a:ext cx="1519089"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结束标签</a:t>
            </a:r>
          </a:p>
        </p:txBody>
      </p:sp>
      <p:sp>
        <p:nvSpPr>
          <p:cNvPr id="49" name="右大括号 48"/>
          <p:cNvSpPr/>
          <p:nvPr/>
        </p:nvSpPr>
        <p:spPr>
          <a:xfrm rot="16200000">
            <a:off x="3048364" y="1136148"/>
            <a:ext cx="261612" cy="2016225"/>
          </a:xfrm>
          <a:prstGeom prst="rightBrace">
            <a:avLst>
              <a:gd name="adj1" fmla="val 8333"/>
              <a:gd name="adj2" fmla="val 52158"/>
            </a:avLst>
          </a:prstGeom>
          <a:ln w="25400">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2420906" y="1484784"/>
            <a:ext cx="1516527"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标签内容</a:t>
            </a:r>
          </a:p>
        </p:txBody>
      </p:sp>
      <p:sp>
        <p:nvSpPr>
          <p:cNvPr id="4" name="文本框 10"/>
          <p:cNvSpPr txBox="1"/>
          <p:nvPr/>
        </p:nvSpPr>
        <p:spPr>
          <a:xfrm>
            <a:off x="9360848" y="575849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demo2-2.html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55970"/>
            <a:ext cx="2708249" cy="6914070"/>
            <a:chOff x="2288" y="0"/>
            <a:chExt cx="4266" cy="10800"/>
          </a:xfrm>
        </p:grpSpPr>
        <p:sp>
          <p:nvSpPr>
            <p:cNvPr id="5" name="矩形 4"/>
            <p:cNvSpPr/>
            <p:nvPr/>
          </p:nvSpPr>
          <p:spPr>
            <a:xfrm>
              <a:off x="2288" y="0"/>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57" y="2413"/>
              <a:ext cx="1884"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本讲目标</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3" name="等腰三角形 2"/>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3912235" y="1387475"/>
            <a:ext cx="5463540" cy="3297555"/>
            <a:chOff x="7630" y="2599"/>
            <a:chExt cx="8604" cy="5193"/>
          </a:xfrm>
        </p:grpSpPr>
        <p:sp>
          <p:nvSpPr>
            <p:cNvPr id="8" name="等腰三角形 7"/>
            <p:cNvSpPr/>
            <p:nvPr/>
          </p:nvSpPr>
          <p:spPr>
            <a:xfrm rot="5400000" flipH="1">
              <a:off x="7488" y="2744"/>
              <a:ext cx="818" cy="534"/>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8"/>
            <p:cNvSpPr txBox="1"/>
            <p:nvPr/>
          </p:nvSpPr>
          <p:spPr>
            <a:xfrm>
              <a:off x="8570" y="2599"/>
              <a:ext cx="7664"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p>
          </p:txBody>
        </p:sp>
        <p:sp>
          <p:nvSpPr>
            <p:cNvPr id="10" name="文本框 19"/>
            <p:cNvSpPr txBox="1"/>
            <p:nvPr/>
          </p:nvSpPr>
          <p:spPr>
            <a:xfrm>
              <a:off x="8570" y="4784"/>
              <a:ext cx="7331"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掌握</a:t>
              </a:r>
              <a:r>
                <a:rPr lang="en-US" altLang="zh-CN" sz="2800" dirty="0">
                  <a:solidFill>
                    <a:srgbClr val="595E64"/>
                  </a:solidFill>
                  <a:latin typeface="微软雅黑" panose="020B0503020204020204" pitchFamily="34" charset="-122"/>
                  <a:ea typeface="微软雅黑" panose="020B0503020204020204" pitchFamily="34" charset="-122"/>
                </a:rPr>
                <a:t>HTML</a:t>
              </a:r>
              <a:r>
                <a:rPr lang="zh-CN" altLang="en-US" sz="2800" dirty="0">
                  <a:solidFill>
                    <a:srgbClr val="595E64"/>
                  </a:solidFill>
                  <a:latin typeface="微软雅黑" panose="020B0503020204020204" pitchFamily="34" charset="-122"/>
                  <a:ea typeface="微软雅黑" panose="020B0503020204020204" pitchFamily="34" charset="-122"/>
                </a:rPr>
                <a:t>语法基础</a:t>
              </a:r>
            </a:p>
          </p:txBody>
        </p:sp>
        <p:sp>
          <p:nvSpPr>
            <p:cNvPr id="20" name="等腰三角形 19"/>
            <p:cNvSpPr/>
            <p:nvPr/>
          </p:nvSpPr>
          <p:spPr>
            <a:xfrm rot="5400000" flipH="1">
              <a:off x="7488" y="4929"/>
              <a:ext cx="818" cy="534"/>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570" y="6970"/>
              <a:ext cx="7193"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掌握</a:t>
              </a:r>
              <a:r>
                <a:rPr lang="en-US" altLang="zh-CN" sz="2800" dirty="0">
                  <a:solidFill>
                    <a:srgbClr val="595E64"/>
                  </a:solidFill>
                  <a:latin typeface="微软雅黑" panose="020B0503020204020204" pitchFamily="34" charset="-122"/>
                  <a:ea typeface="微软雅黑" panose="020B0503020204020204" pitchFamily="34" charset="-122"/>
                </a:rPr>
                <a:t>HTML</a:t>
              </a:r>
              <a:r>
                <a:rPr lang="zh-CN" altLang="en-US" sz="2800">
                  <a:solidFill>
                    <a:srgbClr val="595E64"/>
                  </a:solidFill>
                  <a:latin typeface="微软雅黑" panose="020B0503020204020204" pitchFamily="34" charset="-122"/>
                  <a:ea typeface="微软雅黑" panose="020B0503020204020204" pitchFamily="34" charset="-122"/>
                </a:rPr>
                <a:t>中常用</a:t>
              </a:r>
              <a:r>
                <a:rPr lang="zh-CN" altLang="en-US" sz="2800" dirty="0">
                  <a:solidFill>
                    <a:srgbClr val="595E64"/>
                  </a:solidFill>
                  <a:latin typeface="微软雅黑" panose="020B0503020204020204" pitchFamily="34" charset="-122"/>
                  <a:ea typeface="微软雅黑" panose="020B0503020204020204" pitchFamily="34" charset="-122"/>
                </a:rPr>
                <a:t>标签</a:t>
              </a:r>
            </a:p>
          </p:txBody>
        </p:sp>
        <p:sp>
          <p:nvSpPr>
            <p:cNvPr id="22" name="等腰三角形 21"/>
            <p:cNvSpPr/>
            <p:nvPr/>
          </p:nvSpPr>
          <p:spPr>
            <a:xfrm rot="5400000" flipH="1">
              <a:off x="7488" y="7115"/>
              <a:ext cx="818" cy="534"/>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标签书写规范</a:t>
            </a:r>
          </a:p>
        </p:txBody>
      </p:sp>
      <p:sp>
        <p:nvSpPr>
          <p:cNvPr id="3" name="内容占位符 2"/>
          <p:cNvSpPr>
            <a:spLocks noGrp="1"/>
          </p:cNvSpPr>
          <p:nvPr>
            <p:ph sz="half" idx="1"/>
          </p:nvPr>
        </p:nvSpPr>
        <p:spPr/>
        <p:txBody>
          <a:bodyPr>
            <a:normAutofit/>
          </a:bodyPr>
          <a:lstStyle/>
          <a:p>
            <a:r>
              <a:rPr lang="zh-CN" altLang="en-US" dirty="0">
                <a:sym typeface="+mn-ea"/>
              </a:rPr>
              <a:t>标签与标签之间是可以</a:t>
            </a:r>
            <a:r>
              <a:rPr lang="zh-CN" altLang="en-US" dirty="0">
                <a:solidFill>
                  <a:srgbClr val="FF0000"/>
                </a:solidFill>
                <a:sym typeface="+mn-ea"/>
              </a:rPr>
              <a:t>嵌套</a:t>
            </a:r>
            <a:r>
              <a:rPr lang="zh-CN" altLang="en-US" dirty="0">
                <a:sym typeface="+mn-ea"/>
              </a:rPr>
              <a:t>的，但先后顺序必须保持一致</a:t>
            </a:r>
          </a:p>
          <a:p>
            <a:pPr lvl="1"/>
            <a:r>
              <a:rPr lang="zh-CN" altLang="en-US" sz="2600" dirty="0">
                <a:sym typeface="+mn-ea"/>
              </a:rPr>
              <a:t>如：</a:t>
            </a:r>
            <a:r>
              <a:rPr sz="2600" dirty="0">
                <a:sym typeface="+mn-ea"/>
              </a:rPr>
              <a:t>&lt;div&gt;</a:t>
            </a:r>
            <a:r>
              <a:rPr lang="zh-CN" altLang="en-US" sz="2600" dirty="0">
                <a:sym typeface="+mn-ea"/>
              </a:rPr>
              <a:t>里面嵌套</a:t>
            </a:r>
            <a:r>
              <a:rPr sz="2600" dirty="0">
                <a:sym typeface="+mn-ea"/>
              </a:rPr>
              <a:t>&lt;p&gt;</a:t>
            </a:r>
            <a:r>
              <a:rPr lang="zh-CN" altLang="en-US" sz="2600" dirty="0">
                <a:sym typeface="+mn-ea"/>
              </a:rPr>
              <a:t>，那么</a:t>
            </a:r>
            <a:r>
              <a:rPr sz="2600" dirty="0">
                <a:sym typeface="+mn-ea"/>
              </a:rPr>
              <a:t>&lt;</a:t>
            </a:r>
            <a:r>
              <a:rPr sz="2600" dirty="0">
                <a:solidFill>
                  <a:srgbClr val="FF0000"/>
                </a:solidFill>
                <a:sym typeface="+mn-ea"/>
              </a:rPr>
              <a:t>/</a:t>
            </a:r>
            <a:r>
              <a:rPr sz="2600" dirty="0">
                <a:sym typeface="+mn-ea"/>
              </a:rPr>
              <a:t>p&gt;</a:t>
            </a:r>
            <a:r>
              <a:rPr lang="zh-CN" altLang="en-US" sz="2600" dirty="0">
                <a:sym typeface="+mn-ea"/>
              </a:rPr>
              <a:t>必须放在</a:t>
            </a:r>
            <a:r>
              <a:rPr sz="2600" dirty="0">
                <a:sym typeface="+mn-ea"/>
              </a:rPr>
              <a:t>&lt;</a:t>
            </a:r>
            <a:r>
              <a:rPr sz="2600" dirty="0">
                <a:solidFill>
                  <a:srgbClr val="FF0000"/>
                </a:solidFill>
                <a:sym typeface="+mn-ea"/>
              </a:rPr>
              <a:t>/</a:t>
            </a:r>
            <a:r>
              <a:rPr sz="2600" dirty="0">
                <a:sym typeface="+mn-ea"/>
              </a:rPr>
              <a:t>div&gt;</a:t>
            </a:r>
            <a:r>
              <a:rPr lang="zh-CN" altLang="en-US" sz="2600" dirty="0">
                <a:sym typeface="+mn-ea"/>
              </a:rPr>
              <a:t>的前面。</a:t>
            </a:r>
          </a:p>
          <a:p>
            <a:endParaRPr lang="zh-CN" altLang="en-US" dirty="0">
              <a:sym typeface="+mn-ea"/>
            </a:endParaRPr>
          </a:p>
          <a:p>
            <a:endParaRPr lang="zh-CN" altLang="en-US" dirty="0">
              <a:sym typeface="+mn-ea"/>
            </a:endParaRPr>
          </a:p>
          <a:p>
            <a:r>
              <a:rPr dirty="0">
                <a:sym typeface="+mn-ea"/>
              </a:rPr>
              <a:t>HTML </a:t>
            </a:r>
            <a:r>
              <a:rPr lang="zh-CN" altLang="en-US" dirty="0">
                <a:sym typeface="+mn-ea"/>
              </a:rPr>
              <a:t>标签</a:t>
            </a:r>
            <a:r>
              <a:rPr lang="zh-CN" altLang="en-US" dirty="0">
                <a:solidFill>
                  <a:srgbClr val="FF0000"/>
                </a:solidFill>
                <a:sym typeface="+mn-ea"/>
              </a:rPr>
              <a:t>对大小写不敏感</a:t>
            </a:r>
          </a:p>
          <a:p>
            <a:pPr lvl="1"/>
            <a:r>
              <a:rPr sz="2600" dirty="0">
                <a:sym typeface="+mn-ea"/>
              </a:rPr>
              <a:t>&lt;H1&gt;</a:t>
            </a:r>
            <a:r>
              <a:rPr lang="zh-CN" altLang="en-US" sz="2600" dirty="0">
                <a:sym typeface="+mn-ea"/>
              </a:rPr>
              <a:t>等同于</a:t>
            </a:r>
            <a:r>
              <a:rPr sz="2600" dirty="0">
                <a:sym typeface="+mn-ea"/>
              </a:rPr>
              <a:t>&lt;h1&gt;</a:t>
            </a:r>
            <a:r>
              <a:rPr lang="zh-CN" altLang="en-US" sz="2600" dirty="0">
                <a:sym typeface="+mn-ea"/>
              </a:rPr>
              <a:t>，但建议统一规范</a:t>
            </a:r>
            <a:r>
              <a:rPr lang="zh-CN" altLang="en-US" sz="2600" dirty="0">
                <a:solidFill>
                  <a:srgbClr val="FF0000"/>
                </a:solidFill>
                <a:sym typeface="+mn-ea"/>
              </a:rPr>
              <a:t>小写</a:t>
            </a:r>
            <a:r>
              <a:rPr lang="zh-CN" altLang="en-US" sz="2600" dirty="0">
                <a:sym typeface="+mn-ea"/>
              </a:rPr>
              <a:t>。</a:t>
            </a:r>
            <a:endParaRPr lang="zh-CN" altLang="en-US" sz="2600" dirty="0"/>
          </a:p>
        </p:txBody>
      </p:sp>
      <p:sp>
        <p:nvSpPr>
          <p:cNvPr id="5" name="TextBox 1"/>
          <p:cNvSpPr txBox="1"/>
          <p:nvPr/>
        </p:nvSpPr>
        <p:spPr>
          <a:xfrm>
            <a:off x="2968372" y="2786745"/>
            <a:ext cx="5624083" cy="553998"/>
          </a:xfrm>
          <a:prstGeom prst="rect">
            <a:avLst/>
          </a:prstGeom>
          <a:solidFill>
            <a:schemeClr val="accent5">
              <a:lumMod val="20000"/>
              <a:lumOff val="80000"/>
            </a:schemeClr>
          </a:solidFill>
        </p:spPr>
        <p:txBody>
          <a:bodyPr wrap="square" rtlCol="0">
            <a:spAutoFit/>
          </a:bodyPr>
          <a:lstStyle/>
          <a:p>
            <a:r>
              <a:rPr lang="en-US" altLang="zh-CN" sz="3000" dirty="0">
                <a:solidFill>
                  <a:srgbClr val="CC0099"/>
                </a:solidFill>
              </a:rPr>
              <a:t>&lt;div&gt; </a:t>
            </a:r>
            <a:r>
              <a:rPr lang="en-US" altLang="zh-CN" sz="3000" dirty="0">
                <a:solidFill>
                  <a:srgbClr val="CC6600"/>
                </a:solidFill>
              </a:rPr>
              <a:t>&lt;p&gt; </a:t>
            </a:r>
            <a:r>
              <a:rPr lang="zh-CN" altLang="en-US" sz="3000" dirty="0">
                <a:solidFill>
                  <a:srgbClr val="002060"/>
                </a:solidFill>
                <a:latin typeface="微软雅黑" panose="020B0503020204020204" pitchFamily="34" charset="-122"/>
                <a:ea typeface="微软雅黑" panose="020B0503020204020204" pitchFamily="34" charset="-122"/>
              </a:rPr>
              <a:t>科学百科 </a:t>
            </a:r>
            <a:r>
              <a:rPr lang="en-US" altLang="zh-CN" sz="3000" dirty="0">
                <a:solidFill>
                  <a:srgbClr val="CC6600"/>
                </a:solidFill>
              </a:rPr>
              <a:t>&lt;/p&gt; </a:t>
            </a:r>
            <a:r>
              <a:rPr lang="en-US" altLang="zh-CN" sz="3000" dirty="0">
                <a:solidFill>
                  <a:srgbClr val="CC0099"/>
                </a:solidFill>
              </a:rPr>
              <a:t>&lt;/div&gt;</a:t>
            </a:r>
            <a:endParaRPr lang="en-US" altLang="zh-CN" sz="3000"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标签属性</a:t>
            </a:r>
          </a:p>
        </p:txBody>
      </p:sp>
      <p:sp>
        <p:nvSpPr>
          <p:cNvPr id="3" name="内容占位符 2"/>
          <p:cNvSpPr>
            <a:spLocks noGrp="1"/>
          </p:cNvSpPr>
          <p:nvPr>
            <p:ph sz="half" idx="1"/>
          </p:nvPr>
        </p:nvSpPr>
        <p:spPr/>
        <p:txBody>
          <a:bodyPr/>
          <a:lstStyle/>
          <a:p>
            <a:r>
              <a:rPr dirty="0"/>
              <a:t>HTML </a:t>
            </a:r>
            <a:r>
              <a:rPr lang="zh-CN" altLang="en-US" dirty="0"/>
              <a:t>标签可以拥有</a:t>
            </a:r>
            <a:r>
              <a:rPr lang="zh-CN" altLang="en-US" dirty="0">
                <a:solidFill>
                  <a:srgbClr val="FF0000"/>
                </a:solidFill>
              </a:rPr>
              <a:t>属性</a:t>
            </a:r>
            <a:r>
              <a:rPr lang="zh-CN" altLang="en-US" dirty="0"/>
              <a:t> </a:t>
            </a:r>
            <a:r>
              <a:rPr dirty="0"/>
              <a:t>——</a:t>
            </a:r>
            <a:r>
              <a:rPr lang="zh-CN" altLang="en-US" dirty="0"/>
              <a:t>为 </a:t>
            </a:r>
            <a:r>
              <a:rPr lang="en-US" dirty="0"/>
              <a:t>HTML </a:t>
            </a:r>
            <a:r>
              <a:rPr lang="zh-CN" altLang="en-US" dirty="0"/>
              <a:t>元素提供</a:t>
            </a:r>
            <a:r>
              <a:rPr lang="zh-CN" altLang="en-US" dirty="0">
                <a:solidFill>
                  <a:srgbClr val="FF0000"/>
                </a:solidFill>
              </a:rPr>
              <a:t>附加信息</a:t>
            </a:r>
          </a:p>
          <a:p>
            <a:pPr lvl="1"/>
            <a:r>
              <a:rPr lang="zh-CN" altLang="en-US" sz="2500" dirty="0">
                <a:solidFill>
                  <a:schemeClr val="tx1"/>
                </a:solidFill>
              </a:rPr>
              <a:t>属性书写形式：</a:t>
            </a:r>
            <a:r>
              <a:rPr sz="2500" dirty="0">
                <a:solidFill>
                  <a:srgbClr val="C00000"/>
                </a:solidFill>
              </a:rPr>
              <a:t>name = </a:t>
            </a:r>
            <a:r>
              <a:rPr sz="2500" dirty="0">
                <a:solidFill>
                  <a:srgbClr val="C00000"/>
                </a:solidFill>
                <a:sym typeface="+mn-ea"/>
              </a:rPr>
              <a:t>"</a:t>
            </a:r>
            <a:r>
              <a:rPr sz="2500" dirty="0">
                <a:solidFill>
                  <a:srgbClr val="C00000"/>
                </a:solidFill>
              </a:rPr>
              <a:t>value</a:t>
            </a:r>
            <a:r>
              <a:rPr sz="2500" dirty="0">
                <a:solidFill>
                  <a:srgbClr val="C00000"/>
                </a:solidFill>
                <a:sym typeface="+mn-ea"/>
              </a:rPr>
              <a:t>"</a:t>
            </a:r>
            <a:r>
              <a:rPr lang="en-US" sz="2500" dirty="0">
                <a:solidFill>
                  <a:srgbClr val="C00000"/>
                </a:solidFill>
                <a:sym typeface="+mn-ea"/>
              </a:rPr>
              <a:t> </a:t>
            </a:r>
            <a:r>
              <a:rPr lang="zh-CN" altLang="en-US" sz="2500" dirty="0">
                <a:sym typeface="+mn-ea"/>
              </a:rPr>
              <a:t>（即名称</a:t>
            </a:r>
            <a:r>
              <a:rPr lang="en-US" altLang="zh-CN" sz="2500" dirty="0">
                <a:sym typeface="+mn-ea"/>
              </a:rPr>
              <a:t>/</a:t>
            </a:r>
            <a:r>
              <a:rPr lang="zh-CN" altLang="en-US" sz="2500" dirty="0">
                <a:sym typeface="+mn-ea"/>
              </a:rPr>
              <a:t>值对）</a:t>
            </a:r>
            <a:endParaRPr sz="2500" dirty="0">
              <a:sym typeface="+mn-ea"/>
            </a:endParaRPr>
          </a:p>
          <a:p>
            <a:pPr lvl="1" algn="l"/>
            <a:r>
              <a:rPr lang="zh-CN" altLang="en-US" sz="2500" dirty="0">
                <a:solidFill>
                  <a:schemeClr val="tx1"/>
                </a:solidFill>
              </a:rPr>
              <a:t>属性书写位置：</a:t>
            </a:r>
            <a:r>
              <a:rPr lang="zh-CN" altLang="en-US" sz="2500" dirty="0">
                <a:solidFill>
                  <a:srgbClr val="C00000"/>
                </a:solidFill>
              </a:rPr>
              <a:t>开始标签</a:t>
            </a:r>
          </a:p>
          <a:p>
            <a:pPr lvl="1" algn="l"/>
            <a:r>
              <a:rPr lang="zh-CN" altLang="en-US" sz="2500" dirty="0">
                <a:solidFill>
                  <a:schemeClr val="tx1"/>
                </a:solidFill>
              </a:rPr>
              <a:t>不同标签具有</a:t>
            </a:r>
            <a:r>
              <a:rPr lang="zh-CN" altLang="en-US" sz="2500" dirty="0">
                <a:solidFill>
                  <a:srgbClr val="C00000"/>
                </a:solidFill>
              </a:rPr>
              <a:t>不同属性</a:t>
            </a:r>
          </a:p>
        </p:txBody>
      </p:sp>
      <p:sp>
        <p:nvSpPr>
          <p:cNvPr id="8" name="内容占位符 2"/>
          <p:cNvSpPr/>
          <p:nvPr/>
        </p:nvSpPr>
        <p:spPr bwMode="auto">
          <a:xfrm>
            <a:off x="1231310" y="4173797"/>
            <a:ext cx="6790472" cy="935990"/>
          </a:xfrm>
          <a:prstGeom prst="rect">
            <a:avLst/>
          </a:prstGeom>
          <a:solidFill>
            <a:srgbClr val="C8D6EE"/>
          </a:solidFill>
          <a:ln>
            <a:noFill/>
          </a:ln>
        </p:spPr>
        <p:txBody>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en-US" altLang="zh-CN" sz="2400" dirty="0">
                <a:latin typeface="微软雅黑" panose="020B0503020204020204" pitchFamily="34" charset="-122"/>
                <a:ea typeface="微软雅黑" panose="020B0503020204020204" pitchFamily="34" charset="-122"/>
              </a:rPr>
              <a:t>&lt;body </a:t>
            </a:r>
            <a:r>
              <a:rPr lang="en-US" altLang="zh-CN" sz="2400" dirty="0">
                <a:solidFill>
                  <a:srgbClr val="FF0000"/>
                </a:solidFill>
                <a:latin typeface="微软雅黑" panose="020B0503020204020204" pitchFamily="34" charset="-122"/>
                <a:ea typeface="微软雅黑" panose="020B0503020204020204" pitchFamily="34" charset="-122"/>
              </a:rPr>
              <a:t>background</a:t>
            </a:r>
            <a:r>
              <a:rPr lang="en-US" altLang="zh-CN" sz="2400" dirty="0">
                <a:latin typeface="微软雅黑" panose="020B0503020204020204" pitchFamily="34" charset="-122"/>
                <a:ea typeface="微软雅黑" panose="020B0503020204020204" pitchFamily="34" charset="-122"/>
              </a:rPr>
              <a:t>="images/bg.jpg"&gt;</a:t>
            </a:r>
          </a:p>
          <a:p>
            <a:pPr marL="0" indent="0">
              <a:buNone/>
            </a:pPr>
            <a:r>
              <a:rPr lang="en-US" altLang="zh-CN" sz="2400" dirty="0">
                <a:latin typeface="微软雅黑" panose="020B0503020204020204" pitchFamily="34" charset="-122"/>
                <a:ea typeface="微软雅黑" panose="020B0503020204020204" pitchFamily="34" charset="-122"/>
              </a:rPr>
              <a:t>&lt;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body&gt;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sym typeface="+mn-ea"/>
                </a:rPr>
                <a:t>标题</a:t>
              </a:r>
              <a:r>
                <a:rPr lang="zh-CN" altLang="en-US" sz="2800" dirty="0">
                  <a:solidFill>
                    <a:srgbClr val="FF0000"/>
                  </a:solidFill>
                  <a:latin typeface="微软雅黑" panose="020B0503020204020204" pitchFamily="34" charset="-122"/>
                  <a:ea typeface="微软雅黑" panose="020B0503020204020204" pitchFamily="34" charset="-122"/>
                </a:rPr>
                <a:t>标签和</a:t>
              </a:r>
              <a:r>
                <a:rPr lang="zh-CN" altLang="en-US" sz="2800" dirty="0">
                  <a:solidFill>
                    <a:srgbClr val="FF0000"/>
                  </a:solidFill>
                  <a:latin typeface="微软雅黑" panose="020B0503020204020204" pitchFamily="34" charset="-122"/>
                  <a:ea typeface="微软雅黑" panose="020B0503020204020204" pitchFamily="34" charset="-122"/>
                  <a:sym typeface="+mn-ea"/>
                </a:rPr>
                <a:t>段落</a:t>
              </a:r>
              <a:r>
                <a:rPr lang="zh-CN" altLang="en-US" sz="2800" dirty="0">
                  <a:solidFill>
                    <a:srgbClr val="FF0000"/>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网页元素</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3471263"/>
            <a:ext cx="3412703" cy="247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4949473" y="126876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r>
              <a:rPr lang="zh-CN" altLang="en-US" sz="3600" b="1" dirty="0">
                <a:solidFill>
                  <a:schemeClr val="tx1"/>
                </a:solidFill>
                <a:latin typeface="微软雅黑" panose="020B0503020204020204" pitchFamily="34" charset="-122"/>
                <a:ea typeface="微软雅黑" panose="020B0503020204020204" pitchFamily="34" charset="-122"/>
              </a:rPr>
              <a:t>网页元素</a:t>
            </a:r>
            <a:endParaRPr lang="en-US" altLang="zh-CN" sz="3600" b="1" dirty="0">
              <a:solidFill>
                <a:schemeClr val="tx1"/>
              </a:solidFill>
              <a:latin typeface="微软雅黑" panose="020B0503020204020204" pitchFamily="34" charset="-122"/>
              <a:ea typeface="微软雅黑" panose="020B0503020204020204" pitchFamily="34" charset="-122"/>
            </a:endParaRPr>
          </a:p>
        </p:txBody>
      </p:sp>
      <p:sp>
        <p:nvSpPr>
          <p:cNvPr id="7" name="TextBox 4"/>
          <p:cNvSpPr txBox="1">
            <a:spLocks noChangeArrowheads="1"/>
          </p:cNvSpPr>
          <p:nvPr/>
        </p:nvSpPr>
        <p:spPr bwMode="auto">
          <a:xfrm>
            <a:off x="3039186" y="2348880"/>
            <a:ext cx="5832251"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网页元素</a:t>
            </a:r>
            <a:r>
              <a:rPr lang="zh-CN" altLang="en-US" sz="2800" dirty="0">
                <a:solidFill>
                  <a:schemeClr val="tx1"/>
                </a:solidFill>
                <a:latin typeface="微软雅黑" panose="020B0503020204020204" pitchFamily="34" charset="-122"/>
                <a:ea typeface="微软雅黑" panose="020B0503020204020204" pitchFamily="34" charset="-122"/>
              </a:rPr>
              <a:t>是指构成网页的各项内容</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b="43490"/>
          <a:stretch>
            <a:fillRect/>
          </a:stretch>
        </p:blipFill>
        <p:spPr bwMode="auto">
          <a:xfrm>
            <a:off x="1198880" y="850900"/>
            <a:ext cx="3418205" cy="465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a:t>网页元素</a:t>
            </a:r>
          </a:p>
        </p:txBody>
      </p:sp>
      <p:sp>
        <p:nvSpPr>
          <p:cNvPr id="8" name="椭圆形标注 7"/>
          <p:cNvSpPr/>
          <p:nvPr/>
        </p:nvSpPr>
        <p:spPr bwMode="auto">
          <a:xfrm>
            <a:off x="361509" y="2492896"/>
            <a:ext cx="1189038" cy="601663"/>
          </a:xfrm>
          <a:prstGeom prst="wedgeEllipseCallout">
            <a:avLst>
              <a:gd name="adj1" fmla="val 93239"/>
              <a:gd name="adj2" fmla="val -72239"/>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200" b="1" dirty="0">
                <a:solidFill>
                  <a:srgbClr val="A50021"/>
                </a:solidFill>
                <a:latin typeface="微软雅黑" panose="020B0503020204020204" pitchFamily="34" charset="-122"/>
                <a:ea typeface="微软雅黑" panose="020B0503020204020204" pitchFamily="34" charset="-122"/>
              </a:rPr>
              <a:t>列表</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32077"/>
          <a:stretch>
            <a:fillRect/>
          </a:stretch>
        </p:blipFill>
        <p:spPr bwMode="auto">
          <a:xfrm>
            <a:off x="4586605" y="85090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椭圆形标注 8"/>
          <p:cNvSpPr/>
          <p:nvPr/>
        </p:nvSpPr>
        <p:spPr bwMode="auto">
          <a:xfrm>
            <a:off x="3739029" y="2751965"/>
            <a:ext cx="1189038" cy="601663"/>
          </a:xfrm>
          <a:prstGeom prst="wedgeEllipseCallout">
            <a:avLst>
              <a:gd name="adj1" fmla="val 118873"/>
              <a:gd name="adj2" fmla="val -92062"/>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200" b="1" dirty="0">
                <a:solidFill>
                  <a:srgbClr val="A50021"/>
                </a:solidFill>
                <a:latin typeface="微软雅黑" panose="020B0503020204020204" pitchFamily="34" charset="-122"/>
                <a:ea typeface="微软雅黑" panose="020B0503020204020204" pitchFamily="34" charset="-122"/>
              </a:rPr>
              <a:t>文字</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55" y="4884420"/>
            <a:ext cx="11260455" cy="1282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椭圆形标注 9"/>
          <p:cNvSpPr/>
          <p:nvPr/>
        </p:nvSpPr>
        <p:spPr bwMode="auto">
          <a:xfrm>
            <a:off x="10075163" y="4272117"/>
            <a:ext cx="1441450" cy="503237"/>
          </a:xfrm>
          <a:prstGeom prst="wedgeEllipseCallout">
            <a:avLst>
              <a:gd name="adj1" fmla="val -78645"/>
              <a:gd name="adj2" fmla="val -80318"/>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200" b="1" dirty="0">
                <a:solidFill>
                  <a:srgbClr val="A50021"/>
                </a:solidFill>
                <a:latin typeface="微软雅黑" panose="020B0503020204020204" pitchFamily="34" charset="-122"/>
                <a:ea typeface="微软雅黑" panose="020B0503020204020204" pitchFamily="34" charset="-122"/>
              </a:rPr>
              <a:t>图片</a:t>
            </a:r>
          </a:p>
        </p:txBody>
      </p:sp>
      <p:sp>
        <p:nvSpPr>
          <p:cNvPr id="11" name="椭圆形标注 10"/>
          <p:cNvSpPr/>
          <p:nvPr/>
        </p:nvSpPr>
        <p:spPr bwMode="auto">
          <a:xfrm>
            <a:off x="456139" y="4090035"/>
            <a:ext cx="1590375" cy="503238"/>
          </a:xfrm>
          <a:prstGeom prst="wedgeEllipseCallout">
            <a:avLst>
              <a:gd name="adj1" fmla="val 39288"/>
              <a:gd name="adj2" fmla="val 121200"/>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200" b="1" dirty="0">
                <a:solidFill>
                  <a:srgbClr val="A50021"/>
                </a:solidFill>
                <a:latin typeface="微软雅黑" panose="020B0503020204020204" pitchFamily="34" charset="-122"/>
                <a:ea typeface="微软雅黑" panose="020B0503020204020204" pitchFamily="34" charset="-122"/>
              </a:rPr>
              <a:t>超链接</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网页元素</a:t>
            </a:r>
          </a:p>
        </p:txBody>
      </p:sp>
      <p:sp>
        <p:nvSpPr>
          <p:cNvPr id="12" name="TextBox 11"/>
          <p:cNvSpPr txBox="1"/>
          <p:nvPr/>
        </p:nvSpPr>
        <p:spPr>
          <a:xfrm>
            <a:off x="1013058" y="3381494"/>
            <a:ext cx="5201901"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如何在网页中加入这些元素？</a:t>
            </a:r>
          </a:p>
        </p:txBody>
      </p:sp>
      <p:sp>
        <p:nvSpPr>
          <p:cNvPr id="13" name="TextBox 12"/>
          <p:cNvSpPr txBox="1"/>
          <p:nvPr/>
        </p:nvSpPr>
        <p:spPr>
          <a:xfrm>
            <a:off x="1013058" y="4400347"/>
            <a:ext cx="6888480" cy="583565"/>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它们的</a:t>
            </a:r>
            <a:r>
              <a:rPr lang="zh-CN" altLang="en-US" sz="3200" dirty="0">
                <a:solidFill>
                  <a:srgbClr val="C00000"/>
                </a:solidFill>
                <a:latin typeface="微软雅黑" panose="020B0503020204020204" pitchFamily="34" charset="-122"/>
                <a:ea typeface="微软雅黑" panose="020B0503020204020204" pitchFamily="34" charset="-122"/>
              </a:rPr>
              <a:t>词汇</a:t>
            </a:r>
            <a:r>
              <a:rPr lang="zh-CN" altLang="en-US" sz="2800" dirty="0">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语法</a:t>
            </a:r>
            <a:r>
              <a:rPr lang="zh-CN" altLang="en-US" sz="2800" dirty="0">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语义</a:t>
            </a:r>
            <a:r>
              <a:rPr lang="zh-CN" altLang="en-US" sz="2800" dirty="0">
                <a:latin typeface="微软雅黑" panose="020B0503020204020204" pitchFamily="34" charset="-122"/>
                <a:ea typeface="微软雅黑" panose="020B0503020204020204" pitchFamily="34" charset="-122"/>
              </a:rPr>
              <a:t>又分别是什么？</a:t>
            </a:r>
          </a:p>
        </p:txBody>
      </p:sp>
      <p:sp>
        <p:nvSpPr>
          <p:cNvPr id="14" name="TextBox 4"/>
          <p:cNvSpPr txBox="1">
            <a:spLocks noChangeArrowheads="1"/>
          </p:cNvSpPr>
          <p:nvPr/>
        </p:nvSpPr>
        <p:spPr bwMode="auto">
          <a:xfrm>
            <a:off x="1015898" y="1269649"/>
            <a:ext cx="2214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a:solidFill>
                  <a:schemeClr val="tx1"/>
                </a:solidFill>
                <a:latin typeface="微软雅黑" panose="020B0503020204020204" pitchFamily="34" charset="-122"/>
                <a:ea typeface="微软雅黑" panose="020B0503020204020204" pitchFamily="34" charset="-122"/>
              </a:rPr>
              <a:t>网页元素：</a:t>
            </a:r>
            <a:endParaRPr lang="en-US" altLang="zh-CN" sz="3200" b="1" dirty="0">
              <a:solidFill>
                <a:schemeClr val="tx1"/>
              </a:solidFill>
              <a:latin typeface="微软雅黑" panose="020B0503020204020204" pitchFamily="34" charset="-122"/>
              <a:ea typeface="微软雅黑" panose="020B0503020204020204" pitchFamily="34" charset="-122"/>
            </a:endParaRPr>
          </a:p>
        </p:txBody>
      </p:sp>
      <p:sp>
        <p:nvSpPr>
          <p:cNvPr id="15" name="TextBox 4"/>
          <p:cNvSpPr txBox="1">
            <a:spLocks noChangeArrowheads="1"/>
          </p:cNvSpPr>
          <p:nvPr/>
        </p:nvSpPr>
        <p:spPr bwMode="auto">
          <a:xfrm>
            <a:off x="1015898" y="2229113"/>
            <a:ext cx="68094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文字、超链接、列表、图片 </a:t>
            </a:r>
            <a:r>
              <a:rPr lang="en-US" altLang="zh-CN" sz="3200" b="1" dirty="0">
                <a:solidFill>
                  <a:srgbClr val="FF0000"/>
                </a:solidFill>
                <a:latin typeface="微软雅黑" panose="020B0503020204020204" pitchFamily="34" charset="-122"/>
                <a:ea typeface="微软雅黑" panose="020B0503020204020204" pitchFamily="34" charset="-122"/>
              </a:rPr>
              <a:t>. . .</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标题和段落</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b="32077"/>
          <a:stretch>
            <a:fillRect/>
          </a:stretch>
        </p:blipFill>
        <p:spPr bwMode="auto">
          <a:xfrm>
            <a:off x="2687955" y="87757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571750" y="915670"/>
            <a:ext cx="6526530" cy="4330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71750" y="1732280"/>
            <a:ext cx="6526530" cy="10985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标题标签</a:t>
            </a:r>
          </a:p>
        </p:txBody>
      </p:sp>
      <p:sp>
        <p:nvSpPr>
          <p:cNvPr id="3" name="内容占位符 2"/>
          <p:cNvSpPr>
            <a:spLocks noGrp="1"/>
          </p:cNvSpPr>
          <p:nvPr>
            <p:ph sz="half" idx="1"/>
          </p:nvPr>
        </p:nvSpPr>
        <p:spPr>
          <a:xfrm>
            <a:off x="638895" y="1042595"/>
            <a:ext cx="11106646" cy="4875092"/>
          </a:xfrm>
        </p:spPr>
        <p:txBody>
          <a:bodyPr/>
          <a:lstStyle/>
          <a:p>
            <a:r>
              <a:rPr lang="zh-CN" altLang="en-US" dirty="0">
                <a:solidFill>
                  <a:srgbClr val="FF0000"/>
                </a:solidFill>
              </a:rPr>
              <a:t>标题</a:t>
            </a:r>
            <a:r>
              <a:rPr lang="zh-CN" altLang="en-US" dirty="0">
                <a:sym typeface="+mn-ea"/>
              </a:rPr>
              <a:t> </a:t>
            </a:r>
            <a:r>
              <a:rPr dirty="0">
                <a:sym typeface="+mn-ea"/>
              </a:rPr>
              <a:t>—— </a:t>
            </a:r>
            <a:r>
              <a:rPr lang="zh-CN" altLang="en-US" dirty="0">
                <a:solidFill>
                  <a:schemeClr val="tx1"/>
                </a:solidFill>
              </a:rPr>
              <a:t>在 </a:t>
            </a:r>
            <a:r>
              <a:rPr dirty="0">
                <a:solidFill>
                  <a:schemeClr val="tx1"/>
                </a:solidFill>
              </a:rPr>
              <a:t>HTML </a:t>
            </a:r>
            <a:r>
              <a:rPr lang="zh-CN" altLang="en-US" dirty="0">
                <a:solidFill>
                  <a:schemeClr val="tx1"/>
                </a:solidFill>
              </a:rPr>
              <a:t>文档中，一篇文章往往需要标题</a:t>
            </a:r>
          </a:p>
          <a:p>
            <a:pPr lvl="1"/>
            <a:r>
              <a:rPr lang="en-US" dirty="0">
                <a:solidFill>
                  <a:schemeClr val="tx1"/>
                </a:solidFill>
              </a:rPr>
              <a:t>&lt;h1&gt;...&lt;</a:t>
            </a:r>
            <a:r>
              <a:rPr lang="en-US" dirty="0">
                <a:solidFill>
                  <a:srgbClr val="C00000"/>
                </a:solidFill>
              </a:rPr>
              <a:t>/</a:t>
            </a:r>
            <a:r>
              <a:rPr lang="en-US" dirty="0">
                <a:solidFill>
                  <a:schemeClr val="tx1"/>
                </a:solidFill>
              </a:rPr>
              <a:t>h1&gt;   </a:t>
            </a:r>
            <a:r>
              <a:rPr dirty="0">
                <a:sym typeface="+mn-ea"/>
              </a:rPr>
              <a:t>h1-h6   </a:t>
            </a:r>
            <a:endParaRPr lang="en-US" dirty="0">
              <a:solidFill>
                <a:schemeClr val="tx1"/>
              </a:solidFill>
            </a:endParaRPr>
          </a:p>
          <a:p>
            <a:pPr lvl="1"/>
            <a:r>
              <a:rPr lang="zh-CN" altLang="en-US" dirty="0">
                <a:solidFill>
                  <a:schemeClr val="tx1"/>
                </a:solidFill>
              </a:rPr>
              <a:t>代码：</a:t>
            </a:r>
          </a:p>
        </p:txBody>
      </p:sp>
      <p:sp>
        <p:nvSpPr>
          <p:cNvPr id="9" name="内容占位符 2"/>
          <p:cNvSpPr txBox="1"/>
          <p:nvPr/>
        </p:nvSpPr>
        <p:spPr>
          <a:xfrm>
            <a:off x="1894423" y="2929265"/>
            <a:ext cx="4420094" cy="3238979"/>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1</a:t>
            </a:r>
            <a:r>
              <a:rPr lang="en-US" altLang="zh-CN" sz="2200" dirty="0"/>
              <a:t>&gt;This is heading 1&lt;/h</a:t>
            </a:r>
            <a:r>
              <a:rPr lang="en-US" altLang="zh-CN" sz="2200" dirty="0">
                <a:solidFill>
                  <a:srgbClr val="C00000"/>
                </a:solidFill>
              </a:rPr>
              <a:t>1</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2</a:t>
            </a:r>
            <a:r>
              <a:rPr lang="en-US" altLang="zh-CN" sz="2200" dirty="0"/>
              <a:t>&gt;This is heading 2&lt;/h</a:t>
            </a:r>
            <a:r>
              <a:rPr lang="en-US" altLang="zh-CN" sz="2200" dirty="0">
                <a:solidFill>
                  <a:srgbClr val="C00000"/>
                </a:solidFill>
              </a:rPr>
              <a:t>2</a:t>
            </a:r>
            <a:r>
              <a:rPr lang="en-US" altLang="zh-CN" sz="2200" dirty="0">
                <a:solidFill>
                  <a:srgbClr val="FF0000"/>
                </a:solidFill>
              </a:rPr>
              <a:t>&gt;</a:t>
            </a:r>
            <a:endParaRPr lang="en-US" altLang="zh-CN" sz="2200" dirty="0"/>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3</a:t>
            </a:r>
            <a:r>
              <a:rPr lang="en-US" altLang="zh-CN" sz="2200" dirty="0"/>
              <a:t>&gt;This is heading 3&lt;/h</a:t>
            </a:r>
            <a:r>
              <a:rPr lang="en-US" altLang="zh-CN" sz="2200" dirty="0">
                <a:solidFill>
                  <a:srgbClr val="C00000"/>
                </a:solidFill>
              </a:rPr>
              <a:t>3</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4</a:t>
            </a:r>
            <a:r>
              <a:rPr lang="en-US" altLang="zh-CN" sz="2200" dirty="0"/>
              <a:t>&gt;This is heading 4&lt;/h</a:t>
            </a:r>
            <a:r>
              <a:rPr lang="en-US" altLang="zh-CN" sz="2200" dirty="0">
                <a:solidFill>
                  <a:srgbClr val="C00000"/>
                </a:solidFill>
              </a:rPr>
              <a:t>4</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5</a:t>
            </a:r>
            <a:r>
              <a:rPr lang="en-US" altLang="zh-CN" sz="2200" dirty="0"/>
              <a:t>&gt;This is heading 5&lt;/h</a:t>
            </a:r>
            <a:r>
              <a:rPr lang="en-US" altLang="zh-CN" sz="2200" dirty="0">
                <a:solidFill>
                  <a:srgbClr val="C00000"/>
                </a:solidFill>
              </a:rPr>
              <a:t>5</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6</a:t>
            </a:r>
            <a:r>
              <a:rPr lang="en-US" altLang="zh-CN" sz="2200" dirty="0"/>
              <a:t>&gt;This is heading 6&lt;/h</a:t>
            </a:r>
            <a:r>
              <a:rPr lang="en-US" altLang="zh-CN" sz="2200" dirty="0">
                <a:solidFill>
                  <a:srgbClr val="C00000"/>
                </a:solidFill>
              </a:rPr>
              <a:t>6</a:t>
            </a:r>
            <a:r>
              <a:rPr lang="en-US" altLang="zh-CN" sz="2200" dirty="0"/>
              <a:t>&gt;</a:t>
            </a:r>
            <a:endParaRPr lang="zh-CN" altLang="en-US" sz="2200" dirty="0"/>
          </a:p>
        </p:txBody>
      </p:sp>
      <p:sp>
        <p:nvSpPr>
          <p:cNvPr id="13" name="TextBox 12"/>
          <p:cNvSpPr txBox="1"/>
          <p:nvPr/>
        </p:nvSpPr>
        <p:spPr>
          <a:xfrm>
            <a:off x="6314192" y="1916455"/>
            <a:ext cx="1723549" cy="46166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页面效果：</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4" name="TextBox 10"/>
          <p:cNvSpPr txBox="1"/>
          <p:nvPr/>
        </p:nvSpPr>
        <p:spPr>
          <a:xfrm>
            <a:off x="1894423" y="5830252"/>
            <a:ext cx="3914140" cy="460375"/>
          </a:xfrm>
          <a:prstGeom prst="rect">
            <a:avLst/>
          </a:prstGeom>
          <a:solidFill>
            <a:srgbClr val="FF6600"/>
          </a:solidFill>
        </p:spPr>
        <p:txBody>
          <a:bodyPr wrap="none" rtlCol="0">
            <a:spAutoFit/>
          </a:bodyPr>
          <a:lstStyle/>
          <a:p>
            <a:pPr algn="l"/>
            <a:r>
              <a:rPr lang="zh-CN" altLang="en-US" sz="2400" dirty="0">
                <a:solidFill>
                  <a:srgbClr val="FFFFFF"/>
                </a:solidFill>
                <a:latin typeface="微软雅黑" panose="020B0503020204020204" pitchFamily="34" charset="-122"/>
                <a:ea typeface="微软雅黑" panose="020B0503020204020204" pitchFamily="34" charset="-122"/>
                <a:sym typeface="+mn-ea"/>
              </a:rPr>
              <a:t>在浏览器中</a:t>
            </a:r>
            <a:r>
              <a:rPr lang="en-US" altLang="zh-CN" sz="2400" dirty="0">
                <a:solidFill>
                  <a:srgbClr val="FFFFFF"/>
                </a:solidFill>
                <a:latin typeface="微软雅黑" panose="020B0503020204020204" pitchFamily="34" charset="-122"/>
                <a:ea typeface="微软雅黑" panose="020B0503020204020204" pitchFamily="34" charset="-122"/>
                <a:sym typeface="+mn-ea"/>
              </a:rPr>
              <a:t>,</a:t>
            </a:r>
            <a:r>
              <a:rPr lang="zh-CN" altLang="en-US" sz="2400" dirty="0">
                <a:solidFill>
                  <a:srgbClr val="FFFFFF"/>
                </a:solidFill>
                <a:latin typeface="微软雅黑" panose="020B0503020204020204" pitchFamily="34" charset="-122"/>
                <a:ea typeface="微软雅黑" panose="020B0503020204020204" pitchFamily="34" charset="-122"/>
              </a:rPr>
              <a:t>标题独占一行。</a:t>
            </a:r>
          </a:p>
        </p:txBody>
      </p:sp>
      <p:pic>
        <p:nvPicPr>
          <p:cNvPr id="5" name="图片 4"/>
          <p:cNvPicPr>
            <a:picLocks noChangeAspect="1"/>
          </p:cNvPicPr>
          <p:nvPr/>
        </p:nvPicPr>
        <p:blipFill>
          <a:blip r:embed="rId2"/>
          <a:stretch>
            <a:fillRect/>
          </a:stretch>
        </p:blipFill>
        <p:spPr>
          <a:xfrm>
            <a:off x="7032625" y="2521585"/>
            <a:ext cx="3562345" cy="3404227"/>
          </a:xfrm>
          <a:prstGeom prst="rect">
            <a:avLst/>
          </a:prstGeom>
        </p:spPr>
      </p:pic>
      <p:sp>
        <p:nvSpPr>
          <p:cNvPr id="6" name="文本框 10"/>
          <p:cNvSpPr txBox="1"/>
          <p:nvPr/>
        </p:nvSpPr>
        <p:spPr>
          <a:xfrm>
            <a:off x="9360848" y="5830252"/>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demo2-3.html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25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25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25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25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25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2" presetClass="entr" presetSubtype="4"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52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anim calcmode="lin" valueType="num">
                                      <p:cBhvr>
                                        <p:cTn id="41" dur="500" fill="hold"/>
                                        <p:tgtEl>
                                          <p:spTgt spid="4"/>
                                        </p:tgtEl>
                                        <p:attrNameLst>
                                          <p:attrName>ppt_x</p:attrName>
                                        </p:attrNameLst>
                                      </p:cBhvr>
                                      <p:tavLst>
                                        <p:tav tm="0">
                                          <p:val>
                                            <p:fltVal val="0.5"/>
                                          </p:val>
                                        </p:tav>
                                        <p:tav tm="100000">
                                          <p:val>
                                            <p:strVal val="#ppt_x"/>
                                          </p:val>
                                        </p:tav>
                                      </p:tavLst>
                                    </p:anim>
                                    <p:anim calcmode="lin" valueType="num">
                                      <p:cBhvr>
                                        <p:cTn id="42"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段落标签</a:t>
            </a:r>
          </a:p>
        </p:txBody>
      </p:sp>
      <p:sp>
        <p:nvSpPr>
          <p:cNvPr id="3" name="内容占位符 2"/>
          <p:cNvSpPr>
            <a:spLocks noGrp="1"/>
          </p:cNvSpPr>
          <p:nvPr>
            <p:ph sz="half" idx="1"/>
          </p:nvPr>
        </p:nvSpPr>
        <p:spPr/>
        <p:txBody>
          <a:bodyPr/>
          <a:lstStyle/>
          <a:p>
            <a:r>
              <a:rPr lang="zh-CN" altLang="en-US" dirty="0">
                <a:solidFill>
                  <a:srgbClr val="FF0000"/>
                </a:solidFill>
              </a:rPr>
              <a:t>段落</a:t>
            </a:r>
            <a:r>
              <a:rPr lang="zh-CN" altLang="en-US" dirty="0">
                <a:sym typeface="+mn-ea"/>
              </a:rPr>
              <a:t> </a:t>
            </a:r>
            <a:r>
              <a:rPr dirty="0">
                <a:sym typeface="+mn-ea"/>
              </a:rPr>
              <a:t>—— </a:t>
            </a:r>
            <a:r>
              <a:rPr lang="zh-CN" altLang="en-US" dirty="0">
                <a:solidFill>
                  <a:schemeClr val="tx1"/>
                </a:solidFill>
              </a:rPr>
              <a:t>网页中显示一段文字</a:t>
            </a:r>
          </a:p>
          <a:p>
            <a:pPr lvl="1"/>
            <a:r>
              <a:rPr lang="en-US" sz="2600" dirty="0">
                <a:solidFill>
                  <a:schemeClr val="tx1"/>
                </a:solidFill>
              </a:rPr>
              <a:t>&lt;</a:t>
            </a:r>
            <a:r>
              <a:rPr sz="2600" dirty="0">
                <a:solidFill>
                  <a:schemeClr val="tx1"/>
                </a:solidFill>
              </a:rPr>
              <a:t>p</a:t>
            </a:r>
            <a:r>
              <a:rPr lang="en-US" sz="2600" dirty="0">
                <a:solidFill>
                  <a:schemeClr val="tx1"/>
                </a:solidFill>
              </a:rPr>
              <a:t>&gt;...&lt;</a:t>
            </a:r>
            <a:r>
              <a:rPr lang="en-US" altLang="zh-CN" sz="2600" dirty="0">
                <a:solidFill>
                  <a:srgbClr val="C00000"/>
                </a:solidFill>
              </a:rPr>
              <a:t>/</a:t>
            </a:r>
            <a:r>
              <a:rPr lang="en-US" sz="2600" dirty="0">
                <a:solidFill>
                  <a:schemeClr val="tx1"/>
                </a:solidFill>
              </a:rPr>
              <a:t>p&gt;</a:t>
            </a:r>
          </a:p>
          <a:p>
            <a:pPr lvl="1"/>
            <a:r>
              <a:rPr lang="zh-CN" altLang="en-US" sz="2600" dirty="0">
                <a:solidFill>
                  <a:schemeClr val="tx1"/>
                </a:solidFill>
              </a:rPr>
              <a:t>代码：</a:t>
            </a:r>
          </a:p>
          <a:p>
            <a:endParaRPr dirty="0">
              <a:solidFill>
                <a:schemeClr val="tx1"/>
              </a:solidFill>
            </a:endParaRPr>
          </a:p>
        </p:txBody>
      </p:sp>
      <p:pic>
        <p:nvPicPr>
          <p:cNvPr id="9" name="图片 8"/>
          <p:cNvPicPr>
            <a:picLocks noChangeAspect="1"/>
          </p:cNvPicPr>
          <p:nvPr/>
        </p:nvPicPr>
        <p:blipFill>
          <a:blip r:embed="rId2"/>
          <a:stretch>
            <a:fillRect/>
          </a:stretch>
        </p:blipFill>
        <p:spPr>
          <a:xfrm>
            <a:off x="1502408" y="3128010"/>
            <a:ext cx="9971405" cy="2400300"/>
          </a:xfrm>
          <a:prstGeom prst="rect">
            <a:avLst/>
          </a:prstGeom>
        </p:spPr>
      </p:pic>
      <p:pic>
        <p:nvPicPr>
          <p:cNvPr id="10" name="图片 9"/>
          <p:cNvPicPr>
            <a:picLocks noChangeAspect="1"/>
          </p:cNvPicPr>
          <p:nvPr/>
        </p:nvPicPr>
        <p:blipFill>
          <a:blip r:embed="rId3"/>
          <a:stretch>
            <a:fillRect/>
          </a:stretch>
        </p:blipFill>
        <p:spPr>
          <a:xfrm>
            <a:off x="4368798" y="4403371"/>
            <a:ext cx="7614467" cy="2249878"/>
          </a:xfrm>
          <a:prstGeom prst="rect">
            <a:avLst/>
          </a:prstGeom>
          <a:ln w="12700" cmpd="sng">
            <a:solidFill>
              <a:schemeClr val="accent1">
                <a:shade val="50000"/>
              </a:schemeClr>
            </a:solidFill>
            <a:prstDash val="solid"/>
          </a:ln>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列表标签和内联框架</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3" y="836712"/>
            <a:ext cx="4722564" cy="521970"/>
            <a:chOff x="4199253" y="1085850"/>
            <a:chExt cx="4722564"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理解网页文件</a:t>
              </a: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a:t>HTML</a:t>
              </a:r>
              <a:r>
                <a:rPr lang="zh-CN" altLang="en-US" dirty="0"/>
                <a:t>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a:t>
            </a:r>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b="30759"/>
          <a:stretch>
            <a:fillRect/>
          </a:stretch>
        </p:blipFill>
        <p:spPr bwMode="auto">
          <a:xfrm>
            <a:off x="1688465" y="786765"/>
            <a:ext cx="6422390" cy="551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959540" y="3229811"/>
            <a:ext cx="2672080" cy="1168400"/>
          </a:xfrm>
          <a:prstGeom prst="rect">
            <a:avLst/>
          </a:prstGeom>
          <a:noFill/>
        </p:spPr>
        <p:txBody>
          <a:bodyPr wrap="non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我们如何将图片</a:t>
            </a:r>
          </a:p>
          <a:p>
            <a:pPr fontAlgn="auto">
              <a:lnSpc>
                <a:spcPct val="150000"/>
              </a:lnSpc>
            </a:pPr>
            <a:r>
              <a:rPr lang="zh-CN" altLang="en-US" sz="2800" dirty="0">
                <a:solidFill>
                  <a:srgbClr val="C00000"/>
                </a:solidFill>
                <a:latin typeface="微软雅黑" panose="020B0503020204020204" pitchFamily="34" charset="-122"/>
                <a:ea typeface="微软雅黑" panose="020B0503020204020204" pitchFamily="34" charset="-122"/>
              </a:rPr>
              <a:t>插入网页文件？</a:t>
            </a:r>
          </a:p>
        </p:txBody>
      </p:sp>
      <p:sp>
        <p:nvSpPr>
          <p:cNvPr id="5" name="矩形 4"/>
          <p:cNvSpPr/>
          <p:nvPr/>
        </p:nvSpPr>
        <p:spPr>
          <a:xfrm>
            <a:off x="2080895" y="2804795"/>
            <a:ext cx="5455285" cy="344360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图片标签</a:t>
            </a:r>
          </a:p>
        </p:txBody>
      </p:sp>
      <p:sp>
        <p:nvSpPr>
          <p:cNvPr id="3" name="内容占位符 2"/>
          <p:cNvSpPr>
            <a:spLocks noGrp="1"/>
          </p:cNvSpPr>
          <p:nvPr>
            <p:ph sz="half" idx="1"/>
          </p:nvPr>
        </p:nvSpPr>
        <p:spPr/>
        <p:txBody>
          <a:bodyPr/>
          <a:lstStyle/>
          <a:p>
            <a:r>
              <a:rPr lang="zh-CN" altLang="en-US" dirty="0">
                <a:solidFill>
                  <a:srgbClr val="FF0000"/>
                </a:solidFill>
              </a:rPr>
              <a:t>图片</a:t>
            </a:r>
            <a:r>
              <a:rPr lang="zh-CN" altLang="en-US" dirty="0">
                <a:sym typeface="+mn-ea"/>
              </a:rPr>
              <a:t> </a:t>
            </a:r>
            <a:r>
              <a:rPr dirty="0">
                <a:sym typeface="+mn-ea"/>
              </a:rPr>
              <a:t>—— </a:t>
            </a:r>
            <a:r>
              <a:rPr lang="zh-CN" altLang="en-US" dirty="0"/>
              <a:t>网页中显示一张图片</a:t>
            </a:r>
          </a:p>
          <a:p>
            <a:pPr lvl="1"/>
            <a:r>
              <a:rPr sz="2600" dirty="0"/>
              <a:t>&lt;</a:t>
            </a:r>
            <a:r>
              <a:rPr sz="2600" dirty="0" err="1"/>
              <a:t>img</a:t>
            </a:r>
            <a:r>
              <a:rPr lang="en-US" altLang="zh-CN" sz="2600" dirty="0">
                <a:solidFill>
                  <a:srgbClr val="C00000"/>
                </a:solidFill>
              </a:rPr>
              <a:t> /</a:t>
            </a:r>
            <a:r>
              <a:rPr sz="2600" dirty="0"/>
              <a:t>&gt;</a:t>
            </a:r>
          </a:p>
          <a:p>
            <a:pPr lvl="1"/>
            <a:r>
              <a:rPr lang="zh-CN" altLang="en-US" sz="2600" dirty="0"/>
              <a:t>属性：</a:t>
            </a:r>
          </a:p>
        </p:txBody>
      </p:sp>
      <p:sp>
        <p:nvSpPr>
          <p:cNvPr id="8" name="TextBox 9"/>
          <p:cNvSpPr txBox="1">
            <a:spLocks noChangeArrowheads="1"/>
          </p:cNvSpPr>
          <p:nvPr/>
        </p:nvSpPr>
        <p:spPr bwMode="auto">
          <a:xfrm>
            <a:off x="1796835" y="3093085"/>
            <a:ext cx="7745413"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spcBef>
                <a:spcPts val="600"/>
              </a:spcBef>
              <a:spcAft>
                <a:spcPts val="600"/>
              </a:spcAft>
            </a:pPr>
            <a:r>
              <a:rPr lang="en-US" altLang="zh-CN" sz="2400" b="1" dirty="0">
                <a:solidFill>
                  <a:srgbClr val="C00000"/>
                </a:solidFill>
                <a:latin typeface="微软雅黑" panose="020B0503020204020204" pitchFamily="34" charset="-122"/>
                <a:ea typeface="微软雅黑" panose="020B0503020204020204" pitchFamily="34" charset="-122"/>
              </a:rPr>
              <a:t>src : </a:t>
            </a:r>
            <a:r>
              <a:rPr lang="zh-CN" altLang="en-US" sz="2400" b="1" dirty="0">
                <a:solidFill>
                  <a:schemeClr val="tx1"/>
                </a:solidFill>
                <a:latin typeface="微软雅黑" panose="020B0503020204020204" pitchFamily="34" charset="-122"/>
                <a:ea typeface="微软雅黑" panose="020B0503020204020204" pitchFamily="34" charset="-122"/>
              </a:rPr>
              <a:t>指明存储图像的位置</a:t>
            </a:r>
          </a:p>
          <a:p>
            <a:pPr eaLnBrk="1" hangingPunct="1">
              <a:lnSpc>
                <a:spcPct val="150000"/>
              </a:lnSpc>
              <a:spcBef>
                <a:spcPts val="600"/>
              </a:spcBef>
              <a:spcAft>
                <a:spcPts val="600"/>
              </a:spcAft>
            </a:pPr>
            <a:endParaRPr lang="en-US" altLang="zh-CN" sz="2400" dirty="0">
              <a:solidFill>
                <a:srgbClr val="C00000"/>
              </a:solidFill>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r>
              <a:rPr lang="en-US" altLang="zh-CN" sz="2400" b="1" dirty="0">
                <a:solidFill>
                  <a:srgbClr val="C00000"/>
                </a:solidFill>
                <a:latin typeface="微软雅黑" panose="020B0503020204020204" pitchFamily="34" charset="-122"/>
                <a:ea typeface="微软雅黑" panose="020B0503020204020204" pitchFamily="34" charset="-122"/>
              </a:rPr>
              <a:t>alt : </a:t>
            </a:r>
            <a:r>
              <a:rPr lang="zh-CN" altLang="en-US" sz="2400" b="1" dirty="0">
                <a:solidFill>
                  <a:schemeClr val="tx1"/>
                </a:solidFill>
                <a:latin typeface="微软雅黑" panose="020B0503020204020204" pitchFamily="34" charset="-122"/>
                <a:ea typeface="微软雅黑" panose="020B0503020204020204" pitchFamily="34" charset="-122"/>
              </a:rPr>
              <a:t>为图片添加替换文本</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10" name="五边形 9"/>
          <p:cNvSpPr/>
          <p:nvPr/>
        </p:nvSpPr>
        <p:spPr bwMode="auto">
          <a:xfrm flipH="1">
            <a:off x="5395595" y="3243580"/>
            <a:ext cx="2185670" cy="560070"/>
          </a:xfrm>
          <a:prstGeom prst="homePlate">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zh-CN" altLang="en-US" sz="2400" b="1" dirty="0">
                <a:solidFill>
                  <a:srgbClr val="0070C0"/>
                </a:solidFill>
                <a:latin typeface="微软雅黑" panose="020B0503020204020204" pitchFamily="34" charset="-122"/>
                <a:ea typeface="微软雅黑" panose="020B0503020204020204" pitchFamily="34" charset="-122"/>
              </a:rPr>
              <a:t> 图片的路径</a:t>
            </a:r>
          </a:p>
        </p:txBody>
      </p:sp>
      <p:grpSp>
        <p:nvGrpSpPr>
          <p:cNvPr id="11" name="组合 14"/>
          <p:cNvGrpSpPr/>
          <p:nvPr/>
        </p:nvGrpSpPr>
        <p:grpSpPr bwMode="auto">
          <a:xfrm>
            <a:off x="5395594" y="1441059"/>
            <a:ext cx="5577206" cy="4180268"/>
            <a:chOff x="3829551" y="109714"/>
            <a:chExt cx="4244040" cy="3229255"/>
          </a:xfrm>
          <a:noFill/>
        </p:grpSpPr>
        <p:sp>
          <p:nvSpPr>
            <p:cNvPr id="12" name="五边形 11"/>
            <p:cNvSpPr/>
            <p:nvPr/>
          </p:nvSpPr>
          <p:spPr bwMode="auto">
            <a:xfrm flipH="1">
              <a:off x="3829551" y="2216620"/>
              <a:ext cx="4244040" cy="1122349"/>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3" name="矩形 12"/>
            <p:cNvSpPr>
              <a:spLocks noChangeArrowheads="1"/>
            </p:cNvSpPr>
            <p:nvPr/>
          </p:nvSpPr>
          <p:spPr bwMode="auto">
            <a:xfrm>
              <a:off x="4120791" y="2457228"/>
              <a:ext cx="3484697" cy="641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&lt;img src="images/logo.gif"</a:t>
              </a:r>
            </a:p>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          alt="</a:t>
              </a:r>
              <a:r>
                <a:rPr lang="zh-CN" altLang="en-US" sz="2400" b="1" dirty="0">
                  <a:solidFill>
                    <a:srgbClr val="0070C0"/>
                  </a:solidFill>
                  <a:latin typeface="微软雅黑" panose="020B0503020204020204" pitchFamily="34" charset="-122"/>
                  <a:ea typeface="微软雅黑" panose="020B0503020204020204" pitchFamily="34" charset="-122"/>
                </a:rPr>
                <a:t>我是</a:t>
              </a:r>
              <a:r>
                <a:rPr lang="en-US" altLang="zh-CN" sz="2400" b="1" dirty="0">
                  <a:solidFill>
                    <a:srgbClr val="0070C0"/>
                  </a:solidFill>
                  <a:latin typeface="微软雅黑" panose="020B0503020204020204" pitchFamily="34" charset="-122"/>
                  <a:ea typeface="微软雅黑" panose="020B0503020204020204" pitchFamily="34" charset="-122"/>
                </a:rPr>
                <a:t>logo" /&gt;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1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139" y="109714"/>
              <a:ext cx="2199334" cy="1834953"/>
            </a:xfrm>
            <a:prstGeom prst="rect">
              <a:avLst/>
            </a:prstGeom>
            <a:noFill/>
            <a:ln>
              <a:noFill/>
            </a:ln>
            <a:effectLst>
              <a:outerShdw blurRad="63500" sx="102000" sy="102000" algn="ctr" rotWithShape="0">
                <a:schemeClr val="tx2">
                  <a:lumMod val="60000"/>
                  <a:lumOff val="40000"/>
                  <a:alpha val="40000"/>
                </a:schemeClr>
              </a:outerShdw>
            </a:effectLst>
            <a:extLst>
              <a:ext uri="{91240B29-F687-4F45-9708-019B960494DF}">
                <a14:hiddenLine xmlns:a14="http://schemas.microsoft.com/office/drawing/2010/main" w="9525">
                  <a:solidFill>
                    <a:srgbClr val="000000"/>
                  </a:solidFill>
                  <a:miter lim="800000"/>
                  <a:headEnd/>
                  <a:tailEnd/>
                </a14:hiddenLine>
              </a:ext>
            </a:extLst>
          </p:spPr>
        </p:pic>
      </p:grpSp>
      <p:sp>
        <p:nvSpPr>
          <p:cNvPr id="4" name="文本框 10"/>
          <p:cNvSpPr txBox="1"/>
          <p:nvPr/>
        </p:nvSpPr>
        <p:spPr>
          <a:xfrm>
            <a:off x="8489944" y="590200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demo2-4.html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图片路径</a:t>
            </a:r>
          </a:p>
        </p:txBody>
      </p:sp>
      <p:sp>
        <p:nvSpPr>
          <p:cNvPr id="3" name="内容占位符 2"/>
          <p:cNvSpPr>
            <a:spLocks noGrp="1"/>
          </p:cNvSpPr>
          <p:nvPr>
            <p:ph sz="half" idx="1"/>
          </p:nvPr>
        </p:nvSpPr>
        <p:spPr/>
        <p:txBody>
          <a:bodyPr>
            <a:normAutofit/>
          </a:bodyPr>
          <a:lstStyle/>
          <a:p>
            <a:r>
              <a:rPr lang="zh-CN" altLang="en-US" dirty="0">
                <a:solidFill>
                  <a:srgbClr val="FF0000"/>
                </a:solidFill>
              </a:rPr>
              <a:t>绝对</a:t>
            </a:r>
            <a:r>
              <a:rPr lang="zh-CN" altLang="en-US" dirty="0"/>
              <a:t>路径</a:t>
            </a:r>
          </a:p>
          <a:p>
            <a:pPr lvl="1"/>
            <a:r>
              <a:rPr lang="zh-CN" altLang="en-US" dirty="0">
                <a:solidFill>
                  <a:srgbClr val="C00000"/>
                </a:solidFill>
                <a:sym typeface="+mn-ea"/>
              </a:rPr>
              <a:t>本机</a:t>
            </a:r>
            <a:r>
              <a:rPr lang="zh-CN" altLang="en-US" dirty="0">
                <a:sym typeface="+mn-ea"/>
              </a:rPr>
              <a:t>绝对路径：</a:t>
            </a:r>
            <a:r>
              <a:rPr lang="zh-CN" altLang="en-US" dirty="0"/>
              <a:t>从盘符开始的完整路径。</a:t>
            </a:r>
          </a:p>
          <a:p>
            <a:pPr lvl="2"/>
            <a:r>
              <a:rPr lang="en-US" altLang="zh-CN" dirty="0">
                <a:solidFill>
                  <a:srgbClr val="0070C0"/>
                </a:solidFill>
                <a:sym typeface="+mn-ea"/>
              </a:rPr>
              <a:t>e:\my_site\web\image\b.png</a:t>
            </a:r>
            <a:endParaRPr lang="zh-CN" altLang="en-US" dirty="0">
              <a:solidFill>
                <a:srgbClr val="0070C0"/>
              </a:solidFill>
              <a:sym typeface="+mn-ea"/>
            </a:endParaRPr>
          </a:p>
          <a:p>
            <a:pPr lvl="1"/>
            <a:r>
              <a:rPr lang="zh-CN" altLang="en-US" dirty="0">
                <a:solidFill>
                  <a:srgbClr val="C00000"/>
                </a:solidFill>
              </a:rPr>
              <a:t>网络</a:t>
            </a:r>
            <a:r>
              <a:rPr lang="zh-CN" altLang="en-US" dirty="0"/>
              <a:t>绝对路径：网络可访问地址。</a:t>
            </a:r>
          </a:p>
          <a:p>
            <a:pPr lvl="2"/>
            <a:r>
              <a:rPr lang="en-US" altLang="zh-CN" dirty="0">
                <a:solidFill>
                  <a:srgbClr val="0070C0"/>
                </a:solidFill>
                <a:sym typeface="+mn-ea"/>
              </a:rPr>
              <a:t>http://www.a.com/image/b.png</a:t>
            </a:r>
            <a:endParaRPr lang="en-US" altLang="zh-CN" dirty="0">
              <a:solidFill>
                <a:srgbClr val="0070C0"/>
              </a:solidFill>
              <a:latin typeface="微软雅黑" panose="020B0503020204020204" pitchFamily="34" charset="-122"/>
              <a:ea typeface="微软雅黑" panose="020B0503020204020204" pitchFamily="34" charset="-122"/>
            </a:endParaRPr>
          </a:p>
          <a:p>
            <a:pPr lvl="1"/>
            <a:r>
              <a:rPr lang="zh-CN" altLang="en-US" dirty="0"/>
              <a:t>优点：</a:t>
            </a:r>
            <a:r>
              <a:rPr lang="zh-CN" altLang="en-US" dirty="0">
                <a:sym typeface="+mn-ea"/>
              </a:rPr>
              <a:t>真实路径，定位清晰。</a:t>
            </a:r>
            <a:endParaRPr lang="zh-CN" altLang="en-US" dirty="0"/>
          </a:p>
          <a:p>
            <a:pPr lvl="1"/>
            <a:r>
              <a:rPr lang="zh-CN" altLang="en-US" dirty="0"/>
              <a:t>缺点：</a:t>
            </a:r>
            <a:r>
              <a:rPr lang="zh-CN" altLang="en-US" sz="2400" kern="1200" dirty="0">
                <a:cs typeface="+mn-cs"/>
                <a:sym typeface="+mn-ea"/>
              </a:rPr>
              <a:t>本机绝对路径长，容易出错；</a:t>
            </a:r>
          </a:p>
          <a:p>
            <a:pPr marL="471805" lvl="1" indent="0">
              <a:lnSpc>
                <a:spcPct val="90000"/>
              </a:lnSpc>
              <a:buNone/>
            </a:pPr>
            <a:r>
              <a:rPr lang="zh-CN" altLang="en-US" dirty="0">
                <a:sym typeface="+mn-ea"/>
              </a:rPr>
              <a:t>              如果站点文件夹被移动，就需要重新修改路径。</a:t>
            </a:r>
            <a:endParaRPr lang="zh-CN" altLang="en-US" sz="2400" kern="1200" dirty="0">
              <a:cs typeface="+mn-cs"/>
              <a:sym typeface="+mn-ea"/>
            </a:endParaRPr>
          </a:p>
          <a:p>
            <a:pPr marL="471805" lvl="1" indent="0">
              <a:buNone/>
            </a:pPr>
            <a:endParaRPr lang="zh-CN" altLang="en-US" sz="2400" kern="1200" dirty="0">
              <a:cs typeface="+mn-cs"/>
            </a:endParaRPr>
          </a:p>
        </p:txBody>
      </p:sp>
      <p:sp>
        <p:nvSpPr>
          <p:cNvPr id="5" name="文本框 4"/>
          <p:cNvSpPr txBox="1"/>
          <p:nvPr/>
        </p:nvSpPr>
        <p:spPr>
          <a:xfrm>
            <a:off x="1450340" y="5641975"/>
            <a:ext cx="4163695" cy="460375"/>
          </a:xfrm>
          <a:prstGeom prst="rect">
            <a:avLst/>
          </a:prstGeom>
          <a:noFill/>
        </p:spPr>
        <p:txBody>
          <a:bodyPr wrap="square" rtlCol="0" anchor="t">
            <a:spAutoFit/>
          </a:bodyPr>
          <a:lstStyle/>
          <a:p>
            <a:pPr>
              <a:spcAft>
                <a:spcPts val="600"/>
              </a:spcAft>
            </a:pPr>
            <a:r>
              <a:rPr lang="zh-CN" altLang="en-US" sz="2400" dirty="0">
                <a:solidFill>
                  <a:srgbClr val="FF0000"/>
                </a:solidFill>
                <a:latin typeface="微软雅黑" panose="020B0503020204020204" pitchFamily="34" charset="-122"/>
                <a:ea typeface="微软雅黑" panose="020B0503020204020204" pitchFamily="34" charset="-122"/>
                <a:sym typeface="+mn-ea"/>
              </a:rPr>
              <a:t>不推荐使用本机绝对路径。</a:t>
            </a:r>
            <a:endParaRPr lang="zh-CN" altLang="en-US" sz="2400"/>
          </a:p>
        </p:txBody>
      </p:sp>
      <p:pic>
        <p:nvPicPr>
          <p:cNvPr id="9" name="Picture 3" descr="D:\工作_师大\文件结构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0679928" y="4876515"/>
            <a:ext cx="1370467" cy="609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图片路径</a:t>
            </a:r>
          </a:p>
        </p:txBody>
      </p:sp>
      <p:sp>
        <p:nvSpPr>
          <p:cNvPr id="3" name="内容占位符 2"/>
          <p:cNvSpPr>
            <a:spLocks noGrp="1"/>
          </p:cNvSpPr>
          <p:nvPr>
            <p:ph sz="half" idx="1"/>
          </p:nvPr>
        </p:nvSpPr>
        <p:spPr/>
        <p:txBody>
          <a:bodyPr/>
          <a:lstStyle/>
          <a:p>
            <a:r>
              <a:rPr lang="zh-CN" altLang="en-US" dirty="0">
                <a:solidFill>
                  <a:srgbClr val="FF0000"/>
                </a:solidFill>
              </a:rPr>
              <a:t>相对</a:t>
            </a:r>
            <a:r>
              <a:rPr lang="zh-CN" altLang="en-US" dirty="0"/>
              <a:t>路径</a:t>
            </a:r>
          </a:p>
          <a:p>
            <a:pPr lvl="1"/>
            <a:r>
              <a:rPr lang="zh-CN" altLang="en-US" dirty="0">
                <a:sym typeface="+mn-ea"/>
              </a:rPr>
              <a:t>相对路径是指相对当前文件或目录的路径。</a:t>
            </a:r>
          </a:p>
          <a:p>
            <a:pPr lvl="1"/>
            <a:r>
              <a:rPr lang="zh-CN" altLang="en-US" dirty="0">
                <a:latin typeface="微软雅黑" panose="020B0503020204020204" pitchFamily="34" charset="-122"/>
                <a:ea typeface="微软雅黑" panose="020B0503020204020204" pitchFamily="34" charset="-122"/>
                <a:sym typeface="+mn-ea"/>
              </a:rPr>
              <a:t>相对路径规则：</a:t>
            </a:r>
          </a:p>
          <a:p>
            <a:pPr lvl="2"/>
            <a:r>
              <a:rPr lang="zh-CN" altLang="en-US" dirty="0">
                <a:sym typeface="+mn-ea"/>
              </a:rPr>
              <a:t>图片和网页在</a:t>
            </a:r>
            <a:r>
              <a:rPr lang="zh-CN" altLang="en-US" dirty="0">
                <a:solidFill>
                  <a:srgbClr val="FF0000"/>
                </a:solidFill>
                <a:sym typeface="+mn-ea"/>
              </a:rPr>
              <a:t>同级目录   </a:t>
            </a:r>
            <a:r>
              <a:rPr lang="zh-CN" altLang="en-US" dirty="0">
                <a:sym typeface="+mn-ea"/>
              </a:rPr>
              <a:t>  </a:t>
            </a:r>
            <a:r>
              <a:rPr lang="en-US" altLang="zh-CN" dirty="0" err="1">
                <a:sym typeface="+mn-ea"/>
              </a:rPr>
              <a:t>src</a:t>
            </a:r>
            <a:r>
              <a:rPr lang="en-US" altLang="zh-CN" dirty="0">
                <a:sym typeface="+mn-ea"/>
              </a:rPr>
              <a:t>="</a:t>
            </a:r>
            <a:r>
              <a:rPr lang="en-US" altLang="zh-CN" b="1" dirty="0">
                <a:solidFill>
                  <a:srgbClr val="FF0000"/>
                </a:solidFill>
                <a:sym typeface="+mn-ea"/>
              </a:rPr>
              <a:t>./</a:t>
            </a:r>
            <a:r>
              <a:rPr lang="zh-CN" altLang="en-US" dirty="0">
                <a:sym typeface="+mn-ea"/>
              </a:rPr>
              <a:t>图片名"</a:t>
            </a:r>
          </a:p>
          <a:p>
            <a:pPr lvl="2"/>
            <a:r>
              <a:rPr lang="zh-CN" altLang="en-US" dirty="0">
                <a:sym typeface="+mn-ea"/>
              </a:rPr>
              <a:t>图片在网页的</a:t>
            </a:r>
            <a:r>
              <a:rPr lang="zh-CN" altLang="en-US" dirty="0">
                <a:solidFill>
                  <a:srgbClr val="FF0000"/>
                </a:solidFill>
                <a:sym typeface="+mn-ea"/>
              </a:rPr>
              <a:t>下一级目录</a:t>
            </a:r>
            <a:r>
              <a:rPr lang="zh-CN" altLang="en-US" dirty="0">
                <a:sym typeface="+mn-ea"/>
              </a:rPr>
              <a:t>  </a:t>
            </a:r>
            <a:r>
              <a:rPr lang="en-US" altLang="zh-CN" dirty="0" err="1">
                <a:sym typeface="+mn-ea"/>
              </a:rPr>
              <a:t>src</a:t>
            </a:r>
            <a:r>
              <a:rPr lang="en-US" altLang="zh-CN" dirty="0">
                <a:sym typeface="+mn-ea"/>
              </a:rPr>
              <a:t>="</a:t>
            </a:r>
            <a:r>
              <a:rPr lang="zh-CN" altLang="en-US" dirty="0">
                <a:sym typeface="+mn-ea"/>
              </a:rPr>
              <a:t>目录名称</a:t>
            </a:r>
            <a:r>
              <a:rPr lang="en-US" altLang="zh-CN" b="1" dirty="0">
                <a:solidFill>
                  <a:srgbClr val="FF0000"/>
                </a:solidFill>
                <a:sym typeface="+mn-ea"/>
              </a:rPr>
              <a:t>/</a:t>
            </a:r>
            <a:r>
              <a:rPr lang="zh-CN" altLang="en-US" dirty="0">
                <a:sym typeface="+mn-ea"/>
              </a:rPr>
              <a:t>图片名"</a:t>
            </a:r>
          </a:p>
          <a:p>
            <a:pPr lvl="2"/>
            <a:r>
              <a:rPr lang="zh-CN" altLang="en-US" dirty="0">
                <a:sym typeface="+mn-ea"/>
              </a:rPr>
              <a:t>图片在网页的</a:t>
            </a:r>
            <a:r>
              <a:rPr lang="zh-CN" altLang="en-US" dirty="0">
                <a:solidFill>
                  <a:srgbClr val="FF0000"/>
                </a:solidFill>
                <a:sym typeface="+mn-ea"/>
              </a:rPr>
              <a:t>上一级目录</a:t>
            </a:r>
            <a:r>
              <a:rPr lang="zh-CN" altLang="en-US" dirty="0">
                <a:sym typeface="+mn-ea"/>
              </a:rPr>
              <a:t>  </a:t>
            </a:r>
            <a:r>
              <a:rPr lang="en-US" altLang="zh-CN" dirty="0" err="1">
                <a:sym typeface="+mn-ea"/>
              </a:rPr>
              <a:t>src</a:t>
            </a:r>
            <a:r>
              <a:rPr lang="en-US" altLang="zh-CN" dirty="0">
                <a:sym typeface="+mn-ea"/>
              </a:rPr>
              <a:t>="</a:t>
            </a:r>
            <a:r>
              <a:rPr lang="en-US" altLang="zh-CN" b="1" dirty="0">
                <a:solidFill>
                  <a:srgbClr val="FF0000"/>
                </a:solidFill>
                <a:sym typeface="+mn-ea"/>
              </a:rPr>
              <a:t>../</a:t>
            </a:r>
            <a:r>
              <a:rPr lang="zh-CN" altLang="en-US" dirty="0">
                <a:sym typeface="+mn-ea"/>
              </a:rPr>
              <a:t>图片名"</a:t>
            </a:r>
          </a:p>
          <a:p>
            <a:pPr lvl="2"/>
            <a:endParaRPr lang="en-US" altLang="zh-CN" dirty="0">
              <a:latin typeface="微软雅黑" panose="020B0503020204020204" pitchFamily="34" charset="-122"/>
              <a:ea typeface="微软雅黑" panose="020B0503020204020204" pitchFamily="34" charset="-122"/>
              <a:sym typeface="+mn-ea"/>
            </a:endParaRPr>
          </a:p>
          <a:p>
            <a:pPr lvl="1"/>
            <a:r>
              <a:rPr lang="zh-CN" altLang="en-US" dirty="0"/>
              <a:t>优点：</a:t>
            </a:r>
            <a:r>
              <a:rPr lang="zh-CN" altLang="en-US" dirty="0">
                <a:solidFill>
                  <a:schemeClr val="tx1"/>
                </a:solidFill>
                <a:sym typeface="+mn-ea"/>
              </a:rPr>
              <a:t>文件夹被移动，其内部文件的相对路径不变。</a:t>
            </a:r>
          </a:p>
        </p:txBody>
      </p:sp>
      <p:pic>
        <p:nvPicPr>
          <p:cNvPr id="9" name="Picture 3" descr="D:\工作_师大\文件结构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9"/>
          <p:cNvSpPr>
            <a:spLocks noChangeArrowheads="1"/>
          </p:cNvSpPr>
          <p:nvPr/>
        </p:nvSpPr>
        <p:spPr bwMode="auto">
          <a:xfrm>
            <a:off x="1958792" y="4595277"/>
            <a:ext cx="18037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solidFill>
                  <a:srgbClr val="0070C0"/>
                </a:solidFill>
                <a:latin typeface="微软雅黑" panose="020B0503020204020204" pitchFamily="34" charset="-122"/>
                <a:ea typeface="微软雅黑" panose="020B0503020204020204" pitchFamily="34" charset="-122"/>
              </a:rPr>
              <a:t>a.png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5" name="矩形 9"/>
          <p:cNvSpPr>
            <a:spLocks noChangeArrowheads="1"/>
          </p:cNvSpPr>
          <p:nvPr/>
        </p:nvSpPr>
        <p:spPr bwMode="auto">
          <a:xfrm>
            <a:off x="3762577" y="4614247"/>
            <a:ext cx="2278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solidFill>
                  <a:srgbClr val="0070C0"/>
                </a:solidFill>
                <a:latin typeface="微软雅黑" panose="020B0503020204020204" pitchFamily="34" charset="-122"/>
                <a:ea typeface="微软雅黑" panose="020B0503020204020204" pitchFamily="34" charset="-122"/>
              </a:rPr>
              <a:t>image/b.png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6" name="矩形 9"/>
          <p:cNvSpPr>
            <a:spLocks noChangeArrowheads="1"/>
          </p:cNvSpPr>
          <p:nvPr/>
        </p:nvSpPr>
        <p:spPr bwMode="auto">
          <a:xfrm>
            <a:off x="6621946" y="4614247"/>
            <a:ext cx="1803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solidFill>
                  <a:srgbClr val="0070C0"/>
                </a:solidFill>
                <a:latin typeface="微软雅黑" panose="020B0503020204020204" pitchFamily="34" charset="-122"/>
                <a:ea typeface="微软雅黑" panose="020B0503020204020204" pitchFamily="34" charset="-122"/>
              </a:rPr>
              <a:t>../c.png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注意事项</a:t>
            </a:r>
          </a:p>
        </p:txBody>
      </p:sp>
      <p:sp>
        <p:nvSpPr>
          <p:cNvPr id="3" name="内容占位符 2"/>
          <p:cNvSpPr>
            <a:spLocks noGrp="1"/>
          </p:cNvSpPr>
          <p:nvPr>
            <p:ph sz="half" idx="1"/>
          </p:nvPr>
        </p:nvSpPr>
        <p:spPr>
          <a:xfrm>
            <a:off x="638895" y="1086137"/>
            <a:ext cx="11106646" cy="4875092"/>
          </a:xfrm>
        </p:spPr>
        <p:txBody>
          <a:bodyPr/>
          <a:lstStyle/>
          <a:p>
            <a:r>
              <a:rPr lang="zh-CN" altLang="en-US"/>
              <a:t>不要使用本机绝对路径，推荐使用相对路</a:t>
            </a:r>
            <a:r>
              <a:rPr lang="zh-CN" altLang="en-US">
                <a:sym typeface="+mn-ea"/>
              </a:rPr>
              <a:t>径</a:t>
            </a:r>
            <a:endParaRPr lang="zh-CN" altLang="en-US"/>
          </a:p>
          <a:p>
            <a:r>
              <a:rPr lang="zh-CN" altLang="en-US"/>
              <a:t>图片文件单独存放在一个文件夹中</a:t>
            </a:r>
          </a:p>
          <a:p>
            <a:r>
              <a:rPr lang="zh-CN" altLang="en-US"/>
              <a:t>图片文件夹与页面文件放在同一个目录下</a:t>
            </a:r>
          </a:p>
        </p:txBody>
      </p:sp>
      <p:pic>
        <p:nvPicPr>
          <p:cNvPr id="6" name="图片 5"/>
          <p:cNvPicPr>
            <a:picLocks noChangeAspect="1"/>
          </p:cNvPicPr>
          <p:nvPr/>
        </p:nvPicPr>
        <p:blipFill>
          <a:blip r:embed="rId2"/>
          <a:stretch>
            <a:fillRect/>
          </a:stretch>
        </p:blipFill>
        <p:spPr>
          <a:xfrm>
            <a:off x="4055942" y="3451111"/>
            <a:ext cx="4272552" cy="1927683"/>
          </a:xfrm>
          <a:prstGeom prst="rect">
            <a:avLst/>
          </a:prstGeom>
        </p:spPr>
      </p:pic>
      <p:sp>
        <p:nvSpPr>
          <p:cNvPr id="5" name="文本框 10"/>
          <p:cNvSpPr txBox="1"/>
          <p:nvPr/>
        </p:nvSpPr>
        <p:spPr>
          <a:xfrm>
            <a:off x="8598848" y="5702389"/>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demo2-5.html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p:txBody>
          <a:bodyPr/>
          <a:lstStyle/>
          <a:p>
            <a:r>
              <a:rPr lang="zh-CN" altLang="en-US">
                <a:sym typeface="+mn-ea"/>
              </a:rPr>
              <a:t>几乎可以在所有的网页中找到</a:t>
            </a:r>
            <a:r>
              <a:rPr lang="zh-CN" altLang="en-US" b="1">
                <a:solidFill>
                  <a:srgbClr val="FF0000"/>
                </a:solidFill>
                <a:sym typeface="+mn-ea"/>
              </a:rPr>
              <a:t>超链接</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94" y="1824544"/>
            <a:ext cx="7992888" cy="390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135" y="1998842"/>
            <a:ext cx="7433674" cy="424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90" y="2209027"/>
            <a:ext cx="7599834" cy="409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1000"/>
                                        <p:tgtEl>
                                          <p:spTgt spid="2052"/>
                                        </p:tgtEl>
                                      </p:cBhvr>
                                    </p:animEffect>
                                    <p:anim calcmode="lin" valueType="num">
                                      <p:cBhvr>
                                        <p:cTn id="22" dur="1000" fill="hold"/>
                                        <p:tgtEl>
                                          <p:spTgt spid="2052"/>
                                        </p:tgtEl>
                                        <p:attrNameLst>
                                          <p:attrName>ppt_x</p:attrName>
                                        </p:attrNameLst>
                                      </p:cBhvr>
                                      <p:tavLst>
                                        <p:tav tm="0">
                                          <p:val>
                                            <p:strVal val="#ppt_x"/>
                                          </p:val>
                                        </p:tav>
                                        <p:tav tm="100000">
                                          <p:val>
                                            <p:strVal val="#ppt_x"/>
                                          </p:val>
                                        </p:tav>
                                      </p:tavLst>
                                    </p:anim>
                                    <p:anim calcmode="lin" valueType="num">
                                      <p:cBhvr>
                                        <p:cTn id="2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a:xfrm>
            <a:off x="638895" y="1019462"/>
            <a:ext cx="11106646" cy="4875092"/>
          </a:xfrm>
        </p:spPr>
        <p:txBody>
          <a:bodyPr/>
          <a:lstStyle/>
          <a:p>
            <a:r>
              <a:rPr lang="zh-CN" altLang="en-US" dirty="0">
                <a:solidFill>
                  <a:srgbClr val="FF0000"/>
                </a:solidFill>
              </a:rPr>
              <a:t>超链接</a:t>
            </a:r>
            <a:r>
              <a:rPr lang="zh-CN" altLang="en-US" dirty="0"/>
              <a:t> </a:t>
            </a:r>
            <a:r>
              <a:rPr dirty="0"/>
              <a:t>—— </a:t>
            </a:r>
            <a:r>
              <a:rPr lang="zh-CN" altLang="en-US" dirty="0">
                <a:sym typeface="+mn-ea"/>
              </a:rPr>
              <a:t>从一个网页指向一个目标的链接关系</a:t>
            </a:r>
            <a:endParaRPr lang="en-US" altLang="zh-CN" dirty="0">
              <a:latin typeface="微软雅黑" panose="020B0503020204020204" pitchFamily="34" charset="-122"/>
              <a:ea typeface="微软雅黑" panose="020B0503020204020204" pitchFamily="34" charset="-122"/>
            </a:endParaRPr>
          </a:p>
          <a:p>
            <a:pPr lvl="1"/>
            <a:r>
              <a:rPr sz="2600" dirty="0">
                <a:solidFill>
                  <a:schemeClr val="tx1"/>
                </a:solidFill>
                <a:ea typeface="宋体" panose="02010600030101010101" pitchFamily="2" charset="-122"/>
                <a:sym typeface="+mn-ea"/>
              </a:rPr>
              <a:t>&lt;a </a:t>
            </a:r>
            <a:r>
              <a:rPr lang="en-US" sz="2600" dirty="0" err="1">
                <a:solidFill>
                  <a:srgbClr val="C00000"/>
                </a:solidFill>
                <a:ea typeface="宋体" panose="02010600030101010101" pitchFamily="2" charset="-122"/>
                <a:sym typeface="+mn-ea"/>
              </a:rPr>
              <a:t>href</a:t>
            </a:r>
            <a:r>
              <a:rPr lang="en-US" sz="2600" dirty="0">
                <a:solidFill>
                  <a:schemeClr val="tx1"/>
                </a:solidFill>
                <a:ea typeface="宋体" panose="02010600030101010101" pitchFamily="2" charset="-122"/>
                <a:sym typeface="+mn-ea"/>
              </a:rPr>
              <a:t>=“”</a:t>
            </a:r>
            <a:r>
              <a:rPr sz="2600" dirty="0">
                <a:solidFill>
                  <a:schemeClr val="tx1"/>
                </a:solidFill>
                <a:ea typeface="宋体" panose="02010600030101010101" pitchFamily="2" charset="-122"/>
                <a:sym typeface="+mn-ea"/>
              </a:rPr>
              <a:t>&gt;</a:t>
            </a:r>
            <a:r>
              <a:rPr lang="en-US" altLang="zh-CN" sz="2600" dirty="0">
                <a:solidFill>
                  <a:schemeClr val="tx1"/>
                </a:solidFill>
                <a:sym typeface="+mn-ea"/>
              </a:rPr>
              <a:t>...</a:t>
            </a:r>
            <a:r>
              <a:rPr sz="2600" dirty="0">
                <a:solidFill>
                  <a:schemeClr val="tx1"/>
                </a:solidFill>
                <a:ea typeface="宋体" panose="02010600030101010101" pitchFamily="2" charset="-122"/>
                <a:sym typeface="+mn-ea"/>
              </a:rPr>
              <a:t>&lt;/a&gt;</a:t>
            </a:r>
            <a:endParaRPr lang="zh-CN" altLang="en-US" sz="2600" dirty="0">
              <a:sym typeface="+mn-ea"/>
            </a:endParaRPr>
          </a:p>
          <a:p>
            <a:pPr lvl="1"/>
            <a:r>
              <a:rPr lang="zh-CN" altLang="en-US" sz="2600" dirty="0">
                <a:solidFill>
                  <a:srgbClr val="C00000"/>
                </a:solidFill>
                <a:sym typeface="+mn-ea"/>
              </a:rPr>
              <a:t>属性</a:t>
            </a:r>
            <a:endParaRPr lang="zh-CN" altLang="en-US" sz="2600" dirty="0">
              <a:sym typeface="+mn-ea"/>
            </a:endParaRPr>
          </a:p>
          <a:p>
            <a:pPr lvl="2"/>
            <a:r>
              <a:rPr lang="en-US" altLang="zh-CN" sz="2400" dirty="0">
                <a:solidFill>
                  <a:srgbClr val="FF0000"/>
                </a:solidFill>
                <a:sym typeface="+mn-ea"/>
              </a:rPr>
              <a:t>href</a:t>
            </a:r>
            <a:r>
              <a:rPr lang="zh-CN" altLang="en-US" sz="2400" dirty="0">
                <a:solidFill>
                  <a:schemeClr val="tx1"/>
                </a:solidFill>
                <a:sym typeface="+mn-ea"/>
              </a:rPr>
              <a:t>：</a:t>
            </a:r>
            <a:r>
              <a:rPr lang="zh-CN" altLang="en-US" sz="2400" dirty="0">
                <a:solidFill>
                  <a:srgbClr val="FF0000"/>
                </a:solidFill>
                <a:sym typeface="+mn-ea"/>
              </a:rPr>
              <a:t>必选</a:t>
            </a:r>
            <a:r>
              <a:rPr lang="zh-CN" altLang="en-US" sz="2400" dirty="0">
                <a:solidFill>
                  <a:schemeClr val="tx1"/>
                </a:solidFill>
                <a:sym typeface="+mn-ea"/>
              </a:rPr>
              <a:t>属性</a:t>
            </a:r>
            <a:r>
              <a:rPr lang="zh-CN" altLang="en-US" sz="2400" dirty="0">
                <a:solidFill>
                  <a:srgbClr val="C00000"/>
                </a:solidFill>
                <a:sym typeface="+mn-ea"/>
              </a:rPr>
              <a:t>，</a:t>
            </a:r>
            <a:r>
              <a:rPr lang="zh-CN" altLang="en-US" sz="2400" dirty="0">
                <a:sym typeface="+mn-ea"/>
              </a:rPr>
              <a:t>规定链接目标</a:t>
            </a:r>
            <a:endParaRPr lang="en-US" altLang="zh-CN" sz="2400" dirty="0">
              <a:solidFill>
                <a:schemeClr val="tx1"/>
              </a:solidFill>
            </a:endParaRPr>
          </a:p>
          <a:p>
            <a:pPr lvl="2"/>
            <a:r>
              <a:rPr lang="en-US" altLang="zh-CN" sz="2400" dirty="0">
                <a:solidFill>
                  <a:srgbClr val="FF0000"/>
                </a:solidFill>
                <a:sym typeface="+mn-ea"/>
              </a:rPr>
              <a:t>target</a:t>
            </a:r>
            <a:r>
              <a:rPr lang="zh-CN" altLang="en-US" sz="2400" dirty="0">
                <a:solidFill>
                  <a:schemeClr val="tx1"/>
                </a:solidFill>
                <a:sym typeface="+mn-ea"/>
              </a:rPr>
              <a:t>：</a:t>
            </a:r>
            <a:r>
              <a:rPr lang="zh-CN" altLang="en-US" sz="2400" dirty="0">
                <a:sym typeface="+mn-ea"/>
              </a:rPr>
              <a:t>在何处打开目标</a:t>
            </a:r>
          </a:p>
        </p:txBody>
      </p:sp>
      <p:grpSp>
        <p:nvGrpSpPr>
          <p:cNvPr id="6" name="组合 14"/>
          <p:cNvGrpSpPr/>
          <p:nvPr/>
        </p:nvGrpSpPr>
        <p:grpSpPr bwMode="auto">
          <a:xfrm>
            <a:off x="6291098" y="2973178"/>
            <a:ext cx="3207548" cy="679989"/>
            <a:chOff x="3995934" y="2213895"/>
            <a:chExt cx="4451270" cy="1360113"/>
          </a:xfrm>
          <a:noFill/>
        </p:grpSpPr>
        <p:sp>
          <p:nvSpPr>
            <p:cNvPr id="7" name="五边形 6"/>
            <p:cNvSpPr/>
            <p:nvPr/>
          </p:nvSpPr>
          <p:spPr bwMode="auto">
            <a:xfrm flipH="1">
              <a:off x="3995934" y="2213895"/>
              <a:ext cx="4451270" cy="1360113"/>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4" name="矩形 12"/>
            <p:cNvSpPr>
              <a:spLocks noChangeArrowheads="1"/>
            </p:cNvSpPr>
            <p:nvPr/>
          </p:nvSpPr>
          <p:spPr bwMode="auto">
            <a:xfrm>
              <a:off x="4516585" y="2295086"/>
              <a:ext cx="3930619" cy="11977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nSpc>
                  <a:spcPct val="150000"/>
                </a:lnSpc>
                <a:defRPr/>
              </a:pPr>
              <a:r>
                <a:rPr lang="zh-CN" altLang="en-US" sz="2200" dirty="0">
                  <a:solidFill>
                    <a:srgbClr val="C00000"/>
                  </a:solidFill>
                  <a:latin typeface="微软雅黑" panose="020B0503020204020204" pitchFamily="34" charset="-122"/>
                  <a:ea typeface="微软雅黑" panose="020B0503020204020204" pitchFamily="34" charset="-122"/>
                </a:rPr>
                <a:t> </a:t>
              </a:r>
              <a:r>
                <a:rPr lang="zh-CN" altLang="en-US" sz="2400" dirty="0">
                  <a:solidFill>
                    <a:srgbClr val="C00000"/>
                  </a:solidFill>
                  <a:latin typeface="微软雅黑" panose="020B0503020204020204" pitchFamily="34" charset="-122"/>
                  <a:ea typeface="微软雅黑" panose="020B0503020204020204" pitchFamily="34" charset="-122"/>
                </a:rPr>
                <a:t>链接的目标 </a:t>
              </a:r>
              <a:r>
                <a:rPr lang="en-US" altLang="zh-CN" sz="2400" dirty="0">
                  <a:solidFill>
                    <a:srgbClr val="C00000"/>
                  </a:solidFill>
                  <a:latin typeface="微软雅黑" panose="020B0503020204020204" pitchFamily="34" charset="-122"/>
                  <a:ea typeface="微软雅黑" panose="020B0503020204020204" pitchFamily="34" charset="-122"/>
                </a:rPr>
                <a:t>URL</a:t>
              </a:r>
            </a:p>
          </p:txBody>
        </p:sp>
      </p:grpSp>
      <p:grpSp>
        <p:nvGrpSpPr>
          <p:cNvPr id="9" name="组合 8"/>
          <p:cNvGrpSpPr/>
          <p:nvPr/>
        </p:nvGrpSpPr>
        <p:grpSpPr>
          <a:xfrm>
            <a:off x="1676400" y="4087976"/>
            <a:ext cx="5577840" cy="1738630"/>
            <a:chOff x="1746" y="2643"/>
            <a:chExt cx="8784" cy="2738"/>
          </a:xfrm>
        </p:grpSpPr>
        <p:grpSp>
          <p:nvGrpSpPr>
            <p:cNvPr id="15" name="组合 14"/>
            <p:cNvGrpSpPr/>
            <p:nvPr/>
          </p:nvGrpSpPr>
          <p:grpSpPr bwMode="auto">
            <a:xfrm rot="5400000">
              <a:off x="4202" y="187"/>
              <a:ext cx="2738" cy="7649"/>
              <a:chOff x="716063" y="2167135"/>
              <a:chExt cx="4319496" cy="1603840"/>
            </a:xfrm>
            <a:noFill/>
          </p:grpSpPr>
          <p:sp>
            <p:nvSpPr>
              <p:cNvPr id="16" name="五边形 15"/>
              <p:cNvSpPr/>
              <p:nvPr/>
            </p:nvSpPr>
            <p:spPr bwMode="auto">
              <a:xfrm flipH="1">
                <a:off x="716063" y="2167135"/>
                <a:ext cx="4319496" cy="1580342"/>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7" name="矩形 12"/>
              <p:cNvSpPr>
                <a:spLocks noChangeArrowheads="1"/>
              </p:cNvSpPr>
              <p:nvPr/>
            </p:nvSpPr>
            <p:spPr bwMode="auto">
              <a:xfrm rot="16200000">
                <a:off x="2575608" y="1649824"/>
                <a:ext cx="1422345" cy="2819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50000"/>
                  </a:lnSpc>
                  <a:defRPr/>
                </a:pPr>
                <a:r>
                  <a:rPr lang="en-US" altLang="zh-CN" sz="22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_blank</a:t>
                </a:r>
                <a:r>
                  <a:rPr lang="zh-CN" altLang="en-US" sz="2400" dirty="0">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在新窗口打开</a:t>
                </a:r>
                <a:endParaRPr lang="en-US" altLang="zh-CN" sz="2400" dirty="0">
                  <a:solidFill>
                    <a:schemeClr val="tx1"/>
                  </a:solidFill>
                  <a:latin typeface="微软雅黑" panose="020B0503020204020204" pitchFamily="34" charset="-122"/>
                  <a:ea typeface="微软雅黑" panose="020B0503020204020204" pitchFamily="34" charset="-122"/>
                </a:endParaRPr>
              </a:p>
              <a:p>
                <a:pPr lvl="1">
                  <a:lnSpc>
                    <a:spcPct val="150000"/>
                  </a:lnSpc>
                  <a:defRPr/>
                </a:pPr>
                <a:r>
                  <a:rPr lang="en-US" altLang="zh-CN" sz="2400" dirty="0">
                    <a:latin typeface="微软雅黑" panose="020B0503020204020204" pitchFamily="34" charset="-122"/>
                    <a:ea typeface="微软雅黑" panose="020B0503020204020204" pitchFamily="34" charset="-122"/>
                  </a:rPr>
                  <a:t> _self</a:t>
                </a:r>
                <a:r>
                  <a:rPr lang="zh-CN" altLang="en-US" sz="2400" dirty="0">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在当前窗口打开</a:t>
                </a:r>
                <a:endParaRPr lang="en-US" altLang="zh-CN" sz="2400" dirty="0">
                  <a:solidFill>
                    <a:schemeClr val="tx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530" y="4226"/>
              <a:ext cx="4000" cy="925"/>
            </a:xfrm>
            <a:prstGeom prst="rect">
              <a:avLst/>
            </a:prstGeom>
            <a:noFill/>
          </p:spPr>
          <p:txBody>
            <a:bodyPr wrap="square" rtlCol="0" anchor="t">
              <a:spAutoFit/>
            </a:bodyPr>
            <a:lstStyle/>
            <a:p>
              <a:pPr lvl="1">
                <a:lnSpc>
                  <a:spcPct val="150000"/>
                </a:lnSpc>
                <a:defRPr/>
              </a:pPr>
              <a:r>
                <a:rPr lang="zh-CN" altLang="en-US" sz="2400" dirty="0">
                  <a:latin typeface="微软雅黑" panose="020B0503020204020204" pitchFamily="34" charset="-122"/>
                  <a:ea typeface="微软雅黑" panose="020B0503020204020204" pitchFamily="34" charset="-122"/>
                  <a:sym typeface="+mn-ea"/>
                </a:rPr>
                <a:t>（默认）</a:t>
              </a:r>
              <a:endParaRPr lang="zh-CN" altLang="en-US" sz="2400" dirty="0"/>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p:txBody>
          <a:bodyPr/>
          <a:lstStyle/>
          <a:p>
            <a:r>
              <a:rPr lang="zh-CN" altLang="en-US"/>
              <a:t>代码</a:t>
            </a:r>
          </a:p>
        </p:txBody>
      </p:sp>
      <p:sp>
        <p:nvSpPr>
          <p:cNvPr id="10" name="内容占位符 2"/>
          <p:cNvSpPr txBox="1"/>
          <p:nvPr/>
        </p:nvSpPr>
        <p:spPr>
          <a:xfrm>
            <a:off x="1322000" y="1856383"/>
            <a:ext cx="10553700" cy="4104640"/>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2600"/>
              </a:lnSpc>
              <a:buFont typeface="Wingdings" panose="05000000000000000000" pitchFamily="2" charset="2"/>
              <a:buNone/>
            </a:pPr>
            <a:r>
              <a:rPr lang="en-US" altLang="zh-CN" sz="2400" dirty="0">
                <a:solidFill>
                  <a:srgbClr val="0000FF"/>
                </a:solidFill>
              </a:rPr>
              <a:t>&lt;body&gt;</a:t>
            </a:r>
          </a:p>
          <a:p>
            <a:pPr marL="400050" lvl="1" indent="0">
              <a:lnSpc>
                <a:spcPts val="2600"/>
              </a:lnSpc>
              <a:buFont typeface="Wingdings" panose="05000000000000000000" pitchFamily="2" charset="2"/>
              <a:buNone/>
            </a:pPr>
            <a:r>
              <a:rPr lang="zh-CN" altLang="en-US" sz="2400" dirty="0"/>
              <a:t>这是一个超链接：</a:t>
            </a:r>
          </a:p>
          <a:p>
            <a:pPr marL="400050" lvl="1" indent="0">
              <a:lnSpc>
                <a:spcPts val="2600"/>
              </a:lnSpc>
              <a:spcBef>
                <a:spcPts val="0"/>
              </a:spcBef>
              <a:buNone/>
              <a:defRPr/>
            </a:pPr>
            <a:r>
              <a:rPr lang="en-US" altLang="zh-CN" sz="2400" dirty="0">
                <a:solidFill>
                  <a:srgbClr val="0000FF"/>
                </a:solidFill>
              </a:rPr>
              <a:t>&lt;a</a:t>
            </a:r>
            <a:r>
              <a:rPr lang="en-US" altLang="zh-CN" sz="2400" dirty="0"/>
              <a:t> </a:t>
            </a:r>
            <a:r>
              <a:rPr lang="en-US" altLang="zh-CN" sz="2400" dirty="0" err="1">
                <a:solidFill>
                  <a:srgbClr val="C00000"/>
                </a:solidFill>
              </a:rPr>
              <a:t>href</a:t>
            </a:r>
            <a:r>
              <a:rPr lang="en-US" altLang="zh-CN" sz="2400" dirty="0">
                <a:solidFill>
                  <a:srgbClr val="009900"/>
                </a:solidFill>
              </a:rPr>
              <a:t> = "demo1.html"</a:t>
            </a:r>
            <a:r>
              <a:rPr lang="en-US" altLang="zh-CN" sz="2400" dirty="0">
                <a:solidFill>
                  <a:srgbClr val="0000FF"/>
                </a:solidFill>
              </a:rPr>
              <a:t>&gt;&lt;h2&gt;</a:t>
            </a:r>
            <a:r>
              <a:rPr lang="en-US" altLang="zh-CN" sz="2400" dirty="0"/>
              <a:t>HTML</a:t>
            </a:r>
            <a:r>
              <a:rPr lang="zh-CN" altLang="en-US" sz="2400" dirty="0"/>
              <a:t>中的二级标题</a:t>
            </a:r>
            <a:r>
              <a:rPr lang="en-US" altLang="zh-CN" sz="2400" dirty="0">
                <a:solidFill>
                  <a:srgbClr val="0000FF"/>
                </a:solidFill>
              </a:rPr>
              <a:t>&lt;/h2&gt;&lt;/a&gt;</a:t>
            </a:r>
          </a:p>
          <a:p>
            <a:pPr marL="400050" lvl="1" indent="0">
              <a:lnSpc>
                <a:spcPts val="2600"/>
              </a:lnSpc>
              <a:spcBef>
                <a:spcPts val="0"/>
              </a:spcBef>
              <a:buFont typeface="Wingdings" panose="05000000000000000000" pitchFamily="2" charset="2"/>
              <a:buNone/>
              <a:defRPr/>
            </a:pPr>
            <a:r>
              <a:rPr lang="en-US" altLang="zh-CN" sz="2400" dirty="0">
                <a:solidFill>
                  <a:srgbClr val="0000FF"/>
                </a:solidFill>
              </a:rPr>
              <a:t>&lt;</a:t>
            </a:r>
            <a:r>
              <a:rPr lang="en-US" altLang="zh-CN" sz="2400" dirty="0" err="1">
                <a:solidFill>
                  <a:srgbClr val="0000FF"/>
                </a:solidFill>
              </a:rPr>
              <a:t>br</a:t>
            </a:r>
            <a:r>
              <a:rPr lang="en-US" altLang="zh-CN" sz="2400" dirty="0">
                <a:solidFill>
                  <a:srgbClr val="0000FF"/>
                </a:solidFill>
              </a:rPr>
              <a:t>/&gt;</a:t>
            </a:r>
          </a:p>
          <a:p>
            <a:pPr marL="400050" lvl="1" indent="0">
              <a:lnSpc>
                <a:spcPts val="2600"/>
              </a:lnSpc>
              <a:buFont typeface="Wingdings" panose="05000000000000000000" pitchFamily="2" charset="2"/>
              <a:buNone/>
            </a:pPr>
            <a:r>
              <a:rPr lang="zh-CN" altLang="en-US" sz="2400" dirty="0"/>
              <a:t>您也可以使用图像来作链接：</a:t>
            </a:r>
          </a:p>
          <a:p>
            <a:pPr marL="400050" lvl="1" indent="0">
              <a:lnSpc>
                <a:spcPts val="2600"/>
              </a:lnSpc>
              <a:spcBef>
                <a:spcPts val="0"/>
              </a:spcBef>
              <a:buFont typeface="Wingdings" panose="05000000000000000000" pitchFamily="2" charset="2"/>
              <a:buNone/>
              <a:defRPr/>
            </a:pPr>
            <a:r>
              <a:rPr lang="en-US" altLang="zh-CN" sz="2400" dirty="0">
                <a:solidFill>
                  <a:srgbClr val="0000FF"/>
                </a:solidFill>
              </a:rPr>
              <a:t>&lt;a </a:t>
            </a:r>
            <a:r>
              <a:rPr lang="en-US" altLang="zh-CN" sz="2400" dirty="0" err="1">
                <a:solidFill>
                  <a:srgbClr val="C00000"/>
                </a:solidFill>
              </a:rPr>
              <a:t>href </a:t>
            </a:r>
            <a:r>
              <a:rPr lang="en-US" altLang="zh-CN" sz="2400" dirty="0">
                <a:solidFill>
                  <a:srgbClr val="009900"/>
                </a:solidFill>
              </a:rPr>
              <a:t>= "http://www.baidu.com/"  </a:t>
            </a:r>
            <a:r>
              <a:rPr lang="en-US" altLang="zh-CN" sz="2400" dirty="0" err="1">
                <a:solidFill>
                  <a:srgbClr val="C00000"/>
                </a:solidFill>
              </a:rPr>
              <a:t>target </a:t>
            </a:r>
            <a:r>
              <a:rPr lang="en-US" altLang="zh-CN" sz="2400" dirty="0">
                <a:solidFill>
                  <a:srgbClr val="009900"/>
                </a:solidFill>
              </a:rPr>
              <a:t>= "_blank"</a:t>
            </a:r>
            <a:r>
              <a:rPr lang="en-US" altLang="zh-CN" sz="2400" dirty="0">
                <a:solidFill>
                  <a:srgbClr val="0000FF"/>
                </a:solidFill>
              </a:rPr>
              <a:t>&gt;</a:t>
            </a:r>
          </a:p>
          <a:p>
            <a:pPr marL="400050" lvl="1" indent="0">
              <a:lnSpc>
                <a:spcPts val="2600"/>
              </a:lnSpc>
              <a:buFont typeface="Wingdings" panose="05000000000000000000" pitchFamily="2" charset="2"/>
              <a:buNone/>
            </a:pPr>
            <a:r>
              <a:rPr lang="en-US" altLang="zh-CN" sz="2400" dirty="0">
                <a:solidFill>
                  <a:srgbClr val="0000FF"/>
                </a:solidFill>
              </a:rPr>
              <a:t>      &lt;</a:t>
            </a:r>
            <a:r>
              <a:rPr lang="en-US" altLang="zh-CN" sz="2400" dirty="0" err="1">
                <a:solidFill>
                  <a:srgbClr val="0000FF"/>
                </a:solidFill>
              </a:rPr>
              <a:t>img</a:t>
            </a:r>
            <a:r>
              <a:rPr lang="en-US" altLang="zh-CN" sz="2400" dirty="0">
                <a:solidFill>
                  <a:srgbClr val="0000FF"/>
                </a:solidFill>
              </a:rPr>
              <a:t> </a:t>
            </a:r>
            <a:r>
              <a:rPr lang="en-US" altLang="zh-CN" sz="2400" dirty="0">
                <a:solidFill>
                  <a:srgbClr val="009900"/>
                </a:solidFill>
              </a:rPr>
              <a:t>src ="image/baidu.jpg"  alt = "</a:t>
            </a:r>
            <a:r>
              <a:rPr lang="en-US" altLang="zh-CN" sz="2400" dirty="0" err="1">
                <a:solidFill>
                  <a:srgbClr val="009900"/>
                </a:solidFill>
              </a:rPr>
              <a:t>baidu</a:t>
            </a:r>
            <a:r>
              <a:rPr lang="en-US" altLang="zh-CN" sz="2400" dirty="0">
                <a:solidFill>
                  <a:srgbClr val="009900"/>
                </a:solidFill>
              </a:rPr>
              <a:t> logo" </a:t>
            </a:r>
            <a:r>
              <a:rPr lang="en-US" altLang="zh-CN" sz="2400" dirty="0">
                <a:solidFill>
                  <a:srgbClr val="0000FF"/>
                </a:solidFill>
              </a:rPr>
              <a:t>/&gt;</a:t>
            </a:r>
          </a:p>
          <a:p>
            <a:pPr marL="400050" lvl="1" indent="0">
              <a:lnSpc>
                <a:spcPts val="2600"/>
              </a:lnSpc>
              <a:buFont typeface="Wingdings" panose="05000000000000000000" pitchFamily="2" charset="2"/>
              <a:buNone/>
            </a:pPr>
            <a:r>
              <a:rPr lang="en-US" altLang="zh-CN" sz="2400" dirty="0">
                <a:solidFill>
                  <a:srgbClr val="0000FF"/>
                </a:solidFill>
              </a:rPr>
              <a:t>&lt;/a&gt;</a:t>
            </a:r>
          </a:p>
          <a:p>
            <a:pPr marL="0" indent="0">
              <a:lnSpc>
                <a:spcPts val="2600"/>
              </a:lnSpc>
              <a:buFont typeface="Wingdings" panose="05000000000000000000" pitchFamily="2" charset="2"/>
              <a:buNone/>
            </a:pPr>
            <a:r>
              <a:rPr lang="en-US" altLang="zh-CN" sz="2400" dirty="0">
                <a:solidFill>
                  <a:srgbClr val="0000FF"/>
                </a:solidFill>
              </a:rPr>
              <a:t>&lt;/body&gt;</a:t>
            </a:r>
          </a:p>
        </p:txBody>
      </p:sp>
      <p:sp>
        <p:nvSpPr>
          <p:cNvPr id="4" name="文本框 10"/>
          <p:cNvSpPr txBox="1"/>
          <p:nvPr/>
        </p:nvSpPr>
        <p:spPr>
          <a:xfrm>
            <a:off x="9360848" y="5830252"/>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demo2-6.html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网页浏览过程</a:t>
            </a:r>
          </a:p>
        </p:txBody>
      </p:sp>
      <p:sp>
        <p:nvSpPr>
          <p:cNvPr id="3" name="内容占位符 2"/>
          <p:cNvSpPr>
            <a:spLocks noGrp="1"/>
          </p:cNvSpPr>
          <p:nvPr>
            <p:ph sz="half" idx="1"/>
          </p:nvPr>
        </p:nvSpPr>
        <p:spPr/>
        <p:txBody>
          <a:bodyPr>
            <a:normAutofit/>
          </a:bodyPr>
          <a:lstStyle/>
          <a:p>
            <a:pPr lvl="1"/>
            <a:endParaRPr lang="zh-CN" altLang="en-US">
              <a:sym typeface="+mn-ea"/>
            </a:endParaRPr>
          </a:p>
          <a:p>
            <a:pPr marL="363855" lvl="1" indent="0">
              <a:buFont typeface="Wingdings" panose="05000000000000000000" charset="0"/>
              <a:buNone/>
            </a:pPr>
            <a:endParaRPr lang="zh-CN" altLang="en-US"/>
          </a:p>
        </p:txBody>
      </p:sp>
      <p:pic>
        <p:nvPicPr>
          <p:cNvPr id="5" name="Picture 2" descr="D:\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9616" y="2816543"/>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rver"/>
          <p:cNvSpPr>
            <a:spLocks noEditPoints="1" noChangeArrowheads="1"/>
          </p:cNvSpPr>
          <p:nvPr/>
        </p:nvSpPr>
        <p:spPr bwMode="auto">
          <a:xfrm>
            <a:off x="868378" y="2684780"/>
            <a:ext cx="1512416" cy="1452623"/>
          </a:xfrm>
          <a:custGeom>
            <a:avLst/>
            <a:gdLst>
              <a:gd name="T0" fmla="*/ 0 w 21600"/>
              <a:gd name="T1" fmla="*/ 0 h 21600"/>
              <a:gd name="T2" fmla="*/ 904875 w 21600"/>
              <a:gd name="T3" fmla="*/ 0 h 21600"/>
              <a:gd name="T4" fmla="*/ 1809750 w 21600"/>
              <a:gd name="T5" fmla="*/ 0 h 21600"/>
              <a:gd name="T6" fmla="*/ 1809750 w 21600"/>
              <a:gd name="T7" fmla="*/ 904875 h 21600"/>
              <a:gd name="T8" fmla="*/ 1809750 w 21600"/>
              <a:gd name="T9" fmla="*/ 1809750 h 21600"/>
              <a:gd name="T10" fmla="*/ 904875 w 21600"/>
              <a:gd name="T11" fmla="*/ 1809750 h 21600"/>
              <a:gd name="T12" fmla="*/ 0 w 21600"/>
              <a:gd name="T13" fmla="*/ 1809750 h 21600"/>
              <a:gd name="T14" fmla="*/ 0 w 21600"/>
              <a:gd name="T15" fmla="*/ 904875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lstStyle/>
          <a:p>
            <a:endParaRPr lang="zh-CN" altLang="en-US"/>
          </a:p>
        </p:txBody>
      </p:sp>
      <p:cxnSp>
        <p:nvCxnSpPr>
          <p:cNvPr id="7" name="直接箭头连接符 6"/>
          <p:cNvCxnSpPr/>
          <p:nvPr/>
        </p:nvCxnSpPr>
        <p:spPr bwMode="auto">
          <a:xfrm flipH="1">
            <a:off x="2524810" y="3145155"/>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962873" y="2685669"/>
            <a:ext cx="4906639" cy="460375"/>
          </a:xfrm>
          <a:prstGeom prst="rect">
            <a:avLst/>
          </a:prstGeom>
          <a:noFill/>
        </p:spPr>
        <p:txBody>
          <a:bodyPr wrap="square">
            <a:spAutoFit/>
          </a:bodyPr>
          <a:lstStyle/>
          <a:p>
            <a:pPr>
              <a:defRPr/>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请求：把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传送给我</a:t>
            </a:r>
          </a:p>
        </p:txBody>
      </p:sp>
      <p:sp>
        <p:nvSpPr>
          <p:cNvPr id="9" name="TextBox 8"/>
          <p:cNvSpPr txBox="1"/>
          <p:nvPr/>
        </p:nvSpPr>
        <p:spPr>
          <a:xfrm>
            <a:off x="2962873" y="3737293"/>
            <a:ext cx="4824536" cy="460375"/>
          </a:xfrm>
          <a:prstGeom prst="rect">
            <a:avLst/>
          </a:prstGeom>
          <a:noFill/>
        </p:spPr>
        <p:txBody>
          <a:bodyPr wrap="square">
            <a:spAutoFit/>
          </a:bodyPr>
          <a:lstStyle/>
          <a:p>
            <a:pPr>
              <a:defRPr/>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响应：把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传送给你</a:t>
            </a:r>
          </a:p>
        </p:txBody>
      </p:sp>
      <p:cxnSp>
        <p:nvCxnSpPr>
          <p:cNvPr id="10" name="直接箭头连接符 9"/>
          <p:cNvCxnSpPr/>
          <p:nvPr/>
        </p:nvCxnSpPr>
        <p:spPr bwMode="auto">
          <a:xfrm>
            <a:off x="2524810" y="3730193"/>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8904823" y="1458913"/>
            <a:ext cx="2333625" cy="1198880"/>
          </a:xfrm>
          <a:prstGeom prst="rect">
            <a:avLst/>
          </a:prstGeom>
          <a:noFill/>
        </p:spPr>
        <p:txBody>
          <a:bodyPr>
            <a:spAutoFit/>
          </a:bodyPr>
          <a:lstStyle/>
          <a:p>
            <a:pPr>
              <a:defRPr/>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通过输入网址（</a:t>
            </a:r>
            <a:r>
              <a:rPr lang="en-US" altLang="zh-CN" sz="2400" dirty="0">
                <a:latin typeface="微软雅黑" panose="020B0503020204020204" pitchFamily="34" charset="-122"/>
                <a:ea typeface="微软雅黑" panose="020B0503020204020204" pitchFamily="34" charset="-122"/>
              </a:rPr>
              <a:t>URL</a:t>
            </a:r>
            <a:r>
              <a:rPr lang="zh-CN" altLang="en-US" sz="2400" dirty="0">
                <a:latin typeface="微软雅黑" panose="020B0503020204020204" pitchFamily="34" charset="-122"/>
                <a:ea typeface="微软雅黑" panose="020B0503020204020204" pitchFamily="34" charset="-122"/>
              </a:rPr>
              <a:t>）指定要访问的</a:t>
            </a:r>
            <a:r>
              <a:rPr lang="zh-CN" altLang="en-US" sz="2400" b="1" dirty="0">
                <a:solidFill>
                  <a:srgbClr val="FF0000"/>
                </a:solidFill>
                <a:latin typeface="微软雅黑" panose="020B0503020204020204" pitchFamily="34" charset="-122"/>
                <a:ea typeface="微软雅黑" panose="020B0503020204020204" pitchFamily="34" charset="-122"/>
              </a:rPr>
              <a:t>网页</a:t>
            </a:r>
          </a:p>
        </p:txBody>
      </p:sp>
      <p:sp>
        <p:nvSpPr>
          <p:cNvPr id="12" name="TextBox 11"/>
          <p:cNvSpPr txBox="1"/>
          <p:nvPr/>
        </p:nvSpPr>
        <p:spPr>
          <a:xfrm>
            <a:off x="8717498" y="4297680"/>
            <a:ext cx="2549525" cy="1198880"/>
          </a:xfrm>
          <a:prstGeom prst="rect">
            <a:avLst/>
          </a:prstGeom>
          <a:noFill/>
        </p:spPr>
        <p:txBody>
          <a:bodyPr>
            <a:spAutoFit/>
          </a:bodyPr>
          <a:lstStyle/>
          <a:p>
            <a:pPr>
              <a:defRPr/>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浏览器“</a:t>
            </a:r>
            <a:r>
              <a:rPr lang="zh-CN" altLang="en-US" sz="2400" b="1" dirty="0">
                <a:solidFill>
                  <a:srgbClr val="FF0000"/>
                </a:solidFill>
                <a:latin typeface="微软雅黑" panose="020B0503020204020204" pitchFamily="34" charset="-122"/>
                <a:ea typeface="微软雅黑" panose="020B0503020204020204" pitchFamily="34" charset="-122"/>
              </a:rPr>
              <a:t>解释</a:t>
            </a:r>
            <a:r>
              <a:rPr lang="zh-CN" altLang="en-US" sz="2400" dirty="0">
                <a:latin typeface="微软雅黑" panose="020B0503020204020204" pitchFamily="34" charset="-122"/>
                <a:ea typeface="微软雅黑" panose="020B0503020204020204" pitchFamily="34" charset="-122"/>
              </a:rPr>
              <a:t>”网页文件，呈现出</a:t>
            </a:r>
            <a:r>
              <a:rPr lang="zh-CN" altLang="en-US" sz="2400" b="1" dirty="0">
                <a:solidFill>
                  <a:srgbClr val="FF0000"/>
                </a:solidFill>
                <a:latin typeface="微软雅黑" panose="020B0503020204020204" pitchFamily="34" charset="-122"/>
                <a:ea typeface="微软雅黑" panose="020B0503020204020204" pitchFamily="34" charset="-122"/>
              </a:rPr>
              <a:t>网页</a:t>
            </a:r>
          </a:p>
        </p:txBody>
      </p:sp>
      <p:sp>
        <p:nvSpPr>
          <p:cNvPr id="14" name="云形标注 13"/>
          <p:cNvSpPr/>
          <p:nvPr/>
        </p:nvSpPr>
        <p:spPr>
          <a:xfrm>
            <a:off x="1874057" y="1234311"/>
            <a:ext cx="3171033" cy="919252"/>
          </a:xfrm>
          <a:prstGeom prst="cloudCallout">
            <a:avLst>
              <a:gd name="adj1" fmla="val 53868"/>
              <a:gd name="adj2" fmla="val 104800"/>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XXX.html</a:t>
            </a:r>
            <a:endParaRPr lang="zh-CN" altLang="en-US" sz="2400" dirty="0">
              <a:latin typeface="微软雅黑" panose="020B0503020204020204" pitchFamily="34" charset="-122"/>
              <a:ea typeface="微软雅黑" panose="020B0503020204020204" pitchFamily="34" charset="-122"/>
            </a:endParaRPr>
          </a:p>
        </p:txBody>
      </p:sp>
      <p:pic>
        <p:nvPicPr>
          <p:cNvPr id="15" name="Picture 3" descr="C:\Users\Yan\Deskto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60" y="4036625"/>
            <a:ext cx="17208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803960" y="4756297"/>
            <a:ext cx="1607212" cy="460375"/>
          </a:xfrm>
          <a:prstGeom prst="rect">
            <a:avLst/>
          </a:prstGeom>
          <a:noFill/>
        </p:spPr>
        <p:txBody>
          <a:bodyPr wrap="square">
            <a:spAutoFit/>
          </a:bodyPr>
          <a:lstStyle/>
          <a:p>
            <a:pPr>
              <a:defRPr/>
            </a:pP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网页文件</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1"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P spid="12" grpId="0"/>
      <p:bldP spid="14"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列表</a:t>
            </a:r>
          </a:p>
        </p:txBody>
      </p:sp>
      <p:sp>
        <p:nvSpPr>
          <p:cNvPr id="3" name="内容占位符 2"/>
          <p:cNvSpPr>
            <a:spLocks noGrp="1"/>
          </p:cNvSpPr>
          <p:nvPr>
            <p:ph sz="half" idx="1"/>
          </p:nvPr>
        </p:nvSpPr>
        <p:spPr/>
        <p:txBody>
          <a:bodyPr/>
          <a:lstStyle/>
          <a:p>
            <a:r>
              <a:rPr lang="zh-CN" altLang="en-US" dirty="0">
                <a:solidFill>
                  <a:srgbClr val="FF0000"/>
                </a:solidFill>
              </a:rPr>
              <a:t>列表 </a:t>
            </a:r>
            <a:r>
              <a:rPr dirty="0"/>
              <a:t>—— </a:t>
            </a:r>
            <a:r>
              <a:rPr lang="zh-CN" altLang="en-US" dirty="0">
                <a:sym typeface="+mn-ea"/>
              </a:rPr>
              <a:t>HTML 支持无序列表、有序列表</a:t>
            </a:r>
          </a:p>
          <a:p>
            <a:pPr lvl="1"/>
            <a:r>
              <a:rPr lang="zh-CN" altLang="en-US" dirty="0">
                <a:sym typeface="+mn-ea"/>
              </a:rPr>
              <a:t>无序列表：是一个</a:t>
            </a:r>
            <a:r>
              <a:rPr lang="zh-CN" altLang="en-US" dirty="0">
                <a:solidFill>
                  <a:srgbClr val="C00000"/>
                </a:solidFill>
                <a:sym typeface="+mn-ea"/>
              </a:rPr>
              <a:t>没有前后顺序</a:t>
            </a:r>
            <a:r>
              <a:rPr lang="zh-CN" altLang="en-US" dirty="0">
                <a:sym typeface="+mn-ea"/>
              </a:rPr>
              <a:t>的信息列表。</a:t>
            </a:r>
          </a:p>
          <a:p>
            <a:pPr lvl="1"/>
            <a:r>
              <a:rPr lang="zh-CN" altLang="en-US" dirty="0">
                <a:sym typeface="+mn-ea"/>
              </a:rPr>
              <a:t>有序列表：是一个</a:t>
            </a:r>
            <a:r>
              <a:rPr lang="zh-CN" altLang="en-US" dirty="0">
                <a:solidFill>
                  <a:srgbClr val="C00000"/>
                </a:solidFill>
                <a:sym typeface="+mn-ea"/>
              </a:rPr>
              <a:t>有前后顺序</a:t>
            </a:r>
            <a:r>
              <a:rPr lang="zh-CN" altLang="en-US" dirty="0">
                <a:sym typeface="+mn-ea"/>
              </a:rPr>
              <a:t>的信息列表。</a:t>
            </a:r>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endParaRPr lang="zh-CN" altLang="en-US" dirty="0"/>
          </a:p>
        </p:txBody>
      </p:sp>
      <p:pic>
        <p:nvPicPr>
          <p:cNvPr id="1025" name="Picture 1" descr="C:\Users\MengYi\AppData\Roaming\Tencent\Users\570924408\QQ\WinTemp\RichOle\$D4KQ1R%7}%HTQWM]KW66Y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3140710"/>
            <a:ext cx="4245610" cy="230441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2089172" y="5250180"/>
            <a:ext cx="2621280" cy="782302"/>
            <a:chOff x="639347" y="5416871"/>
            <a:chExt cx="2621280" cy="782302"/>
          </a:xfrm>
        </p:grpSpPr>
        <p:sp>
          <p:nvSpPr>
            <p:cNvPr id="7" name="TextBox 6"/>
            <p:cNvSpPr txBox="1"/>
            <p:nvPr/>
          </p:nvSpPr>
          <p:spPr>
            <a:xfrm>
              <a:off x="639347" y="5738798"/>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无序列表</a:t>
              </a:r>
              <a:r>
                <a:rPr lang="zh-CN" altLang="en-US" sz="2400" dirty="0">
                  <a:latin typeface="微软雅黑" panose="020B0503020204020204" pitchFamily="34" charset="-122"/>
                  <a:ea typeface="微软雅黑" panose="020B0503020204020204" pitchFamily="34" charset="-122"/>
                </a:rPr>
                <a:t>的列表符</a:t>
              </a:r>
            </a:p>
          </p:txBody>
        </p:sp>
        <p:cxnSp>
          <p:nvCxnSpPr>
            <p:cNvPr id="6" name="直接箭头连接符 5"/>
            <p:cNvCxnSpPr/>
            <p:nvPr/>
          </p:nvCxnSpPr>
          <p:spPr>
            <a:xfrm flipH="1" flipV="1">
              <a:off x="765055" y="5416871"/>
              <a:ext cx="636905" cy="3219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descr="C:\Users\MengYi\AppData\Roaming\Tencent\Users\570924408\QQ\WinTemp\RichOle\5]YN[R`$FAIKUX6W}`O{3{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809" y="2831305"/>
            <a:ext cx="2304256" cy="26139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158970" y="5572106"/>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有序列表</a:t>
            </a:r>
            <a:r>
              <a:rPr lang="zh-CN" altLang="en-US" sz="2400" dirty="0">
                <a:latin typeface="微软雅黑" panose="020B0503020204020204" pitchFamily="34" charset="-122"/>
                <a:ea typeface="微软雅黑" panose="020B0503020204020204" pitchFamily="34" charset="-122"/>
              </a:rPr>
              <a:t>的列表符</a:t>
            </a:r>
          </a:p>
        </p:txBody>
      </p:sp>
      <p:cxnSp>
        <p:nvCxnSpPr>
          <p:cNvPr id="21" name="直接箭头连接符 20"/>
          <p:cNvCxnSpPr/>
          <p:nvPr/>
        </p:nvCxnSpPr>
        <p:spPr>
          <a:xfrm flipH="1" flipV="1">
            <a:off x="7591018" y="5301208"/>
            <a:ext cx="680698" cy="30169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arn(inVertical)">
                                      <p:cBhvr>
                                        <p:cTn id="7" dur="5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无序列表</a:t>
            </a:r>
          </a:p>
        </p:txBody>
      </p:sp>
      <p:sp>
        <p:nvSpPr>
          <p:cNvPr id="3" name="内容占位符 2"/>
          <p:cNvSpPr>
            <a:spLocks noGrp="1"/>
          </p:cNvSpPr>
          <p:nvPr>
            <p:ph sz="half" idx="1"/>
          </p:nvPr>
        </p:nvSpPr>
        <p:spPr/>
        <p:txBody>
          <a:bodyPr/>
          <a:lstStyle/>
          <a:p>
            <a:r>
              <a:rPr lang="zh-CN" altLang="en-US">
                <a:sym typeface="+mn-ea"/>
              </a:rPr>
              <a:t>无序列表使用 </a:t>
            </a:r>
            <a:r>
              <a:rPr>
                <a:solidFill>
                  <a:srgbClr val="FF0000"/>
                </a:solidFill>
                <a:sym typeface="+mn-ea"/>
              </a:rPr>
              <a:t>&lt;</a:t>
            </a:r>
            <a:r>
              <a:rPr dirty="0" err="1">
                <a:solidFill>
                  <a:srgbClr val="FF0000"/>
                </a:solidFill>
                <a:sym typeface="+mn-ea"/>
              </a:rPr>
              <a:t>ul</a:t>
            </a:r>
            <a:r>
              <a:rPr>
                <a:solidFill>
                  <a:srgbClr val="FF0000"/>
                </a:solidFill>
                <a:sym typeface="+mn-ea"/>
              </a:rPr>
              <a:t>&gt; </a:t>
            </a:r>
            <a:r>
              <a:rPr lang="zh-CN" altLang="en-US">
                <a:sym typeface="+mn-ea"/>
              </a:rPr>
              <a:t>标签，每个列表项使用 </a:t>
            </a:r>
            <a:r>
              <a:rPr>
                <a:solidFill>
                  <a:srgbClr val="FF0000"/>
                </a:solidFill>
                <a:sym typeface="+mn-ea"/>
              </a:rPr>
              <a:t>&lt;li&gt;</a:t>
            </a:r>
            <a:r>
              <a:rPr lang="zh-CN" altLang="en-US">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a:sym typeface="+mn-ea"/>
              </a:rPr>
              <a:t>每个列表项默认使用</a:t>
            </a:r>
            <a:r>
              <a:rPr lang="zh-CN" altLang="en-US">
                <a:solidFill>
                  <a:srgbClr val="FF0000"/>
                </a:solidFill>
                <a:sym typeface="+mn-ea"/>
              </a:rPr>
              <a:t>粗体圆点</a:t>
            </a:r>
            <a:r>
              <a:rPr lang="zh-CN" altLang="en-US">
                <a:sym typeface="+mn-ea"/>
              </a:rPr>
              <a:t>进行标记。</a:t>
            </a:r>
          </a:p>
          <a:p>
            <a:r>
              <a:rPr lang="zh-CN" altLang="en-US">
                <a:sym typeface="+mn-ea"/>
              </a:rPr>
              <a:t>列表项内部可以使用段落、换行符、图片、链接以及其他列表等。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代码：</a:t>
            </a:r>
          </a:p>
        </p:txBody>
      </p:sp>
      <p:sp>
        <p:nvSpPr>
          <p:cNvPr id="10" name="TextBox 9"/>
          <p:cNvSpPr txBox="1"/>
          <p:nvPr/>
        </p:nvSpPr>
        <p:spPr>
          <a:xfrm>
            <a:off x="6831186" y="3348360"/>
            <a:ext cx="17068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页面效果：</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262" y="3784617"/>
            <a:ext cx="3908392" cy="236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331" y="3856627"/>
            <a:ext cx="2809459" cy="2130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10"/>
          <p:cNvSpPr txBox="1"/>
          <p:nvPr/>
        </p:nvSpPr>
        <p:spPr>
          <a:xfrm>
            <a:off x="9277663" y="580802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randombar(horizontal)">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有序列表</a:t>
            </a:r>
          </a:p>
        </p:txBody>
      </p:sp>
      <p:sp>
        <p:nvSpPr>
          <p:cNvPr id="3" name="内容占位符 2"/>
          <p:cNvSpPr>
            <a:spLocks noGrp="1"/>
          </p:cNvSpPr>
          <p:nvPr>
            <p:ph sz="half" idx="1"/>
          </p:nvPr>
        </p:nvSpPr>
        <p:spPr/>
        <p:txBody>
          <a:bodyPr/>
          <a:lstStyle/>
          <a:p>
            <a:r>
              <a:rPr lang="zh-CN" altLang="en-US">
                <a:sym typeface="+mn-ea"/>
              </a:rPr>
              <a:t>有序列表使用 </a:t>
            </a:r>
            <a:r>
              <a:rPr>
                <a:solidFill>
                  <a:srgbClr val="FF0000"/>
                </a:solidFill>
                <a:sym typeface="+mn-ea"/>
              </a:rPr>
              <a:t>&lt;o</a:t>
            </a:r>
            <a:r>
              <a:rPr dirty="0" err="1">
                <a:solidFill>
                  <a:srgbClr val="FF0000"/>
                </a:solidFill>
                <a:sym typeface="+mn-ea"/>
              </a:rPr>
              <a:t>l</a:t>
            </a:r>
            <a:r>
              <a:rPr>
                <a:solidFill>
                  <a:srgbClr val="FF0000"/>
                </a:solidFill>
                <a:sym typeface="+mn-ea"/>
              </a:rPr>
              <a:t>&gt; </a:t>
            </a:r>
            <a:r>
              <a:rPr lang="zh-CN" altLang="en-US">
                <a:sym typeface="+mn-ea"/>
              </a:rPr>
              <a:t>标签，每个列表项使用 </a:t>
            </a:r>
            <a:r>
              <a:rPr>
                <a:solidFill>
                  <a:srgbClr val="FF0000"/>
                </a:solidFill>
                <a:sym typeface="+mn-ea"/>
              </a:rPr>
              <a:t>&lt;li&gt;</a:t>
            </a:r>
            <a:r>
              <a:rPr lang="zh-CN" altLang="en-US">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a:sym typeface="+mn-ea"/>
              </a:rPr>
              <a:t>每个列表项默认使用</a:t>
            </a:r>
            <a:r>
              <a:rPr lang="zh-CN" altLang="en-US">
                <a:solidFill>
                  <a:srgbClr val="FF0000"/>
                </a:solidFill>
                <a:sym typeface="+mn-ea"/>
              </a:rPr>
              <a:t>数字</a:t>
            </a:r>
            <a:r>
              <a:rPr lang="zh-CN" altLang="en-US">
                <a:sym typeface="+mn-ea"/>
              </a:rPr>
              <a:t>进行标记。</a:t>
            </a:r>
          </a:p>
          <a:p>
            <a:r>
              <a:rPr lang="zh-CN" altLang="en-US">
                <a:sym typeface="+mn-ea"/>
              </a:rPr>
              <a:t>列表项内部可以使用段落、换行符、图片、链接以及其他列表等。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代码：</a:t>
            </a:r>
          </a:p>
        </p:txBody>
      </p:sp>
      <p:sp>
        <p:nvSpPr>
          <p:cNvPr id="10" name="TextBox 9"/>
          <p:cNvSpPr txBox="1"/>
          <p:nvPr/>
        </p:nvSpPr>
        <p:spPr>
          <a:xfrm>
            <a:off x="6831186" y="3348360"/>
            <a:ext cx="17068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页面效果：</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262" y="3784617"/>
            <a:ext cx="3789893" cy="222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115" y="3856355"/>
            <a:ext cx="2781935" cy="21043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框 10"/>
          <p:cNvSpPr txBox="1"/>
          <p:nvPr/>
        </p:nvSpPr>
        <p:spPr>
          <a:xfrm>
            <a:off x="9277663" y="580802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4" presetClass="entr" presetSubtype="1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randombar(horizontal)">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列表标签和内联框架</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注意事项</a:t>
            </a:r>
          </a:p>
        </p:txBody>
      </p:sp>
      <p:sp>
        <p:nvSpPr>
          <p:cNvPr id="3" name="内容占位符 2"/>
          <p:cNvSpPr>
            <a:spLocks noGrp="1"/>
          </p:cNvSpPr>
          <p:nvPr>
            <p:ph sz="half" idx="1"/>
          </p:nvPr>
        </p:nvSpPr>
        <p:spPr/>
        <p:txBody>
          <a:bodyPr/>
          <a:lstStyle/>
          <a:p>
            <a:r>
              <a:rPr lang="zh-CN" altLang="en-US">
                <a:sym typeface="+mn-ea"/>
              </a:rPr>
              <a:t>文件的扩展名要以 </a:t>
            </a:r>
            <a:r>
              <a:rPr>
                <a:solidFill>
                  <a:srgbClr val="FF0000"/>
                </a:solidFill>
                <a:sym typeface="+mn-ea"/>
              </a:rPr>
              <a:t>.html </a:t>
            </a:r>
            <a:r>
              <a:rPr lang="zh-CN" altLang="en-US">
                <a:sym typeface="+mn-ea"/>
              </a:rPr>
              <a:t>或者 </a:t>
            </a:r>
            <a:r>
              <a:rPr>
                <a:solidFill>
                  <a:srgbClr val="FF0000"/>
                </a:solidFill>
                <a:sym typeface="+mn-ea"/>
              </a:rPr>
              <a:t>.</a:t>
            </a:r>
            <a:r>
              <a:rPr dirty="0" err="1">
                <a:solidFill>
                  <a:srgbClr val="FF0000"/>
                </a:solidFill>
                <a:sym typeface="+mn-ea"/>
              </a:rPr>
              <a:t>htm </a:t>
            </a:r>
            <a:r>
              <a:rPr lang="zh-CN" altLang="en-US">
                <a:sym typeface="+mn-ea"/>
              </a:rPr>
              <a:t>结束。</a:t>
            </a:r>
          </a:p>
          <a:p>
            <a:r>
              <a:rPr lang="zh-CN" altLang="en-US">
                <a:sym typeface="+mn-ea"/>
              </a:rPr>
              <a:t>文件名由</a:t>
            </a:r>
            <a:r>
              <a:rPr lang="zh-CN" altLang="en-US">
                <a:solidFill>
                  <a:srgbClr val="FF0000"/>
                </a:solidFill>
                <a:sym typeface="+mn-ea"/>
              </a:rPr>
              <a:t>英文字母、数字或下划线</a:t>
            </a:r>
            <a:r>
              <a:rPr lang="zh-CN" altLang="en-US">
                <a:sym typeface="+mn-ea"/>
              </a:rPr>
              <a:t>组成。</a:t>
            </a:r>
            <a:endParaRPr lang="zh-CN" altLang="en-US" dirty="0"/>
          </a:p>
          <a:p>
            <a:r>
              <a:rPr lang="zh-CN" altLang="en-US">
                <a:sym typeface="+mn-ea"/>
              </a:rPr>
              <a:t>文件名中不要包含</a:t>
            </a:r>
            <a:r>
              <a:rPr lang="zh-CN" altLang="en-US">
                <a:solidFill>
                  <a:srgbClr val="FF0000"/>
                </a:solidFill>
                <a:sym typeface="+mn-ea"/>
              </a:rPr>
              <a:t>特殊符号</a:t>
            </a:r>
            <a:r>
              <a:rPr lang="zh-CN" altLang="en-US">
                <a:sym typeface="+mn-ea"/>
              </a:rPr>
              <a:t>，比如空格、</a:t>
            </a:r>
            <a:r>
              <a:rPr>
                <a:sym typeface="+mn-ea"/>
              </a:rPr>
              <a:t>$ </a:t>
            </a:r>
            <a:r>
              <a:rPr lang="zh-CN" altLang="en-US">
                <a:sym typeface="+mn-ea"/>
              </a:rPr>
              <a:t>等，</a:t>
            </a:r>
            <a:r>
              <a:rPr lang="zh-CN" altLang="en-US">
                <a:solidFill>
                  <a:srgbClr val="FF0000"/>
                </a:solidFill>
                <a:sym typeface="+mn-ea"/>
              </a:rPr>
              <a:t>不使用中文。</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编码规范</a:t>
            </a:r>
          </a:p>
        </p:txBody>
      </p:sp>
      <p:sp>
        <p:nvSpPr>
          <p:cNvPr id="3" name="内容占位符 2"/>
          <p:cNvSpPr>
            <a:spLocks noGrp="1"/>
          </p:cNvSpPr>
          <p:nvPr>
            <p:ph sz="half" idx="1"/>
          </p:nvPr>
        </p:nvSpPr>
        <p:spPr/>
        <p:txBody>
          <a:bodyPr/>
          <a:lstStyle/>
          <a:p>
            <a:r>
              <a:rPr lang="zh-CN" altLang="en-US"/>
              <a:t>所有的标签</a:t>
            </a:r>
            <a:r>
              <a:rPr lang="zh-CN" altLang="en-US">
                <a:solidFill>
                  <a:srgbClr val="FF0000"/>
                </a:solidFill>
              </a:rPr>
              <a:t>必须关闭</a:t>
            </a:r>
            <a:r>
              <a:rPr lang="zh-CN" altLang="en-US"/>
              <a:t>。</a:t>
            </a:r>
          </a:p>
          <a:p>
            <a:r>
              <a:rPr kumimoji="1" lang="zh-CN" altLang="en-US">
                <a:sym typeface="+mn-ea"/>
              </a:rPr>
              <a:t>所有标签和其属性的名字都必须使用</a:t>
            </a:r>
            <a:r>
              <a:rPr kumimoji="1" lang="zh-CN" altLang="en-US">
                <a:solidFill>
                  <a:srgbClr val="FF0000"/>
                </a:solidFill>
                <a:sym typeface="+mn-ea"/>
              </a:rPr>
              <a:t>小写</a:t>
            </a:r>
            <a:r>
              <a:rPr kumimoji="1" lang="zh-CN" altLang="en-US">
                <a:sym typeface="+mn-ea"/>
              </a:rPr>
              <a:t>。</a:t>
            </a:r>
            <a:endParaRPr kumimoji="1" lang="en-US" altLang="zh-CN" dirty="0"/>
          </a:p>
          <a:p>
            <a:r>
              <a:rPr kumimoji="1" lang="zh-CN" altLang="en-US">
                <a:sym typeface="+mn-ea"/>
              </a:rPr>
              <a:t>所有的标签都必须</a:t>
            </a:r>
            <a:r>
              <a:rPr kumimoji="1" lang="zh-CN" altLang="en-US">
                <a:solidFill>
                  <a:srgbClr val="FF0000"/>
                </a:solidFill>
                <a:sym typeface="+mn-ea"/>
              </a:rPr>
              <a:t>合理嵌套</a:t>
            </a:r>
            <a:r>
              <a:rPr kumimoji="1" lang="zh-CN" altLang="en-US">
                <a:sym typeface="+mn-ea"/>
              </a:rPr>
              <a:t>。</a:t>
            </a:r>
            <a:endParaRPr kumimoji="1" lang="en-US" altLang="zh-CN" dirty="0"/>
          </a:p>
          <a:p>
            <a:r>
              <a:rPr kumimoji="1" lang="zh-CN" altLang="en-US">
                <a:sym typeface="+mn-ea"/>
              </a:rPr>
              <a:t>所有的属性</a:t>
            </a:r>
            <a:r>
              <a:rPr kumimoji="1" lang="zh-CN" altLang="en-US">
                <a:solidFill>
                  <a:srgbClr val="FF0000"/>
                </a:solidFill>
                <a:sym typeface="+mn-ea"/>
              </a:rPr>
              <a:t>必须赋值</a:t>
            </a:r>
            <a:r>
              <a:rPr kumimoji="1" lang="zh-CN" altLang="en-US">
                <a:sym typeface="+mn-ea"/>
              </a:rPr>
              <a:t>，所有的</a:t>
            </a:r>
            <a:r>
              <a:rPr kumimoji="1" lang="zh-CN" altLang="en-US">
                <a:solidFill>
                  <a:srgbClr val="FF0000"/>
                </a:solidFill>
                <a:sym typeface="+mn-ea"/>
              </a:rPr>
              <a:t>属性值</a:t>
            </a:r>
            <a:r>
              <a:rPr kumimoji="1" lang="zh-CN" altLang="en-US">
                <a:sym typeface="+mn-ea"/>
              </a:rPr>
              <a:t>必须用</a:t>
            </a:r>
            <a:r>
              <a:rPr kumimoji="1" lang="zh-CN" altLang="en-US">
                <a:solidFill>
                  <a:srgbClr val="FF0000"/>
                </a:solidFill>
                <a:sym typeface="+mn-ea"/>
              </a:rPr>
              <a:t>引号</a:t>
            </a:r>
            <a:r>
              <a:rPr kumimoji="1" lang="zh-CN" altLang="en-US">
                <a:sym typeface="+mn-ea"/>
              </a:rPr>
              <a:t>括起来。</a:t>
            </a:r>
            <a:endParaRPr kumimoji="1" lang="en-US" altLang="zh-CN" dirty="0"/>
          </a:p>
          <a:p>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967" y="4119933"/>
            <a:ext cx="3853568" cy="429766"/>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535" y="4103475"/>
            <a:ext cx="1944216" cy="459051"/>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乘号 8"/>
          <p:cNvSpPr/>
          <p:nvPr/>
        </p:nvSpPr>
        <p:spPr>
          <a:xfrm>
            <a:off x="7031425" y="4553444"/>
            <a:ext cx="1404925" cy="1827197"/>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乘号 9"/>
          <p:cNvSpPr/>
          <p:nvPr/>
        </p:nvSpPr>
        <p:spPr>
          <a:xfrm>
            <a:off x="3160400" y="4549699"/>
            <a:ext cx="1404925" cy="1827196"/>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subTnLst>
                                    <p:audio>
                                      <p:cMediaNode>
                                        <p:cTn display="0" masterRel="sameClick">
                                          <p:stCondLst>
                                            <p:cond evt="begin" delay="0">
                                              <p:tn val="10"/>
                                            </p:cond>
                                          </p:stCondLst>
                                          <p:endCondLst>
                                            <p:cond evt="onStopAudio" delay="0">
                                              <p:tgtEl>
                                                <p:sldTgt/>
                                              </p:tgtEl>
                                            </p:cond>
                                          </p:endCondLst>
                                        </p:cTn>
                                        <p:tgtEl>
                                          <p:sndTgt r:embed="rId2" name="hammer.wav"/>
                                        </p:tgtEl>
                                      </p:cMediaNode>
                                    </p:audio>
                                  </p:sub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subTnLst>
                                    <p:audio>
                                      <p:cMediaNode>
                                        <p:cTn display="0" masterRel="sameClick">
                                          <p:stCondLst>
                                            <p:cond evt="begin" delay="0">
                                              <p:tn val="22"/>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本节小结</a:t>
            </a:r>
          </a:p>
        </p:txBody>
      </p:sp>
      <p:sp>
        <p:nvSpPr>
          <p:cNvPr id="3" name="内容占位符 2"/>
          <p:cNvSpPr>
            <a:spLocks noGrp="1"/>
          </p:cNvSpPr>
          <p:nvPr>
            <p:ph sz="half" idx="1"/>
          </p:nvPr>
        </p:nvSpPr>
        <p:spPr>
          <a:xfrm>
            <a:off x="638810" y="1085850"/>
            <a:ext cx="11106785" cy="5148580"/>
          </a:xfrm>
        </p:spPr>
        <p:txBody>
          <a:bodyPr>
            <a:normAutofit/>
          </a:bodyPr>
          <a:lstStyle/>
          <a:p>
            <a:r>
              <a:rPr lang="zh-CN" altLang="en-US" dirty="0">
                <a:sym typeface="+mn-ea"/>
              </a:rPr>
              <a:t>理解网页文件</a:t>
            </a:r>
            <a:r>
              <a:rPr lang="zh-CN" altLang="en-US" dirty="0">
                <a:solidFill>
                  <a:srgbClr val="FF0000"/>
                </a:solidFill>
                <a:sym typeface="+mn-ea"/>
              </a:rPr>
              <a:t>请求过程</a:t>
            </a:r>
            <a:r>
              <a:rPr lang="zh-CN" altLang="en-US" dirty="0">
                <a:sym typeface="+mn-ea"/>
              </a:rPr>
              <a:t>和浏览器“</a:t>
            </a:r>
            <a:r>
              <a:rPr lang="zh-CN" altLang="en-US" dirty="0">
                <a:solidFill>
                  <a:srgbClr val="FF0000"/>
                </a:solidFill>
                <a:sym typeface="+mn-ea"/>
              </a:rPr>
              <a:t>解释</a:t>
            </a:r>
            <a:r>
              <a:rPr lang="zh-CN" altLang="en-US" dirty="0">
                <a:sym typeface="+mn-ea"/>
              </a:rPr>
              <a:t>”文件</a:t>
            </a:r>
            <a:endParaRPr lang="en-US" altLang="zh-CN" dirty="0"/>
          </a:p>
          <a:p>
            <a:r>
              <a:rPr dirty="0">
                <a:sym typeface="+mn-ea"/>
              </a:rPr>
              <a:t>HTML </a:t>
            </a:r>
            <a:r>
              <a:rPr lang="zh-CN" altLang="en-US" dirty="0">
                <a:sym typeface="+mn-ea"/>
              </a:rPr>
              <a:t>基础语法，三要素“</a:t>
            </a:r>
            <a:r>
              <a:rPr lang="zh-CN" altLang="en-US" dirty="0">
                <a:solidFill>
                  <a:srgbClr val="FF0000"/>
                </a:solidFill>
                <a:sym typeface="+mn-ea"/>
              </a:rPr>
              <a:t>词汇、语法、语义</a:t>
            </a:r>
            <a:r>
              <a:rPr lang="zh-CN" altLang="en-US" dirty="0">
                <a:sym typeface="+mn-ea"/>
              </a:rPr>
              <a:t>”</a:t>
            </a:r>
          </a:p>
          <a:p>
            <a:r>
              <a:rPr lang="zh-CN" altLang="en-US" dirty="0"/>
              <a:t>网页文件结构和单双标签</a:t>
            </a:r>
            <a:endParaRPr lang="en-US" altLang="zh-CN" dirty="0"/>
          </a:p>
          <a:p>
            <a:r>
              <a:rPr lang="zh-CN" altLang="en-US" dirty="0">
                <a:sym typeface="+mn-ea"/>
              </a:rPr>
              <a:t>段落标签</a:t>
            </a:r>
            <a:r>
              <a:rPr dirty="0">
                <a:sym typeface="+mn-ea"/>
              </a:rPr>
              <a:t>&lt;p&gt;</a:t>
            </a:r>
            <a:r>
              <a:rPr lang="zh-CN" altLang="en-US" dirty="0">
                <a:sym typeface="+mn-ea"/>
              </a:rPr>
              <a:t>和标题标签</a:t>
            </a:r>
            <a:r>
              <a:rPr dirty="0">
                <a:sym typeface="+mn-ea"/>
              </a:rPr>
              <a:t>&lt;h1&gt;</a:t>
            </a:r>
            <a:endParaRPr lang="en-US" altLang="zh-CN" dirty="0"/>
          </a:p>
          <a:p>
            <a:r>
              <a:rPr lang="zh-CN" altLang="en-US" dirty="0">
                <a:sym typeface="+mn-ea"/>
              </a:rPr>
              <a:t>图片标签</a:t>
            </a:r>
            <a:r>
              <a:rPr dirty="0">
                <a:sym typeface="+mn-ea"/>
              </a:rPr>
              <a:t>&lt;</a:t>
            </a:r>
            <a:r>
              <a:rPr dirty="0" err="1">
                <a:sym typeface="+mn-ea"/>
              </a:rPr>
              <a:t>img</a:t>
            </a:r>
            <a:r>
              <a:rPr dirty="0">
                <a:sym typeface="+mn-ea"/>
              </a:rPr>
              <a:t>&gt;</a:t>
            </a:r>
            <a:r>
              <a:rPr lang="zh-CN" altLang="en-US" dirty="0">
                <a:sym typeface="+mn-ea"/>
              </a:rPr>
              <a:t>，相对路径和绝对路径</a:t>
            </a:r>
            <a:endParaRPr lang="en-US" altLang="zh-CN" dirty="0"/>
          </a:p>
          <a:p>
            <a:r>
              <a:rPr lang="zh-CN" altLang="en-US" dirty="0">
                <a:sym typeface="+mn-ea"/>
              </a:rPr>
              <a:t>超链接标签</a:t>
            </a:r>
            <a:r>
              <a:rPr dirty="0">
                <a:sym typeface="+mn-ea"/>
              </a:rPr>
              <a:t>&lt;a&gt;</a:t>
            </a:r>
            <a:r>
              <a:rPr lang="zh-CN" altLang="en-US" dirty="0">
                <a:sym typeface="+mn-ea"/>
              </a:rPr>
              <a:t>、有序列表</a:t>
            </a:r>
            <a:r>
              <a:rPr dirty="0">
                <a:sym typeface="+mn-ea"/>
              </a:rPr>
              <a:t>&lt;</a:t>
            </a:r>
            <a:r>
              <a:rPr dirty="0" err="1">
                <a:sym typeface="+mn-ea"/>
              </a:rPr>
              <a:t>ol</a:t>
            </a:r>
            <a:r>
              <a:rPr dirty="0">
                <a:sym typeface="+mn-ea"/>
              </a:rPr>
              <a:t>&gt;</a:t>
            </a:r>
            <a:r>
              <a:rPr lang="zh-CN" altLang="en-US" dirty="0">
                <a:sym typeface="+mn-ea"/>
              </a:rPr>
              <a:t>、无序列表</a:t>
            </a:r>
            <a:r>
              <a:rPr dirty="0">
                <a:sym typeface="+mn-ea"/>
              </a:rPr>
              <a:t>&lt;ul&gt;</a:t>
            </a:r>
            <a:endParaRPr lang="en-US" altLang="zh-CN" dirty="0"/>
          </a:p>
          <a:p>
            <a:r>
              <a:rPr lang="zh-CN" altLang="en-US" dirty="0">
                <a:sym typeface="+mn-ea"/>
              </a:rPr>
              <a:t>注意事项和编码规范</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349"/>
            <a:ext cx="12158986" cy="6856571"/>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50055" y="-6715551"/>
            <a:ext cx="10288031" cy="12991298"/>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9813541" flipH="1">
            <a:off x="4220296" y="1495310"/>
            <a:ext cx="332574" cy="38600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4850" y="2606212"/>
            <a:ext cx="1291321" cy="1238627"/>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2808" y="4267777"/>
            <a:ext cx="332574" cy="38600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07" y="3244254"/>
            <a:ext cx="1764297" cy="134528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0906" y="521995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191" y="5563215"/>
            <a:ext cx="332574" cy="3860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721" y="6014181"/>
            <a:ext cx="500911" cy="608838"/>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79703" y="519346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2932" y="5952599"/>
            <a:ext cx="749779" cy="517417"/>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69614" y="6281123"/>
            <a:ext cx="332574" cy="3860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3904" y="6291860"/>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628" y="2546541"/>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5621" y="2835054"/>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896" y="5451054"/>
            <a:ext cx="702799" cy="75485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418598" y="1999910"/>
            <a:ext cx="4854535" cy="1969770"/>
          </a:xfrm>
          <a:prstGeom prst="rect">
            <a:avLst/>
          </a:prstGeom>
          <a:noFill/>
        </p:spPr>
        <p:txBody>
          <a:bodyPr wrap="square" lIns="108850" tIns="54425" rIns="108850" bIns="54425" rtlCol="0">
            <a:spAutoFit/>
          </a:bodyPr>
          <a:lstStyle/>
          <a:p>
            <a:pPr algn="ctr"/>
            <a:r>
              <a:rPr lang="zh-CN" altLang="en-US" sz="6400" b="1" dirty="0">
                <a:solidFill>
                  <a:srgbClr val="595E64"/>
                </a:solidFill>
                <a:latin typeface="微软雅黑" panose="020B0503020204020204" pitchFamily="34" charset="-122"/>
                <a:ea typeface="微软雅黑" panose="020B0503020204020204" pitchFamily="34" charset="-122"/>
              </a:rPr>
              <a:t>谢   谢</a:t>
            </a:r>
            <a:endParaRPr lang="en-US" altLang="zh-CN" sz="6400" b="1" dirty="0">
              <a:solidFill>
                <a:srgbClr val="595E64"/>
              </a:solidFill>
              <a:latin typeface="微软雅黑" panose="020B0503020204020204" pitchFamily="34" charset="-122"/>
              <a:ea typeface="微软雅黑" panose="020B0503020204020204" pitchFamily="34" charset="-122"/>
            </a:endParaRPr>
          </a:p>
          <a:p>
            <a:pPr algn="ctr"/>
            <a:r>
              <a:rPr lang="en-US" altLang="zh-CN" sz="5700" b="1" dirty="0">
                <a:solidFill>
                  <a:srgbClr val="595E64"/>
                </a:solidFill>
                <a:latin typeface="微软雅黑" panose="020B0503020204020204" pitchFamily="34" charset="-122"/>
                <a:ea typeface="微软雅黑" panose="020B0503020204020204" pitchFamily="34" charset="-122"/>
              </a:rPr>
              <a:t>Thank </a:t>
            </a:r>
            <a:r>
              <a:rPr lang="en-US" altLang="zh-CN" sz="5700" b="1" dirty="0">
                <a:solidFill>
                  <a:srgbClr val="FF0000"/>
                </a:solidFill>
                <a:latin typeface="微软雅黑" panose="020B0503020204020204" pitchFamily="34" charset="-122"/>
                <a:ea typeface="微软雅黑" panose="020B0503020204020204" pitchFamily="34" charset="-122"/>
              </a:rPr>
              <a:t>You</a:t>
            </a:r>
            <a:endParaRPr lang="zh-CN" altLang="en-US" sz="6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网页文件与网页</a:t>
            </a:r>
          </a:p>
        </p:txBody>
      </p:sp>
      <p:sp>
        <p:nvSpPr>
          <p:cNvPr id="3" name="内容占位符 2"/>
          <p:cNvSpPr>
            <a:spLocks noGrp="1"/>
          </p:cNvSpPr>
          <p:nvPr>
            <p:ph sz="half" idx="1"/>
          </p:nvPr>
        </p:nvSpPr>
        <p:spPr>
          <a:xfrm>
            <a:off x="638810" y="1085850"/>
            <a:ext cx="11106785" cy="4890135"/>
          </a:xfrm>
        </p:spPr>
        <p:txBody>
          <a:bodyPr>
            <a:normAutofit/>
          </a:bodyPr>
          <a:lstStyle/>
          <a:p>
            <a:r>
              <a:rPr lang="zh-CN" altLang="en-US">
                <a:solidFill>
                  <a:schemeClr val="tx1"/>
                </a:solidFill>
                <a:latin typeface="微软雅黑" panose="020B0503020204020204" pitchFamily="34" charset="-122"/>
                <a:sym typeface="+mn-ea"/>
              </a:rPr>
              <a:t>网页文件</a:t>
            </a:r>
          </a:p>
          <a:p>
            <a:endParaRPr lang="zh-CN" altLang="en-US">
              <a:solidFill>
                <a:schemeClr val="tx1"/>
              </a:solidFill>
              <a:latin typeface="微软雅黑" panose="020B0503020204020204" pitchFamily="34" charset="-122"/>
              <a:sym typeface="+mn-ea"/>
            </a:endParaRPr>
          </a:p>
        </p:txBody>
      </p:sp>
      <p:sp>
        <p:nvSpPr>
          <p:cNvPr id="9219" name="内容占位符 2"/>
          <p:cNvSpPr>
            <a:spLocks noGrp="1"/>
          </p:cNvSpPr>
          <p:nvPr>
            <p:ph idx="4294967295"/>
          </p:nvPr>
        </p:nvSpPr>
        <p:spPr bwMode="auto">
          <a:xfrm>
            <a:off x="695325" y="1876425"/>
            <a:ext cx="6422390" cy="4171950"/>
          </a:xfrm>
          <a:noFill/>
          <a:ln w="12700">
            <a:solidFill>
              <a:srgbClr val="FF6F0D"/>
            </a:solidFill>
            <a:miter lim="800000"/>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lnSpcReduction="20000"/>
          </a:bodyPr>
          <a:lstStyle/>
          <a:p>
            <a:pPr marL="0" indent="0" fontAlgn="auto">
              <a:lnSpc>
                <a:spcPct val="130000"/>
              </a:lnSpc>
              <a:spcBef>
                <a:spcPts val="2200"/>
              </a:spcBef>
              <a:spcAft>
                <a:spcPts val="0"/>
              </a:spcAft>
              <a:buNone/>
            </a:pPr>
            <a:r>
              <a:rPr lang="en-US" altLang="zh-CN" sz="10400" dirty="0">
                <a:latin typeface="+mn-lt"/>
                <a:ea typeface="+mn-ea"/>
              </a:rPr>
              <a:t>&lt;!DOCTYPE html&gt;</a:t>
            </a:r>
          </a:p>
          <a:p>
            <a:pPr marL="0" indent="0">
              <a:lnSpc>
                <a:spcPct val="90000"/>
              </a:lnSpc>
              <a:spcBef>
                <a:spcPts val="1000"/>
              </a:spcBef>
              <a:spcAft>
                <a:spcPts val="0"/>
              </a:spcAft>
              <a:buNone/>
            </a:pPr>
            <a:r>
              <a:rPr lang="en-US" altLang="zh-CN" sz="10400" dirty="0">
                <a:latin typeface="+mn-lt"/>
                <a:ea typeface="+mn-ea"/>
              </a:rPr>
              <a:t>&lt;html&gt;</a:t>
            </a:r>
          </a:p>
          <a:p>
            <a:pPr marL="0" indent="0">
              <a:lnSpc>
                <a:spcPct val="90000"/>
              </a:lnSpc>
              <a:spcBef>
                <a:spcPts val="1000"/>
              </a:spcBef>
              <a:spcAft>
                <a:spcPts val="0"/>
              </a:spcAft>
              <a:buNone/>
            </a:pPr>
            <a:r>
              <a:rPr lang="en-US" altLang="zh-CN" sz="10400" dirty="0">
                <a:latin typeface="+mn-lt"/>
                <a:ea typeface="+mn-ea"/>
              </a:rPr>
              <a:t>    &lt;head&gt;</a:t>
            </a:r>
          </a:p>
          <a:p>
            <a:pPr marL="0" indent="0">
              <a:lnSpc>
                <a:spcPct val="90000"/>
              </a:lnSpc>
              <a:spcBef>
                <a:spcPts val="1000"/>
              </a:spcBef>
              <a:spcAft>
                <a:spcPts val="0"/>
              </a:spcAft>
              <a:buNone/>
            </a:pPr>
            <a:r>
              <a:rPr lang="en-US" altLang="zh-CN" sz="10400" dirty="0">
                <a:latin typeface="+mn-lt"/>
                <a:ea typeface="+mn-ea"/>
              </a:rPr>
              <a:t>            </a:t>
            </a:r>
            <a:r>
              <a:rPr lang="en-US" altLang="zh-CN" sz="10400" dirty="0"/>
              <a:t>&lt;meta charset="utf-8"/&gt;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&lt;title&gt;</a:t>
            </a:r>
            <a:r>
              <a:rPr lang="zh-CN" altLang="en-US" sz="10400" dirty="0">
                <a:latin typeface="+mn-lt"/>
                <a:ea typeface="+mn-ea"/>
              </a:rPr>
              <a:t>网页文件</a:t>
            </a:r>
            <a:r>
              <a:rPr lang="en-US" altLang="zh-CN" sz="10400" dirty="0">
                <a:latin typeface="+mn-lt"/>
                <a:ea typeface="+mn-ea"/>
              </a:rPr>
              <a:t>&lt;/title&gt;</a:t>
            </a:r>
          </a:p>
          <a:p>
            <a:pPr marL="0" indent="0">
              <a:lnSpc>
                <a:spcPct val="90000"/>
              </a:lnSpc>
              <a:spcBef>
                <a:spcPts val="1000"/>
              </a:spcBef>
              <a:spcAft>
                <a:spcPts val="0"/>
              </a:spcAft>
              <a:buNone/>
            </a:pPr>
            <a:r>
              <a:rPr lang="en-US" altLang="zh-CN" sz="10400" dirty="0">
                <a:latin typeface="+mn-lt"/>
                <a:ea typeface="+mn-ea"/>
              </a:rPr>
              <a:t>    &lt;/head&gt;</a:t>
            </a:r>
          </a:p>
          <a:p>
            <a:pPr marL="0" indent="0">
              <a:lnSpc>
                <a:spcPct val="90000"/>
              </a:lnSpc>
              <a:spcBef>
                <a:spcPts val="1000"/>
              </a:spcBef>
              <a:spcAft>
                <a:spcPts val="0"/>
              </a:spcAft>
              <a:buNone/>
            </a:pPr>
            <a:r>
              <a:rPr lang="en-US" altLang="zh-CN" sz="10400" dirty="0">
                <a:latin typeface="+mn-lt"/>
                <a:ea typeface="+mn-ea"/>
              </a:rPr>
              <a:t>    &lt;body&gt;</a:t>
            </a:r>
          </a:p>
          <a:p>
            <a:pPr marL="0" indent="0">
              <a:lnSpc>
                <a:spcPct val="90000"/>
              </a:lnSpc>
              <a:spcBef>
                <a:spcPts val="1000"/>
              </a:spcBef>
              <a:spcAft>
                <a:spcPts val="0"/>
              </a:spcAft>
              <a:buNone/>
            </a:pPr>
            <a:r>
              <a:rPr lang="en-US" altLang="zh-CN" sz="10400" dirty="0">
                <a:latin typeface="+mn-lt"/>
                <a:ea typeface="+mn-ea"/>
              </a:rPr>
              <a:t>        	&lt;h1&gt;</a:t>
            </a:r>
            <a:r>
              <a:rPr lang="zh-CN" altLang="en-US" sz="10400" dirty="0">
                <a:latin typeface="+mn-lt"/>
                <a:ea typeface="+mn-ea"/>
              </a:rPr>
              <a:t>这是第一个网页</a:t>
            </a:r>
            <a:r>
              <a:rPr lang="en-US" altLang="zh-CN" sz="10400" dirty="0">
                <a:latin typeface="+mn-lt"/>
                <a:ea typeface="+mn-ea"/>
              </a:rPr>
              <a:t>&lt;/h1&gt;</a:t>
            </a:r>
          </a:p>
          <a:p>
            <a:pPr marL="0" indent="0">
              <a:lnSpc>
                <a:spcPct val="90000"/>
              </a:lnSpc>
              <a:spcBef>
                <a:spcPts val="1000"/>
              </a:spcBef>
              <a:spcAft>
                <a:spcPts val="0"/>
              </a:spcAft>
              <a:buNone/>
            </a:pPr>
            <a:r>
              <a:rPr lang="en-US" altLang="zh-CN" sz="10400" dirty="0">
                <a:latin typeface="+mn-lt"/>
                <a:ea typeface="+mn-ea"/>
              </a:rPr>
              <a:t>    &lt;/body&gt;</a:t>
            </a:r>
          </a:p>
          <a:p>
            <a:pPr marL="0" indent="0">
              <a:lnSpc>
                <a:spcPct val="90000"/>
              </a:lnSpc>
              <a:spcBef>
                <a:spcPts val="1000"/>
              </a:spcBef>
              <a:spcAft>
                <a:spcPts val="0"/>
              </a:spcAft>
              <a:buNone/>
            </a:pPr>
            <a:r>
              <a:rPr lang="en-US" altLang="zh-CN" sz="10400" dirty="0">
                <a:latin typeface="+mn-lt"/>
                <a:ea typeface="+mn-ea"/>
              </a:rPr>
              <a:t>&lt;/html&gt;</a:t>
            </a:r>
          </a:p>
          <a:p>
            <a:pPr marL="0" indent="0">
              <a:buFontTx/>
              <a:buNone/>
            </a:pPr>
            <a:endParaRPr lang="zh-CN" altLang="en-US" dirty="0"/>
          </a:p>
        </p:txBody>
      </p:sp>
      <p:sp>
        <p:nvSpPr>
          <p:cNvPr id="9222" name="TextBox 5"/>
          <p:cNvSpPr txBox="1">
            <a:spLocks noChangeArrowheads="1"/>
          </p:cNvSpPr>
          <p:nvPr/>
        </p:nvSpPr>
        <p:spPr bwMode="auto">
          <a:xfrm>
            <a:off x="7396738" y="2311401"/>
            <a:ext cx="43354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通过浏览器看到的“网页”</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232" y="3254286"/>
            <a:ext cx="4299671" cy="2765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网页文件</a:t>
            </a:r>
          </a:p>
        </p:txBody>
      </p:sp>
      <p:sp>
        <p:nvSpPr>
          <p:cNvPr id="3" name="内容占位符 2"/>
          <p:cNvSpPr>
            <a:spLocks noGrp="1"/>
          </p:cNvSpPr>
          <p:nvPr>
            <p:ph sz="half" idx="1"/>
          </p:nvPr>
        </p:nvSpPr>
        <p:spPr>
          <a:xfrm>
            <a:off x="638810" y="1085850"/>
            <a:ext cx="11106785" cy="4890135"/>
          </a:xfrm>
        </p:spPr>
        <p:txBody>
          <a:bodyPr>
            <a:normAutofit/>
          </a:bodyPr>
          <a:lstStyle/>
          <a:p>
            <a:r>
              <a:rPr lang="zh-CN" altLang="en-US">
                <a:sym typeface="+mn-ea"/>
              </a:rPr>
              <a:t>浏览器中看到的网页实质为：</a:t>
            </a:r>
            <a:r>
              <a:rPr lang="zh-CN" altLang="en-US">
                <a:solidFill>
                  <a:srgbClr val="FF0000"/>
                </a:solidFill>
                <a:sym typeface="+mn-ea"/>
              </a:rPr>
              <a:t>网页文件</a:t>
            </a:r>
          </a:p>
          <a:p>
            <a:r>
              <a:rPr lang="zh-CN" altLang="en-US">
                <a:solidFill>
                  <a:schemeClr val="tx1"/>
                </a:solidFill>
                <a:sym typeface="+mn-ea"/>
              </a:rPr>
              <a:t>网页文件</a:t>
            </a:r>
            <a:endParaRPr lang="en-US" altLang="zh-CN" dirty="0"/>
          </a:p>
          <a:p>
            <a:pPr lvl="1"/>
            <a:r>
              <a:rPr lang="zh-CN" altLang="en-US">
                <a:solidFill>
                  <a:srgbClr val="C00000"/>
                </a:solidFill>
                <a:sym typeface="+mn-ea"/>
              </a:rPr>
              <a:t>文本文件</a:t>
            </a:r>
          </a:p>
          <a:p>
            <a:pPr lvl="1"/>
            <a:r>
              <a:rPr lang="zh-CN" altLang="en-US">
                <a:sym typeface="+mn-ea"/>
              </a:rPr>
              <a:t>扩展名为 </a:t>
            </a:r>
            <a:r>
              <a:rPr lang="zh-CN" altLang="en-US">
                <a:solidFill>
                  <a:srgbClr val="C00000"/>
                </a:solidFill>
                <a:sym typeface="+mn-ea"/>
              </a:rPr>
              <a:t>.html </a:t>
            </a:r>
            <a:r>
              <a:rPr lang="zh-CN" altLang="en-US">
                <a:sym typeface="+mn-ea"/>
              </a:rPr>
              <a:t>或 </a:t>
            </a:r>
            <a:r>
              <a:rPr lang="zh-CN" altLang="en-US">
                <a:solidFill>
                  <a:srgbClr val="C00000"/>
                </a:solidFill>
                <a:sym typeface="+mn-ea"/>
              </a:rPr>
              <a:t>.htm</a:t>
            </a:r>
          </a:p>
          <a:p>
            <a:pPr lvl="1"/>
            <a:r>
              <a:rPr lang="zh-CN" altLang="en-US">
                <a:sym typeface="+mn-ea"/>
              </a:rPr>
              <a:t>文件内容为 </a:t>
            </a:r>
            <a:r>
              <a:rPr lang="zh-CN" altLang="en-US">
                <a:solidFill>
                  <a:srgbClr val="C00000"/>
                </a:solidFill>
                <a:sym typeface="+mn-ea"/>
              </a:rPr>
              <a:t>HTML 代码</a:t>
            </a:r>
            <a:r>
              <a:rPr lang="zh-CN" altLang="en-US">
                <a:sym typeface="+mn-ea"/>
              </a:rPr>
              <a:t>和</a:t>
            </a:r>
            <a:r>
              <a:rPr lang="zh-CN" altLang="en-US">
                <a:solidFill>
                  <a:srgbClr val="C00000"/>
                </a:solidFill>
                <a:sym typeface="+mn-ea"/>
              </a:rPr>
              <a:t>文本内容</a:t>
            </a:r>
          </a:p>
          <a:p>
            <a:pPr lvl="1">
              <a:lnSpc>
                <a:spcPct val="140000"/>
              </a:lnSpc>
            </a:pPr>
            <a:endParaRPr lang="zh-CN" altLang="en-US">
              <a:solidFill>
                <a:schemeClr val="tx1"/>
              </a:solidFill>
              <a:latin typeface="微软雅黑" panose="020B0503020204020204" pitchFamily="34" charset="-122"/>
              <a:sym typeface="+mn-ea"/>
            </a:endParaRPr>
          </a:p>
          <a:p>
            <a:endParaRPr lang="zh-CN" altLang="en-US">
              <a:solidFill>
                <a:schemeClr val="tx1"/>
              </a:solidFill>
              <a:latin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a:solidFill>
                    <a:srgbClr val="FF0000"/>
                  </a:solidFill>
                </a:rPr>
                <a:t>HTML</a:t>
              </a:r>
              <a:r>
                <a:rPr lang="zh-CN" altLang="en-US" dirty="0">
                  <a:solidFill>
                    <a:srgbClr val="FF0000"/>
                  </a:solidFill>
                </a:rPr>
                <a:t>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简介</a:t>
            </a:r>
          </a:p>
        </p:txBody>
      </p:sp>
      <p:sp>
        <p:nvSpPr>
          <p:cNvPr id="3" name="内容占位符 2"/>
          <p:cNvSpPr>
            <a:spLocks noGrp="1"/>
          </p:cNvSpPr>
          <p:nvPr>
            <p:ph sz="half" idx="1"/>
          </p:nvPr>
        </p:nvSpPr>
        <p:spPr/>
        <p:txBody>
          <a:bodyPr>
            <a:normAutofit/>
          </a:bodyPr>
          <a:lstStyle/>
          <a:p>
            <a:endParaRPr lang="zh-CN" altLang="en-US" dirty="0"/>
          </a:p>
          <a:p>
            <a:endParaRPr lang="zh-CN" altLang="en-US" dirty="0"/>
          </a:p>
          <a:p>
            <a:endParaRPr lang="zh-CN" altLang="en-US" dirty="0"/>
          </a:p>
          <a:p>
            <a:r>
              <a:rPr>
                <a:sym typeface="+mn-ea"/>
              </a:rPr>
              <a:t>HTML</a:t>
            </a:r>
            <a:r>
              <a:rPr lang="zh-CN" altLang="en-US">
                <a:sym typeface="+mn-ea"/>
              </a:rPr>
              <a:t>：</a:t>
            </a:r>
            <a:r>
              <a:rPr>
                <a:solidFill>
                  <a:srgbClr val="FF0000"/>
                </a:solidFill>
                <a:sym typeface="+mn-ea"/>
              </a:rPr>
              <a:t>H</a:t>
            </a:r>
            <a:r>
              <a:rPr>
                <a:sym typeface="+mn-ea"/>
              </a:rPr>
              <a:t>yper </a:t>
            </a:r>
            <a:r>
              <a:rPr>
                <a:solidFill>
                  <a:srgbClr val="FF0000"/>
                </a:solidFill>
                <a:sym typeface="+mn-ea"/>
              </a:rPr>
              <a:t>T</a:t>
            </a:r>
            <a:r>
              <a:rPr>
                <a:sym typeface="+mn-ea"/>
              </a:rPr>
              <a:t>ext </a:t>
            </a:r>
            <a:r>
              <a:rPr>
                <a:solidFill>
                  <a:srgbClr val="FF0000"/>
                </a:solidFill>
                <a:sym typeface="+mn-ea"/>
              </a:rPr>
              <a:t>M</a:t>
            </a:r>
            <a:r>
              <a:rPr>
                <a:sym typeface="+mn-ea"/>
              </a:rPr>
              <a:t>arkup </a:t>
            </a:r>
            <a:r>
              <a:rPr>
                <a:solidFill>
                  <a:srgbClr val="FF0000"/>
                </a:solidFill>
                <a:sym typeface="+mn-ea"/>
              </a:rPr>
              <a:t>L</a:t>
            </a:r>
            <a:r>
              <a:rPr>
                <a:sym typeface="+mn-ea"/>
              </a:rPr>
              <a:t>anguage</a:t>
            </a:r>
          </a:p>
          <a:p>
            <a:pPr lvl="1"/>
            <a:r>
              <a:rPr lang="zh-CN" altLang="en-US">
                <a:sym typeface="+mn-ea"/>
              </a:rPr>
              <a:t>超文本标记语言</a:t>
            </a:r>
          </a:p>
          <a:p>
            <a:pPr lvl="1"/>
            <a:r>
              <a:rPr dirty="0"/>
              <a:t>HTML </a:t>
            </a:r>
            <a:r>
              <a:rPr lang="zh-CN" altLang="en-US" dirty="0"/>
              <a:t>不是一种编程语言，而是一种</a:t>
            </a:r>
            <a:r>
              <a:rPr lang="zh-CN" altLang="en-US" dirty="0">
                <a:solidFill>
                  <a:srgbClr val="C00000"/>
                </a:solidFill>
              </a:rPr>
              <a:t>标记语言</a:t>
            </a:r>
          </a:p>
          <a:p>
            <a:pPr lvl="1"/>
            <a:r>
              <a:rPr lang="zh-CN" altLang="en-US" dirty="0"/>
              <a:t>标记语言是一套</a:t>
            </a:r>
            <a:r>
              <a:rPr lang="zh-CN" altLang="en-US" dirty="0">
                <a:solidFill>
                  <a:srgbClr val="C00000"/>
                </a:solidFill>
              </a:rPr>
              <a:t>标记标签</a:t>
            </a:r>
            <a:r>
              <a:rPr lang="zh-CN" altLang="en-US" dirty="0"/>
              <a:t>，</a:t>
            </a:r>
            <a:r>
              <a:rPr dirty="0"/>
              <a:t>HTML </a:t>
            </a:r>
            <a:r>
              <a:rPr lang="zh-CN" altLang="en-US" dirty="0"/>
              <a:t>使用标记标签来描述网页</a:t>
            </a:r>
          </a:p>
          <a:p>
            <a:pPr lvl="1"/>
            <a:endParaRPr lang="zh-CN" altLang="en-US">
              <a:sym typeface="+mn-ea"/>
            </a:endParaRPr>
          </a:p>
          <a:p>
            <a:pPr marL="363855" lvl="1" indent="0">
              <a:buFont typeface="Wingdings" panose="05000000000000000000" charset="0"/>
              <a:buNone/>
            </a:pP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18928" y="2040025"/>
            <a:ext cx="99536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242" y="2004126"/>
            <a:ext cx="1269692" cy="11715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395" y="1670389"/>
            <a:ext cx="5838534" cy="13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59136" y="1052736"/>
            <a:ext cx="1481051" cy="583565"/>
          </a:xfrm>
          <a:prstGeom prst="rect">
            <a:avLst/>
          </a:prstGeom>
          <a:noFill/>
        </p:spPr>
        <p:txBody>
          <a:bodyPr wrap="square" rtlCol="0">
            <a:spAutoFit/>
          </a:bodyPr>
          <a:lstStyle/>
          <a:p>
            <a:r>
              <a:rPr lang="en-US" altLang="zh-CN" sz="3200" b="1" dirty="0"/>
              <a:t>HTML</a:t>
            </a:r>
            <a:endParaRPr lang="zh-CN" altLang="en-US" sz="3200" b="1"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par>
                                <p:cTn id="8" presetID="22" presetClass="entr" presetSubtype="8"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a:t>
            </a:r>
            <a:r>
              <a:rPr lang="en-US" altLang="zh-CN"/>
              <a:t>HTML</a:t>
            </a:r>
            <a:r>
              <a:rPr lang="zh-CN" altLang="en-US"/>
              <a:t>标签</a:t>
            </a:r>
          </a:p>
        </p:txBody>
      </p:sp>
      <p:sp>
        <p:nvSpPr>
          <p:cNvPr id="3" name="内容占位符 2"/>
          <p:cNvSpPr>
            <a:spLocks noGrp="1"/>
          </p:cNvSpPr>
          <p:nvPr>
            <p:ph sz="half" idx="1"/>
          </p:nvPr>
        </p:nvSpPr>
        <p:spPr>
          <a:xfrm>
            <a:off x="638895" y="1086137"/>
            <a:ext cx="11106646" cy="4875092"/>
          </a:xfrm>
        </p:spPr>
        <p:txBody>
          <a:bodyPr>
            <a:normAutofit lnSpcReduction="10000"/>
          </a:bodyPr>
          <a:lstStyle/>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r>
              <a:rPr>
                <a:solidFill>
                  <a:schemeClr val="tx1"/>
                </a:solidFill>
              </a:rPr>
              <a:t>HTML </a:t>
            </a:r>
            <a:r>
              <a:rPr lang="zh-CN" altLang="en-US"/>
              <a:t>标记标签通常被称为 </a:t>
            </a:r>
            <a:r>
              <a:rPr>
                <a:solidFill>
                  <a:srgbClr val="FF0000"/>
                </a:solidFill>
              </a:rPr>
              <a:t>HTML 标签</a:t>
            </a:r>
            <a:r>
              <a:rPr lang="zh-CN" altLang="en-US"/>
              <a:t>，它是由</a:t>
            </a:r>
            <a:r>
              <a:rPr>
                <a:solidFill>
                  <a:srgbClr val="FF0000"/>
                </a:solidFill>
              </a:rPr>
              <a:t>尖括号包围的关键词</a:t>
            </a:r>
            <a:r>
              <a:rPr lang="zh-CN" altLang="en-US"/>
              <a:t>，如</a:t>
            </a:r>
            <a:r>
              <a:t>&lt;html&gt;</a:t>
            </a:r>
          </a:p>
        </p:txBody>
      </p:sp>
      <p:graphicFrame>
        <p:nvGraphicFramePr>
          <p:cNvPr id="5" name="内容占位符 4"/>
          <p:cNvGraphicFramePr/>
          <p:nvPr/>
        </p:nvGraphicFramePr>
        <p:xfrm>
          <a:off x="1815163" y="1231900"/>
          <a:ext cx="8754110" cy="3108960"/>
        </p:xfrm>
        <a:graphic>
          <a:graphicData uri="http://schemas.openxmlformats.org/drawingml/2006/table">
            <a:tbl>
              <a:tblPr firstRow="1" bandRow="1">
                <a:tableStyleId>{D7AC3CCA-C797-4891-BE02-D94E43425B78}</a:tableStyleId>
              </a:tblPr>
              <a:tblGrid>
                <a:gridCol w="2091690">
                  <a:extLst>
                    <a:ext uri="{9D8B030D-6E8A-4147-A177-3AD203B41FA5}">
                      <a16:colId xmlns:a16="http://schemas.microsoft.com/office/drawing/2014/main" val="20000"/>
                    </a:ext>
                  </a:extLst>
                </a:gridCol>
                <a:gridCol w="2199005">
                  <a:extLst>
                    <a:ext uri="{9D8B030D-6E8A-4147-A177-3AD203B41FA5}">
                      <a16:colId xmlns:a16="http://schemas.microsoft.com/office/drawing/2014/main" val="20001"/>
                    </a:ext>
                  </a:extLst>
                </a:gridCol>
                <a:gridCol w="2085340">
                  <a:extLst>
                    <a:ext uri="{9D8B030D-6E8A-4147-A177-3AD203B41FA5}">
                      <a16:colId xmlns:a16="http://schemas.microsoft.com/office/drawing/2014/main" val="20002"/>
                    </a:ext>
                  </a:extLst>
                </a:gridCol>
                <a:gridCol w="2378075">
                  <a:extLst>
                    <a:ext uri="{9D8B030D-6E8A-4147-A177-3AD203B41FA5}">
                      <a16:colId xmlns:a16="http://schemas.microsoft.com/office/drawing/2014/main" val="20003"/>
                    </a:ext>
                  </a:extLst>
                </a:gridCol>
              </a:tblGrid>
              <a:tr h="518160">
                <a:tc>
                  <a:txBody>
                    <a:bodyPr/>
                    <a:lstStyle/>
                    <a:p>
                      <a:pPr algn="l"/>
                      <a:r>
                        <a:rPr lang="en-US" altLang="zh-CN" sz="2800" dirty="0"/>
                        <a:t>&lt;html&gt;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&lt;head&gt;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&lt;body&gt;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&lt;title&gt;</a:t>
                      </a:r>
                      <a:endParaRPr lang="zh-CN" altLang="en-US"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0"/>
                  </a:ext>
                </a:extLst>
              </a:tr>
              <a:tr h="518160">
                <a:tc>
                  <a:txBody>
                    <a:bodyPr/>
                    <a:lstStyle/>
                    <a:p>
                      <a:pPr algn="l"/>
                      <a:r>
                        <a:rPr lang="en-US" altLang="zh-CN" sz="2800" dirty="0"/>
                        <a:t>&lt;</a:t>
                      </a:r>
                      <a:r>
                        <a:rPr lang="en-US" altLang="zh-CN" sz="2800" dirty="0" err="1"/>
                        <a:t>br</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&lt;h1&gt;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&lt;p&gt;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a:t>
                      </a:r>
                      <a:r>
                        <a:rPr lang="en-US" altLang="zh-CN" sz="2800" dirty="0" err="1"/>
                        <a:t>img</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1"/>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&lt;a&gt;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ul</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ol</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&lt;li&gt;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2"/>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&lt;table&gt;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tr</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th</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&lt;td&gt;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3"/>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&lt;form&gt;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&lt;input&gt;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&lt;select&gt;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&lt;option&gt;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4"/>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a:t>
                      </a:r>
                      <a:r>
                        <a:rPr lang="en-US" altLang="zh-CN" sz="2800" dirty="0" err="1"/>
                        <a:t>textarea</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&lt;span&gt;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&lt;div&gt;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sym typeface="+mn-ea"/>
                        </a:rPr>
                        <a: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2774</Words>
  <Application>Microsoft Office PowerPoint</Application>
  <PresentationFormat>自定义</PresentationFormat>
  <Paragraphs>485</Paragraphs>
  <Slides>47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Arial Unicode MS</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网页浏览过程</vt:lpstr>
      <vt:lpstr>网页文件与网页</vt:lpstr>
      <vt:lpstr>网页文件</vt:lpstr>
      <vt:lpstr>PowerPoint 演示文稿</vt:lpstr>
      <vt:lpstr>HTML简介</vt:lpstr>
      <vt:lpstr>常用HTML标签</vt:lpstr>
      <vt:lpstr>HTML标签三要素</vt:lpstr>
      <vt:lpstr>HTML基本结构</vt:lpstr>
      <vt:lpstr>HTML基本结构</vt:lpstr>
      <vt:lpstr>&lt;html&gt;标签</vt:lpstr>
      <vt:lpstr>&lt;head&gt;标签</vt:lpstr>
      <vt:lpstr>&lt;body&gt;标签</vt:lpstr>
      <vt:lpstr>HTML基本结构的“词汇、语法、语义”</vt:lpstr>
      <vt:lpstr>标签分类</vt:lpstr>
      <vt:lpstr>思考</vt:lpstr>
      <vt:lpstr>HTML元素</vt:lpstr>
      <vt:lpstr>标签书写规范</vt:lpstr>
      <vt:lpstr>标签属性</vt:lpstr>
      <vt:lpstr>PowerPoint 演示文稿</vt:lpstr>
      <vt:lpstr>网页元素</vt:lpstr>
      <vt:lpstr>网页元素</vt:lpstr>
      <vt:lpstr>网页元素</vt:lpstr>
      <vt:lpstr>标题和段落</vt:lpstr>
      <vt:lpstr>标题标签</vt:lpstr>
      <vt:lpstr>段落标签</vt:lpstr>
      <vt:lpstr>PowerPoint 演示文稿</vt:lpstr>
      <vt:lpstr>图片</vt:lpstr>
      <vt:lpstr>图片标签</vt:lpstr>
      <vt:lpstr>图片路径</vt:lpstr>
      <vt:lpstr>图片路径</vt:lpstr>
      <vt:lpstr>注意事项</vt:lpstr>
      <vt:lpstr>PowerPoint 演示文稿</vt:lpstr>
      <vt:lpstr>超链接</vt:lpstr>
      <vt:lpstr>超链接</vt:lpstr>
      <vt:lpstr>超链接</vt:lpstr>
      <vt:lpstr>PowerPoint 演示文稿</vt:lpstr>
      <vt:lpstr>列表</vt:lpstr>
      <vt:lpstr>无序列表</vt:lpstr>
      <vt:lpstr>有序列表</vt:lpstr>
      <vt:lpstr>PowerPoint 演示文稿</vt:lpstr>
      <vt:lpstr>注意事项</vt:lpstr>
      <vt:lpstr>编码规范</vt:lpstr>
      <vt:lpstr>本节小结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上官蔚蓝</dc:creator>
  <cp:lastModifiedBy>Mengyi</cp:lastModifiedBy>
  <cp:revision>711</cp:revision>
  <dcterms:created xsi:type="dcterms:W3CDTF">2014-10-16T08:35:00Z</dcterms:created>
  <dcterms:modified xsi:type="dcterms:W3CDTF">2021-08-06T00:22:30Z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