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7"/>
  </p:notesMasterIdLst>
  <p:sldIdLst>
    <p:sldId id="447" r:id="rId2"/>
    <p:sldId id="448" r:id="rId3"/>
    <p:sldId id="584" r:id="rId4"/>
    <p:sldId id="590" r:id="rId5"/>
    <p:sldId id="591" r:id="rId6"/>
    <p:sldId id="592" r:id="rId7"/>
    <p:sldId id="593" r:id="rId8"/>
    <p:sldId id="597" r:id="rId9"/>
    <p:sldId id="594" r:id="rId10"/>
    <p:sldId id="595" r:id="rId11"/>
    <p:sldId id="598" r:id="rId12"/>
    <p:sldId id="599" r:id="rId13"/>
    <p:sldId id="596" r:id="rId14"/>
    <p:sldId id="600" r:id="rId15"/>
    <p:sldId id="601" r:id="rId16"/>
    <p:sldId id="602" r:id="rId17"/>
    <p:sldId id="673" r:id="rId18"/>
    <p:sldId id="604" r:id="rId19"/>
    <p:sldId id="672" r:id="rId20"/>
    <p:sldId id="647" r:id="rId21"/>
    <p:sldId id="607" r:id="rId22"/>
    <p:sldId id="608" r:id="rId23"/>
    <p:sldId id="618" r:id="rId24"/>
    <p:sldId id="617" r:id="rId25"/>
    <p:sldId id="619" r:id="rId26"/>
    <p:sldId id="620" r:id="rId27"/>
    <p:sldId id="621" r:id="rId28"/>
    <p:sldId id="622" r:id="rId29"/>
    <p:sldId id="623" r:id="rId30"/>
    <p:sldId id="609" r:id="rId31"/>
    <p:sldId id="610" r:id="rId32"/>
    <p:sldId id="624" r:id="rId33"/>
    <p:sldId id="648" r:id="rId34"/>
    <p:sldId id="626" r:id="rId35"/>
    <p:sldId id="674" r:id="rId36"/>
    <p:sldId id="676" r:id="rId37"/>
    <p:sldId id="677" r:id="rId38"/>
    <p:sldId id="678" r:id="rId39"/>
    <p:sldId id="679" r:id="rId40"/>
    <p:sldId id="680" r:id="rId41"/>
    <p:sldId id="681" r:id="rId42"/>
    <p:sldId id="682" r:id="rId43"/>
    <p:sldId id="675" r:id="rId44"/>
    <p:sldId id="627" r:id="rId45"/>
    <p:sldId id="359" r:id="rId46"/>
  </p:sldIdLst>
  <p:sldSz cx="12190413" cy="6859588"/>
  <p:notesSz cx="6858000" cy="9144000"/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2">
          <p15:clr>
            <a:srgbClr val="A4A3A4"/>
          </p15:clr>
        </p15:guide>
        <p15:guide id="2" pos="-1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90A2"/>
    <a:srgbClr val="CCFFFF"/>
    <a:srgbClr val="0033CC"/>
    <a:srgbClr val="FDCD5F"/>
    <a:srgbClr val="FF0000"/>
    <a:srgbClr val="00B050"/>
    <a:srgbClr val="00B0F0"/>
    <a:srgbClr val="55C1E7"/>
    <a:srgbClr val="93B784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94" autoAdjust="0"/>
    <p:restoredTop sz="94483" autoAdjust="0"/>
  </p:normalViewPr>
  <p:slideViewPr>
    <p:cSldViewPr snapToGrid="0" showGuides="1">
      <p:cViewPr varScale="1">
        <p:scale>
          <a:sx n="91" d="100"/>
          <a:sy n="91" d="100"/>
        </p:scale>
        <p:origin x="212" y="64"/>
      </p:cViewPr>
      <p:guideLst>
        <p:guide orient="horz" pos="92"/>
        <p:guide pos="-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E0BC6-38A4-47D2-A16E-1969BFB3BA5E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11FDB-DAD7-4D52-9BAA-095273334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688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ym typeface="+mn-ea"/>
              </a:rPr>
              <a:t>这个知识点的主要内容是学习什么是表格，以及如何在</a:t>
            </a:r>
            <a:r>
              <a:rPr lang="en-US" altLang="zh-CN" dirty="0">
                <a:sym typeface="+mn-ea"/>
              </a:rPr>
              <a:t>html</a:t>
            </a:r>
            <a:r>
              <a:rPr lang="zh-CN" altLang="en-US" dirty="0">
                <a:sym typeface="+mn-ea"/>
              </a:rPr>
              <a:t>网页中添加表格。。。什么情况下使用表格？一般数据多、数据琐碎但又希望其整齐排列的时候需要用到表格。许多网页的页面使用了表格进行布局，它可以使页面在形式上既丰富多彩又有条理。所以说使用表格第一能展示数据，第二能合理布局。如足球比赛赛程安排、小组排名、后台数据管理程序，有很多数据，每条数据是一行，每行数据由固定的几项组成。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717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946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02" y="1122623"/>
            <a:ext cx="9142810" cy="2388153"/>
          </a:xfrm>
        </p:spPr>
        <p:txBody>
          <a:bodyPr anchor="b"/>
          <a:lstStyle>
            <a:lvl1pPr algn="ctr">
              <a:defRPr sz="71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802" y="3602872"/>
            <a:ext cx="9142810" cy="1656145"/>
          </a:xfrm>
        </p:spPr>
        <p:txBody>
          <a:bodyPr/>
          <a:lstStyle>
            <a:lvl1pPr marL="0" indent="0" algn="ctr">
              <a:buNone/>
              <a:defRPr sz="2900"/>
            </a:lvl1pPr>
            <a:lvl2pPr marL="544195" indent="0" algn="ctr">
              <a:buNone/>
              <a:defRPr sz="2400"/>
            </a:lvl2pPr>
            <a:lvl3pPr marL="1088390" indent="0" algn="ctr">
              <a:buNone/>
              <a:defRPr sz="2100"/>
            </a:lvl3pPr>
            <a:lvl4pPr marL="1632585" indent="0" algn="ctr">
              <a:buNone/>
              <a:defRPr sz="1900"/>
            </a:lvl4pPr>
            <a:lvl5pPr marL="2176780" indent="0" algn="ctr">
              <a:buNone/>
              <a:defRPr sz="1900"/>
            </a:lvl5pPr>
            <a:lvl6pPr marL="2720975" indent="0" algn="ctr">
              <a:buNone/>
              <a:defRPr sz="1900"/>
            </a:lvl6pPr>
            <a:lvl7pPr marL="3265805" indent="0" algn="ctr">
              <a:buNone/>
              <a:defRPr sz="1900"/>
            </a:lvl7pPr>
            <a:lvl8pPr marL="3810000" indent="0" algn="ctr">
              <a:buNone/>
              <a:defRPr sz="1900"/>
            </a:lvl8pPr>
            <a:lvl9pPr marL="4354195" indent="0" algn="ctr">
              <a:buNone/>
              <a:defRPr sz="19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5" y="365209"/>
            <a:ext cx="2628558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2" y="365209"/>
            <a:ext cx="7733293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-5882" y="6315176"/>
            <a:ext cx="12190413" cy="5444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>
          <a:xfrm>
            <a:off x="0" y="0"/>
            <a:ext cx="12191614" cy="73913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0" y="6315176"/>
            <a:ext cx="12191614" cy="544412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694668" y="134576"/>
            <a:ext cx="465339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0" name="等腰三角形 9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1231432" y="72394"/>
            <a:ext cx="10515266" cy="62559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>
          <a:xfrm>
            <a:off x="0" y="0"/>
            <a:ext cx="12190413" cy="73913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0" y="6315176"/>
            <a:ext cx="12190413" cy="544412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694599" y="134576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0" name="等腰三角形 9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1231310" y="72394"/>
            <a:ext cx="10514231" cy="62559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1" y="1710134"/>
            <a:ext cx="10514231" cy="2853398"/>
          </a:xfrm>
        </p:spPr>
        <p:txBody>
          <a:bodyPr anchor="b"/>
          <a:lstStyle>
            <a:lvl1pPr>
              <a:defRPr sz="71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1" y="4590527"/>
            <a:ext cx="10514231" cy="1500534"/>
          </a:xfrm>
        </p:spPr>
        <p:txBody>
          <a:bodyPr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54419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8839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6325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1767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27209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26580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3810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35419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365211"/>
            <a:ext cx="10514231" cy="132587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80" y="1681552"/>
            <a:ext cx="5157115" cy="82410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80" y="2505655"/>
            <a:ext cx="5157115" cy="3685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397" y="1681552"/>
            <a:ext cx="5182513" cy="82410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397" y="2505655"/>
            <a:ext cx="5182513" cy="3685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>
          <a:xfrm>
            <a:off x="0" y="0"/>
            <a:ext cx="12190413" cy="73913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0" y="6315176"/>
            <a:ext cx="12190413" cy="544412"/>
          </a:xfrm>
          <a:prstGeom prst="rect">
            <a:avLst/>
          </a:prstGeom>
        </p:spPr>
      </p:pic>
      <p:grpSp>
        <p:nvGrpSpPr>
          <p:cNvPr id="7" name="组合 6"/>
          <p:cNvGrpSpPr/>
          <p:nvPr userDrawn="1"/>
        </p:nvGrpSpPr>
        <p:grpSpPr>
          <a:xfrm>
            <a:off x="694599" y="141307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8" name="等腰三角形 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231310" y="147324"/>
            <a:ext cx="10514231" cy="62559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half" idx="1"/>
          </p:nvPr>
        </p:nvSpPr>
        <p:spPr>
          <a:xfrm>
            <a:off x="638895" y="1086137"/>
            <a:ext cx="11106646" cy="4875092"/>
          </a:xfrm>
        </p:spPr>
        <p:txBody>
          <a:bodyPr/>
          <a:lstStyle>
            <a:lvl1pPr marL="272415" indent="-381635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l"/>
              <a:defRPr kumimoji="0" lang="en-US" altLang="zh-CN" sz="2800" b="0" i="0" u="none" strike="noStrike" kern="0" cap="none" spc="0" normalizeH="0" baseline="0" noProof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defRPr>
            </a:lvl1pPr>
            <a:lvl2pPr marL="853440" indent="-381635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16660" indent="-237490" eaLnBrk="1" fontAlgn="auto" latinLnBrk="0" hangingPunct="1">
              <a:lnSpc>
                <a:spcPct val="150000"/>
              </a:lnSpc>
              <a:spcBef>
                <a:spcPts val="0"/>
              </a:spcBef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32585" indent="0">
              <a:lnSpc>
                <a:spcPct val="150000"/>
              </a:lnSpc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3" y="987655"/>
            <a:ext cx="6171397" cy="4874754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900"/>
            </a:lvl1pPr>
            <a:lvl2pPr marL="544195" indent="0">
              <a:buNone/>
              <a:defRPr sz="1700"/>
            </a:lvl2pPr>
            <a:lvl3pPr marL="1088390" indent="0">
              <a:buNone/>
              <a:defRPr sz="1400"/>
            </a:lvl3pPr>
            <a:lvl4pPr marL="1632585" indent="0">
              <a:buNone/>
              <a:defRPr sz="1200"/>
            </a:lvl4pPr>
            <a:lvl5pPr marL="2176780" indent="0">
              <a:buNone/>
              <a:defRPr sz="1200"/>
            </a:lvl5pPr>
            <a:lvl6pPr marL="2720975" indent="0">
              <a:buNone/>
              <a:defRPr sz="1200"/>
            </a:lvl6pPr>
            <a:lvl7pPr marL="3265805" indent="0">
              <a:buNone/>
              <a:defRPr sz="1200"/>
            </a:lvl7pPr>
            <a:lvl8pPr marL="3810000" indent="0">
              <a:buNone/>
              <a:defRPr sz="1200"/>
            </a:lvl8pPr>
            <a:lvl9pPr marL="4354195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655"/>
            <a:ext cx="6171397" cy="4874754"/>
          </a:xfrm>
        </p:spPr>
        <p:txBody>
          <a:bodyPr/>
          <a:lstStyle>
            <a:lvl1pPr marL="0" indent="0">
              <a:buNone/>
              <a:defRPr sz="3800"/>
            </a:lvl1pPr>
            <a:lvl2pPr marL="544195" indent="0">
              <a:buNone/>
              <a:defRPr sz="3300"/>
            </a:lvl2pPr>
            <a:lvl3pPr marL="1088390" indent="0">
              <a:buNone/>
              <a:defRPr sz="2900"/>
            </a:lvl3pPr>
            <a:lvl4pPr marL="1632585" indent="0">
              <a:buNone/>
              <a:defRPr sz="2400"/>
            </a:lvl4pPr>
            <a:lvl5pPr marL="2176780" indent="0">
              <a:buNone/>
              <a:defRPr sz="2400"/>
            </a:lvl5pPr>
            <a:lvl6pPr marL="2720975" indent="0">
              <a:buNone/>
              <a:defRPr sz="2400"/>
            </a:lvl6pPr>
            <a:lvl7pPr marL="3265805" indent="0">
              <a:buNone/>
              <a:defRPr sz="2400"/>
            </a:lvl7pPr>
            <a:lvl8pPr marL="3810000" indent="0">
              <a:buNone/>
              <a:defRPr sz="2400"/>
            </a:lvl8pPr>
            <a:lvl9pPr marL="4354195" indent="0">
              <a:buNone/>
              <a:defRPr sz="24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900"/>
            </a:lvl1pPr>
            <a:lvl2pPr marL="544195" indent="0">
              <a:buNone/>
              <a:defRPr sz="1700"/>
            </a:lvl2pPr>
            <a:lvl3pPr marL="1088390" indent="0">
              <a:buNone/>
              <a:defRPr sz="1400"/>
            </a:lvl3pPr>
            <a:lvl4pPr marL="1632585" indent="0">
              <a:buNone/>
              <a:defRPr sz="1200"/>
            </a:lvl4pPr>
            <a:lvl5pPr marL="2176780" indent="0">
              <a:buNone/>
              <a:defRPr sz="1200"/>
            </a:lvl5pPr>
            <a:lvl6pPr marL="2720975" indent="0">
              <a:buNone/>
              <a:defRPr sz="1200"/>
            </a:lvl6pPr>
            <a:lvl7pPr marL="3265805" indent="0">
              <a:buNone/>
              <a:defRPr sz="1200"/>
            </a:lvl7pPr>
            <a:lvl8pPr marL="3810000" indent="0">
              <a:buNone/>
              <a:defRPr sz="1200"/>
            </a:lvl8pPr>
            <a:lvl9pPr marL="4354195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1" y="365211"/>
            <a:ext cx="10514231" cy="1325870"/>
          </a:xfrm>
          <a:prstGeom prst="rect">
            <a:avLst/>
          </a:prstGeom>
        </p:spPr>
        <p:txBody>
          <a:bodyPr vert="horz" lIns="108850" tIns="54425" rIns="108850" bIns="54425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1" y="1826048"/>
            <a:ext cx="10514231" cy="4352346"/>
          </a:xfrm>
          <a:prstGeom prst="rect">
            <a:avLst/>
          </a:prstGeom>
        </p:spPr>
        <p:txBody>
          <a:bodyPr vert="horz" lIns="108850" tIns="54425" rIns="108850" bIns="54425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1" y="6357823"/>
            <a:ext cx="2742843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C0710-1941-4207-AFC4-70422DBD405E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3"/>
            <a:ext cx="4114264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7823"/>
            <a:ext cx="2742843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3F7A2-AB4B-46DB-92F9-EC6C90760E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xStyles>
    <p:titleStyle>
      <a:lvl1pPr algn="l" defTabSz="1088390" rtl="0" eaLnBrk="1" latinLnBrk="0" hangingPunct="1">
        <a:lnSpc>
          <a:spcPct val="90000"/>
        </a:lnSpc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2415" indent="-272415" algn="l" defTabSz="1088390" rtl="0" eaLnBrk="1" latinLnBrk="0" hangingPunct="1">
        <a:lnSpc>
          <a:spcPct val="90000"/>
        </a:lnSpc>
        <a:spcBef>
          <a:spcPts val="119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81661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://www.edu2act.cn/course/web-qian-duan-kai-fa-yi/kcjj/" TargetMode="Externa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171"/>
            <a:ext cx="12159620" cy="6856928"/>
          </a:xfrm>
          <a:prstGeom prst="rect">
            <a:avLst/>
          </a:prstGeom>
          <a:solidFill>
            <a:srgbClr val="1B90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弦形 5"/>
          <p:cNvSpPr/>
          <p:nvPr/>
        </p:nvSpPr>
        <p:spPr>
          <a:xfrm rot="13350635">
            <a:off x="1198691" y="-6702112"/>
            <a:ext cx="10288567" cy="12991975"/>
          </a:xfrm>
          <a:prstGeom prst="chord">
            <a:avLst>
              <a:gd name="adj1" fmla="val 4600706"/>
              <a:gd name="adj2" fmla="val 189549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22"/>
          <p:cNvSpPr txBox="1"/>
          <p:nvPr/>
        </p:nvSpPr>
        <p:spPr>
          <a:xfrm>
            <a:off x="4295729" y="2215943"/>
            <a:ext cx="40934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54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开发一</a:t>
            </a:r>
          </a:p>
        </p:txBody>
      </p:sp>
      <p:sp>
        <p:nvSpPr>
          <p:cNvPr id="9" name="文本框 24"/>
          <p:cNvSpPr txBox="1"/>
          <p:nvPr/>
        </p:nvSpPr>
        <p:spPr>
          <a:xfrm>
            <a:off x="4010880" y="3425157"/>
            <a:ext cx="466313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第三章 </a:t>
            </a:r>
            <a:r>
              <a:rPr lang="en-US" sz="32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32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r>
              <a:rPr lang="en-US" altLang="zh-CN" sz="32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32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en-US" altLang="zh-CN" sz="32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10" name="等腰三角形 9"/>
          <p:cNvSpPr/>
          <p:nvPr/>
        </p:nvSpPr>
        <p:spPr>
          <a:xfrm rot="19813541" flipH="1">
            <a:off x="4220515" y="1495209"/>
            <a:ext cx="332591" cy="38602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10365390" y="2606169"/>
            <a:ext cx="1291388" cy="1238691"/>
            <a:chOff x="1720243" y="1975504"/>
            <a:chExt cx="1202722" cy="831130"/>
          </a:xfrm>
        </p:grpSpPr>
        <p:sp>
          <p:nvSpPr>
            <p:cNvPr id="12" name="等腰三角形 11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等腰三角形 15"/>
          <p:cNvSpPr/>
          <p:nvPr/>
        </p:nvSpPr>
        <p:spPr>
          <a:xfrm rot="19813541" flipH="1">
            <a:off x="5643102" y="4267821"/>
            <a:ext cx="332591" cy="386021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830450" y="3244244"/>
            <a:ext cx="1764389" cy="1345355"/>
            <a:chOff x="1720243" y="1975504"/>
            <a:chExt cx="1202722" cy="831130"/>
          </a:xfrm>
        </p:grpSpPr>
        <p:sp>
          <p:nvSpPr>
            <p:cNvPr id="18" name="等腰三角形 1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等腰三角形 21"/>
          <p:cNvSpPr/>
          <p:nvPr/>
        </p:nvSpPr>
        <p:spPr>
          <a:xfrm rot="18000000" flipH="1">
            <a:off x="4161123" y="5220045"/>
            <a:ext cx="443455" cy="289516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539679" flipH="1">
            <a:off x="2334312" y="5563327"/>
            <a:ext cx="332591" cy="38602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20540864" flipH="1">
            <a:off x="2780865" y="6014316"/>
            <a:ext cx="500937" cy="60887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6300000" flipH="1">
            <a:off x="9480196" y="5193554"/>
            <a:ext cx="443455" cy="289516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flipH="1">
            <a:off x="10523480" y="5952731"/>
            <a:ext cx="749818" cy="517444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20540864" flipH="1">
            <a:off x="8770070" y="6281271"/>
            <a:ext cx="332591" cy="38602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18000000" flipH="1">
            <a:off x="3744099" y="6292009"/>
            <a:ext cx="443455" cy="289516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8000000" flipH="1">
            <a:off x="2487757" y="2546495"/>
            <a:ext cx="443455" cy="289516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8000000" flipH="1">
            <a:off x="7666020" y="2835023"/>
            <a:ext cx="443455" cy="289516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21257021" flipH="1">
            <a:off x="1625981" y="5451159"/>
            <a:ext cx="702835" cy="75489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表格相关属性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1059180" y="984250"/>
            <a:ext cx="3263265" cy="57080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&lt;body&gt;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&lt;table </a:t>
            </a:r>
            <a:r>
              <a:rPr lang="zh-CN" altLang="en-US" sz="2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border="1"</a:t>
            </a:r>
            <a:r>
              <a:rPr lang="zh-CN" altLang="en-US" sz="2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&lt;tr&gt;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&lt;th&gt;姓名&lt;/th&gt;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&lt;th&gt;年龄&lt;/th&gt;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&lt;th&gt;成绩&lt;/th&gt;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&lt;/tr&gt;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&lt;tr&gt;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&lt;td&gt;李四白&lt;/td&gt;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&lt;td&gt;20&lt;/td&gt;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&lt;td&gt;100&lt;/td&gt;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&lt;/tr&gt;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&lt;/table&gt;</a:t>
            </a:r>
            <a:endParaRPr lang="zh-CN" altLang="en-US" sz="2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&lt;/body&gt;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92875" y="1793875"/>
            <a:ext cx="3547745" cy="1432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90005" y="3584575"/>
            <a:ext cx="3912870" cy="1477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直接连接符 10"/>
          <p:cNvCxnSpPr/>
          <p:nvPr/>
        </p:nvCxnSpPr>
        <p:spPr>
          <a:xfrm>
            <a:off x="2132965" y="1793875"/>
            <a:ext cx="1700530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表格相关属性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1059180" y="984250"/>
            <a:ext cx="9497060" cy="57080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spcAft>
                <a:spcPts val="300"/>
              </a:spcAft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&lt;body&gt;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&lt;table </a:t>
            </a: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border="1" </a:t>
            </a: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cellpadding = "20"  cellspacing = "40"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&lt;tr&gt;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&lt;th&gt;姓名&lt;/th&gt;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&lt;th&gt;年龄&lt;/th&gt;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&lt;th&gt;成绩&lt;/th&gt;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&lt;/tr&gt;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&lt;tr&gt;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&lt;td&gt;李四白&lt;/td&gt;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&lt;td&gt;20&lt;/td&gt;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&lt;td&gt;100&lt;/td&gt;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&lt;/tr&gt;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&lt;/table&gt;</a:t>
            </a:r>
            <a:endParaRPr lang="zh-CN" altLang="en-US" sz="2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&lt;/body&gt;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850005" y="1793875"/>
            <a:ext cx="2649855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6657340" y="1793875"/>
            <a:ext cx="2649855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76550" y="2492896"/>
            <a:ext cx="4890338" cy="2961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14"/>
          <p:cNvSpPr txBox="1">
            <a:spLocks noChangeArrowheads="1"/>
          </p:cNvSpPr>
          <p:nvPr/>
        </p:nvSpPr>
        <p:spPr bwMode="auto">
          <a:xfrm>
            <a:off x="8397987" y="2535535"/>
            <a:ext cx="1826463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srgbClr val="FF0000"/>
                </a:solidFill>
                <a:ea typeface="宋体" panose="02010600030101010101" pitchFamily="2" charset="-122"/>
              </a:rPr>
              <a:t>cellspacing</a:t>
            </a:r>
          </a:p>
        </p:txBody>
      </p:sp>
      <p:sp>
        <p:nvSpPr>
          <p:cNvPr id="9" name="TextBox 18"/>
          <p:cNvSpPr txBox="1">
            <a:spLocks noChangeArrowheads="1"/>
          </p:cNvSpPr>
          <p:nvPr/>
        </p:nvSpPr>
        <p:spPr bwMode="auto">
          <a:xfrm>
            <a:off x="8465886" y="4102768"/>
            <a:ext cx="1474788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000" b="1" dirty="0" err="1">
                <a:solidFill>
                  <a:srgbClr val="FF0000"/>
                </a:solidFill>
                <a:ea typeface="宋体" panose="02010600030101010101" pitchFamily="2" charset="-122"/>
              </a:rPr>
              <a:t>cellpadding</a:t>
            </a:r>
          </a:p>
        </p:txBody>
      </p:sp>
      <p:cxnSp>
        <p:nvCxnSpPr>
          <p:cNvPr id="10" name="直接箭头连接符 9"/>
          <p:cNvCxnSpPr/>
          <p:nvPr/>
        </p:nvCxnSpPr>
        <p:spPr bwMode="auto">
          <a:xfrm>
            <a:off x="9185415" y="2250008"/>
            <a:ext cx="0" cy="2428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 bwMode="auto">
          <a:xfrm flipV="1">
            <a:off x="9186444" y="3045936"/>
            <a:ext cx="0" cy="2301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 bwMode="auto">
          <a:xfrm>
            <a:off x="9186444" y="3873500"/>
            <a:ext cx="0" cy="2444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 bwMode="auto">
          <a:xfrm flipV="1">
            <a:off x="9185415" y="4466431"/>
            <a:ext cx="0" cy="2301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397840" y="2522741"/>
            <a:ext cx="1509746" cy="129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8397987" y="2997200"/>
            <a:ext cx="15139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8499771" y="4152463"/>
            <a:ext cx="1509746" cy="129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8465886" y="4459944"/>
            <a:ext cx="1509746" cy="129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表格相关属性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/>
              <a:t>表格相关</a:t>
            </a:r>
            <a:r>
              <a:rPr lang="zh-CN" altLang="en-US">
                <a:solidFill>
                  <a:srgbClr val="FF0000"/>
                </a:solidFill>
              </a:rPr>
              <a:t>属性</a:t>
            </a:r>
            <a:r>
              <a:rPr lang="zh-CN" altLang="en-US"/>
              <a:t>：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 sz="2400" dirty="0" err="1">
                <a:solidFill>
                  <a:srgbClr val="C00000"/>
                </a:solidFill>
                <a:sym typeface="+mn-ea"/>
              </a:rPr>
              <a:t>width :  </a:t>
            </a: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    </a:t>
            </a:r>
            <a:r>
              <a:rPr lang="zh-CN" altLang="en-US" sz="2400" dirty="0">
                <a:sym typeface="+mn-ea"/>
              </a:rPr>
              <a:t>规定表格元素的宽度（pixels或%）</a:t>
            </a:r>
          </a:p>
          <a:p>
            <a:pPr lvl="1"/>
            <a:r>
              <a:rPr lang="en-US" altLang="zh-CN" sz="2400" dirty="0" err="1">
                <a:solidFill>
                  <a:srgbClr val="C00000"/>
                </a:solidFill>
                <a:sym typeface="+mn-ea"/>
              </a:rPr>
              <a:t>height : </a:t>
            </a: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    </a:t>
            </a:r>
            <a:r>
              <a:rPr lang="zh-CN" altLang="en-US" sz="2400" dirty="0">
                <a:sym typeface="+mn-ea"/>
              </a:rPr>
              <a:t>规定表格元素的高度（pixels或%）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en-US" altLang="zh-CN" sz="2400" dirty="0" err="1">
                <a:solidFill>
                  <a:srgbClr val="C00000"/>
                </a:solidFill>
                <a:sym typeface="+mn-ea"/>
              </a:rPr>
              <a:t>align：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sym typeface="+mn-ea"/>
              </a:rPr>
              <a:t>      </a:t>
            </a:r>
            <a:r>
              <a:rPr lang="zh-CN" altLang="en-US" sz="2400" dirty="0">
                <a:sym typeface="+mn-ea"/>
              </a:rPr>
              <a:t>表格的对齐方式（left  center  right）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单元格合并 </a:t>
            </a:r>
            <a:r>
              <a:rPr lang="en-US" altLang="zh-CN"/>
              <a:t>—— </a:t>
            </a:r>
            <a:r>
              <a:rPr lang="zh-CN" altLang="en-US">
                <a:sym typeface="+mn-ea"/>
              </a:rPr>
              <a:t>跨列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1059180" y="984250"/>
            <a:ext cx="9497060" cy="5331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&lt;body&gt;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&lt;table border="1" 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&lt;tr&gt;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&lt;th&gt;姓名&lt;/th&gt;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&lt;th&gt;年龄&lt;/th&gt;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&lt;th&gt;成绩&lt;/th&gt;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&lt;/tr&gt;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&lt;tr&gt;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&lt;td&gt;李四白&lt;/td&gt;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 </a:t>
            </a:r>
            <a:r>
              <a:rPr lang="en-US" altLang="zh-CN" sz="2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colspan</a:t>
            </a:r>
            <a:r>
              <a:rPr lang="en-US" altLang="zh-CN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= "2"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2888880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&lt;/td&gt;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&lt;/tr&gt;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&lt;/table&gt;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&lt;/body&gt;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65240" y="1910715"/>
            <a:ext cx="4705350" cy="1963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1402080" y="1812925"/>
            <a:ext cx="3092450" cy="1793875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" name="矩形 5"/>
          <p:cNvSpPr>
            <a:spLocks noChangeArrowheads="1"/>
          </p:cNvSpPr>
          <p:nvPr/>
        </p:nvSpPr>
        <p:spPr bwMode="auto">
          <a:xfrm>
            <a:off x="1402080" y="3665855"/>
            <a:ext cx="5087620" cy="1433195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381885" y="4779010"/>
            <a:ext cx="1866265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单元格合并 </a:t>
            </a:r>
            <a:r>
              <a:rPr lang="en-US" altLang="zh-CN"/>
              <a:t>—— </a:t>
            </a:r>
            <a:r>
              <a:rPr lang="zh-CN" altLang="en-US"/>
              <a:t>跨行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1059180" y="984250"/>
            <a:ext cx="5639435" cy="5331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&lt;body&gt;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&lt;table border="1"&gt;</a:t>
            </a:r>
            <a:endParaRPr lang="zh-CN" altLang="en-US" sz="2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&lt;tr&gt;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&lt;th&gt;姓名&lt;/th&gt;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&lt;th&gt;年龄&lt;/th&gt;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&lt;th&gt;成绩&lt;/th&gt;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&lt;/tr&gt;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&lt;tr&gt;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 </a:t>
            </a:r>
            <a:r>
              <a:rPr lang="en-US" altLang="zh-CN" sz="2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rowspan</a:t>
            </a:r>
            <a:r>
              <a:rPr lang="en-US" altLang="zh-CN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= "2"</a:t>
            </a:r>
            <a:r>
              <a:rPr lang="en-US" altLang="zh-CN" sz="2200" b="1" dirty="0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&gt;张三丰&lt;/td&gt;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&lt;/td&gt;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</a:rPr>
              <a:t>89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&lt;/td&gt;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&lt;/tr&gt;</a:t>
            </a:r>
          </a:p>
          <a:p>
            <a:pPr fontAlgn="auto">
              <a:spcAft>
                <a:spcPts val="300"/>
              </a:spcAft>
            </a:pP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300"/>
              </a:spcAft>
            </a:pP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50305" y="1239520"/>
            <a:ext cx="3984625" cy="2426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文本框 37"/>
          <p:cNvSpPr txBox="1"/>
          <p:nvPr/>
        </p:nvSpPr>
        <p:spPr>
          <a:xfrm>
            <a:off x="6698615" y="3606800"/>
            <a:ext cx="4114800" cy="23145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spcAft>
                <a:spcPts val="300"/>
              </a:spcAft>
            </a:pP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&lt;tr&gt;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2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&lt;td&gt;1</a:t>
            </a:r>
            <a:r>
              <a:rPr lang="en-US" altLang="zh-CN" sz="2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&lt;/td&gt;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&lt;td&gt;8</a:t>
            </a:r>
            <a:r>
              <a:rPr lang="en-US" altLang="zh-CN" sz="2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&lt;/td&gt;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&lt;/tr&gt;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&lt;/table&gt;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&lt;/body&gt;</a:t>
            </a:r>
          </a:p>
        </p:txBody>
      </p:sp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1402080" y="1812925"/>
            <a:ext cx="3092450" cy="1793875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" name="矩形 5"/>
          <p:cNvSpPr>
            <a:spLocks noChangeArrowheads="1"/>
          </p:cNvSpPr>
          <p:nvPr/>
        </p:nvSpPr>
        <p:spPr bwMode="auto">
          <a:xfrm>
            <a:off x="1402080" y="3665855"/>
            <a:ext cx="5087620" cy="1433195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6883400" y="3665855"/>
            <a:ext cx="2717800" cy="1433195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353945" y="4401820"/>
            <a:ext cx="1866265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试一试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46885" y="1191260"/>
            <a:ext cx="8201025" cy="44761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试一试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462020" y="916305"/>
            <a:ext cx="4773930" cy="52978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001" y="-27162"/>
            <a:ext cx="2708249" cy="6914070"/>
            <a:chOff x="2288" y="45"/>
            <a:chExt cx="4266" cy="10800"/>
          </a:xfrm>
        </p:grpSpPr>
        <p:sp>
          <p:nvSpPr>
            <p:cNvPr id="3" name="矩形 2"/>
            <p:cNvSpPr/>
            <p:nvPr/>
          </p:nvSpPr>
          <p:spPr>
            <a:xfrm>
              <a:off x="2288" y="45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557" y="2413"/>
              <a:ext cx="1332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本节内容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5" name="等腰三角形 14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427220" y="1304824"/>
            <a:ext cx="3813810" cy="1518920"/>
            <a:chOff x="6972" y="1912"/>
            <a:chExt cx="6006" cy="2392"/>
          </a:xfrm>
        </p:grpSpPr>
        <p:sp>
          <p:nvSpPr>
            <p:cNvPr id="8" name="等腰三角形 7"/>
            <p:cNvSpPr/>
            <p:nvPr/>
          </p:nvSpPr>
          <p:spPr>
            <a:xfrm rot="5400000" flipH="1">
              <a:off x="6919" y="1965"/>
              <a:ext cx="818" cy="712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 flipH="1">
              <a:off x="6919" y="3535"/>
              <a:ext cx="818" cy="712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225" y="1953"/>
              <a:ext cx="4672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网页中插入表格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225" y="3482"/>
              <a:ext cx="4753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网页中插入表单</a:t>
              </a: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5222875" y="3405721"/>
            <a:ext cx="4442460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音视频标签</a:t>
            </a:r>
          </a:p>
        </p:txBody>
      </p:sp>
      <p:sp>
        <p:nvSpPr>
          <p:cNvPr id="18" name="等腰三角形 17"/>
          <p:cNvSpPr/>
          <p:nvPr/>
        </p:nvSpPr>
        <p:spPr>
          <a:xfrm rot="5400000" flipH="1">
            <a:off x="4393565" y="3448584"/>
            <a:ext cx="519430" cy="452120"/>
          </a:xfrm>
          <a:prstGeom prst="triangle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778075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认识表单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5382" y="1061402"/>
            <a:ext cx="775335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9766" y="1061402"/>
            <a:ext cx="6955206" cy="506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0812961" cy="53054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zh-CN" altLang="en-US" dirty="0">
                <a:solidFill>
                  <a:srgbClr val="FF0000"/>
                </a:solidFill>
                <a:sym typeface="+mn-ea"/>
              </a:rPr>
              <a:t>表单是一个包含表单元素的区域。</a:t>
            </a:r>
            <a:r>
              <a:rPr lang="zh-CN" altLang="en-US" dirty="0">
                <a:sym typeface="+mn-ea"/>
              </a:rPr>
              <a:t>表单元素是允许用户在表单中输入信息的元素。（比如：文本框、下拉列表、单选框、复选框等）</a:t>
            </a:r>
          </a:p>
          <a:p>
            <a:pPr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</a:pPr>
            <a:r>
              <a:rPr lang="zh-CN" altLang="en-US" dirty="0">
                <a:sym typeface="+mn-ea"/>
              </a:rPr>
              <a:t>其作用是从访问网站的用户那里获得信息，是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用户向服务器传输数据的接口</a:t>
            </a:r>
            <a:r>
              <a:rPr lang="zh-CN" altLang="en-US" dirty="0">
                <a:sym typeface="+mn-ea"/>
              </a:rPr>
              <a:t>。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001" y="-55970"/>
            <a:ext cx="2708249" cy="6914070"/>
            <a:chOff x="2288" y="0"/>
            <a:chExt cx="4266" cy="10800"/>
          </a:xfrm>
        </p:grpSpPr>
        <p:sp>
          <p:nvSpPr>
            <p:cNvPr id="5" name="矩形 4"/>
            <p:cNvSpPr/>
            <p:nvPr/>
          </p:nvSpPr>
          <p:spPr>
            <a:xfrm>
              <a:off x="2288" y="0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557" y="2413"/>
              <a:ext cx="1884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本讲目标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3" name="等腰三角形 2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185400" y="1190336"/>
            <a:ext cx="5823585" cy="2120265"/>
            <a:chOff x="6613" y="2900"/>
            <a:chExt cx="9171" cy="3339"/>
          </a:xfrm>
        </p:grpSpPr>
        <p:sp>
          <p:nvSpPr>
            <p:cNvPr id="15" name="等腰三角形 14"/>
            <p:cNvSpPr/>
            <p:nvPr/>
          </p:nvSpPr>
          <p:spPr>
            <a:xfrm rot="5400000" flipH="1">
              <a:off x="6471" y="3310"/>
              <a:ext cx="818" cy="534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8"/>
            <p:cNvSpPr txBox="1"/>
            <p:nvPr/>
          </p:nvSpPr>
          <p:spPr>
            <a:xfrm>
              <a:off x="7553" y="2900"/>
              <a:ext cx="8231" cy="1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r>
                <a:rPr lang="zh-CN" altLang="en-US" sz="2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表格</a:t>
              </a:r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元素的基本概念及应用</a:t>
              </a:r>
            </a:p>
          </p:txBody>
        </p:sp>
        <p:sp>
          <p:nvSpPr>
            <p:cNvPr id="23" name="等腰三角形 22"/>
            <p:cNvSpPr/>
            <p:nvPr/>
          </p:nvSpPr>
          <p:spPr>
            <a:xfrm rot="5400000" flipH="1">
              <a:off x="6471" y="5365"/>
              <a:ext cx="818" cy="534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13"/>
            <p:cNvSpPr txBox="1"/>
            <p:nvPr/>
          </p:nvSpPr>
          <p:spPr>
            <a:xfrm>
              <a:off x="7553" y="5078"/>
              <a:ext cx="8231" cy="1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r>
                <a:rPr lang="zh-CN" altLang="en-US" sz="2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表单</a:t>
              </a:r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元素的基本概念及应用</a:t>
              </a:r>
            </a:p>
          </p:txBody>
        </p:sp>
      </p:grp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4E4BF6A2-258A-4EC1-BD2B-3F4572770344}"/>
              </a:ext>
            </a:extLst>
          </p:cNvPr>
          <p:cNvSpPr/>
          <p:nvPr/>
        </p:nvSpPr>
        <p:spPr>
          <a:xfrm rot="5400000" flipH="1">
            <a:off x="4104437" y="4037358"/>
            <a:ext cx="501015" cy="339090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D663F2A-C92B-4338-B418-67FB5C883C4A}"/>
              </a:ext>
            </a:extLst>
          </p:cNvPr>
          <p:cNvSpPr txBox="1"/>
          <p:nvPr/>
        </p:nvSpPr>
        <p:spPr>
          <a:xfrm>
            <a:off x="4782300" y="3956396"/>
            <a:ext cx="5593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音视频</a:t>
            </a:r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标签的使用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表单标签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56822"/>
            <a:ext cx="11106785" cy="5305425"/>
          </a:xfrm>
        </p:spPr>
        <p:txBody>
          <a:bodyPr>
            <a:normAutofit/>
          </a:bodyPr>
          <a:lstStyle/>
          <a:p>
            <a:r>
              <a:rPr dirty="0">
                <a:solidFill>
                  <a:srgbClr val="FF0000"/>
                </a:solidFill>
              </a:rPr>
              <a:t>&lt;form&gt;&lt;/form&gt;</a:t>
            </a: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语法</a:t>
            </a:r>
            <a:r>
              <a:rPr lang="zh-CN" altLang="en-US" dirty="0"/>
              <a:t>：</a:t>
            </a:r>
            <a:r>
              <a:rPr dirty="0"/>
              <a:t>1. </a:t>
            </a:r>
            <a:r>
              <a:rPr lang="zh-CN" altLang="en-US" dirty="0"/>
              <a:t>成对出现        </a:t>
            </a:r>
            <a:r>
              <a:rPr lang="en-US" dirty="0">
                <a:sym typeface="+mn-ea"/>
              </a:rPr>
              <a:t>2</a:t>
            </a:r>
            <a:r>
              <a:rPr dirty="0"/>
              <a:t>. </a:t>
            </a:r>
            <a:r>
              <a:rPr lang="zh-CN" altLang="en-US" dirty="0"/>
              <a:t>表单的开始和结束位置</a:t>
            </a:r>
          </a:p>
          <a:p>
            <a:pPr lvl="1"/>
            <a:r>
              <a:rPr lang="zh-CN" altLang="en-US" dirty="0"/>
              <a:t>语义：定义一个</a:t>
            </a:r>
            <a:r>
              <a:rPr lang="zh-CN" altLang="en-US" dirty="0">
                <a:sym typeface="+mn-ea"/>
              </a:rPr>
              <a:t>“</a:t>
            </a:r>
            <a:r>
              <a:rPr lang="zh-CN" altLang="en-US" dirty="0"/>
              <a:t>表单</a:t>
            </a:r>
            <a:r>
              <a:rPr lang="en-US" altLang="zh-CN" dirty="0"/>
              <a:t>”</a:t>
            </a:r>
          </a:p>
          <a:p>
            <a:pPr lvl="1"/>
            <a:r>
              <a:rPr lang="zh-CN" altLang="en-US" dirty="0"/>
              <a:t>相关</a:t>
            </a:r>
            <a:r>
              <a:rPr lang="zh-CN" altLang="en-US" dirty="0">
                <a:solidFill>
                  <a:srgbClr val="C00000"/>
                </a:solidFill>
              </a:rPr>
              <a:t>属性</a:t>
            </a:r>
            <a:r>
              <a:rPr lang="zh-CN" altLang="en-US" dirty="0"/>
              <a:t>：</a:t>
            </a:r>
          </a:p>
          <a:p>
            <a:pPr lvl="2"/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action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：   规定向何处发送提交的表单数据。值：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URL</a:t>
            </a:r>
          </a:p>
          <a:p>
            <a:pPr lvl="2"/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method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：规定以何种方式将表单数据传送到服务器。值：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get/post</a:t>
            </a:r>
          </a:p>
          <a:p>
            <a:pPr lvl="2"/>
            <a:endParaRPr lang="en-US" altLang="zh-CN" sz="16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zh-CN" altLang="en-US" dirty="0">
                <a:solidFill>
                  <a:srgbClr val="FF0000"/>
                </a:solidFill>
                <a:sym typeface="+mn-ea"/>
              </a:rPr>
              <a:t>所有表单控件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都必须放在</a:t>
            </a:r>
            <a:r>
              <a:rPr dirty="0">
                <a:solidFill>
                  <a:schemeClr val="tx1"/>
                </a:solidFill>
                <a:sym typeface="+mn-ea"/>
              </a:rPr>
              <a:t>&lt;form&gt;&lt;/form&gt;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标签之间，否则用户输入的信息无法提交到服务器！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表单控件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860" y="1050290"/>
            <a:ext cx="4653280" cy="1214120"/>
          </a:xfrm>
          <a:prstGeom prst="rect">
            <a:avLst/>
          </a:prstGeom>
          <a:noFill/>
          <a:ln w="28575" cmpd="sng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65850" y="1036320"/>
            <a:ext cx="4575810" cy="1228090"/>
          </a:xfrm>
          <a:prstGeom prst="rect">
            <a:avLst/>
          </a:prstGeom>
          <a:noFill/>
          <a:ln w="25400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7545" y="2400300"/>
            <a:ext cx="3926840" cy="1259205"/>
          </a:xfrm>
          <a:prstGeom prst="rect">
            <a:avLst/>
          </a:prstGeom>
          <a:noFill/>
          <a:ln w="25400" cmpd="sng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18075" y="2465070"/>
            <a:ext cx="2328545" cy="1194435"/>
          </a:xfrm>
          <a:prstGeom prst="rect">
            <a:avLst/>
          </a:prstGeom>
          <a:noFill/>
          <a:ln w="25400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2780" y="3803015"/>
            <a:ext cx="3895725" cy="2551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52185" y="2586355"/>
            <a:ext cx="4112156" cy="880110"/>
          </a:xfrm>
          <a:prstGeom prst="rect">
            <a:avLst/>
          </a:prstGeom>
          <a:noFill/>
          <a:ln w="25400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480" y="3787775"/>
            <a:ext cx="2305050" cy="2534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903335" y="5160645"/>
            <a:ext cx="3096895" cy="1120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9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284970" y="4185920"/>
            <a:ext cx="2258695" cy="982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表单控件</a:t>
            </a:r>
            <a:r>
              <a:rPr lang="en-US" altLang="zh-CN"/>
              <a:t>&lt;input&gt;</a:t>
            </a:r>
            <a:r>
              <a:rPr lang="zh-CN" altLang="en-US"/>
              <a:t>标签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文本框</a:t>
            </a:r>
          </a:p>
          <a:p>
            <a:pPr lvl="1"/>
            <a:r>
              <a:rPr lang="zh-CN" altLang="en-US" sz="2600" dirty="0">
                <a:sym typeface="+mn-ea"/>
              </a:rPr>
              <a:t>当用户要在表单中键入字母、数字等内容时，就会用到</a:t>
            </a:r>
            <a:r>
              <a:rPr lang="zh-CN" altLang="en-US" sz="2600" dirty="0">
                <a:solidFill>
                  <a:schemeClr val="tx1"/>
                </a:solidFill>
                <a:sym typeface="+mn-ea"/>
              </a:rPr>
              <a:t>文本框</a:t>
            </a:r>
            <a:r>
              <a:rPr lang="zh-CN" altLang="en-US" sz="2600" dirty="0">
                <a:sym typeface="+mn-ea"/>
              </a:rPr>
              <a:t>。</a:t>
            </a:r>
            <a:endParaRPr lang="zh-CN" altLang="en-US" sz="2600" dirty="0"/>
          </a:p>
        </p:txBody>
      </p:sp>
      <p:sp>
        <p:nvSpPr>
          <p:cNvPr id="9" name="TextBox 8"/>
          <p:cNvSpPr txBox="1"/>
          <p:nvPr/>
        </p:nvSpPr>
        <p:spPr>
          <a:xfrm>
            <a:off x="2047239" y="2573655"/>
            <a:ext cx="8069217" cy="14465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600" b="1" dirty="0">
                <a:solidFill>
                  <a:srgbClr val="0000FF"/>
                </a:solidFill>
              </a:rPr>
              <a:t>&lt;form&gt;</a:t>
            </a:r>
          </a:p>
          <a:p>
            <a:pPr>
              <a:spcAft>
                <a:spcPts val="600"/>
              </a:spcAft>
            </a:pPr>
            <a:r>
              <a:rPr lang="en-US" altLang="zh-CN" sz="2600" b="1" dirty="0"/>
              <a:t>     </a:t>
            </a:r>
            <a:r>
              <a:rPr lang="en-US" altLang="zh-CN" sz="2600" b="1" dirty="0">
                <a:solidFill>
                  <a:srgbClr val="0000FF"/>
                </a:solidFill>
              </a:rPr>
              <a:t>&lt;input </a:t>
            </a:r>
            <a:r>
              <a:rPr lang="en-US" altLang="zh-CN" sz="2600" b="1" dirty="0">
                <a:solidFill>
                  <a:srgbClr val="C00000"/>
                </a:solidFill>
              </a:rPr>
              <a:t>type = "text" name = "</a:t>
            </a:r>
            <a:r>
              <a:rPr lang="zh-CN" altLang="en-US" sz="2600" b="1" dirty="0">
                <a:solidFill>
                  <a:srgbClr val="C00000"/>
                </a:solidFill>
              </a:rPr>
              <a:t>名称</a:t>
            </a:r>
            <a:r>
              <a:rPr lang="en-US" altLang="zh-CN" sz="2600" b="1" dirty="0">
                <a:solidFill>
                  <a:srgbClr val="C00000"/>
                </a:solidFill>
              </a:rPr>
              <a:t>" value = "</a:t>
            </a:r>
            <a:r>
              <a:rPr lang="zh-CN" altLang="en-US" sz="2600" b="1" dirty="0">
                <a:solidFill>
                  <a:srgbClr val="C00000"/>
                </a:solidFill>
              </a:rPr>
              <a:t>文本</a:t>
            </a:r>
            <a:r>
              <a:rPr lang="en-US" altLang="zh-CN" sz="2600" b="1" dirty="0">
                <a:solidFill>
                  <a:srgbClr val="C00000"/>
                </a:solidFill>
              </a:rPr>
              <a:t>" </a:t>
            </a:r>
            <a:r>
              <a:rPr lang="en-US" altLang="zh-CN" sz="2600" b="1" dirty="0">
                <a:solidFill>
                  <a:srgbClr val="0000FF"/>
                </a:solidFill>
              </a:rPr>
              <a:t>/&gt;</a:t>
            </a:r>
          </a:p>
          <a:p>
            <a:pPr>
              <a:spcAft>
                <a:spcPts val="600"/>
              </a:spcAft>
            </a:pPr>
            <a:r>
              <a:rPr lang="en-US" altLang="zh-CN" sz="2600" b="1" dirty="0">
                <a:solidFill>
                  <a:srgbClr val="0000FF"/>
                </a:solidFill>
              </a:rPr>
              <a:t>&lt;/form&gt;</a:t>
            </a:r>
            <a:endParaRPr lang="zh-CN" altLang="en-US" sz="2600" b="1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47239" y="4266474"/>
            <a:ext cx="7980045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type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：当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 = "</a:t>
            </a:r>
            <a:r>
              <a:rPr lang="en-US" altLang="zh-CN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时，输入框为文本输入框。</a:t>
            </a:r>
          </a:p>
          <a:p>
            <a:pPr>
              <a:spcBef>
                <a:spcPts val="600"/>
              </a:spcBef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name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：为输入框命名，以备后台程序使用。</a:t>
            </a:r>
          </a:p>
          <a:p>
            <a:pPr>
              <a:spcBef>
                <a:spcPts val="600"/>
              </a:spcBef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value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：为输入框设置默认值。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一般起到提示作用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1656" y="3588016"/>
            <a:ext cx="4945925" cy="27174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表单控件</a:t>
            </a:r>
            <a:r>
              <a:rPr lang="en-US" altLang="zh-CN">
                <a:sym typeface="+mn-ea"/>
              </a:rPr>
              <a:t>&lt;input&gt;</a:t>
            </a:r>
            <a:r>
              <a:rPr lang="zh-CN" altLang="en-US">
                <a:sym typeface="+mn-ea"/>
              </a:rPr>
              <a:t>标签</a:t>
            </a:r>
            <a:endParaRPr lang="zh-CN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5989" y="1158136"/>
            <a:ext cx="8378384" cy="2400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</a:ln>
          <a:effectLst/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&lt;form&gt; </a:t>
            </a:r>
            <a:endParaRPr kumimoji="0" lang="en-US" altLang="zh-CN" sz="26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600" b="1" dirty="0">
                <a:solidFill>
                  <a:srgbClr val="0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    </a:t>
            </a:r>
            <a:r>
              <a:rPr kumimoji="0" lang="zh-CN" altLang="zh-CN" sz="2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First name: </a:t>
            </a:r>
            <a:endParaRPr kumimoji="0" lang="en-US" altLang="zh-CN" sz="2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600" b="1" dirty="0">
                <a:solidFill>
                  <a:srgbClr val="0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    </a:t>
            </a:r>
            <a:r>
              <a:rPr kumimoji="0" lang="zh-CN" altLang="zh-CN" sz="2600" b="1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&lt;input </a:t>
            </a:r>
            <a:r>
              <a:rPr kumimoji="0" lang="zh-CN" altLang="zh-CN" sz="2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type</a:t>
            </a:r>
            <a:r>
              <a:rPr lang="zh-CN" altLang="zh-CN" sz="2600" b="1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= "text" </a:t>
            </a:r>
            <a:r>
              <a:rPr kumimoji="0" lang="zh-CN" altLang="zh-CN" sz="2600" b="1" i="0" u="none" strike="noStrike" cap="none" normalizeH="0" baseline="0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name = "firstname"</a:t>
            </a:r>
            <a:r>
              <a:rPr kumimoji="0" lang="zh-CN" altLang="zh-CN" sz="2600" b="1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 /&gt;</a:t>
            </a:r>
            <a:r>
              <a:rPr lang="en-US" altLang="zh-CN" sz="2600" b="1" dirty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zh-CN" altLang="zh-CN" sz="2600" b="1" dirty="0">
                <a:solidFill>
                  <a:srgbClr val="0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&lt;br /&gt;</a:t>
            </a:r>
            <a:endParaRPr kumimoji="0" lang="en-US" altLang="zh-CN" sz="2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600" b="1" dirty="0">
                <a:solidFill>
                  <a:srgbClr val="0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    </a:t>
            </a:r>
            <a:r>
              <a:rPr kumimoji="0" lang="zh-CN" altLang="zh-CN" sz="2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Last name: </a:t>
            </a:r>
            <a:endParaRPr kumimoji="0" lang="en-US" altLang="zh-CN" sz="2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600" b="1" dirty="0">
                <a:solidFill>
                  <a:srgbClr val="0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    </a:t>
            </a:r>
            <a:r>
              <a:rPr kumimoji="0" lang="zh-CN" altLang="zh-CN" sz="2600" b="1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&lt;input </a:t>
            </a:r>
            <a:r>
              <a:rPr kumimoji="0" lang="zh-CN" altLang="zh-CN" sz="2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type = "text" </a:t>
            </a:r>
            <a:r>
              <a:rPr kumimoji="0" lang="en-US" altLang="zh-CN" sz="2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kumimoji="0" lang="zh-CN" altLang="zh-CN" sz="2600" b="1" i="0" u="none" strike="noStrike" cap="none" normalizeH="0" baseline="0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name = "lastname"</a:t>
            </a:r>
            <a:r>
              <a:rPr kumimoji="0" lang="zh-CN" altLang="zh-CN" sz="2600" b="1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 /&gt;</a:t>
            </a:r>
            <a:r>
              <a:rPr kumimoji="0" lang="zh-CN" altLang="zh-CN" sz="2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endParaRPr kumimoji="0" lang="en-US" altLang="zh-CN" sz="2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ea typeface="宋体" panose="02010600030101010101" pitchFamily="2" charset="-122"/>
                <a:cs typeface="Courier New" panose="02070309020205020404" pitchFamily="49" charset="0"/>
              </a:rPr>
              <a:t>&lt;/form&gt;</a:t>
            </a:r>
            <a:r>
              <a:rPr kumimoji="0" lang="zh-CN" altLang="zh-CN" sz="2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</a:p>
        </p:txBody>
      </p:sp>
      <p:sp>
        <p:nvSpPr>
          <p:cNvPr id="6" name="文本框 10"/>
          <p:cNvSpPr txBox="1"/>
          <p:nvPr/>
        </p:nvSpPr>
        <p:spPr>
          <a:xfrm>
            <a:off x="9360848" y="5830252"/>
            <a:ext cx="2468245" cy="508000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demo3-2.html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表单控件</a:t>
            </a:r>
            <a:r>
              <a:rPr lang="en-US" altLang="zh-CN"/>
              <a:t>&lt;input&gt;</a:t>
            </a:r>
            <a:r>
              <a:rPr lang="zh-CN" altLang="en-US"/>
              <a:t>标签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密码框</a:t>
            </a:r>
          </a:p>
          <a:p>
            <a:pPr lvl="1"/>
            <a:r>
              <a:rPr lang="zh-CN" altLang="en-US" sz="2600" dirty="0">
                <a:sym typeface="+mn-ea"/>
              </a:rPr>
              <a:t>当用户要在表单中键入密码时，就会用到</a:t>
            </a:r>
            <a:r>
              <a:rPr lang="zh-CN" altLang="en-US" sz="2600" dirty="0">
                <a:solidFill>
                  <a:schemeClr val="tx1"/>
                </a:solidFill>
                <a:sym typeface="+mn-ea"/>
              </a:rPr>
              <a:t>密码框</a:t>
            </a:r>
            <a:r>
              <a:rPr lang="zh-CN" altLang="en-US" sz="2600" dirty="0">
                <a:sym typeface="+mn-ea"/>
              </a:rPr>
              <a:t>。</a:t>
            </a:r>
            <a:endParaRPr lang="en-US" altLang="zh-CN" sz="2600" dirty="0"/>
          </a:p>
          <a:p>
            <a:pPr lvl="1"/>
            <a:endParaRPr lang="zh-CN" altLang="en-US" dirty="0"/>
          </a:p>
        </p:txBody>
      </p:sp>
      <p:sp>
        <p:nvSpPr>
          <p:cNvPr id="4" name="TextBox 8"/>
          <p:cNvSpPr txBox="1"/>
          <p:nvPr/>
        </p:nvSpPr>
        <p:spPr>
          <a:xfrm>
            <a:off x="1692909" y="2573655"/>
            <a:ext cx="8975091" cy="14465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600" b="1" dirty="0">
                <a:solidFill>
                  <a:srgbClr val="0000FF"/>
                </a:solidFill>
              </a:rPr>
              <a:t>&lt;form&gt;</a:t>
            </a:r>
          </a:p>
          <a:p>
            <a:pPr>
              <a:spcAft>
                <a:spcPts val="600"/>
              </a:spcAft>
            </a:pPr>
            <a:r>
              <a:rPr lang="en-US" altLang="zh-CN" sz="2600" b="1" dirty="0"/>
              <a:t>     </a:t>
            </a:r>
            <a:r>
              <a:rPr lang="en-US" altLang="zh-CN" sz="2600" b="1" dirty="0">
                <a:solidFill>
                  <a:srgbClr val="0000FF"/>
                </a:solidFill>
              </a:rPr>
              <a:t>&lt;input </a:t>
            </a:r>
            <a:r>
              <a:rPr lang="en-US" altLang="zh-CN" sz="2600" b="1" dirty="0">
                <a:solidFill>
                  <a:srgbClr val="C00000"/>
                </a:solidFill>
              </a:rPr>
              <a:t>type = "password" name = "</a:t>
            </a:r>
            <a:r>
              <a:rPr lang="zh-CN" altLang="en-US" sz="2600" b="1" dirty="0">
                <a:solidFill>
                  <a:srgbClr val="C00000"/>
                </a:solidFill>
              </a:rPr>
              <a:t>名称</a:t>
            </a:r>
            <a:r>
              <a:rPr lang="en-US" altLang="zh-CN" sz="2600" b="1" dirty="0">
                <a:solidFill>
                  <a:srgbClr val="C00000"/>
                </a:solidFill>
              </a:rPr>
              <a:t>" value = "</a:t>
            </a:r>
            <a:r>
              <a:rPr lang="zh-CN" altLang="en-US" sz="2600" b="1" dirty="0">
                <a:solidFill>
                  <a:srgbClr val="C00000"/>
                </a:solidFill>
              </a:rPr>
              <a:t>文本</a:t>
            </a:r>
            <a:r>
              <a:rPr lang="en-US" altLang="zh-CN" sz="2600" b="1" dirty="0">
                <a:solidFill>
                  <a:srgbClr val="C00000"/>
                </a:solidFill>
              </a:rPr>
              <a:t>" </a:t>
            </a:r>
            <a:r>
              <a:rPr lang="en-US" altLang="zh-CN" sz="2600" b="1" dirty="0">
                <a:solidFill>
                  <a:srgbClr val="0000FF"/>
                </a:solidFill>
              </a:rPr>
              <a:t>/&gt;</a:t>
            </a:r>
          </a:p>
          <a:p>
            <a:pPr>
              <a:spcAft>
                <a:spcPts val="600"/>
              </a:spcAft>
            </a:pPr>
            <a:r>
              <a:rPr lang="en-US" altLang="zh-CN" sz="2600" b="1" dirty="0">
                <a:solidFill>
                  <a:srgbClr val="0000FF"/>
                </a:solidFill>
              </a:rPr>
              <a:t>&lt;/form&gt;</a:t>
            </a:r>
            <a:endParaRPr lang="zh-CN" altLang="en-US" sz="2600" b="1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92909" y="4324532"/>
            <a:ext cx="8496120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type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：当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 = "</a:t>
            </a:r>
            <a:r>
              <a:rPr lang="en-US" altLang="zh-CN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password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时，输入框为密码输入框。</a:t>
            </a:r>
          </a:p>
          <a:p>
            <a:pPr>
              <a:spcBef>
                <a:spcPts val="600"/>
              </a:spcBef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name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：为输入框命名，以备后台程序使用。</a:t>
            </a:r>
          </a:p>
          <a:p>
            <a:pPr>
              <a:spcBef>
                <a:spcPts val="600"/>
              </a:spcBef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value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：为输入框设置默认值。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一般起到提示作用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表单控件</a:t>
            </a:r>
            <a:r>
              <a:rPr lang="en-US" altLang="zh-CN">
                <a:sym typeface="+mn-ea"/>
              </a:rPr>
              <a:t>&lt;input&gt;</a:t>
            </a:r>
            <a:r>
              <a:rPr lang="zh-CN" altLang="en-US">
                <a:sym typeface="+mn-ea"/>
              </a:rPr>
              <a:t>标签</a:t>
            </a:r>
            <a:endParaRPr lang="zh-CN" altLang="en-US"/>
          </a:p>
        </p:txBody>
      </p:sp>
      <p:sp>
        <p:nvSpPr>
          <p:cNvPr id="6" name="TextBox 4"/>
          <p:cNvSpPr txBox="1"/>
          <p:nvPr/>
        </p:nvSpPr>
        <p:spPr>
          <a:xfrm>
            <a:off x="1525989" y="1158136"/>
            <a:ext cx="6935840" cy="2893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solidFill>
                  <a:srgbClr val="0000FF"/>
                </a:solidFill>
              </a:rPr>
              <a:t>&lt;form&gt; </a:t>
            </a:r>
          </a:p>
          <a:p>
            <a:pPr lvl="1"/>
            <a:r>
              <a:rPr lang="zh-CN" altLang="en-US" sz="2600" b="1" dirty="0"/>
              <a:t>姓名： </a:t>
            </a:r>
            <a:endParaRPr lang="en-US" altLang="zh-CN" sz="2600" b="1" dirty="0"/>
          </a:p>
          <a:p>
            <a:pPr lvl="1"/>
            <a:r>
              <a:rPr lang="en-US" altLang="zh-CN" sz="2600" b="1" dirty="0">
                <a:solidFill>
                  <a:srgbClr val="0000FF"/>
                </a:solidFill>
              </a:rPr>
              <a:t>&lt;input </a:t>
            </a:r>
            <a:r>
              <a:rPr lang="en-US" altLang="zh-CN" sz="2600" b="1" dirty="0">
                <a:solidFill>
                  <a:srgbClr val="C00000"/>
                </a:solidFill>
              </a:rPr>
              <a:t>type = "text" name = "</a:t>
            </a:r>
            <a:r>
              <a:rPr lang="en-US" altLang="zh-CN" sz="2600" b="1" dirty="0" err="1">
                <a:solidFill>
                  <a:srgbClr val="C00000"/>
                </a:solidFill>
              </a:rPr>
              <a:t>myName</a:t>
            </a:r>
            <a:r>
              <a:rPr lang="en-US" altLang="zh-CN" sz="2600" b="1" dirty="0">
                <a:solidFill>
                  <a:srgbClr val="C00000"/>
                </a:solidFill>
              </a:rPr>
              <a:t>"</a:t>
            </a:r>
            <a:r>
              <a:rPr lang="en-US" altLang="zh-CN" sz="2600" b="1" dirty="0">
                <a:solidFill>
                  <a:srgbClr val="0000FF"/>
                </a:solidFill>
              </a:rPr>
              <a:t>/&gt; &lt;</a:t>
            </a:r>
            <a:r>
              <a:rPr lang="en-US" altLang="zh-CN" sz="2600" b="1" dirty="0" err="1">
                <a:solidFill>
                  <a:srgbClr val="0000FF"/>
                </a:solidFill>
              </a:rPr>
              <a:t>br</a:t>
            </a:r>
            <a:r>
              <a:rPr lang="en-US" altLang="zh-CN" sz="2600" b="1" dirty="0">
                <a:solidFill>
                  <a:srgbClr val="0000FF"/>
                </a:solidFill>
              </a:rPr>
              <a:t>/&gt;</a:t>
            </a:r>
            <a:r>
              <a:rPr lang="en-US" altLang="zh-CN" sz="2600" b="1" dirty="0"/>
              <a:t> </a:t>
            </a:r>
          </a:p>
          <a:p>
            <a:pPr lvl="1"/>
            <a:r>
              <a:rPr lang="zh-CN" altLang="en-US" sz="2600" b="1" dirty="0"/>
              <a:t>密码：</a:t>
            </a:r>
            <a:endParaRPr lang="en-US" altLang="zh-CN" sz="2600" b="1" dirty="0"/>
          </a:p>
          <a:p>
            <a:pPr lvl="1"/>
            <a:r>
              <a:rPr lang="zh-CN" altLang="en-US" sz="2600" b="1" dirty="0"/>
              <a:t> </a:t>
            </a:r>
            <a:r>
              <a:rPr lang="en-US" altLang="zh-CN" sz="2600" b="1" dirty="0">
                <a:solidFill>
                  <a:srgbClr val="0000FF"/>
                </a:solidFill>
              </a:rPr>
              <a:t>&lt;input </a:t>
            </a:r>
            <a:r>
              <a:rPr lang="en-US" altLang="zh-CN" sz="2600" b="1" dirty="0">
                <a:solidFill>
                  <a:srgbClr val="C00000"/>
                </a:solidFill>
              </a:rPr>
              <a:t>type = "password" name = "pass</a:t>
            </a:r>
            <a:r>
              <a:rPr lang="en-US" altLang="zh-CN" sz="26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600" b="1" dirty="0">
                <a:solidFill>
                  <a:srgbClr val="0000FF"/>
                </a:solidFill>
              </a:rPr>
              <a:t>/&gt;</a:t>
            </a:r>
            <a:r>
              <a:rPr lang="en-US" altLang="zh-CN" sz="2600" b="1" dirty="0"/>
              <a:t> </a:t>
            </a:r>
          </a:p>
          <a:p>
            <a:r>
              <a:rPr lang="en-US" altLang="zh-CN" sz="2600" b="1" dirty="0">
                <a:solidFill>
                  <a:srgbClr val="0000FF"/>
                </a:solidFill>
              </a:rPr>
              <a:t>&lt;/form&gt;</a:t>
            </a:r>
            <a:endParaRPr lang="zh-CN" altLang="en-US" sz="2600" b="1" dirty="0">
              <a:solidFill>
                <a:srgbClr val="0000FF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905" y="4418046"/>
            <a:ext cx="5426438" cy="12385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表单控件</a:t>
            </a:r>
            <a:r>
              <a:rPr lang="en-US" altLang="zh-CN"/>
              <a:t>&lt;input&gt;</a:t>
            </a:r>
            <a:r>
              <a:rPr lang="zh-CN" altLang="en-US"/>
              <a:t>标签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>
                <a:sym typeface="+mn-ea"/>
              </a:rPr>
              <a:t>在使用表单设计调查表时，为了减少用户的操作，推荐使用选择框。</a:t>
            </a:r>
          </a:p>
          <a:p>
            <a:pPr marL="0" indent="0">
              <a:lnSpc>
                <a:spcPct val="100000"/>
              </a:lnSpc>
              <a:buNone/>
            </a:pPr>
            <a:r>
              <a:rPr>
                <a:sym typeface="+mn-ea"/>
              </a:rPr>
              <a:t>    HTML </a:t>
            </a:r>
            <a:r>
              <a:rPr lang="zh-CN" altLang="en-US">
                <a:sym typeface="+mn-ea"/>
              </a:rPr>
              <a:t>中有两种选择框，即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单选框</a:t>
            </a:r>
            <a:r>
              <a:rPr lang="zh-CN" altLang="en-US">
                <a:sym typeface="+mn-ea"/>
              </a:rPr>
              <a:t>和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复选框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单选框</a:t>
            </a:r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1271905" y="3029585"/>
            <a:ext cx="9277350" cy="15068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300" b="1" dirty="0">
                <a:solidFill>
                  <a:srgbClr val="0000FF"/>
                </a:solidFill>
              </a:rPr>
              <a:t>&lt;form&gt;</a:t>
            </a:r>
          </a:p>
          <a:p>
            <a:pPr lvl="1"/>
            <a:r>
              <a:rPr lang="en-US" altLang="zh-CN" sz="2300" b="1" dirty="0">
                <a:solidFill>
                  <a:srgbClr val="0000FF"/>
                </a:solidFill>
              </a:rPr>
              <a:t>&lt;input </a:t>
            </a:r>
            <a:r>
              <a:rPr lang="en-US" altLang="zh-CN" sz="2300" b="1" dirty="0">
                <a:solidFill>
                  <a:srgbClr val="C00000"/>
                </a:solidFill>
              </a:rPr>
              <a:t>type = "radio"  value = "Male"      name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sex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  checked </a:t>
            </a:r>
            <a:r>
              <a:rPr lang="en-US" altLang="zh-CN" sz="2300" b="1" dirty="0">
                <a:solidFill>
                  <a:srgbClr val="0000FF"/>
                </a:solidFill>
              </a:rPr>
              <a:t>/&gt;</a:t>
            </a:r>
            <a:r>
              <a:rPr lang="zh-CN" altLang="en-US" sz="2300" b="1" dirty="0"/>
              <a:t>男</a:t>
            </a:r>
            <a:endParaRPr lang="en-US" altLang="zh-CN" sz="2300" b="1" dirty="0">
              <a:solidFill>
                <a:srgbClr val="0000FF"/>
              </a:solidFill>
            </a:endParaRPr>
          </a:p>
          <a:p>
            <a:pPr lvl="1"/>
            <a:r>
              <a:rPr lang="en-US" altLang="zh-CN" sz="2300" b="1" dirty="0">
                <a:solidFill>
                  <a:srgbClr val="0000FF"/>
                </a:solidFill>
              </a:rPr>
              <a:t>&lt;input </a:t>
            </a:r>
            <a:r>
              <a:rPr lang="en-US" altLang="zh-CN" sz="2300" b="1" dirty="0">
                <a:solidFill>
                  <a:srgbClr val="C00000"/>
                </a:solidFill>
              </a:rPr>
              <a:t>type = "radio"  value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 err="1">
                <a:solidFill>
                  <a:srgbClr val="C00000"/>
                </a:solidFill>
              </a:rPr>
              <a:t>feMale</a:t>
            </a:r>
            <a:r>
              <a:rPr lang="en-US" altLang="zh-CN" sz="2300" b="1" dirty="0">
                <a:solidFill>
                  <a:srgbClr val="C00000"/>
                </a:solidFill>
              </a:rPr>
              <a:t>"   name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sex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  </a:t>
            </a:r>
            <a:r>
              <a:rPr lang="en-US" altLang="zh-CN" sz="2300" b="1" dirty="0">
                <a:solidFill>
                  <a:srgbClr val="0000FF"/>
                </a:solidFill>
              </a:rPr>
              <a:t>/&gt;</a:t>
            </a:r>
            <a:r>
              <a:rPr lang="zh-CN" altLang="en-US" sz="2300" b="1" dirty="0"/>
              <a:t>女</a:t>
            </a:r>
            <a:endParaRPr lang="en-US" altLang="zh-CN" sz="2300" b="1" dirty="0"/>
          </a:p>
          <a:p>
            <a:r>
              <a:rPr lang="en-US" altLang="zh-CN" sz="2300" b="1" dirty="0">
                <a:solidFill>
                  <a:srgbClr val="0000FF"/>
                </a:solidFill>
              </a:rPr>
              <a:t>&lt;/form&gt;</a:t>
            </a:r>
            <a:endParaRPr lang="zh-CN" altLang="en-US" sz="23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6693535" y="3310255"/>
            <a:ext cx="1848485" cy="849630"/>
          </a:xfrm>
          <a:prstGeom prst="rect">
            <a:avLst/>
          </a:prstGeom>
          <a:noFill/>
          <a:ln w="38100" algn="ctr">
            <a:solidFill>
              <a:srgbClr val="00B0F0"/>
            </a:solidFill>
            <a:round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2105" y="4519930"/>
            <a:ext cx="9238615" cy="1799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type 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 = "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radio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 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时，控件为单选框。</a:t>
            </a:r>
          </a:p>
          <a:p>
            <a:pPr>
              <a:spcBef>
                <a:spcPts val="6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value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：提交数据到服务器的值。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name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：为控件命名。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checked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：当添加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checked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时，该选项默认选中。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8694000" y="4695947"/>
            <a:ext cx="2851178" cy="841512"/>
          </a:xfrm>
          <a:prstGeom prst="wedgeRoundRectCallout">
            <a:avLst>
              <a:gd name="adj1" fmla="val -75797"/>
              <a:gd name="adj2" fmla="val -114004"/>
              <a:gd name="adj3" fmla="val 16667"/>
            </a:avLst>
          </a:prstGeom>
          <a:solidFill>
            <a:srgbClr val="FFC000"/>
          </a:solidFill>
          <a:ln>
            <a:solidFill>
              <a:srgbClr val="FDCD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C00000"/>
                </a:solidFill>
              </a:rPr>
              <a:t>同组</a:t>
            </a:r>
            <a:r>
              <a:rPr lang="zh-CN" altLang="en-US" sz="2400" b="1" dirty="0">
                <a:solidFill>
                  <a:schemeClr val="tx1"/>
                </a:solidFill>
              </a:rPr>
              <a:t>单选框</a:t>
            </a:r>
            <a:r>
              <a:rPr lang="en-US" altLang="zh-CN" sz="2400" b="1" dirty="0">
                <a:solidFill>
                  <a:schemeClr val="tx1"/>
                </a:solidFill>
              </a:rPr>
              <a:t>name</a:t>
            </a:r>
            <a:r>
              <a:rPr lang="zh-CN" altLang="en-US" sz="2400" b="1" dirty="0">
                <a:solidFill>
                  <a:schemeClr val="tx1"/>
                </a:solidFill>
              </a:rPr>
              <a:t>属性值必须相同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7" grpId="0"/>
      <p:bldP spid="9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表单控件</a:t>
            </a:r>
            <a:r>
              <a:rPr lang="en-US" altLang="zh-CN"/>
              <a:t>&lt;input&gt;</a:t>
            </a:r>
            <a:r>
              <a:rPr lang="zh-CN" altLang="en-US"/>
              <a:t>标签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复选框</a:t>
            </a:r>
          </a:p>
        </p:txBody>
      </p:sp>
      <p:sp>
        <p:nvSpPr>
          <p:cNvPr id="4" name="TextBox 5"/>
          <p:cNvSpPr txBox="1"/>
          <p:nvPr/>
        </p:nvSpPr>
        <p:spPr>
          <a:xfrm>
            <a:off x="1445260" y="1938020"/>
            <a:ext cx="8341995" cy="2214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300" b="1" dirty="0">
                <a:solidFill>
                  <a:srgbClr val="0000FF"/>
                </a:solidFill>
              </a:rPr>
              <a:t>&lt;form&gt;</a:t>
            </a:r>
          </a:p>
          <a:p>
            <a:pPr lvl="1"/>
            <a:r>
              <a:rPr lang="en-US" altLang="zh-CN" sz="2300" b="1" dirty="0">
                <a:solidFill>
                  <a:srgbClr val="0000FF"/>
                </a:solidFill>
              </a:rPr>
              <a:t>&lt;input </a:t>
            </a:r>
            <a:r>
              <a:rPr lang="en-US" altLang="zh-CN" sz="2300" b="1" dirty="0">
                <a:solidFill>
                  <a:srgbClr val="C00000"/>
                </a:solidFill>
              </a:rPr>
              <a:t>type = "checkbox"  value = "good1"  name = "goods" </a:t>
            </a:r>
            <a:r>
              <a:rPr lang="en-US" altLang="zh-CN" sz="2300" b="1" dirty="0">
                <a:solidFill>
                  <a:srgbClr val="0000FF"/>
                </a:solidFill>
              </a:rPr>
              <a:t>/&gt;   </a:t>
            </a:r>
            <a:r>
              <a:rPr lang="en-US" altLang="zh-CN" sz="2300" b="1" dirty="0"/>
              <a:t> I have a bike </a:t>
            </a:r>
          </a:p>
          <a:p>
            <a:pPr lvl="1"/>
            <a:r>
              <a:rPr lang="en-US" altLang="zh-CN" sz="2300" b="1" dirty="0">
                <a:solidFill>
                  <a:srgbClr val="0000FF"/>
                </a:solidFill>
              </a:rPr>
              <a:t>&lt;input </a:t>
            </a:r>
            <a:r>
              <a:rPr lang="en-US" altLang="zh-CN" sz="2300" b="1" dirty="0">
                <a:solidFill>
                  <a:srgbClr val="C00000"/>
                </a:solidFill>
              </a:rPr>
              <a:t>type = "checkbox"  value = "good2"  name = "goods" </a:t>
            </a:r>
            <a:r>
              <a:rPr lang="en-US" altLang="zh-CN" sz="2300" b="1" dirty="0">
                <a:solidFill>
                  <a:srgbClr val="0000FF"/>
                </a:solidFill>
              </a:rPr>
              <a:t>/&gt;</a:t>
            </a:r>
            <a:r>
              <a:rPr lang="en-US" altLang="zh-CN" sz="2300" b="1" dirty="0"/>
              <a:t>     I have a car </a:t>
            </a:r>
            <a:endParaRPr lang="en-US" altLang="zh-CN" sz="2300" b="1" dirty="0">
              <a:solidFill>
                <a:srgbClr val="0000FF"/>
              </a:solidFill>
            </a:endParaRPr>
          </a:p>
          <a:p>
            <a:r>
              <a:rPr lang="en-US" altLang="zh-CN" sz="2300" b="1" dirty="0">
                <a:solidFill>
                  <a:srgbClr val="0000FF"/>
                </a:solidFill>
              </a:rPr>
              <a:t>&lt;/form&gt;</a:t>
            </a:r>
            <a:endParaRPr lang="zh-CN" altLang="en-US" sz="2300" b="1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7281545" y="2238375"/>
            <a:ext cx="2050415" cy="1296035"/>
          </a:xfrm>
          <a:prstGeom prst="rect">
            <a:avLst/>
          </a:prstGeom>
          <a:noFill/>
          <a:ln w="38100" algn="ctr">
            <a:solidFill>
              <a:srgbClr val="00B0F0"/>
            </a:solidFill>
            <a:round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6" name="TextBox 6"/>
          <p:cNvSpPr txBox="1"/>
          <p:nvPr/>
        </p:nvSpPr>
        <p:spPr>
          <a:xfrm>
            <a:off x="1476375" y="4249420"/>
            <a:ext cx="8934450" cy="1799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type 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 =“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checkbox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 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时，控件为复选框。</a:t>
            </a:r>
          </a:p>
          <a:p>
            <a:pPr>
              <a:spcBef>
                <a:spcPts val="6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value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：提交数据到服务器的值。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name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：为控件命名。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checked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：当添加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checked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时，该选项默认选中。</a:t>
            </a:r>
          </a:p>
        </p:txBody>
      </p:sp>
      <p:sp>
        <p:nvSpPr>
          <p:cNvPr id="11" name="圆角矩形标注 10"/>
          <p:cNvSpPr/>
          <p:nvPr/>
        </p:nvSpPr>
        <p:spPr>
          <a:xfrm>
            <a:off x="8619058" y="4630415"/>
            <a:ext cx="3236168" cy="788503"/>
          </a:xfrm>
          <a:prstGeom prst="wedgeRoundRectCallout">
            <a:avLst>
              <a:gd name="adj1" fmla="val -58404"/>
              <a:gd name="adj2" fmla="val -200433"/>
              <a:gd name="adj3" fmla="val 16667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C00000"/>
                </a:solidFill>
              </a:rPr>
              <a:t>同组</a:t>
            </a:r>
            <a:r>
              <a:rPr lang="zh-CN" altLang="en-US" sz="2400" b="1" dirty="0">
                <a:solidFill>
                  <a:schemeClr val="tx1"/>
                </a:solidFill>
              </a:rPr>
              <a:t>复选框</a:t>
            </a:r>
            <a:r>
              <a:rPr lang="en-US" altLang="zh-CN" sz="2400" b="1" dirty="0">
                <a:solidFill>
                  <a:schemeClr val="tx1"/>
                </a:solidFill>
              </a:rPr>
              <a:t>name</a:t>
            </a:r>
            <a:r>
              <a:rPr lang="zh-CN" altLang="en-US" sz="2400" b="1" dirty="0">
                <a:solidFill>
                  <a:schemeClr val="tx1"/>
                </a:solidFill>
              </a:rPr>
              <a:t>属性值需要一致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bldLvl="0" animBg="1"/>
      <p:bldP spid="16" grpId="2"/>
      <p:bldP spid="11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表单控件</a:t>
            </a:r>
            <a:r>
              <a:rPr lang="en-US" altLang="zh-CN"/>
              <a:t>&lt;input&gt;</a:t>
            </a:r>
            <a:r>
              <a:rPr lang="zh-CN" altLang="en-US"/>
              <a:t>标签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2820" y="1099820"/>
            <a:ext cx="9260840" cy="36309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300" b="1" dirty="0">
                <a:solidFill>
                  <a:srgbClr val="0000FF"/>
                </a:solidFill>
              </a:rPr>
              <a:t>&lt;form&gt; </a:t>
            </a:r>
          </a:p>
          <a:p>
            <a:pPr lvl="1"/>
            <a:r>
              <a:rPr lang="zh-CN" altLang="en-US" sz="2300" b="1" dirty="0"/>
              <a:t>你是否喜欢旅游？请选择 </a:t>
            </a:r>
            <a:r>
              <a:rPr lang="en-US" altLang="zh-CN" sz="2300" b="1" dirty="0"/>
              <a:t>&lt;</a:t>
            </a:r>
            <a:r>
              <a:rPr lang="en-US" altLang="zh-CN" sz="2300" b="1" dirty="0" err="1"/>
              <a:t>br</a:t>
            </a:r>
            <a:r>
              <a:rPr lang="en-US" altLang="zh-CN" sz="2300" b="1" dirty="0"/>
              <a:t>/&gt;</a:t>
            </a:r>
            <a:r>
              <a:rPr lang="zh-CN" altLang="en-US" sz="2300" b="1" dirty="0"/>
              <a:t> </a:t>
            </a:r>
            <a:endParaRPr lang="en-US" altLang="zh-CN" sz="2300" b="1" dirty="0"/>
          </a:p>
          <a:p>
            <a:pPr lvl="1"/>
            <a:r>
              <a:rPr lang="en-US" altLang="zh-CN" sz="2300" b="1" dirty="0">
                <a:solidFill>
                  <a:srgbClr val="0000FF"/>
                </a:solidFill>
              </a:rPr>
              <a:t>&lt;input  </a:t>
            </a:r>
            <a:r>
              <a:rPr lang="en-US" altLang="zh-CN" sz="2300" b="1" dirty="0">
                <a:solidFill>
                  <a:srgbClr val="C00000"/>
                </a:solidFill>
              </a:rPr>
              <a:t>type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radio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 </a:t>
            </a:r>
            <a:r>
              <a:rPr lang="en-US" altLang="zh-CN" sz="2300" b="1" dirty="0">
                <a:solidFill>
                  <a:srgbClr val="C00000"/>
                </a:solidFill>
              </a:rPr>
              <a:t> name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choose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   value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喜欢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0000FF"/>
                </a:solidFill>
              </a:rPr>
              <a:t>/&gt;</a:t>
            </a:r>
            <a:r>
              <a:rPr lang="zh-CN" altLang="en-US" sz="2300" b="1" dirty="0">
                <a:sym typeface="+mn-ea"/>
              </a:rPr>
              <a:t>喜欢</a:t>
            </a:r>
            <a:endParaRPr lang="en-US" altLang="zh-CN" sz="2300" b="1" dirty="0">
              <a:solidFill>
                <a:srgbClr val="0000FF"/>
              </a:solidFill>
            </a:endParaRPr>
          </a:p>
          <a:p>
            <a:pPr lvl="1"/>
            <a:r>
              <a:rPr lang="en-US" altLang="zh-CN" sz="2300" b="1" dirty="0">
                <a:solidFill>
                  <a:srgbClr val="0000FF"/>
                </a:solidFill>
              </a:rPr>
              <a:t>&lt;input </a:t>
            </a:r>
            <a:r>
              <a:rPr lang="en-US" altLang="zh-CN" sz="2300" b="1" dirty="0">
                <a:solidFill>
                  <a:srgbClr val="C00000"/>
                </a:solidFill>
              </a:rPr>
              <a:t> type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radio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  name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choose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   value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不喜欢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0000FF"/>
                </a:solidFill>
              </a:rPr>
              <a:t>/&gt;</a:t>
            </a:r>
            <a:r>
              <a:rPr lang="en-US" altLang="zh-CN" sz="2300" b="1" dirty="0"/>
              <a:t> </a:t>
            </a:r>
            <a:r>
              <a:rPr lang="zh-CN" altLang="en-US" sz="2300" b="1" dirty="0">
                <a:sym typeface="+mn-ea"/>
              </a:rPr>
              <a:t>不喜欢</a:t>
            </a:r>
            <a:r>
              <a:rPr lang="en-US" altLang="zh-CN" sz="2300" b="1" dirty="0">
                <a:solidFill>
                  <a:srgbClr val="0000FF"/>
                </a:solidFill>
              </a:rPr>
              <a:t>&lt;</a:t>
            </a:r>
            <a:r>
              <a:rPr lang="en-US" altLang="zh-CN" sz="2300" b="1" dirty="0" err="1">
                <a:solidFill>
                  <a:srgbClr val="0000FF"/>
                </a:solidFill>
              </a:rPr>
              <a:t>br</a:t>
            </a:r>
            <a:r>
              <a:rPr lang="en-US" altLang="zh-CN" sz="2300" b="1" dirty="0">
                <a:solidFill>
                  <a:srgbClr val="0000FF"/>
                </a:solidFill>
              </a:rPr>
              <a:t>/&gt; </a:t>
            </a:r>
          </a:p>
          <a:p>
            <a:pPr lvl="1"/>
            <a:r>
              <a:rPr lang="zh-CN" altLang="en-US" sz="2300" b="1" dirty="0"/>
              <a:t>你对哪些活动感兴趣？请选择</a:t>
            </a:r>
            <a:r>
              <a:rPr lang="en-US" altLang="zh-CN" sz="2300" b="1" dirty="0"/>
              <a:t> &lt;</a:t>
            </a:r>
            <a:r>
              <a:rPr lang="en-US" altLang="zh-CN" sz="2300" b="1" dirty="0" err="1"/>
              <a:t>br</a:t>
            </a:r>
            <a:r>
              <a:rPr lang="en-US" altLang="zh-CN" sz="2300" b="1" dirty="0"/>
              <a:t>/&gt;</a:t>
            </a:r>
            <a:r>
              <a:rPr lang="zh-CN" altLang="en-US" sz="2300" b="1" dirty="0"/>
              <a:t> </a:t>
            </a:r>
            <a:endParaRPr lang="en-US" altLang="zh-CN" sz="2300" b="1" dirty="0"/>
          </a:p>
          <a:p>
            <a:pPr lvl="1"/>
            <a:r>
              <a:rPr lang="zh-CN" altLang="en-US" sz="2300" b="1" dirty="0">
                <a:solidFill>
                  <a:srgbClr val="0000FF"/>
                </a:solidFill>
              </a:rPr>
              <a:t> </a:t>
            </a:r>
            <a:r>
              <a:rPr lang="en-US" altLang="zh-CN" sz="2300" b="1" dirty="0">
                <a:solidFill>
                  <a:srgbClr val="0000FF"/>
                </a:solidFill>
              </a:rPr>
              <a:t>&lt;input </a:t>
            </a:r>
            <a:r>
              <a:rPr lang="en-US" altLang="zh-CN" sz="2300" b="1" dirty="0">
                <a:solidFill>
                  <a:srgbClr val="C00000"/>
                </a:solidFill>
              </a:rPr>
              <a:t> type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checkbox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  name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hobby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   value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跑步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0000FF"/>
                </a:solidFill>
              </a:rPr>
              <a:t>/&gt;</a:t>
            </a:r>
            <a:r>
              <a:rPr lang="zh-CN" altLang="en-US" sz="2300" b="1" dirty="0">
                <a:sym typeface="+mn-ea"/>
              </a:rPr>
              <a:t>跑步</a:t>
            </a:r>
            <a:endParaRPr lang="en-US" altLang="zh-CN" sz="2300" b="1" dirty="0">
              <a:solidFill>
                <a:srgbClr val="0000FF"/>
              </a:solidFill>
            </a:endParaRPr>
          </a:p>
          <a:p>
            <a:pPr lvl="1"/>
            <a:r>
              <a:rPr lang="en-US" altLang="zh-CN" sz="2300" b="1" dirty="0">
                <a:solidFill>
                  <a:srgbClr val="0000FF"/>
                </a:solidFill>
              </a:rPr>
              <a:t> &lt;input  </a:t>
            </a:r>
            <a:r>
              <a:rPr lang="en-US" altLang="zh-CN" sz="2300" b="1" dirty="0">
                <a:solidFill>
                  <a:srgbClr val="C00000"/>
                </a:solidFill>
              </a:rPr>
              <a:t>type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checkbox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  name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hobby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   value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打球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0000FF"/>
                </a:solidFill>
              </a:rPr>
              <a:t>/&gt;</a:t>
            </a:r>
            <a:r>
              <a:rPr lang="zh-CN" altLang="en-US" sz="2300" b="1" dirty="0">
                <a:sym typeface="+mn-ea"/>
              </a:rPr>
              <a:t>打球</a:t>
            </a:r>
            <a:endParaRPr lang="en-US" altLang="zh-CN" sz="2300" b="1" dirty="0">
              <a:solidFill>
                <a:srgbClr val="0000FF"/>
              </a:solidFill>
            </a:endParaRPr>
          </a:p>
          <a:p>
            <a:pPr lvl="1"/>
            <a:r>
              <a:rPr lang="en-US" altLang="zh-CN" sz="2300" b="1" dirty="0">
                <a:solidFill>
                  <a:srgbClr val="0000FF"/>
                </a:solidFill>
              </a:rPr>
              <a:t> &lt;input  </a:t>
            </a:r>
            <a:r>
              <a:rPr lang="en-US" altLang="zh-CN" sz="2300" b="1" dirty="0">
                <a:solidFill>
                  <a:srgbClr val="C00000"/>
                </a:solidFill>
              </a:rPr>
              <a:t>type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checkbox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  name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hobby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   value = 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C00000"/>
                </a:solidFill>
              </a:rPr>
              <a:t>爬山</a:t>
            </a:r>
            <a:r>
              <a:rPr lang="en-US" altLang="zh-CN" sz="23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300" b="1" dirty="0">
                <a:solidFill>
                  <a:srgbClr val="0000FF"/>
                </a:solidFill>
              </a:rPr>
              <a:t>/&gt;</a:t>
            </a:r>
            <a:r>
              <a:rPr lang="zh-CN" altLang="en-US" sz="2300" b="1" dirty="0">
                <a:sym typeface="+mn-ea"/>
              </a:rPr>
              <a:t>爬山</a:t>
            </a:r>
            <a:endParaRPr lang="en-US" altLang="zh-CN" sz="2300" b="1" dirty="0">
              <a:solidFill>
                <a:srgbClr val="0000FF"/>
              </a:solidFill>
            </a:endParaRPr>
          </a:p>
          <a:p>
            <a:r>
              <a:rPr lang="en-US" altLang="zh-CN" sz="2300" b="1" dirty="0">
                <a:solidFill>
                  <a:srgbClr val="0000FF"/>
                </a:solidFill>
              </a:rPr>
              <a:t>&lt;/form&gt;</a:t>
            </a:r>
            <a:endParaRPr lang="zh-CN" altLang="en-US" sz="2300" b="1" dirty="0">
              <a:solidFill>
                <a:srgbClr val="0000FF"/>
              </a:solidFill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4301490" y="1821815"/>
            <a:ext cx="2159000" cy="749935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6233160" y="725170"/>
            <a:ext cx="3309620" cy="901065"/>
          </a:xfrm>
          <a:prstGeom prst="wedgeRoundRectCallout">
            <a:avLst>
              <a:gd name="adj1" fmla="val -56369"/>
              <a:gd name="adj2" fmla="val 72973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同一组选择框，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属性值需要相同！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4836795" y="3261360"/>
            <a:ext cx="2097405" cy="109347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6576060" y="1809750"/>
            <a:ext cx="2127250" cy="748665"/>
          </a:xfrm>
          <a:prstGeom prst="rect">
            <a:avLst/>
          </a:prstGeom>
          <a:noFill/>
          <a:ln w="28575" algn="ctr">
            <a:solidFill>
              <a:srgbClr val="00B0F0"/>
            </a:solidFill>
            <a:round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7052310" y="3260725"/>
            <a:ext cx="1885315" cy="1094105"/>
          </a:xfrm>
          <a:prstGeom prst="rect">
            <a:avLst/>
          </a:prstGeom>
          <a:noFill/>
          <a:ln w="28575" algn="ctr">
            <a:solidFill>
              <a:srgbClr val="00B0F0"/>
            </a:solidFill>
            <a:round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6135867" y="4790358"/>
            <a:ext cx="3308906" cy="900750"/>
          </a:xfrm>
          <a:prstGeom prst="wedgeRoundRectCallout">
            <a:avLst>
              <a:gd name="adj1" fmla="val -5115"/>
              <a:gd name="adj2" fmla="val -103506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同一组选择框，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属性值需要不同！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545" y="4777740"/>
            <a:ext cx="3829685" cy="15005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7" grpId="0" bldLvl="0" animBg="1"/>
      <p:bldP spid="8" grpId="0" bldLvl="0" animBg="1"/>
      <p:bldP spid="9" grpId="0" bldLvl="0" animBg="1"/>
      <p:bldP spid="12" grpId="0" bldLvl="0" animBg="1"/>
      <p:bldP spid="13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表单控件</a:t>
            </a:r>
            <a:r>
              <a:rPr lang="en-US" altLang="zh-CN"/>
              <a:t>&lt;input&gt;</a:t>
            </a:r>
            <a:r>
              <a:rPr lang="zh-CN" altLang="en-US"/>
              <a:t>标签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文件控件</a:t>
            </a:r>
          </a:p>
          <a:p>
            <a:pPr lvl="1"/>
            <a:r>
              <a:rPr lang="zh-CN" altLang="en-US" sz="2600" dirty="0">
                <a:sym typeface="+mn-ea"/>
              </a:rPr>
              <a:t>当 </a:t>
            </a:r>
            <a:r>
              <a:rPr lang="en-US" altLang="zh-CN" sz="2600" dirty="0">
                <a:sym typeface="+mn-ea"/>
              </a:rPr>
              <a:t>type </a:t>
            </a:r>
            <a:r>
              <a:rPr lang="zh-CN" altLang="en-US" sz="2600" dirty="0">
                <a:sym typeface="+mn-ea"/>
              </a:rPr>
              <a:t>属性值为 </a:t>
            </a:r>
            <a:r>
              <a:rPr lang="en-US" altLang="zh-CN" sz="2600" dirty="0">
                <a:solidFill>
                  <a:srgbClr val="C00000"/>
                </a:solidFill>
                <a:sym typeface="+mn-ea"/>
              </a:rPr>
              <a:t>file </a:t>
            </a:r>
            <a:r>
              <a:rPr lang="zh-CN" altLang="en-US" sz="2600" dirty="0">
                <a:sym typeface="+mn-ea"/>
              </a:rPr>
              <a:t>时，用于文件上传。</a:t>
            </a:r>
            <a:endParaRPr lang="en-US" altLang="zh-CN" sz="2600" dirty="0"/>
          </a:p>
          <a:p>
            <a:pPr lvl="1"/>
            <a:endParaRPr lang="zh-CN" altLang="en-US" dirty="0"/>
          </a:p>
        </p:txBody>
      </p:sp>
      <p:sp>
        <p:nvSpPr>
          <p:cNvPr id="4" name="TextBox 8"/>
          <p:cNvSpPr txBox="1"/>
          <p:nvPr/>
        </p:nvSpPr>
        <p:spPr>
          <a:xfrm>
            <a:off x="2079625" y="2878455"/>
            <a:ext cx="7611745" cy="14465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600" b="1" dirty="0">
                <a:solidFill>
                  <a:srgbClr val="0000FF"/>
                </a:solidFill>
              </a:rPr>
              <a:t>&lt;form&gt;</a:t>
            </a:r>
          </a:p>
          <a:p>
            <a:pPr>
              <a:spcAft>
                <a:spcPts val="600"/>
              </a:spcAft>
            </a:pPr>
            <a:r>
              <a:rPr lang="en-US" altLang="zh-CN" sz="2600" b="1" dirty="0"/>
              <a:t>     </a:t>
            </a:r>
            <a:r>
              <a:rPr lang="en-US" altLang="zh-CN" sz="2600" b="1" dirty="0">
                <a:solidFill>
                  <a:srgbClr val="0000FF"/>
                </a:solidFill>
              </a:rPr>
              <a:t>&lt;input</a:t>
            </a:r>
            <a:r>
              <a:rPr lang="en-US" altLang="zh-CN" sz="2600" b="1" dirty="0">
                <a:solidFill>
                  <a:srgbClr val="C00000"/>
                </a:solidFill>
              </a:rPr>
              <a:t> </a:t>
            </a:r>
            <a:r>
              <a:rPr lang="en-US" altLang="zh-CN" sz="2600" b="1" dirty="0">
                <a:solidFill>
                  <a:srgbClr val="C00000"/>
                </a:solidFill>
                <a:sym typeface="+mn-ea"/>
              </a:rPr>
              <a:t>type = "file" name = "files"</a:t>
            </a:r>
            <a:r>
              <a:rPr lang="en-US" altLang="zh-CN" sz="2600" b="1" dirty="0">
                <a:solidFill>
                  <a:srgbClr val="C00000"/>
                </a:solidFill>
              </a:rPr>
              <a:t> </a:t>
            </a:r>
            <a:r>
              <a:rPr lang="en-US" altLang="zh-CN" sz="2600" b="1" dirty="0">
                <a:solidFill>
                  <a:srgbClr val="0000FF"/>
                </a:solidFill>
              </a:rPr>
              <a:t>/&gt;</a:t>
            </a:r>
          </a:p>
          <a:p>
            <a:pPr>
              <a:spcAft>
                <a:spcPts val="600"/>
              </a:spcAft>
            </a:pPr>
            <a:r>
              <a:rPr lang="en-US" altLang="zh-CN" sz="2600" b="1" dirty="0">
                <a:solidFill>
                  <a:srgbClr val="0000FF"/>
                </a:solidFill>
              </a:rPr>
              <a:t>&lt;/form&gt;</a:t>
            </a:r>
            <a:endParaRPr lang="zh-CN" altLang="en-US" sz="2600" b="1" dirty="0">
              <a:solidFill>
                <a:srgbClr val="0000FF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9626" y="4899160"/>
            <a:ext cx="6179004" cy="807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schemeClr val="accent6">
                <a:lumMod val="40000"/>
                <a:lumOff val="60000"/>
                <a:alpha val="40000"/>
              </a:scheme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001" y="-27162"/>
            <a:ext cx="2708249" cy="6914070"/>
            <a:chOff x="2288" y="45"/>
            <a:chExt cx="4266" cy="10800"/>
          </a:xfrm>
        </p:grpSpPr>
        <p:sp>
          <p:nvSpPr>
            <p:cNvPr id="3" name="矩形 2"/>
            <p:cNvSpPr/>
            <p:nvPr/>
          </p:nvSpPr>
          <p:spPr>
            <a:xfrm>
              <a:off x="2288" y="45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557" y="2413"/>
              <a:ext cx="1332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本节内容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5" name="等腰三角形 14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427220" y="1304824"/>
            <a:ext cx="3813810" cy="1518920"/>
            <a:chOff x="6972" y="1912"/>
            <a:chExt cx="6006" cy="2392"/>
          </a:xfrm>
        </p:grpSpPr>
        <p:sp>
          <p:nvSpPr>
            <p:cNvPr id="8" name="等腰三角形 7"/>
            <p:cNvSpPr/>
            <p:nvPr/>
          </p:nvSpPr>
          <p:spPr>
            <a:xfrm rot="5400000" flipH="1">
              <a:off x="6919" y="1965"/>
              <a:ext cx="818" cy="712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 flipH="1">
              <a:off x="6919" y="3535"/>
              <a:ext cx="818" cy="712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225" y="1953"/>
              <a:ext cx="4672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网页中插入表格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225" y="3482"/>
              <a:ext cx="4753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网页中插入表单</a:t>
              </a: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5222875" y="3405721"/>
            <a:ext cx="4442460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音视频标签</a:t>
            </a:r>
          </a:p>
        </p:txBody>
      </p:sp>
      <p:sp>
        <p:nvSpPr>
          <p:cNvPr id="18" name="等腰三角形 17"/>
          <p:cNvSpPr/>
          <p:nvPr/>
        </p:nvSpPr>
        <p:spPr>
          <a:xfrm rot="5400000" flipH="1">
            <a:off x="4393565" y="3448584"/>
            <a:ext cx="519430" cy="452120"/>
          </a:xfrm>
          <a:prstGeom prst="triangle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表单控件</a:t>
            </a:r>
            <a:r>
              <a:rPr lang="en-US" altLang="zh-CN">
                <a:sym typeface="+mn-ea"/>
              </a:rPr>
              <a:t>&lt;input&gt;</a:t>
            </a:r>
            <a:r>
              <a:rPr lang="zh-CN" altLang="en-US">
                <a:sym typeface="+mn-ea"/>
              </a:rPr>
              <a:t>标签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9241" y="1086137"/>
            <a:ext cx="11106646" cy="4875092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按钮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提交</a:t>
            </a:r>
            <a:r>
              <a:rPr lang="zh-CN" altLang="en-US" dirty="0">
                <a:solidFill>
                  <a:schemeClr val="tx1"/>
                </a:solidFill>
              </a:rPr>
              <a:t>按钮：</a:t>
            </a:r>
            <a:r>
              <a:rPr lang="en-US" altLang="zh-CN" dirty="0">
                <a:solidFill>
                  <a:schemeClr val="tx1"/>
                </a:solidFill>
              </a:rPr>
              <a:t>type</a:t>
            </a:r>
            <a:r>
              <a:rPr lang="en-US" altLang="zh-CN" b="1" dirty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chemeClr val="tx1"/>
                </a:solidFill>
                <a:cs typeface="Courier New" panose="02070309020205020404" pitchFamily="49" charset="0"/>
                <a:sym typeface="+mn-ea"/>
              </a:rPr>
              <a:t>"</a:t>
            </a:r>
            <a:r>
              <a:rPr lang="en-US" altLang="zh-CN" dirty="0">
                <a:solidFill>
                  <a:srgbClr val="C00000"/>
                </a:solidFill>
                <a:cs typeface="Courier New" panose="02070309020205020404" pitchFamily="49" charset="0"/>
                <a:sym typeface="+mn-ea"/>
              </a:rPr>
              <a:t>submit</a:t>
            </a:r>
            <a:r>
              <a:rPr lang="en-US" altLang="zh-CN" dirty="0">
                <a:cs typeface="Courier New" panose="02070309020205020404" pitchFamily="49" charset="0"/>
                <a:sym typeface="+mn-ea"/>
              </a:rPr>
              <a:t>"</a:t>
            </a:r>
            <a:endParaRPr lang="en-US" altLang="zh-CN" dirty="0">
              <a:solidFill>
                <a:schemeClr val="tx1"/>
              </a:solidFill>
              <a:cs typeface="Courier New" panose="02070309020205020404" pitchFamily="49" charset="0"/>
              <a:sym typeface="+mn-ea"/>
            </a:endParaRPr>
          </a:p>
          <a:p>
            <a:pPr lvl="2"/>
            <a:r>
              <a:rPr lang="zh-CN" altLang="en-US" sz="2400" dirty="0">
                <a:sym typeface="+mn-ea"/>
              </a:rPr>
              <a:t>提交表单信息到服务器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重置</a:t>
            </a:r>
            <a:r>
              <a:rPr lang="zh-CN" altLang="en-US" dirty="0">
                <a:solidFill>
                  <a:schemeClr val="tx1"/>
                </a:solidFill>
              </a:rPr>
              <a:t>按钮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type</a:t>
            </a:r>
            <a:r>
              <a:rPr lang="en-US" altLang="zh-CN" b="1" dirty="0">
                <a:sym typeface="+mn-ea"/>
              </a:rPr>
              <a:t>=</a:t>
            </a:r>
            <a:r>
              <a:rPr lang="en-US" altLang="zh-CN" dirty="0">
                <a:cs typeface="Courier New" panose="02070309020205020404" pitchFamily="49" charset="0"/>
                <a:sym typeface="+mn-ea"/>
              </a:rPr>
              <a:t>"</a:t>
            </a:r>
            <a:r>
              <a:rPr lang="en-US" altLang="zh-CN" dirty="0">
                <a:solidFill>
                  <a:srgbClr val="C00000"/>
                </a:solidFill>
                <a:cs typeface="Courier New" panose="02070309020205020404" pitchFamily="49" charset="0"/>
                <a:sym typeface="+mn-ea"/>
              </a:rPr>
              <a:t>reset</a:t>
            </a:r>
            <a:r>
              <a:rPr lang="en-US" altLang="zh-CN" dirty="0">
                <a:cs typeface="Courier New" panose="02070309020205020404" pitchFamily="49" charset="0"/>
                <a:sym typeface="+mn-ea"/>
              </a:rPr>
              <a:t>"</a:t>
            </a:r>
          </a:p>
          <a:p>
            <a:pPr lvl="2"/>
            <a:r>
              <a:rPr lang="zh-CN" altLang="en-US" sz="2400" dirty="0">
                <a:sym typeface="+mn-ea"/>
              </a:rPr>
              <a:t>重置表单信息至初始状态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普通</a:t>
            </a:r>
            <a:r>
              <a:rPr lang="zh-CN" altLang="en-US" dirty="0">
                <a:solidFill>
                  <a:schemeClr val="tx1"/>
                </a:solidFill>
              </a:rPr>
              <a:t>按钮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type</a:t>
            </a:r>
            <a:r>
              <a:rPr lang="en-US" altLang="zh-CN" b="1" dirty="0">
                <a:sym typeface="+mn-ea"/>
              </a:rPr>
              <a:t>=</a:t>
            </a:r>
            <a:r>
              <a:rPr lang="en-US" altLang="zh-CN" dirty="0">
                <a:cs typeface="Courier New" panose="02070309020205020404" pitchFamily="49" charset="0"/>
                <a:sym typeface="+mn-ea"/>
              </a:rPr>
              <a:t>"</a:t>
            </a:r>
            <a:r>
              <a:rPr lang="en-US" altLang="zh-CN" dirty="0">
                <a:solidFill>
                  <a:srgbClr val="C00000"/>
                </a:solidFill>
                <a:cs typeface="Courier New" panose="02070309020205020404" pitchFamily="49" charset="0"/>
                <a:sym typeface="+mn-ea"/>
              </a:rPr>
              <a:t>button</a:t>
            </a:r>
            <a:r>
              <a:rPr lang="en-US" altLang="zh-CN" dirty="0">
                <a:cs typeface="Courier New" panose="02070309020205020404" pitchFamily="49" charset="0"/>
                <a:sym typeface="+mn-ea"/>
              </a:rPr>
              <a:t>"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167086" y="1765322"/>
            <a:ext cx="6984000" cy="30162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</a:ln>
          <a:effectLst/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2600" b="1" dirty="0">
                <a:solidFill>
                  <a:srgbClr val="0000FF"/>
                </a:solidFill>
              </a:rPr>
              <a:t>&lt;form&gt;</a:t>
            </a:r>
            <a:endParaRPr lang="en-US" altLang="zh-CN" sz="2600" b="1" dirty="0">
              <a:solidFill>
                <a:srgbClr val="0000FF"/>
              </a:solidFill>
              <a:latin typeface="+mj-lt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>
                <a:latin typeface="+mj-lt"/>
                <a:ea typeface="微软雅黑" panose="020B0503020204020204" pitchFamily="34" charset="-122"/>
              </a:rPr>
              <a:t>  </a:t>
            </a:r>
            <a:r>
              <a:rPr lang="en-US" altLang="zh-CN" sz="2600" b="1" dirty="0">
                <a:latin typeface="+mj-lt"/>
                <a:ea typeface="微软雅黑" panose="020B0503020204020204" pitchFamily="34" charset="-122"/>
              </a:rPr>
              <a:t>   </a:t>
            </a:r>
            <a:r>
              <a:rPr lang="en-US" altLang="zh-CN" sz="2600" b="1" dirty="0">
                <a:solidFill>
                  <a:srgbClr val="0000FF"/>
                </a:solidFill>
              </a:rPr>
              <a:t>&lt;input</a:t>
            </a:r>
            <a:r>
              <a:rPr lang="en-US" altLang="zh-CN" sz="2600" b="1" dirty="0">
                <a:solidFill>
                  <a:srgbClr val="0000DD"/>
                </a:solidFill>
                <a:latin typeface="+mj-lt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</a:rPr>
              <a:t>type="submit" value="</a:t>
            </a:r>
            <a:r>
              <a:rPr lang="zh-CN" altLang="en-US" sz="2400" b="1" dirty="0">
                <a:solidFill>
                  <a:srgbClr val="C00000"/>
                </a:solidFill>
              </a:rPr>
              <a:t>提交</a:t>
            </a:r>
            <a:r>
              <a:rPr lang="en-US" altLang="zh-CN" sz="2400" b="1" dirty="0">
                <a:solidFill>
                  <a:srgbClr val="C00000"/>
                </a:solidFill>
              </a:rPr>
              <a:t>" name="</a:t>
            </a:r>
            <a:r>
              <a:rPr lang="en-US" altLang="zh-CN" sz="2400" b="1" dirty="0" err="1">
                <a:solidFill>
                  <a:srgbClr val="C00000"/>
                </a:solidFill>
              </a:rPr>
              <a:t>su</a:t>
            </a:r>
            <a:r>
              <a:rPr lang="en-US" altLang="zh-CN" sz="2400" b="1" dirty="0">
                <a:solidFill>
                  <a:srgbClr val="C00000"/>
                </a:solidFill>
              </a:rPr>
              <a:t>"</a:t>
            </a:r>
            <a:r>
              <a:rPr lang="en-US" altLang="zh-CN" sz="2400" b="1" dirty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2600" b="1" dirty="0">
                <a:solidFill>
                  <a:srgbClr val="0000FF"/>
                </a:solidFill>
              </a:rPr>
              <a:t>/&gt;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>
                <a:solidFill>
                  <a:srgbClr val="0000FF"/>
                </a:solidFill>
                <a:latin typeface="+mj-lt"/>
                <a:ea typeface="微软雅黑" panose="020B0503020204020204" pitchFamily="34" charset="-122"/>
                <a:cs typeface="Courier New" panose="02070309020205020404" pitchFamily="49" charset="0"/>
              </a:rPr>
              <a:t>     </a:t>
            </a:r>
            <a:r>
              <a:rPr lang="en-US" altLang="zh-CN" sz="2600" b="1" dirty="0">
                <a:solidFill>
                  <a:srgbClr val="0000FF"/>
                </a:solidFill>
              </a:rPr>
              <a:t>&lt;input</a:t>
            </a:r>
            <a:r>
              <a:rPr lang="en-US" altLang="zh-CN" sz="2600" b="1" dirty="0">
                <a:solidFill>
                  <a:srgbClr val="0000FF"/>
                </a:solidFill>
                <a:latin typeface="+mj-lt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</a:rPr>
              <a:t>type="reset"    value="重置"  name="re" </a:t>
            </a:r>
            <a:r>
              <a:rPr lang="en-US" altLang="zh-CN" sz="2600" b="1" dirty="0">
                <a:solidFill>
                  <a:srgbClr val="0000FF"/>
                </a:solidFill>
              </a:rPr>
              <a:t>/&gt;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2600" b="1" dirty="0">
                <a:solidFill>
                  <a:srgbClr val="0000FF"/>
                </a:solidFill>
                <a:sym typeface="+mn-ea"/>
              </a:rPr>
              <a:t>     &lt;input </a:t>
            </a:r>
            <a:r>
              <a:rPr lang="en-US" altLang="zh-CN" sz="2400" b="1" dirty="0">
                <a:solidFill>
                  <a:srgbClr val="C00000"/>
                </a:solidFill>
                <a:sym typeface="+mn-ea"/>
              </a:rPr>
              <a:t>type="button" value="</a:t>
            </a:r>
            <a:r>
              <a:rPr lang="zh-CN" altLang="en-US" sz="2400" b="1" dirty="0">
                <a:solidFill>
                  <a:srgbClr val="C00000"/>
                </a:solidFill>
                <a:sym typeface="+mn-ea"/>
              </a:rPr>
              <a:t>按钮</a:t>
            </a:r>
            <a:r>
              <a:rPr lang="en-US" altLang="zh-CN" sz="2400" b="1" dirty="0">
                <a:solidFill>
                  <a:srgbClr val="C00000"/>
                </a:solidFill>
                <a:sym typeface="+mn-ea"/>
              </a:rPr>
              <a:t>"  name="</a:t>
            </a:r>
            <a:r>
              <a:rPr lang="en-US" altLang="zh-CN" sz="2400" b="1" dirty="0" err="1">
                <a:solidFill>
                  <a:srgbClr val="C00000"/>
                </a:solidFill>
                <a:sym typeface="+mn-ea"/>
              </a:rPr>
              <a:t>bu</a:t>
            </a:r>
            <a:r>
              <a:rPr lang="en-US" altLang="zh-CN" sz="2400" b="1" dirty="0">
                <a:solidFill>
                  <a:srgbClr val="C00000"/>
                </a:solidFill>
                <a:sym typeface="+mn-ea"/>
              </a:rPr>
              <a:t>"</a:t>
            </a:r>
            <a:r>
              <a:rPr lang="en-US" altLang="zh-CN" sz="2400" b="1" dirty="0">
                <a:solidFill>
                  <a:srgbClr val="0000FF"/>
                </a:solidFill>
                <a:sym typeface="+mn-ea"/>
              </a:rPr>
              <a:t> </a:t>
            </a:r>
            <a:r>
              <a:rPr lang="en-US" altLang="zh-CN" sz="2600" b="1" dirty="0">
                <a:solidFill>
                  <a:srgbClr val="0000FF"/>
                </a:solidFill>
                <a:sym typeface="+mn-ea"/>
              </a:rPr>
              <a:t>/&gt;</a:t>
            </a:r>
            <a:endParaRPr lang="en-US" altLang="zh-CN" sz="2600" b="1" dirty="0">
              <a:solidFill>
                <a:srgbClr val="0000FF"/>
              </a:solidFill>
              <a:latin typeface="+mj-lt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altLang="zh-CN" sz="2600" b="1" dirty="0">
                <a:solidFill>
                  <a:srgbClr val="0000FF"/>
                </a:solidFill>
              </a:rPr>
              <a:t>&lt;/form&gt; </a:t>
            </a:r>
            <a:endParaRPr kumimoji="0" lang="en-US" altLang="zh-CN" sz="2600" b="1" i="0" u="none" strike="noStrike" cap="none" normalizeH="0" baseline="0" dirty="0">
              <a:solidFill>
                <a:srgbClr val="0000FF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010" y="5081288"/>
            <a:ext cx="3599361" cy="8856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表单标签总结（一）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dirty="0">
                <a:solidFill>
                  <a:srgbClr val="FF0000"/>
                </a:solidFill>
                <a:sym typeface="+mn-ea"/>
              </a:rPr>
              <a:t>&lt;input&gt; </a:t>
            </a:r>
            <a:r>
              <a:rPr lang="zh-CN" altLang="en-US" dirty="0">
                <a:sym typeface="+mn-ea"/>
              </a:rPr>
              <a:t>用于搜集用户信息，输入类型由类型属性（</a:t>
            </a:r>
            <a:r>
              <a:rPr dirty="0">
                <a:sym typeface="+mn-ea"/>
              </a:rPr>
              <a:t>type</a:t>
            </a:r>
            <a:r>
              <a:rPr lang="zh-CN" altLang="en-US" dirty="0">
                <a:sym typeface="+mn-ea"/>
              </a:rPr>
              <a:t>）定义。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287614"/>
              </p:ext>
            </p:extLst>
          </p:nvPr>
        </p:nvGraphicFramePr>
        <p:xfrm>
          <a:off x="2047875" y="1960880"/>
          <a:ext cx="8634730" cy="422084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32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3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32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微软雅黑" pitchFamily="34" charset="-122"/>
                          <a:ea typeface="微软雅黑" pitchFamily="34" charset="-122"/>
                        </a:rPr>
                        <a:t>属性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微软雅黑" pitchFamily="34" charset="-122"/>
                          <a:ea typeface="微软雅黑" pitchFamily="34" charset="-122"/>
                        </a:rPr>
                        <a:t>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微软雅黑" pitchFamily="34" charset="-122"/>
                          <a:ea typeface="微软雅黑" pitchFamily="34" charset="-122"/>
                        </a:rPr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085">
                <a:tc rowSpan="8">
                  <a:txBody>
                    <a:bodyPr/>
                    <a:lstStyle/>
                    <a:p>
                      <a:pPr algn="ctr" defTabSz="914400" fontAlgn="auto">
                        <a:lnSpc>
                          <a:spcPct val="100000"/>
                        </a:lnSpc>
                      </a:pPr>
                      <a:r>
                        <a:rPr lang="en-US" altLang="zh-CN" sz="2400" dirty="0">
                          <a:latin typeface="微软雅黑" pitchFamily="34" charset="-122"/>
                          <a:ea typeface="微软雅黑" pitchFamily="34" charset="-122"/>
                        </a:rPr>
                        <a:t>type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itchFamily="34" charset="-122"/>
                          <a:ea typeface="微软雅黑" pitchFamily="34" charset="-122"/>
                        </a:rPr>
                        <a:t>text</a:t>
                      </a:r>
                      <a:endParaRPr lang="zh-CN" altLang="en-US" sz="2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accent2">
                        <a:alpha val="20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400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 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在 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HTML 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中，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&lt;input&gt; 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是单标签。</a:t>
                      </a:r>
                      <a:endParaRPr lang="en-US" altLang="zh-CN" sz="2400" kern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400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 type </a:t>
                      </a:r>
                      <a:r>
                        <a:rPr lang="zh-CN" altLang="en-US" sz="2400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规定了 </a:t>
                      </a:r>
                      <a:r>
                        <a:rPr lang="en-US" altLang="zh-CN" sz="2400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input </a:t>
                      </a:r>
                      <a:r>
                        <a:rPr lang="zh-CN" altLang="en-US" sz="2400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元素的类型。</a:t>
                      </a:r>
                    </a:p>
                    <a:p>
                      <a:endParaRPr lang="zh-CN" altLang="en-US" sz="2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accent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itchFamily="34" charset="-122"/>
                          <a:ea typeface="微软雅黑" pitchFamily="34" charset="-122"/>
                        </a:rPr>
                        <a:t>password</a:t>
                      </a:r>
                      <a:endParaRPr lang="zh-CN" altLang="en-US" sz="2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91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微软雅黑" pitchFamily="34" charset="-122"/>
                          <a:ea typeface="微软雅黑" pitchFamily="34" charset="-122"/>
                        </a:rPr>
                        <a:t>radio</a:t>
                      </a:r>
                      <a:endParaRPr lang="zh-CN" altLang="en-US" sz="2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56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>
                          <a:latin typeface="微软雅黑" pitchFamily="34" charset="-122"/>
                          <a:ea typeface="微软雅黑" pitchFamily="34" charset="-122"/>
                        </a:rPr>
                        <a:t>checkbox</a:t>
                      </a:r>
                      <a:endParaRPr lang="zh-CN" altLang="en-US" sz="2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01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>
                          <a:latin typeface="微软雅黑" pitchFamily="34" charset="-122"/>
                          <a:ea typeface="微软雅黑" pitchFamily="34" charset="-122"/>
                        </a:rPr>
                        <a:t>file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43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>
                          <a:latin typeface="微软雅黑" pitchFamily="34" charset="-122"/>
                          <a:ea typeface="微软雅黑" pitchFamily="34" charset="-122"/>
                        </a:rPr>
                        <a:t>button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81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dirty="0"/>
                        <a:t>submit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16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reset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表单控件</a:t>
            </a:r>
            <a:r>
              <a:rPr lang="en-US" altLang="zh-CN"/>
              <a:t>&lt;textarea&gt;</a:t>
            </a:r>
            <a:r>
              <a:rPr lang="zh-CN" altLang="en-US"/>
              <a:t>标签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多行文本域</a:t>
            </a:r>
          </a:p>
          <a:p>
            <a:pPr lvl="1"/>
            <a:r>
              <a:rPr lang="zh-CN" altLang="en-US" dirty="0"/>
              <a:t>标签：</a:t>
            </a:r>
            <a:r>
              <a:rPr lang="en-US" altLang="zh-CN" dirty="0"/>
              <a:t>&lt;textarea&gt;</a:t>
            </a:r>
            <a:r>
              <a:rPr lang="en-US" altLang="zh-CN" dirty="0">
                <a:sym typeface="+mn-ea"/>
              </a:rPr>
              <a:t>&lt;/textarea&gt;</a:t>
            </a:r>
          </a:p>
          <a:p>
            <a:pPr lvl="1">
              <a:spcAft>
                <a:spcPts val="0"/>
              </a:spcAft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相关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属性：</a:t>
            </a:r>
          </a:p>
          <a:p>
            <a:pPr lvl="2"/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rows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：规定文本区内可见行数。</a:t>
            </a:r>
          </a:p>
          <a:p>
            <a:pPr lvl="2"/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cols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：</a:t>
            </a:r>
            <a:r>
              <a:rPr lang="zh-CN" altLang="en-US" sz="2400" dirty="0">
                <a:sym typeface="+mn-ea"/>
              </a:rPr>
              <a:t>规定文本区内可见列数。</a:t>
            </a:r>
            <a:endParaRPr lang="zh-CN" altLang="en-US" sz="2400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82750" y="4060830"/>
            <a:ext cx="6837136" cy="22313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</a:ln>
          <a:effectLst/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altLang="zh-CN" sz="2500" b="1" dirty="0">
                <a:solidFill>
                  <a:srgbClr val="0000FF"/>
                </a:solidFill>
              </a:rPr>
              <a:t>&lt;form&gt;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altLang="zh-CN" sz="2500" b="1" dirty="0"/>
              <a:t>      </a:t>
            </a:r>
            <a:r>
              <a:rPr lang="en-US" altLang="zh-CN" sz="2500" b="1" dirty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&lt;</a:t>
            </a:r>
            <a:r>
              <a:rPr lang="en-US" altLang="zh-CN" sz="2500" b="1" dirty="0" err="1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textarea</a:t>
            </a:r>
            <a:r>
              <a:rPr lang="en-US" altLang="zh-CN" sz="2500" b="1" dirty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2500" b="1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name = "cat "</a:t>
            </a:r>
            <a:r>
              <a:rPr lang="en-US" altLang="zh-CN" sz="2500" b="1" dirty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500" b="1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rows = "3" cols = "30"</a:t>
            </a:r>
            <a:r>
              <a:rPr lang="en-US" altLang="zh-CN" sz="2500" b="1" dirty="0">
                <a:solidFill>
                  <a:srgbClr val="0000FF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  <a:r>
              <a:rPr lang="en-US" altLang="zh-CN" sz="2500" b="1" dirty="0">
                <a:solidFill>
                  <a:srgbClr val="C0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altLang="zh-CN" sz="2500" b="1" dirty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            </a:t>
            </a:r>
            <a:r>
              <a:rPr lang="en-US" altLang="zh-CN" sz="2500" b="1" dirty="0">
                <a:ea typeface="宋体" panose="02010600030101010101" pitchFamily="2" charset="-122"/>
                <a:cs typeface="Courier New" panose="02070309020205020404" pitchFamily="49" charset="0"/>
              </a:rPr>
              <a:t>The cat was playing in the garden.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altLang="zh-CN" sz="2500" b="1" dirty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      &lt;/</a:t>
            </a:r>
            <a:r>
              <a:rPr lang="en-US" altLang="zh-CN" sz="2500" b="1" dirty="0" err="1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textarea</a:t>
            </a:r>
            <a:r>
              <a:rPr lang="en-US" altLang="zh-CN" sz="2500" b="1" dirty="0">
                <a:solidFill>
                  <a:srgbClr val="0000D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altLang="zh-CN" sz="2500" b="1" dirty="0">
                <a:solidFill>
                  <a:srgbClr val="0000FF"/>
                </a:solidFill>
              </a:rPr>
              <a:t> &lt;/form&gt; </a:t>
            </a:r>
            <a:endParaRPr kumimoji="0" lang="zh-CN" altLang="zh-CN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74857" y="1406525"/>
            <a:ext cx="3923393" cy="2541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schemeClr val="accent6">
                <a:lumMod val="20000"/>
                <a:lumOff val="80000"/>
                <a:alpha val="40000"/>
              </a:schemeClr>
            </a:outerShdw>
          </a:effectLst>
        </p:spPr>
      </p:pic>
      <p:sp>
        <p:nvSpPr>
          <p:cNvPr id="7" name="文本框 10"/>
          <p:cNvSpPr txBox="1"/>
          <p:nvPr/>
        </p:nvSpPr>
        <p:spPr>
          <a:xfrm>
            <a:off x="9360844" y="5749883"/>
            <a:ext cx="2491282" cy="510023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demo3-3.html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表单控件</a:t>
            </a:r>
            <a:r>
              <a:rPr lang="en-US" altLang="zh-CN"/>
              <a:t>&lt;select&gt;</a:t>
            </a:r>
            <a:r>
              <a:rPr lang="zh-CN" altLang="en-US"/>
              <a:t>标签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95" y="911969"/>
            <a:ext cx="11106646" cy="4875092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下拉列表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&lt;select&gt;</a:t>
            </a:r>
            <a:r>
              <a:rPr lang="en-US" altLang="zh-CN" dirty="0">
                <a:sym typeface="+mn-ea"/>
              </a:rPr>
              <a:t>&lt;/select&gt; </a:t>
            </a:r>
            <a:r>
              <a:rPr lang="zh-CN" altLang="en-US" dirty="0">
                <a:sym typeface="+mn-ea"/>
              </a:rPr>
              <a:t>元素定义下拉列表</a:t>
            </a:r>
            <a:endParaRPr lang="en-US" altLang="zh-CN" dirty="0">
              <a:sym typeface="+mn-ea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solidFill>
                  <a:srgbClr val="C00000"/>
                </a:solidFill>
                <a:sym typeface="+mn-ea"/>
              </a:rPr>
              <a:t>&lt;option&gt;&lt;/option&gt; 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定义待选择的选项</a:t>
            </a:r>
            <a:endParaRPr lang="en-US" altLang="zh-CN" dirty="0">
              <a:solidFill>
                <a:srgbClr val="C00000"/>
              </a:solidFill>
              <a:sym typeface="+mn-ea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/>
              <a:t>默认把首个选项显示为被选选项，可通过添加 </a:t>
            </a:r>
            <a:r>
              <a:rPr lang="en-US" altLang="zh-CN" dirty="0"/>
              <a:t>selected </a:t>
            </a:r>
            <a:r>
              <a:rPr lang="zh-CN" altLang="en-US" dirty="0"/>
              <a:t>属性设置默认选项</a:t>
            </a:r>
          </a:p>
          <a:p>
            <a:pPr lvl="1">
              <a:lnSpc>
                <a:spcPct val="120000"/>
              </a:lnSpc>
            </a:pP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93491" y="1649788"/>
            <a:ext cx="2501724" cy="869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schemeClr val="accent6">
                <a:lumMod val="40000"/>
                <a:lumOff val="60000"/>
                <a:alpha val="40000"/>
              </a:schemeClr>
            </a:outerShdw>
          </a:effectLst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363981" y="3211153"/>
            <a:ext cx="7996866" cy="3046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</a:ln>
          <a:effectLst/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FF"/>
                </a:solidFill>
                <a:ea typeface="微软雅黑" panose="020B0503020204020204" pitchFamily="34" charset="-122"/>
              </a:rPr>
              <a:t>&lt;form&gt;</a:t>
            </a: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altLang="zh-CN" sz="2400" b="1" dirty="0">
                <a:ea typeface="微软雅黑" panose="020B0503020204020204" pitchFamily="34" charset="-122"/>
              </a:rPr>
              <a:t>     </a:t>
            </a:r>
            <a:r>
              <a:rPr lang="en-US" altLang="zh-CN" sz="2400" b="1" dirty="0">
                <a:solidFill>
                  <a:srgbClr val="0000DD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&lt;select </a:t>
            </a:r>
            <a:r>
              <a:rPr lang="en-US" altLang="zh-CN" sz="2400" b="1" dirty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name = "class"</a:t>
            </a:r>
            <a:r>
              <a:rPr lang="en-US" altLang="zh-CN" sz="2400" b="1" dirty="0">
                <a:solidFill>
                  <a:srgbClr val="0000DD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DD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          </a:t>
            </a:r>
            <a:r>
              <a:rPr lang="en-US" altLang="zh-CN" sz="2400" b="1" dirty="0">
                <a:solidFill>
                  <a:srgbClr val="0000FF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&lt;option </a:t>
            </a:r>
            <a:r>
              <a:rPr lang="en-US" altLang="zh-CN" sz="2400" b="1" dirty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value = "one"  selected</a:t>
            </a:r>
            <a:r>
              <a:rPr lang="en-US" altLang="zh-CN" sz="2400" b="1" dirty="0">
                <a:solidFill>
                  <a:srgbClr val="0000FF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&gt; </a:t>
            </a:r>
            <a:r>
              <a:rPr lang="zh-CN" altLang="en-US" sz="2400" b="1" dirty="0">
                <a:ea typeface="微软雅黑" panose="020B0503020204020204" pitchFamily="34" charset="-122"/>
                <a:cs typeface="Courier New" panose="02070309020205020404" pitchFamily="49" charset="0"/>
              </a:rPr>
              <a:t>软件一班 </a:t>
            </a:r>
            <a:r>
              <a:rPr lang="en-US" altLang="zh-CN" sz="2400" b="1" dirty="0">
                <a:solidFill>
                  <a:srgbClr val="0000FF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&lt;/option&gt;</a:t>
            </a: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          </a:t>
            </a:r>
            <a:r>
              <a:rPr lang="en-US" altLang="zh-CN" sz="2400" b="1" dirty="0">
                <a:solidFill>
                  <a:srgbClr val="0000FF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&lt;option </a:t>
            </a:r>
            <a:r>
              <a:rPr lang="en-US" altLang="zh-CN" sz="2400" b="1" dirty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value = "two"</a:t>
            </a:r>
            <a:r>
              <a:rPr lang="en-US" altLang="zh-CN" sz="2400" b="1" dirty="0">
                <a:solidFill>
                  <a:srgbClr val="0000FF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&gt; </a:t>
            </a:r>
            <a:r>
              <a:rPr lang="zh-CN" altLang="en-US" sz="2400" b="1" dirty="0">
                <a:ea typeface="微软雅黑" panose="020B0503020204020204" pitchFamily="34" charset="-122"/>
                <a:cs typeface="Courier New" panose="02070309020205020404" pitchFamily="49" charset="0"/>
              </a:rPr>
              <a:t>软件二班 </a:t>
            </a:r>
            <a:r>
              <a:rPr lang="en-US" altLang="zh-CN" sz="2400" b="1" dirty="0">
                <a:solidFill>
                  <a:srgbClr val="0000FF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&lt;/option&gt;</a:t>
            </a: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          </a:t>
            </a:r>
            <a:r>
              <a:rPr lang="en-US" altLang="zh-CN" sz="2400" b="1" dirty="0">
                <a:solidFill>
                  <a:srgbClr val="0000FF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&lt;option </a:t>
            </a:r>
            <a:r>
              <a:rPr lang="en-US" altLang="zh-CN" sz="2400" b="1" dirty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value = "three"</a:t>
            </a:r>
            <a:r>
              <a:rPr lang="en-US" altLang="zh-CN" sz="2400" b="1" dirty="0">
                <a:solidFill>
                  <a:srgbClr val="0000FF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&gt; </a:t>
            </a:r>
            <a:r>
              <a:rPr lang="zh-CN" altLang="en-US" sz="2400" b="1" dirty="0">
                <a:ea typeface="微软雅黑" panose="020B0503020204020204" pitchFamily="34" charset="-122"/>
                <a:cs typeface="Courier New" panose="02070309020205020404" pitchFamily="49" charset="0"/>
              </a:rPr>
              <a:t>软件三班 </a:t>
            </a:r>
            <a:r>
              <a:rPr lang="en-US" altLang="zh-CN" sz="2400" b="1" dirty="0">
                <a:solidFill>
                  <a:srgbClr val="0000FF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&lt;/option&gt;</a:t>
            </a: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C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      </a:t>
            </a:r>
            <a:r>
              <a:rPr lang="en-US" altLang="zh-CN" sz="2400" b="1" dirty="0">
                <a:solidFill>
                  <a:srgbClr val="0000FF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 &lt;/select&gt;</a:t>
            </a: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FF"/>
                </a:solidFill>
                <a:ea typeface="微软雅黑" panose="020B0503020204020204" pitchFamily="34" charset="-122"/>
              </a:rPr>
              <a:t>&lt;/form&gt;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4882969" y="4055564"/>
            <a:ext cx="1311275" cy="414836"/>
          </a:xfrm>
          <a:prstGeom prst="rect">
            <a:avLst/>
          </a:prstGeom>
          <a:noFill/>
          <a:ln w="38100" cmpd="sng" algn="ctr">
            <a:solidFill>
              <a:srgbClr val="FFC000"/>
            </a:solidFill>
            <a:prstDash val="solid"/>
            <a:round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626366" y="3281259"/>
            <a:ext cx="3734247" cy="576000"/>
          </a:xfrm>
          <a:prstGeom prst="wedgeRoundRectCallout">
            <a:avLst>
              <a:gd name="adj1" fmla="val -60611"/>
              <a:gd name="adj2" fmla="val 79253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可以设置默认的下拉选项</a:t>
            </a:r>
          </a:p>
        </p:txBody>
      </p:sp>
      <p:sp>
        <p:nvSpPr>
          <p:cNvPr id="10" name="文本框 10"/>
          <p:cNvSpPr txBox="1"/>
          <p:nvPr/>
        </p:nvSpPr>
        <p:spPr>
          <a:xfrm>
            <a:off x="9360844" y="5749883"/>
            <a:ext cx="2491282" cy="510023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demo3-4.html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表单标签总结（二）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849733"/>
              </p:ext>
            </p:extLst>
          </p:nvPr>
        </p:nvGraphicFramePr>
        <p:xfrm>
          <a:off x="671915" y="1152812"/>
          <a:ext cx="11106150" cy="471625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37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2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12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24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1410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CN" sz="2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textarea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50000"/>
                        </a:lnSpc>
                      </a:pP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 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用于插入多行文本域。         </a:t>
                      </a:r>
                    </a:p>
                    <a:p>
                      <a:pPr fontAlgn="auto">
                        <a:lnSpc>
                          <a:spcPct val="150000"/>
                        </a:lnSpc>
                      </a:pP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 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双标签。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rows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：</a:t>
                      </a:r>
                      <a:r>
                        <a:rPr lang="zh-CN" altLang="en-US" sz="240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规定文本区内的可见行数。</a:t>
                      </a:r>
                      <a:endParaRPr lang="en-US" altLang="zh-CN" sz="2400" b="0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fontAlgn="auto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cols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：</a:t>
                      </a:r>
                      <a:r>
                        <a:rPr lang="zh-CN" altLang="en-US" sz="240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规定文本区内的可见宽度。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2375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50000"/>
                        </a:lnSpc>
                      </a:pPr>
                      <a:r>
                        <a:rPr lang="en-US" altLang="zh-CN" sz="2400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 </a:t>
                      </a:r>
                      <a:r>
                        <a:rPr lang="zh-CN" altLang="en-US" sz="2400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用于创建下拉菜单控件。</a:t>
                      </a:r>
                      <a:endParaRPr lang="en-US" altLang="zh-CN" sz="2400" kern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fontAlgn="auto">
                        <a:lnSpc>
                          <a:spcPct val="150000"/>
                        </a:lnSpc>
                      </a:pPr>
                      <a:r>
                        <a:rPr lang="en-US" altLang="zh-CN" sz="2400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 </a:t>
                      </a:r>
                      <a:r>
                        <a:rPr lang="zh-CN" altLang="en-US" sz="2400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必须有开始标签和结束标签。</a:t>
                      </a:r>
                      <a:endParaRPr lang="en-US" altLang="zh-CN" sz="2400" kern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50000"/>
                        </a:lnSpc>
                      </a:pP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name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：指定控件名称。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7360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option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50000"/>
                        </a:lnSpc>
                      </a:pPr>
                      <a:r>
                        <a:rPr lang="en-US" altLang="zh-CN" sz="2400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 </a:t>
                      </a:r>
                      <a:r>
                        <a:rPr lang="zh-CN" altLang="en-US" sz="2400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用于定义列表中的可用选项。</a:t>
                      </a:r>
                      <a:endParaRPr lang="en-US" altLang="zh-CN" sz="2400" kern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fontAlgn="auto">
                        <a:lnSpc>
                          <a:spcPct val="150000"/>
                        </a:lnSpc>
                      </a:pPr>
                      <a:r>
                        <a:rPr lang="en-US" altLang="zh-CN" sz="2400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 option </a:t>
                      </a:r>
                      <a:r>
                        <a:rPr lang="zh-CN" altLang="en-US" sz="2400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元素位于 </a:t>
                      </a:r>
                      <a:r>
                        <a:rPr lang="en-US" altLang="zh-CN" sz="2400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 </a:t>
                      </a:r>
                      <a:r>
                        <a:rPr lang="zh-CN" altLang="en-US" sz="2400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元素内部。</a:t>
                      </a:r>
                    </a:p>
                    <a:p>
                      <a:pPr fontAlgn="auto">
                        <a:lnSpc>
                          <a:spcPct val="150000"/>
                        </a:lnSpc>
                      </a:pPr>
                      <a:r>
                        <a:rPr lang="en-US" altLang="zh-CN" sz="2400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 </a:t>
                      </a:r>
                      <a:r>
                        <a:rPr lang="zh-CN" altLang="en-US" sz="2400" kern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双标签。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50000"/>
                        </a:lnSpc>
                      </a:pP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value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：指定选项值。</a:t>
                      </a:r>
                    </a:p>
                    <a:p>
                      <a:pPr fontAlgn="auto">
                        <a:lnSpc>
                          <a:spcPct val="150000"/>
                        </a:lnSpc>
                      </a:pP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selected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：默认选中选项。</a:t>
                      </a:r>
                      <a:endParaRPr lang="en-US" altLang="zh-CN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001" y="-27162"/>
            <a:ext cx="2708249" cy="6914070"/>
            <a:chOff x="2288" y="45"/>
            <a:chExt cx="4266" cy="10800"/>
          </a:xfrm>
        </p:grpSpPr>
        <p:sp>
          <p:nvSpPr>
            <p:cNvPr id="3" name="矩形 2"/>
            <p:cNvSpPr/>
            <p:nvPr/>
          </p:nvSpPr>
          <p:spPr>
            <a:xfrm>
              <a:off x="2288" y="45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557" y="2413"/>
              <a:ext cx="1332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本节内容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5" name="等腰三角形 14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427220" y="1304824"/>
            <a:ext cx="3813810" cy="1518920"/>
            <a:chOff x="6972" y="1912"/>
            <a:chExt cx="6006" cy="2392"/>
          </a:xfrm>
        </p:grpSpPr>
        <p:sp>
          <p:nvSpPr>
            <p:cNvPr id="8" name="等腰三角形 7"/>
            <p:cNvSpPr/>
            <p:nvPr/>
          </p:nvSpPr>
          <p:spPr>
            <a:xfrm rot="5400000" flipH="1">
              <a:off x="6919" y="1965"/>
              <a:ext cx="818" cy="712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 flipH="1">
              <a:off x="6919" y="3535"/>
              <a:ext cx="818" cy="712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225" y="1953"/>
              <a:ext cx="4672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网页中插入表格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225" y="3482"/>
              <a:ext cx="4753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网页中插入表单</a:t>
              </a: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5222875" y="3405721"/>
            <a:ext cx="4442460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音视频标签</a:t>
            </a:r>
          </a:p>
        </p:txBody>
      </p:sp>
      <p:sp>
        <p:nvSpPr>
          <p:cNvPr id="18" name="等腰三角形 17"/>
          <p:cNvSpPr/>
          <p:nvPr/>
        </p:nvSpPr>
        <p:spPr>
          <a:xfrm rot="5400000" flipH="1">
            <a:off x="4393565" y="3448584"/>
            <a:ext cx="519430" cy="452120"/>
          </a:xfrm>
          <a:prstGeom prst="triangle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326029"/>
      </p:ext>
    </p:extLst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音频标签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AB302244-1C17-4D97-BDAC-D03846F126F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27275" y="885306"/>
            <a:ext cx="8083172" cy="516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74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视频标签</a:t>
            </a:r>
          </a:p>
        </p:txBody>
      </p:sp>
      <p:pic>
        <p:nvPicPr>
          <p:cNvPr id="8" name="内容占位符 7">
            <a:hlinkClick r:id="rId2"/>
            <a:extLst>
              <a:ext uri="{FF2B5EF4-FFF2-40B4-BE49-F238E27FC236}">
                <a16:creationId xmlns:a16="http://schemas.microsoft.com/office/drawing/2014/main" id="{EAF9732D-4767-4E06-9709-8627EB41407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124524" y="959238"/>
            <a:ext cx="8158957" cy="50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6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音频标签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sz="2800" dirty="0"/>
              <a:t>HTML5</a:t>
            </a:r>
            <a:r>
              <a:rPr lang="zh-CN" altLang="en-US" sz="2800" dirty="0"/>
              <a:t>提供了</a:t>
            </a:r>
            <a:r>
              <a:rPr lang="en-US" altLang="zh-CN" sz="2800" dirty="0"/>
              <a:t>&lt;audio&gt;</a:t>
            </a:r>
            <a:r>
              <a:rPr lang="zh-CN" altLang="en-US" sz="2800" dirty="0"/>
              <a:t>标签，以实现插入音频的功能</a:t>
            </a:r>
            <a:r>
              <a:rPr lang="zh-CN" altLang="en-US" dirty="0">
                <a:sym typeface="+mn-ea"/>
              </a:rPr>
              <a:t>。</a:t>
            </a:r>
            <a:endParaRPr lang="en-US" altLang="zh-CN" dirty="0">
              <a:sym typeface="+mn-ea"/>
            </a:endParaRPr>
          </a:p>
          <a:p>
            <a:r>
              <a:rPr lang="en-US" altLang="zh-CN" dirty="0"/>
              <a:t>&lt;audio&gt;</a:t>
            </a:r>
            <a:r>
              <a:rPr lang="zh-CN" altLang="en-US" dirty="0"/>
              <a:t>标签的属性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8CDF8AC-D43B-4CF9-B53B-ED135C927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561" y="2619079"/>
            <a:ext cx="7836762" cy="336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0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音频标签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&lt;a</a:t>
            </a:r>
            <a:r>
              <a:rPr lang="en-US" altLang="zh-CN" sz="2800" dirty="0"/>
              <a:t>udio&gt;</a:t>
            </a:r>
            <a:r>
              <a:rPr lang="zh-CN" altLang="en-US" dirty="0"/>
              <a:t>标签的使用方法</a:t>
            </a:r>
            <a:endParaRPr lang="en-US" altLang="zh-CN" dirty="0"/>
          </a:p>
          <a:p>
            <a:pPr lvl="1"/>
            <a:r>
              <a:rPr lang="zh-CN" altLang="en-US" dirty="0"/>
              <a:t>在 </a:t>
            </a:r>
            <a:r>
              <a:rPr lang="en-US" altLang="zh-CN" dirty="0"/>
              <a:t>HTML </a:t>
            </a:r>
            <a:r>
              <a:rPr lang="zh-CN" altLang="en-US" dirty="0"/>
              <a:t>指定位置插入</a:t>
            </a:r>
            <a:r>
              <a:rPr lang="en-US" altLang="zh-CN" dirty="0"/>
              <a:t>&lt;audio&gt;</a:t>
            </a:r>
            <a:r>
              <a:rPr lang="zh-CN" altLang="en-US" dirty="0"/>
              <a:t>标签</a:t>
            </a:r>
            <a:endParaRPr lang="en-US" altLang="zh-CN" dirty="0"/>
          </a:p>
          <a:p>
            <a:pPr lvl="1"/>
            <a:r>
              <a:rPr lang="zh-CN" altLang="en-US" dirty="0"/>
              <a:t>使用 属性、</a:t>
            </a:r>
            <a:r>
              <a:rPr lang="en-US" altLang="zh-CN" dirty="0"/>
              <a:t>JavaScript </a:t>
            </a:r>
            <a:r>
              <a:rPr lang="zh-CN" altLang="en-US" dirty="0"/>
              <a:t>控制音频的行为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F7397EE-30A1-4180-8041-6FA9C24BB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419" y="3330495"/>
            <a:ext cx="8319260" cy="125549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6044350-7FEF-4740-84A3-DAB6753BC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157" y="5039889"/>
            <a:ext cx="4560157" cy="63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223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认识表格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 l="12838" t="11092" r="26812" b="11275"/>
          <a:stretch>
            <a:fillRect/>
          </a:stretch>
        </p:blipFill>
        <p:spPr bwMode="auto">
          <a:xfrm>
            <a:off x="1217295" y="902970"/>
            <a:ext cx="9190990" cy="5475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9400" y="750570"/>
            <a:ext cx="3852545" cy="5680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视频标签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95" y="947587"/>
            <a:ext cx="11106646" cy="4875092"/>
          </a:xfrm>
        </p:spPr>
        <p:txBody>
          <a:bodyPr/>
          <a:lstStyle/>
          <a:p>
            <a:r>
              <a:rPr lang="en-US" altLang="zh-CN" sz="2800" dirty="0"/>
              <a:t>HTML5</a:t>
            </a:r>
            <a:r>
              <a:rPr lang="zh-CN" altLang="en-US" sz="2800" dirty="0"/>
              <a:t>提供了</a:t>
            </a:r>
            <a:r>
              <a:rPr lang="en-US" altLang="zh-CN" sz="2800" dirty="0"/>
              <a:t>&lt;</a:t>
            </a:r>
            <a:r>
              <a:rPr lang="en-US" altLang="zh-CN" dirty="0"/>
              <a:t>vide</a:t>
            </a:r>
            <a:r>
              <a:rPr lang="en-US" altLang="zh-CN" sz="2800" dirty="0"/>
              <a:t>o&gt;</a:t>
            </a:r>
            <a:r>
              <a:rPr lang="zh-CN" altLang="en-US" sz="2800" dirty="0"/>
              <a:t>标签，以实现插入</a:t>
            </a:r>
            <a:r>
              <a:rPr lang="zh-CN" altLang="en-US" dirty="0"/>
              <a:t>视频</a:t>
            </a:r>
            <a:r>
              <a:rPr lang="zh-CN" altLang="en-US" sz="2800" dirty="0"/>
              <a:t>的功能</a:t>
            </a:r>
            <a:r>
              <a:rPr lang="zh-CN" altLang="en-US" dirty="0">
                <a:sym typeface="+mn-ea"/>
              </a:rPr>
              <a:t>。</a:t>
            </a:r>
            <a:endParaRPr lang="en-US" altLang="zh-CN" dirty="0">
              <a:sym typeface="+mn-ea"/>
            </a:endParaRPr>
          </a:p>
          <a:p>
            <a:r>
              <a:rPr lang="en-US" altLang="zh-CN" dirty="0"/>
              <a:t>&lt;video&gt;</a:t>
            </a:r>
            <a:r>
              <a:rPr lang="zh-CN" altLang="en-US" dirty="0"/>
              <a:t>标签的属性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294A873-2949-4057-A222-3385AA039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310" y="2384819"/>
            <a:ext cx="6471136" cy="388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32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视频标签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&lt;video&gt;</a:t>
            </a:r>
            <a:r>
              <a:rPr lang="zh-CN" altLang="en-US" dirty="0"/>
              <a:t>标签的使用方法</a:t>
            </a:r>
            <a:endParaRPr lang="en-US" altLang="zh-CN" dirty="0"/>
          </a:p>
          <a:p>
            <a:pPr lvl="1"/>
            <a:r>
              <a:rPr lang="zh-CN" altLang="en-US" dirty="0"/>
              <a:t>在 </a:t>
            </a:r>
            <a:r>
              <a:rPr lang="en-US" altLang="zh-CN" dirty="0"/>
              <a:t>HTML </a:t>
            </a:r>
            <a:r>
              <a:rPr lang="zh-CN" altLang="en-US" dirty="0"/>
              <a:t>指定位置插入</a:t>
            </a:r>
            <a:r>
              <a:rPr lang="en-US" altLang="zh-CN" dirty="0"/>
              <a:t>&lt;video&gt;</a:t>
            </a:r>
            <a:r>
              <a:rPr lang="zh-CN" altLang="en-US" dirty="0"/>
              <a:t>标签</a:t>
            </a:r>
            <a:endParaRPr lang="en-US" altLang="zh-CN" dirty="0"/>
          </a:p>
          <a:p>
            <a:pPr lvl="1"/>
            <a:r>
              <a:rPr lang="zh-CN" altLang="en-US" dirty="0"/>
              <a:t>使用 属性、</a:t>
            </a:r>
            <a:r>
              <a:rPr lang="en-US" altLang="zh-CN" dirty="0"/>
              <a:t>JavaScript </a:t>
            </a:r>
            <a:r>
              <a:rPr lang="zh-CN" altLang="en-US" dirty="0"/>
              <a:t>控制视频的行为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395E02E-733C-40C7-86AB-6F5986BBE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752" y="3859878"/>
            <a:ext cx="7050230" cy="102161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E7E8767-3B22-4D60-B06C-CD8F6D9F1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7530" y="1042711"/>
            <a:ext cx="3528011" cy="2680859"/>
          </a:xfrm>
          <a:prstGeom prst="rect">
            <a:avLst/>
          </a:prstGeom>
        </p:spPr>
      </p:pic>
      <p:sp>
        <p:nvSpPr>
          <p:cNvPr id="8" name="文本框 10">
            <a:extLst>
              <a:ext uri="{FF2B5EF4-FFF2-40B4-BE49-F238E27FC236}">
                <a16:creationId xmlns:a16="http://schemas.microsoft.com/office/drawing/2014/main" id="{0DA2F847-6185-4C5D-9653-CD058828EF53}"/>
              </a:ext>
            </a:extLst>
          </p:cNvPr>
          <p:cNvSpPr txBox="1"/>
          <p:nvPr/>
        </p:nvSpPr>
        <p:spPr>
          <a:xfrm>
            <a:off x="8848230" y="5303779"/>
            <a:ext cx="2491282" cy="510023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demo3-5.html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661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主流浏览器支持情况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音频编码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视频编码</a:t>
            </a:r>
            <a:endParaRPr lang="en-US" altLang="zh-CN" dirty="0"/>
          </a:p>
        </p:txBody>
      </p:sp>
      <p:pic>
        <p:nvPicPr>
          <p:cNvPr id="5" name="Picture 2" descr="http://image95.360doc.com/DownloadImg/2016/03/1511/67779822_5.jpg">
            <a:extLst>
              <a:ext uri="{FF2B5EF4-FFF2-40B4-BE49-F238E27FC236}">
                <a16:creationId xmlns:a16="http://schemas.microsoft.com/office/drawing/2014/main" id="{9B9E31CC-FA6B-4636-8BA5-6EF06D2A0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746" y="849590"/>
            <a:ext cx="8002002" cy="263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image95.360doc.com/DownloadImg/2016/03/1511/67779822_6.jpg">
            <a:extLst>
              <a:ext uri="{FF2B5EF4-FFF2-40B4-BE49-F238E27FC236}">
                <a16:creationId xmlns:a16="http://schemas.microsoft.com/office/drawing/2014/main" id="{E37328AC-FC36-418A-8443-144C39014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746" y="3666831"/>
            <a:ext cx="7979038" cy="2537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22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001" y="-27162"/>
            <a:ext cx="2708249" cy="6914070"/>
            <a:chOff x="2288" y="45"/>
            <a:chExt cx="4266" cy="10800"/>
          </a:xfrm>
        </p:grpSpPr>
        <p:sp>
          <p:nvSpPr>
            <p:cNvPr id="3" name="矩形 2"/>
            <p:cNvSpPr/>
            <p:nvPr/>
          </p:nvSpPr>
          <p:spPr>
            <a:xfrm>
              <a:off x="2288" y="45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557" y="2413"/>
              <a:ext cx="1332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本节内容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5" name="等腰三角形 14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427220" y="1304824"/>
            <a:ext cx="3813810" cy="1518920"/>
            <a:chOff x="6972" y="1912"/>
            <a:chExt cx="6006" cy="2392"/>
          </a:xfrm>
        </p:grpSpPr>
        <p:sp>
          <p:nvSpPr>
            <p:cNvPr id="8" name="等腰三角形 7"/>
            <p:cNvSpPr/>
            <p:nvPr/>
          </p:nvSpPr>
          <p:spPr>
            <a:xfrm rot="5400000" flipH="1">
              <a:off x="6919" y="1965"/>
              <a:ext cx="818" cy="712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 flipH="1">
              <a:off x="6919" y="3535"/>
              <a:ext cx="818" cy="712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225" y="1953"/>
              <a:ext cx="4672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网页中插入表格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225" y="3482"/>
              <a:ext cx="4753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网页中插入表单</a:t>
              </a: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5222875" y="3405721"/>
            <a:ext cx="4442460" cy="53848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音视频标签</a:t>
            </a:r>
          </a:p>
        </p:txBody>
      </p:sp>
      <p:sp>
        <p:nvSpPr>
          <p:cNvPr id="18" name="等腰三角形 17"/>
          <p:cNvSpPr/>
          <p:nvPr/>
        </p:nvSpPr>
        <p:spPr>
          <a:xfrm rot="5400000" flipH="1">
            <a:off x="4393565" y="3448584"/>
            <a:ext cx="519430" cy="452120"/>
          </a:xfrm>
          <a:prstGeom prst="triangle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505775"/>
      </p:ext>
    </p:extLst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表格的相关 </a:t>
            </a:r>
            <a:r>
              <a:rPr dirty="0">
                <a:sym typeface="+mn-ea"/>
              </a:rPr>
              <a:t>HTML </a:t>
            </a:r>
            <a:r>
              <a:rPr lang="zh-CN" altLang="en-US" dirty="0">
                <a:sym typeface="+mn-ea"/>
              </a:rPr>
              <a:t>标签及属性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表单的相关 </a:t>
            </a:r>
            <a:r>
              <a:rPr dirty="0">
                <a:sym typeface="+mn-ea"/>
              </a:rPr>
              <a:t>HTML </a:t>
            </a:r>
            <a:r>
              <a:rPr lang="zh-CN" altLang="en-US" dirty="0">
                <a:sym typeface="+mn-ea"/>
              </a:rPr>
              <a:t>标签及属性</a:t>
            </a:r>
            <a:endParaRPr lang="en-US" altLang="zh-CN" dirty="0">
              <a:sym typeface="+mn-ea"/>
            </a:endParaRPr>
          </a:p>
          <a:p>
            <a:r>
              <a:rPr lang="zh-CN" altLang="en-US" dirty="0"/>
              <a:t>音频、视频标签及属性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349"/>
            <a:ext cx="12158986" cy="6856571"/>
          </a:xfrm>
          <a:prstGeom prst="rect">
            <a:avLst/>
          </a:prstGeom>
          <a:solidFill>
            <a:srgbClr val="1B90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弦形 5"/>
          <p:cNvSpPr/>
          <p:nvPr/>
        </p:nvSpPr>
        <p:spPr>
          <a:xfrm rot="13350635">
            <a:off x="1250055" y="-6715551"/>
            <a:ext cx="10288031" cy="12991298"/>
          </a:xfrm>
          <a:prstGeom prst="chord">
            <a:avLst>
              <a:gd name="adj1" fmla="val 4600706"/>
              <a:gd name="adj2" fmla="val 189549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等腰三角形 9"/>
          <p:cNvSpPr/>
          <p:nvPr/>
        </p:nvSpPr>
        <p:spPr>
          <a:xfrm rot="19813541" flipH="1">
            <a:off x="4220296" y="1495310"/>
            <a:ext cx="332574" cy="38600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10364850" y="2606212"/>
            <a:ext cx="1291321" cy="1238627"/>
            <a:chOff x="1720243" y="1975504"/>
            <a:chExt cx="1202722" cy="831130"/>
          </a:xfrm>
        </p:grpSpPr>
        <p:sp>
          <p:nvSpPr>
            <p:cNvPr id="12" name="等腰三角形 11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等腰三角形 15"/>
          <p:cNvSpPr/>
          <p:nvPr/>
        </p:nvSpPr>
        <p:spPr>
          <a:xfrm rot="19813541" flipH="1">
            <a:off x="5642808" y="4267777"/>
            <a:ext cx="332574" cy="386001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830407" y="3244254"/>
            <a:ext cx="1764297" cy="1345285"/>
            <a:chOff x="1720243" y="1975504"/>
            <a:chExt cx="1202722" cy="831130"/>
          </a:xfrm>
        </p:grpSpPr>
        <p:sp>
          <p:nvSpPr>
            <p:cNvPr id="18" name="等腰三角形 1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等腰三角形 21"/>
          <p:cNvSpPr/>
          <p:nvPr/>
        </p:nvSpPr>
        <p:spPr>
          <a:xfrm rot="18000000" flipH="1">
            <a:off x="4160906" y="5219952"/>
            <a:ext cx="443432" cy="2895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539679" flipH="1">
            <a:off x="2334191" y="5563215"/>
            <a:ext cx="332574" cy="3860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20540864" flipH="1">
            <a:off x="2780721" y="6014181"/>
            <a:ext cx="500911" cy="608838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6300000" flipH="1">
            <a:off x="9479703" y="5193462"/>
            <a:ext cx="443432" cy="2895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flipH="1">
            <a:off x="10522932" y="5952599"/>
            <a:ext cx="749779" cy="517417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20540864" flipH="1">
            <a:off x="8769614" y="6281123"/>
            <a:ext cx="332574" cy="3860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18000000" flipH="1">
            <a:off x="3743904" y="6291860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8000000" flipH="1">
            <a:off x="2487628" y="2546541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8000000" flipH="1">
            <a:off x="7665621" y="2835054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21257021" flipH="1">
            <a:off x="1625896" y="5451054"/>
            <a:ext cx="702799" cy="75485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418598" y="1999910"/>
            <a:ext cx="4854535" cy="196977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pPr algn="ctr"/>
            <a:r>
              <a:rPr lang="zh-CN" altLang="en-US" sz="64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  谢</a:t>
            </a:r>
            <a:endParaRPr lang="en-US" altLang="zh-CN" sz="64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57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</a:t>
            </a:r>
            <a:r>
              <a:rPr lang="en-US" altLang="zh-CN" sz="57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6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表格相关概念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95" y="1086137"/>
            <a:ext cx="11106646" cy="487509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39798" y="1879534"/>
            <a:ext cx="4046537" cy="2234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组合 5"/>
          <p:cNvGrpSpPr/>
          <p:nvPr/>
        </p:nvGrpSpPr>
        <p:grpSpPr>
          <a:xfrm>
            <a:off x="2535345" y="2472009"/>
            <a:ext cx="5207718" cy="1134068"/>
            <a:chOff x="1010745" y="2716260"/>
            <a:chExt cx="5207718" cy="1134068"/>
          </a:xfrm>
        </p:grpSpPr>
        <p:cxnSp>
          <p:nvCxnSpPr>
            <p:cNvPr id="7" name="直接箭头连接符 6"/>
            <p:cNvCxnSpPr/>
            <p:nvPr/>
          </p:nvCxnSpPr>
          <p:spPr bwMode="auto">
            <a:xfrm flipV="1">
              <a:off x="1565481" y="2860363"/>
              <a:ext cx="734219" cy="52959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41"/>
            <p:cNvSpPr txBox="1">
              <a:spLocks noChangeArrowheads="1"/>
            </p:cNvSpPr>
            <p:nvPr/>
          </p:nvSpPr>
          <p:spPr bwMode="auto">
            <a:xfrm>
              <a:off x="1010745" y="3389953"/>
              <a:ext cx="736755" cy="4603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  <a:ea typeface="宋体" panose="02010600030101010101" pitchFamily="2" charset="-122"/>
                </a:rPr>
                <a:t>行</a:t>
              </a:r>
            </a:p>
          </p:txBody>
        </p:sp>
        <p:sp>
          <p:nvSpPr>
            <p:cNvPr id="9" name="矩形 7"/>
            <p:cNvSpPr>
              <a:spLocks noChangeArrowheads="1"/>
            </p:cNvSpPr>
            <p:nvPr/>
          </p:nvSpPr>
          <p:spPr bwMode="auto">
            <a:xfrm>
              <a:off x="2347503" y="2716260"/>
              <a:ext cx="3870960" cy="543646"/>
            </a:xfrm>
            <a:prstGeom prst="rect">
              <a:avLst/>
            </a:prstGeom>
            <a:noFill/>
            <a:ln w="63500" algn="ctr">
              <a:solidFill>
                <a:srgbClr val="FFC000"/>
              </a:solidFill>
              <a:round/>
            </a:ln>
          </p:spPr>
          <p:txBody>
            <a:bodyPr/>
            <a:lstStyle/>
            <a:p>
              <a:endParaRPr lang="zh-CN" altLang="en-US">
                <a:ea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867936" y="1048932"/>
            <a:ext cx="3921621" cy="2982255"/>
            <a:chOff x="2343336" y="1293183"/>
            <a:chExt cx="3921621" cy="2982255"/>
          </a:xfrm>
        </p:grpSpPr>
        <p:sp>
          <p:nvSpPr>
            <p:cNvPr id="16" name="TextBox 28"/>
            <p:cNvSpPr txBox="1">
              <a:spLocks noChangeArrowheads="1"/>
            </p:cNvSpPr>
            <p:nvPr/>
          </p:nvSpPr>
          <p:spPr bwMode="auto">
            <a:xfrm>
              <a:off x="3329035" y="1293183"/>
              <a:ext cx="1100137" cy="4603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  <a:ea typeface="宋体" panose="02010600030101010101" pitchFamily="2" charset="-122"/>
                </a:rPr>
                <a:t>表格</a:t>
              </a:r>
            </a:p>
          </p:txBody>
        </p:sp>
        <p:cxnSp>
          <p:nvCxnSpPr>
            <p:cNvPr id="17" name="直接箭头连接符 16"/>
            <p:cNvCxnSpPr/>
            <p:nvPr/>
          </p:nvCxnSpPr>
          <p:spPr bwMode="auto">
            <a:xfrm>
              <a:off x="3834812" y="1759590"/>
              <a:ext cx="381000" cy="38100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2343336" y="2159952"/>
              <a:ext cx="3921621" cy="2115486"/>
            </a:xfrm>
            <a:prstGeom prst="rect">
              <a:avLst/>
            </a:prstGeom>
            <a:noFill/>
            <a:ln w="698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383802" y="1513434"/>
            <a:ext cx="3078799" cy="943077"/>
            <a:chOff x="859202" y="1757685"/>
            <a:chExt cx="3078799" cy="943077"/>
          </a:xfrm>
        </p:grpSpPr>
        <p:cxnSp>
          <p:nvCxnSpPr>
            <p:cNvPr id="20" name="直接箭头连接符 19"/>
            <p:cNvCxnSpPr/>
            <p:nvPr/>
          </p:nvCxnSpPr>
          <p:spPr bwMode="auto">
            <a:xfrm>
              <a:off x="1668331" y="2159952"/>
              <a:ext cx="675005" cy="130155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16"/>
            <p:cNvSpPr txBox="1">
              <a:spLocks noChangeArrowheads="1"/>
            </p:cNvSpPr>
            <p:nvPr/>
          </p:nvSpPr>
          <p:spPr bwMode="auto">
            <a:xfrm>
              <a:off x="859202" y="1757685"/>
              <a:ext cx="1014730" cy="4603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  <a:ea typeface="宋体" panose="02010600030101010101" pitchFamily="2" charset="-122"/>
                </a:rPr>
                <a:t>表头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2315199" y="2140590"/>
              <a:ext cx="1622802" cy="560172"/>
            </a:xfrm>
            <a:prstGeom prst="rect">
              <a:avLst/>
            </a:prstGeom>
            <a:noFill/>
            <a:ln w="539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TextBox 1"/>
          <p:cNvSpPr txBox="1"/>
          <p:nvPr/>
        </p:nvSpPr>
        <p:spPr>
          <a:xfrm>
            <a:off x="867743" y="5349875"/>
            <a:ext cx="106489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使用表格可以排列页面中的文本、图像以及各种对象。</a:t>
            </a:r>
            <a:endParaRPr lang="zh-CN" altLang="en-US" sz="2800" dirty="0"/>
          </a:p>
        </p:txBody>
      </p:sp>
      <p:grpSp>
        <p:nvGrpSpPr>
          <p:cNvPr id="10" name="组合 9"/>
          <p:cNvGrpSpPr/>
          <p:nvPr/>
        </p:nvGrpSpPr>
        <p:grpSpPr>
          <a:xfrm>
            <a:off x="4752035" y="3542685"/>
            <a:ext cx="1888756" cy="1346607"/>
            <a:chOff x="3227435" y="3786936"/>
            <a:chExt cx="1888756" cy="1346607"/>
          </a:xfrm>
        </p:grpSpPr>
        <p:sp>
          <p:nvSpPr>
            <p:cNvPr id="12" name="矩形 7"/>
            <p:cNvSpPr>
              <a:spLocks noChangeArrowheads="1"/>
            </p:cNvSpPr>
            <p:nvPr/>
          </p:nvSpPr>
          <p:spPr bwMode="auto">
            <a:xfrm flipV="1">
              <a:off x="3957951" y="3786936"/>
              <a:ext cx="1158240" cy="488502"/>
            </a:xfrm>
            <a:prstGeom prst="rect">
              <a:avLst/>
            </a:prstGeom>
            <a:noFill/>
            <a:ln w="63500" algn="ctr">
              <a:solidFill>
                <a:srgbClr val="00FF00"/>
              </a:solidFill>
              <a:round/>
            </a:ln>
          </p:spPr>
          <p:txBody>
            <a:bodyPr/>
            <a:lstStyle/>
            <a:p>
              <a:endParaRPr lang="zh-CN" altLang="en-US">
                <a:ea typeface="宋体" panose="02010600030101010101" pitchFamily="2" charset="-122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3227435" y="4051031"/>
              <a:ext cx="1439227" cy="1082512"/>
              <a:chOff x="3227435" y="4051031"/>
              <a:chExt cx="1439227" cy="1082512"/>
            </a:xfrm>
          </p:grpSpPr>
          <p:sp>
            <p:nvSpPr>
              <p:cNvPr id="13" name="TextBox 28"/>
              <p:cNvSpPr txBox="1">
                <a:spLocks noChangeArrowheads="1"/>
              </p:cNvSpPr>
              <p:nvPr/>
            </p:nvSpPr>
            <p:spPr bwMode="auto">
              <a:xfrm>
                <a:off x="3227435" y="4673168"/>
                <a:ext cx="1223962" cy="46037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单元格</a:t>
                </a:r>
              </a:p>
            </p:txBody>
          </p:sp>
          <p:cxnSp>
            <p:nvCxnSpPr>
              <p:cNvPr id="14" name="直接箭头连接符 13"/>
              <p:cNvCxnSpPr/>
              <p:nvPr/>
            </p:nvCxnSpPr>
            <p:spPr bwMode="auto">
              <a:xfrm flipV="1">
                <a:off x="4070397" y="4051031"/>
                <a:ext cx="596265" cy="630585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表格代码</a:t>
            </a:r>
            <a:endParaRPr lang="en-US" altLang="zh-CN"/>
          </a:p>
        </p:txBody>
      </p:sp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94625" y="1786255"/>
            <a:ext cx="3661410" cy="2625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文本框 29"/>
          <p:cNvSpPr txBox="1"/>
          <p:nvPr/>
        </p:nvSpPr>
        <p:spPr>
          <a:xfrm>
            <a:off x="1059180" y="984250"/>
            <a:ext cx="3263265" cy="4577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&lt;body&gt;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&lt;table </a:t>
            </a:r>
            <a:r>
              <a:rPr lang="zh-CN" altLang="en-US" sz="2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border="1"</a:t>
            </a:r>
            <a:r>
              <a:rPr lang="zh-CN" altLang="en-US" sz="2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&lt;tr&gt;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&lt;th&gt;姓名&lt;/th&gt;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&lt;th&gt;年龄&lt;/th&gt;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&lt;th&gt;成绩&lt;/th&gt;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&lt;/tr&gt;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&lt;tr&gt;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&lt;td&gt;李四白&lt;/td&gt;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&lt;td&gt;20&lt;/td&gt;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&lt;td&gt;100&lt;/td&gt;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&lt;/tr&gt;</a:t>
            </a:r>
          </a:p>
        </p:txBody>
      </p:sp>
      <p:sp>
        <p:nvSpPr>
          <p:cNvPr id="32" name="矩形 5"/>
          <p:cNvSpPr>
            <a:spLocks noChangeArrowheads="1"/>
          </p:cNvSpPr>
          <p:nvPr/>
        </p:nvSpPr>
        <p:spPr bwMode="auto">
          <a:xfrm>
            <a:off x="1120775" y="3693160"/>
            <a:ext cx="3027045" cy="179197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1109345" y="1400175"/>
            <a:ext cx="3037840" cy="363855"/>
          </a:xfrm>
          <a:prstGeom prst="rect">
            <a:avLst/>
          </a:prstGeom>
          <a:noFill/>
          <a:ln w="28575" algn="ctr">
            <a:solidFill>
              <a:schemeClr val="accent1">
                <a:lumMod val="75000"/>
              </a:schemeClr>
            </a:solidFill>
            <a:round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>
            <a:spLocks noChangeArrowheads="1"/>
          </p:cNvSpPr>
          <p:nvPr/>
        </p:nvSpPr>
        <p:spPr bwMode="auto">
          <a:xfrm>
            <a:off x="1760220" y="2098040"/>
            <a:ext cx="2170430" cy="1186815"/>
          </a:xfrm>
          <a:prstGeom prst="rect">
            <a:avLst/>
          </a:prstGeom>
          <a:noFill/>
          <a:ln w="28575" algn="ctr">
            <a:solidFill>
              <a:schemeClr val="accent6"/>
            </a:solidFill>
            <a:round/>
          </a:ln>
        </p:spPr>
        <p:txBody>
          <a:bodyPr/>
          <a:lstStyle/>
          <a:p>
            <a:endParaRPr lang="zh-CN" altLang="en-US">
              <a:ln>
                <a:solidFill>
                  <a:schemeClr val="accent6"/>
                </a:solidFill>
              </a:ln>
              <a:ea typeface="宋体" panose="02010600030101010101" pitchFamily="2" charset="-122"/>
            </a:endParaRPr>
          </a:p>
        </p:txBody>
      </p:sp>
      <p:sp>
        <p:nvSpPr>
          <p:cNvPr id="35" name="矩形 4"/>
          <p:cNvSpPr>
            <a:spLocks noChangeArrowheads="1"/>
          </p:cNvSpPr>
          <p:nvPr/>
        </p:nvSpPr>
        <p:spPr bwMode="auto">
          <a:xfrm>
            <a:off x="1109345" y="1821815"/>
            <a:ext cx="3039110" cy="181356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269740" y="1764030"/>
            <a:ext cx="4114800" cy="4577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spcAft>
                <a:spcPts val="300"/>
              </a:spcAft>
            </a:pP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&lt;tr&gt;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&lt;td&gt;张三丰&lt;/td&gt;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&lt;td&gt;19&lt;/td&gt;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&lt;td&gt;80&lt;/td&gt;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&lt;/tr&gt;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&lt;tr&gt;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&lt;td&gt;王小麻&lt;/td&gt;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&lt;td&gt;18&lt;/td&gt;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&lt;td&gt;89&lt;/td&gt;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&lt;/tr&gt;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&lt;/table&gt;</a:t>
            </a:r>
          </a:p>
          <a:p>
            <a:pPr fontAlgn="auto">
              <a:spcAft>
                <a:spcPts val="300"/>
              </a:spcAft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&lt;/body&gt;</a:t>
            </a:r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4360545" y="5549900"/>
            <a:ext cx="3037840" cy="370205"/>
          </a:xfrm>
          <a:prstGeom prst="rect">
            <a:avLst/>
          </a:prstGeom>
          <a:noFill/>
          <a:ln w="28575" algn="ctr">
            <a:solidFill>
              <a:schemeClr val="accent1">
                <a:lumMod val="75000"/>
              </a:schemeClr>
            </a:solidFill>
            <a:round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0" name="矩形 4"/>
          <p:cNvSpPr>
            <a:spLocks noChangeArrowheads="1"/>
          </p:cNvSpPr>
          <p:nvPr/>
        </p:nvSpPr>
        <p:spPr bwMode="auto">
          <a:xfrm>
            <a:off x="4360545" y="1821815"/>
            <a:ext cx="3039110" cy="181356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1" name="矩形 5"/>
          <p:cNvSpPr>
            <a:spLocks noChangeArrowheads="1"/>
          </p:cNvSpPr>
          <p:nvPr/>
        </p:nvSpPr>
        <p:spPr bwMode="auto">
          <a:xfrm>
            <a:off x="4360545" y="3708400"/>
            <a:ext cx="3027045" cy="179197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2" name="矩形 8"/>
          <p:cNvSpPr>
            <a:spLocks noChangeArrowheads="1"/>
          </p:cNvSpPr>
          <p:nvPr/>
        </p:nvSpPr>
        <p:spPr bwMode="auto">
          <a:xfrm>
            <a:off x="4861560" y="4050665"/>
            <a:ext cx="2483485" cy="360680"/>
          </a:xfrm>
          <a:prstGeom prst="rect">
            <a:avLst/>
          </a:prstGeom>
          <a:noFill/>
          <a:ln w="19050" algn="ctr">
            <a:solidFill>
              <a:schemeClr val="accent6">
                <a:lumMod val="75000"/>
              </a:schemeClr>
            </a:solidFill>
            <a:round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3" name="矩形 8"/>
          <p:cNvSpPr>
            <a:spLocks noChangeArrowheads="1"/>
          </p:cNvSpPr>
          <p:nvPr/>
        </p:nvSpPr>
        <p:spPr bwMode="auto">
          <a:xfrm>
            <a:off x="4861560" y="4447540"/>
            <a:ext cx="2483485" cy="319405"/>
          </a:xfrm>
          <a:prstGeom prst="rect">
            <a:avLst/>
          </a:prstGeom>
          <a:noFill/>
          <a:ln w="19050" algn="ctr">
            <a:solidFill>
              <a:schemeClr val="accent6">
                <a:lumMod val="75000"/>
              </a:schemeClr>
            </a:solidFill>
            <a:round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4" name="矩形 8"/>
          <p:cNvSpPr>
            <a:spLocks noChangeArrowheads="1"/>
          </p:cNvSpPr>
          <p:nvPr/>
        </p:nvSpPr>
        <p:spPr bwMode="auto">
          <a:xfrm>
            <a:off x="4861560" y="4800600"/>
            <a:ext cx="2483485" cy="360680"/>
          </a:xfrm>
          <a:prstGeom prst="rect">
            <a:avLst/>
          </a:prstGeom>
          <a:noFill/>
          <a:ln w="19050" algn="ctr">
            <a:solidFill>
              <a:schemeClr val="accent6">
                <a:lumMod val="75000"/>
              </a:schemeClr>
            </a:solidFill>
            <a:round/>
          </a:ln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ldLvl="0" animBg="1"/>
      <p:bldP spid="33" grpId="0" bldLvl="0" animBg="1"/>
      <p:bldP spid="34" grpId="0" bldLvl="0" animBg="1"/>
      <p:bldP spid="35" grpId="0" bldLvl="0" animBg="1"/>
      <p:bldP spid="39" grpId="0" bldLvl="0" animBg="1"/>
      <p:bldP spid="40" grpId="0" bldLvl="0" animBg="1"/>
      <p:bldP spid="41" grpId="0" bldLvl="0" animBg="1"/>
      <p:bldP spid="42" grpId="0" bldLvl="0" animBg="1"/>
      <p:bldP spid="43" grpId="0" bldLvl="0" animBg="1"/>
      <p:bldP spid="44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表格相关标签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5076825"/>
          </a:xfrm>
        </p:spPr>
        <p:txBody>
          <a:bodyPr/>
          <a:lstStyle/>
          <a:p>
            <a:r>
              <a:rPr dirty="0">
                <a:solidFill>
                  <a:srgbClr val="FF0000"/>
                </a:solidFill>
              </a:rPr>
              <a:t>&lt;table&gt;&lt;/table&gt;</a:t>
            </a: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语法</a:t>
            </a:r>
            <a:r>
              <a:rPr lang="zh-CN" altLang="en-US" dirty="0"/>
              <a:t>：</a:t>
            </a:r>
            <a:r>
              <a:rPr dirty="0"/>
              <a:t>1. </a:t>
            </a:r>
            <a:r>
              <a:rPr lang="zh-CN" altLang="en-US" dirty="0"/>
              <a:t>成对出现</a:t>
            </a:r>
          </a:p>
          <a:p>
            <a:pPr marL="507365" lvl="1" indent="0">
              <a:lnSpc>
                <a:spcPct val="100000"/>
              </a:lnSpc>
              <a:buNone/>
            </a:pPr>
            <a:r>
              <a:rPr dirty="0"/>
              <a:t>              </a:t>
            </a:r>
            <a:r>
              <a:rPr lang="en-US" dirty="0">
                <a:sym typeface="+mn-ea"/>
              </a:rPr>
              <a:t>2</a:t>
            </a:r>
            <a:r>
              <a:rPr dirty="0"/>
              <a:t>. </a:t>
            </a:r>
            <a:r>
              <a:rPr lang="zh-CN" altLang="en-US" dirty="0"/>
              <a:t>表格的开始和结束位置</a:t>
            </a:r>
          </a:p>
          <a:p>
            <a:pPr lvl="1"/>
            <a:r>
              <a:rPr lang="zh-CN" altLang="en-US" dirty="0"/>
              <a:t>语义：定义一个</a:t>
            </a:r>
            <a:r>
              <a:rPr lang="zh-CN" altLang="en-US" dirty="0">
                <a:sym typeface="+mn-ea"/>
              </a:rPr>
              <a:t>“</a:t>
            </a:r>
            <a:r>
              <a:rPr lang="zh-CN" altLang="en-US" dirty="0"/>
              <a:t>表格</a:t>
            </a:r>
            <a:r>
              <a:rPr lang="en-US" altLang="zh-CN" dirty="0"/>
              <a:t>”</a:t>
            </a:r>
          </a:p>
          <a:p>
            <a:r>
              <a:rPr dirty="0">
                <a:solidFill>
                  <a:srgbClr val="FF0000"/>
                </a:solidFill>
                <a:sym typeface="+mn-ea"/>
              </a:rPr>
              <a:t>&lt;</a:t>
            </a:r>
            <a:r>
              <a:rPr dirty="0" err="1">
                <a:solidFill>
                  <a:srgbClr val="FF0000"/>
                </a:solidFill>
                <a:sym typeface="+mn-ea"/>
              </a:rPr>
              <a:t>tr</a:t>
            </a:r>
            <a:r>
              <a:rPr dirty="0">
                <a:solidFill>
                  <a:srgbClr val="FF0000"/>
                </a:solidFill>
                <a:sym typeface="+mn-ea"/>
              </a:rPr>
              <a:t>&gt;&lt;/</a:t>
            </a:r>
            <a:r>
              <a:rPr dirty="0" err="1">
                <a:solidFill>
                  <a:srgbClr val="FF0000"/>
                </a:solidFill>
                <a:sym typeface="+mn-ea"/>
              </a:rPr>
              <a:t>tr</a:t>
            </a:r>
            <a:r>
              <a:rPr dirty="0">
                <a:solidFill>
                  <a:srgbClr val="FF0000"/>
                </a:solidFill>
                <a:sym typeface="+mn-ea"/>
              </a:rPr>
              <a:t>&gt;</a:t>
            </a:r>
          </a:p>
          <a:p>
            <a:pPr lvl="1"/>
            <a:r>
              <a:rPr lang="zh-CN" altLang="en-US" dirty="0">
                <a:sym typeface="+mn-ea"/>
              </a:rPr>
              <a:t>语法：</a:t>
            </a:r>
            <a:r>
              <a:rPr dirty="0">
                <a:sym typeface="+mn-ea"/>
              </a:rPr>
              <a:t>1. </a:t>
            </a:r>
            <a:r>
              <a:rPr lang="zh-CN" altLang="en-US" dirty="0">
                <a:sym typeface="+mn-ea"/>
              </a:rPr>
              <a:t>成对出现</a:t>
            </a:r>
          </a:p>
          <a:p>
            <a:pPr marL="507365" lvl="1" indent="0">
              <a:lnSpc>
                <a:spcPct val="100000"/>
              </a:lnSpc>
              <a:buNone/>
            </a:pPr>
            <a:r>
              <a:rPr dirty="0">
                <a:sym typeface="+mn-ea"/>
              </a:rPr>
              <a:t>              2. </a:t>
            </a:r>
            <a:r>
              <a:rPr lang="zh-CN" altLang="en-US" dirty="0">
                <a:sym typeface="+mn-ea"/>
              </a:rPr>
              <a:t>嵌套于</a:t>
            </a:r>
            <a:r>
              <a:rPr dirty="0">
                <a:sym typeface="+mn-ea"/>
              </a:rPr>
              <a:t>&lt;table&gt;&lt;/table&gt;</a:t>
            </a:r>
            <a:r>
              <a:rPr lang="zh-CN" altLang="en-US" dirty="0">
                <a:sym typeface="+mn-ea"/>
              </a:rPr>
              <a:t>标签内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语义：定义表格中的“一行”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表格相关标签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5076825"/>
          </a:xfrm>
        </p:spPr>
        <p:txBody>
          <a:bodyPr/>
          <a:lstStyle/>
          <a:p>
            <a:r>
              <a:rPr dirty="0">
                <a:solidFill>
                  <a:srgbClr val="FF0000"/>
                </a:solidFill>
              </a:rPr>
              <a:t>&lt;</a:t>
            </a:r>
            <a:r>
              <a:rPr dirty="0" err="1">
                <a:solidFill>
                  <a:srgbClr val="FF0000"/>
                </a:solidFill>
              </a:rPr>
              <a:t>th</a:t>
            </a:r>
            <a:r>
              <a:rPr dirty="0">
                <a:solidFill>
                  <a:srgbClr val="FF0000"/>
                </a:solidFill>
              </a:rPr>
              <a:t>&gt;&lt;/</a:t>
            </a:r>
            <a:r>
              <a:rPr dirty="0" err="1">
                <a:solidFill>
                  <a:srgbClr val="FF0000"/>
                </a:solidFill>
              </a:rPr>
              <a:t>th</a:t>
            </a:r>
            <a:r>
              <a:rPr dirty="0">
                <a:solidFill>
                  <a:srgbClr val="FF0000"/>
                </a:solidFill>
              </a:rPr>
              <a:t>&gt;</a:t>
            </a: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语法</a:t>
            </a:r>
            <a:r>
              <a:rPr lang="zh-CN" altLang="en-US" dirty="0"/>
              <a:t>：</a:t>
            </a:r>
            <a:r>
              <a:rPr dirty="0"/>
              <a:t>1. </a:t>
            </a:r>
            <a:r>
              <a:rPr lang="zh-CN" altLang="en-US" dirty="0"/>
              <a:t>成对出现</a:t>
            </a:r>
          </a:p>
          <a:p>
            <a:pPr marL="507365" lvl="1" indent="0">
              <a:lnSpc>
                <a:spcPct val="100000"/>
              </a:lnSpc>
              <a:buNone/>
            </a:pPr>
            <a:r>
              <a:rPr dirty="0"/>
              <a:t>              </a:t>
            </a:r>
            <a:r>
              <a:rPr lang="en-US" dirty="0">
                <a:sym typeface="+mn-ea"/>
              </a:rPr>
              <a:t>2</a:t>
            </a:r>
            <a:r>
              <a:rPr dirty="0"/>
              <a:t>. </a:t>
            </a:r>
            <a:r>
              <a:rPr lang="zh-CN" altLang="en-US" dirty="0">
                <a:sym typeface="+mn-ea"/>
              </a:rPr>
              <a:t>嵌套于</a:t>
            </a:r>
            <a:r>
              <a:rPr lang="en-US" altLang="zh-CN" dirty="0">
                <a:sym typeface="+mn-ea"/>
              </a:rPr>
              <a:t>&lt;</a:t>
            </a:r>
            <a:r>
              <a:rPr lang="en-US" altLang="zh-CN" dirty="0" err="1">
                <a:sym typeface="+mn-ea"/>
              </a:rPr>
              <a:t>tr</a:t>
            </a:r>
            <a:r>
              <a:rPr lang="en-US" altLang="zh-CN" dirty="0">
                <a:sym typeface="+mn-ea"/>
              </a:rPr>
              <a:t>&gt;&lt;/</a:t>
            </a:r>
            <a:r>
              <a:rPr lang="en-US" altLang="zh-CN" dirty="0" err="1">
                <a:sym typeface="+mn-ea"/>
              </a:rPr>
              <a:t>tr</a:t>
            </a:r>
            <a:r>
              <a:rPr lang="en-US" altLang="zh-CN" dirty="0">
                <a:sym typeface="+mn-ea"/>
              </a:rPr>
              <a:t>&gt;</a:t>
            </a:r>
            <a:r>
              <a:rPr lang="zh-CN" altLang="en-US" dirty="0">
                <a:sym typeface="+mn-ea"/>
              </a:rPr>
              <a:t>标签内</a:t>
            </a:r>
            <a:endParaRPr lang="zh-CN" altLang="en-US" dirty="0"/>
          </a:p>
          <a:p>
            <a:pPr lvl="1"/>
            <a:r>
              <a:rPr lang="zh-CN" altLang="en-US" dirty="0"/>
              <a:t>语义：定义</a:t>
            </a:r>
            <a:r>
              <a:rPr lang="en-US" altLang="zh-CN" dirty="0"/>
              <a:t>“</a:t>
            </a:r>
            <a:r>
              <a:rPr lang="zh-CN" altLang="en-US" dirty="0"/>
              <a:t>表头</a:t>
            </a:r>
            <a:r>
              <a:rPr lang="en-US" altLang="zh-CN" dirty="0"/>
              <a:t>”</a:t>
            </a:r>
            <a:r>
              <a:rPr lang="zh-CN" altLang="en-US" dirty="0"/>
              <a:t>（特殊的单元格）</a:t>
            </a:r>
          </a:p>
          <a:p>
            <a:r>
              <a:rPr dirty="0">
                <a:solidFill>
                  <a:srgbClr val="FF0000"/>
                </a:solidFill>
                <a:sym typeface="+mn-ea"/>
              </a:rPr>
              <a:t>&lt;td&gt;&lt;/td&gt;</a:t>
            </a:r>
          </a:p>
          <a:p>
            <a:pPr lvl="1"/>
            <a:r>
              <a:rPr lang="zh-CN" altLang="en-US" dirty="0">
                <a:sym typeface="+mn-ea"/>
              </a:rPr>
              <a:t>语法：</a:t>
            </a:r>
            <a:r>
              <a:rPr dirty="0">
                <a:sym typeface="+mn-ea"/>
              </a:rPr>
              <a:t>1. </a:t>
            </a:r>
            <a:r>
              <a:rPr lang="zh-CN" altLang="en-US" dirty="0">
                <a:sym typeface="+mn-ea"/>
              </a:rPr>
              <a:t>成对出现</a:t>
            </a:r>
          </a:p>
          <a:p>
            <a:pPr marL="507365" lvl="1" indent="0">
              <a:lnSpc>
                <a:spcPct val="100000"/>
              </a:lnSpc>
              <a:buNone/>
            </a:pPr>
            <a:r>
              <a:rPr dirty="0">
                <a:sym typeface="+mn-ea"/>
              </a:rPr>
              <a:t>              2. </a:t>
            </a:r>
            <a:r>
              <a:rPr lang="zh-CN" altLang="en-US" dirty="0">
                <a:sym typeface="+mn-ea"/>
              </a:rPr>
              <a:t>嵌套于</a:t>
            </a:r>
            <a:r>
              <a:rPr dirty="0">
                <a:sym typeface="+mn-ea"/>
              </a:rPr>
              <a:t>&lt;</a:t>
            </a:r>
            <a:r>
              <a:rPr dirty="0" err="1">
                <a:sym typeface="+mn-ea"/>
              </a:rPr>
              <a:t>t</a:t>
            </a:r>
            <a:r>
              <a:rPr lang="en-US" dirty="0" err="1">
                <a:sym typeface="+mn-ea"/>
              </a:rPr>
              <a:t>r</a:t>
            </a:r>
            <a:r>
              <a:rPr dirty="0">
                <a:sym typeface="+mn-ea"/>
              </a:rPr>
              <a:t>&gt;&lt;/</a:t>
            </a:r>
            <a:r>
              <a:rPr dirty="0" err="1">
                <a:sym typeface="+mn-ea"/>
              </a:rPr>
              <a:t>t</a:t>
            </a:r>
            <a:r>
              <a:rPr lang="en-US" dirty="0" err="1">
                <a:sym typeface="+mn-ea"/>
              </a:rPr>
              <a:t>r</a:t>
            </a:r>
            <a:r>
              <a:rPr dirty="0">
                <a:sym typeface="+mn-ea"/>
              </a:rPr>
              <a:t>&gt;</a:t>
            </a:r>
            <a:r>
              <a:rPr lang="zh-CN" altLang="en-US" dirty="0">
                <a:sym typeface="+mn-ea"/>
              </a:rPr>
              <a:t>标签内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语义：定义表格中的“一个单元格”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文本框 10"/>
          <p:cNvSpPr txBox="1"/>
          <p:nvPr/>
        </p:nvSpPr>
        <p:spPr>
          <a:xfrm>
            <a:off x="8809305" y="5303247"/>
            <a:ext cx="2468245" cy="508000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demo3-1.html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表格相关属性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/>
              <a:t>表格相关</a:t>
            </a:r>
            <a:r>
              <a:rPr lang="zh-CN" altLang="en-US">
                <a:solidFill>
                  <a:srgbClr val="FF0000"/>
                </a:solidFill>
              </a:rPr>
              <a:t>属性</a:t>
            </a:r>
            <a:r>
              <a:rPr lang="zh-CN" altLang="en-US"/>
              <a:t>：</a:t>
            </a:r>
          </a:p>
          <a:p>
            <a:pPr lvl="1"/>
            <a:r>
              <a:rPr dirty="0" err="1">
                <a:solidFill>
                  <a:srgbClr val="C00000"/>
                </a:solidFill>
              </a:rPr>
              <a:t>border</a:t>
            </a:r>
            <a:r>
              <a:rPr lang="zh-CN" altLang="en-US">
                <a:solidFill>
                  <a:srgbClr val="C00000"/>
                </a:solidFill>
              </a:rPr>
              <a:t>：</a:t>
            </a:r>
            <a:r>
              <a:rPr lang="zh-CN" altLang="en-US"/>
              <a:t>        </a:t>
            </a:r>
            <a:r>
              <a:rPr lang="zh-CN" altLang="en-US">
                <a:sym typeface="+mn-ea"/>
              </a:rPr>
              <a:t>表格边框的宽度（</a:t>
            </a:r>
            <a:r>
              <a:rPr>
                <a:sym typeface="+mn-ea"/>
              </a:rPr>
              <a:t>pixels</a:t>
            </a:r>
            <a:r>
              <a:rPr lang="zh-CN" altLang="en-US">
                <a:sym typeface="+mn-ea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dirty="0" err="1">
                <a:solidFill>
                  <a:srgbClr val="C00000"/>
                </a:solidFill>
                <a:sym typeface="+mn-ea"/>
              </a:rPr>
              <a:t>bordercolor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：</a:t>
            </a:r>
            <a:r>
              <a:rPr lang="zh-CN" altLang="en-US">
                <a:sym typeface="+mn-ea"/>
              </a:rPr>
              <a:t>表格边框的颜色</a:t>
            </a:r>
          </a:p>
          <a:p>
            <a:pPr lvl="1"/>
            <a:r>
              <a:rPr dirty="0" err="1">
                <a:solidFill>
                  <a:srgbClr val="C00000"/>
                </a:solidFill>
                <a:sym typeface="+mn-ea"/>
              </a:rPr>
              <a:t>backgrou</a:t>
            </a:r>
            <a:r>
              <a:rPr>
                <a:solidFill>
                  <a:srgbClr val="C00000"/>
                </a:solidFill>
                <a:sym typeface="+mn-ea"/>
              </a:rPr>
              <a:t>nd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：</a:t>
            </a:r>
            <a:r>
              <a:rPr lang="zh-CN" altLang="en-US">
                <a:sym typeface="+mn-ea"/>
              </a:rPr>
              <a:t>表格背景图</a:t>
            </a:r>
          </a:p>
          <a:p>
            <a:pPr lvl="1"/>
            <a:r>
              <a:rPr dirty="0" err="1">
                <a:solidFill>
                  <a:srgbClr val="C00000"/>
                </a:solidFill>
                <a:sym typeface="+mn-ea"/>
              </a:rPr>
              <a:t>bgcolor：</a:t>
            </a:r>
            <a:r>
              <a:rPr lang="zh-CN" altLang="en-US">
                <a:sym typeface="+mn-ea"/>
              </a:rPr>
              <a:t>       表格背景颜色</a:t>
            </a:r>
          </a:p>
          <a:p>
            <a:pPr lvl="1"/>
            <a:r>
              <a:rPr dirty="0" err="1">
                <a:solidFill>
                  <a:srgbClr val="C00000"/>
                </a:solidFill>
                <a:sym typeface="+mn-ea"/>
              </a:rPr>
              <a:t>cellpadding</a:t>
            </a:r>
            <a:r>
              <a:rPr>
                <a:solidFill>
                  <a:srgbClr val="C00000"/>
                </a:solidFill>
                <a:sym typeface="+mn-ea"/>
              </a:rPr>
              <a:t> :  </a:t>
            </a:r>
            <a:r>
              <a:rPr lang="zh-CN" altLang="en-US">
                <a:sym typeface="+mn-ea"/>
              </a:rPr>
              <a:t>单元边沿与其内容之间的距离（</a:t>
            </a:r>
            <a:r>
              <a:rPr>
                <a:sym typeface="+mn-ea"/>
              </a:rPr>
              <a:t>pixels</a:t>
            </a:r>
            <a:r>
              <a:rPr lang="zh-CN" altLang="en-US">
                <a:sym typeface="+mn-ea"/>
              </a:rPr>
              <a:t>）</a:t>
            </a:r>
          </a:p>
          <a:p>
            <a:pPr lvl="1"/>
            <a:r>
              <a:rPr dirty="0" err="1">
                <a:solidFill>
                  <a:srgbClr val="C00000"/>
                </a:solidFill>
                <a:sym typeface="+mn-ea"/>
              </a:rPr>
              <a:t>cellspacing</a:t>
            </a:r>
            <a:r>
              <a:rPr>
                <a:solidFill>
                  <a:srgbClr val="C00000"/>
                </a:solidFill>
                <a:sym typeface="+mn-ea"/>
              </a:rPr>
              <a:t> :   </a:t>
            </a:r>
            <a:r>
              <a:rPr lang="zh-CN" altLang="en-US">
                <a:sym typeface="+mn-ea"/>
              </a:rPr>
              <a:t>单元格之间的空白（</a:t>
            </a:r>
            <a:r>
              <a:rPr>
                <a:sym typeface="+mn-ea"/>
              </a:rPr>
              <a:t>pixels</a:t>
            </a:r>
            <a:r>
              <a:rPr lang="zh-CN" altLang="en-US">
                <a:sym typeface="+mn-ea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2518</Words>
  <Application>Microsoft Office PowerPoint</Application>
  <PresentationFormat>自定义</PresentationFormat>
  <Paragraphs>347</Paragraphs>
  <Slides>45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1" baseType="lpstr">
      <vt:lpstr>微软雅黑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认识表格</vt:lpstr>
      <vt:lpstr>表格相关概念</vt:lpstr>
      <vt:lpstr>表格代码</vt:lpstr>
      <vt:lpstr>表格相关标签</vt:lpstr>
      <vt:lpstr>表格相关标签</vt:lpstr>
      <vt:lpstr>表格相关属性</vt:lpstr>
      <vt:lpstr>表格相关属性</vt:lpstr>
      <vt:lpstr>表格相关属性</vt:lpstr>
      <vt:lpstr>表格相关属性</vt:lpstr>
      <vt:lpstr>单元格合并 —— 跨列</vt:lpstr>
      <vt:lpstr>单元格合并 —— 跨行</vt:lpstr>
      <vt:lpstr>试一试</vt:lpstr>
      <vt:lpstr>试一试</vt:lpstr>
      <vt:lpstr>PowerPoint 演示文稿</vt:lpstr>
      <vt:lpstr>认识表单</vt:lpstr>
      <vt:lpstr>表单</vt:lpstr>
      <vt:lpstr>表单标签</vt:lpstr>
      <vt:lpstr>表单控件</vt:lpstr>
      <vt:lpstr>表单控件&lt;input&gt;标签</vt:lpstr>
      <vt:lpstr>表单控件&lt;input&gt;标签</vt:lpstr>
      <vt:lpstr>表单控件&lt;input&gt;标签</vt:lpstr>
      <vt:lpstr>表单控件&lt;input&gt;标签</vt:lpstr>
      <vt:lpstr>表单控件&lt;input&gt;标签</vt:lpstr>
      <vt:lpstr>表单控件&lt;input&gt;标签</vt:lpstr>
      <vt:lpstr>表单控件&lt;input&gt;标签</vt:lpstr>
      <vt:lpstr>表单控件&lt;input&gt;标签</vt:lpstr>
      <vt:lpstr>表单控件&lt;input&gt;标签</vt:lpstr>
      <vt:lpstr>表单标签总结（一）</vt:lpstr>
      <vt:lpstr>表单控件&lt;textarea&gt;标签</vt:lpstr>
      <vt:lpstr>表单控件&lt;select&gt;标签</vt:lpstr>
      <vt:lpstr>表单标签总结（二）</vt:lpstr>
      <vt:lpstr>PowerPoint 演示文稿</vt:lpstr>
      <vt:lpstr>音频标签</vt:lpstr>
      <vt:lpstr>视频标签</vt:lpstr>
      <vt:lpstr>音频标签</vt:lpstr>
      <vt:lpstr>音频标签</vt:lpstr>
      <vt:lpstr>视频标签</vt:lpstr>
      <vt:lpstr>视频标签</vt:lpstr>
      <vt:lpstr>主流浏览器支持情况</vt:lpstr>
      <vt:lpstr>PowerPoint 演示文稿</vt:lpstr>
      <vt:lpstr>本章总结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上官蔚蓝</dc:creator>
  <cp:lastModifiedBy>Mengyi</cp:lastModifiedBy>
  <cp:revision>814</cp:revision>
  <dcterms:created xsi:type="dcterms:W3CDTF">2014-10-16T08:35:00Z</dcterms:created>
  <dcterms:modified xsi:type="dcterms:W3CDTF">2021-08-11T00:37:35Z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