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447" r:id="rId2"/>
    <p:sldId id="448" r:id="rId3"/>
    <p:sldId id="584" r:id="rId4"/>
    <p:sldId id="590" r:id="rId5"/>
    <p:sldId id="672" r:id="rId6"/>
    <p:sldId id="669" r:id="rId7"/>
    <p:sldId id="673" r:id="rId8"/>
    <p:sldId id="674" r:id="rId9"/>
    <p:sldId id="675" r:id="rId10"/>
    <p:sldId id="676" r:id="rId11"/>
    <p:sldId id="634" r:id="rId12"/>
    <p:sldId id="597" r:id="rId13"/>
    <p:sldId id="594" r:id="rId14"/>
    <p:sldId id="595" r:id="rId15"/>
    <p:sldId id="678" r:id="rId16"/>
    <p:sldId id="679" r:id="rId17"/>
    <p:sldId id="599" r:id="rId18"/>
    <p:sldId id="680" r:id="rId19"/>
    <p:sldId id="635" r:id="rId20"/>
    <p:sldId id="636" r:id="rId21"/>
    <p:sldId id="681" r:id="rId22"/>
    <p:sldId id="605" r:id="rId23"/>
    <p:sldId id="616" r:id="rId24"/>
    <p:sldId id="608" r:id="rId25"/>
    <p:sldId id="618" r:id="rId26"/>
    <p:sldId id="637" r:id="rId27"/>
    <p:sldId id="638" r:id="rId28"/>
    <p:sldId id="639" r:id="rId29"/>
    <p:sldId id="640" r:id="rId30"/>
    <p:sldId id="677" r:id="rId31"/>
    <p:sldId id="620" r:id="rId32"/>
    <p:sldId id="621" r:id="rId33"/>
    <p:sldId id="642" r:id="rId34"/>
    <p:sldId id="645" r:id="rId35"/>
    <p:sldId id="646" r:id="rId36"/>
    <p:sldId id="623" r:id="rId37"/>
    <p:sldId id="609" r:id="rId38"/>
    <p:sldId id="647" r:id="rId39"/>
    <p:sldId id="648" r:id="rId40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3">
          <p15:clr>
            <a:srgbClr val="A4A3A4"/>
          </p15:clr>
        </p15:guide>
        <p15:guide id="2" pos="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FF0000"/>
    <a:srgbClr val="595E64"/>
    <a:srgbClr val="00B0F0"/>
    <a:srgbClr val="0033CC"/>
    <a:srgbClr val="00B050"/>
    <a:srgbClr val="FDCD5F"/>
    <a:srgbClr val="55C1E7"/>
    <a:srgbClr val="93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8745" autoAdjust="0"/>
  </p:normalViewPr>
  <p:slideViewPr>
    <p:cSldViewPr snapToGrid="0" showGuides="1">
      <p:cViewPr varScale="1">
        <p:scale>
          <a:sx n="81" d="100"/>
          <a:sy n="81" d="100"/>
        </p:scale>
        <p:origin x="612" y="64"/>
      </p:cViewPr>
      <p:guideLst>
        <p:guide orient="horz" pos="933"/>
        <p:guide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3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zh-CN" alt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如何显示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规则由两个主要的部分构成：选择器，以及一条或多条声明。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选择器通常是您需要改变样式的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元素。每条声明由一个属性和一个值组成。</a:t>
            </a:r>
          </a:p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属性（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）是您希望设置的样式属性（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attribute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）。每个属性有一个值。属性和值被冒号分开。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2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6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如何插入样式表</a:t>
            </a:r>
          </a:p>
          <a:p>
            <a:r>
              <a:rPr lang="zh-CN" alt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当读到一个样式表时，浏览器会根据它来格式化 </a:t>
            </a:r>
            <a:r>
              <a:rPr lang="en-US" altLang="zh-CN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文档。插入样式表的方法有三种</a:t>
            </a:r>
            <a:endParaRPr lang="zh-CN" alt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8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3" y="2836648"/>
            <a:ext cx="8934450" cy="142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03106" y="2979356"/>
            <a:ext cx="4146720" cy="1073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3972703" y="3127013"/>
            <a:ext cx="1488558" cy="871870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68674" y="4263502"/>
            <a:ext cx="4925725" cy="1854090"/>
            <a:chOff x="168777" y="2275014"/>
            <a:chExt cx="4936190" cy="182262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下箭头 8"/>
            <p:cNvSpPr/>
            <p:nvPr/>
          </p:nvSpPr>
          <p:spPr>
            <a:xfrm>
              <a:off x="3657600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加号 9"/>
          <p:cNvSpPr/>
          <p:nvPr/>
        </p:nvSpPr>
        <p:spPr>
          <a:xfrm>
            <a:off x="6104530" y="4983763"/>
            <a:ext cx="464400" cy="453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7825" y="971039"/>
            <a:ext cx="4986706" cy="1665827"/>
            <a:chOff x="646780" y="4358491"/>
            <a:chExt cx="4752202" cy="162588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右箭头 14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883925" y="4835998"/>
            <a:ext cx="1690777" cy="923330"/>
            <a:chOff x="6439158" y="4468010"/>
            <a:chExt cx="1690777" cy="923330"/>
          </a:xfrm>
        </p:grpSpPr>
        <p:sp>
          <p:nvSpPr>
            <p:cNvPr id="17" name="下箭头 16"/>
            <p:cNvSpPr/>
            <p:nvPr/>
          </p:nvSpPr>
          <p:spPr>
            <a:xfrm rot="5400000">
              <a:off x="6495587" y="4687176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24156" y="4468010"/>
              <a:ext cx="12057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/>
                <a:t>CSS</a:t>
              </a:r>
              <a:endParaRPr lang="zh-CN" altLang="en-US" sz="5400" b="1" dirty="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62" y="4597138"/>
            <a:ext cx="2801196" cy="13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66170" y="2979356"/>
            <a:ext cx="648072" cy="1099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05661" y="4597138"/>
            <a:ext cx="2801197" cy="1380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75657" y="5095240"/>
            <a:ext cx="9971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代码是由一条条语句构成，而每一条语句的结构，都基本相同</a:t>
            </a: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CSS </a:t>
            </a:r>
            <a:r>
              <a:rPr lang="zh-CN" altLang="en-US" dirty="0">
                <a:solidFill>
                  <a:srgbClr val="FF0000"/>
                </a:solidFill>
              </a:rPr>
              <a:t>语法：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1803852" cy="1966033"/>
            <a:chOff x="642938" y="1945103"/>
            <a:chExt cx="1353065" cy="1965578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662" y="3387582"/>
              <a:ext cx="1248341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9559" y="1942857"/>
            <a:ext cx="4539090" cy="4118275"/>
            <a:chOff x="886893" y="1942407"/>
            <a:chExt cx="3404760" cy="4117321"/>
          </a:xfrm>
        </p:grpSpPr>
        <p:sp>
          <p:nvSpPr>
            <p:cNvPr id="12" name="矩形 11"/>
            <p:cNvSpPr/>
            <p:nvPr/>
          </p:nvSpPr>
          <p:spPr>
            <a:xfrm>
              <a:off x="2286616" y="1942407"/>
              <a:ext cx="2005037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2799448" cy="953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属性取值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（属性之间用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9559" y="4213934"/>
            <a:ext cx="1699398" cy="5408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06731" y="1956188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92625" y="2071709"/>
            <a:ext cx="375318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2993" y="1945553"/>
            <a:ext cx="272880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3132912"/>
            <a:ext cx="6336704" cy="241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选择器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规定该选择器定义的样式将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对哪些元素生效</a:t>
            </a:r>
          </a:p>
          <a:p>
            <a:pPr marL="0" indent="0" defTabSz="914400"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、标签选择器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kern="1200" dirty="0">
                <a:cs typeface="+mn-cs"/>
              </a:rPr>
              <a:t>选择器是 </a:t>
            </a:r>
            <a:r>
              <a:rPr kern="1200" dirty="0">
                <a:cs typeface="+mn-cs"/>
              </a:rPr>
              <a:t>HTML </a:t>
            </a:r>
            <a:r>
              <a:rPr lang="zh-CN" altLang="en-US" kern="1200" dirty="0">
                <a:cs typeface="+mn-cs"/>
              </a:rPr>
              <a:t>标签</a:t>
            </a:r>
          </a:p>
          <a:p>
            <a:pPr marL="0" defTabSz="914400"/>
            <a:endParaRPr lang="zh-CN" altLang="en-US" kern="1200" dirty="0">
              <a:solidFill>
                <a:srgbClr val="CC0099"/>
              </a:solidFill>
              <a:cs typeface="+mn-cs"/>
            </a:endParaRPr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8" y="4229779"/>
            <a:ext cx="947718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4" y="3331384"/>
            <a:ext cx="66637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1" y="3480392"/>
            <a:ext cx="612184" cy="2000885"/>
            <a:chOff x="1147539" y="2577933"/>
            <a:chExt cx="458796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147774" y="2577933"/>
              <a:ext cx="22916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458796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539" y="2825016"/>
              <a:ext cx="235" cy="1013361"/>
            </a:xfrm>
            <a:prstGeom prst="bentConnector3">
              <a:avLst>
                <a:gd name="adj1" fmla="val 72902548"/>
              </a:avLst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45258" y="2580134"/>
            <a:ext cx="4887771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76" y="4239306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09" y="4417044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4" y="1132115"/>
            <a:ext cx="10387591" cy="459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标签选择器 </a:t>
            </a: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985920" y="2643308"/>
            <a:ext cx="723070" cy="1471715"/>
            <a:chOff x="1285191" y="2322254"/>
            <a:chExt cx="357268" cy="1253468"/>
          </a:xfrm>
        </p:grpSpPr>
        <p:sp>
          <p:nvSpPr>
            <p:cNvPr id="8" name="矩形 10"/>
            <p:cNvSpPr>
              <a:spLocks noChangeArrowheads="1"/>
            </p:cNvSpPr>
            <p:nvPr/>
          </p:nvSpPr>
          <p:spPr bwMode="auto">
            <a:xfrm>
              <a:off x="1285191" y="2322254"/>
              <a:ext cx="357268" cy="21602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矩形 11"/>
            <p:cNvSpPr>
              <a:spLocks noChangeArrowheads="1"/>
            </p:cNvSpPr>
            <p:nvPr/>
          </p:nvSpPr>
          <p:spPr bwMode="auto">
            <a:xfrm>
              <a:off x="1296785" y="3380750"/>
              <a:ext cx="302107" cy="194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10" name="肘形连接符 9"/>
          <p:cNvCxnSpPr/>
          <p:nvPr/>
        </p:nvCxnSpPr>
        <p:spPr bwMode="auto">
          <a:xfrm rot="5400000">
            <a:off x="800236" y="3662366"/>
            <a:ext cx="1827392" cy="516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11352" y="4006748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09384" y="4178862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2009382" y="4464183"/>
            <a:ext cx="611432" cy="22891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16512" y="4278806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0"/>
          <p:cNvSpPr txBox="1"/>
          <p:nvPr/>
        </p:nvSpPr>
        <p:spPr>
          <a:xfrm>
            <a:off x="8981349" y="5726791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demo4-1.html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13932" y="4576346"/>
            <a:ext cx="310325" cy="2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92622" y="2770126"/>
            <a:ext cx="285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72" y="900315"/>
            <a:ext cx="4760454" cy="274732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1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选择器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3" y="1939246"/>
            <a:ext cx="2383834" cy="36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1487488" y="1628800"/>
            <a:ext cx="578075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endParaRPr lang="en-US" altLang="zh-CN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、标签选择器在什么情况下使用？</a:t>
            </a:r>
            <a:endParaRPr lang="en-US" altLang="zh-CN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、标签选择器的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609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、类选择器 </a:t>
            </a:r>
            <a:r>
              <a:rPr b="1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”开头定义的选择器</a:t>
            </a: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7888592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</a:t>
            </a: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使用数字和特殊字符！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966" y="1923583"/>
            <a:ext cx="6301619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</a:t>
            </a:r>
            <a:r>
              <a:rPr lang="en-US" altLang="zh-CN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属性引用该类的标签样式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p-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06" y="3722818"/>
            <a:ext cx="6352335" cy="105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p-类选择器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42" y="2841795"/>
            <a:ext cx="6155650" cy="59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1727679" y="2841795"/>
            <a:ext cx="841349" cy="61566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1727679" y="3721086"/>
            <a:ext cx="2795923" cy="105439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9" name="肘形连接符 18"/>
          <p:cNvCxnSpPr>
            <a:stCxn id="17" idx="1"/>
            <a:endCxn id="18" idx="1"/>
          </p:cNvCxnSpPr>
          <p:nvPr/>
        </p:nvCxnSpPr>
        <p:spPr bwMode="auto">
          <a:xfrm rot="10800000" flipV="1">
            <a:off x="1727679" y="3149629"/>
            <a:ext cx="12700" cy="1098656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7" y="837140"/>
            <a:ext cx="9575149" cy="502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类选择器</a:t>
            </a:r>
          </a:p>
        </p:txBody>
      </p:sp>
      <p:sp>
        <p:nvSpPr>
          <p:cNvPr id="4" name="文本框 10"/>
          <p:cNvSpPr txBox="1"/>
          <p:nvPr/>
        </p:nvSpPr>
        <p:spPr>
          <a:xfrm>
            <a:off x="8859838" y="5675084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demo4-2.html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2"/>
          <p:cNvGrpSpPr>
            <a:grpSpLocks/>
          </p:cNvGrpSpPr>
          <p:nvPr/>
        </p:nvGrpSpPr>
        <p:grpSpPr bwMode="auto">
          <a:xfrm>
            <a:off x="875138" y="2537897"/>
            <a:ext cx="3072747" cy="2995592"/>
            <a:chOff x="1352225" y="3299901"/>
            <a:chExt cx="2731252" cy="299589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902747" y="3299901"/>
              <a:ext cx="1199801" cy="27002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812438" y="4913248"/>
              <a:ext cx="2271039" cy="38367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812438" y="5914834"/>
              <a:ext cx="2271039" cy="38095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 bwMode="auto">
            <a:xfrm rot="16200000" flipH="1">
              <a:off x="590174" y="4163792"/>
              <a:ext cx="152410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67891" y="2630127"/>
            <a:ext cx="380340" cy="2642018"/>
            <a:chOff x="867891" y="2630127"/>
            <a:chExt cx="380340" cy="2642018"/>
          </a:xfrm>
        </p:grpSpPr>
        <p:cxnSp>
          <p:nvCxnSpPr>
            <p:cNvPr id="18" name="肘形连接符 17"/>
            <p:cNvCxnSpPr/>
            <p:nvPr/>
          </p:nvCxnSpPr>
          <p:spPr bwMode="auto">
            <a:xfrm rot="16200000" flipH="1">
              <a:off x="140850" y="4489718"/>
              <a:ext cx="1508061" cy="39483"/>
            </a:xfrm>
            <a:prstGeom prst="bentConnector2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 bwMode="auto">
            <a:xfrm flipV="1">
              <a:off x="896913" y="5271669"/>
              <a:ext cx="351318" cy="476"/>
            </a:xfrm>
            <a:prstGeom prst="bentConnector3">
              <a:avLst>
                <a:gd name="adj1" fmla="val 132628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/>
            <p:nvPr/>
          </p:nvCxnSpPr>
          <p:spPr bwMode="auto">
            <a:xfrm flipV="1">
              <a:off x="875145" y="4321005"/>
              <a:ext cx="351318" cy="476"/>
            </a:xfrm>
            <a:prstGeom prst="bentConnector3">
              <a:avLst>
                <a:gd name="adj1" fmla="val 136759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 bwMode="auto">
            <a:xfrm flipV="1">
              <a:off x="867891" y="2630127"/>
              <a:ext cx="351318" cy="476"/>
            </a:xfrm>
            <a:prstGeom prst="bentConnector3">
              <a:avLst>
                <a:gd name="adj1" fmla="val 16981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18" y="904870"/>
            <a:ext cx="4069668" cy="212799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如果希望一个元素拥有不同类中定义的样式，可使元素加入</a:t>
            </a:r>
            <a:r>
              <a:rPr lang="zh-CN" altLang="en-US" dirty="0">
                <a:solidFill>
                  <a:srgbClr val="FF0000"/>
                </a:solidFill>
              </a:rPr>
              <a:t>多个类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sz="2600" dirty="0"/>
              <a:t>多个类名放在</a:t>
            </a:r>
            <a:r>
              <a:rPr lang="en-US" altLang="zh-CN" sz="2600" dirty="0"/>
              <a:t>class</a:t>
            </a:r>
            <a:r>
              <a:rPr lang="zh-CN" altLang="en-US" sz="2600" dirty="0"/>
              <a:t>属性中，多个类名之间用一个空格分隔。</a:t>
            </a:r>
            <a:endParaRPr lang="en-US" altLang="zh-CN" sz="2600" dirty="0"/>
          </a:p>
          <a:p>
            <a:pPr lvl="1"/>
            <a:r>
              <a:rPr lang="zh-CN" altLang="en-US" sz="2600" dirty="0"/>
              <a:t>类名的顺序并不重要。</a:t>
            </a: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3539253"/>
            <a:ext cx="10072914" cy="1637972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82181" y="3962400"/>
            <a:ext cx="3422481" cy="39247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本讲目标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选择器 </a:t>
            </a:r>
            <a:r>
              <a:rPr b="1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b="1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”开头定义的选择器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76973" y="4736468"/>
            <a:ext cx="10028055" cy="116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4000"/>
              </a:lnSpc>
              <a:spcAft>
                <a:spcPts val="600"/>
              </a:spcAft>
            </a:pP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选择器可以为标有特定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元素指定特定的样式。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spcAft>
                <a:spcPts val="600"/>
              </a:spcAft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属性值只能在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文档中出现一次。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01356" y="1923583"/>
            <a:ext cx="5855984" cy="51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</a:t>
            </a:r>
            <a:r>
              <a:rPr lang="en-US" altLang="zh-CN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属性引用该选择符的标签样式</a:t>
            </a:r>
            <a:endParaRPr lang="en-US" altLang="zh-CN" sz="26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p-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55" y="3697405"/>
            <a:ext cx="6115774" cy="6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 descr="p-id-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06" y="2697280"/>
            <a:ext cx="7068322" cy="76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1658860" y="2839865"/>
            <a:ext cx="2376112" cy="1490956"/>
            <a:chOff x="1259631" y="2709477"/>
            <a:chExt cx="1978221" cy="1323267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59632" y="2709477"/>
              <a:ext cx="733588" cy="39297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259633" y="3508772"/>
              <a:ext cx="1978219" cy="5239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2" name="肘形连接符 21"/>
            <p:cNvCxnSpPr>
              <a:stCxn id="20" idx="1"/>
              <a:endCxn id="21" idx="1"/>
            </p:cNvCxnSpPr>
            <p:nvPr/>
          </p:nvCxnSpPr>
          <p:spPr bwMode="auto">
            <a:xfrm rot="10800000" flipH="1" flipV="1">
              <a:off x="1259631" y="2905967"/>
              <a:ext cx="1" cy="864791"/>
            </a:xfrm>
            <a:prstGeom prst="bentConnector3">
              <a:avLst>
                <a:gd name="adj1" fmla="val -22860000000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1037347"/>
            <a:ext cx="9403896" cy="513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5" name="文本框 10"/>
          <p:cNvSpPr txBox="1"/>
          <p:nvPr/>
        </p:nvSpPr>
        <p:spPr>
          <a:xfrm>
            <a:off x="8655689" y="5695845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demo4-3.html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45797" y="2852863"/>
            <a:ext cx="2165059" cy="2390337"/>
            <a:chOff x="1729948" y="3236938"/>
            <a:chExt cx="2163535" cy="239031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119071" y="3236938"/>
              <a:ext cx="1237763" cy="28803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1729948" y="5362122"/>
              <a:ext cx="2163535" cy="2651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9" name="肘形连接符 8"/>
            <p:cNvCxnSpPr>
              <a:stCxn id="7" idx="1"/>
              <a:endCxn id="8" idx="1"/>
            </p:cNvCxnSpPr>
            <p:nvPr/>
          </p:nvCxnSpPr>
          <p:spPr bwMode="auto">
            <a:xfrm rot="10800000" flipV="1">
              <a:off x="1729949" y="3380953"/>
              <a:ext cx="389123" cy="2113731"/>
            </a:xfrm>
            <a:prstGeom prst="bentConnector3">
              <a:avLst>
                <a:gd name="adj1" fmla="val 158706"/>
              </a:avLst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03" y="884368"/>
            <a:ext cx="4676993" cy="27194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选择器总结</a:t>
            </a:r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99898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endParaRPr/>
          </a:p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插入样式表的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三种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方式：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行内样式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页内样式</a:t>
            </a:r>
            <a:endParaRPr lang="en-US" altLang="zh-CN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外部样式</a:t>
            </a:r>
            <a:endParaRPr lang="zh-CN" altLang="en-US" sz="2600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行内样式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、行内样式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元素标签内通过 </a:t>
            </a:r>
            <a:r>
              <a:rPr dirty="0">
                <a:sym typeface="+mn-ea"/>
              </a:rPr>
              <a:t>style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添加样式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1" y="1935270"/>
            <a:ext cx="9256335" cy="2128183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092351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用途：指定网页中个别元素的显示效果。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不符合样式与内容分离原则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8640915" cy="428724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92200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6" y="4282440"/>
            <a:ext cx="9719218" cy="40950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6" y="1873886"/>
            <a:ext cx="7346678" cy="273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页内样式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、页内样式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在 </a:t>
            </a:r>
            <a:r>
              <a:rPr dirty="0">
                <a:sym typeface="+mn-ea"/>
              </a:rPr>
              <a:t>head </a:t>
            </a:r>
            <a:r>
              <a:rPr lang="zh-CN" altLang="en-US" dirty="0">
                <a:sym typeface="+mn-ea"/>
              </a:rPr>
              <a:t>部分的 </a:t>
            </a:r>
            <a:r>
              <a:rPr dirty="0">
                <a:sym typeface="+mn-ea"/>
              </a:rPr>
              <a:t>style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 dirty="0">
                <a:sym typeface="+mn-ea"/>
              </a:rPr>
              <a:t>内添加样式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31266" y="5014595"/>
            <a:ext cx="8594905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，维护较困难。</a:t>
            </a:r>
            <a:endParaRPr lang="zh-CN" altLang="en-US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3" y="2745076"/>
            <a:ext cx="7038363" cy="1072183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22400" y="2305968"/>
            <a:ext cx="512354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422399" y="3860801"/>
            <a:ext cx="1799771" cy="3960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、外部样式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引用外部建立的 </a:t>
            </a:r>
            <a:r>
              <a:rPr dirty="0"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</a:t>
            </a:r>
            <a:r>
              <a:rPr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199" y="4680767"/>
            <a:ext cx="7195457" cy="9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可同时控制多个页面。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适用于各类大型网站，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，推荐使用。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305680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920" y="2841625"/>
            <a:ext cx="10110651" cy="452120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样式总结</a:t>
            </a:r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5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练习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23199"/>
            <a:ext cx="2299531" cy="1820169"/>
            <a:chOff x="733652" y="3434314"/>
            <a:chExt cx="1724873" cy="1819745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870715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544470"/>
            <a:ext cx="2518410" cy="1820276"/>
            <a:chOff x="733652" y="3434314"/>
            <a:chExt cx="1889054" cy="1819852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870822"/>
              <a:ext cx="1889054" cy="1383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567001"/>
            <a:ext cx="2299531" cy="2251334"/>
            <a:chOff x="733652" y="3434314"/>
            <a:chExt cx="1724873" cy="2250811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870715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567001"/>
            <a:ext cx="2299531" cy="2251334"/>
            <a:chOff x="733652" y="3434314"/>
            <a:chExt cx="1724873" cy="2250811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870715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 : 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sp>
        <p:nvSpPr>
          <p:cNvPr id="24" name="文本框 10"/>
          <p:cNvSpPr txBox="1"/>
          <p:nvPr/>
        </p:nvSpPr>
        <p:spPr>
          <a:xfrm>
            <a:off x="1065706" y="5818335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demo4-4.html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自主学习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通配符选择器（</a:t>
            </a:r>
            <a:r>
              <a:rPr lang="zh-CN" altLang="en-US" dirty="0">
                <a:solidFill>
                  <a:srgbClr val="FF0000"/>
                </a:solidFill>
              </a:rPr>
              <a:t>＊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后代选择器（</a:t>
            </a:r>
            <a:r>
              <a:rPr lang="zh-CN" altLang="en-US" dirty="0">
                <a:solidFill>
                  <a:srgbClr val="FF0000"/>
                </a:solidFill>
              </a:rPr>
              <a:t>Ｅ Ｆ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71805" lvl="1" indent="0">
              <a:buNone/>
            </a:pPr>
            <a:endParaRPr lang="en-US" altLang="zh-CN" dirty="0"/>
          </a:p>
          <a:p>
            <a:pPr marL="0" lvl="1" indent="0">
              <a:buNone/>
            </a:pPr>
            <a:r>
              <a:rPr lang="en-US" altLang="zh-CN" dirty="0">
                <a:solidFill>
                  <a:srgbClr val="0033CC"/>
                </a:solidFill>
              </a:rPr>
              <a:t>http://www.w3school.com.cn/css/css_selector_grouping.asp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33CC"/>
                </a:solidFill>
              </a:rPr>
              <a:t>http://www.w3school.com.cn/css/css_selector_descendant.asp</a:t>
            </a:r>
            <a:endParaRPr lang="zh-CN" altLang="en-US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0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5251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6081219" cy="487509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样式优先级：</a:t>
            </a:r>
          </a:p>
          <a:p>
            <a:pPr lvl="1">
              <a:lnSpc>
                <a:spcPct val="140000"/>
              </a:lnSpc>
            </a:pPr>
            <a:r>
              <a:rPr sz="2500" dirty="0">
                <a:sym typeface="+mn-ea"/>
              </a:rPr>
              <a:t>ID</a:t>
            </a:r>
            <a:r>
              <a:rPr lang="zh-CN" altLang="en-US" sz="2500" dirty="0">
                <a:sym typeface="+mn-ea"/>
              </a:rPr>
              <a:t>选择器 </a:t>
            </a:r>
            <a:r>
              <a:rPr sz="2500" dirty="0">
                <a:sym typeface="+mn-ea"/>
              </a:rPr>
              <a:t>&gt; </a:t>
            </a:r>
            <a:r>
              <a:rPr lang="zh-CN" altLang="en-US" sz="2500" dirty="0">
                <a:sym typeface="+mn-ea"/>
              </a:rPr>
              <a:t>类选择器 </a:t>
            </a:r>
            <a:r>
              <a:rPr sz="2500" dirty="0">
                <a:sym typeface="+mn-ea"/>
              </a:rPr>
              <a:t>&gt; </a:t>
            </a:r>
            <a:r>
              <a:rPr lang="zh-CN" altLang="en-US" sz="2500" dirty="0">
                <a:sym typeface="+mn-ea"/>
              </a:rPr>
              <a:t>标签选择器</a:t>
            </a:r>
            <a:endParaRPr lang="en-US" altLang="zh-CN" sz="2500" dirty="0"/>
          </a:p>
          <a:p>
            <a:pPr lvl="1">
              <a:lnSpc>
                <a:spcPct val="140000"/>
              </a:lnSpc>
            </a:pPr>
            <a:r>
              <a:rPr lang="zh-CN" altLang="en-US" sz="2500" dirty="0">
                <a:sym typeface="+mn-ea"/>
              </a:rPr>
              <a:t>行内样式 </a:t>
            </a:r>
            <a:r>
              <a:rPr sz="2500" dirty="0">
                <a:sym typeface="+mn-ea"/>
              </a:rPr>
              <a:t>&gt; </a:t>
            </a:r>
            <a:r>
              <a:rPr altLang="en-US" sz="2500" dirty="0" err="1">
                <a:sym typeface="+mn-ea"/>
              </a:rPr>
              <a:t>页内样式</a:t>
            </a:r>
            <a:r>
              <a:rPr altLang="en-US" sz="2500" dirty="0">
                <a:sym typeface="+mn-ea"/>
              </a:rPr>
              <a:t> </a:t>
            </a:r>
            <a:r>
              <a:rPr sz="2500" dirty="0">
                <a:sym typeface="+mn-ea"/>
              </a:rPr>
              <a:t>&gt; </a:t>
            </a:r>
            <a:r>
              <a:rPr lang="zh-CN" altLang="en-US" sz="2500" dirty="0">
                <a:sym typeface="+mn-ea"/>
              </a:rPr>
              <a:t>外部样式</a:t>
            </a:r>
            <a:endParaRPr lang="zh-CN" altLang="en-US" sz="2500" dirty="0"/>
          </a:p>
          <a:p>
            <a:pPr lvl="1">
              <a:lnSpc>
                <a:spcPct val="140000"/>
              </a:lnSpc>
            </a:pPr>
            <a:r>
              <a:rPr lang="zh-CN" altLang="en-US" sz="2500" dirty="0">
                <a:sym typeface="+mn-ea"/>
              </a:rPr>
              <a:t>就近原则，距离元素最近的样式优先级最高</a:t>
            </a:r>
            <a:endParaRPr lang="zh-CN" altLang="en-US" sz="2500" dirty="0"/>
          </a:p>
          <a:p>
            <a:pPr>
              <a:lnSpc>
                <a:spcPct val="14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54578"/>
              </p:ext>
            </p:extLst>
          </p:nvPr>
        </p:nvGraphicFramePr>
        <p:xfrm>
          <a:off x="6957081" y="1366060"/>
          <a:ext cx="4817797" cy="3359824"/>
        </p:xfrm>
        <a:graphic>
          <a:graphicData uri="http://schemas.openxmlformats.org/drawingml/2006/table">
            <a:tbl>
              <a:tblPr/>
              <a:tblGrid>
                <a:gridCol w="18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行内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页内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外部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内联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 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 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选择器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类选择器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标签选择器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10 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11 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12 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</a:p>
                  </a:txBody>
                  <a:tcPr marL="131338" marR="131338" marT="75050" marB="7505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75145" y="5155642"/>
            <a:ext cx="5416868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上述表格从小到大，数值越小越优先！</a:t>
            </a:r>
          </a:p>
        </p:txBody>
      </p:sp>
      <p:sp>
        <p:nvSpPr>
          <p:cNvPr id="6" name="文本框 10"/>
          <p:cNvSpPr txBox="1"/>
          <p:nvPr/>
        </p:nvSpPr>
        <p:spPr>
          <a:xfrm>
            <a:off x="1385020" y="5198976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demo4-5.html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注释方法：</a:t>
            </a:r>
          </a:p>
          <a:p>
            <a:pPr lvl="1"/>
            <a:r>
              <a:rPr dirty="0">
                <a:solidFill>
                  <a:srgbClr val="C00000"/>
                </a:solidFill>
                <a:sym typeface="+mn-ea"/>
              </a:rPr>
              <a:t>/*</a:t>
            </a:r>
            <a:r>
              <a:rPr dirty="0">
                <a:sym typeface="+mn-ea"/>
              </a:rPr>
              <a:t>…</a:t>
            </a:r>
            <a:r>
              <a:rPr dirty="0">
                <a:solidFill>
                  <a:srgbClr val="C00000"/>
                </a:solidFill>
                <a:sym typeface="+mn-ea"/>
              </a:rPr>
              <a:t>*/</a:t>
            </a:r>
            <a:r>
              <a:rPr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多行注释</a:t>
            </a: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59" y="2537459"/>
            <a:ext cx="4228465" cy="264731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146092" y="1083644"/>
            <a:ext cx="5036191" cy="4875092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HTML </a:t>
            </a:r>
            <a:r>
              <a:rPr lang="zh-CN" altLang="en-US" sz="28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注释方法：</a:t>
            </a:r>
          </a:p>
          <a:p>
            <a:pPr marL="853440" lvl="1" indent="-381635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注释标签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&lt;!--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插入注释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44" y="3193254"/>
            <a:ext cx="356383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要求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9719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710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，文字颜色为蓝色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 : 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</a:p>
          </p:txBody>
        </p:sp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选择器</a:t>
            </a:r>
            <a:r>
              <a:rPr dirty="0"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 dirty="0"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dirty="0"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 dirty="0"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993389" y="3295440"/>
            <a:ext cx="2465582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018359" y="4189385"/>
            <a:ext cx="2098680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018160" y="5024342"/>
            <a:ext cx="2064285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5973" y="3725272"/>
            <a:ext cx="10836275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1469" y="4563919"/>
            <a:ext cx="10365735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2010" y="5442262"/>
            <a:ext cx="10186508" cy="4792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在 </a:t>
            </a:r>
            <a:r>
              <a:rPr dirty="0">
                <a:solidFill>
                  <a:schemeClr val="tx1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中使用 </a:t>
            </a:r>
            <a:r>
              <a:rPr dirty="0">
                <a:solidFill>
                  <a:schemeClr val="tx1"/>
                </a:solidFill>
                <a:sym typeface="+mn-ea"/>
              </a:rPr>
              <a:t>CSS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的方法：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 sz="2600" dirty="0">
                <a:sym typeface="+mn-ea"/>
              </a:rPr>
              <a:t>为某元素添加 </a:t>
            </a:r>
            <a:r>
              <a:rPr sz="2600" dirty="0">
                <a:sym typeface="+mn-ea"/>
              </a:rPr>
              <a:t>style </a:t>
            </a:r>
            <a:r>
              <a:rPr lang="zh-CN" altLang="en-US" sz="2600" dirty="0">
                <a:sym typeface="+mn-ea"/>
              </a:rPr>
              <a:t>属性，属性取值为 </a:t>
            </a:r>
            <a:r>
              <a:rPr sz="2600" dirty="0" err="1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代码。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 sz="2600" dirty="0">
                <a:sym typeface="+mn-ea"/>
              </a:rPr>
              <a:t>在 </a:t>
            </a:r>
            <a:r>
              <a:rPr sz="2600" dirty="0">
                <a:sym typeface="+mn-ea"/>
              </a:rPr>
              <a:t>head </a:t>
            </a:r>
            <a:r>
              <a:rPr lang="zh-CN" altLang="en-US" sz="2600" dirty="0">
                <a:sym typeface="+mn-ea"/>
              </a:rPr>
              <a:t>部分添加 </a:t>
            </a:r>
            <a:r>
              <a:rPr sz="2600" dirty="0">
                <a:sym typeface="+mn-ea"/>
              </a:rPr>
              <a:t>style </a:t>
            </a:r>
            <a:r>
              <a:rPr lang="zh-CN" altLang="en-US" sz="2600" dirty="0">
                <a:sym typeface="+mn-ea"/>
              </a:rPr>
              <a:t>标签，将 </a:t>
            </a:r>
            <a:r>
              <a:rPr sz="2600" dirty="0" err="1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代码写在标签间。</a:t>
            </a:r>
            <a:r>
              <a:rPr lang="zh-CN" altLang="en-US" dirty="0">
                <a:sym typeface="+mn-ea"/>
              </a:rPr>
              <a:t>      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 sz="2600" dirty="0">
                <a:sym typeface="+mn-ea"/>
              </a:rPr>
              <a:t>将 </a:t>
            </a:r>
            <a:r>
              <a:rPr sz="2600" dirty="0" err="1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代码写在外部 </a:t>
            </a:r>
            <a:r>
              <a:rPr sz="2600" dirty="0">
                <a:sym typeface="+mn-ea"/>
              </a:rPr>
              <a:t>.</a:t>
            </a:r>
            <a:r>
              <a:rPr sz="2600" dirty="0" err="1">
                <a:sym typeface="+mn-ea"/>
              </a:rPr>
              <a:t>css</a:t>
            </a:r>
            <a:r>
              <a:rPr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文件中，使用时引入。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样式优先级</a:t>
            </a:r>
          </a:p>
          <a:p>
            <a:pPr lvl="1">
              <a:lnSpc>
                <a:spcPct val="140000"/>
              </a:lnSpc>
            </a:pPr>
            <a:r>
              <a:rPr sz="2600" dirty="0">
                <a:sym typeface="+mn-ea"/>
              </a:rPr>
              <a:t>ID</a:t>
            </a:r>
            <a:r>
              <a:rPr lang="zh-CN" altLang="en-US" sz="2600" dirty="0">
                <a:sym typeface="+mn-ea"/>
              </a:rPr>
              <a:t>选择器 </a:t>
            </a:r>
            <a:r>
              <a:rPr sz="2600" dirty="0">
                <a:sym typeface="+mn-ea"/>
              </a:rPr>
              <a:t>&gt; </a:t>
            </a:r>
            <a:r>
              <a:rPr lang="zh-CN" altLang="en-US" sz="2600" dirty="0">
                <a:sym typeface="+mn-ea"/>
              </a:rPr>
              <a:t>类选择器 </a:t>
            </a:r>
            <a:r>
              <a:rPr sz="2600" dirty="0">
                <a:sym typeface="+mn-ea"/>
              </a:rPr>
              <a:t>&gt; </a:t>
            </a:r>
            <a:r>
              <a:rPr lang="zh-CN" altLang="en-US" sz="2600" dirty="0">
                <a:sym typeface="+mn-ea"/>
              </a:rPr>
              <a:t>标签选择器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行内样式 </a:t>
            </a:r>
            <a:r>
              <a:rPr sz="2600" dirty="0">
                <a:sym typeface="+mn-ea"/>
              </a:rPr>
              <a:t>&gt; </a:t>
            </a:r>
            <a:r>
              <a:rPr altLang="en-US" sz="2600" dirty="0" err="1">
                <a:sym typeface="+mn-ea"/>
              </a:rPr>
              <a:t>页内样式</a:t>
            </a:r>
            <a:r>
              <a:rPr altLang="en-US" sz="2600" dirty="0">
                <a:sym typeface="+mn-ea"/>
              </a:rPr>
              <a:t> </a:t>
            </a:r>
            <a:r>
              <a:rPr sz="2600" dirty="0">
                <a:sym typeface="+mn-ea"/>
              </a:rPr>
              <a:t>&gt; </a:t>
            </a:r>
            <a:r>
              <a:rPr lang="zh-CN" altLang="en-US" sz="2600" dirty="0">
                <a:sym typeface="+mn-ea"/>
              </a:rPr>
              <a:t>外部样式</a:t>
            </a:r>
            <a:endParaRPr lang="zh-CN" altLang="en-US" sz="2600" dirty="0"/>
          </a:p>
          <a:p>
            <a:pPr lvl="1">
              <a:lnSpc>
                <a:spcPct val="140000"/>
              </a:lnSpc>
            </a:pPr>
            <a:r>
              <a:rPr lang="zh-CN" altLang="en-US" sz="2600" dirty="0">
                <a:sym typeface="+mn-ea"/>
              </a:rPr>
              <a:t>就近原则，距离元素最近的样式优先级最高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参考资料</a:t>
            </a:r>
          </a:p>
          <a:p>
            <a:pPr lvl="1"/>
            <a:r>
              <a:rPr dirty="0"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232305" cy="4875092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</a:p>
          <a:p>
            <a:pPr lvl="1" eaLnBrk="1" hangingPunct="1">
              <a:lnSpc>
                <a:spcPct val="150000"/>
              </a:lnSpc>
            </a:pPr>
            <a:r>
              <a:rPr sz="2600" b="1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是</a:t>
            </a:r>
            <a:r>
              <a:rPr lang="zh-CN" altLang="en-US" sz="2600" b="1" dirty="0">
                <a:sym typeface="+mn-ea"/>
              </a:rPr>
              <a:t> </a:t>
            </a:r>
            <a:r>
              <a:rPr sz="2600" b="1" dirty="0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 sz="2600" dirty="0">
                <a:sym typeface="+mn-ea"/>
              </a:rPr>
              <a:t>的缩写。译作</a:t>
            </a:r>
            <a:r>
              <a:rPr lang="zh-CN" altLang="en-US" sz="2600" dirty="0">
                <a:solidFill>
                  <a:srgbClr val="A50021"/>
                </a:solidFill>
                <a:sym typeface="+mn-ea"/>
              </a:rPr>
              <a:t>「层叠</a:t>
            </a:r>
            <a:r>
              <a:rPr lang="zh-CN" altLang="en-US" sz="2600" b="1" dirty="0">
                <a:solidFill>
                  <a:srgbClr val="FF0000"/>
                </a:solidFill>
                <a:sym typeface="+mn-ea"/>
              </a:rPr>
              <a:t>样式表</a:t>
            </a:r>
            <a:r>
              <a:rPr lang="zh-CN" altLang="en-US" sz="2600" dirty="0">
                <a:solidFill>
                  <a:srgbClr val="A50021"/>
                </a:solidFill>
                <a:sym typeface="+mn-ea"/>
              </a:rPr>
              <a:t>」</a:t>
            </a:r>
            <a:r>
              <a:rPr lang="zh-CN" altLang="en-US" sz="2600" dirty="0">
                <a:sym typeface="+mn-ea"/>
              </a:rPr>
              <a:t>。</a:t>
            </a:r>
            <a:endParaRPr lang="en-US" altLang="zh-CN" sz="2600" dirty="0"/>
          </a:p>
          <a:p>
            <a:pPr lvl="1" eaLnBrk="1" hangingPunct="1">
              <a:lnSpc>
                <a:spcPct val="150000"/>
              </a:lnSpc>
            </a:pPr>
            <a:r>
              <a:rPr sz="2600" dirty="0">
                <a:sym typeface="+mn-ea"/>
              </a:rPr>
              <a:t>CSS </a:t>
            </a:r>
            <a:r>
              <a:rPr lang="zh-CN" altLang="en-US" sz="2600" dirty="0">
                <a:sym typeface="+mn-ea"/>
              </a:rPr>
              <a:t>是用于</a:t>
            </a:r>
            <a:r>
              <a:rPr sz="2600" dirty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增强</a:t>
            </a:r>
            <a:r>
              <a:rPr sz="2600" dirty="0">
                <a:sym typeface="+mn-ea"/>
              </a:rPr>
              <a:t>)</a:t>
            </a:r>
            <a:r>
              <a:rPr lang="zh-CN" altLang="en-US" sz="2600" dirty="0">
                <a:sym typeface="+mn-ea"/>
              </a:rPr>
              <a:t>控制网页样式并允许将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 sz="2600" dirty="0">
                <a:sym typeface="+mn-ea"/>
              </a:rPr>
              <a:t>与网页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sz="2600" b="1" dirty="0">
                <a:sym typeface="+mn-ea"/>
              </a:rPr>
              <a:t>分离</a:t>
            </a:r>
            <a:r>
              <a:rPr lang="zh-CN" altLang="en-US" sz="2600" dirty="0">
                <a:sym typeface="+mn-ea"/>
              </a:rPr>
              <a:t>的一种样式表语言。</a:t>
            </a:r>
            <a:endParaRPr lang="en-US" altLang="zh-CN" sz="2600" dirty="0"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600" dirty="0">
              <a:solidFill>
                <a:srgbClr val="FF0000"/>
              </a:solidFill>
              <a:sym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600" dirty="0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http://www.w3school.com.cn/css/index.asp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976281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320800" y="72378"/>
            <a:ext cx="9013503" cy="625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为什么使用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166" y="905399"/>
            <a:ext cx="5039057" cy="165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100223" y="989097"/>
            <a:ext cx="2947249" cy="1584234"/>
            <a:chOff x="5576222" y="981833"/>
            <a:chExt cx="2947249" cy="175956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631" y="981833"/>
              <a:ext cx="2346840" cy="1759564"/>
            </a:xfrm>
            <a:prstGeom prst="rect">
              <a:avLst/>
            </a:prstGeom>
          </p:spPr>
        </p:pic>
        <p:sp>
          <p:nvSpPr>
            <p:cNvPr id="20" name="右箭头 19"/>
            <p:cNvSpPr/>
            <p:nvPr/>
          </p:nvSpPr>
          <p:spPr>
            <a:xfrm>
              <a:off x="5576222" y="1691493"/>
              <a:ext cx="574158" cy="34024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2027193" y="2708978"/>
            <a:ext cx="8098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85" y="2843075"/>
            <a:ext cx="2346840" cy="138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231315"/>
            <a:ext cx="7488832" cy="19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4223792" y="4508847"/>
            <a:ext cx="2016224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694031" y="400479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850594" y="4508847"/>
            <a:ext cx="765687" cy="1440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118296"/>
            <a:ext cx="10514231" cy="625596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CSS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单纯</a:t>
            </a:r>
            <a:r>
              <a:rPr lang="en-US" altLang="zh-CN" b="1" dirty="0"/>
              <a:t>html</a:t>
            </a:r>
            <a:r>
              <a:rPr lang="zh-CN" altLang="en-US" b="1" dirty="0"/>
              <a:t>方法控制元素样式的缺点</a:t>
            </a:r>
            <a:r>
              <a:rPr lang="zh-CN" altLang="en-US" sz="3200" b="1" dirty="0"/>
              <a:t>：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496" y="1793811"/>
            <a:ext cx="538160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、针对元素样式设置的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属性太少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、控制元素样式的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代码冗余度过高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元素样式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太麻烦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2"/>
          <p:cNvSpPr/>
          <p:nvPr/>
        </p:nvSpPr>
        <p:spPr bwMode="auto">
          <a:xfrm>
            <a:off x="1775520" y="3844363"/>
            <a:ext cx="3841509" cy="6115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>
              <a:buFont typeface="Webdings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更丰富的修饰样式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8" name="Rounded Rectangle 4"/>
          <p:cNvSpPr/>
          <p:nvPr/>
        </p:nvSpPr>
        <p:spPr bwMode="auto">
          <a:xfrm>
            <a:off x="1775520" y="5533590"/>
            <a:ext cx="3841509" cy="612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3464" indent="-283464">
              <a:buFont typeface="Webdings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更专业的布局方法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9" name="Rounded Rectangle 5"/>
          <p:cNvSpPr/>
          <p:nvPr/>
        </p:nvSpPr>
        <p:spPr bwMode="auto">
          <a:xfrm>
            <a:off x="1775520" y="4676389"/>
            <a:ext cx="3841509" cy="612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/>
          <a:lstStyle/>
          <a:p>
            <a:pPr marL="280988" indent="-280988">
              <a:buFont typeface="Webdings" pitchFamily="18" charset="2"/>
              <a:buChar char="4"/>
              <a:defRPr/>
            </a:pPr>
            <a:r>
              <a:rPr lang="zh-CN" altLang="en-US" sz="24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更简便的样式修饰方法</a:t>
            </a:r>
            <a:endParaRPr lang="en-US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39" y="1131330"/>
            <a:ext cx="2958478" cy="453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7" y="1190171"/>
            <a:ext cx="10803953" cy="483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1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7" y="925741"/>
            <a:ext cx="802798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5" y="1455740"/>
            <a:ext cx="5237164" cy="270535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4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7" y="1169082"/>
            <a:ext cx="4505100" cy="478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4" y="1212624"/>
            <a:ext cx="6339851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1552</Words>
  <Application>Microsoft Office PowerPoint</Application>
  <PresentationFormat>自定义</PresentationFormat>
  <Paragraphs>253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Segoe</vt:lpstr>
      <vt:lpstr>Segoe Semibold</vt:lpstr>
      <vt:lpstr>微软雅黑</vt:lpstr>
      <vt:lpstr>Arial</vt:lpstr>
      <vt:lpstr>Calibri</vt:lpstr>
      <vt:lpstr>Calibri Light</vt:lpstr>
      <vt:lpstr>Webdings</vt:lpstr>
      <vt:lpstr>Wingdings</vt:lpstr>
      <vt:lpstr>Office 主题</vt:lpstr>
      <vt:lpstr>PowerPoint 演示文稿</vt:lpstr>
      <vt:lpstr>PowerPoint 演示文稿</vt:lpstr>
      <vt:lpstr>PowerPoint 演示文稿</vt:lpstr>
      <vt:lpstr>CSS简介</vt:lpstr>
      <vt:lpstr>PowerPoint 演示文稿</vt:lpstr>
      <vt:lpstr>为什么使用CSS</vt:lpstr>
      <vt:lpstr>CSS的作用</vt:lpstr>
      <vt:lpstr>CSS的作用</vt:lpstr>
      <vt:lpstr>CSS的作用</vt:lpstr>
      <vt:lpstr>CSS的作用</vt:lpstr>
      <vt:lpstr>PowerPoint 演示文稿</vt:lpstr>
      <vt:lpstr>CSS语法</vt:lpstr>
      <vt:lpstr>CSS语法</vt:lpstr>
      <vt:lpstr>选择器</vt:lpstr>
      <vt:lpstr>标签选择器 </vt:lpstr>
      <vt:lpstr>选择器</vt:lpstr>
      <vt:lpstr>选择器</vt:lpstr>
      <vt:lpstr>类选择器</vt:lpstr>
      <vt:lpstr>类选择器</vt:lpstr>
      <vt:lpstr>选择器</vt:lpstr>
      <vt:lpstr>id选择器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自主学习</vt:lpstr>
      <vt:lpstr>CSS语法</vt:lpstr>
      <vt:lpstr>样式优先级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858</cp:revision>
  <dcterms:created xsi:type="dcterms:W3CDTF">2014-10-16T08:35:00Z</dcterms:created>
  <dcterms:modified xsi:type="dcterms:W3CDTF">2021-08-11T00:40:36Z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