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360" r:id="rId2"/>
    <p:sldId id="448" r:id="rId3"/>
    <p:sldId id="449" r:id="rId4"/>
    <p:sldId id="507" r:id="rId5"/>
    <p:sldId id="508" r:id="rId6"/>
    <p:sldId id="510" r:id="rId7"/>
    <p:sldId id="511" r:id="rId8"/>
    <p:sldId id="675" r:id="rId9"/>
    <p:sldId id="512" r:id="rId10"/>
    <p:sldId id="513" r:id="rId11"/>
    <p:sldId id="514" r:id="rId12"/>
    <p:sldId id="515" r:id="rId13"/>
    <p:sldId id="520" r:id="rId14"/>
    <p:sldId id="519" r:id="rId15"/>
    <p:sldId id="525" r:id="rId16"/>
    <p:sldId id="720" r:id="rId17"/>
    <p:sldId id="523" r:id="rId18"/>
    <p:sldId id="529" r:id="rId19"/>
    <p:sldId id="524" r:id="rId20"/>
    <p:sldId id="526" r:id="rId21"/>
    <p:sldId id="527" r:id="rId22"/>
    <p:sldId id="528" r:id="rId23"/>
    <p:sldId id="530" r:id="rId24"/>
    <p:sldId id="569" r:id="rId25"/>
    <p:sldId id="570" r:id="rId26"/>
    <p:sldId id="571" r:id="rId27"/>
    <p:sldId id="572" r:id="rId28"/>
    <p:sldId id="573" r:id="rId29"/>
    <p:sldId id="577" r:id="rId30"/>
    <p:sldId id="582" r:id="rId31"/>
    <p:sldId id="579" r:id="rId32"/>
    <p:sldId id="624" r:id="rId33"/>
    <p:sldId id="580" r:id="rId34"/>
    <p:sldId id="722" r:id="rId35"/>
    <p:sldId id="625" r:id="rId36"/>
    <p:sldId id="626" r:id="rId37"/>
    <p:sldId id="628" r:id="rId38"/>
    <p:sldId id="630" r:id="rId39"/>
    <p:sldId id="631" r:id="rId40"/>
    <p:sldId id="578" r:id="rId41"/>
    <p:sldId id="575" r:id="rId42"/>
    <p:sldId id="576" r:id="rId43"/>
    <p:sldId id="670" r:id="rId44"/>
    <p:sldId id="671" r:id="rId45"/>
    <p:sldId id="672" r:id="rId46"/>
    <p:sldId id="673" r:id="rId47"/>
    <p:sldId id="359" r:id="rId4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">
          <p15:clr>
            <a:srgbClr val="A4A3A4"/>
          </p15:clr>
        </p15:guide>
        <p15:guide id="2" pos="-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CCFF"/>
    <a:srgbClr val="000000"/>
    <a:srgbClr val="C00000"/>
    <a:srgbClr val="FF0000"/>
    <a:srgbClr val="00B050"/>
    <a:srgbClr val="00B0F0"/>
    <a:srgbClr val="FDCD5F"/>
    <a:srgbClr val="55C1E7"/>
    <a:srgbClr val="93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5468" autoAdjust="0"/>
  </p:normalViewPr>
  <p:slideViewPr>
    <p:cSldViewPr snapToGrid="0" showGuides="1">
      <p:cViewPr varScale="1">
        <p:scale>
          <a:sx n="91" d="100"/>
          <a:sy n="91" d="100"/>
        </p:scale>
        <p:origin x="212" y="64"/>
      </p:cViewPr>
      <p:guideLst>
        <p:guide orient="horz" pos="92"/>
        <p:guide pos="-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7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可对超链接设置的样式很多，单独进行说明是因为可对超链接的四种不同状态设置不同样式。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长度值是指距离元素内边距左上角的距离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字体粗细 </a:t>
            </a:r>
            <a:r>
              <a:rPr lang="en-US" altLang="zh-CN" dirty="0"/>
              <a:t>font-weight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26196"/>
            <a:ext cx="11106785" cy="5713730"/>
          </a:xfrm>
        </p:spPr>
        <p:txBody>
          <a:bodyPr/>
          <a:lstStyle/>
          <a:p>
            <a:pPr marL="272415" lvl="1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cs typeface="+mn-ea"/>
              </a:rPr>
              <a:t>关键字设置字体粗细</a:t>
            </a:r>
          </a:p>
          <a:p>
            <a:pPr lvl="1">
              <a:spcAft>
                <a:spcPts val="400"/>
              </a:spcAft>
            </a:pPr>
            <a:r>
              <a:rPr altLang="zh-CN" dirty="0" err="1">
                <a:sym typeface="+mn-ea"/>
              </a:rPr>
              <a:t>font-weight : bolder</a:t>
            </a:r>
            <a:r>
              <a:rPr lang="en-US" dirty="0" err="1">
                <a:sym typeface="+mn-ea"/>
              </a:rPr>
              <a:t>;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ym typeface="+mn-ea"/>
              </a:rPr>
              <a:t>属性值：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（比默认值细） 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normal </a:t>
            </a:r>
            <a:r>
              <a:rPr lang="zh-CN" altLang="en-US" dirty="0">
                <a:sym typeface="+mn-ea"/>
              </a:rPr>
              <a:t>（正常值） 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（粗体）、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bolder </a:t>
            </a:r>
            <a:r>
              <a:rPr lang="zh-CN" altLang="en-US" dirty="0">
                <a:sym typeface="+mn-ea"/>
              </a:rPr>
              <a:t>（加粗体）</a:t>
            </a:r>
            <a:endParaRPr lang="en-US" altLang="zh-CN" dirty="0">
              <a:sym typeface="+mn-ea"/>
            </a:endParaRPr>
          </a:p>
          <a:p>
            <a:pPr marL="272415" lvl="1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cs typeface="+mn-ea"/>
              </a:rPr>
              <a:t>数字设置字体粗细</a:t>
            </a:r>
          </a:p>
          <a:p>
            <a:pPr lvl="1">
              <a:spcAft>
                <a:spcPts val="400"/>
              </a:spcAft>
            </a:pPr>
            <a:r>
              <a:rPr lang="en-US" dirty="0">
                <a:sym typeface="+mn-ea"/>
              </a:rPr>
              <a:t>f</a:t>
            </a:r>
            <a:r>
              <a:rPr altLang="zh-CN" dirty="0">
                <a:sym typeface="+mn-ea"/>
              </a:rPr>
              <a:t>ont-weight</a:t>
            </a:r>
            <a:r>
              <a:rPr lang="zh-CN" dirty="0">
                <a:sym typeface="+mn-ea"/>
              </a:rPr>
              <a:t>：</a:t>
            </a:r>
            <a:r>
              <a:rPr altLang="zh-CN" dirty="0">
                <a:sym typeface="+mn-ea"/>
              </a:rPr>
              <a:t>900;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ym typeface="+mn-ea"/>
              </a:rPr>
              <a:t>属性值取值范围为 </a:t>
            </a:r>
            <a:r>
              <a:rPr altLang="zh-CN" dirty="0">
                <a:sym typeface="+mn-ea"/>
              </a:rPr>
              <a:t>100~900</a:t>
            </a:r>
          </a:p>
          <a:p>
            <a:pPr>
              <a:spcAft>
                <a:spcPts val="400"/>
              </a:spcAft>
            </a:pPr>
            <a:r>
              <a:rPr lang="zh-CN" altLang="en-US" dirty="0"/>
              <a:t>实战技巧</a:t>
            </a:r>
          </a:p>
          <a:p>
            <a:pPr lvl="1">
              <a:spcAft>
                <a:spcPts val="400"/>
              </a:spcAft>
            </a:pPr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853986" y="5839006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font</a:t>
            </a:r>
          </a:p>
          <a:p>
            <a:pPr lvl="1"/>
            <a:r>
              <a:rPr lang="zh-CN" altLang="en-US" sz="2600" dirty="0">
                <a:sym typeface="+mn-ea"/>
              </a:rPr>
              <a:t>在一个声明中设置所有属性</a:t>
            </a:r>
            <a:endParaRPr lang="zh-CN" altLang="en-US" sz="2600" dirty="0"/>
          </a:p>
          <a:p>
            <a:pPr lvl="2"/>
            <a:r>
              <a:rPr altLang="zh-CN" sz="2400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sz="2400" dirty="0">
                <a:sym typeface="+mn-ea"/>
              </a:rPr>
              <a:t>：</a:t>
            </a:r>
            <a:r>
              <a:rPr altLang="zh-CN" sz="2400" dirty="0">
                <a:sym typeface="+mn-ea"/>
              </a:rPr>
              <a:t>italic </a:t>
            </a:r>
            <a:r>
              <a:rPr lang="en-US" altLang="zh-CN" sz="2400" dirty="0">
                <a:sym typeface="+mn-ea"/>
              </a:rPr>
              <a:t> </a:t>
            </a:r>
            <a:r>
              <a:rPr altLang="zh-CN" sz="2400" dirty="0">
                <a:sym typeface="+mn-ea"/>
              </a:rPr>
              <a:t>bold </a:t>
            </a:r>
            <a:r>
              <a:rPr lang="en-US" altLang="zh-CN" sz="2400" dirty="0">
                <a:sym typeface="+mn-ea"/>
              </a:rPr>
              <a:t> </a:t>
            </a:r>
            <a:r>
              <a:rPr altLang="zh-CN" sz="2400" dirty="0">
                <a:sym typeface="+mn-ea"/>
              </a:rPr>
              <a:t>36px</a:t>
            </a:r>
            <a:r>
              <a:rPr lang="en-US" altLang="zh-CN" sz="2400" dirty="0">
                <a:sym typeface="+mn-ea"/>
              </a:rPr>
              <a:t> </a:t>
            </a:r>
            <a:r>
              <a:rPr altLang="zh-CN" sz="2400" dirty="0">
                <a:sym typeface="+mn-ea"/>
              </a:rPr>
              <a:t>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';</a:t>
            </a:r>
          </a:p>
          <a:p>
            <a:pPr lvl="2"/>
            <a:r>
              <a:rPr altLang="zh-CN" sz="2400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sz="2400" dirty="0">
                <a:sym typeface="+mn-ea"/>
              </a:rPr>
              <a:t>：</a:t>
            </a:r>
            <a:r>
              <a:rPr altLang="zh-CN" sz="2400" dirty="0">
                <a:sym typeface="+mn-ea"/>
              </a:rPr>
              <a:t>36px 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</a:t>
            </a:r>
            <a:r>
              <a:rPr lang="zh-CN" altLang="en-US" sz="2400" dirty="0">
                <a:sym typeface="+mn-ea"/>
              </a:rPr>
              <a:t>；</a:t>
            </a:r>
            <a:endParaRPr altLang="zh-CN" sz="2400" dirty="0"/>
          </a:p>
          <a:p>
            <a:pPr lvl="1"/>
            <a:r>
              <a:rPr lang="zh-CN" altLang="en-US" sz="2600" dirty="0">
                <a:sym typeface="+mn-ea"/>
              </a:rPr>
              <a:t>设置顺序</a:t>
            </a:r>
            <a:endParaRPr lang="zh-CN" altLang="en-US" sz="2600" dirty="0"/>
          </a:p>
          <a:p>
            <a:pPr lvl="2"/>
            <a:r>
              <a:rPr lang="zh-CN" altLang="en-US" sz="2400" dirty="0">
                <a:sym typeface="+mn-ea"/>
              </a:rPr>
              <a:t>font-style  </a:t>
            </a:r>
            <a:r>
              <a:rPr lang="en-US" altLang="zh-CN" sz="2400" dirty="0">
                <a:sym typeface="+mn-ea"/>
              </a:rPr>
              <a:t>f</a:t>
            </a:r>
            <a:r>
              <a:rPr lang="zh-CN" altLang="en-US" sz="2400" dirty="0">
                <a:sym typeface="+mn-ea"/>
              </a:rPr>
              <a:t>ont-weight 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font-size 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ont-family</a:t>
            </a:r>
          </a:p>
          <a:p>
            <a:pPr lvl="2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综合属性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指定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字体大小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字体系列</a:t>
            </a:r>
          </a:p>
          <a:p>
            <a:pPr lvl="2"/>
            <a:r>
              <a:rPr lang="zh-CN" altLang="en-US" sz="2400" dirty="0">
                <a:sym typeface="+mn-ea"/>
              </a:rPr>
              <a:t>未设置的属性会使用默认值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3986" y="5490663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demo5-4.html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网页中的文字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产品的设计和开发经常有以下这种情况出现</a:t>
            </a:r>
          </a:p>
          <a:p>
            <a:pPr lvl="1"/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实现出来的网页，其他地方都很完美，就字体不给力</a:t>
            </a:r>
          </a:p>
          <a:p>
            <a:pPr lvl="1"/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字体在 </a:t>
            </a:r>
            <a:r>
              <a:rPr sz="2600" dirty="0">
                <a:solidFill>
                  <a:schemeClr val="tx1"/>
                </a:solidFill>
                <a:sym typeface="+mn-ea"/>
              </a:rPr>
              <a:t>Mac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上很好看，在 </a:t>
            </a:r>
            <a:r>
              <a:rPr sz="2600" dirty="0"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上丑的要死</a:t>
            </a:r>
          </a:p>
          <a:p>
            <a:pPr lvl="1"/>
            <a:r>
              <a:rPr sz="2600" dirty="0">
                <a:solidFill>
                  <a:schemeClr val="tx1"/>
                </a:solidFill>
                <a:sym typeface="+mn-ea"/>
              </a:rPr>
              <a:t>iPhone 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和 </a:t>
            </a:r>
            <a:r>
              <a:rPr sz="2600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又不同</a:t>
            </a:r>
            <a:r>
              <a:rPr sz="2600" dirty="0">
                <a:solidFill>
                  <a:schemeClr val="tx1"/>
                </a:solidFill>
                <a:sym typeface="+mn-ea"/>
              </a:rPr>
              <a:t>……</a:t>
            </a:r>
            <a:endParaRPr altLang="zh-CN" sz="2600" dirty="0">
              <a:solidFill>
                <a:schemeClr val="tx1"/>
              </a:solidFill>
              <a:sym typeface="+mn-ea"/>
            </a:endParaRPr>
          </a:p>
          <a:p>
            <a:endParaRPr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7133" y="3894854"/>
            <a:ext cx="85590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浏览器使用哪种字体取决于系统安装了哪些字体</a:t>
            </a:r>
          </a:p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网站嵌入中文字体，让用户浏览时下载并不现实</a:t>
            </a:r>
          </a:p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尽量使用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通用字体系列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 dirty="0"/>
              <a:t>文本相关属性</a:t>
            </a:r>
            <a:r>
              <a:rPr dirty="0"/>
              <a:t>	</a:t>
            </a:r>
          </a:p>
          <a:p>
            <a:pPr lvl="1"/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</a:p>
          <a:p>
            <a:pPr lvl="1"/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</a:p>
          <a:p>
            <a:pPr lvl="1"/>
            <a:r>
              <a:rPr lang="zh-CN" altLang="en-US" dirty="0">
                <a:sym typeface="+mn-ea"/>
              </a:rPr>
              <a:t>文本修饰：</a:t>
            </a:r>
            <a:r>
              <a:rPr lang="en-US" altLang="zh-CN" dirty="0">
                <a:sym typeface="+mn-ea"/>
              </a:rPr>
              <a:t>text-decoration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字符转换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text-transform</a:t>
            </a:r>
            <a:endParaRPr lang="en-US" altLang="zh-CN" dirty="0"/>
          </a:p>
          <a:p>
            <a:pPr lvl="1"/>
            <a:r>
              <a:rPr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</a:p>
          <a:p>
            <a:pPr lvl="1"/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文本缩进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40709"/>
            <a:ext cx="10479133" cy="5373007"/>
          </a:xfrm>
        </p:spPr>
        <p:txBody>
          <a:bodyPr>
            <a:normAutofit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text-indent</a:t>
            </a:r>
          </a:p>
          <a:p>
            <a:pPr lvl="1"/>
            <a:r>
              <a:rPr lang="zh-CN" altLang="en-US" sz="2600" dirty="0">
                <a:sym typeface="+mn-ea"/>
              </a:rPr>
              <a:t>设置段落元素的第一行缩进方式</a:t>
            </a:r>
          </a:p>
          <a:p>
            <a:pPr lvl="2"/>
            <a:r>
              <a:rPr sz="2400" dirty="0">
                <a:sym typeface="+mn-ea"/>
              </a:rPr>
              <a:t>text-indent : 2em;</a:t>
            </a:r>
            <a:endParaRPr altLang="zh-CN" sz="2400" dirty="0">
              <a:sym typeface="+mn-ea"/>
            </a:endParaRPr>
          </a:p>
          <a:p>
            <a:pPr lvl="2"/>
            <a:r>
              <a:rPr sz="2400" dirty="0">
                <a:sym typeface="+mn-ea"/>
              </a:rPr>
              <a:t>text-indent : -3em;</a:t>
            </a:r>
            <a:r>
              <a:rPr lang="zh-CN" altLang="en-US" sz="2800" dirty="0"/>
              <a:t> （悬挂缩进）</a:t>
            </a:r>
            <a:endParaRPr altLang="zh-CN" sz="2400" dirty="0">
              <a:sym typeface="+mn-ea"/>
            </a:endParaRPr>
          </a:p>
          <a:p>
            <a:pPr lvl="2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属性值可为绝对值（</a:t>
            </a:r>
            <a:r>
              <a:rPr sz="2400" dirty="0" err="1">
                <a:solidFill>
                  <a:srgbClr val="FF0000"/>
                </a:solidFill>
                <a:sym typeface="+mn-ea"/>
              </a:rPr>
              <a:t>px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），也可为相对值（</a:t>
            </a:r>
            <a:r>
              <a:rPr sz="2400" dirty="0" err="1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</a:t>
            </a:r>
            <a:endParaRPr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ym typeface="+mn-ea"/>
              </a:rPr>
              <a:t>实战技巧</a:t>
            </a:r>
          </a:p>
          <a:p>
            <a:pPr lvl="2">
              <a:lnSpc>
                <a:spcPct val="160000"/>
              </a:lnSpc>
            </a:pPr>
            <a:r>
              <a:rPr lang="zh-CN" altLang="en-US" sz="2400" dirty="0">
                <a:sym typeface="+mn-ea"/>
              </a:rPr>
              <a:t>常用于设置段落的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首行缩进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lvl="2">
              <a:lnSpc>
                <a:spcPct val="160000"/>
              </a:lnSpc>
            </a:pPr>
            <a:r>
              <a:rPr lang="zh-CN" altLang="en-US" sz="2400" dirty="0">
                <a:sym typeface="+mn-ea"/>
              </a:rPr>
              <a:t>推荐将缩进设置成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相对值</a:t>
            </a:r>
            <a:r>
              <a:rPr lang="zh-CN" altLang="en-US" sz="2400" dirty="0">
                <a:sym typeface="+mn-ea"/>
              </a:rPr>
              <a:t>，这种方式可以保证不论文字字号为多大，始终能够缩进大小为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个文字的位置。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8505644" y="578095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043619" cy="4875092"/>
          </a:xfrm>
        </p:spPr>
        <p:txBody>
          <a:bodyPr/>
          <a:lstStyle/>
          <a:p>
            <a:r>
              <a:rPr sz="2800" dirty="0">
                <a:sym typeface="+mn-ea"/>
              </a:rPr>
              <a:t>text-align</a:t>
            </a:r>
          </a:p>
          <a:p>
            <a:pPr lvl="1"/>
            <a:r>
              <a:rPr lang="zh-CN" altLang="en-US" sz="2600" dirty="0">
                <a:sym typeface="+mn-ea"/>
              </a:rPr>
              <a:t>设置元素文本行的对齐方式</a:t>
            </a:r>
          </a:p>
          <a:p>
            <a:pPr lvl="1"/>
            <a:r>
              <a:rPr lang="zh-CN" altLang="en-US" sz="2600" dirty="0">
                <a:sym typeface="+mn-ea"/>
              </a:rPr>
              <a:t>常用属性值有三种：</a:t>
            </a:r>
            <a:r>
              <a:rPr lang="en-US" sz="2600" dirty="0">
                <a:solidFill>
                  <a:srgbClr val="C00000"/>
                </a:solidFill>
                <a:sym typeface="+mn-ea"/>
              </a:rPr>
              <a:t>left</a:t>
            </a:r>
            <a:r>
              <a:rPr lang="en-US" sz="2600" dirty="0">
                <a:sym typeface="+mn-ea"/>
              </a:rPr>
              <a:t>（</a:t>
            </a:r>
            <a:r>
              <a:rPr lang="zh-CN" altLang="en-US" sz="2600" dirty="0">
                <a:sym typeface="+mn-ea"/>
              </a:rPr>
              <a:t>左对齐） 、</a:t>
            </a:r>
            <a:r>
              <a:rPr lang="en-US" sz="2600" dirty="0">
                <a:solidFill>
                  <a:srgbClr val="C00000"/>
                </a:solidFill>
                <a:sym typeface="+mn-ea"/>
              </a:rPr>
              <a:t>center</a:t>
            </a:r>
            <a:r>
              <a:rPr lang="en-US" sz="2600" dirty="0">
                <a:sym typeface="+mn-ea"/>
              </a:rPr>
              <a:t>（</a:t>
            </a:r>
            <a:r>
              <a:rPr lang="zh-CN" altLang="en-US" sz="2600" dirty="0">
                <a:sym typeface="+mn-ea"/>
              </a:rPr>
              <a:t>居中对齐）、</a:t>
            </a:r>
            <a:r>
              <a:rPr lang="en-US" sz="2600" dirty="0">
                <a:solidFill>
                  <a:srgbClr val="C00000"/>
                </a:solidFill>
                <a:sym typeface="+mn-ea"/>
              </a:rPr>
              <a:t>right</a:t>
            </a:r>
            <a:r>
              <a:rPr lang="en-US" sz="2600" dirty="0">
                <a:sym typeface="+mn-ea"/>
              </a:rPr>
              <a:t>（</a:t>
            </a:r>
            <a:r>
              <a:rPr lang="zh-CN" altLang="en-US" sz="2600" dirty="0">
                <a:sym typeface="+mn-ea"/>
              </a:rPr>
              <a:t>右对齐）</a:t>
            </a:r>
          </a:p>
          <a:p>
            <a:pPr lvl="2">
              <a:spcAft>
                <a:spcPts val="600"/>
              </a:spcAft>
            </a:pPr>
            <a:r>
              <a:rPr lang="en-US" sz="2400" dirty="0" err="1">
                <a:sym typeface="+mn-ea"/>
              </a:rPr>
              <a:t>text-align:left</a:t>
            </a:r>
            <a:r>
              <a:rPr lang="en-US" sz="2400" dirty="0">
                <a:sym typeface="+mn-ea"/>
              </a:rPr>
              <a:t>;</a:t>
            </a:r>
          </a:p>
          <a:p>
            <a:pPr lvl="1"/>
            <a:r>
              <a:rPr lang="zh-CN" altLang="en-US" sz="2600" dirty="0">
                <a:sym typeface="+mn-ea"/>
              </a:rPr>
              <a:t>默认对齐方式是左对齐</a:t>
            </a:r>
            <a:endParaRPr altLang="zh-CN" sz="2600" dirty="0">
              <a:sym typeface="+mn-ea"/>
            </a:endParaRPr>
          </a:p>
          <a:p>
            <a:endParaRPr altLang="zh-CN" dirty="0">
              <a:sym typeface="+mn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8592729" y="5629592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6984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text-decoration</a:t>
            </a:r>
          </a:p>
          <a:p>
            <a:pPr lvl="1"/>
            <a:r>
              <a:rPr lang="zh-CN" altLang="en-US" sz="2500" dirty="0">
                <a:sym typeface="+mn-ea"/>
              </a:rPr>
              <a:t>属性值：</a:t>
            </a:r>
            <a:r>
              <a:rPr lang="en-US" sz="2500" dirty="0">
                <a:solidFill>
                  <a:srgbClr val="C00000"/>
                </a:solidFill>
                <a:sym typeface="+mn-ea"/>
              </a:rPr>
              <a:t>none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无装饰）</a:t>
            </a:r>
            <a:r>
              <a:rPr lang="en-US" altLang="zh-CN" sz="2500" dirty="0">
                <a:sym typeface="+mn-ea"/>
              </a:rPr>
              <a:t>, </a:t>
            </a:r>
            <a:r>
              <a:rPr lang="en-US" sz="2500" dirty="0" err="1">
                <a:solidFill>
                  <a:srgbClr val="C00000"/>
                </a:solidFill>
                <a:sym typeface="+mn-ea"/>
              </a:rPr>
              <a:t>overline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上划线）</a:t>
            </a:r>
            <a:r>
              <a:rPr lang="en-US" altLang="zh-CN" sz="2500" dirty="0">
                <a:sym typeface="+mn-ea"/>
              </a:rPr>
              <a:t>, </a:t>
            </a:r>
            <a:r>
              <a:rPr lang="en-US" sz="2500" dirty="0">
                <a:solidFill>
                  <a:srgbClr val="C00000"/>
                </a:solidFill>
                <a:sym typeface="+mn-ea"/>
              </a:rPr>
              <a:t>underline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下划线），</a:t>
            </a:r>
            <a:r>
              <a:rPr lang="en-US" sz="2500" dirty="0">
                <a:solidFill>
                  <a:srgbClr val="C00000"/>
                </a:solidFill>
                <a:sym typeface="+mn-ea"/>
              </a:rPr>
              <a:t>line-through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删除线）</a:t>
            </a:r>
          </a:p>
          <a:p>
            <a:pPr lvl="1"/>
            <a:r>
              <a:rPr lang="en-US" sz="2500" dirty="0">
                <a:sym typeface="+mn-ea"/>
              </a:rPr>
              <a:t>text-decoration : underline</a:t>
            </a:r>
            <a:endParaRPr sz="25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实战技巧</a:t>
            </a:r>
          </a:p>
          <a:p>
            <a:pPr lvl="1"/>
            <a:r>
              <a:rPr sz="2500" dirty="0"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 sz="2500" dirty="0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 sz="2500" dirty="0">
                <a:solidFill>
                  <a:srgbClr val="C00000"/>
                </a:solidFill>
                <a:sym typeface="+mn-ea"/>
              </a:rPr>
              <a:t>none</a:t>
            </a:r>
            <a:endParaRPr altLang="zh-CN" sz="2500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500" dirty="0">
                <a:sym typeface="+mn-ea"/>
              </a:rPr>
              <a:t>可用来去掉浏览器给 </a:t>
            </a:r>
            <a:r>
              <a:rPr sz="2500" dirty="0">
                <a:sym typeface="+mn-ea"/>
              </a:rPr>
              <a:t>&lt;a&gt; </a:t>
            </a:r>
            <a:r>
              <a:rPr lang="zh-CN" altLang="en-US" sz="2500" dirty="0">
                <a:sym typeface="+mn-ea"/>
              </a:rPr>
              <a:t>加的默认的下划线</a:t>
            </a:r>
            <a:endParaRPr lang="en-US" altLang="zh-CN" sz="2500" dirty="0"/>
          </a:p>
          <a:p>
            <a:endParaRPr lang="zh-CN" altLang="en-US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7187" y="566288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99053"/>
            <a:ext cx="11106646" cy="5227576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line-height	</a:t>
            </a:r>
          </a:p>
          <a:p>
            <a:pPr lvl="1"/>
            <a:r>
              <a:rPr lang="zh-CN" altLang="en-US" sz="2600" dirty="0">
                <a:sym typeface="+mn-ea"/>
              </a:rPr>
              <a:t>设置行与行之间的距离</a:t>
            </a:r>
          </a:p>
          <a:p>
            <a:pPr lvl="1"/>
            <a:r>
              <a:rPr lang="zh-CN" altLang="en-US" sz="2600" dirty="0">
                <a:sym typeface="+mn-ea"/>
              </a:rPr>
              <a:t>属性值表示方式：</a:t>
            </a:r>
            <a:endParaRPr lang="zh-CN" altLang="en-US" sz="2600" dirty="0"/>
          </a:p>
          <a:p>
            <a:pPr lvl="2"/>
            <a:r>
              <a:rPr lang="zh-CN" altLang="en-US" sz="2400" dirty="0">
                <a:sym typeface="+mn-ea"/>
              </a:rPr>
              <a:t>固定值（如：</a:t>
            </a:r>
            <a:r>
              <a:rPr altLang="zh-CN" sz="2400" dirty="0">
                <a:sym typeface="+mn-ea"/>
              </a:rPr>
              <a:t>line-height : 36px; </a:t>
            </a:r>
            <a:r>
              <a:rPr lang="zh-CN" altLang="en-US" sz="2400" dirty="0">
                <a:sym typeface="+mn-ea"/>
              </a:rPr>
              <a:t>）</a:t>
            </a:r>
          </a:p>
          <a:p>
            <a:pPr lvl="2"/>
            <a:r>
              <a:rPr lang="zh-CN" altLang="en-US" sz="2400" dirty="0">
                <a:sym typeface="+mn-ea"/>
              </a:rPr>
              <a:t>相对值（如：</a:t>
            </a:r>
            <a:r>
              <a:rPr altLang="zh-CN" sz="2400" dirty="0">
                <a:sym typeface="+mn-ea"/>
              </a:rPr>
              <a:t>line-height : 1.5em;</a:t>
            </a:r>
            <a:r>
              <a:rPr lang="zh-CN" altLang="en-US" sz="2400" dirty="0">
                <a:sym typeface="+mn-ea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</a:rPr>
              <a:t>基于当前字体尺寸</a:t>
            </a:r>
            <a:endParaRPr altLang="zh-CN" sz="2400" dirty="0">
              <a:sym typeface="+mn-ea"/>
            </a:endParaRPr>
          </a:p>
          <a:p>
            <a:r>
              <a:rPr lang="zh-CN" altLang="en-US" dirty="0"/>
              <a:t>实战技巧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一般行高是文字的 </a:t>
            </a:r>
            <a:r>
              <a:rPr altLang="zh-CN" sz="2600" dirty="0">
                <a:solidFill>
                  <a:srgbClr val="000000"/>
                </a:solidFill>
                <a:sym typeface="+mn-ea"/>
              </a:rPr>
              <a:t>1.5~1.8 </a:t>
            </a:r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倍最为合适</a:t>
            </a:r>
            <a:endParaRPr lang="en-US" altLang="zh-CN" sz="2600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行间距不允许使用负值</a:t>
            </a:r>
          </a:p>
          <a:p>
            <a:pPr lvl="1"/>
            <a:endParaRPr lang="zh-CN" altLang="en-US" sz="2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92729" y="5629592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本讲目标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掌握文字相关的样式设置</a:t>
            </a: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掌握背景相关的样式设置</a:t>
            </a:r>
          </a:p>
        </p:txBody>
      </p:sp>
      <p:sp>
        <p:nvSpPr>
          <p:cNvPr id="7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0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掌握列表相关的样式设置</a:t>
            </a:r>
          </a:p>
        </p:txBody>
      </p:sp>
      <p:sp>
        <p:nvSpPr>
          <p:cNvPr id="21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color</a:t>
            </a:r>
          </a:p>
          <a:p>
            <a:pPr lvl="1"/>
            <a:r>
              <a:rPr lang="zh-CN" altLang="en-US" sz="2600" dirty="0">
                <a:sym typeface="+mn-ea"/>
              </a:rPr>
              <a:t>设置文字颜色</a:t>
            </a:r>
          </a:p>
          <a:p>
            <a:pPr lvl="2"/>
            <a:r>
              <a:rPr altLang="zh-CN" sz="2400" dirty="0" err="1">
                <a:sym typeface="+mn-ea"/>
              </a:rPr>
              <a:t>color : </a:t>
            </a:r>
            <a:r>
              <a:rPr altLang="zh-CN" sz="2400" dirty="0" err="1">
                <a:solidFill>
                  <a:srgbClr val="FF0000"/>
                </a:solidFill>
                <a:sym typeface="+mn-ea"/>
              </a:rPr>
              <a:t>green</a:t>
            </a:r>
            <a:r>
              <a:rPr lang="en-US" sz="2400" dirty="0" err="1">
                <a:solidFill>
                  <a:schemeClr val="tx1"/>
                </a:solidFill>
                <a:sym typeface="+mn-ea"/>
              </a:rPr>
              <a:t>;</a:t>
            </a:r>
          </a:p>
          <a:p>
            <a:pPr lvl="2"/>
            <a:r>
              <a:rPr altLang="zh-CN" sz="2400" dirty="0">
                <a:sym typeface="+mn-ea"/>
              </a:rPr>
              <a:t>color : </a:t>
            </a:r>
            <a:r>
              <a:rPr altLang="zh-CN" sz="2400" dirty="0">
                <a:solidFill>
                  <a:srgbClr val="FF0000"/>
                </a:solidFill>
                <a:sym typeface="+mn-ea"/>
              </a:rPr>
              <a:t>#008000</a:t>
            </a:r>
            <a:r>
              <a:rPr lang="en-US" sz="2400" dirty="0" err="1">
                <a:sym typeface="+mn-ea"/>
              </a:rPr>
              <a:t>;</a:t>
            </a:r>
          </a:p>
          <a:p>
            <a:pPr lvl="2"/>
            <a:r>
              <a:rPr altLang="zh-CN" sz="2400" dirty="0" err="1">
                <a:sym typeface="+mn-ea"/>
              </a:rPr>
              <a:t>color :</a:t>
            </a:r>
            <a:r>
              <a:rPr altLang="zh-CN" sz="2400" dirty="0" err="1">
                <a:solidFill>
                  <a:srgbClr val="FF0000"/>
                </a:solidFill>
                <a:sym typeface="+mn-ea"/>
              </a:rPr>
              <a:t> rgb</a:t>
            </a:r>
            <a:r>
              <a:rPr altLang="zh-CN" sz="2400" dirty="0">
                <a:solidFill>
                  <a:srgbClr val="FF0000"/>
                </a:solidFill>
                <a:sym typeface="+mn-ea"/>
              </a:rPr>
              <a:t>(0,128,0)</a:t>
            </a:r>
            <a:r>
              <a:rPr lang="en-US" sz="2400" dirty="0" err="1">
                <a:sym typeface="+mn-ea"/>
              </a:rPr>
              <a:t>;</a:t>
            </a:r>
            <a:endParaRPr lang="zh-CN" altLang="en-US" sz="2400" dirty="0"/>
          </a:p>
          <a:p>
            <a:pPr lvl="1"/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4" y="1086137"/>
            <a:ext cx="10319391" cy="4875092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rgb( )</a:t>
            </a:r>
            <a:endParaRPr altLang="zh-CN" dirty="0">
              <a:sym typeface="+mn-ea"/>
            </a:endParaRPr>
          </a:p>
          <a:p>
            <a:pPr lvl="1"/>
            <a:r>
              <a:rPr lang="zh-CN" altLang="en-US" sz="2600" dirty="0">
                <a:cs typeface="+mn-ea"/>
                <a:sym typeface="+mn-ea"/>
              </a:rPr>
              <a:t>RGB，将红（Red）、绿（Green）、蓝（Blue）三原色的色光</a:t>
            </a:r>
            <a:r>
              <a:rPr lang="zh-CN" altLang="en-US" sz="2600" dirty="0">
                <a:solidFill>
                  <a:srgbClr val="FF0000"/>
                </a:solidFill>
                <a:cs typeface="+mn-ea"/>
                <a:sym typeface="+mn-ea"/>
              </a:rPr>
              <a:t>以不同的比例相加</a:t>
            </a:r>
            <a:r>
              <a:rPr lang="zh-CN" altLang="en-US" sz="2600" dirty="0">
                <a:cs typeface="+mn-ea"/>
                <a:sym typeface="+mn-ea"/>
              </a:rPr>
              <a:t>，以产生多种多样的色光。</a:t>
            </a:r>
          </a:p>
          <a:p>
            <a:pPr lvl="1"/>
            <a:endParaRPr lang="zh-CN" altLang="en-US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red</a:t>
            </a:r>
          </a:p>
          <a:p>
            <a:pPr lvl="1"/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green</a:t>
            </a:r>
          </a:p>
          <a:p>
            <a:pPr lvl="1"/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blue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6277700" y="3242398"/>
            <a:ext cx="4521835" cy="299874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/>
          <a:lstStyle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rgb(0,255,0)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绿色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(0,0,255)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十六进制  </a:t>
            </a:r>
            <a:r>
              <a:rPr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以 # 开头   红   绿   蓝  （00~FF）</a:t>
            </a:r>
          </a:p>
          <a:p>
            <a:pPr lvl="1"/>
            <a:r>
              <a:rPr altLang="zh-CN" sz="2600" dirty="0">
                <a:sym typeface="+mn-ea"/>
              </a:rPr>
              <a:t>color : </a:t>
            </a:r>
            <a:r>
              <a:rPr altLang="zh-CN" sz="2600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sz="2600" dirty="0">
                <a:sym typeface="+mn-ea"/>
              </a:rPr>
              <a:t>ff0000;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cs typeface="+mn-ea"/>
                <a:sym typeface="+mn-ea"/>
              </a:rPr>
              <a:t> // 红色</a:t>
            </a:r>
          </a:p>
          <a:p>
            <a:pPr lvl="1"/>
            <a:r>
              <a:rPr altLang="zh-CN" sz="2600" dirty="0">
                <a:sym typeface="+mn-ea"/>
              </a:rPr>
              <a:t>color : </a:t>
            </a:r>
            <a:r>
              <a:rPr altLang="zh-CN" sz="2600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sz="2600" dirty="0">
                <a:sym typeface="+mn-ea"/>
              </a:rPr>
              <a:t>00ff00;</a:t>
            </a:r>
            <a:r>
              <a:rPr lang="zh-CN" altLang="en-US" sz="2600" dirty="0">
                <a:cs typeface="+mn-ea"/>
                <a:sym typeface="+mn-ea"/>
              </a:rPr>
              <a:t>  // 绿色</a:t>
            </a:r>
          </a:p>
          <a:p>
            <a:pPr lvl="1"/>
            <a:r>
              <a:rPr altLang="zh-CN" sz="2600" dirty="0">
                <a:sym typeface="+mn-ea"/>
              </a:rPr>
              <a:t>color : </a:t>
            </a:r>
            <a:r>
              <a:rPr altLang="zh-CN" sz="2600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sz="2600" dirty="0">
                <a:sym typeface="+mn-ea"/>
              </a:rPr>
              <a:t>0000ff;</a:t>
            </a:r>
            <a:r>
              <a:rPr lang="en-US" altLang="zh-CN" sz="2600" dirty="0">
                <a:sym typeface="+mn-ea"/>
              </a:rPr>
              <a:t> </a:t>
            </a:r>
            <a:r>
              <a:rPr altLang="zh-CN" sz="2600" dirty="0">
                <a:sym typeface="+mn-ea"/>
              </a:rPr>
              <a:t> </a:t>
            </a:r>
            <a:r>
              <a:rPr lang="zh-CN" altLang="en-US" sz="2600" dirty="0">
                <a:cs typeface="+mn-ea"/>
                <a:sym typeface="+mn-ea"/>
              </a:rPr>
              <a:t>// 蓝色</a:t>
            </a:r>
          </a:p>
          <a:p>
            <a:pPr lvl="1"/>
            <a:r>
              <a:rPr lang="zh-CN" altLang="en-US" sz="2600" dirty="0">
                <a:sym typeface="+mn-ea"/>
              </a:rPr>
              <a:t>规范写法：</a:t>
            </a:r>
          </a:p>
          <a:p>
            <a:pPr lvl="2"/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</a:p>
          <a:p>
            <a:pPr lvl="2"/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sz="2400" dirty="0">
              <a:cs typeface="+mn-ea"/>
              <a:sym typeface="+mn-ea"/>
            </a:endParaRPr>
          </a:p>
          <a:p>
            <a:pPr lvl="2"/>
            <a:endParaRPr lang="zh-CN" altLang="en-US" dirty="0">
              <a:solidFill>
                <a:srgbClr val="FF0000"/>
              </a:solidFill>
              <a:cs typeface="+mn-ea"/>
              <a:sym typeface="+mn-ea"/>
            </a:endParaRPr>
          </a:p>
          <a:p>
            <a:endParaRPr lang="zh-CN" altLang="en-US" dirty="0">
              <a:solidFill>
                <a:srgbClr val="FF0000"/>
              </a:solidFill>
              <a:cs typeface="+mn-ea"/>
              <a:sym typeface="+mn-ea"/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4639401" y="4090760"/>
            <a:ext cx="3285400" cy="1802039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/>
          <a:lstStyle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#ff0000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#f00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#0f0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#eeeeee  =  #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eee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2729" y="5629592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800" y="1086137"/>
            <a:ext cx="11106646" cy="4875092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字符转换   </a:t>
            </a:r>
            <a:r>
              <a:rPr dirty="0">
                <a:sym typeface="+mn-ea"/>
              </a:rPr>
              <a:t>text-transform</a:t>
            </a:r>
          </a:p>
          <a:p>
            <a:pPr lvl="1"/>
            <a:r>
              <a:rPr lang="zh-CN" altLang="en-US" sz="2600" dirty="0">
                <a:sym typeface="+mn-ea"/>
              </a:rPr>
              <a:t>设置文本的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大小写</a:t>
            </a:r>
          </a:p>
          <a:p>
            <a:pPr lvl="2"/>
            <a:r>
              <a:rPr sz="2400" dirty="0">
                <a:sym typeface="+mn-ea"/>
              </a:rPr>
              <a:t>text-transform</a:t>
            </a:r>
            <a:r>
              <a:rPr lang="zh-CN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uppercase;</a:t>
            </a:r>
            <a:endParaRPr lang="en-US" altLang="zh-CN" sz="2400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属性值：</a:t>
            </a:r>
          </a:p>
          <a:p>
            <a:pPr lvl="2"/>
            <a:r>
              <a:rPr altLang="zh-CN" sz="2400" dirty="0">
                <a:sym typeface="+mn-ea"/>
              </a:rPr>
              <a:t>none</a:t>
            </a:r>
          </a:p>
          <a:p>
            <a:pPr lvl="2"/>
            <a:r>
              <a:rPr altLang="zh-CN" sz="2400" dirty="0">
                <a:sym typeface="+mn-ea"/>
              </a:rPr>
              <a:t>uppercase</a:t>
            </a:r>
            <a:r>
              <a:rPr lang="zh-CN" altLang="en-US" sz="2400" dirty="0">
                <a:sym typeface="+mn-ea"/>
              </a:rPr>
              <a:t>：把所有的字母转换成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sz="2400" dirty="0">
                <a:sym typeface="+mn-ea"/>
              </a:rPr>
              <a:t>写</a:t>
            </a:r>
          </a:p>
          <a:p>
            <a:pPr lvl="2"/>
            <a:r>
              <a:rPr altLang="zh-CN" sz="2400" dirty="0">
                <a:sym typeface="+mn-ea"/>
              </a:rPr>
              <a:t>lowercase</a:t>
            </a:r>
            <a:r>
              <a:rPr lang="zh-CN" altLang="en-US" sz="2400" dirty="0">
                <a:sym typeface="+mn-ea"/>
              </a:rPr>
              <a:t>：把所有的字母转换成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ea"/>
              </a:rPr>
              <a:t>小</a:t>
            </a:r>
            <a:r>
              <a:rPr lang="zh-CN" altLang="en-US" sz="2400" dirty="0">
                <a:sym typeface="+mn-ea"/>
              </a:rPr>
              <a:t>写</a:t>
            </a:r>
          </a:p>
          <a:p>
            <a:pPr lvl="2"/>
            <a:r>
              <a:rPr altLang="zh-CN" sz="2400" dirty="0">
                <a:sym typeface="+mn-ea"/>
              </a:rPr>
              <a:t>capitalize</a:t>
            </a:r>
            <a:r>
              <a:rPr lang="zh-CN" altLang="en-US" sz="2400" dirty="0">
                <a:sym typeface="+mn-ea"/>
              </a:rPr>
              <a:t>：只对每个单词的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首字母大</a:t>
            </a:r>
            <a:r>
              <a:rPr lang="zh-CN" altLang="en-US" sz="2400" dirty="0">
                <a:sym typeface="+mn-ea"/>
              </a:rPr>
              <a:t>写</a:t>
            </a:r>
            <a:endParaRPr lang="zh-CN" altLang="en-US" sz="2400" dirty="0"/>
          </a:p>
          <a:p>
            <a:pPr lvl="1"/>
            <a:endParaRPr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自主学习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7187" y="566288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超链接四种状态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超链接的四种状态</a:t>
            </a:r>
          </a:p>
          <a:p>
            <a:pPr lvl="1"/>
            <a:r>
              <a:rPr sz="2600" dirty="0" err="1">
                <a:sym typeface="+mn-ea"/>
              </a:rPr>
              <a:t>未被</a:t>
            </a:r>
            <a:r>
              <a:rPr lang="zh-CN" altLang="en-US" sz="2600" dirty="0">
                <a:sym typeface="+mn-ea"/>
              </a:rPr>
              <a:t>访问</a:t>
            </a:r>
            <a:r>
              <a:rPr sz="2600" dirty="0" err="1">
                <a:sym typeface="+mn-ea"/>
              </a:rPr>
              <a:t>的超链接</a:t>
            </a:r>
            <a:r>
              <a:rPr sz="2600" dirty="0">
                <a:solidFill>
                  <a:srgbClr val="C00000"/>
                </a:solidFill>
                <a:sym typeface="+mn-ea"/>
              </a:rPr>
              <a:t> a:link</a:t>
            </a:r>
          </a:p>
          <a:p>
            <a:pPr lvl="1"/>
            <a:r>
              <a:rPr sz="2600" dirty="0" err="1">
                <a:sym typeface="+mn-ea"/>
              </a:rPr>
              <a:t>鼠标</a:t>
            </a:r>
            <a:r>
              <a:rPr lang="zh-CN" altLang="en-US" sz="2600" dirty="0">
                <a:sym typeface="+mn-ea"/>
              </a:rPr>
              <a:t>经过的</a:t>
            </a:r>
            <a:r>
              <a:rPr sz="2600" dirty="0" err="1">
                <a:sym typeface="+mn-ea"/>
              </a:rPr>
              <a:t>超链接</a:t>
            </a:r>
            <a:r>
              <a:rPr sz="2600" dirty="0"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a:hover</a:t>
            </a:r>
          </a:p>
          <a:p>
            <a:pPr lvl="1"/>
            <a:r>
              <a:rPr sz="2600" dirty="0" err="1">
                <a:sym typeface="+mn-ea"/>
              </a:rPr>
              <a:t>链接被</a:t>
            </a:r>
            <a:r>
              <a:rPr lang="zh-CN" altLang="en-US" sz="2600" dirty="0">
                <a:sym typeface="+mn-ea"/>
              </a:rPr>
              <a:t>点击的</a:t>
            </a:r>
            <a:r>
              <a:rPr sz="2600" dirty="0" err="1">
                <a:sym typeface="+mn-ea"/>
              </a:rPr>
              <a:t>那一刻</a:t>
            </a:r>
            <a:r>
              <a:rPr sz="2600" dirty="0"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a:act</a:t>
            </a:r>
            <a:r>
              <a:rPr altLang="zh-CN" sz="2600" dirty="0">
                <a:solidFill>
                  <a:srgbClr val="C00000"/>
                </a:solidFill>
                <a:sym typeface="+mn-ea"/>
              </a:rPr>
              <a:t>i</a:t>
            </a:r>
            <a:r>
              <a:rPr sz="2600" dirty="0">
                <a:solidFill>
                  <a:srgbClr val="C00000"/>
                </a:solidFill>
                <a:sym typeface="+mn-ea"/>
              </a:rPr>
              <a:t>ve</a:t>
            </a:r>
          </a:p>
          <a:p>
            <a:pPr lvl="1"/>
            <a:r>
              <a:rPr sz="2600" dirty="0" err="1">
                <a:sym typeface="+mn-ea"/>
              </a:rPr>
              <a:t>访问过</a:t>
            </a:r>
            <a:r>
              <a:rPr lang="zh-CN" altLang="en-US" sz="2600" dirty="0">
                <a:sym typeface="+mn-ea"/>
              </a:rPr>
              <a:t>的</a:t>
            </a:r>
            <a:r>
              <a:rPr sz="2600" dirty="0" err="1">
                <a:sym typeface="+mn-ea"/>
              </a:rPr>
              <a:t>超链接</a:t>
            </a:r>
            <a:r>
              <a:rPr sz="2600" dirty="0"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a:visited</a:t>
            </a:r>
            <a:endParaRPr altLang="zh-CN" sz="2600" dirty="0">
              <a:solidFill>
                <a:srgbClr val="C00000"/>
              </a:solidFill>
              <a:sym typeface="+mn-ea"/>
            </a:endParaRPr>
          </a:p>
          <a:p>
            <a:r>
              <a:rPr lang="zh-CN" altLang="en-US" dirty="0"/>
              <a:t>可对超链接的四种不同状态设置不同样式</a:t>
            </a: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为超</a:t>
            </a:r>
            <a:r>
              <a:rPr lang="en-US" altLang="zh-CN" dirty="0" err="1"/>
              <a:t>链接的四种状态</a:t>
            </a:r>
            <a:r>
              <a:rPr lang="zh-CN" altLang="en-US" dirty="0"/>
              <a:t>设置样式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86970"/>
            <a:ext cx="11106646" cy="522514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状态设置</a:t>
            </a:r>
          </a:p>
          <a:p>
            <a:pPr lvl="1"/>
            <a:r>
              <a:rPr lang="zh-CN" altLang="en-US" sz="2600" dirty="0">
                <a:sym typeface="+mn-ea"/>
              </a:rPr>
              <a:t>四种不同状态可设置不同样式</a:t>
            </a: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设置超链接的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多种</a:t>
            </a:r>
            <a:r>
              <a:rPr lang="zh-CN" altLang="en-US" sz="2600" dirty="0">
                <a:sym typeface="+mn-ea"/>
              </a:rPr>
              <a:t>状态（≥</a:t>
            </a:r>
            <a:r>
              <a:rPr altLang="zh-CN" sz="2600" dirty="0">
                <a:sym typeface="+mn-ea"/>
              </a:rPr>
              <a:t>2</a:t>
            </a:r>
            <a:r>
              <a:rPr lang="zh-CN" altLang="en-US" sz="2600" dirty="0">
                <a:sym typeface="+mn-ea"/>
              </a:rPr>
              <a:t>）时，需要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按特定顺序设置</a:t>
            </a:r>
            <a:endParaRPr altLang="zh-CN" sz="2600" dirty="0">
              <a:solidFill>
                <a:srgbClr val="FF0000"/>
              </a:solidFill>
              <a:sym typeface="+mn-ea"/>
            </a:endParaRPr>
          </a:p>
          <a:p>
            <a:pPr marL="544195" lvl="1" indent="0">
              <a:buNone/>
            </a:pPr>
            <a:r>
              <a:rPr altLang="zh-CN" dirty="0">
                <a:sym typeface="+mn-ea"/>
              </a:rPr>
              <a:t>   :link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:hover</a:t>
            </a:r>
            <a:r>
              <a:rPr lang="zh-CN" dirty="0">
                <a:sym typeface="+mn-ea"/>
              </a:rPr>
              <a:t>，</a:t>
            </a:r>
            <a:r>
              <a:rPr altLang="zh-CN" dirty="0">
                <a:sym typeface="+mn-ea"/>
              </a:rPr>
              <a:t>:active</a:t>
            </a:r>
            <a:endParaRPr lang="en-US" altLang="zh-CN" dirty="0">
              <a:sym typeface="+mn-ea"/>
            </a:endParaRPr>
          </a:p>
          <a:p>
            <a:pPr marL="544195" lvl="1" indent="0">
              <a:buNone/>
            </a:pPr>
            <a:r>
              <a:rPr lang="zh-CN" altLang="en-US" dirty="0">
                <a:sym typeface="+mn-ea"/>
              </a:rPr>
              <a:t>（未被访问的，访问过的，鼠标经过的，被点击时刻的）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9594215" y="585279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59" y="2374527"/>
            <a:ext cx="7460755" cy="183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伪类与 </a:t>
            </a:r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选择器结合使用，</a:t>
            </a:r>
            <a:r>
              <a:rPr dirty="0" err="1">
                <a:sym typeface="+mn-ea"/>
              </a:rPr>
              <a:t>向某些</a:t>
            </a:r>
            <a:r>
              <a:rPr lang="zh-CN" altLang="en-US" dirty="0" err="1">
                <a:sym typeface="+mn-ea"/>
              </a:rPr>
              <a:t>元素</a:t>
            </a:r>
            <a:r>
              <a:rPr dirty="0" err="1">
                <a:sym typeface="+mn-ea"/>
              </a:rPr>
              <a:t>添加特殊效果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68400"/>
              </p:ext>
            </p:extLst>
          </p:nvPr>
        </p:nvGraphicFramePr>
        <p:xfrm>
          <a:off x="1147355" y="2177665"/>
          <a:ext cx="9288416" cy="259181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9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:link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向未被访问的链接添加样式。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:visited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向已被访问的链接添加样式。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:hover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当鼠标悬浮在元素上方时，向元素添加样式。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:active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向被激活的元素添加样式。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link </a:t>
            </a:r>
            <a:r>
              <a:rPr lang="zh-CN" altLang="en-US" dirty="0">
                <a:sym typeface="+mn-ea"/>
              </a:rPr>
              <a:t>和 </a:t>
            </a:r>
            <a:r>
              <a:rPr dirty="0">
                <a:sym typeface="+mn-ea"/>
              </a:rPr>
              <a:t>visited </a:t>
            </a:r>
            <a:r>
              <a:rPr lang="zh-CN" altLang="en-US" dirty="0">
                <a:sym typeface="+mn-ea"/>
              </a:rPr>
              <a:t>只用于超链接</a:t>
            </a:r>
          </a:p>
          <a:p>
            <a:r>
              <a:rPr lang="zh-CN" altLang="en-US" dirty="0">
                <a:sym typeface="+mn-ea"/>
              </a:rPr>
              <a:t>其他可用于各种 </a:t>
            </a:r>
            <a:r>
              <a:rPr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元素</a:t>
            </a:r>
          </a:p>
          <a:p>
            <a:r>
              <a:rPr lang="zh-CN" altLang="en-US" dirty="0">
                <a:sym typeface="+mn-ea"/>
              </a:rPr>
              <a:t>示例：设置 </a:t>
            </a:r>
            <a:r>
              <a:rPr dirty="0">
                <a:sym typeface="+mn-ea"/>
              </a:rPr>
              <a:t>div </a:t>
            </a:r>
            <a:r>
              <a:rPr lang="zh-CN" altLang="en-US" dirty="0">
                <a:sym typeface="+mn-ea"/>
              </a:rPr>
              <a:t>鼠标效果</a:t>
            </a:r>
          </a:p>
          <a:p>
            <a:pPr lvl="1"/>
            <a:r>
              <a:rPr altLang="zh-CN" sz="2600" dirty="0">
                <a:solidFill>
                  <a:srgbClr val="C00000"/>
                </a:solidFill>
                <a:sym typeface="+mn-ea"/>
              </a:rPr>
              <a:t>hover</a:t>
            </a:r>
            <a:r>
              <a:rPr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设置鼠标滑过效果</a:t>
            </a:r>
          </a:p>
          <a:p>
            <a:pPr lvl="1"/>
            <a:r>
              <a:rPr altLang="zh-CN" sz="2600" dirty="0">
                <a:sym typeface="+mn-ea"/>
              </a:rPr>
              <a:t>active </a:t>
            </a:r>
            <a:r>
              <a:rPr lang="zh-CN" altLang="en-US" sz="2600" dirty="0">
                <a:sym typeface="+mn-ea"/>
              </a:rPr>
              <a:t>设置鼠标点击效果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72" y="3146040"/>
            <a:ext cx="5764939" cy="260304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 dirty="0"/>
              <a:t>背景相关属性</a:t>
            </a:r>
            <a:r>
              <a:rPr dirty="0"/>
              <a:t>	</a:t>
            </a:r>
          </a:p>
          <a:p>
            <a:pPr lvl="1"/>
            <a:r>
              <a:rPr lang="zh-CN" altLang="en-US" sz="2600" dirty="0">
                <a:sym typeface="+mn-ea"/>
              </a:rPr>
              <a:t>背景色   ：</a:t>
            </a:r>
            <a:r>
              <a:rPr lang="en-US" altLang="zh-CN" sz="2600" dirty="0">
                <a:sym typeface="+mn-ea"/>
              </a:rPr>
              <a:t>background-color</a:t>
            </a:r>
          </a:p>
          <a:p>
            <a:pPr lvl="1"/>
            <a:r>
              <a:rPr lang="zh-CN" altLang="en-US" sz="2600" dirty="0">
                <a:sym typeface="+mn-ea"/>
              </a:rPr>
              <a:t>背景图片：</a:t>
            </a:r>
            <a:r>
              <a:rPr lang="en-US" altLang="zh-CN" sz="2600" dirty="0">
                <a:sym typeface="+mn-ea"/>
              </a:rPr>
              <a:t>background-image</a:t>
            </a:r>
            <a:endParaRPr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背景重复：</a:t>
            </a:r>
            <a:r>
              <a:rPr lang="en-US" altLang="zh-CN" sz="2600" dirty="0">
                <a:sym typeface="+mn-ea"/>
              </a:rPr>
              <a:t>background-repeat</a:t>
            </a:r>
            <a:endParaRPr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背景定位：</a:t>
            </a:r>
            <a:r>
              <a:rPr lang="en-US" altLang="zh-CN" sz="2600" dirty="0">
                <a:sym typeface="+mn-ea"/>
              </a:rPr>
              <a:t>background-position</a:t>
            </a:r>
          </a:p>
          <a:p>
            <a:pPr marL="471805" lvl="1" indent="0"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background-color</a:t>
            </a:r>
          </a:p>
          <a:p>
            <a:pPr lvl="1"/>
            <a:r>
              <a:rPr dirty="0" err="1"/>
              <a:t>所有元素</a:t>
            </a:r>
            <a:r>
              <a:rPr lang="zh-CN" dirty="0"/>
              <a:t>可</a:t>
            </a:r>
            <a:r>
              <a:rPr dirty="0" err="1"/>
              <a:t>设置背景色</a:t>
            </a:r>
            <a:endParaRPr dirty="0"/>
          </a:p>
          <a:p>
            <a:pPr lvl="1"/>
            <a:r>
              <a:rPr dirty="0" err="1"/>
              <a:t>背景</a:t>
            </a:r>
            <a:r>
              <a:rPr lang="zh-CN" dirty="0"/>
              <a:t>默认颜色是</a:t>
            </a:r>
            <a:r>
              <a:rPr dirty="0" err="1"/>
              <a:t>透明</a:t>
            </a:r>
            <a:r>
              <a:rPr lang="zh-CN" dirty="0"/>
              <a:t>色</a:t>
            </a:r>
          </a:p>
          <a:p>
            <a:pPr lvl="1"/>
            <a:r>
              <a:rPr altLang="zh-CN" dirty="0">
                <a:sym typeface="+mn-ea"/>
              </a:rPr>
              <a:t>background-color : gray;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altLang="zh-CN" dirty="0">
                <a:sym typeface="+mn-ea"/>
              </a:rPr>
              <a:t>background-color : rgb(128,128,128);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6" y="5086787"/>
            <a:ext cx="4734105" cy="78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234440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688455" y="2768600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0" y="1257300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94690" y="631489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demo5-9.html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background-image</a:t>
            </a:r>
          </a:p>
          <a:p>
            <a:pPr lvl="1"/>
            <a:r>
              <a:rPr sz="2600" dirty="0" err="1"/>
              <a:t>设置一个背景图像，必须为这个属性设置一个</a:t>
            </a:r>
            <a:r>
              <a:rPr sz="2600" dirty="0"/>
              <a:t> URL 值</a:t>
            </a:r>
          </a:p>
          <a:p>
            <a:pPr lvl="1"/>
            <a:r>
              <a:rPr lang="en-US" sz="2600" dirty="0">
                <a:sym typeface="+mn-ea"/>
              </a:rPr>
              <a:t>p</a:t>
            </a:r>
            <a:r>
              <a:rPr sz="2600" dirty="0">
                <a:sym typeface="+mn-ea"/>
              </a:rPr>
              <a:t> { background-image : </a:t>
            </a:r>
            <a:r>
              <a:rPr sz="2600" b="1" dirty="0" err="1">
                <a:solidFill>
                  <a:srgbClr val="C00000"/>
                </a:solidFill>
                <a:sym typeface="+mn-ea"/>
              </a:rPr>
              <a:t>url</a:t>
            </a:r>
            <a:r>
              <a:rPr sz="2600" b="1" dirty="0">
                <a:solidFill>
                  <a:srgbClr val="C00000"/>
                </a:solidFill>
                <a:sym typeface="+mn-ea"/>
              </a:rPr>
              <a:t>(</a:t>
            </a:r>
            <a:r>
              <a:rPr lang="en-US" sz="2600" dirty="0">
                <a:sym typeface="+mn-ea"/>
              </a:rPr>
              <a:t>image/1.png</a:t>
            </a:r>
            <a:r>
              <a:rPr sz="2600" b="1" dirty="0">
                <a:solidFill>
                  <a:srgbClr val="C00000"/>
                </a:solidFill>
                <a:sym typeface="+mn-ea"/>
              </a:rPr>
              <a:t>)</a:t>
            </a:r>
            <a:r>
              <a:rPr sz="2600" dirty="0">
                <a:sym typeface="+mn-ea"/>
              </a:rPr>
              <a:t>;}</a:t>
            </a:r>
          </a:p>
          <a:p>
            <a:pPr lvl="2"/>
            <a:r>
              <a:rPr lang="zh-CN" altLang="en-US" sz="2400" dirty="0">
                <a:sym typeface="+mn-ea"/>
              </a:rPr>
              <a:t>相对路径：</a:t>
            </a:r>
            <a:r>
              <a:rPr lang="en-US" altLang="zh-CN" sz="2400" dirty="0">
                <a:sym typeface="+mn-ea"/>
              </a:rPr>
              <a:t>image/bg.jpg</a:t>
            </a:r>
            <a:endParaRPr lang="en-US" altLang="zh-CN" sz="2400" dirty="0"/>
          </a:p>
          <a:p>
            <a:pPr lvl="2"/>
            <a:r>
              <a:rPr lang="zh-CN" altLang="en-US" sz="2400" dirty="0">
                <a:sym typeface="+mn-ea"/>
              </a:rPr>
              <a:t>网络绝对路径：</a:t>
            </a:r>
            <a:r>
              <a:rPr lang="en-US" altLang="zh-CN" sz="2400" dirty="0">
                <a:sym typeface="+mn-ea"/>
              </a:rPr>
              <a:t>http://image.a.com/image/bg.jpg</a:t>
            </a:r>
            <a:endParaRPr lang="en-US" altLang="zh-CN" sz="2400" dirty="0"/>
          </a:p>
          <a:p>
            <a:pPr lvl="2"/>
            <a:r>
              <a:rPr lang="zh-CN" altLang="en-US" sz="2400" strike="sngStrike" dirty="0">
                <a:solidFill>
                  <a:srgbClr val="C00000"/>
                </a:solidFill>
                <a:sym typeface="+mn-ea"/>
              </a:rPr>
              <a:t>本机绝对路径：</a:t>
            </a:r>
            <a:r>
              <a:rPr lang="en-US" altLang="zh-CN" sz="2400" strike="sngStrike" dirty="0">
                <a:solidFill>
                  <a:srgbClr val="C00000"/>
                </a:solidFill>
                <a:sym typeface="+mn-ea"/>
              </a:rPr>
              <a:t>D:/image/bg.jpg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65190" y="2535555"/>
            <a:ext cx="2049780" cy="975360"/>
            <a:chOff x="4656754" y="2741039"/>
            <a:chExt cx="1777120" cy="974850"/>
          </a:xfrm>
        </p:grpSpPr>
        <p:sp>
          <p:nvSpPr>
            <p:cNvPr id="7" name="TextBox 6"/>
            <p:cNvSpPr txBox="1"/>
            <p:nvPr/>
          </p:nvSpPr>
          <p:spPr>
            <a:xfrm>
              <a:off x="5022308" y="3255755"/>
              <a:ext cx="739916" cy="46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如何</a:t>
            </a:r>
            <a:r>
              <a:rPr lang="zh-CN" altLang="en-US" dirty="0">
                <a:sym typeface="+mn-ea"/>
              </a:rPr>
              <a:t>对背景图片做一下设置？</a:t>
            </a:r>
          </a:p>
          <a:p>
            <a:pPr lvl="1"/>
            <a:r>
              <a:rPr lang="zh-CN" altLang="en-US" sz="2600" dirty="0">
                <a:sym typeface="+mn-ea"/>
              </a:rPr>
              <a:t>根据指定要求进行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平铺</a:t>
            </a:r>
          </a:p>
          <a:p>
            <a:pPr lvl="1"/>
            <a:r>
              <a:rPr lang="zh-CN" altLang="en-US" sz="2600" dirty="0">
                <a:sym typeface="+mn-ea"/>
              </a:rPr>
              <a:t>在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指定位置</a:t>
            </a:r>
            <a:r>
              <a:rPr lang="zh-CN" altLang="en-US" sz="2600" dirty="0">
                <a:sym typeface="+mn-ea"/>
              </a:rPr>
              <a:t>出现</a:t>
            </a: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背景重铺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background-repeat	</a:t>
            </a:r>
          </a:p>
          <a:p>
            <a:pPr lvl="1"/>
            <a:r>
              <a:rPr lang="zh-CN" altLang="en-US" sz="2600" dirty="0"/>
              <a:t>设置图像的平铺模式</a:t>
            </a:r>
          </a:p>
          <a:p>
            <a:pPr lvl="1"/>
            <a:r>
              <a:rPr lang="zh-CN" altLang="en-US" sz="2600" dirty="0"/>
              <a:t>属性值</a:t>
            </a:r>
            <a:r>
              <a:rPr lang="zh-CN" altLang="en-US" dirty="0"/>
              <a:t>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0682" y="1332024"/>
            <a:ext cx="5656442" cy="166179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p{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background-image : url(bg.jpg);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repeat-x;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5" y="3301728"/>
            <a:ext cx="7158355" cy="2792730"/>
          </a:xfrm>
          <a:prstGeom prst="rect">
            <a:avLst/>
          </a:prstGeom>
          <a:ln w="19050" cmpd="sng">
            <a:solidFill>
              <a:srgbClr val="A6A6A6">
                <a:alpha val="23000"/>
              </a:srgbClr>
            </a:solidFill>
            <a:prstDash val="solid"/>
          </a:ln>
        </p:spPr>
      </p:pic>
      <p:sp>
        <p:nvSpPr>
          <p:cNvPr id="6" name="圆角矩形 5"/>
          <p:cNvSpPr/>
          <p:nvPr/>
        </p:nvSpPr>
        <p:spPr>
          <a:xfrm>
            <a:off x="3140075" y="3654514"/>
            <a:ext cx="877570" cy="542925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/>
              <a:t>background-position</a:t>
            </a:r>
          </a:p>
          <a:p>
            <a:pPr lvl="1"/>
            <a:r>
              <a:rPr lang="zh-CN" sz="2400" dirty="0">
                <a:sym typeface="+mn-ea"/>
              </a:rPr>
              <a:t>设置</a:t>
            </a:r>
            <a:r>
              <a:rPr sz="2400" dirty="0" err="1">
                <a:sym typeface="+mn-ea"/>
              </a:rPr>
              <a:t>图像在背景中的位置</a:t>
            </a:r>
            <a:r>
              <a:rPr lang="zh-CN" sz="2400" dirty="0">
                <a:sym typeface="+mn-ea"/>
              </a:rPr>
              <a:t>（水平位置、垂直位置）</a:t>
            </a:r>
            <a:endParaRPr lang="zh-CN" sz="2400" dirty="0"/>
          </a:p>
          <a:p>
            <a:pPr lvl="1"/>
            <a:r>
              <a:rPr lang="zh-CN" sz="2400" dirty="0">
                <a:sym typeface="+mn-ea"/>
              </a:rPr>
              <a:t>属性值：</a:t>
            </a:r>
          </a:p>
          <a:p>
            <a:pPr lvl="2"/>
            <a:r>
              <a:rPr lang="zh-CN" sz="2400" dirty="0">
                <a:solidFill>
                  <a:srgbClr val="FF0000"/>
                </a:solidFill>
                <a:sym typeface="+mn-ea"/>
              </a:rPr>
              <a:t>关键字</a:t>
            </a:r>
          </a:p>
          <a:p>
            <a:pPr lvl="2"/>
            <a:r>
              <a:rPr lang="zh-CN" sz="2400" dirty="0">
                <a:solidFill>
                  <a:srgbClr val="FF0000"/>
                </a:solidFill>
                <a:sym typeface="+mn-ea"/>
              </a:rPr>
              <a:t>长度值</a:t>
            </a:r>
          </a:p>
          <a:p>
            <a:r>
              <a:rPr lang="zh-CN" altLang="en-US" dirty="0"/>
              <a:t>注意：定位前提条件是图像平铺模式设置为 </a:t>
            </a:r>
            <a:r>
              <a:rPr dirty="0"/>
              <a:t>no-repeat</a:t>
            </a:r>
          </a:p>
          <a:p>
            <a:pPr marL="471805" lvl="1" indent="0">
              <a:buNone/>
            </a:pP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background-position 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 dirty="0">
                <a:sym typeface="+mn-ea"/>
              </a:rPr>
              <a:t>；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ym typeface="+mn-ea"/>
              </a:rPr>
              <a:t>如果仅规定了一个关键词，那么第二个值将是 </a:t>
            </a:r>
            <a:r>
              <a:rPr dirty="0">
                <a:sym typeface="+mn-ea"/>
              </a:rPr>
              <a:t>"center"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6556060" y="1870685"/>
            <a:ext cx="5302112" cy="292417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400px;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36115"/>
            <a:ext cx="5295900" cy="2858770"/>
          </a:xfrm>
          <a:prstGeom prst="rect">
            <a:avLst/>
          </a:prstGeom>
          <a:ln w="19050" cmpd="sng">
            <a:solidFill>
              <a:srgbClr val="A6A6A6">
                <a:alpha val="93000"/>
              </a:srgbClr>
            </a:solidFill>
            <a:prstDash val="solid"/>
          </a:ln>
        </p:spPr>
      </p:pic>
      <p:sp>
        <p:nvSpPr>
          <p:cNvPr id="7" name="TextBox 4"/>
          <p:cNvSpPr txBox="1"/>
          <p:nvPr/>
        </p:nvSpPr>
        <p:spPr>
          <a:xfrm>
            <a:off x="9355002" y="585778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demo5-10.html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8764" y="975297"/>
            <a:ext cx="11246777" cy="4875092"/>
          </a:xfrm>
        </p:spPr>
        <p:txBody>
          <a:bodyPr/>
          <a:lstStyle/>
          <a:p>
            <a:r>
              <a:rPr dirty="0">
                <a:sym typeface="+mn-ea"/>
              </a:rPr>
              <a:t>background-position 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长度值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lang="zh-CN" altLang="en-US" dirty="0">
                <a:sym typeface="+mn-ea"/>
              </a:rPr>
              <a:t>长度值是指距离元素左上角的距离，第一个值是水平位置，第二个值是垂直位置。左上角是 </a:t>
            </a:r>
            <a:r>
              <a:rPr lang="en-US" altLang="zh-CN" dirty="0">
                <a:sym typeface="+mn-ea"/>
              </a:rPr>
              <a:t>0 0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122263" y="2875527"/>
            <a:ext cx="5818186" cy="292417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50px  100px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400px;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2875527"/>
            <a:ext cx="444690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61442"/>
            <a:ext cx="11106646" cy="4875092"/>
          </a:xfrm>
        </p:spPr>
        <p:txBody>
          <a:bodyPr/>
          <a:lstStyle/>
          <a:p>
            <a:r>
              <a:rPr dirty="0"/>
              <a:t>background</a:t>
            </a:r>
          </a:p>
          <a:p>
            <a:pPr lvl="1"/>
            <a:r>
              <a:rPr sz="2600" dirty="0"/>
              <a:t>在</a:t>
            </a:r>
            <a:r>
              <a:rPr lang="zh-CN" altLang="en-US" sz="2600" dirty="0"/>
              <a:t>一个</a:t>
            </a:r>
            <a:r>
              <a:rPr sz="2600" dirty="0" err="1"/>
              <a:t>声明中设置所有背景属性</a:t>
            </a:r>
            <a:endParaRPr sz="2600" dirty="0"/>
          </a:p>
        </p:txBody>
      </p:sp>
      <p:sp>
        <p:nvSpPr>
          <p:cNvPr id="5" name="TextBox 6"/>
          <p:cNvSpPr txBox="1"/>
          <p:nvPr/>
        </p:nvSpPr>
        <p:spPr>
          <a:xfrm>
            <a:off x="1419860" y="2471130"/>
            <a:ext cx="8594997" cy="2108200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 :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url(bg.jpg)  no-repeat  center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400px;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8" y="3853635"/>
            <a:ext cx="3496945" cy="241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可以为下述文本设置哪些样式？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4180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89861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</a:p>
        </p:txBody>
      </p:sp>
      <p:sp>
        <p:nvSpPr>
          <p:cNvPr id="5" name="椭圆 4"/>
          <p:cNvSpPr/>
          <p:nvPr/>
        </p:nvSpPr>
        <p:spPr>
          <a:xfrm>
            <a:off x="914281" y="332309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</a:p>
        </p:txBody>
      </p:sp>
      <p:sp>
        <p:nvSpPr>
          <p:cNvPr id="7" name="椭圆 6"/>
          <p:cNvSpPr/>
          <p:nvPr/>
        </p:nvSpPr>
        <p:spPr>
          <a:xfrm>
            <a:off x="914281" y="430248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</a:p>
        </p:txBody>
      </p:sp>
      <p:sp>
        <p:nvSpPr>
          <p:cNvPr id="13" name="椭圆 12"/>
          <p:cNvSpPr/>
          <p:nvPr/>
        </p:nvSpPr>
        <p:spPr>
          <a:xfrm>
            <a:off x="902283" y="533360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</a:p>
        </p:txBody>
      </p:sp>
      <p:sp>
        <p:nvSpPr>
          <p:cNvPr id="14" name="椭圆 13"/>
          <p:cNvSpPr/>
          <p:nvPr/>
        </p:nvSpPr>
        <p:spPr>
          <a:xfrm>
            <a:off x="7302249" y="4617047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</a:p>
        </p:txBody>
      </p:sp>
      <p:sp>
        <p:nvSpPr>
          <p:cNvPr id="15" name="椭圆 14"/>
          <p:cNvSpPr/>
          <p:nvPr/>
        </p:nvSpPr>
        <p:spPr>
          <a:xfrm>
            <a:off x="5354615" y="3441720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</a:p>
        </p:txBody>
      </p:sp>
      <p:sp>
        <p:nvSpPr>
          <p:cNvPr id="16" name="椭圆 15"/>
          <p:cNvSpPr/>
          <p:nvPr/>
        </p:nvSpPr>
        <p:spPr>
          <a:xfrm>
            <a:off x="2924366" y="430248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</a:p>
        </p:txBody>
      </p:sp>
      <p:sp>
        <p:nvSpPr>
          <p:cNvPr id="17" name="椭圆 16"/>
          <p:cNvSpPr/>
          <p:nvPr/>
        </p:nvSpPr>
        <p:spPr>
          <a:xfrm>
            <a:off x="2844430" y="534215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</a:p>
        </p:txBody>
      </p:sp>
      <p:sp>
        <p:nvSpPr>
          <p:cNvPr id="18" name="椭圆 17"/>
          <p:cNvSpPr/>
          <p:nvPr/>
        </p:nvSpPr>
        <p:spPr>
          <a:xfrm>
            <a:off x="2814454" y="332309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</a:p>
        </p:txBody>
      </p:sp>
      <p:sp>
        <p:nvSpPr>
          <p:cNvPr id="21" name="椭圆 20"/>
          <p:cNvSpPr/>
          <p:nvPr/>
        </p:nvSpPr>
        <p:spPr>
          <a:xfrm>
            <a:off x="7444979" y="362808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</a:p>
        </p:txBody>
      </p:sp>
      <p:sp>
        <p:nvSpPr>
          <p:cNvPr id="22" name="椭圆 21"/>
          <p:cNvSpPr/>
          <p:nvPr/>
        </p:nvSpPr>
        <p:spPr>
          <a:xfrm>
            <a:off x="5354615" y="445627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</a:p>
        </p:txBody>
      </p:sp>
      <p:sp>
        <p:nvSpPr>
          <p:cNvPr id="23" name="椭圆 22"/>
          <p:cNvSpPr/>
          <p:nvPr/>
        </p:nvSpPr>
        <p:spPr>
          <a:xfrm>
            <a:off x="5354615" y="536089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</a:p>
        </p:txBody>
      </p:sp>
      <p:sp>
        <p:nvSpPr>
          <p:cNvPr id="24" name="椭圆 23"/>
          <p:cNvSpPr/>
          <p:nvPr/>
        </p:nvSpPr>
        <p:spPr>
          <a:xfrm>
            <a:off x="8980779" y="497981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29965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列表相关属性</a:t>
            </a:r>
          </a:p>
          <a:p>
            <a:pPr lvl="1"/>
            <a:r>
              <a:rPr lang="zh-CN" altLang="en-US" sz="2600" dirty="0" err="1">
                <a:sym typeface="+mn-ea"/>
              </a:rPr>
              <a:t>列表标志类型：</a:t>
            </a:r>
            <a:r>
              <a:rPr altLang="zh-CN" sz="2600" dirty="0">
                <a:sym typeface="+mn-ea"/>
              </a:rPr>
              <a:t>list-style-type</a:t>
            </a:r>
            <a:endParaRPr lang="zh-CN" altLang="en-US" sz="2600" dirty="0" err="1">
              <a:sym typeface="+mn-ea"/>
            </a:endParaRPr>
          </a:p>
          <a:p>
            <a:pPr lvl="1"/>
            <a:r>
              <a:rPr lang="zh-CN" altLang="en-US" sz="2600" dirty="0" err="1">
                <a:sym typeface="+mn-ea"/>
              </a:rPr>
              <a:t>列表标志图像：</a:t>
            </a:r>
            <a:r>
              <a:rPr altLang="zh-CN" sz="2600" dirty="0">
                <a:sym typeface="+mn-ea"/>
              </a:rPr>
              <a:t>list-style-image</a:t>
            </a:r>
            <a:endParaRPr lang="zh-CN" altLang="en-US" sz="2600" dirty="0" err="1">
              <a:sym typeface="+mn-ea"/>
            </a:endParaRPr>
          </a:p>
          <a:p>
            <a:pPr lvl="1"/>
            <a:r>
              <a:rPr lang="zh-CN" altLang="en-US" sz="2600" dirty="0" err="1">
                <a:sym typeface="+mn-ea"/>
              </a:rPr>
              <a:t>列表标志位置：</a:t>
            </a:r>
            <a:r>
              <a:rPr altLang="zh-CN" sz="2600" dirty="0">
                <a:sym typeface="+mn-ea"/>
              </a:rPr>
              <a:t>list-style-position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list-style-type</a:t>
            </a:r>
          </a:p>
          <a:p>
            <a:pPr lvl="1"/>
            <a:r>
              <a:rPr sz="2600" dirty="0" err="1"/>
              <a:t>设置</a:t>
            </a:r>
            <a:r>
              <a:rPr sz="2600" dirty="0" err="1">
                <a:solidFill>
                  <a:srgbClr val="FF0000"/>
                </a:solidFill>
              </a:rPr>
              <a:t>列表项标记</a:t>
            </a:r>
            <a:r>
              <a:rPr sz="2600" dirty="0" err="1"/>
              <a:t>的类型</a:t>
            </a:r>
            <a:endParaRPr sz="2600" dirty="0"/>
          </a:p>
          <a:p>
            <a:pPr lvl="1"/>
            <a:r>
              <a:rPr lang="zh-CN" altLang="en-US" sz="2600" dirty="0"/>
              <a:t>属性值：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89" y="2621280"/>
            <a:ext cx="7021195" cy="34785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1028246" y="565558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list-style-image</a:t>
            </a:r>
          </a:p>
          <a:p>
            <a:pPr lvl="1"/>
            <a:r>
              <a:rPr sz="2600" dirty="0" err="1"/>
              <a:t>使用图像来替换列表项的标记</a:t>
            </a:r>
            <a:endParaRPr sz="2600" dirty="0"/>
          </a:p>
          <a:p>
            <a:pPr lvl="1"/>
            <a:r>
              <a:rPr sz="2600" dirty="0"/>
              <a:t> list-style-image : </a:t>
            </a:r>
            <a:r>
              <a:rPr sz="2600" dirty="0" err="1">
                <a:solidFill>
                  <a:srgbClr val="C00000"/>
                </a:solidFill>
              </a:rPr>
              <a:t>url</a:t>
            </a:r>
            <a:r>
              <a:rPr sz="2600" dirty="0"/>
              <a:t>( </a:t>
            </a:r>
            <a:r>
              <a:rPr lang="en-US" sz="2600" dirty="0"/>
              <a:t>images/arrow.png </a:t>
            </a:r>
            <a:r>
              <a:rPr sz="2600" dirty="0"/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50252"/>
          <a:stretch>
            <a:fillRect/>
          </a:stretch>
        </p:blipFill>
        <p:spPr>
          <a:xfrm>
            <a:off x="1231265" y="3694520"/>
            <a:ext cx="3076575" cy="187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list-style-position</a:t>
            </a:r>
          </a:p>
          <a:p>
            <a:pPr lvl="1"/>
            <a:r>
              <a:rPr lang="zh-CN" sz="2600" dirty="0"/>
              <a:t>设置</a:t>
            </a:r>
            <a:r>
              <a:rPr sz="2600" dirty="0" err="1"/>
              <a:t>列表标记的位置</a:t>
            </a:r>
            <a:endParaRPr sz="2600" dirty="0"/>
          </a:p>
          <a:p>
            <a:pPr lvl="1"/>
            <a:r>
              <a:rPr lang="en-US" sz="2600" dirty="0"/>
              <a:t>list-style-position : inside;</a:t>
            </a:r>
          </a:p>
          <a:p>
            <a:pPr lvl="1"/>
            <a:r>
              <a:rPr lang="zh-CN" sz="2600" dirty="0"/>
              <a:t>属性值</a:t>
            </a:r>
            <a:r>
              <a:rPr lang="zh-CN" dirty="0"/>
              <a:t>：</a:t>
            </a:r>
          </a:p>
          <a:p>
            <a:pPr lvl="2"/>
            <a:r>
              <a:rPr lang="zh-CN" sz="2400" dirty="0">
                <a:solidFill>
                  <a:srgbClr val="C00000"/>
                </a:solidFill>
              </a:rPr>
              <a:t>outside</a:t>
            </a:r>
            <a:r>
              <a:rPr lang="zh-CN" sz="2400" dirty="0"/>
              <a:t>：默认值。标记位于文本的左侧</a:t>
            </a:r>
          </a:p>
          <a:p>
            <a:pPr lvl="2"/>
            <a:r>
              <a:rPr lang="zh-CN" sz="2400" dirty="0">
                <a:solidFill>
                  <a:srgbClr val="C00000"/>
                </a:solidFill>
                <a:sym typeface="+mn-ea"/>
              </a:rPr>
              <a:t>inside</a:t>
            </a:r>
            <a:r>
              <a:rPr lang="zh-CN" sz="2400" dirty="0">
                <a:sym typeface="+mn-ea"/>
              </a:rPr>
              <a:t>：标记放置在文本以内</a:t>
            </a:r>
            <a:endParaRPr lang="zh-CN" sz="2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60120"/>
            <a:ext cx="455422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5" y="3517902"/>
            <a:ext cx="4466590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898842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demo5-13.html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</a:t>
            </a:r>
          </a:p>
          <a:p>
            <a:pPr lvl="1"/>
            <a:r>
              <a:rPr dirty="0" err="1"/>
              <a:t>一个声明中设置所有的列表属性</a:t>
            </a:r>
            <a:endParaRPr dirty="0"/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outside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inside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endParaRPr altLang="zh-CN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70" y="1464945"/>
            <a:ext cx="2981325" cy="3648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212175" y="1146462"/>
          <a:ext cx="11687810" cy="4312032"/>
        </p:xfrm>
        <a:graphic>
          <a:graphicData uri="http://schemas.openxmlformats.org/drawingml/2006/table">
            <a:tbl>
              <a:tblPr firstRow="1" bandRow="1"/>
              <a:tblGrid>
                <a:gridCol w="186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超链接修饰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列表修饰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text-indent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list-style-type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list-style-image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list-style-position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text-decoration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字体相关属性</a:t>
            </a:r>
            <a:r>
              <a:rPr dirty="0"/>
              <a:t>	</a:t>
            </a:r>
          </a:p>
          <a:p>
            <a:pPr lvl="1"/>
            <a:r>
              <a:rPr lang="en-US" sz="2600" dirty="0" err="1">
                <a:sym typeface="+mn-ea"/>
              </a:rPr>
              <a:t>字体系列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sz="2600" dirty="0">
                <a:sym typeface="+mn-ea"/>
              </a:rPr>
              <a:t>font-family</a:t>
            </a:r>
            <a:endParaRPr lang="en-US" sz="2600" dirty="0"/>
          </a:p>
          <a:p>
            <a:pPr lvl="1"/>
            <a:r>
              <a:rPr lang="en-US" sz="2600" dirty="0" err="1">
                <a:sym typeface="+mn-ea"/>
              </a:rPr>
              <a:t>字体大小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font-size</a:t>
            </a:r>
            <a:endParaRPr lang="en-US" altLang="zh-CN" sz="2600" dirty="0"/>
          </a:p>
          <a:p>
            <a:pPr lvl="1"/>
            <a:r>
              <a:rPr lang="en-US" altLang="zh-CN" sz="2600" dirty="0" err="1">
                <a:sym typeface="+mn-ea"/>
              </a:rPr>
              <a:t>字体</a:t>
            </a:r>
            <a:r>
              <a:rPr lang="zh-CN" altLang="en-US" sz="2600" dirty="0" err="1">
                <a:sym typeface="+mn-ea"/>
              </a:rPr>
              <a:t>样式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font-style</a:t>
            </a:r>
            <a:endParaRPr lang="zh-CN" altLang="en-US" sz="2600" dirty="0"/>
          </a:p>
          <a:p>
            <a:pPr lvl="1"/>
            <a:r>
              <a:rPr lang="en-US" altLang="zh-CN" sz="2600" dirty="0" err="1">
                <a:sym typeface="+mn-ea"/>
              </a:rPr>
              <a:t>字体</a:t>
            </a:r>
            <a:r>
              <a:rPr lang="zh-CN" altLang="en-US" sz="2600" dirty="0" err="1">
                <a:sym typeface="+mn-ea"/>
              </a:rPr>
              <a:t>粗细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font-weight</a:t>
            </a:r>
            <a:endParaRPr lang="en-US" altLang="zh-CN" sz="2600" dirty="0"/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字体系列 </a:t>
            </a:r>
            <a:r>
              <a:rPr lang="en-US" altLang="zh-CN" dirty="0"/>
              <a:t>font-family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2305"/>
          </a:xfrm>
        </p:spPr>
        <p:txBody>
          <a:bodyPr/>
          <a:lstStyle/>
          <a:p>
            <a:r>
              <a:rPr lang="zh-CN" altLang="en-US" dirty="0"/>
              <a:t>设置一种字体</a:t>
            </a:r>
            <a:endParaRPr dirty="0"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Wingdings"/>
              <a:buChar char=""/>
            </a:pPr>
            <a:r>
              <a:rPr lang="en-US" altLang="zh-CN" sz="2500" dirty="0">
                <a:latin typeface="微软雅黑"/>
                <a:sym typeface="+mn-ea"/>
              </a:rPr>
              <a:t>font-family : '</a:t>
            </a:r>
            <a:r>
              <a:rPr lang="zh-CN" altLang="en-US" sz="2500" dirty="0">
                <a:latin typeface="微软雅黑"/>
                <a:sym typeface="+mn-ea"/>
              </a:rPr>
              <a:t>宋体</a:t>
            </a:r>
            <a:r>
              <a:rPr lang="en-US" altLang="zh-CN" sz="2500" dirty="0">
                <a:latin typeface="微软雅黑"/>
                <a:sym typeface="+mn-ea"/>
              </a:rPr>
              <a:t>' ;</a:t>
            </a:r>
            <a:endParaRPr lang="en-US" altLang="zh-CN" sz="2500" dirty="0">
              <a:latin typeface="微软雅黑"/>
            </a:endParaRPr>
          </a:p>
          <a:p>
            <a:pPr marL="272415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cs typeface="+mn-ea"/>
                <a:sym typeface="+mn-ea"/>
              </a:rPr>
              <a:t>设置多种字体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Wingdings"/>
              <a:buChar char=""/>
            </a:pPr>
            <a:r>
              <a:rPr lang="en-US" altLang="zh-CN" sz="2500" dirty="0">
                <a:latin typeface="微软雅黑"/>
                <a:sym typeface="+mn-ea"/>
              </a:rPr>
              <a:t>font-family : '</a:t>
            </a:r>
            <a:r>
              <a:rPr lang="zh-CN" altLang="en-US" sz="2500" dirty="0">
                <a:latin typeface="微软雅黑"/>
                <a:sym typeface="+mn-ea"/>
              </a:rPr>
              <a:t>宋体</a:t>
            </a:r>
            <a:r>
              <a:rPr lang="en-US" altLang="zh-CN" sz="2500" dirty="0">
                <a:latin typeface="微软雅黑"/>
                <a:sym typeface="+mn-ea"/>
              </a:rPr>
              <a:t>', '</a:t>
            </a:r>
            <a:r>
              <a:rPr lang="zh-CN" altLang="en-US" sz="2500" dirty="0">
                <a:latin typeface="微软雅黑"/>
                <a:sym typeface="+mn-ea"/>
              </a:rPr>
              <a:t>仿宋</a:t>
            </a:r>
            <a:r>
              <a:rPr lang="en-US" altLang="zh-CN" sz="2500" dirty="0">
                <a:latin typeface="微软雅黑"/>
                <a:sym typeface="+mn-ea"/>
              </a:rPr>
              <a:t>', 'Times New Roman' ;</a:t>
            </a:r>
            <a:endParaRPr lang="en-US" altLang="zh-CN" sz="2500" dirty="0">
              <a:latin typeface="微软雅黑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……</a:t>
            </a:r>
            <a:endParaRPr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实战技巧</a:t>
            </a:r>
          </a:p>
          <a:p>
            <a:pPr lvl="1"/>
            <a:r>
              <a:rPr lang="en-US" altLang="zh-CN" dirty="0">
                <a:sym typeface="+mn-ea"/>
              </a:rPr>
              <a:t>font-family : 'Times New Roman' , Serif 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endParaRPr altLang="zh-CN" dirty="0">
              <a:sym typeface="+mn-ea"/>
            </a:endParaRPr>
          </a:p>
          <a:p>
            <a:endParaRPr altLang="zh-CN" dirty="0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4615" y="5677398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 </a:t>
            </a:r>
            <a:r>
              <a:rPr lang="en-US" altLang="zh-CN" dirty="0"/>
              <a:t>font-size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69738"/>
            <a:ext cx="11106785" cy="5470525"/>
          </a:xfrm>
        </p:spPr>
        <p:txBody>
          <a:bodyPr>
            <a:normAutofit lnSpcReduction="10000"/>
          </a:bodyPr>
          <a:lstStyle/>
          <a:p>
            <a:pPr>
              <a:spcAft>
                <a:spcPts val="400"/>
              </a:spcAft>
            </a:pPr>
            <a:r>
              <a:rPr lang="zh-CN" altLang="en-US" dirty="0"/>
              <a:t>设置字体大小为绝对值</a:t>
            </a:r>
            <a:endParaRPr dirty="0"/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spcAft>
                <a:spcPts val="400"/>
              </a:spcAft>
              <a:buFont typeface="Wingdings"/>
              <a:buChar char=""/>
            </a:pPr>
            <a:r>
              <a:rPr lang="en-US" altLang="zh-CN" dirty="0">
                <a:latin typeface="微软雅黑"/>
                <a:sym typeface="+mn-ea"/>
              </a:rPr>
              <a:t>font-size : 20px;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spcAft>
                <a:spcPts val="400"/>
              </a:spcAft>
              <a:buFont typeface="Wingdings"/>
              <a:buChar char=""/>
            </a:pPr>
            <a:r>
              <a:rPr lang="zh-CN" altLang="en-US" dirty="0">
                <a:latin typeface="微软雅黑"/>
              </a:rPr>
              <a:t>将文本设置为指定的大小，不允许用户在浏览器中改变文本大小。</a:t>
            </a:r>
            <a:endParaRPr lang="en-US" altLang="zh-CN" dirty="0">
              <a:latin typeface="微软雅黑"/>
            </a:endParaRPr>
          </a:p>
          <a:p>
            <a:pPr marL="272415" lvl="1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cs typeface="+mn-ea"/>
                <a:sym typeface="+mn-ea"/>
              </a:rPr>
              <a:t>设置字体大小为相对值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spcAft>
                <a:spcPts val="400"/>
              </a:spcAft>
              <a:buFont typeface="Wingdings"/>
              <a:buChar char=""/>
            </a:pPr>
            <a:r>
              <a:rPr altLang="zh-CN" dirty="0">
                <a:latin typeface="微软雅黑"/>
                <a:sym typeface="+mn-ea"/>
              </a:rPr>
              <a:t>font-size : 2em</a:t>
            </a:r>
            <a:r>
              <a:rPr lang="en-US" dirty="0">
                <a:latin typeface="微软雅黑"/>
                <a:sym typeface="+mn-ea"/>
              </a:rPr>
              <a:t>;</a:t>
            </a:r>
            <a:r>
              <a:rPr lang="zh-CN" altLang="en-US" dirty="0">
                <a:latin typeface="微软雅黑"/>
                <a:sym typeface="+mn-ea"/>
              </a:rPr>
              <a:t>（或 </a:t>
            </a:r>
            <a:r>
              <a:rPr altLang="zh-CN" dirty="0" err="1">
                <a:latin typeface="微软雅黑"/>
                <a:sym typeface="+mn-ea"/>
              </a:rPr>
              <a:t>font-size : 200</a:t>
            </a:r>
            <a:r>
              <a:rPr altLang="zh-CN" dirty="0">
                <a:latin typeface="微软雅黑"/>
                <a:sym typeface="+mn-ea"/>
              </a:rPr>
              <a:t>%;</a:t>
            </a:r>
            <a:r>
              <a:rPr lang="zh-CN" altLang="en-US" dirty="0">
                <a:latin typeface="微软雅黑"/>
                <a:sym typeface="+mn-ea"/>
              </a:rPr>
              <a:t>）</a:t>
            </a:r>
            <a:endParaRPr lang="en-US" altLang="zh-CN" dirty="0">
              <a:latin typeface="微软雅黑"/>
            </a:endParaRPr>
          </a:p>
          <a:p>
            <a:pPr lvl="1">
              <a:spcAft>
                <a:spcPts val="400"/>
              </a:spcAft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相对于父级元素来设置大小。允许用户改变文本大小</a:t>
            </a:r>
          </a:p>
          <a:p>
            <a:pPr>
              <a:spcAft>
                <a:spcPts val="400"/>
              </a:spcAft>
            </a:pPr>
            <a:r>
              <a:rPr lang="zh-CN" altLang="en-US" dirty="0"/>
              <a:t>实战技巧</a:t>
            </a:r>
          </a:p>
          <a:p>
            <a:pPr lvl="1">
              <a:spcAft>
                <a:spcPts val="400"/>
              </a:spcAft>
            </a:pPr>
            <a:r>
              <a:rPr lang="en-US" altLang="zh-CN" dirty="0">
                <a:sym typeface="+mn-ea"/>
              </a:rPr>
              <a:t>1em </a:t>
            </a:r>
            <a:r>
              <a:rPr lang="zh-CN" altLang="en-US" dirty="0">
                <a:sym typeface="+mn-ea"/>
              </a:rPr>
              <a:t>等于当前的字体尺寸。设置字号时，</a:t>
            </a:r>
            <a:r>
              <a:rPr lang="en-US" altLang="zh-CN" dirty="0" err="1">
                <a:sym typeface="+mn-ea"/>
              </a:rPr>
              <a:t>em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的值会相对于父元素的字号改变。若未规定字体大小，普通文本的默认大小是 </a:t>
            </a:r>
            <a:r>
              <a:rPr lang="en-US"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像素 </a:t>
            </a:r>
            <a:r>
              <a:rPr lang="en-US" altLang="zh-CN" dirty="0">
                <a:sym typeface="+mn-ea"/>
              </a:rPr>
              <a:t>(16px=1em)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长度单位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长度单位</a:t>
            </a:r>
            <a:endParaRPr altLang="zh-CN" sz="28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固定长度：</a:t>
            </a:r>
            <a:r>
              <a:rPr sz="2600" dirty="0" err="1">
                <a:solidFill>
                  <a:srgbClr val="C00000"/>
                </a:solidFill>
                <a:sym typeface="+mn-ea"/>
              </a:rPr>
              <a:t>px</a:t>
            </a:r>
            <a:endParaRPr lang="zh-CN" altLang="en-US" sz="26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 sz="2400" dirty="0">
                <a:sym typeface="+mn-ea"/>
              </a:rPr>
              <a:t>font-size : 20px;</a:t>
            </a:r>
            <a:endParaRPr altLang="zh-CN" sz="24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相对长度：</a:t>
            </a:r>
            <a:r>
              <a:rPr sz="2600" dirty="0" err="1">
                <a:solidFill>
                  <a:srgbClr val="C00000"/>
                </a:solidFill>
                <a:sym typeface="+mn-ea"/>
              </a:rPr>
              <a:t>em</a:t>
            </a:r>
            <a:endParaRPr altLang="zh-CN" sz="26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 sz="2400" dirty="0">
                <a:sym typeface="+mn-ea"/>
              </a:rPr>
              <a:t>font-size : 2em;</a:t>
            </a:r>
            <a:endParaRPr altLang="zh-CN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相对单位 em 是相对于元素本身的字体大小的。</a:t>
            </a:r>
          </a:p>
          <a:p>
            <a:pPr lvl="2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font-size 属性，它的 em 值指的是相对父元素的字体大小。</a:t>
            </a:r>
          </a:p>
          <a:p>
            <a:endParaRPr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8398767" y="548434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字体风格 </a:t>
            </a:r>
            <a:r>
              <a:rPr lang="en-US" altLang="zh-CN" dirty="0"/>
              <a:t>font-style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767580"/>
          </a:xfrm>
        </p:spPr>
        <p:txBody>
          <a:bodyPr>
            <a:normAutofit/>
          </a:bodyPr>
          <a:lstStyle/>
          <a:p>
            <a:pPr marL="272415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cs typeface="+mn-ea"/>
                <a:sym typeface="+mn-ea"/>
              </a:rPr>
              <a:t>设置字体斜体显示</a:t>
            </a:r>
          </a:p>
          <a:p>
            <a:pPr lvl="1"/>
            <a:r>
              <a:rPr altLang="zh-CN" dirty="0">
                <a:sym typeface="+mn-ea"/>
              </a:rPr>
              <a:t>font-style : italic</a:t>
            </a:r>
            <a:r>
              <a:rPr lang="en-US" altLang="zh-CN" dirty="0">
                <a:sym typeface="+mn-ea"/>
              </a:rPr>
              <a:t>;</a:t>
            </a:r>
          </a:p>
          <a:p>
            <a:pPr lvl="1"/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属性值：</a:t>
            </a:r>
          </a:p>
          <a:p>
            <a:pPr lvl="2"/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normal : 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常规样式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italic</a:t>
            </a:r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斜体样式</a:t>
            </a:r>
          </a:p>
          <a:p>
            <a:pPr lvl="2"/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oblique : </a:t>
            </a:r>
            <a:r>
              <a:rPr lang="zh-CN" altLang="en-US" sz="2400" dirty="0">
                <a:sym typeface="+mn-ea"/>
              </a:rPr>
              <a:t>倾斜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样式</a:t>
            </a:r>
          </a:p>
          <a:p>
            <a:pPr marL="471805" lvl="1" indent="0">
              <a:buNone/>
            </a:pP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244" y="5438956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1924</Words>
  <Application>Microsoft Office PowerPoint</Application>
  <PresentationFormat>自定义</PresentationFormat>
  <Paragraphs>382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华文楷体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引言</vt:lpstr>
      <vt:lpstr>字体属性</vt:lpstr>
      <vt:lpstr>字体系列 font-family</vt:lpstr>
      <vt:lpstr>字体大小 font-size</vt:lpstr>
      <vt:lpstr>长度单位</vt:lpstr>
      <vt:lpstr>字体风格 font-style</vt:lpstr>
      <vt:lpstr>字体粗细 font-weight</vt:lpstr>
      <vt:lpstr>字体综合属性</vt:lpstr>
      <vt:lpstr>网页中的文字</vt:lpstr>
      <vt:lpstr>PowerPoint 演示文稿</vt:lpstr>
      <vt:lpstr>文本样式</vt:lpstr>
      <vt:lpstr>文本属性</vt:lpstr>
      <vt:lpstr>文本缩进</vt:lpstr>
      <vt:lpstr>文本对齐</vt:lpstr>
      <vt:lpstr>文本修饰</vt:lpstr>
      <vt:lpstr>行高</vt:lpstr>
      <vt:lpstr>文本颜色</vt:lpstr>
      <vt:lpstr>RGB</vt:lpstr>
      <vt:lpstr>十六进制</vt:lpstr>
      <vt:lpstr>自主学习</vt:lpstr>
      <vt:lpstr>PowerPoint 演示文稿</vt:lpstr>
      <vt:lpstr>超链接四种状态</vt:lpstr>
      <vt:lpstr>为超链接的四种状态设置样式</vt:lpstr>
      <vt:lpstr>伪类</vt:lpstr>
      <vt:lpstr>伪类</vt:lpstr>
      <vt:lpstr>PowerPoint 演示文稿</vt:lpstr>
      <vt:lpstr>背景属性</vt:lpstr>
      <vt:lpstr>背景色</vt:lpstr>
      <vt:lpstr>背景色</vt:lpstr>
      <vt:lpstr>背景图片</vt:lpstr>
      <vt:lpstr>背景图片</vt:lpstr>
      <vt:lpstr>背景重铺</vt:lpstr>
      <vt:lpstr>背景定位</vt:lpstr>
      <vt:lpstr>背景定位</vt:lpstr>
      <vt:lpstr>背景定位</vt:lpstr>
      <vt:lpstr>背景综合属性</vt:lpstr>
      <vt:lpstr>PowerPoint 演示文稿</vt:lpstr>
      <vt:lpstr>列表属性</vt:lpstr>
      <vt:lpstr>列表标志类型</vt:lpstr>
      <vt:lpstr>列表标志图像</vt:lpstr>
      <vt:lpstr>列表标志位置</vt:lpstr>
      <vt:lpstr>列表综合属性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750</cp:revision>
  <dcterms:created xsi:type="dcterms:W3CDTF">2014-10-16T08:35:00Z</dcterms:created>
  <dcterms:modified xsi:type="dcterms:W3CDTF">2021-08-11T00:53:19Z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