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447" r:id="rId2"/>
    <p:sldId id="448" r:id="rId3"/>
    <p:sldId id="673" r:id="rId4"/>
    <p:sldId id="590" r:id="rId5"/>
    <p:sldId id="591" r:id="rId6"/>
    <p:sldId id="592" r:id="rId7"/>
    <p:sldId id="593" r:id="rId8"/>
    <p:sldId id="597" r:id="rId9"/>
    <p:sldId id="594" r:id="rId10"/>
    <p:sldId id="595" r:id="rId11"/>
    <p:sldId id="598" r:id="rId12"/>
    <p:sldId id="599" r:id="rId13"/>
    <p:sldId id="596" r:id="rId14"/>
    <p:sldId id="600" r:id="rId15"/>
    <p:sldId id="601" r:id="rId16"/>
    <p:sldId id="602" r:id="rId17"/>
    <p:sldId id="588" r:id="rId18"/>
    <p:sldId id="604" r:id="rId19"/>
    <p:sldId id="672" r:id="rId20"/>
    <p:sldId id="647" r:id="rId21"/>
    <p:sldId id="607" r:id="rId22"/>
    <p:sldId id="608" r:id="rId23"/>
    <p:sldId id="618" r:id="rId24"/>
    <p:sldId id="617" r:id="rId25"/>
    <p:sldId id="619" r:id="rId26"/>
    <p:sldId id="620" r:id="rId27"/>
    <p:sldId id="621" r:id="rId28"/>
    <p:sldId id="622" r:id="rId29"/>
    <p:sldId id="623" r:id="rId30"/>
    <p:sldId id="609" r:id="rId31"/>
    <p:sldId id="610" r:id="rId32"/>
    <p:sldId id="624" r:id="rId33"/>
    <p:sldId id="648" r:id="rId34"/>
    <p:sldId id="634" r:id="rId35"/>
    <p:sldId id="626" r:id="rId36"/>
    <p:sldId id="674" r:id="rId37"/>
    <p:sldId id="679" r:id="rId38"/>
    <p:sldId id="680" r:id="rId39"/>
    <p:sldId id="676" r:id="rId40"/>
    <p:sldId id="677" r:id="rId41"/>
    <p:sldId id="678" r:id="rId42"/>
    <p:sldId id="681" r:id="rId43"/>
    <p:sldId id="682" r:id="rId44"/>
    <p:sldId id="675" r:id="rId45"/>
    <p:sldId id="627" r:id="rId46"/>
    <p:sldId id="359" r:id="rId47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">
          <p15:clr>
            <a:srgbClr val="A4A3A4"/>
          </p15:clr>
        </p15:guide>
        <p15:guide id="2" pos="-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238" autoAdjust="0"/>
  </p:normalViewPr>
  <p:slideViewPr>
    <p:cSldViewPr snapToGrid="0" showGuides="1">
      <p:cViewPr varScale="1">
        <p:scale>
          <a:sx n="68" d="100"/>
          <a:sy n="68" d="100"/>
        </p:scale>
        <p:origin x="906" y="66"/>
      </p:cViewPr>
      <p:guideLst>
        <p:guide orient="horz" pos="92"/>
        <p:guide pos="-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这个知识点的主要内容是学习什么是表格，以及如何在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网页中添加表格。。。什么情况下使用表格？一般数据多、数据琐碎但又希望其整齐排列的时候需要用到表格。许多网页的页面使用了表格进行布局，它可以使页面在形式上既丰富多彩又有条理。所以说使用表格第一能展示数据，第二能合理布局。如足球比赛赛程安排、小组排名、后台数据管理程序，有很多数据，每条数据是一行，每行数据由固定的几项组成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edu2act.cn/course/web-qian-duan-kai-fa-yi/kcjj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3263265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875" y="1793875"/>
            <a:ext cx="3547745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0005" y="3584575"/>
            <a:ext cx="3912870" cy="14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132965" y="1793875"/>
            <a:ext cx="17005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cellpadding = "20"  cellspacing = "40"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0005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57340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6550" y="2492896"/>
            <a:ext cx="4890338" cy="29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8397987" y="2535535"/>
            <a:ext cx="18264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cellspacing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465886" y="4102768"/>
            <a:ext cx="14747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cellpadding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85415" y="2250008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9186444" y="3045936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9186444" y="3873500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9185415" y="4466431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97840" y="2522741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7987" y="2997200"/>
            <a:ext cx="151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99771" y="4152463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65886" y="4459944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width : 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>
                <a:sym typeface="+mn-ea"/>
              </a:rPr>
              <a:t>规定表格元素的宽度（pixels或%）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height :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>
                <a:sym typeface="+mn-ea"/>
              </a:rPr>
              <a:t>规定表格元素的高度（pixels或%）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align：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</a:t>
            </a:r>
            <a:r>
              <a:rPr lang="zh-CN" altLang="en-US" sz="2400" dirty="0">
                <a:sym typeface="+mn-ea"/>
              </a:rPr>
              <a:t>表格的对齐方式（left  center  right）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跨列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 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colspan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2888880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240" y="1910715"/>
            <a:ext cx="4705350" cy="19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81885" y="477901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/>
              <a:t>跨行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5639435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rowspan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en-US" altLang="zh-CN" sz="22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0305" y="1239520"/>
            <a:ext cx="3984625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6698615" y="3606800"/>
            <a:ext cx="4114800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883400" y="3665855"/>
            <a:ext cx="271780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3945" y="440182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6885" y="1191260"/>
            <a:ext cx="8201025" cy="44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2020" y="916305"/>
            <a:ext cx="4773930" cy="529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音视频标签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0B87CA8-4388-488B-B707-B4D6BA87C400}"/>
              </a:ext>
            </a:extLst>
          </p:cNvPr>
          <p:cNvSpPr txBox="1"/>
          <p:nvPr/>
        </p:nvSpPr>
        <p:spPr>
          <a:xfrm>
            <a:off x="5246921" y="5211249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6415CBD7-6B27-474A-A478-0DC97E877E4C}"/>
              </a:ext>
            </a:extLst>
          </p:cNvPr>
          <p:cNvSpPr/>
          <p:nvPr/>
        </p:nvSpPr>
        <p:spPr>
          <a:xfrm rot="5400000" flipH="1">
            <a:off x="4403585" y="5244886"/>
            <a:ext cx="523221" cy="45211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325" y="1061403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790" y="833755"/>
            <a:ext cx="9711055" cy="55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表单是一个包含表单元素的区域。</a:t>
            </a:r>
            <a:r>
              <a:rPr lang="zh-CN" altLang="en-US">
                <a:sym typeface="+mn-ea"/>
              </a:rPr>
              <a:t>表单元素是允许用户在表单中输入信息的元素。（比如：文本框、下拉列表、单选框、复选框等等）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>
                <a:sym typeface="+mn-ea"/>
              </a:rPr>
              <a:t>其作用是从访问网站的用户那里获得信息，是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用户向服务器传输数据的接口</a:t>
            </a:r>
            <a:r>
              <a:rPr lang="zh-CN" altLang="en-US">
                <a:sym typeface="+mn-ea"/>
              </a:rPr>
              <a:t>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本讲目标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99255" y="1841500"/>
            <a:ext cx="5823585" cy="2045335"/>
            <a:chOff x="6613" y="2900"/>
            <a:chExt cx="9171" cy="3221"/>
          </a:xfrm>
        </p:grpSpPr>
        <p:sp>
          <p:nvSpPr>
            <p:cNvPr id="15" name="等腰三角形 14"/>
            <p:cNvSpPr/>
            <p:nvPr/>
          </p:nvSpPr>
          <p:spPr>
            <a:xfrm rot="5400000" flipH="1">
              <a:off x="6471" y="3310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7553" y="290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6471" y="5215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7553" y="496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</a:p>
          </p:txBody>
        </p:sp>
      </p:grp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4E4BF6A2-258A-4EC1-BD2B-3F4572770344}"/>
              </a:ext>
            </a:extLst>
          </p:cNvPr>
          <p:cNvSpPr/>
          <p:nvPr/>
        </p:nvSpPr>
        <p:spPr>
          <a:xfrm rot="5400000" flipH="1">
            <a:off x="4140833" y="4725158"/>
            <a:ext cx="501015" cy="29400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663F2A-C92B-4338-B418-67FB5C883C4A}"/>
              </a:ext>
            </a:extLst>
          </p:cNvPr>
          <p:cNvSpPr txBox="1"/>
          <p:nvPr/>
        </p:nvSpPr>
        <p:spPr>
          <a:xfrm>
            <a:off x="4871175" y="4621656"/>
            <a:ext cx="48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掌握音视频标签的使用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lstStyle/>
          <a:p>
            <a:r>
              <a:rPr>
                <a:solidFill>
                  <a:srgbClr val="FF0000"/>
                </a:solidFill>
              </a:rPr>
              <a:t>&lt;form&gt;&lt;/form&gt;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表单的开始和结束位置</a:t>
            </a:r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表单</a:t>
            </a:r>
            <a:r>
              <a:rPr lang="en-US" altLang="zh-CN"/>
              <a:t>”</a:t>
            </a:r>
          </a:p>
          <a:p>
            <a:pPr lvl="1"/>
            <a:r>
              <a:rPr lang="zh-CN" altLang="en-US"/>
              <a:t>相关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/>
              <a:t>：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sym typeface="+mn-ea"/>
              </a:rPr>
              <a:t>action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   规定向何处发送提交的表单数据。值：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URL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sym typeface="+mn-ea"/>
              </a:rPr>
              <a:t>method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：规定以何种方式将表单数据传送到服务器。值：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get/post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所有表单控件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都必须放在</a:t>
            </a:r>
            <a:r>
              <a:rPr>
                <a:solidFill>
                  <a:schemeClr val="tx1"/>
                </a:solidFill>
                <a:sym typeface="+mn-ea"/>
              </a:rPr>
              <a:t>&lt;form&gt;&lt;/form&gt;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标签之间，否则用户输入的信息无法提交到服务器！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60" y="1050290"/>
            <a:ext cx="4653280" cy="1214120"/>
          </a:xfrm>
          <a:prstGeom prst="rect">
            <a:avLst/>
          </a:prstGeom>
          <a:noFill/>
          <a:ln w="28575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1036320"/>
            <a:ext cx="4575810" cy="12280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545" y="2400300"/>
            <a:ext cx="3926840" cy="1259205"/>
          </a:xfrm>
          <a:prstGeom prst="rect">
            <a:avLst/>
          </a:prstGeom>
          <a:noFill/>
          <a:ln w="25400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8075" y="2465070"/>
            <a:ext cx="2328545" cy="1194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780" y="3803015"/>
            <a:ext cx="3895725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52185" y="2586355"/>
            <a:ext cx="4112156" cy="88011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3787775"/>
            <a:ext cx="2305050" cy="25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03335" y="5160645"/>
            <a:ext cx="3096895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4970" y="4185920"/>
            <a:ext cx="2258695" cy="9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文本框</a:t>
            </a:r>
          </a:p>
          <a:p>
            <a:pPr lvl="1"/>
            <a:r>
              <a:rPr lang="zh-CN" altLang="en-US" dirty="0">
                <a:sym typeface="+mn-ea"/>
              </a:rPr>
              <a:t>当用户要在表单中键入字母、数字等内容时，就会用到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文本框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7240" y="2573655"/>
            <a:ext cx="742315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"text" name = "</a:t>
            </a:r>
            <a:r>
              <a:rPr lang="zh-CN" altLang="en-US" sz="2400" b="1" dirty="0">
                <a:solidFill>
                  <a:srgbClr val="C00000"/>
                </a:solidFill>
              </a:rPr>
              <a:t>名称</a:t>
            </a:r>
            <a:r>
              <a:rPr lang="en-US" altLang="zh-CN" sz="2400" b="1" dirty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>
                <a:solidFill>
                  <a:srgbClr val="C00000"/>
                </a:solidFill>
              </a:rPr>
              <a:t>文本</a:t>
            </a:r>
            <a:r>
              <a:rPr lang="en-US" altLang="zh-CN" sz="2400" b="1" dirty="0">
                <a:solidFill>
                  <a:srgbClr val="C00000"/>
                </a:solidFill>
              </a:rPr>
              <a:t>"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时，输入框为文本输入框。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：为输入框命名，以备后台程序使用。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demo3-2.html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830" y="3463290"/>
            <a:ext cx="5791835" cy="2848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989" y="1158136"/>
            <a:ext cx="8378384" cy="24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&lt;form&gt; 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First name: 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zh-CN" sz="26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"text" </a:t>
            </a:r>
            <a:r>
              <a:rPr kumimoji="0" lang="zh-CN" altLang="zh-CN" sz="26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"firstname"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lang="en-US" altLang="zh-CN" sz="26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&lt;br /&gt;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Last name: 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 = "text" 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6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"lastname"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&lt;/form&gt;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密码框</a:t>
            </a:r>
          </a:p>
          <a:p>
            <a:pPr lvl="1"/>
            <a:r>
              <a:rPr lang="zh-CN" altLang="en-US" dirty="0">
                <a:sym typeface="+mn-ea"/>
              </a:rPr>
              <a:t>当用户要在表单中键入密码时，就会用到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密码框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1692910" y="2573655"/>
            <a:ext cx="799846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"password" name = "</a:t>
            </a:r>
            <a:r>
              <a:rPr lang="zh-CN" altLang="en-US" sz="2400" b="1" dirty="0">
                <a:solidFill>
                  <a:srgbClr val="C00000"/>
                </a:solidFill>
              </a:rPr>
              <a:t>名称</a:t>
            </a:r>
            <a:r>
              <a:rPr lang="en-US" altLang="zh-CN" sz="2400" b="1" dirty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>
                <a:solidFill>
                  <a:srgbClr val="C00000"/>
                </a:solidFill>
              </a:rPr>
              <a:t>文本</a:t>
            </a:r>
            <a:r>
              <a:rPr lang="en-US" altLang="zh-CN" sz="2400" b="1" dirty="0">
                <a:solidFill>
                  <a:srgbClr val="C00000"/>
                </a:solidFill>
              </a:rPr>
              <a:t>"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时，输入框为密码输入框。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：为输入框命名，以备后台程序使用。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525989" y="1158136"/>
            <a:ext cx="648208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&lt;form&gt; </a:t>
            </a:r>
          </a:p>
          <a:p>
            <a:pPr lvl="1"/>
            <a:r>
              <a:rPr lang="zh-CN" altLang="en-US" sz="2400" b="1" dirty="0"/>
              <a:t>姓名： </a:t>
            </a:r>
            <a:endParaRPr lang="en-US" altLang="zh-CN" sz="2400" b="1" dirty="0"/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"text" name = "</a:t>
            </a:r>
            <a:r>
              <a:rPr lang="en-US" altLang="zh-CN" sz="2400" b="1" dirty="0" err="1">
                <a:solidFill>
                  <a:srgbClr val="C00000"/>
                </a:solidFill>
              </a:rPr>
              <a:t>myName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b="1" dirty="0">
                <a:solidFill>
                  <a:srgbClr val="0000FF"/>
                </a:solidFill>
              </a:rPr>
              <a:t>/&gt; &lt;</a:t>
            </a:r>
            <a:r>
              <a:rPr lang="en-US" altLang="zh-CN" sz="2400" b="1" dirty="0" err="1">
                <a:solidFill>
                  <a:srgbClr val="0000FF"/>
                </a:solidFill>
              </a:rPr>
              <a:t>br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r>
              <a:rPr lang="en-US" altLang="zh-CN" sz="2400" b="1" dirty="0"/>
              <a:t> </a:t>
            </a:r>
          </a:p>
          <a:p>
            <a:pPr lvl="1"/>
            <a:r>
              <a:rPr lang="zh-CN" altLang="en-US" sz="2400" b="1" dirty="0"/>
              <a:t>密码：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"password" name = "pass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5" y="4117975"/>
            <a:ext cx="6741160" cy="153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在使用表单设计调查表时，为了减少用户的操作，推荐使用选择框。</a:t>
            </a:r>
          </a:p>
          <a:p>
            <a:pPr marL="0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HTML </a:t>
            </a:r>
            <a:r>
              <a:rPr lang="zh-CN" altLang="en-US">
                <a:sym typeface="+mn-ea"/>
              </a:rPr>
              <a:t>中有两种选择框，即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单选框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复选框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单选框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271905" y="3029585"/>
            <a:ext cx="9277350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&lt;form&gt;</a:t>
            </a: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 value = "Male"   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checked 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/>
              <a:t>男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err="1">
                <a:solidFill>
                  <a:srgbClr val="C00000"/>
                </a:solidFill>
              </a:rPr>
              <a:t>feMale</a:t>
            </a:r>
            <a:r>
              <a:rPr lang="en-US" altLang="zh-CN" sz="2300" b="1" dirty="0">
                <a:solidFill>
                  <a:srgbClr val="C00000"/>
                </a:solidFill>
              </a:rPr>
              <a:t>"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/>
              <a:t>女</a:t>
            </a:r>
            <a:endParaRPr lang="en-US" altLang="zh-CN" sz="2300" b="1" dirty="0"/>
          </a:p>
          <a:p>
            <a:r>
              <a:rPr lang="en-US" altLang="zh-CN" sz="2300" b="1" dirty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3535" y="3310255"/>
            <a:ext cx="1848485" cy="84963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694000" y="4695947"/>
            <a:ext cx="2851178" cy="841512"/>
          </a:xfrm>
          <a:prstGeom prst="wedgeRoundRectCallout">
            <a:avLst>
              <a:gd name="adj1" fmla="val -75797"/>
              <a:gd name="adj2" fmla="val -1140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6600"/>
                </a:solidFill>
              </a:rPr>
              <a:t>同组</a:t>
            </a:r>
            <a:r>
              <a:rPr lang="zh-CN" altLang="en-US" sz="2400" b="1" dirty="0">
                <a:solidFill>
                  <a:schemeClr val="tx1"/>
                </a:solidFill>
              </a:rPr>
              <a:t>单选框</a:t>
            </a:r>
            <a:r>
              <a:rPr lang="en-US" altLang="zh-CN" sz="2400" b="1" dirty="0">
                <a:solidFill>
                  <a:schemeClr val="tx1"/>
                </a:solidFill>
              </a:rPr>
              <a:t>name</a:t>
            </a:r>
            <a:r>
              <a:rPr lang="zh-CN" altLang="en-US" sz="2400" b="1" dirty="0">
                <a:solidFill>
                  <a:schemeClr val="tx1"/>
                </a:solidFill>
              </a:rPr>
              <a:t>属性值必须相同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2105" y="4519930"/>
            <a:ext cx="923861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时，控件为单选框。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：为控件命名。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时，该选项默认选中。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9" grpId="0" bldLvl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复选框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445260" y="1938020"/>
            <a:ext cx="8341995" cy="221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&lt;form&gt;</a:t>
            </a: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 value = "good1"  name = "goods" </a:t>
            </a:r>
            <a:r>
              <a:rPr lang="en-US" altLang="zh-CN" sz="2300" b="1" dirty="0">
                <a:solidFill>
                  <a:srgbClr val="0000FF"/>
                </a:solidFill>
              </a:rPr>
              <a:t>/&gt;   </a:t>
            </a:r>
            <a:r>
              <a:rPr lang="en-US" altLang="zh-CN" sz="2300" b="1" dirty="0"/>
              <a:t> I have a bike </a:t>
            </a: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 value = "good2"  name = "goods" 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en-US" altLang="zh-CN" sz="2300" b="1" dirty="0"/>
              <a:t>     I have a car 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r>
              <a:rPr lang="en-US" altLang="zh-CN" sz="2300" b="1" dirty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81545" y="2238375"/>
            <a:ext cx="2050415" cy="1296035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76375" y="4249420"/>
            <a:ext cx="89344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时，控件为复选框。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：为控件命名。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时，该选项默认选中。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8619058" y="4630415"/>
            <a:ext cx="3236168" cy="788503"/>
          </a:xfrm>
          <a:prstGeom prst="wedgeRoundRectCallout">
            <a:avLst>
              <a:gd name="adj1" fmla="val -58404"/>
              <a:gd name="adj2" fmla="val -2004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6600"/>
                </a:solidFill>
              </a:rPr>
              <a:t>同组</a:t>
            </a:r>
            <a:r>
              <a:rPr lang="zh-CN" altLang="en-US" sz="2400" b="1" dirty="0">
                <a:solidFill>
                  <a:schemeClr val="tx1"/>
                </a:solidFill>
              </a:rPr>
              <a:t>复选框</a:t>
            </a:r>
            <a:r>
              <a:rPr lang="en-US" altLang="zh-CN" sz="2400" b="1" dirty="0">
                <a:solidFill>
                  <a:schemeClr val="tx1"/>
                </a:solidFill>
              </a:rPr>
              <a:t>name</a:t>
            </a:r>
            <a:r>
              <a:rPr lang="zh-CN" altLang="en-US" sz="2400" b="1" dirty="0">
                <a:solidFill>
                  <a:schemeClr val="tx1"/>
                </a:solidFill>
              </a:rPr>
              <a:t>属性值需要一致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ldLvl="0" animBg="1"/>
      <p:bldP spid="16" grpId="2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2820" y="1099820"/>
            <a:ext cx="9260840" cy="36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&lt;form&gt; </a:t>
            </a:r>
          </a:p>
          <a:p>
            <a:pPr lvl="1"/>
            <a:r>
              <a:rPr lang="zh-CN" altLang="en-US" sz="2300" b="1" dirty="0"/>
              <a:t>你是否喜欢旅游？请选择 </a:t>
            </a:r>
            <a:r>
              <a:rPr lang="en-US" altLang="zh-CN" sz="2300" b="1" dirty="0"/>
              <a:t>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altLang="zh-CN" sz="2300" b="1" dirty="0">
                <a:solidFill>
                  <a:srgbClr val="C00000"/>
                </a:solidFill>
              </a:rPr>
              <a:t>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喜欢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不喜欢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en-US" altLang="zh-CN" sz="2300" b="1" dirty="0"/>
              <a:t> </a:t>
            </a:r>
            <a:r>
              <a:rPr lang="zh-CN" altLang="en-US" sz="2300" b="1" dirty="0">
                <a:sym typeface="+mn-ea"/>
              </a:rPr>
              <a:t>不喜欢</a:t>
            </a:r>
            <a:r>
              <a:rPr lang="en-US" altLang="zh-CN" sz="2300" b="1" dirty="0">
                <a:solidFill>
                  <a:srgbClr val="0000FF"/>
                </a:solidFill>
              </a:rPr>
              <a:t>&lt;</a:t>
            </a:r>
            <a:r>
              <a:rPr lang="en-US" altLang="zh-CN" sz="2300" b="1" dirty="0" err="1">
                <a:solidFill>
                  <a:srgbClr val="0000FF"/>
                </a:solidFill>
              </a:rPr>
              <a:t>br</a:t>
            </a:r>
            <a:r>
              <a:rPr lang="en-US" altLang="zh-CN" sz="2300" b="1" dirty="0">
                <a:solidFill>
                  <a:srgbClr val="0000FF"/>
                </a:solidFill>
              </a:rPr>
              <a:t>/&gt; </a:t>
            </a:r>
          </a:p>
          <a:p>
            <a:pPr lvl="1"/>
            <a:r>
              <a:rPr lang="zh-CN" altLang="en-US" sz="2300" b="1" dirty="0"/>
              <a:t>你对哪些活动感兴趣？请选择</a:t>
            </a:r>
            <a:r>
              <a:rPr lang="en-US" altLang="zh-CN" sz="2300" b="1" dirty="0"/>
              <a:t> 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/>
          </a:p>
          <a:p>
            <a:pPr lvl="1"/>
            <a:r>
              <a:rPr lang="zh-CN" altLang="en-US" sz="2300" b="1" dirty="0">
                <a:solidFill>
                  <a:srgbClr val="0000FF"/>
                </a:solidFill>
              </a:rPr>
              <a:t> </a:t>
            </a:r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跑步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跑步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打球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打球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爬山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爬山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r>
              <a:rPr lang="en-US" altLang="zh-CN" sz="2300" b="1" dirty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01490" y="1821815"/>
            <a:ext cx="2159000" cy="74993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33160" y="725170"/>
            <a:ext cx="3309620" cy="901065"/>
          </a:xfrm>
          <a:prstGeom prst="wedgeRoundRectCallout">
            <a:avLst>
              <a:gd name="adj1" fmla="val -56369"/>
              <a:gd name="adj2" fmla="val 729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同一组选择框，</a:t>
            </a:r>
            <a:r>
              <a:rPr lang="en-US" altLang="zh-CN" sz="24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属性值需要相同！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36795" y="3261360"/>
            <a:ext cx="2097405" cy="10934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6060" y="1809750"/>
            <a:ext cx="2127250" cy="74866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2310" y="3260725"/>
            <a:ext cx="1885315" cy="109410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35867" y="4790358"/>
            <a:ext cx="3308906" cy="900750"/>
          </a:xfrm>
          <a:prstGeom prst="wedgeRoundRectCallout">
            <a:avLst>
              <a:gd name="adj1" fmla="val -5115"/>
              <a:gd name="adj2" fmla="val -103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同一组选择框，</a:t>
            </a:r>
            <a:r>
              <a:rPr lang="en-US" altLang="zh-CN" sz="2400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属性值需要不同！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4777740"/>
            <a:ext cx="382968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文件控件</a:t>
            </a:r>
          </a:p>
          <a:p>
            <a:pPr lvl="1"/>
            <a:r>
              <a:rPr lang="zh-CN" altLang="en-US" dirty="0">
                <a:sym typeface="+mn-ea"/>
              </a:rPr>
              <a:t>当 </a:t>
            </a:r>
            <a:r>
              <a:rPr lang="en-US" altLang="zh-CN" dirty="0">
                <a:sym typeface="+mn-ea"/>
              </a:rPr>
              <a:t>type </a:t>
            </a:r>
            <a:r>
              <a:rPr lang="zh-CN" altLang="en-US" dirty="0">
                <a:sym typeface="+mn-ea"/>
              </a:rPr>
              <a:t>属性值为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file </a:t>
            </a:r>
            <a:r>
              <a:rPr lang="zh-CN" altLang="en-US" dirty="0">
                <a:sym typeface="+mn-ea"/>
              </a:rPr>
              <a:t>时，用于文件上传。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2079625" y="2573655"/>
            <a:ext cx="7611745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 = "file" name = "files"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995" y="4088130"/>
            <a:ext cx="716470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音视频标签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0B87CA8-4388-488B-B707-B4D6BA87C400}"/>
              </a:ext>
            </a:extLst>
          </p:cNvPr>
          <p:cNvSpPr txBox="1"/>
          <p:nvPr/>
        </p:nvSpPr>
        <p:spPr>
          <a:xfrm>
            <a:off x="5246921" y="5211249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6415CBD7-6B27-474A-A478-0DC97E877E4C}"/>
              </a:ext>
            </a:extLst>
          </p:cNvPr>
          <p:cNvSpPr/>
          <p:nvPr/>
        </p:nvSpPr>
        <p:spPr>
          <a:xfrm rot="5400000" flipH="1">
            <a:off x="4403585" y="5244886"/>
            <a:ext cx="523221" cy="45211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9763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按钮</a:t>
            </a: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提交</a:t>
            </a:r>
            <a:r>
              <a:rPr lang="zh-CN" altLang="en-US">
                <a:solidFill>
                  <a:schemeClr val="tx1"/>
                </a:solidFill>
              </a:rPr>
              <a:t>按钮：</a:t>
            </a:r>
            <a:r>
              <a:rPr lang="en-US" altLang="zh-CN">
                <a:solidFill>
                  <a:schemeClr val="tx1"/>
                </a:solidFill>
              </a:rPr>
              <a:t>type</a:t>
            </a:r>
            <a:r>
              <a:rPr lang="en-US" altLang="zh-CN" b="1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submit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提交表单信息到服务器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重置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reset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</a:p>
          <a:p>
            <a:pPr lvl="2"/>
            <a:r>
              <a:rPr lang="zh-CN" altLang="en-US" dirty="0">
                <a:sym typeface="+mn-ea"/>
              </a:rPr>
              <a:t>重置表单信息至初始状态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普通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button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69865" y="2196465"/>
            <a:ext cx="681101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300" b="1" dirty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latin typeface="+mj-lt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>
                <a:solidFill>
                  <a:srgbClr val="0000DD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type="submit" value="</a:t>
            </a:r>
            <a:r>
              <a:rPr lang="zh-CN" altLang="en-US" sz="2300" b="1" dirty="0">
                <a:solidFill>
                  <a:srgbClr val="C00000"/>
                </a:solidFill>
              </a:rPr>
              <a:t>提交</a:t>
            </a:r>
            <a:r>
              <a:rPr lang="en-US" altLang="zh-CN" sz="2300" b="1" dirty="0">
                <a:solidFill>
                  <a:srgbClr val="C00000"/>
                </a:solidFill>
              </a:rPr>
              <a:t>" name="sub"</a:t>
            </a:r>
            <a:r>
              <a:rPr lang="en-US" altLang="zh-CN" sz="23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type="reset"    value="重置"  name="res"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    &lt;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type="button" value="</a:t>
            </a:r>
            <a:r>
              <a:rPr lang="zh-CN" altLang="en-US" sz="2300" b="1" dirty="0">
                <a:solidFill>
                  <a:srgbClr val="C00000"/>
                </a:solidFill>
                <a:sym typeface="+mn-ea"/>
              </a:rPr>
              <a:t>按钮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 name="but"</a:t>
            </a: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/&gt;</a:t>
            </a:r>
            <a:endParaRPr lang="en-US" altLang="zh-CN" sz="2300" b="1" dirty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 </a:t>
            </a:r>
            <a:endParaRPr kumimoji="0" lang="en-US" altLang="zh-CN" sz="2400" b="1" i="0" u="none" strike="noStrike" cap="none" normalizeH="0" baseline="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10" y="4705985"/>
            <a:ext cx="418084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表单标签总结一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  <a:sym typeface="+mn-ea"/>
              </a:rPr>
              <a:t>&lt;input&gt; </a:t>
            </a:r>
            <a:r>
              <a:rPr lang="zh-CN" altLang="en-US">
                <a:sym typeface="+mn-ea"/>
              </a:rPr>
              <a:t>用于搜集用户信息，输入类型是由类型属性（</a:t>
            </a:r>
            <a:r>
              <a:rPr>
                <a:sym typeface="+mn-ea"/>
              </a:rPr>
              <a:t>type</a:t>
            </a:r>
            <a:r>
              <a:rPr lang="zh-CN" altLang="en-US">
                <a:sym typeface="+mn-ea"/>
              </a:rPr>
              <a:t>）定义的。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7875" y="1960880"/>
          <a:ext cx="8634730" cy="4220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5">
                <a:tc rowSpan="8">
                  <a:txBody>
                    <a:bodyPr/>
                    <a:lstStyle/>
                    <a:p>
                      <a:pPr algn="ctr" defTabSz="914400" fontAlgn="auto">
                        <a:lnSpc>
                          <a:spcPct val="100000"/>
                        </a:lnSpc>
                      </a:pPr>
                      <a:r>
                        <a:rPr lang="en-US" altLang="zh-CN" sz="2400" dirty="0"/>
                        <a:t>type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text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HTML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&lt;input&gt;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是单标签。</a:t>
                      </a:r>
                      <a:endParaRPr lang="en-US" altLang="zh-CN" sz="24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type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规定了 </a:t>
                      </a: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元素的类型。</a:t>
                      </a:r>
                    </a:p>
                    <a:p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password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radio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checkbox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file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button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submit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reset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&lt;textarea&gt;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多行文本域</a:t>
            </a: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&lt;textarea&gt;</a:t>
            </a:r>
            <a:r>
              <a:rPr lang="en-US" altLang="zh-CN" dirty="0">
                <a:sym typeface="+mn-ea"/>
              </a:rPr>
              <a:t>&lt;/textarea&gt;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属性：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rows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：规定文本区内可见行数。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sym typeface="+mn-ea"/>
              </a:rPr>
              <a:t>cols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规定文本区内可见列数。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2750" y="4099560"/>
            <a:ext cx="637794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"cat "</a:t>
            </a:r>
            <a:r>
              <a:rPr lang="en-US" altLang="zh-CN" sz="24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rows = "3" cols = "30"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400" b="1" dirty="0">
                <a:ea typeface="宋体" panose="02010600030101010101" pitchFamily="2" charset="-122"/>
                <a:cs typeface="Courier New" panose="02070309020205020404" pitchFamily="49" charset="0"/>
              </a:rPr>
              <a:t>The cat was playing in the garden.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&lt;/</a:t>
            </a:r>
            <a:r>
              <a:rPr lang="en-US" altLang="zh-CN" sz="2400" b="1" dirty="0" err="1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 &lt;/form&gt;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9765" y="1406525"/>
            <a:ext cx="4388485" cy="31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&lt;select&gt;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下拉列表</a:t>
            </a: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&lt;select&gt;</a:t>
            </a:r>
            <a:r>
              <a:rPr lang="en-US" altLang="zh-CN" dirty="0">
                <a:sym typeface="+mn-ea"/>
              </a:rPr>
              <a:t>&lt;/select&gt;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列表项：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&lt;option&gt;&lt;/option&gt;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7275" y="1666875"/>
            <a:ext cx="3480435" cy="112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3980" y="3039745"/>
            <a:ext cx="8993505" cy="3046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</a:rPr>
              <a:t>&lt;form&gt;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&lt;select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name = "class"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"one"  selected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>
                <a:ea typeface="微软雅黑" panose="020B0503020204020204" pitchFamily="34" charset="-122"/>
                <a:cs typeface="Courier New" panose="02070309020205020404" pitchFamily="49" charset="0"/>
              </a:rPr>
              <a:t>软件一班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"two"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>
                <a:ea typeface="微软雅黑" panose="020B0503020204020204" pitchFamily="34" charset="-122"/>
                <a:cs typeface="Courier New" panose="02070309020205020404" pitchFamily="49" charset="0"/>
              </a:rPr>
              <a:t>软件二班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"three"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>
                <a:ea typeface="微软雅黑" panose="020B0503020204020204" pitchFamily="34" charset="-122"/>
                <a:cs typeface="Courier New" panose="02070309020205020404" pitchFamily="49" charset="0"/>
              </a:rPr>
              <a:t>软件三班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&lt;/select&gt;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</a:rPr>
              <a:t>&lt;/form&gt;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3940" y="3887470"/>
            <a:ext cx="1311275" cy="469900"/>
          </a:xfrm>
          <a:prstGeom prst="rect">
            <a:avLst/>
          </a:prstGeom>
          <a:noFill/>
          <a:ln w="38100" cmpd="sng" algn="ctr">
            <a:solidFill>
              <a:srgbClr val="FFC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10106" y="2711698"/>
            <a:ext cx="3734247" cy="636378"/>
          </a:xfrm>
          <a:prstGeom prst="wedgeRoundRectCallout">
            <a:avLst>
              <a:gd name="adj1" fmla="val -54003"/>
              <a:gd name="adj2" fmla="val 1248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可以设置默认的下拉选项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label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&lt;label </a:t>
            </a:r>
            <a:r>
              <a:rPr>
                <a:solidFill>
                  <a:srgbClr val="FF0000"/>
                </a:solidFill>
                <a:sym typeface="+mn-ea"/>
              </a:rPr>
              <a:t>for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控件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用户名：</a:t>
            </a:r>
            <a:r>
              <a:rPr>
                <a:sym typeface="+mn-ea"/>
              </a:rPr>
              <a:t>&lt;/label&gt;</a:t>
            </a:r>
            <a:endParaRPr lang="en-US" altLang="zh-CN" dirty="0"/>
          </a:p>
          <a:p>
            <a:r>
              <a:rPr>
                <a:sym typeface="+mn-ea"/>
              </a:rPr>
              <a:t>&lt;input type =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text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id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/&gt;</a:t>
            </a:r>
          </a:p>
          <a:p>
            <a:r>
              <a:rPr lang="zh-CN" altLang="en-US">
                <a:sym typeface="+mn-ea"/>
              </a:rPr>
              <a:t>当鼠标点击“用户名：”时，所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关联</a:t>
            </a:r>
            <a:r>
              <a:rPr lang="zh-CN" altLang="en-US">
                <a:sym typeface="+mn-ea"/>
              </a:rPr>
              <a:t>的控件会获得焦点。</a:t>
            </a:r>
          </a:p>
          <a:p>
            <a:pPr lvl="1"/>
            <a:r>
              <a:rPr>
                <a:sym typeface="+mn-ea"/>
              </a:rPr>
              <a:t>label 元素不会向用户呈现任何特殊效果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它</a:t>
            </a:r>
            <a:r>
              <a:rPr lang="zh-CN">
                <a:sym typeface="+mn-ea"/>
              </a:rPr>
              <a:t>只是</a:t>
            </a:r>
            <a:r>
              <a:rPr lang="zh-CN" altLang="en-US">
                <a:sym typeface="+mn-ea"/>
              </a:rPr>
              <a:t>增加了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用户体验</a:t>
            </a:r>
            <a:r>
              <a:rPr>
                <a:sym typeface="+mn-ea"/>
              </a:rPr>
              <a:t>。</a:t>
            </a:r>
          </a:p>
          <a:p>
            <a:pPr lvl="1"/>
            <a:r>
              <a:rPr>
                <a:sym typeface="+mn-ea"/>
              </a:rPr>
              <a:t>点击 label 元素内文本，就会触发此控件。</a:t>
            </a:r>
            <a:r>
              <a:rPr lang="zh-CN">
                <a:sym typeface="+mn-ea"/>
              </a:rPr>
              <a:t>即</a:t>
            </a:r>
            <a:r>
              <a:rPr>
                <a:sym typeface="+mn-ea"/>
              </a:rPr>
              <a:t>当用户选择该标签时，浏览器会自动将焦点转到和标签相关的表单控件上。</a:t>
            </a:r>
            <a:endParaRPr lang="en-US" altLang="zh-CN" dirty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3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表单标签总结二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671915" y="1152812"/>
          <a:ext cx="11106150" cy="46267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41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textarea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用于插入多行文本域。         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  <a:endParaRPr lang="en-US" altLang="zh-CN" sz="24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75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用于创建下拉菜单控件。</a:t>
                      </a:r>
                      <a:endParaRPr lang="en-US" altLang="zh-CN" sz="24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必须有开始标签和结束标签。</a:t>
                      </a:r>
                      <a:endParaRPr lang="en-US" altLang="zh-CN" sz="24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：指定控件名称。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用于定义列表中的可用选项。</a:t>
                      </a:r>
                      <a:endParaRPr lang="en-US" altLang="zh-CN" sz="24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option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元素位于 </a:t>
                      </a: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元素内部。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：指定选项值。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：默认选中选项。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音视频标签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0B87CA8-4388-488B-B707-B4D6BA87C400}"/>
              </a:ext>
            </a:extLst>
          </p:cNvPr>
          <p:cNvSpPr txBox="1"/>
          <p:nvPr/>
        </p:nvSpPr>
        <p:spPr>
          <a:xfrm>
            <a:off x="5246921" y="5211249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6415CBD7-6B27-474A-A478-0DC97E877E4C}"/>
              </a:ext>
            </a:extLst>
          </p:cNvPr>
          <p:cNvSpPr/>
          <p:nvPr/>
        </p:nvSpPr>
        <p:spPr>
          <a:xfrm rot="5400000" flipH="1">
            <a:off x="4403585" y="5244886"/>
            <a:ext cx="523221" cy="45211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7023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音频标签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B302244-1C17-4D97-BDAC-D03846F126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7275" y="885306"/>
            <a:ext cx="8083172" cy="51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视频标签</a:t>
            </a:r>
          </a:p>
        </p:txBody>
      </p:sp>
      <p:pic>
        <p:nvPicPr>
          <p:cNvPr id="8" name="内容占位符 7">
            <a:hlinkClick r:id="rId2"/>
            <a:extLst>
              <a:ext uri="{FF2B5EF4-FFF2-40B4-BE49-F238E27FC236}">
                <a16:creationId xmlns:a16="http://schemas.microsoft.com/office/drawing/2014/main" id="{EAF9732D-4767-4E06-9709-8627EB4140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24524" y="959238"/>
            <a:ext cx="8158957" cy="50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800" dirty="0"/>
              <a:t>HTML5</a:t>
            </a:r>
            <a:r>
              <a:rPr lang="zh-CN" altLang="en-US" sz="2800" dirty="0"/>
              <a:t>提供了</a:t>
            </a:r>
            <a:r>
              <a:rPr lang="en-US" altLang="zh-CN" sz="2800" dirty="0"/>
              <a:t>&lt;audio&gt;</a:t>
            </a:r>
            <a:r>
              <a:rPr lang="zh-CN" altLang="en-US" sz="2800" dirty="0"/>
              <a:t>标签，以实现插入音频的功能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&lt;audio&gt;</a:t>
            </a:r>
            <a:r>
              <a:rPr lang="zh-CN" altLang="en-US" dirty="0"/>
              <a:t>标签的属性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DF8AC-D43B-4CF9-B53B-ED135C92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61" y="2619079"/>
            <a:ext cx="7836762" cy="33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2838" t="11092" r="26812" b="11275"/>
          <a:stretch>
            <a:fillRect/>
          </a:stretch>
        </p:blipFill>
        <p:spPr bwMode="auto">
          <a:xfrm>
            <a:off x="1217295" y="902970"/>
            <a:ext cx="9190990" cy="54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750570"/>
            <a:ext cx="3852545" cy="568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&lt;a</a:t>
            </a:r>
            <a:r>
              <a:rPr lang="en-US" altLang="zh-CN" sz="2800" dirty="0"/>
              <a:t>udio&gt;</a:t>
            </a:r>
            <a:r>
              <a:rPr lang="zh-CN" altLang="en-US" dirty="0"/>
              <a:t>标签的使用方法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指定位置插入</a:t>
            </a:r>
            <a:r>
              <a:rPr lang="en-US" altLang="zh-CN" dirty="0"/>
              <a:t>&lt;audio&gt;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控制音频的行为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7397EE-30A1-4180-8041-6FA9C24B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19" y="3330495"/>
            <a:ext cx="8319260" cy="12554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044350-7FEF-4740-84A3-DAB6753B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7" y="5039889"/>
            <a:ext cx="4560157" cy="6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800" dirty="0"/>
              <a:t>HTML5</a:t>
            </a:r>
            <a:r>
              <a:rPr lang="zh-CN" altLang="en-US" sz="2800" dirty="0"/>
              <a:t>提供了</a:t>
            </a:r>
            <a:r>
              <a:rPr lang="en-US" altLang="zh-CN" sz="2800" dirty="0"/>
              <a:t>&lt;</a:t>
            </a:r>
            <a:r>
              <a:rPr lang="en-US" altLang="zh-CN" dirty="0"/>
              <a:t>vide</a:t>
            </a:r>
            <a:r>
              <a:rPr lang="en-US" altLang="zh-CN" sz="2800" dirty="0"/>
              <a:t>o&gt;</a:t>
            </a:r>
            <a:r>
              <a:rPr lang="zh-CN" altLang="en-US" sz="2800" dirty="0"/>
              <a:t>标签，以实现插入</a:t>
            </a:r>
            <a:r>
              <a:rPr lang="zh-CN" altLang="en-US" dirty="0"/>
              <a:t>视频</a:t>
            </a:r>
            <a:r>
              <a:rPr lang="zh-CN" altLang="en-US" sz="2800" dirty="0"/>
              <a:t>的功能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&lt;video&gt;</a:t>
            </a:r>
            <a:r>
              <a:rPr lang="zh-CN" altLang="en-US" dirty="0"/>
              <a:t>标签的属性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94A873-2949-4057-A222-3385AA03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8" y="2441197"/>
            <a:ext cx="6471136" cy="38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4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&lt;video&gt;</a:t>
            </a:r>
            <a:r>
              <a:rPr lang="zh-CN" altLang="en-US" dirty="0"/>
              <a:t>标签的使用方法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指定位置插入</a:t>
            </a:r>
            <a:r>
              <a:rPr lang="en-US" altLang="zh-CN" dirty="0"/>
              <a:t>&lt;video&gt;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JavaScript </a:t>
            </a:r>
            <a:r>
              <a:rPr lang="zh-CN" altLang="en-US" dirty="0"/>
              <a:t>控制视频的行为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5E02E-733C-40C7-86AB-6F5986BB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52" y="3859878"/>
            <a:ext cx="7050230" cy="1021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7E8767-3B22-4D60-B06C-CD8F6D9F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30" y="1042711"/>
            <a:ext cx="3528011" cy="2680859"/>
          </a:xfrm>
          <a:prstGeom prst="rect">
            <a:avLst/>
          </a:prstGeom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0DA2F847-6185-4C5D-9653-CD058828EF53}"/>
              </a:ext>
            </a:extLst>
          </p:cNvPr>
          <p:cNvSpPr txBox="1"/>
          <p:nvPr/>
        </p:nvSpPr>
        <p:spPr>
          <a:xfrm>
            <a:off x="9360848" y="5830252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demo3-3.html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4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主流浏览器支持情况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音频编码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视频编码</a:t>
            </a:r>
            <a:endParaRPr lang="en-US" altLang="zh-CN" dirty="0"/>
          </a:p>
        </p:txBody>
      </p:sp>
      <p:pic>
        <p:nvPicPr>
          <p:cNvPr id="5" name="Picture 2" descr="http://image95.360doc.com/DownloadImg/2016/03/1511/67779822_5.jpg">
            <a:extLst>
              <a:ext uri="{FF2B5EF4-FFF2-40B4-BE49-F238E27FC236}">
                <a16:creationId xmlns:a16="http://schemas.microsoft.com/office/drawing/2014/main" id="{9B9E31CC-FA6B-4636-8BA5-6EF06D2A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46" y="849590"/>
            <a:ext cx="8002002" cy="263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mage95.360doc.com/DownloadImg/2016/03/1511/67779822_6.jpg">
            <a:extLst>
              <a:ext uri="{FF2B5EF4-FFF2-40B4-BE49-F238E27FC236}">
                <a16:creationId xmlns:a16="http://schemas.microsoft.com/office/drawing/2014/main" id="{E37328AC-FC36-418A-8443-144C3901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46" y="3666831"/>
            <a:ext cx="7979038" cy="253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音视频标签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0B87CA8-4388-488B-B707-B4D6BA87C400}"/>
              </a:ext>
            </a:extLst>
          </p:cNvPr>
          <p:cNvSpPr txBox="1"/>
          <p:nvPr/>
        </p:nvSpPr>
        <p:spPr>
          <a:xfrm>
            <a:off x="5246921" y="5211249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6415CBD7-6B27-474A-A478-0DC97E877E4C}"/>
              </a:ext>
            </a:extLst>
          </p:cNvPr>
          <p:cNvSpPr/>
          <p:nvPr/>
        </p:nvSpPr>
        <p:spPr>
          <a:xfrm rot="5400000" flipH="1">
            <a:off x="4403585" y="5244886"/>
            <a:ext cx="523221" cy="45211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42904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表格的相关 </a:t>
            </a:r>
            <a:r>
              <a:rPr>
                <a:sym typeface="+mn-ea"/>
              </a:rPr>
              <a:t>HTML </a:t>
            </a:r>
            <a:r>
              <a:rPr lang="zh-CN" altLang="en-US">
                <a:sym typeface="+mn-ea"/>
              </a:rPr>
              <a:t>标签及属性</a:t>
            </a:r>
            <a:endParaRPr lang="en-US" altLang="zh-CN" dirty="0"/>
          </a:p>
          <a:p>
            <a:r>
              <a:rPr lang="zh-CN" altLang="en-US">
                <a:sym typeface="+mn-ea"/>
              </a:rPr>
              <a:t>表单的相关 </a:t>
            </a:r>
            <a:r>
              <a:rPr>
                <a:sym typeface="+mn-ea"/>
              </a:rPr>
              <a:t>HTML </a:t>
            </a:r>
            <a:r>
              <a:rPr lang="zh-CN" altLang="en-US">
                <a:sym typeface="+mn-ea"/>
              </a:rPr>
              <a:t>标签及属性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9798" y="1879534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535345" y="2472009"/>
            <a:ext cx="5207718" cy="1134068"/>
            <a:chOff x="1010745" y="2716260"/>
            <a:chExt cx="5207718" cy="1134068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行</a:t>
              </a: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63500" algn="ctr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67936" y="1048932"/>
            <a:ext cx="3921621" cy="2982255"/>
            <a:chOff x="2343336" y="1293183"/>
            <a:chExt cx="3921621" cy="2982255"/>
          </a:xfrm>
        </p:grpSpPr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329035" y="1293183"/>
              <a:ext cx="1100137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表格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3834812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83802" y="1513434"/>
            <a:ext cx="3078799" cy="943077"/>
            <a:chOff x="859202" y="1757685"/>
            <a:chExt cx="3078799" cy="943077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859202" y="1757685"/>
              <a:ext cx="1014730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表头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867743" y="5349875"/>
            <a:ext cx="1064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使用表格可以排列页面中的文本、图像以及各种对象。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52035" y="3542685"/>
            <a:ext cx="1888756" cy="1346607"/>
            <a:chOff x="3227435" y="3786936"/>
            <a:chExt cx="1888756" cy="134660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63500" algn="ctr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27435" y="4051031"/>
              <a:ext cx="1439227" cy="1082512"/>
              <a:chOff x="3227435" y="4051031"/>
              <a:chExt cx="1439227" cy="1082512"/>
            </a:xfrm>
          </p:grpSpPr>
          <p:sp>
            <p:nvSpPr>
              <p:cNvPr id="13" name="TextBox 28"/>
              <p:cNvSpPr txBox="1">
                <a:spLocks noChangeArrowheads="1"/>
              </p:cNvSpPr>
              <p:nvPr/>
            </p:nvSpPr>
            <p:spPr bwMode="auto">
              <a:xfrm>
                <a:off x="3227435" y="4673168"/>
                <a:ext cx="1223962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单元格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4070397" y="4051031"/>
                <a:ext cx="596265" cy="6305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表格代码</a:t>
            </a:r>
            <a:endParaRPr lang="en-US" altLang="zh-CN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25" y="1786255"/>
            <a:ext cx="3661410" cy="262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框 29"/>
          <p:cNvSpPr txBox="1"/>
          <p:nvPr/>
        </p:nvSpPr>
        <p:spPr>
          <a:xfrm>
            <a:off x="1059180" y="984250"/>
            <a:ext cx="3263265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1120775" y="369316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09345" y="1400175"/>
            <a:ext cx="3037840" cy="36385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760220" y="2098040"/>
            <a:ext cx="2170430" cy="1186815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</a:ln>
        </p:spPr>
        <p:txBody>
          <a:bodyPr/>
          <a:lstStyle/>
          <a:p>
            <a:endParaRPr lang="zh-CN" altLang="en-US">
              <a:ln>
                <a:solidFill>
                  <a:schemeClr val="accent6"/>
                </a:solidFill>
              </a:ln>
              <a:ea typeface="宋体" panose="02010600030101010101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1093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9740" y="1764030"/>
            <a:ext cx="4114800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&lt;td&gt;王小麻&lt;/td&gt;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&lt;td&gt;18&lt;/td&gt;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60545" y="5549900"/>
            <a:ext cx="3037840" cy="37020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43605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360545" y="370840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4861560" y="4050665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4861560" y="4447540"/>
            <a:ext cx="2483485" cy="31940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4861560" y="4800600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demo3-1.html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&lt;table&gt;&lt;/table&gt;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表格的开始和结束位置</a:t>
            </a:r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表格</a:t>
            </a:r>
            <a:r>
              <a:rPr lang="en-US" altLang="zh-CN"/>
              <a:t>”</a:t>
            </a:r>
          </a:p>
          <a:p>
            <a:r>
              <a:rPr>
                <a:solidFill>
                  <a:srgbClr val="FF0000"/>
                </a:solidFill>
                <a:sym typeface="+mn-ea"/>
              </a:rPr>
              <a:t>&lt;tr&gt;&lt;/tr&gt;</a:t>
            </a: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&lt;table&gt;&lt;/table&gt;</a:t>
            </a:r>
            <a:r>
              <a:rPr lang="zh-CN" altLang="en-US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语义：定义表格中的“一行”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&lt;th&gt;&lt;/th&gt;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 dirty="0">
                <a:sym typeface="+mn-ea"/>
              </a:rPr>
              <a:t>嵌套于</a:t>
            </a:r>
            <a:r>
              <a:rPr lang="en-US" altLang="zh-CN" dirty="0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tr</a:t>
            </a:r>
            <a:r>
              <a:rPr lang="en-US" altLang="zh-CN" dirty="0">
                <a:sym typeface="+mn-ea"/>
              </a:rPr>
              <a:t>&gt;&lt;/</a:t>
            </a:r>
            <a:r>
              <a:rPr lang="en-US" altLang="zh-CN" dirty="0" err="1">
                <a:sym typeface="+mn-ea"/>
              </a:rPr>
              <a:t>tr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zh-CN" altLang="en-US"/>
              <a:t>语义：定义</a:t>
            </a:r>
            <a:r>
              <a:rPr lang="en-US" altLang="zh-CN"/>
              <a:t>“</a:t>
            </a:r>
            <a:r>
              <a:rPr lang="zh-CN" altLang="en-US"/>
              <a:t>表头</a:t>
            </a:r>
            <a:r>
              <a:rPr lang="en-US" altLang="zh-CN"/>
              <a:t>”</a:t>
            </a:r>
            <a:r>
              <a:rPr lang="zh-CN" altLang="en-US"/>
              <a:t>（特殊的单元格）</a:t>
            </a:r>
          </a:p>
          <a:p>
            <a:r>
              <a:rPr>
                <a:solidFill>
                  <a:srgbClr val="FF0000"/>
                </a:solidFill>
                <a:sym typeface="+mn-ea"/>
              </a:rPr>
              <a:t>&lt;td&gt;&lt;/td&gt;</a:t>
            </a: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&gt;&lt;/t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</a:t>
            </a:r>
            <a:r>
              <a:rPr lang="zh-CN" altLang="en-US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语义：定义表格中的“一个单元格”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</a:p>
          <a:p>
            <a:pPr lvl="1"/>
            <a:r>
              <a:rPr dirty="0" err="1">
                <a:solidFill>
                  <a:srgbClr val="C00000"/>
                </a:solidFill>
              </a:rPr>
              <a:t>border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        </a:t>
            </a:r>
            <a:r>
              <a:rPr lang="zh-CN" altLang="en-US">
                <a:sym typeface="+mn-ea"/>
              </a:rPr>
              <a:t>表格边框的宽度（</a:t>
            </a:r>
            <a:r>
              <a:rPr>
                <a:sym typeface="+mn-ea"/>
              </a:rPr>
              <a:t>pixels</a:t>
            </a:r>
            <a:r>
              <a:rPr lang="zh-CN" altLang="en-US">
                <a:sym typeface="+mn-ea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bordercolor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表格边框的颜色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backgrou</a:t>
            </a:r>
            <a:r>
              <a:rPr>
                <a:solidFill>
                  <a:srgbClr val="C00000"/>
                </a:solidFill>
                <a:sym typeface="+mn-ea"/>
              </a:rPr>
              <a:t>nd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表格背景图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bgcolor：</a:t>
            </a:r>
            <a:r>
              <a:rPr lang="zh-CN" altLang="en-US">
                <a:sym typeface="+mn-ea"/>
              </a:rPr>
              <a:t>       表格背景颜色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cellpadding</a:t>
            </a:r>
            <a:r>
              <a:rPr>
                <a:solidFill>
                  <a:srgbClr val="C00000"/>
                </a:solidFill>
                <a:sym typeface="+mn-ea"/>
              </a:rPr>
              <a:t> :  </a:t>
            </a:r>
            <a:r>
              <a:rPr lang="zh-CN" altLang="en-US">
                <a:sym typeface="+mn-ea"/>
              </a:rPr>
              <a:t>单元边沿与其内容之间的距离（</a:t>
            </a:r>
            <a:r>
              <a:rPr>
                <a:sym typeface="+mn-ea"/>
              </a:rPr>
              <a:t>pixels</a:t>
            </a:r>
            <a:r>
              <a:rPr lang="zh-CN" altLang="en-US">
                <a:sym typeface="+mn-ea"/>
              </a:rPr>
              <a:t>）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cellspacing</a:t>
            </a:r>
            <a:r>
              <a:rPr>
                <a:solidFill>
                  <a:srgbClr val="C00000"/>
                </a:solidFill>
                <a:sym typeface="+mn-ea"/>
              </a:rPr>
              <a:t> :   </a:t>
            </a:r>
            <a:r>
              <a:rPr lang="zh-CN" altLang="en-US">
                <a:sym typeface="+mn-ea"/>
              </a:rPr>
              <a:t>单元格之间的空白（</a:t>
            </a:r>
            <a:r>
              <a:rPr>
                <a:sym typeface="+mn-ea"/>
              </a:rPr>
              <a:t>pixels</a:t>
            </a:r>
            <a:r>
              <a:rPr lang="zh-CN" altLang="en-US">
                <a:sym typeface="+mn-ea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2548</Words>
  <Application>Microsoft Office PowerPoint</Application>
  <PresentationFormat>自定义</PresentationFormat>
  <Paragraphs>351</Paragraphs>
  <Slides>46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认识表格</vt:lpstr>
      <vt:lpstr>表格相关概念</vt:lpstr>
      <vt:lpstr>表格代码</vt:lpstr>
      <vt:lpstr>表格相关标签</vt:lpstr>
      <vt:lpstr>表格相关标签</vt:lpstr>
      <vt:lpstr>表格相关属性</vt:lpstr>
      <vt:lpstr>表格相关属性</vt:lpstr>
      <vt:lpstr>表格相关属性</vt:lpstr>
      <vt:lpstr>表格相关属性</vt:lpstr>
      <vt:lpstr>单元格合并 —— 跨列</vt:lpstr>
      <vt:lpstr>单元格合并 —— 跨行</vt:lpstr>
      <vt:lpstr>试一试</vt:lpstr>
      <vt:lpstr>试一试</vt:lpstr>
      <vt:lpstr>PowerPoint 演示文稿</vt:lpstr>
      <vt:lpstr>认识表单</vt:lpstr>
      <vt:lpstr>表单</vt:lpstr>
      <vt:lpstr>表单标签</vt:lpstr>
      <vt:lpstr>表单控件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表单标签总结一</vt:lpstr>
      <vt:lpstr>表单控件&lt;textarea&gt;标签</vt:lpstr>
      <vt:lpstr>表单控件&lt;select&gt;标签</vt:lpstr>
      <vt:lpstr>label标签</vt:lpstr>
      <vt:lpstr>表单标签总结二</vt:lpstr>
      <vt:lpstr>PowerPoint 演示文稿</vt:lpstr>
      <vt:lpstr>音频标签</vt:lpstr>
      <vt:lpstr>视频标签</vt:lpstr>
      <vt:lpstr>音频标签</vt:lpstr>
      <vt:lpstr>音频标签</vt:lpstr>
      <vt:lpstr>视频标签</vt:lpstr>
      <vt:lpstr>视频标签</vt:lpstr>
      <vt:lpstr>主流浏览器支持情况</vt:lpstr>
      <vt:lpstr>PowerPoint 演示文稿</vt:lpstr>
      <vt:lpstr>本章总结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小黑E550</cp:lastModifiedBy>
  <cp:revision>784</cp:revision>
  <dcterms:created xsi:type="dcterms:W3CDTF">2014-10-16T08:35:00Z</dcterms:created>
  <dcterms:modified xsi:type="dcterms:W3CDTF">2021-02-17T13:29:26Z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