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55" r:id="rId2"/>
    <p:sldId id="330" r:id="rId3"/>
    <p:sldId id="379" r:id="rId4"/>
    <p:sldId id="431" r:id="rId5"/>
    <p:sldId id="432" r:id="rId6"/>
    <p:sldId id="433" r:id="rId7"/>
    <p:sldId id="435" r:id="rId8"/>
    <p:sldId id="423" r:id="rId9"/>
    <p:sldId id="436" r:id="rId10"/>
    <p:sldId id="424" r:id="rId11"/>
    <p:sldId id="437" r:id="rId12"/>
    <p:sldId id="438" r:id="rId13"/>
    <p:sldId id="439" r:id="rId14"/>
    <p:sldId id="440" r:id="rId15"/>
    <p:sldId id="441" r:id="rId16"/>
    <p:sldId id="442" r:id="rId17"/>
    <p:sldId id="425" r:id="rId18"/>
    <p:sldId id="443" r:id="rId19"/>
    <p:sldId id="426" r:id="rId20"/>
    <p:sldId id="444" r:id="rId21"/>
    <p:sldId id="445" r:id="rId22"/>
    <p:sldId id="446" r:id="rId23"/>
    <p:sldId id="427" r:id="rId24"/>
    <p:sldId id="447" r:id="rId25"/>
    <p:sldId id="448" r:id="rId26"/>
    <p:sldId id="449" r:id="rId27"/>
    <p:sldId id="450" r:id="rId28"/>
    <p:sldId id="454" r:id="rId29"/>
    <p:sldId id="428" r:id="rId30"/>
    <p:sldId id="452" r:id="rId31"/>
    <p:sldId id="343" r:id="rId32"/>
    <p:sldId id="344" r:id="rId33"/>
    <p:sldId id="345" r:id="rId34"/>
    <p:sldId id="429" r:id="rId35"/>
    <p:sldId id="457" r:id="rId36"/>
    <p:sldId id="346" r:id="rId37"/>
    <p:sldId id="328" r:id="rId38"/>
    <p:sldId id="329" r:id="rId39"/>
    <p:sldId id="354" r:id="rId40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033" autoAdjust="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449"/>
        <p:guide pos="775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声明这是一个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478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905162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ref/css_colornames.asp" TargetMode="External"/><Relationship Id="rId2" Type="http://schemas.openxmlformats.org/officeDocument/2006/relationships/hyperlink" Target="http://www.w3school.com.cn/cssref/css_color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0002" y="3668050"/>
            <a:ext cx="6217677" cy="69215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 知识总结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常见问题及经验总结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代码嵌套 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代码缩进与换行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目录结构的组织</a:t>
            </a:r>
            <a:endParaRPr lang="zh-CN" altLang="en-US" smtClean="0"/>
          </a:p>
          <a:p>
            <a:r>
              <a:rPr lang="zh-CN" altLang="en-US" smtClean="0">
                <a:sym typeface="+mn-ea"/>
              </a:rPr>
              <a:t>链接地址相关问题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乱码问题</a:t>
            </a:r>
            <a:endParaRPr lang="en-US" altLang="zh-CN" smtClean="0"/>
          </a:p>
          <a:p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代码嵌套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错误的写法</a:t>
            </a:r>
            <a:r>
              <a:rPr lang="zh-CN" altLang="en-US" smtClean="0">
                <a:sym typeface="+mn-ea"/>
              </a:rPr>
              <a:t>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dirty="0" smtClean="0">
                <a:sym typeface="+mn-ea"/>
              </a:rPr>
              <a:t>正确的写法</a:t>
            </a:r>
            <a:endParaRPr lang="en-US" altLang="zh-CN" smtClean="0"/>
          </a:p>
          <a:p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70" y="1549400"/>
            <a:ext cx="7589520" cy="1742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15" y="4071620"/>
            <a:ext cx="7697470" cy="17075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8985" y="2246630"/>
            <a:ext cx="1000760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555" y="4724400"/>
            <a:ext cx="887730" cy="443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1605" y="2592705"/>
            <a:ext cx="83947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8280" y="5087620"/>
            <a:ext cx="1031875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代码缩进与换行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正确合理的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代码缩进</a:t>
            </a:r>
            <a:r>
              <a:rPr lang="zh-CN" altLang="en-US" dirty="0">
                <a:sym typeface="+mn-ea"/>
              </a:rPr>
              <a:t>能够让整个页面结构看起来清晰整齐</a:t>
            </a: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en-US" altLang="zh-CN" smtClean="0"/>
          </a:p>
          <a:p>
            <a:r>
              <a:rPr lang="zh-CN" altLang="en-US" dirty="0">
                <a:sym typeface="+mn-ea"/>
              </a:rPr>
              <a:t>方法：</a:t>
            </a:r>
            <a:endParaRPr lang="en-US" altLang="zh-CN" smtClean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一行不包含过多标签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使用 </a:t>
            </a:r>
            <a:r>
              <a:rPr lang="en-US" altLang="zh-CN" dirty="0">
                <a:sym typeface="+mn-ea"/>
              </a:rPr>
              <a:t>4 </a:t>
            </a:r>
            <a:r>
              <a:rPr lang="zh-CN" altLang="en-US" dirty="0">
                <a:sym typeface="+mn-ea"/>
              </a:rPr>
              <a:t>个字符长度缩进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保证开始标签和结束标签对齐，或处于同一行</a:t>
            </a:r>
            <a:endParaRPr lang="zh-CN" altLang="en-US" dirty="0"/>
          </a:p>
          <a:p>
            <a:pPr lvl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4" y="1671627"/>
            <a:ext cx="5567894" cy="23047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1697026"/>
            <a:ext cx="5971783" cy="288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目录结构的组织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项目所有文件都放在同一目录中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图片、</a:t>
            </a:r>
            <a:r>
              <a:rPr lang="en-US" altLang="zh-CN" dirty="0" smtClean="0">
                <a:sym typeface="+mn-ea"/>
              </a:rPr>
              <a:t>CSS </a:t>
            </a:r>
            <a:r>
              <a:rPr lang="zh-CN" altLang="en-US" dirty="0" smtClean="0">
                <a:sym typeface="+mn-ea"/>
              </a:rPr>
              <a:t>等其他文件分单独目录存放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代码中使用相对路径引入图片等文件</a:t>
            </a: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3237"/>
          <a:stretch>
            <a:fillRect/>
          </a:stretch>
        </p:blipFill>
        <p:spPr>
          <a:xfrm>
            <a:off x="833755" y="3248025"/>
            <a:ext cx="4041140" cy="2752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4565"/>
          <a:stretch>
            <a:fillRect/>
          </a:stretch>
        </p:blipFill>
        <p:spPr>
          <a:xfrm>
            <a:off x="4552950" y="3248025"/>
            <a:ext cx="7329805" cy="302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链接地址相关问题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图片等文件引入（</a:t>
            </a:r>
            <a:r>
              <a:rPr lang="en-US" altLang="zh-CN" dirty="0" err="1" smtClean="0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=“”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本地图片：使用相对路径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远程图片：使用 </a:t>
            </a:r>
            <a:r>
              <a:rPr lang="en-US" altLang="zh-CN" dirty="0" smtClean="0">
                <a:sym typeface="+mn-ea"/>
              </a:rPr>
              <a:t>URL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超链接目标地址（</a:t>
            </a:r>
            <a:r>
              <a:rPr lang="en-US" altLang="zh-CN" dirty="0" err="1" smtClean="0">
                <a:sym typeface="+mn-ea"/>
              </a:rPr>
              <a:t>href</a:t>
            </a:r>
            <a:r>
              <a:rPr lang="en-US" altLang="zh-CN" dirty="0" smtClean="0">
                <a:sym typeface="+mn-ea"/>
              </a:rPr>
              <a:t>=“”</a:t>
            </a:r>
            <a:r>
              <a:rPr lang="zh-CN" altLang="en-US" dirty="0" smtClean="0">
                <a:sym typeface="+mn-ea"/>
              </a:rPr>
              <a:t>）</a:t>
            </a:r>
          </a:p>
          <a:p>
            <a:pPr lvl="1"/>
            <a:r>
              <a:rPr lang="zh-CN" altLang="en-US" dirty="0" smtClean="0">
                <a:sym typeface="+mn-ea"/>
              </a:rPr>
              <a:t>本地资源：使用相对路径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远程资源：使用 </a:t>
            </a:r>
            <a:r>
              <a:rPr lang="en-US" altLang="zh-CN" dirty="0" smtClean="0">
                <a:sym typeface="+mn-ea"/>
              </a:rPr>
              <a:t>URL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2" name="文本框 4"/>
          <p:cNvSpPr txBox="1"/>
          <p:nvPr/>
        </p:nvSpPr>
        <p:spPr>
          <a:xfrm>
            <a:off x="1007304" y="5207051"/>
            <a:ext cx="7469505" cy="61531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pPr algn="l"/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3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3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部分不可缺少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乱码问题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乱码问题的产生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文件存储编码与浏览器打开时所用编码不一致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解决：</a:t>
            </a:r>
          </a:p>
          <a:p>
            <a:pPr lvl="1"/>
            <a:r>
              <a:rPr lang="zh-CN" altLang="en-US" dirty="0" smtClean="0">
                <a:sym typeface="+mn-ea"/>
              </a:rPr>
              <a:t>确认文件编码（推荐统一使用 </a:t>
            </a:r>
            <a:r>
              <a:rPr lang="en-US" altLang="zh-CN" dirty="0" smtClean="0">
                <a:sym typeface="+mn-ea"/>
              </a:rPr>
              <a:t>utf-8 </a:t>
            </a:r>
            <a:r>
              <a:rPr lang="zh-CN" altLang="en-US" dirty="0" smtClean="0">
                <a:sym typeface="+mn-ea"/>
              </a:rPr>
              <a:t>编码）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加入编码声明标记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" y="4308475"/>
            <a:ext cx="10694670" cy="171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编码规范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关闭</a:t>
            </a:r>
          </a:p>
          <a:p>
            <a:r>
              <a:rPr kumimoji="1" lang="zh-CN" altLang="en-US" dirty="0">
                <a:sym typeface="+mn-ea"/>
              </a:rPr>
              <a:t>所有标签的元素和属性的名字都必须使用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小写</a:t>
            </a:r>
          </a:p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合理嵌套</a:t>
            </a:r>
          </a:p>
          <a:p>
            <a:r>
              <a:rPr kumimoji="1" lang="zh-CN" altLang="en-US" dirty="0">
                <a:sym typeface="+mn-ea"/>
              </a:rPr>
              <a:t>所有的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kumimoji="1" lang="zh-CN" altLang="en-US" dirty="0">
                <a:sym typeface="+mn-ea"/>
              </a:rPr>
              <a:t>必须用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引号</a:t>
            </a:r>
            <a:r>
              <a:rPr kumimoji="1" lang="zh-CN" altLang="en-US" dirty="0">
                <a:sym typeface="+mn-ea"/>
              </a:rPr>
              <a:t>括起来，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必须赋值</a:t>
            </a:r>
          </a:p>
          <a:p>
            <a:r>
              <a:rPr kumimoji="1" lang="zh-CN" altLang="en-US" dirty="0">
                <a:sym typeface="+mn-ea"/>
              </a:rPr>
              <a:t>特殊符号</a:t>
            </a:r>
            <a:r>
              <a:rPr kumimoji="1" lang="en-US" altLang="en-US" dirty="0">
                <a:sym typeface="+mn-ea"/>
              </a:rPr>
              <a:t>“&lt;”、“&gt;”</a:t>
            </a:r>
            <a:r>
              <a:rPr kumimoji="1" lang="en-US" altLang="en-US" dirty="0" err="1">
                <a:sym typeface="+mn-ea"/>
              </a:rPr>
              <a:t>和“&amp;”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实体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表示</a:t>
            </a:r>
          </a:p>
          <a:p>
            <a:r>
              <a:rPr kumimoji="1" lang="en-US" altLang="en-US" dirty="0">
                <a:sym typeface="+mn-ea"/>
              </a:rPr>
              <a:t>不要在注释内容中使用</a:t>
            </a:r>
            <a:r>
              <a:rPr kumimoji="1" lang="en-US" altLang="en-US" dirty="0">
                <a:solidFill>
                  <a:srgbClr val="FF0000"/>
                </a:solidFill>
                <a:sym typeface="+mn-ea"/>
              </a:rPr>
              <a:t>“--</a:t>
            </a:r>
            <a:r>
              <a:rPr kumimoji="1" lang="en-US" altLang="en-US" dirty="0">
                <a:sym typeface="+mn-ea"/>
              </a:rPr>
              <a:t>”</a:t>
            </a:r>
          </a:p>
          <a:p>
            <a:r>
              <a:rPr lang="zh-CN" altLang="en-US" dirty="0">
                <a:sym typeface="+mn-ea"/>
              </a:rPr>
              <a:t>图片必须有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说明文字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alt </a:t>
            </a:r>
            <a:r>
              <a:rPr lang="zh-CN" altLang="en-US" dirty="0">
                <a:sym typeface="+mn-ea"/>
              </a:rPr>
              <a:t>属性必须使用）</a:t>
            </a:r>
            <a:endParaRPr lang="en-US" altLang="zh-CN" dirty="0" smtClean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618566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2299975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6" y="2264332"/>
            <a:ext cx="6780681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3904674"/>
            <a:ext cx="696822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3940317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基本选择器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标签选择器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选择器是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标签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div {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类选择器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”开头定义的选择符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.class { 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dirty="0">
                <a:sym typeface="+mn-ea"/>
              </a:rPr>
              <a:t>”开投诉定义的选择符</a:t>
            </a:r>
            <a:endParaRPr kumimoji="1"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#id1 {       }  </a:t>
            </a:r>
            <a:endParaRPr kumimoji="1" lang="en-US" altLang="en-US" dirty="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分组选择器</a:t>
            </a:r>
          </a:p>
          <a:p>
            <a:pPr lvl="1"/>
            <a:r>
              <a:rPr lang="zh-CN" altLang="zh-CN" dirty="0">
                <a:solidFill>
                  <a:srgbClr val="000000"/>
                </a:solidFill>
                <a:sym typeface="+mn-ea"/>
              </a:rPr>
              <a:t>例如：h2, p { color : gray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;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}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h2 </a:t>
            </a:r>
            <a:r>
              <a:rPr lang="zh-CN" altLang="en-US" dirty="0">
                <a:sym typeface="+mn-ea"/>
              </a:rPr>
              <a:t>元素和段落都有灰色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后代（派生或者包含）选择器：可以选择作为某元素后代的元素</a:t>
            </a:r>
          </a:p>
          <a:p>
            <a:pPr lvl="1"/>
            <a:r>
              <a:rPr lang="zh-CN" altLang="zh-CN" dirty="0">
                <a:sym typeface="+mn-ea"/>
              </a:rPr>
              <a:t>例如：h1 em { color : red ;} </a:t>
            </a:r>
          </a:p>
          <a:p>
            <a:pPr lvl="1"/>
            <a:r>
              <a:rPr lang="zh-CN" altLang="en-US" dirty="0">
                <a:sym typeface="+mn-ea"/>
              </a:rPr>
              <a:t>把作为 </a:t>
            </a:r>
            <a:r>
              <a:rPr lang="en-US" altLang="zh-CN" dirty="0">
                <a:sym typeface="+mn-ea"/>
              </a:rPr>
              <a:t>h1 </a:t>
            </a:r>
            <a:r>
              <a:rPr lang="zh-CN" altLang="en-US" dirty="0">
                <a:sym typeface="+mn-ea"/>
              </a:rPr>
              <a:t>元素后代的 </a:t>
            </a:r>
            <a:r>
              <a:rPr lang="en-US" altLang="zh-CN" dirty="0" err="1">
                <a:sym typeface="+mn-ea"/>
              </a:rPr>
              <a:t>em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元素的文本变为红色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属性选择器  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a[href] { color : red ; }</a:t>
            </a:r>
            <a:r>
              <a:rPr lang="zh-CN" altLang="zh-CN" dirty="0">
                <a:sym typeface="+mn-ea"/>
              </a:rPr>
              <a:t>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子元素选择器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 strong { color : red ; }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相邻兄弟选择器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+ p { margin-top : 50px ; }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的使用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外部样式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页内样式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行内样式</a:t>
            </a:r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938530"/>
            <a:ext cx="8632190" cy="168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836545"/>
            <a:ext cx="7000875" cy="251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文字样式的修饰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文字常用属性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font-family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字体风格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字体加粗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5198110" y="904875"/>
            <a:ext cx="6104255" cy="596709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文本常用属性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text-indent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text-align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text-decoration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color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line-height</a:t>
            </a: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dirty="0" err="1">
                <a:cs typeface="+mn-ea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超链接的样式设置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超链接四个状态伪类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设置超链接的多种状态（≥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）时，需要按特定顺序设置：</a:t>
            </a:r>
          </a:p>
          <a:p>
            <a:pPr lvl="1"/>
            <a:r>
              <a:rPr lang="en-US" altLang="zh-CN" dirty="0">
                <a:sym typeface="+mn-ea"/>
              </a:rPr>
              <a:t>:link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:hover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:active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58010"/>
            <a:ext cx="10153650" cy="245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背景设置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背景色</a:t>
            </a:r>
          </a:p>
          <a:p>
            <a:pPr lvl="1"/>
            <a:r>
              <a:rPr altLang="zh-CN" dirty="0">
                <a:sym typeface="+mn-ea"/>
              </a:rPr>
              <a:t>background-color : gray 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 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altLang="zh-CN" dirty="0">
                <a:sym typeface="+mn-ea"/>
              </a:rPr>
              <a:t>background-color : rgb(128,128,128) 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背景图像</a:t>
            </a:r>
          </a:p>
          <a:p>
            <a:pPr lvl="1"/>
            <a:r>
              <a:rPr lang="en-US" altLang="zh-CN" dirty="0">
                <a:sym typeface="+mn-ea"/>
              </a:rPr>
              <a:t>background-image :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url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(image/bg.jpg) ;</a:t>
            </a:r>
          </a:p>
          <a:p>
            <a:pPr lvl="1"/>
            <a:r>
              <a:rPr lang="en-US" altLang="zh-CN" dirty="0" err="1">
                <a:sym typeface="+mn-ea"/>
              </a:rPr>
              <a:t>background-repeat : repeat-x </a:t>
            </a:r>
            <a:r>
              <a:rPr lang="en-US" altLang="zh-CN" dirty="0">
                <a:sym typeface="+mn-ea"/>
              </a:rPr>
              <a:t>;</a:t>
            </a:r>
          </a:p>
          <a:p>
            <a:pPr lvl="1"/>
            <a:r>
              <a:rPr lang="en-US" altLang="zh-CN" dirty="0" err="1">
                <a:sym typeface="+mn-ea"/>
              </a:rPr>
              <a:t>background-position : center </a:t>
            </a:r>
            <a:r>
              <a:rPr lang="en-US" altLang="zh-CN" dirty="0">
                <a:sym typeface="+mn-ea"/>
              </a:rPr>
              <a:t>;</a:t>
            </a:r>
          </a:p>
          <a:p>
            <a:pPr marL="47180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列表样式设置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err="1">
                <a:sym typeface="+mn-ea"/>
              </a:rPr>
              <a:t>列表标志类型</a:t>
            </a:r>
          </a:p>
          <a:p>
            <a:pPr lvl="1"/>
            <a:r>
              <a:rPr lang="en-US" altLang="zh-CN" sz="2800" dirty="0">
                <a:sym typeface="+mn-ea"/>
              </a:rPr>
              <a:t>list-style-type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列表标志图像</a:t>
            </a:r>
          </a:p>
          <a:p>
            <a:pPr lvl="1"/>
            <a:r>
              <a:rPr lang="en-US" altLang="zh-CN" sz="2800" dirty="0">
                <a:sym typeface="+mn-ea"/>
              </a:rPr>
              <a:t>list-style-image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列表标志位置</a:t>
            </a:r>
          </a:p>
          <a:p>
            <a:pPr lvl="1"/>
            <a:r>
              <a:rPr lang="en-US" altLang="zh-CN" sz="2800" dirty="0">
                <a:sym typeface="+mn-ea"/>
              </a:rPr>
              <a:t>list-style-position</a:t>
            </a:r>
            <a:endParaRPr lang="en-US" altLang="zh-CN" dirty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盒子模型平面图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8095"/>
            <a:ext cx="11212195" cy="442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</a:p>
          </p:txBody>
        </p: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</a:p>
          </p:txBody>
        </p:sp>
        <p:sp>
          <p:nvSpPr>
            <p:cNvPr id="2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</a:p>
          </p:txBody>
        </p:sp>
      </p:grpSp>
      <p:grpSp>
        <p:nvGrpSpPr>
          <p:cNvPr id="7" name="组合 24"/>
          <p:cNvGrpSpPr/>
          <p:nvPr/>
        </p:nvGrpSpPr>
        <p:grpSpPr bwMode="auto">
          <a:xfrm>
            <a:off x="2173333" y="1845310"/>
            <a:ext cx="8116207" cy="3274616"/>
            <a:chOff x="1630094" y="1844824"/>
            <a:chExt cx="6088192" cy="3273298"/>
          </a:xfrm>
        </p:grpSpPr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1630094" y="3009146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</a:p>
          </p:txBody>
        </p:sp>
        <p:sp>
          <p:nvSpPr>
            <p:cNvPr id="9" name="TextBox 21"/>
            <p:cNvSpPr txBox="1">
              <a:spLocks noChangeArrowheads="1"/>
            </p:cNvSpPr>
            <p:nvPr/>
          </p:nvSpPr>
          <p:spPr bwMode="auto">
            <a:xfrm>
              <a:off x="7246718" y="2924944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</a:p>
          </p:txBody>
        </p:sp>
      </p:grpSp>
      <p:grpSp>
        <p:nvGrpSpPr>
          <p:cNvPr id="12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</a:p>
          </p:txBody>
        </p:sp>
        <p:sp>
          <p:nvSpPr>
            <p:cNvPr id="14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</a:p>
          </p:txBody>
        </p:sp>
        <p:sp>
          <p:nvSpPr>
            <p:cNvPr id="15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</a:p>
          </p:txBody>
        </p:sp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</a:p>
          </p:txBody>
        </p:sp>
      </p:grp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</a:t>
            </a:r>
            <a:r>
              <a:rPr lang="en-US" altLang="zh-CN" dirty="0"/>
              <a:t>3D</a:t>
            </a:r>
            <a:r>
              <a:rPr lang="zh-CN" altLang="en-US" dirty="0"/>
              <a:t>示意图</a:t>
            </a:r>
          </a:p>
        </p:txBody>
      </p:sp>
      <p:pic>
        <p:nvPicPr>
          <p:cNvPr id="4" name="Picture 6" descr="http://homepage.yesky.com/imagelist/06/21/w355sl7980f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4" r="32130"/>
          <a:stretch>
            <a:fillRect/>
          </a:stretch>
        </p:blipFill>
        <p:spPr bwMode="auto">
          <a:xfrm>
            <a:off x="1231311" y="1094392"/>
            <a:ext cx="9239617" cy="51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块级元素：拥有所有的盒子模型特征</a:t>
            </a:r>
            <a:endParaRPr lang="en-US" altLang="zh-CN" dirty="0"/>
          </a:p>
          <a:p>
            <a:pPr lvl="1"/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/>
              <a:t>h1 – 6</a:t>
            </a:r>
            <a:r>
              <a:rPr lang="zh-CN" altLang="en-US" dirty="0"/>
              <a:t>、</a:t>
            </a:r>
            <a:r>
              <a:rPr lang="en-US" altLang="zh-CN" dirty="0" err="1"/>
              <a:t>hr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table</a:t>
            </a:r>
            <a:r>
              <a:rPr lang="zh-CN" altLang="en-US" dirty="0"/>
              <a:t>、</a:t>
            </a:r>
            <a:r>
              <a:rPr lang="en-US" altLang="zh-CN" dirty="0" err="1"/>
              <a:t>ul</a:t>
            </a:r>
            <a:endParaRPr lang="zh-CN" altLang="en-US" dirty="0"/>
          </a:p>
          <a:p>
            <a:r>
              <a:rPr lang="zh-CN" altLang="en-US" dirty="0"/>
              <a:t>行内元素：只拥有部分盒子模型特征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err="1"/>
              <a:t>img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属性：行内元素和块级元素的转换属性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盒子模型的应用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导航栏的设置</a:t>
            </a:r>
            <a:endParaRPr lang="en-US" altLang="zh-CN" dirty="0"/>
          </a:p>
          <a:p>
            <a:r>
              <a:rPr lang="zh-CN" altLang="en-US" dirty="0"/>
              <a:t>网页布局</a:t>
            </a:r>
            <a:endParaRPr lang="en-US" altLang="zh-CN" dirty="0"/>
          </a:p>
          <a:p>
            <a:r>
              <a:rPr lang="zh-CN" altLang="en-US" dirty="0"/>
              <a:t>分栏的实现</a:t>
            </a:r>
            <a:endParaRPr lang="en-US" altLang="zh-CN" dirty="0"/>
          </a:p>
          <a:p>
            <a:pPr lvl="1"/>
            <a:r>
              <a:rPr lang="en-US" altLang="zh-CN" dirty="0"/>
              <a:t>float </a:t>
            </a:r>
            <a:r>
              <a:rPr lang="zh-CN" altLang="en-US" dirty="0"/>
              <a:t>属性，元素浮动设置</a:t>
            </a:r>
            <a:endParaRPr lang="en-US" altLang="zh-CN" dirty="0"/>
          </a:p>
          <a:p>
            <a:pPr lvl="1"/>
            <a:r>
              <a:rPr lang="en-US" altLang="zh-CN" dirty="0"/>
              <a:t>overflow</a:t>
            </a:r>
            <a:r>
              <a:rPr lang="zh-CN" altLang="en-US" dirty="0"/>
              <a:t>，清除元素浮动</a:t>
            </a:r>
            <a:endParaRPr lang="en-US" altLang="zh-CN" dirty="0"/>
          </a:p>
          <a:p>
            <a:pPr lvl="1"/>
            <a:r>
              <a:rPr lang="zh-CN" altLang="en-US" dirty="0"/>
              <a:t>相对定位与绝对定位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 : absolute</a:t>
            </a:r>
            <a:r>
              <a:rPr lang="zh-CN" altLang="en-US" dirty="0" err="1"/>
              <a:t>； </a:t>
            </a:r>
            <a:r>
              <a:rPr lang="zh-CN" altLang="en-US" dirty="0"/>
              <a:t>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 : relative</a:t>
            </a:r>
            <a:r>
              <a:rPr lang="zh-CN" altLang="en-US" dirty="0" err="1"/>
              <a:t>； </a:t>
            </a:r>
            <a:r>
              <a:rPr lang="zh-CN" altLang="en-US" dirty="0"/>
              <a:t>相对定位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颜色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  <a:hlinkClick r:id="rId2"/>
              </a:rPr>
              <a:t>http://www.w3school.com.cn/cssref/css_colors.asp</a:t>
            </a:r>
          </a:p>
          <a:p>
            <a:endParaRPr lang="en-US" altLang="zh-CN" sz="2800" dirty="0">
              <a:sym typeface="+mn-ea"/>
              <a:hlinkClick r:id="rId2"/>
            </a:endParaRPr>
          </a:p>
          <a:p>
            <a:endParaRPr lang="en-US" altLang="zh-CN" sz="2800" dirty="0">
              <a:sym typeface="+mn-ea"/>
              <a:hlinkClick r:id="rId2"/>
            </a:endParaRPr>
          </a:p>
          <a:p>
            <a:endParaRPr lang="en-US" altLang="zh-CN" sz="2800" dirty="0">
              <a:sym typeface="+mn-ea"/>
              <a:hlinkClick r:id="rId2"/>
            </a:endParaRPr>
          </a:p>
          <a:p>
            <a:endParaRPr lang="en-US" altLang="zh-CN" sz="2800" dirty="0">
              <a:sym typeface="+mn-ea"/>
              <a:hlinkClick r:id="rId2"/>
            </a:endParaRPr>
          </a:p>
          <a:p>
            <a:pPr lvl="0"/>
            <a:r>
              <a:rPr lang="zh-CN" altLang="en-US" dirty="0">
                <a:sym typeface="+mn-ea"/>
              </a:rPr>
              <a:t>颜色名：</a:t>
            </a:r>
          </a:p>
          <a:p>
            <a:pPr lvl="1"/>
            <a:r>
              <a:rPr lang="en-US" altLang="zh-CN" dirty="0">
                <a:sym typeface="+mn-ea"/>
                <a:hlinkClick r:id="rId3"/>
              </a:rPr>
              <a:t>http://www.w3school.com.cn/cssref/css_colornames.asp</a:t>
            </a:r>
            <a:endParaRPr lang="zh-CN" altLang="en-US" sz="2400" dirty="0" err="1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40" y="1673860"/>
            <a:ext cx="7690485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中的单位</a:t>
            </a:r>
          </a:p>
        </p:txBody>
      </p:sp>
      <p:graphicFrame>
        <p:nvGraphicFramePr>
          <p:cNvPr id="4" name="内容占位符 3"/>
          <p:cNvGraphicFramePr/>
          <p:nvPr/>
        </p:nvGraphicFramePr>
        <p:xfrm>
          <a:off x="1161415" y="1075055"/>
          <a:ext cx="9436735" cy="49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95"/>
                <a:gridCol w="7978140"/>
              </a:tblGrid>
              <a:tr h="4572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</a:t>
                      </a: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厘米</a:t>
                      </a: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 marL="121904" marR="121904" marT="45731" marB="45731"/>
                </a:tc>
              </a:tr>
              <a:tr h="79375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等于当前字体的尺寸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等于当前字体尺寸的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是一个字体的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x-height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（通常是字体尺寸的一半）</a:t>
                      </a: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磅（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1pt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1/72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英寸）</a:t>
                      </a: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点活字（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1pc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点）</a:t>
                      </a: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像素，屏幕上的一个点</a:t>
                      </a: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中的颜色单位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</p:nvPr>
        </p:nvGraphicFramePr>
        <p:xfrm>
          <a:off x="1176655" y="1097280"/>
          <a:ext cx="9422130" cy="2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65"/>
                <a:gridCol w="6438265"/>
              </a:tblGrid>
              <a:tr h="57925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 anchor="ctr"/>
                </a:tc>
              </a:tr>
              <a:tr h="57925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颜色名称（比如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</a:tr>
              <a:tr h="579254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x,x,x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值（比如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(255,255,255)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</a:tr>
              <a:tr h="67183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x%,x%,x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%)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百分比值（比如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(100%,0%,0%)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</a:tr>
              <a:tr h="57925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rrggbb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十六进制数（比如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#ff0000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 </a:t>
            </a:r>
            <a:r>
              <a:rPr lang="zh-CN" altLang="en-US" dirty="0"/>
              <a:t>概述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标签汇总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常见问题及经验总结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 </a:t>
            </a:r>
            <a:r>
              <a:rPr lang="zh-CN" altLang="en-US" dirty="0"/>
              <a:t>编码规范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416635" y="905162"/>
            <a:ext cx="11106646" cy="4875092"/>
          </a:xfrm>
          <a:prstGeom prst="rect">
            <a:avLst/>
          </a:prstGeom>
        </p:spPr>
        <p:txBody>
          <a:bodyPr vert="horz" lIns="108850" tIns="54425" rIns="108850" bIns="54425" rtlCol="0">
            <a:normAutofit lnSpcReduction="20000"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CSS </a:t>
            </a:r>
            <a:r>
              <a:rPr lang="zh-CN" altLang="en-US" dirty="0">
                <a:sym typeface="+mn-ea"/>
              </a:rPr>
              <a:t>基本语法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基本样式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盒子模型及其应用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颜色、单位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HTML(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dirty="0" smtClean="0">
                <a:sym typeface="+mn-ea"/>
              </a:rPr>
              <a:t>yper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dirty="0" smtClean="0">
                <a:sym typeface="+mn-ea"/>
              </a:rPr>
              <a:t>ext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 smtClean="0">
                <a:sym typeface="+mn-ea"/>
              </a:rPr>
              <a:t>arkup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 dirty="0" smtClean="0">
                <a:sym typeface="+mn-ea"/>
              </a:rPr>
              <a:t>anguage) </a:t>
            </a:r>
            <a:r>
              <a:rPr lang="zh-CN" altLang="en-US" dirty="0" smtClean="0">
                <a:sym typeface="+mn-ea"/>
              </a:rPr>
              <a:t>超文本标记语言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超文本</a:t>
            </a:r>
            <a:r>
              <a:rPr lang="zh-CN" altLang="en-US" dirty="0" smtClean="0">
                <a:sym typeface="+mn-ea"/>
              </a:rPr>
              <a:t>：用超链接的方法，将各种不同空间的文字信息组织在一起的网状文本。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标记</a:t>
            </a:r>
            <a:r>
              <a:rPr lang="zh-CN" altLang="en-US" dirty="0" smtClean="0">
                <a:sym typeface="+mn-ea"/>
              </a:rPr>
              <a:t>：由标记组成，如：</a:t>
            </a:r>
            <a:r>
              <a:rPr lang="en-US" altLang="zh-CN" dirty="0" smtClean="0">
                <a:sym typeface="+mn-ea"/>
              </a:rPr>
              <a:t>&lt;a&gt;&lt;/a&gt;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语言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沟通网页开发者和访问者，由浏览器解析并表达。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学习要点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学习语言的三要素：</a:t>
            </a:r>
          </a:p>
          <a:p>
            <a:pPr lvl="1"/>
            <a:r>
              <a:rPr lang="zh-CN" altLang="en-US" sz="2400" dirty="0" smtClean="0">
                <a:sym typeface="+mn-ea"/>
              </a:rPr>
              <a:t>词汇</a:t>
            </a:r>
            <a:r>
              <a:rPr lang="zh-CN" altLang="en-US" sz="2400" dirty="0">
                <a:sym typeface="+mn-ea"/>
              </a:rPr>
              <a:t>（标签）</a:t>
            </a:r>
          </a:p>
          <a:p>
            <a:pPr lvl="1"/>
            <a:r>
              <a:rPr lang="zh-CN" altLang="en-US" sz="2400" dirty="0" smtClean="0">
                <a:sym typeface="+mn-ea"/>
              </a:rPr>
              <a:t>语法</a:t>
            </a:r>
            <a:r>
              <a:rPr lang="zh-CN" altLang="en-US" sz="2400" dirty="0">
                <a:sym typeface="+mn-ea"/>
              </a:rPr>
              <a:t>（标签的使用规定）</a:t>
            </a:r>
          </a:p>
          <a:p>
            <a:pPr lvl="1"/>
            <a:r>
              <a:rPr lang="zh-CN" altLang="en-US" sz="2400" dirty="0" smtClean="0">
                <a:sym typeface="+mn-ea"/>
              </a:rPr>
              <a:t>语义</a:t>
            </a:r>
            <a:r>
              <a:rPr lang="zh-CN" altLang="en-US" sz="2400" dirty="0">
                <a:sym typeface="+mn-ea"/>
              </a:rPr>
              <a:t>（浏览器“理解”的标签含义）</a:t>
            </a:r>
            <a:endParaRPr lang="zh-CN" altLang="en-US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1116656" y="3888034"/>
          <a:ext cx="9936387" cy="173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/>
                <a:gridCol w="4211492"/>
                <a:gridCol w="3601455"/>
              </a:tblGrid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词汇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</a:p>
                  </a:txBody>
                  <a:tcPr marL="121904" marR="121904" marT="45717" marB="45717"/>
                </a:tc>
              </a:tr>
              <a:tr h="1227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&lt;/title&gt;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&lt;/head&gt;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300"/>
                        </a:spcAft>
                      </a:pP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</a:t>
                      </a:r>
                      <a:r>
                        <a:rPr lang="zh-CN" altLang="en-US" sz="2200" baseline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标题栏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显示的文档标题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标签分类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双标签</a:t>
            </a:r>
          </a:p>
          <a:p>
            <a:pPr lvl="1"/>
            <a:r>
              <a:rPr lang="zh-CN" altLang="en-US" dirty="0" smtClean="0">
                <a:sym typeface="+mn-ea"/>
              </a:rPr>
              <a:t>由“开始标签”和“结束标签”两部分构成，必须成对使用，且必须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合理嵌套</a:t>
            </a:r>
            <a:endParaRPr kumimoji="1"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代表标签作用范围</a:t>
            </a:r>
          </a:p>
          <a:p>
            <a:pPr lvl="0"/>
            <a:r>
              <a:rPr lang="zh-CN" altLang="en-US" dirty="0" smtClean="0">
                <a:sym typeface="+mn-ea"/>
              </a:rPr>
              <a:t>单标签</a:t>
            </a:r>
          </a:p>
          <a:p>
            <a:pPr lvl="1"/>
            <a:r>
              <a:rPr lang="zh-CN" altLang="en-US" dirty="0" smtClean="0">
                <a:sym typeface="+mn-ea"/>
              </a:rPr>
              <a:t>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开始标签中进行关闭</a:t>
            </a:r>
            <a:r>
              <a:rPr lang="zh-CN" altLang="en-US" dirty="0" smtClean="0">
                <a:sym typeface="+mn-ea"/>
              </a:rPr>
              <a:t>（以开始标签的结束而结束）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无需表达范围，仅在标签出现处有效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 bwMode="auto">
          <a:xfrm>
            <a:off x="777563" y="1714706"/>
            <a:ext cx="2131679" cy="3874831"/>
            <a:chOff x="0" y="1253"/>
            <a:chExt cx="1343" cy="2968"/>
          </a:xfrm>
        </p:grpSpPr>
        <p:sp>
          <p:nvSpPr>
            <p:cNvPr id="7" name="AutoShape 32"/>
            <p:cNvSpPr/>
            <p:nvPr/>
          </p:nvSpPr>
          <p:spPr bwMode="auto">
            <a:xfrm>
              <a:off x="845" y="1253"/>
              <a:ext cx="498" cy="296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HTML</a:t>
              </a:r>
              <a:r>
                <a:rPr lang="zh-CN" altLang="en-US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</a:t>
              </a:r>
              <a:endPara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51135" y="872389"/>
            <a:ext cx="7343668" cy="522097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&lt;!DOCTYPE html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&lt;head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    &lt;</a:t>
            </a:r>
            <a:r>
              <a:rPr lang="en-US" altLang="zh-CN" sz="3200" b="1" dirty="0">
                <a:solidFill>
                  <a:srgbClr val="382E92"/>
                </a:solidFill>
              </a:rPr>
              <a:t>meta charset="UTF-8"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&gt;</a:t>
            </a:r>
          </a:p>
          <a:p>
            <a:pPr>
              <a:lnSpc>
                <a:spcPts val="4000"/>
              </a:lnSpc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 smtClean="0"/>
              <a:t>demo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title&gt;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head&gt;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</a:p>
          <a:p>
            <a:pPr>
              <a:lnSpc>
                <a:spcPts val="4000"/>
              </a:lnSpc>
            </a:pPr>
            <a:r>
              <a:rPr lang="en-US" altLang="zh-CN" sz="3200" dirty="0"/>
              <a:t>		</a:t>
            </a:r>
            <a:r>
              <a:rPr lang="en-US" altLang="zh-CN" sz="3200" b="1" dirty="0" smtClean="0"/>
              <a:t>Hello World</a:t>
            </a:r>
            <a:r>
              <a:rPr lang="zh-CN" altLang="en-US" sz="3200" b="1" dirty="0">
                <a:solidFill>
                  <a:srgbClr val="382E92"/>
                </a:solidFill>
              </a:rPr>
              <a:t>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body&gt;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 flipH="1">
            <a:off x="2578775" y="2277687"/>
            <a:ext cx="1428227" cy="1583927"/>
            <a:chOff x="3782" y="1797"/>
            <a:chExt cx="1275" cy="635"/>
          </a:xfrm>
        </p:grpSpPr>
        <p:sp>
          <p:nvSpPr>
            <p:cNvPr id="11" name="AutoShape 30"/>
            <p:cNvSpPr/>
            <p:nvPr/>
          </p:nvSpPr>
          <p:spPr bwMode="auto">
            <a:xfrm>
              <a:off x="3782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923" y="1999"/>
              <a:ext cx="113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头部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 flipH="1">
            <a:off x="2552217" y="4149060"/>
            <a:ext cx="1454402" cy="1187599"/>
            <a:chOff x="3854" y="2845"/>
            <a:chExt cx="1249" cy="938"/>
          </a:xfrm>
        </p:grpSpPr>
        <p:sp>
          <p:nvSpPr>
            <p:cNvPr id="14" name="AutoShape 31"/>
            <p:cNvSpPr/>
            <p:nvPr/>
          </p:nvSpPr>
          <p:spPr bwMode="auto">
            <a:xfrm>
              <a:off x="3854" y="2845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体部</a:t>
              </a: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 flipH="1">
            <a:off x="767288" y="957301"/>
            <a:ext cx="290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文档声明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文档结构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标签汇总</a:t>
            </a:r>
            <a:endParaRPr lang="en-US" altLang="zh-CN" smtClean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试着回想一下以下各标签的用法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2" name="内容占位符 4"/>
          <p:cNvGraphicFramePr/>
          <p:nvPr/>
        </p:nvGraphicFramePr>
        <p:xfrm>
          <a:off x="1815163" y="2009775"/>
          <a:ext cx="875411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1690"/>
                <a:gridCol w="2199005"/>
                <a:gridCol w="2085340"/>
                <a:gridCol w="2378075"/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&lt;html&gt;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&lt;head&gt;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&lt;body&gt;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&lt;title&gt;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br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&lt;h1&gt;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img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&lt;a&gt;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ul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ol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&lt;li&gt;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&lt;table&gt;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th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&lt;td&gt;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&lt;form&gt;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&lt;input&gt;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&lt;select&gt;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&lt;option&gt;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textarea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&lt;span&gt;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&lt;div&gt;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ym typeface="+mn-ea"/>
                        </a:rPr>
                        <a:t>…….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1436</Words>
  <Application>Microsoft Office PowerPoint</Application>
  <PresentationFormat>自定义</PresentationFormat>
  <Paragraphs>335</Paragraphs>
  <Slides>39</Slides>
  <Notes>2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PowerPoint 演示文稿</vt:lpstr>
      <vt:lpstr>PowerPoint 演示文稿</vt:lpstr>
      <vt:lpstr>PowerPoint 演示文稿</vt:lpstr>
      <vt:lpstr>HTML概述</vt:lpstr>
      <vt:lpstr>HTML学习要点</vt:lpstr>
      <vt:lpstr>标签分类</vt:lpstr>
      <vt:lpstr>HTML文档结构</vt:lpstr>
      <vt:lpstr>PowerPoint 演示文稿</vt:lpstr>
      <vt:lpstr>标签汇总</vt:lpstr>
      <vt:lpstr>PowerPoint 演示文稿</vt:lpstr>
      <vt:lpstr>常见问题及经验总结</vt:lpstr>
      <vt:lpstr>代码嵌套</vt:lpstr>
      <vt:lpstr>代码缩进与换行</vt:lpstr>
      <vt:lpstr>目录结构的组织</vt:lpstr>
      <vt:lpstr>链接地址相关问题</vt:lpstr>
      <vt:lpstr>乱码问题</vt:lpstr>
      <vt:lpstr>PowerPoint 演示文稿</vt:lpstr>
      <vt:lpstr>编码规范</vt:lpstr>
      <vt:lpstr>PowerPoint 演示文稿</vt:lpstr>
      <vt:lpstr>CSS基本选择器</vt:lpstr>
      <vt:lpstr>CSS高级选择器</vt:lpstr>
      <vt:lpstr>CSS高级选择器</vt:lpstr>
      <vt:lpstr>PowerPoint 演示文稿</vt:lpstr>
      <vt:lpstr>CSS的使用</vt:lpstr>
      <vt:lpstr>文字样式的修饰</vt:lpstr>
      <vt:lpstr>超链接的样式设置</vt:lpstr>
      <vt:lpstr>背景设置</vt:lpstr>
      <vt:lpstr>列表样式设置</vt:lpstr>
      <vt:lpstr>PowerPoint 演示文稿</vt:lpstr>
      <vt:lpstr>CSS盒子模型平面图</vt:lpstr>
      <vt:lpstr>CSS盒子模型3D示意图</vt:lpstr>
      <vt:lpstr>块级元素和行内元素</vt:lpstr>
      <vt:lpstr>CSS盒子模型的应用 </vt:lpstr>
      <vt:lpstr>PowerPoint 演示文稿</vt:lpstr>
      <vt:lpstr>颜色</vt:lpstr>
      <vt:lpstr>CSS中的单位</vt:lpstr>
      <vt:lpstr>CSS中的颜色单位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396</cp:revision>
  <dcterms:created xsi:type="dcterms:W3CDTF">2014-10-16T08:35:00Z</dcterms:created>
  <dcterms:modified xsi:type="dcterms:W3CDTF">2019-05-20T00:35:43Z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2052-10.1.0.6929</vt:lpwstr>
  </property>
</Properties>
</file>