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7" r:id="rId4"/>
    <p:sldId id="294" r:id="rId5"/>
    <p:sldId id="295" r:id="rId6"/>
    <p:sldId id="259" r:id="rId7"/>
    <p:sldId id="26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2F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2020/10/7</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2020/10/7</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2020/10/7</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2020/10/7</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latin typeface="JetBrains Mono" panose="020B0509020102050004" pitchFamily="49" charset="0"/>
              </a:rPr>
              <a:t>小程序服务端</a:t>
            </a:r>
            <a:r>
              <a:rPr lang="en-US" altLang="zh-CN">
                <a:latin typeface="JetBrains Mono" panose="020B0509020102050004" pitchFamily="49" charset="0"/>
              </a:rPr>
              <a:t>API</a:t>
            </a:r>
            <a:r>
              <a:rPr lang="zh-CN" altLang="en-US">
                <a:latin typeface="JetBrains Mono" panose="020B0509020102050004" pitchFamily="49" charset="0"/>
              </a:rPr>
              <a:t>和调用方案</a:t>
            </a:r>
            <a:endParaRPr lang="zh-CN" altLang="en-US" dirty="0">
              <a:latin typeface="JetBrains Mono" panose="020B0509020102050004" pitchFamily="49" charset="0"/>
            </a:endParaRPr>
          </a:p>
        </p:txBody>
      </p:sp>
    </p:spTree>
    <p:extLst>
      <p:ext uri="{BB962C8B-B14F-4D97-AF65-F5344CB8AC3E}">
        <p14:creationId xmlns:p14="http://schemas.microsoft.com/office/powerpoint/2010/main" val="414863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服务端</a:t>
            </a:r>
            <a:r>
              <a:rPr lang="en-US" altLang="zh-CN"/>
              <a:t>API</a:t>
            </a:r>
            <a:r>
              <a:rPr lang="zh-CN" altLang="en-US"/>
              <a:t>概述</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normAutofit/>
          </a:bodyPr>
          <a:lstStyle/>
          <a:p>
            <a:r>
              <a:rPr lang="zh-CN" altLang="en-US"/>
              <a:t>小程序提供了用于服务端调用的</a:t>
            </a:r>
            <a:r>
              <a:rPr lang="en-US" altLang="zh-CN"/>
              <a:t>API</a:t>
            </a:r>
            <a:r>
              <a:rPr lang="zh-CN" altLang="en-US"/>
              <a:t>，尽管划分为服务端，但是在本地测试也可以。这个仅仅是根据功能和使用场景进行的分类。</a:t>
            </a:r>
            <a:endParaRPr lang="en-US" altLang="zh-CN"/>
          </a:p>
          <a:p>
            <a:endParaRPr lang="en-US" altLang="zh-CN"/>
          </a:p>
          <a:p>
            <a:r>
              <a:rPr lang="zh-CN" altLang="en-US"/>
              <a:t>实际上，就是实现了一些</a:t>
            </a:r>
            <a:r>
              <a:rPr lang="en-US" altLang="zh-CN"/>
              <a:t>API</a:t>
            </a:r>
            <a:r>
              <a:rPr lang="zh-CN" altLang="en-US"/>
              <a:t>，并且要通过一个称为</a:t>
            </a:r>
            <a:r>
              <a:rPr lang="en-US" altLang="zh-CN"/>
              <a:t>access_token</a:t>
            </a:r>
            <a:r>
              <a:rPr lang="zh-CN" altLang="en-US"/>
              <a:t>的凭证进行调用。</a:t>
            </a:r>
            <a:endParaRPr lang="en-US" altLang="zh-CN"/>
          </a:p>
          <a:p>
            <a:endParaRPr lang="en-US" altLang="zh-CN"/>
          </a:p>
          <a:p>
            <a:r>
              <a:rPr lang="zh-CN" altLang="en-US"/>
              <a:t>服务端</a:t>
            </a:r>
            <a:r>
              <a:rPr lang="en-US" altLang="zh-CN"/>
              <a:t>API</a:t>
            </a:r>
            <a:r>
              <a:rPr lang="zh-CN" altLang="en-US"/>
              <a:t>提供了授权登录、</a:t>
            </a:r>
            <a:r>
              <a:rPr lang="en-US" altLang="zh-CN"/>
              <a:t>OCR</a:t>
            </a:r>
            <a:r>
              <a:rPr lang="zh-CN" altLang="en-US"/>
              <a:t>识别、银行卡图片识别、数据统计等接口。</a:t>
            </a:r>
            <a:endParaRPr lang="en-US" altLang="zh-CN"/>
          </a:p>
        </p:txBody>
      </p:sp>
    </p:spTree>
    <p:extLst>
      <p:ext uri="{BB962C8B-B14F-4D97-AF65-F5344CB8AC3E}">
        <p14:creationId xmlns:p14="http://schemas.microsoft.com/office/powerpoint/2010/main" val="41030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en-US" altLang="zh-CN"/>
              <a:t>access_token</a:t>
            </a:r>
            <a:endParaRPr lang="zh-CN" altLang="en-US"/>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目前除了</a:t>
            </a:r>
            <a:r>
              <a:rPr lang="en-US" altLang="zh-CN"/>
              <a:t>auth.code2Session</a:t>
            </a:r>
            <a:r>
              <a:rPr lang="zh-CN" altLang="en-US"/>
              <a:t>（授权登录）接口，在调用其他接口之前，都要先获取</a:t>
            </a:r>
            <a:r>
              <a:rPr lang="en-US" altLang="zh-CN"/>
              <a:t>access_token</a:t>
            </a:r>
            <a:r>
              <a:rPr lang="zh-CN" altLang="en-US"/>
              <a:t>。调用其他接口时，在</a:t>
            </a:r>
            <a:r>
              <a:rPr lang="en-US" altLang="zh-CN"/>
              <a:t>url</a:t>
            </a:r>
            <a:r>
              <a:rPr lang="zh-CN" altLang="en-US"/>
              <a:t>中传递</a:t>
            </a:r>
            <a:r>
              <a:rPr lang="en-US" altLang="zh-CN"/>
              <a:t>access_token</a:t>
            </a:r>
            <a:r>
              <a:rPr lang="zh-CN" altLang="en-US"/>
              <a:t>。</a:t>
            </a:r>
            <a:endParaRPr lang="en-US" altLang="zh-CN"/>
          </a:p>
          <a:p>
            <a:endParaRPr lang="en-US" altLang="zh-CN"/>
          </a:p>
          <a:p>
            <a:r>
              <a:rPr lang="zh-CN" altLang="en-US"/>
              <a:t>获取</a:t>
            </a:r>
            <a:r>
              <a:rPr lang="en-US" altLang="zh-CN"/>
              <a:t>access_token</a:t>
            </a:r>
            <a:r>
              <a:rPr lang="zh-CN" altLang="en-US"/>
              <a:t>需要</a:t>
            </a:r>
            <a:r>
              <a:rPr lang="en-US" altLang="zh-CN"/>
              <a:t>AppID</a:t>
            </a:r>
            <a:r>
              <a:rPr lang="zh-CN" altLang="en-US"/>
              <a:t>和</a:t>
            </a:r>
            <a:r>
              <a:rPr lang="en-US" altLang="zh-CN"/>
              <a:t>AppSecret</a:t>
            </a:r>
            <a:r>
              <a:rPr lang="zh-CN" altLang="en-US"/>
              <a:t>。登录小程序后台，在‘开发</a:t>
            </a:r>
            <a:r>
              <a:rPr lang="en-US" altLang="zh-CN"/>
              <a:t>》</a:t>
            </a:r>
            <a:r>
              <a:rPr lang="zh-CN" altLang="en-US"/>
              <a:t>开发设置’页面中有</a:t>
            </a:r>
            <a:r>
              <a:rPr lang="en-US" altLang="zh-CN"/>
              <a:t>AppSecret</a:t>
            </a:r>
            <a:r>
              <a:rPr lang="zh-CN" altLang="en-US"/>
              <a:t>，需要</a:t>
            </a:r>
            <a:r>
              <a:rPr lang="zh-CN" altLang="en-US" b="1">
                <a:solidFill>
                  <a:srgbClr val="C00000"/>
                </a:solidFill>
              </a:rPr>
              <a:t>申请并保存</a:t>
            </a:r>
            <a:r>
              <a:rPr lang="zh-CN" altLang="en-US"/>
              <a:t>，丢失只能</a:t>
            </a:r>
            <a:r>
              <a:rPr lang="zh-CN" altLang="en-US" b="1">
                <a:solidFill>
                  <a:srgbClr val="C00000"/>
                </a:solidFill>
              </a:rPr>
              <a:t>重置</a:t>
            </a:r>
            <a:r>
              <a:rPr lang="zh-CN" altLang="en-US"/>
              <a:t>。</a:t>
            </a:r>
            <a:endParaRPr lang="en-US" altLang="zh-CN"/>
          </a:p>
          <a:p>
            <a:endParaRPr lang="en-US" altLang="zh-CN"/>
          </a:p>
          <a:p>
            <a:r>
              <a:rPr lang="en-US" altLang="zh-CN"/>
              <a:t>AppSecret</a:t>
            </a:r>
            <a:r>
              <a:rPr lang="zh-CN" altLang="en-US"/>
              <a:t>是保密的，微信服务端并不存储，开发者申请后需要自己保存。注意不要把</a:t>
            </a:r>
            <a:r>
              <a:rPr lang="en-US" altLang="zh-CN"/>
              <a:t>appid</a:t>
            </a:r>
            <a:r>
              <a:rPr lang="zh-CN" altLang="en-US"/>
              <a:t>和</a:t>
            </a:r>
            <a:r>
              <a:rPr lang="en-US" altLang="zh-CN"/>
              <a:t>appsecret</a:t>
            </a:r>
            <a:r>
              <a:rPr lang="zh-CN" altLang="en-US"/>
              <a:t>暴露在前端，</a:t>
            </a:r>
            <a:r>
              <a:rPr lang="en-US" altLang="zh-CN"/>
              <a:t>appsecret</a:t>
            </a:r>
            <a:r>
              <a:rPr lang="zh-CN" altLang="en-US"/>
              <a:t>是密钥，需要严格保存。</a:t>
            </a:r>
            <a:endParaRPr lang="en-US" altLang="zh-CN"/>
          </a:p>
        </p:txBody>
      </p:sp>
    </p:spTree>
    <p:extLst>
      <p:ext uri="{BB962C8B-B14F-4D97-AF65-F5344CB8AC3E}">
        <p14:creationId xmlns:p14="http://schemas.microsoft.com/office/powerpoint/2010/main" val="38746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基本调用流程</a:t>
            </a:r>
          </a:p>
        </p:txBody>
      </p:sp>
      <p:pic>
        <p:nvPicPr>
          <p:cNvPr id="5" name="内容占位符 4">
            <a:extLst>
              <a:ext uri="{FF2B5EF4-FFF2-40B4-BE49-F238E27FC236}">
                <a16:creationId xmlns:a16="http://schemas.microsoft.com/office/drawing/2014/main" id="{1DBB0FFE-1F4B-40F1-ACD7-1AA3ACC009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687" y="1541737"/>
            <a:ext cx="10054626" cy="3774526"/>
          </a:xfrm>
        </p:spPr>
      </p:pic>
    </p:spTree>
    <p:extLst>
      <p:ext uri="{BB962C8B-B14F-4D97-AF65-F5344CB8AC3E}">
        <p14:creationId xmlns:p14="http://schemas.microsoft.com/office/powerpoint/2010/main" val="127144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小程序直接调用方案</a:t>
            </a:r>
          </a:p>
        </p:txBody>
      </p:sp>
      <p:pic>
        <p:nvPicPr>
          <p:cNvPr id="5" name="图片 4">
            <a:extLst>
              <a:ext uri="{FF2B5EF4-FFF2-40B4-BE49-F238E27FC236}">
                <a16:creationId xmlns:a16="http://schemas.microsoft.com/office/drawing/2014/main" id="{1DFA54E1-8FF1-4E76-9FD6-EDDC72C6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70" y="1729929"/>
            <a:ext cx="1218357" cy="1227876"/>
          </a:xfrm>
          <a:prstGeom prst="rect">
            <a:avLst/>
          </a:prstGeom>
        </p:spPr>
      </p:pic>
      <p:pic>
        <p:nvPicPr>
          <p:cNvPr id="7" name="图片 6">
            <a:extLst>
              <a:ext uri="{FF2B5EF4-FFF2-40B4-BE49-F238E27FC236}">
                <a16:creationId xmlns:a16="http://schemas.microsoft.com/office/drawing/2014/main" id="{AC3F5A0B-5F00-4681-98D5-EAE16CEC9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855" y="3242098"/>
            <a:ext cx="1660583" cy="1634636"/>
          </a:xfrm>
          <a:prstGeom prst="rect">
            <a:avLst/>
          </a:prstGeom>
        </p:spPr>
      </p:pic>
      <p:pic>
        <p:nvPicPr>
          <p:cNvPr id="9" name="图片 8">
            <a:extLst>
              <a:ext uri="{FF2B5EF4-FFF2-40B4-BE49-F238E27FC236}">
                <a16:creationId xmlns:a16="http://schemas.microsoft.com/office/drawing/2014/main" id="{6D3B12D1-506F-424B-8AE6-7439A7BF9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590" y="3011068"/>
            <a:ext cx="756716" cy="1383373"/>
          </a:xfrm>
          <a:prstGeom prst="rect">
            <a:avLst/>
          </a:prstGeom>
        </p:spPr>
      </p:pic>
      <p:cxnSp>
        <p:nvCxnSpPr>
          <p:cNvPr id="11" name="直接箭头连接符 10">
            <a:extLst>
              <a:ext uri="{FF2B5EF4-FFF2-40B4-BE49-F238E27FC236}">
                <a16:creationId xmlns:a16="http://schemas.microsoft.com/office/drawing/2014/main" id="{ACF1614F-30EA-4974-A9C9-C1434355F91D}"/>
              </a:ext>
            </a:extLst>
          </p:cNvPr>
          <p:cNvCxnSpPr/>
          <p:nvPr/>
        </p:nvCxnSpPr>
        <p:spPr>
          <a:xfrm flipV="1">
            <a:off x="2139518" y="2183903"/>
            <a:ext cx="4731799" cy="880433"/>
          </a:xfrm>
          <a:prstGeom prst="straightConnector1">
            <a:avLst/>
          </a:prstGeom>
          <a:ln w="9525">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62F8592B-EA4C-4515-9978-0AF90997E44C}"/>
              </a:ext>
            </a:extLst>
          </p:cNvPr>
          <p:cNvSpPr txBox="1"/>
          <p:nvPr/>
        </p:nvSpPr>
        <p:spPr>
          <a:xfrm rot="20955476">
            <a:off x="3377010" y="2232094"/>
            <a:ext cx="2402889"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获取</a:t>
            </a:r>
            <a:r>
              <a:rPr lang="en-US" altLang="zh-CN">
                <a:latin typeface="Ubuntu Mono" panose="020B0509030602030204" pitchFamily="49" charset="0"/>
                <a:ea typeface="思源黑体 CN Light" panose="020B0300000000000000" pitchFamily="34" charset="-122"/>
              </a:rPr>
              <a:t>access_token</a:t>
            </a:r>
            <a:endParaRPr lang="zh-CN" altLang="en-US">
              <a:latin typeface="Ubuntu Mono" panose="020B0509030602030204" pitchFamily="49" charset="0"/>
              <a:ea typeface="思源黑体 CN Light" panose="020B0300000000000000" pitchFamily="34" charset="-122"/>
            </a:endParaRPr>
          </a:p>
        </p:txBody>
      </p:sp>
      <p:sp>
        <p:nvSpPr>
          <p:cNvPr id="14" name="文本框 13">
            <a:extLst>
              <a:ext uri="{FF2B5EF4-FFF2-40B4-BE49-F238E27FC236}">
                <a16:creationId xmlns:a16="http://schemas.microsoft.com/office/drawing/2014/main" id="{49B06F6E-9FEC-433D-950D-15D2B8B02A4A}"/>
              </a:ext>
            </a:extLst>
          </p:cNvPr>
          <p:cNvSpPr txBox="1"/>
          <p:nvPr/>
        </p:nvSpPr>
        <p:spPr>
          <a:xfrm>
            <a:off x="3977196" y="3787734"/>
            <a:ext cx="3761995" cy="369332"/>
          </a:xfrm>
          <a:prstGeom prst="rect">
            <a:avLst/>
          </a:prstGeom>
          <a:noFill/>
        </p:spPr>
        <p:txBody>
          <a:bodyPr wrap="square" rtlCol="0">
            <a:spAutoFit/>
          </a:bodyPr>
          <a:lstStyle/>
          <a:p>
            <a:r>
              <a:rPr lang="en-US" altLang="zh-CN">
                <a:latin typeface="Ubuntu Mono" panose="020B0509030602030204" pitchFamily="49" charset="0"/>
                <a:ea typeface="思源黑体 CN Light" panose="020B0300000000000000" pitchFamily="34" charset="-122"/>
              </a:rPr>
              <a:t>wx.request</a:t>
            </a:r>
            <a:r>
              <a:rPr lang="zh-CN" altLang="en-US">
                <a:latin typeface="Ubuntu Mono" panose="020B0509030602030204" pitchFamily="49" charset="0"/>
                <a:ea typeface="思源黑体 CN Light" panose="020B0300000000000000" pitchFamily="34" charset="-122"/>
              </a:rPr>
              <a:t>发起请求调用服务端</a:t>
            </a:r>
            <a:r>
              <a:rPr lang="en-US" altLang="zh-CN">
                <a:latin typeface="Ubuntu Mono" panose="020B0509030602030204" pitchFamily="49" charset="0"/>
                <a:ea typeface="思源黑体 CN Light" panose="020B0300000000000000" pitchFamily="34" charset="-122"/>
              </a:rPr>
              <a:t>API</a:t>
            </a:r>
            <a:endParaRPr lang="zh-CN" altLang="en-US">
              <a:latin typeface="Ubuntu Mono" panose="020B0509030602030204" pitchFamily="49" charset="0"/>
              <a:ea typeface="思源黑体 CN Light" panose="020B0300000000000000" pitchFamily="34" charset="-122"/>
            </a:endParaRPr>
          </a:p>
        </p:txBody>
      </p:sp>
      <p:sp>
        <p:nvSpPr>
          <p:cNvPr id="16" name="文本框 15">
            <a:extLst>
              <a:ext uri="{FF2B5EF4-FFF2-40B4-BE49-F238E27FC236}">
                <a16:creationId xmlns:a16="http://schemas.microsoft.com/office/drawing/2014/main" id="{42D486AC-A4D7-4B6B-A832-95A9B29E799E}"/>
              </a:ext>
            </a:extLst>
          </p:cNvPr>
          <p:cNvSpPr txBox="1"/>
          <p:nvPr/>
        </p:nvSpPr>
        <p:spPr>
          <a:xfrm>
            <a:off x="8201601" y="1778427"/>
            <a:ext cx="2402889"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开发者服务器</a:t>
            </a:r>
          </a:p>
        </p:txBody>
      </p:sp>
      <p:cxnSp>
        <p:nvCxnSpPr>
          <p:cNvPr id="17" name="直接箭头连接符 16">
            <a:extLst>
              <a:ext uri="{FF2B5EF4-FFF2-40B4-BE49-F238E27FC236}">
                <a16:creationId xmlns:a16="http://schemas.microsoft.com/office/drawing/2014/main" id="{09980460-7394-4B4E-94C3-AE44EE9081B7}"/>
              </a:ext>
            </a:extLst>
          </p:cNvPr>
          <p:cNvCxnSpPr>
            <a:cxnSpLocks/>
          </p:cNvCxnSpPr>
          <p:nvPr/>
        </p:nvCxnSpPr>
        <p:spPr>
          <a:xfrm flipH="1">
            <a:off x="2068062" y="2822125"/>
            <a:ext cx="4967866" cy="951654"/>
          </a:xfrm>
          <a:prstGeom prst="straightConnector1">
            <a:avLst/>
          </a:prstGeom>
          <a:ln w="9525">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3C7E7256-D6C8-4166-9126-80921D8ABF20}"/>
              </a:ext>
            </a:extLst>
          </p:cNvPr>
          <p:cNvSpPr txBox="1"/>
          <p:nvPr/>
        </p:nvSpPr>
        <p:spPr>
          <a:xfrm rot="20988743">
            <a:off x="3541621" y="2886781"/>
            <a:ext cx="2402889"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返回</a:t>
            </a:r>
            <a:r>
              <a:rPr lang="en-US" altLang="zh-CN">
                <a:latin typeface="Ubuntu Mono" panose="020B0509030602030204" pitchFamily="49" charset="0"/>
                <a:ea typeface="思源黑体 CN Light" panose="020B0300000000000000" pitchFamily="34" charset="-122"/>
              </a:rPr>
              <a:t>access_token</a:t>
            </a:r>
            <a:endParaRPr lang="zh-CN" altLang="en-US">
              <a:latin typeface="Ubuntu Mono" panose="020B0509030602030204" pitchFamily="49" charset="0"/>
              <a:ea typeface="思源黑体 CN Light" panose="020B0300000000000000" pitchFamily="34" charset="-122"/>
            </a:endParaRPr>
          </a:p>
        </p:txBody>
      </p:sp>
      <p:cxnSp>
        <p:nvCxnSpPr>
          <p:cNvPr id="24" name="直接箭头连接符 23">
            <a:extLst>
              <a:ext uri="{FF2B5EF4-FFF2-40B4-BE49-F238E27FC236}">
                <a16:creationId xmlns:a16="http://schemas.microsoft.com/office/drawing/2014/main" id="{C2C8862D-730E-4CF1-9AA5-BDEB54C801C2}"/>
              </a:ext>
            </a:extLst>
          </p:cNvPr>
          <p:cNvCxnSpPr>
            <a:cxnSpLocks/>
          </p:cNvCxnSpPr>
          <p:nvPr/>
        </p:nvCxnSpPr>
        <p:spPr>
          <a:xfrm flipV="1">
            <a:off x="2083643" y="4125117"/>
            <a:ext cx="6536576" cy="1"/>
          </a:xfrm>
          <a:prstGeom prst="straightConnector1">
            <a:avLst/>
          </a:prstGeom>
          <a:ln w="9525">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E9704C8E-38B7-4760-A30D-7F43E0019885}"/>
              </a:ext>
            </a:extLst>
          </p:cNvPr>
          <p:cNvSpPr txBox="1"/>
          <p:nvPr/>
        </p:nvSpPr>
        <p:spPr>
          <a:xfrm>
            <a:off x="8735855" y="4876734"/>
            <a:ext cx="2402889"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微信服务器</a:t>
            </a:r>
          </a:p>
        </p:txBody>
      </p:sp>
      <p:cxnSp>
        <p:nvCxnSpPr>
          <p:cNvPr id="4" name="直接连接符 3">
            <a:extLst>
              <a:ext uri="{FF2B5EF4-FFF2-40B4-BE49-F238E27FC236}">
                <a16:creationId xmlns:a16="http://schemas.microsoft.com/office/drawing/2014/main" id="{EE4441AF-606F-4FB1-B220-D68979ABC075}"/>
              </a:ext>
            </a:extLst>
          </p:cNvPr>
          <p:cNvCxnSpPr/>
          <p:nvPr/>
        </p:nvCxnSpPr>
        <p:spPr>
          <a:xfrm flipH="1">
            <a:off x="2698812" y="1171852"/>
            <a:ext cx="5502789" cy="4181383"/>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8" name="直接连接符 17">
            <a:extLst>
              <a:ext uri="{FF2B5EF4-FFF2-40B4-BE49-F238E27FC236}">
                <a16:creationId xmlns:a16="http://schemas.microsoft.com/office/drawing/2014/main" id="{CE0A075D-4DD1-4C63-BC06-29BA84438E9E}"/>
              </a:ext>
            </a:extLst>
          </p:cNvPr>
          <p:cNvCxnSpPr>
            <a:cxnSpLocks/>
          </p:cNvCxnSpPr>
          <p:nvPr/>
        </p:nvCxnSpPr>
        <p:spPr>
          <a:xfrm flipH="1" flipV="1">
            <a:off x="2202161" y="1947408"/>
            <a:ext cx="6874517" cy="337697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1641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开发者服务器调用方案</a:t>
            </a:r>
            <a:endParaRPr lang="zh-CN" altLang="en-US" dirty="0"/>
          </a:p>
        </p:txBody>
      </p:sp>
      <p:pic>
        <p:nvPicPr>
          <p:cNvPr id="13" name="图片 12">
            <a:extLst>
              <a:ext uri="{FF2B5EF4-FFF2-40B4-BE49-F238E27FC236}">
                <a16:creationId xmlns:a16="http://schemas.microsoft.com/office/drawing/2014/main" id="{6FF2EE1C-C3CB-4B3C-AEBC-125FB004D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691" y="3113200"/>
            <a:ext cx="1271309" cy="1281241"/>
          </a:xfrm>
          <a:prstGeom prst="rect">
            <a:avLst/>
          </a:prstGeom>
        </p:spPr>
      </p:pic>
      <p:pic>
        <p:nvPicPr>
          <p:cNvPr id="4" name="图片 3">
            <a:extLst>
              <a:ext uri="{FF2B5EF4-FFF2-40B4-BE49-F238E27FC236}">
                <a16:creationId xmlns:a16="http://schemas.microsoft.com/office/drawing/2014/main" id="{5783D214-ED2B-47A4-B33F-59B87FFF6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331" y="2885436"/>
            <a:ext cx="1660583" cy="1634636"/>
          </a:xfrm>
          <a:prstGeom prst="rect">
            <a:avLst/>
          </a:prstGeom>
        </p:spPr>
      </p:pic>
      <p:sp>
        <p:nvSpPr>
          <p:cNvPr id="5" name="文本框 4">
            <a:extLst>
              <a:ext uri="{FF2B5EF4-FFF2-40B4-BE49-F238E27FC236}">
                <a16:creationId xmlns:a16="http://schemas.microsoft.com/office/drawing/2014/main" id="{7AE4B62E-7587-409F-8F3D-4C9D2D6BF2F5}"/>
              </a:ext>
            </a:extLst>
          </p:cNvPr>
          <p:cNvSpPr txBox="1"/>
          <p:nvPr/>
        </p:nvSpPr>
        <p:spPr>
          <a:xfrm>
            <a:off x="4729066" y="4539304"/>
            <a:ext cx="2402889"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开发者服务器</a:t>
            </a:r>
          </a:p>
        </p:txBody>
      </p:sp>
      <p:sp>
        <p:nvSpPr>
          <p:cNvPr id="6" name="文本框 5">
            <a:extLst>
              <a:ext uri="{FF2B5EF4-FFF2-40B4-BE49-F238E27FC236}">
                <a16:creationId xmlns:a16="http://schemas.microsoft.com/office/drawing/2014/main" id="{E30FBEAD-A813-4FD3-8BE4-09489451FEF7}"/>
              </a:ext>
            </a:extLst>
          </p:cNvPr>
          <p:cNvSpPr txBox="1"/>
          <p:nvPr/>
        </p:nvSpPr>
        <p:spPr>
          <a:xfrm>
            <a:off x="9083849" y="4488853"/>
            <a:ext cx="1924462"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微信服务器</a:t>
            </a:r>
          </a:p>
        </p:txBody>
      </p:sp>
      <p:pic>
        <p:nvPicPr>
          <p:cNvPr id="7" name="图片 6">
            <a:extLst>
              <a:ext uri="{FF2B5EF4-FFF2-40B4-BE49-F238E27FC236}">
                <a16:creationId xmlns:a16="http://schemas.microsoft.com/office/drawing/2014/main" id="{618C15AF-4187-4ED9-8526-13BC5A886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492" y="3011068"/>
            <a:ext cx="756716" cy="1383373"/>
          </a:xfrm>
          <a:prstGeom prst="rect">
            <a:avLst/>
          </a:prstGeom>
        </p:spPr>
      </p:pic>
      <p:cxnSp>
        <p:nvCxnSpPr>
          <p:cNvPr id="19" name="直接箭头连接符 18">
            <a:extLst>
              <a:ext uri="{FF2B5EF4-FFF2-40B4-BE49-F238E27FC236}">
                <a16:creationId xmlns:a16="http://schemas.microsoft.com/office/drawing/2014/main" id="{B59BFD1A-2D4E-4F61-881E-F7990BEA214E}"/>
              </a:ext>
            </a:extLst>
          </p:cNvPr>
          <p:cNvCxnSpPr>
            <a:cxnSpLocks/>
          </p:cNvCxnSpPr>
          <p:nvPr/>
        </p:nvCxnSpPr>
        <p:spPr>
          <a:xfrm flipV="1">
            <a:off x="2264341" y="3429001"/>
            <a:ext cx="2464725" cy="1"/>
          </a:xfrm>
          <a:prstGeom prst="straightConnector1">
            <a:avLst/>
          </a:prstGeom>
          <a:ln w="9525">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7370883-A711-47AE-9C34-EA9171ECC48C}"/>
              </a:ext>
            </a:extLst>
          </p:cNvPr>
          <p:cNvCxnSpPr>
            <a:cxnSpLocks/>
          </p:cNvCxnSpPr>
          <p:nvPr/>
        </p:nvCxnSpPr>
        <p:spPr>
          <a:xfrm flipH="1">
            <a:off x="6260180" y="4067596"/>
            <a:ext cx="2513971" cy="1"/>
          </a:xfrm>
          <a:prstGeom prst="straightConnector1">
            <a:avLst/>
          </a:prstGeom>
          <a:ln w="9525">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77457E6F-95C3-4128-A290-DD44972FECBA}"/>
              </a:ext>
            </a:extLst>
          </p:cNvPr>
          <p:cNvCxnSpPr>
            <a:cxnSpLocks/>
          </p:cNvCxnSpPr>
          <p:nvPr/>
        </p:nvCxnSpPr>
        <p:spPr>
          <a:xfrm flipV="1">
            <a:off x="6276512" y="3428999"/>
            <a:ext cx="2464725" cy="1"/>
          </a:xfrm>
          <a:prstGeom prst="straightConnector1">
            <a:avLst/>
          </a:prstGeom>
          <a:ln w="9525">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D2060696-38DE-4341-B1E9-A79292F519EF}"/>
              </a:ext>
            </a:extLst>
          </p:cNvPr>
          <p:cNvCxnSpPr>
            <a:cxnSpLocks/>
          </p:cNvCxnSpPr>
          <p:nvPr/>
        </p:nvCxnSpPr>
        <p:spPr>
          <a:xfrm flipH="1">
            <a:off x="2220464" y="4092009"/>
            <a:ext cx="2513971" cy="1"/>
          </a:xfrm>
          <a:prstGeom prst="straightConnector1">
            <a:avLst/>
          </a:prstGeom>
          <a:ln w="9525">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032592AC-250C-4D95-A47C-40AE9B65A8A1}"/>
              </a:ext>
            </a:extLst>
          </p:cNvPr>
          <p:cNvSpPr txBox="1"/>
          <p:nvPr/>
        </p:nvSpPr>
        <p:spPr>
          <a:xfrm>
            <a:off x="2373989" y="3008482"/>
            <a:ext cx="2402890"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请求开发者服务器</a:t>
            </a:r>
          </a:p>
        </p:txBody>
      </p:sp>
      <p:sp>
        <p:nvSpPr>
          <p:cNvPr id="30" name="文本框 29">
            <a:extLst>
              <a:ext uri="{FF2B5EF4-FFF2-40B4-BE49-F238E27FC236}">
                <a16:creationId xmlns:a16="http://schemas.microsoft.com/office/drawing/2014/main" id="{7A2083A6-E8BF-429B-88FE-49A86DD44D0D}"/>
              </a:ext>
            </a:extLst>
          </p:cNvPr>
          <p:cNvSpPr txBox="1"/>
          <p:nvPr/>
        </p:nvSpPr>
        <p:spPr>
          <a:xfrm>
            <a:off x="6269917" y="3038059"/>
            <a:ext cx="2402890"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调用服务端</a:t>
            </a:r>
            <a:r>
              <a:rPr lang="en-US" altLang="zh-CN">
                <a:latin typeface="Ubuntu Mono" panose="020B0509030602030204" pitchFamily="49" charset="0"/>
                <a:ea typeface="思源黑体 CN Light" panose="020B0300000000000000" pitchFamily="34" charset="-122"/>
              </a:rPr>
              <a:t>API</a:t>
            </a:r>
            <a:endParaRPr lang="zh-CN" altLang="en-US">
              <a:latin typeface="Ubuntu Mono" panose="020B0509030602030204" pitchFamily="49" charset="0"/>
              <a:ea typeface="思源黑体 CN Light" panose="020B0300000000000000" pitchFamily="34" charset="-122"/>
            </a:endParaRPr>
          </a:p>
        </p:txBody>
      </p:sp>
      <p:sp>
        <p:nvSpPr>
          <p:cNvPr id="32" name="文本框 31">
            <a:extLst>
              <a:ext uri="{FF2B5EF4-FFF2-40B4-BE49-F238E27FC236}">
                <a16:creationId xmlns:a16="http://schemas.microsoft.com/office/drawing/2014/main" id="{D50CC20E-106E-4A0F-A1B6-83B8F4240850}"/>
              </a:ext>
            </a:extLst>
          </p:cNvPr>
          <p:cNvSpPr txBox="1"/>
          <p:nvPr/>
        </p:nvSpPr>
        <p:spPr>
          <a:xfrm>
            <a:off x="7584932" y="3669987"/>
            <a:ext cx="1271309"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返回结果</a:t>
            </a:r>
          </a:p>
        </p:txBody>
      </p:sp>
      <p:sp>
        <p:nvSpPr>
          <p:cNvPr id="34" name="文本框 33">
            <a:extLst>
              <a:ext uri="{FF2B5EF4-FFF2-40B4-BE49-F238E27FC236}">
                <a16:creationId xmlns:a16="http://schemas.microsoft.com/office/drawing/2014/main" id="{2A6FB9EF-315C-4E7C-A564-648AD145693F}"/>
              </a:ext>
            </a:extLst>
          </p:cNvPr>
          <p:cNvSpPr txBox="1"/>
          <p:nvPr/>
        </p:nvSpPr>
        <p:spPr>
          <a:xfrm>
            <a:off x="3112682" y="3716043"/>
            <a:ext cx="1874074" cy="369332"/>
          </a:xfrm>
          <a:prstGeom prst="rect">
            <a:avLst/>
          </a:prstGeom>
          <a:noFill/>
        </p:spPr>
        <p:txBody>
          <a:bodyPr wrap="square" rtlCol="0">
            <a:spAutoFit/>
          </a:bodyPr>
          <a:lstStyle/>
          <a:p>
            <a:r>
              <a:rPr lang="zh-CN" altLang="en-US">
                <a:latin typeface="Ubuntu Mono" panose="020B0509030602030204" pitchFamily="49" charset="0"/>
                <a:ea typeface="思源黑体 CN Light" panose="020B0300000000000000" pitchFamily="34" charset="-122"/>
              </a:rPr>
              <a:t>返回调用结果</a:t>
            </a:r>
          </a:p>
        </p:txBody>
      </p:sp>
    </p:spTree>
    <p:extLst>
      <p:ext uri="{BB962C8B-B14F-4D97-AF65-F5344CB8AC3E}">
        <p14:creationId xmlns:p14="http://schemas.microsoft.com/office/powerpoint/2010/main" val="319368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两种方案的对比</a:t>
            </a:r>
          </a:p>
        </p:txBody>
      </p:sp>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内容占位符 8">
            <a:extLst>
              <a:ext uri="{FF2B5EF4-FFF2-40B4-BE49-F238E27FC236}">
                <a16:creationId xmlns:a16="http://schemas.microsoft.com/office/drawing/2014/main" id="{525C1010-6113-4C8D-AAEF-7765BCC28DB0}"/>
              </a:ext>
            </a:extLst>
          </p:cNvPr>
          <p:cNvSpPr>
            <a:spLocks noGrp="1"/>
          </p:cNvSpPr>
          <p:nvPr>
            <p:ph idx="1"/>
          </p:nvPr>
        </p:nvSpPr>
        <p:spPr/>
        <p:txBody>
          <a:bodyPr/>
          <a:lstStyle/>
          <a:p>
            <a:r>
              <a:rPr lang="zh-CN" altLang="en-US"/>
              <a:t>小程序直接调用的方案只有</a:t>
            </a:r>
            <a:r>
              <a:rPr lang="en-US" altLang="zh-CN"/>
              <a:t>access_token</a:t>
            </a:r>
            <a:r>
              <a:rPr lang="zh-CN" altLang="en-US"/>
              <a:t>是需要向开发者服务器发起请求的。其他请求很多都可以在小程序端直接向微信服务器发起请求，这可以减轻开发者服务器压力。</a:t>
            </a:r>
            <a:endParaRPr lang="en-US" altLang="zh-CN"/>
          </a:p>
          <a:p>
            <a:r>
              <a:rPr lang="zh-CN" altLang="en-US"/>
              <a:t>但是一些开发者服务器需要了解调用状态或者需要保存其他数据的情况则不适合。</a:t>
            </a:r>
            <a:endParaRPr lang="en-US" altLang="zh-CN"/>
          </a:p>
          <a:p>
            <a:endParaRPr lang="en-US" altLang="zh-CN"/>
          </a:p>
          <a:p>
            <a:r>
              <a:rPr lang="zh-CN" altLang="en-US"/>
              <a:t>对于开发者服务器的调用方案，因为请求都要经过开发者服务器，所以开发者服务器要多承担请求压力，好处是可以进行更多的控制。</a:t>
            </a:r>
            <a:endParaRPr lang="en-US" altLang="zh-CN"/>
          </a:p>
          <a:p>
            <a:endParaRPr lang="en-US" altLang="zh-CN"/>
          </a:p>
          <a:p>
            <a:r>
              <a:rPr lang="zh-CN" altLang="en-US"/>
              <a:t>在真实的复杂的应用中，往往会综合运用两种方案。</a:t>
            </a:r>
            <a:endParaRPr lang="en-US" altLang="zh-CN"/>
          </a:p>
        </p:txBody>
      </p:sp>
    </p:spTree>
    <p:extLst>
      <p:ext uri="{BB962C8B-B14F-4D97-AF65-F5344CB8AC3E}">
        <p14:creationId xmlns:p14="http://schemas.microsoft.com/office/powerpoint/2010/main" val="3527630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TotalTime>
  <Words>385</Words>
  <Application>Microsoft Office PowerPoint</Application>
  <PresentationFormat>宽屏</PresentationFormat>
  <Paragraphs>35</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思源黑体 CN Light</vt:lpstr>
      <vt:lpstr>思源黑体 CN Normal</vt:lpstr>
      <vt:lpstr>幼圆</vt:lpstr>
      <vt:lpstr>Arial</vt:lpstr>
      <vt:lpstr>JetBrains Mono</vt:lpstr>
      <vt:lpstr>Ubuntu Mono</vt:lpstr>
      <vt:lpstr>Office 主题​​</vt:lpstr>
      <vt:lpstr>微信和小程序开发</vt:lpstr>
      <vt:lpstr>服务端API概述</vt:lpstr>
      <vt:lpstr>access_token</vt:lpstr>
      <vt:lpstr>基本调用流程</vt:lpstr>
      <vt:lpstr>小程序直接调用方案</vt:lpstr>
      <vt:lpstr>开发者服务器调用方案</vt:lpstr>
      <vt:lpstr>两种方案的对比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296</cp:revision>
  <cp:lastPrinted>2020-10-03T16:43:48Z</cp:lastPrinted>
  <dcterms:created xsi:type="dcterms:W3CDTF">2020-03-16T09:08:30Z</dcterms:created>
  <dcterms:modified xsi:type="dcterms:W3CDTF">2020-10-07T05:59:50Z</dcterms:modified>
</cp:coreProperties>
</file>