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3" r:id="rId4"/>
    <p:sldId id="264" r:id="rId5"/>
    <p:sldId id="257" r:id="rId6"/>
    <p:sldId id="271" r:id="rId7"/>
    <p:sldId id="261" r:id="rId8"/>
    <p:sldId id="272" r:id="rId9"/>
    <p:sldId id="274" r:id="rId10"/>
    <p:sldId id="269" r:id="rId11"/>
    <p:sldId id="265" r:id="rId12"/>
    <p:sldId id="262" r:id="rId13"/>
    <p:sldId id="263" r:id="rId14"/>
    <p:sldId id="275" r:id="rId15"/>
    <p:sldId id="276" r:id="rId16"/>
    <p:sldId id="277" r:id="rId17"/>
    <p:sldId id="278" r:id="rId18"/>
    <p:sldId id="27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2020/9/23</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2020/9/23</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200" baseline="0">
                <a:latin typeface="Ubuntu Mono" panose="020B0509030602030204" pitchFamily="49" charset="0"/>
                <a:ea typeface="思源黑体 CN Light" panose="020B0300000000000000" pitchFamily="34" charset="-122"/>
              </a:defRPr>
            </a:lvl1pPr>
            <a:lvl2pPr>
              <a:lnSpc>
                <a:spcPts val="3000"/>
              </a:lnSpc>
              <a:spcBef>
                <a:spcPts val="1200"/>
              </a:spcBef>
              <a:defRPr sz="2000" baseline="0">
                <a:latin typeface="Ubuntu Mono" panose="020B0509030602030204" pitchFamily="49" charset="0"/>
                <a:ea typeface="思源黑体 CN Light" panose="020B0300000000000000" pitchFamily="34" charset="-122"/>
              </a:defRPr>
            </a:lvl2pPr>
            <a:lvl3pPr>
              <a:lnSpc>
                <a:spcPts val="3000"/>
              </a:lnSpc>
              <a:spcBef>
                <a:spcPts val="1200"/>
              </a:spcBef>
              <a:defRPr sz="1800" baseline="0">
                <a:latin typeface="Ubuntu Mono" panose="020B0509030602030204" pitchFamily="49" charset="0"/>
                <a:ea typeface="思源黑体 CN Light" panose="020B0300000000000000" pitchFamily="34" charset="-122"/>
              </a:defRPr>
            </a:lvl3pPr>
            <a:lvl4pPr>
              <a:lnSpc>
                <a:spcPts val="3000"/>
              </a:lnSpc>
              <a:spcBef>
                <a:spcPts val="1200"/>
              </a:spcBef>
              <a:defRPr sz="16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2020/9/23</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2020/9/23</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2020/9/23</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2020/9/23</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2020/9/23</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zh-CN" altLang="en-US"/>
              <a:t>路由数据传递和组件使用</a:t>
            </a:r>
            <a:endParaRPr lang="zh-CN" altLang="en-US" dirty="0"/>
          </a:p>
        </p:txBody>
      </p:sp>
    </p:spTree>
    <p:extLst>
      <p:ext uri="{BB962C8B-B14F-4D97-AF65-F5344CB8AC3E}">
        <p14:creationId xmlns:p14="http://schemas.microsoft.com/office/powerpoint/2010/main" val="41486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042A4-1EAC-4485-86C0-9B7603EE26CD}"/>
              </a:ext>
            </a:extLst>
          </p:cNvPr>
          <p:cNvSpPr>
            <a:spLocks noGrp="1"/>
          </p:cNvSpPr>
          <p:nvPr>
            <p:ph type="title"/>
          </p:nvPr>
        </p:nvSpPr>
        <p:spPr/>
        <p:txBody>
          <a:bodyPr/>
          <a:lstStyle/>
          <a:p>
            <a:r>
              <a:rPr lang="en-US" altLang="zh-CN"/>
              <a:t>storage</a:t>
            </a:r>
            <a:endParaRPr lang="zh-CN" altLang="en-US"/>
          </a:p>
        </p:txBody>
      </p:sp>
      <p:sp>
        <p:nvSpPr>
          <p:cNvPr id="3" name="内容占位符 2">
            <a:extLst>
              <a:ext uri="{FF2B5EF4-FFF2-40B4-BE49-F238E27FC236}">
                <a16:creationId xmlns:a16="http://schemas.microsoft.com/office/drawing/2014/main" id="{A46E088E-EA5F-4D34-98D1-454ACD3A357D}"/>
              </a:ext>
            </a:extLst>
          </p:cNvPr>
          <p:cNvSpPr>
            <a:spLocks noGrp="1"/>
          </p:cNvSpPr>
          <p:nvPr>
            <p:ph idx="1"/>
          </p:nvPr>
        </p:nvSpPr>
        <p:spPr/>
        <p:txBody>
          <a:bodyPr/>
          <a:lstStyle/>
          <a:p>
            <a:r>
              <a:rPr lang="zh-CN" altLang="en-US"/>
              <a:t>在浏览器中，提供了</a:t>
            </a:r>
            <a:r>
              <a:rPr lang="en-US" altLang="zh-CN"/>
              <a:t>sessionStorage</a:t>
            </a:r>
            <a:r>
              <a:rPr lang="zh-CN" altLang="en-US"/>
              <a:t>和</a:t>
            </a:r>
            <a:r>
              <a:rPr lang="en-US" altLang="zh-CN"/>
              <a:t>localStorage</a:t>
            </a:r>
            <a:r>
              <a:rPr lang="zh-CN" altLang="en-US"/>
              <a:t>用于本地存储。</a:t>
            </a:r>
            <a:endParaRPr lang="en-US" altLang="zh-CN"/>
          </a:p>
          <a:p>
            <a:r>
              <a:rPr lang="zh-CN" altLang="en-US"/>
              <a:t>在小程序中，本身也是使用了一个浏览器内核去执行的，同样也提供了本地存储的</a:t>
            </a:r>
            <a:r>
              <a:rPr lang="en-US" altLang="zh-CN"/>
              <a:t>API</a:t>
            </a:r>
            <a:r>
              <a:rPr lang="zh-CN" altLang="en-US"/>
              <a:t>。</a:t>
            </a:r>
            <a:endParaRPr lang="en-US" altLang="zh-CN"/>
          </a:p>
          <a:p>
            <a:r>
              <a:rPr lang="zh-CN" altLang="en-US"/>
              <a:t>本地存储就是</a:t>
            </a:r>
            <a:r>
              <a:rPr lang="en-US" altLang="zh-CN"/>
              <a:t>key-value</a:t>
            </a:r>
            <a:r>
              <a:rPr lang="zh-CN" altLang="en-US"/>
              <a:t>的形式，通过一个</a:t>
            </a:r>
            <a:r>
              <a:rPr lang="en-US" altLang="zh-CN"/>
              <a:t>key</a:t>
            </a:r>
            <a:r>
              <a:rPr lang="zh-CN" altLang="en-US"/>
              <a:t>值来获取或设置数据。因为在浏览器层面，其支持的就是字符串存储，所以基于此封装</a:t>
            </a:r>
            <a:r>
              <a:rPr lang="en-US" altLang="zh-CN"/>
              <a:t>API</a:t>
            </a:r>
            <a:r>
              <a:rPr lang="zh-CN" altLang="en-US"/>
              <a:t>也只支持一切能够通过</a:t>
            </a:r>
            <a:r>
              <a:rPr lang="en-US" altLang="zh-CN"/>
              <a:t>JSON.stringify</a:t>
            </a:r>
            <a:r>
              <a:rPr lang="zh-CN" altLang="en-US"/>
              <a:t>序列化的类型。</a:t>
            </a:r>
            <a:endParaRPr lang="en-US" altLang="zh-CN"/>
          </a:p>
          <a:p>
            <a:endParaRPr lang="en-US" altLang="zh-CN"/>
          </a:p>
          <a:p>
            <a:r>
              <a:rPr lang="zh-CN" altLang="en-US"/>
              <a:t>小程序限制单个</a:t>
            </a:r>
            <a:r>
              <a:rPr lang="en-US" altLang="zh-CN"/>
              <a:t>key</a:t>
            </a:r>
            <a:r>
              <a:rPr lang="zh-CN" altLang="en-US"/>
              <a:t>值最大可存储</a:t>
            </a:r>
            <a:r>
              <a:rPr lang="en-US" altLang="zh-CN"/>
              <a:t>1M</a:t>
            </a:r>
            <a:r>
              <a:rPr lang="zh-CN" altLang="en-US"/>
              <a:t>，总的存储上限为</a:t>
            </a:r>
            <a:r>
              <a:rPr lang="en-US" altLang="zh-CN"/>
              <a:t>10M</a:t>
            </a:r>
            <a:r>
              <a:rPr lang="zh-CN" altLang="en-US"/>
              <a:t>。</a:t>
            </a:r>
            <a:endParaRPr lang="en-US" altLang="zh-CN"/>
          </a:p>
          <a:p>
            <a:r>
              <a:rPr lang="zh-CN" altLang="en-US"/>
              <a:t>小程序存储在各个页面间是全局共享的。</a:t>
            </a:r>
          </a:p>
        </p:txBody>
      </p:sp>
    </p:spTree>
    <p:extLst>
      <p:ext uri="{BB962C8B-B14F-4D97-AF65-F5344CB8AC3E}">
        <p14:creationId xmlns:p14="http://schemas.microsoft.com/office/powerpoint/2010/main" val="56228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B5FF9-C675-4755-93E0-0BDBEDDF1B28}"/>
              </a:ext>
            </a:extLst>
          </p:cNvPr>
          <p:cNvSpPr>
            <a:spLocks noGrp="1"/>
          </p:cNvSpPr>
          <p:nvPr>
            <p:ph type="title"/>
          </p:nvPr>
        </p:nvSpPr>
        <p:spPr/>
        <p:txBody>
          <a:bodyPr/>
          <a:lstStyle/>
          <a:p>
            <a:r>
              <a:rPr lang="zh-CN" altLang="en-US"/>
              <a:t>利用</a:t>
            </a:r>
            <a:r>
              <a:rPr lang="en-US" altLang="zh-CN"/>
              <a:t>storage</a:t>
            </a:r>
            <a:r>
              <a:rPr lang="zh-CN" altLang="en-US"/>
              <a:t>传递数据</a:t>
            </a:r>
          </a:p>
        </p:txBody>
      </p:sp>
      <p:cxnSp>
        <p:nvCxnSpPr>
          <p:cNvPr id="5" name="直接连接符 4">
            <a:extLst>
              <a:ext uri="{FF2B5EF4-FFF2-40B4-BE49-F238E27FC236}">
                <a16:creationId xmlns:a16="http://schemas.microsoft.com/office/drawing/2014/main" id="{9A464AE2-AB98-41A4-81C1-E334F0074EB4}"/>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内容占位符 8">
            <a:extLst>
              <a:ext uri="{FF2B5EF4-FFF2-40B4-BE49-F238E27FC236}">
                <a16:creationId xmlns:a16="http://schemas.microsoft.com/office/drawing/2014/main" id="{525C1010-6113-4C8D-AAEF-7765BCC28DB0}"/>
              </a:ext>
            </a:extLst>
          </p:cNvPr>
          <p:cNvSpPr>
            <a:spLocks noGrp="1"/>
          </p:cNvSpPr>
          <p:nvPr>
            <p:ph idx="1"/>
          </p:nvPr>
        </p:nvSpPr>
        <p:spPr/>
        <p:txBody>
          <a:bodyPr/>
          <a:lstStyle/>
          <a:p>
            <a:r>
              <a:rPr lang="en-US" altLang="zh-CN"/>
              <a:t>storage</a:t>
            </a:r>
            <a:r>
              <a:rPr lang="zh-CN" altLang="en-US"/>
              <a:t>的</a:t>
            </a:r>
            <a:r>
              <a:rPr lang="en-US" altLang="zh-CN"/>
              <a:t>API</a:t>
            </a:r>
            <a:r>
              <a:rPr lang="zh-CN" altLang="en-US"/>
              <a:t>提供了同步和异步两种方式。同步的方式名称后都带有</a:t>
            </a:r>
            <a:r>
              <a:rPr lang="en-US" altLang="zh-CN"/>
              <a:t>Sync</a:t>
            </a:r>
            <a:r>
              <a:rPr lang="zh-CN" altLang="en-US"/>
              <a:t>。同步和异步的接口参数是有区别的，使用时注意区分。</a:t>
            </a:r>
            <a:endParaRPr lang="en-US" altLang="zh-CN"/>
          </a:p>
        </p:txBody>
      </p:sp>
      <p:grpSp>
        <p:nvGrpSpPr>
          <p:cNvPr id="12" name="组合 11">
            <a:extLst>
              <a:ext uri="{FF2B5EF4-FFF2-40B4-BE49-F238E27FC236}">
                <a16:creationId xmlns:a16="http://schemas.microsoft.com/office/drawing/2014/main" id="{E69ACA22-BF1D-467A-AF3C-D41DC6C8BBFE}"/>
              </a:ext>
            </a:extLst>
          </p:cNvPr>
          <p:cNvGrpSpPr/>
          <p:nvPr/>
        </p:nvGrpSpPr>
        <p:grpSpPr>
          <a:xfrm>
            <a:off x="980760" y="2428536"/>
            <a:ext cx="10096772" cy="3988120"/>
            <a:chOff x="980760" y="2188844"/>
            <a:chExt cx="10096772" cy="3988120"/>
          </a:xfrm>
        </p:grpSpPr>
        <p:pic>
          <p:nvPicPr>
            <p:cNvPr id="4" name="图片 3">
              <a:extLst>
                <a:ext uri="{FF2B5EF4-FFF2-40B4-BE49-F238E27FC236}">
                  <a16:creationId xmlns:a16="http://schemas.microsoft.com/office/drawing/2014/main" id="{A26C489A-3BE9-4769-B52B-A4973DD4E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661" y="4764325"/>
              <a:ext cx="6577871" cy="1412639"/>
            </a:xfrm>
            <a:prstGeom prst="rect">
              <a:avLst/>
            </a:prstGeom>
          </p:spPr>
        </p:pic>
        <p:pic>
          <p:nvPicPr>
            <p:cNvPr id="7" name="图片 6">
              <a:extLst>
                <a:ext uri="{FF2B5EF4-FFF2-40B4-BE49-F238E27FC236}">
                  <a16:creationId xmlns:a16="http://schemas.microsoft.com/office/drawing/2014/main" id="{5487B023-3959-4FC6-851F-0C12B2A52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760" y="2188844"/>
              <a:ext cx="7162005" cy="2178964"/>
            </a:xfrm>
            <a:prstGeom prst="rect">
              <a:avLst/>
            </a:prstGeom>
          </p:spPr>
        </p:pic>
        <p:cxnSp>
          <p:nvCxnSpPr>
            <p:cNvPr id="10" name="直接箭头连接符 9">
              <a:extLst>
                <a:ext uri="{FF2B5EF4-FFF2-40B4-BE49-F238E27FC236}">
                  <a16:creationId xmlns:a16="http://schemas.microsoft.com/office/drawing/2014/main" id="{21FD4F88-791F-4F40-B59C-AF99C36C5D20}"/>
                </a:ext>
              </a:extLst>
            </p:cNvPr>
            <p:cNvCxnSpPr>
              <a:cxnSpLocks/>
            </p:cNvCxnSpPr>
            <p:nvPr/>
          </p:nvCxnSpPr>
          <p:spPr>
            <a:xfrm>
              <a:off x="2823099" y="3018408"/>
              <a:ext cx="5948039" cy="2299316"/>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20985E52-8ADB-4FFB-953A-F87B8B0378B9}"/>
              </a:ext>
            </a:extLst>
          </p:cNvPr>
          <p:cNvSpPr/>
          <p:nvPr/>
        </p:nvSpPr>
        <p:spPr>
          <a:xfrm>
            <a:off x="4341183" y="2513409"/>
            <a:ext cx="3675352"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user</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页面表单获取并存储到</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storage</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
        <p:nvSpPr>
          <p:cNvPr id="16" name="矩形 15">
            <a:extLst>
              <a:ext uri="{FF2B5EF4-FFF2-40B4-BE49-F238E27FC236}">
                <a16:creationId xmlns:a16="http://schemas.microsoft.com/office/drawing/2014/main" id="{1C36A4B5-05F4-48F9-8B86-F487A5DBA8E7}"/>
              </a:ext>
            </a:extLst>
          </p:cNvPr>
          <p:cNvSpPr/>
          <p:nvPr/>
        </p:nvSpPr>
        <p:spPr>
          <a:xfrm>
            <a:off x="6060488" y="5965214"/>
            <a:ext cx="3675352"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test</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页面从</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storage</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获取数据</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52763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使用事件绑定自动响应输入</a:t>
            </a:r>
            <a:endParaRPr lang="zh-CN" altLang="en-US" dirty="0"/>
          </a:p>
        </p:txBody>
      </p:sp>
      <p:pic>
        <p:nvPicPr>
          <p:cNvPr id="5" name="内容占位符 4">
            <a:extLst>
              <a:ext uri="{FF2B5EF4-FFF2-40B4-BE49-F238E27FC236}">
                <a16:creationId xmlns:a16="http://schemas.microsoft.com/office/drawing/2014/main" id="{477B8422-5D18-4437-9BFA-7C15744214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241660"/>
            <a:ext cx="3987207" cy="1731166"/>
          </a:xfrm>
        </p:spPr>
      </p:pic>
      <p:pic>
        <p:nvPicPr>
          <p:cNvPr id="7" name="图片 6">
            <a:extLst>
              <a:ext uri="{FF2B5EF4-FFF2-40B4-BE49-F238E27FC236}">
                <a16:creationId xmlns:a16="http://schemas.microsoft.com/office/drawing/2014/main" id="{08981E1F-A892-4399-ADE1-65A6B63B2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474" y="3429000"/>
            <a:ext cx="7729238" cy="1909893"/>
          </a:xfrm>
          <a:prstGeom prst="rect">
            <a:avLst/>
          </a:prstGeom>
        </p:spPr>
      </p:pic>
      <p:cxnSp>
        <p:nvCxnSpPr>
          <p:cNvPr id="9" name="直接箭头连接符 8">
            <a:extLst>
              <a:ext uri="{FF2B5EF4-FFF2-40B4-BE49-F238E27FC236}">
                <a16:creationId xmlns:a16="http://schemas.microsoft.com/office/drawing/2014/main" id="{85E6D4F5-3396-488E-B5DF-9AA0830361AC}"/>
              </a:ext>
            </a:extLst>
          </p:cNvPr>
          <p:cNvCxnSpPr>
            <a:cxnSpLocks/>
          </p:cNvCxnSpPr>
          <p:nvPr/>
        </p:nvCxnSpPr>
        <p:spPr>
          <a:xfrm flipH="1" flipV="1">
            <a:off x="2077375" y="1519107"/>
            <a:ext cx="7155402" cy="2182882"/>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CE16F6A-8977-4DB3-94F8-5CD7324BED73}"/>
              </a:ext>
            </a:extLst>
          </p:cNvPr>
          <p:cNvCxnSpPr>
            <a:cxnSpLocks/>
          </p:cNvCxnSpPr>
          <p:nvPr/>
        </p:nvCxnSpPr>
        <p:spPr>
          <a:xfrm>
            <a:off x="1638213" y="2459115"/>
            <a:ext cx="2498781" cy="2485747"/>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69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使用</a:t>
            </a:r>
            <a:r>
              <a:rPr lang="en-US" altLang="zh-CN"/>
              <a:t>storage</a:t>
            </a:r>
            <a:r>
              <a:rPr lang="zh-CN" altLang="en-US"/>
              <a:t>缓存表单数据</a:t>
            </a:r>
            <a:endParaRPr lang="zh-CN" altLang="en-US" dirty="0"/>
          </a:p>
        </p:txBody>
      </p:sp>
      <p:sp>
        <p:nvSpPr>
          <p:cNvPr id="3" name="内容占位符 2">
            <a:extLst>
              <a:ext uri="{FF2B5EF4-FFF2-40B4-BE49-F238E27FC236}">
                <a16:creationId xmlns:a16="http://schemas.microsoft.com/office/drawing/2014/main" id="{049EBB53-B112-4B9B-9B23-77D444C1EE54}"/>
              </a:ext>
            </a:extLst>
          </p:cNvPr>
          <p:cNvSpPr>
            <a:spLocks noGrp="1"/>
          </p:cNvSpPr>
          <p:nvPr>
            <p:ph idx="1"/>
          </p:nvPr>
        </p:nvSpPr>
        <p:spPr/>
        <p:txBody>
          <a:bodyPr>
            <a:normAutofit/>
          </a:bodyPr>
          <a:lstStyle/>
          <a:p>
            <a:r>
              <a:rPr lang="zh-CN" altLang="en-US">
                <a:latin typeface="Ubuntu Mono" panose="020B0509030602030204" pitchFamily="49" charset="0"/>
              </a:rPr>
              <a:t>如果程序为了比较好的用户体验，通常要在处理表单时记录用户的输入，这方便在中断后继续输入而不是要重新开始。</a:t>
            </a:r>
            <a:endParaRPr lang="en-US" altLang="zh-CN">
              <a:latin typeface="Ubuntu Mono" panose="020B0509030602030204" pitchFamily="49" charset="0"/>
            </a:endParaRPr>
          </a:p>
          <a:p>
            <a:endParaRPr lang="en-US" altLang="zh-CN"/>
          </a:p>
          <a:p>
            <a:r>
              <a:rPr lang="zh-CN" altLang="en-US"/>
              <a:t>比如要填写的表单需要切换到其他应用中查找之后，进入小程序再填写。</a:t>
            </a:r>
            <a:endParaRPr lang="en-US" altLang="zh-CN"/>
          </a:p>
          <a:p>
            <a:endParaRPr lang="en-US" altLang="zh-CN"/>
          </a:p>
          <a:p>
            <a:r>
              <a:rPr lang="zh-CN" altLang="en-US"/>
              <a:t>利用</a:t>
            </a:r>
            <a:r>
              <a:rPr lang="en-US" altLang="zh-CN"/>
              <a:t>bindinput</a:t>
            </a:r>
            <a:r>
              <a:rPr lang="zh-CN" altLang="en-US"/>
              <a:t>事件和</a:t>
            </a:r>
            <a:r>
              <a:rPr lang="en-US" altLang="zh-CN"/>
              <a:t>storage</a:t>
            </a:r>
            <a:r>
              <a:rPr lang="zh-CN" altLang="en-US"/>
              <a:t>存储</a:t>
            </a:r>
            <a:r>
              <a:rPr lang="en-US" altLang="zh-CN"/>
              <a:t>API</a:t>
            </a:r>
            <a:r>
              <a:rPr lang="zh-CN" altLang="en-US"/>
              <a:t>可以把输入内容进行临时存储，并在</a:t>
            </a:r>
            <a:r>
              <a:rPr lang="en-US" altLang="zh-CN"/>
              <a:t>onShow</a:t>
            </a:r>
            <a:r>
              <a:rPr lang="zh-CN" altLang="en-US"/>
              <a:t>或</a:t>
            </a:r>
            <a:r>
              <a:rPr lang="en-US" altLang="zh-CN"/>
              <a:t>onReady</a:t>
            </a:r>
            <a:r>
              <a:rPr lang="zh-CN" altLang="en-US"/>
              <a:t>回调函数中检测存储并设置初始值。</a:t>
            </a:r>
            <a:endParaRPr lang="en-US" altLang="zh-CN">
              <a:latin typeface="Ubuntu Mono" panose="020B0509030602030204" pitchFamily="49" charset="0"/>
            </a:endParaRPr>
          </a:p>
        </p:txBody>
      </p:sp>
    </p:spTree>
    <p:extLst>
      <p:ext uri="{BB962C8B-B14F-4D97-AF65-F5344CB8AC3E}">
        <p14:creationId xmlns:p14="http://schemas.microsoft.com/office/powerpoint/2010/main" val="414867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使用</a:t>
            </a:r>
            <a:r>
              <a:rPr lang="en-US" altLang="zh-CN"/>
              <a:t>storage</a:t>
            </a:r>
            <a:r>
              <a:rPr lang="zh-CN" altLang="en-US"/>
              <a:t>缓存表单数据</a:t>
            </a:r>
            <a:endParaRPr lang="zh-CN" altLang="en-US" dirty="0"/>
          </a:p>
        </p:txBody>
      </p:sp>
      <p:pic>
        <p:nvPicPr>
          <p:cNvPr id="5" name="图片 4">
            <a:extLst>
              <a:ext uri="{FF2B5EF4-FFF2-40B4-BE49-F238E27FC236}">
                <a16:creationId xmlns:a16="http://schemas.microsoft.com/office/drawing/2014/main" id="{D0D8919A-3D33-49FE-ABA5-D1BC626CB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316" y="3111218"/>
            <a:ext cx="5759778" cy="1580269"/>
          </a:xfrm>
          <a:prstGeom prst="rect">
            <a:avLst/>
          </a:prstGeom>
        </p:spPr>
      </p:pic>
      <p:pic>
        <p:nvPicPr>
          <p:cNvPr id="9" name="图片 8">
            <a:extLst>
              <a:ext uri="{FF2B5EF4-FFF2-40B4-BE49-F238E27FC236}">
                <a16:creationId xmlns:a16="http://schemas.microsoft.com/office/drawing/2014/main" id="{0ECDC758-4A9D-45C7-A962-7759B53CB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49" y="1438138"/>
            <a:ext cx="5641299" cy="1580270"/>
          </a:xfrm>
          <a:prstGeom prst="rect">
            <a:avLst/>
          </a:prstGeom>
        </p:spPr>
      </p:pic>
      <p:pic>
        <p:nvPicPr>
          <p:cNvPr id="11" name="图片 10">
            <a:extLst>
              <a:ext uri="{FF2B5EF4-FFF2-40B4-BE49-F238E27FC236}">
                <a16:creationId xmlns:a16="http://schemas.microsoft.com/office/drawing/2014/main" id="{9563CD72-F41C-4512-A709-FACB47407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549" y="5027116"/>
            <a:ext cx="5840789" cy="1073390"/>
          </a:xfrm>
          <a:prstGeom prst="rect">
            <a:avLst/>
          </a:prstGeom>
        </p:spPr>
      </p:pic>
      <p:cxnSp>
        <p:nvCxnSpPr>
          <p:cNvPr id="12" name="直接箭头连接符 11">
            <a:extLst>
              <a:ext uri="{FF2B5EF4-FFF2-40B4-BE49-F238E27FC236}">
                <a16:creationId xmlns:a16="http://schemas.microsoft.com/office/drawing/2014/main" id="{1F75C4C1-78E5-4A70-A905-5BB831DD767D}"/>
              </a:ext>
            </a:extLst>
          </p:cNvPr>
          <p:cNvCxnSpPr>
            <a:cxnSpLocks/>
          </p:cNvCxnSpPr>
          <p:nvPr/>
        </p:nvCxnSpPr>
        <p:spPr>
          <a:xfrm>
            <a:off x="3015314" y="2084739"/>
            <a:ext cx="7105230" cy="1492962"/>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2BF65F5-9905-4B3E-948A-50AA70AFBA01}"/>
              </a:ext>
            </a:extLst>
          </p:cNvPr>
          <p:cNvCxnSpPr>
            <a:cxnSpLocks/>
          </p:cNvCxnSpPr>
          <p:nvPr/>
        </p:nvCxnSpPr>
        <p:spPr>
          <a:xfrm flipH="1">
            <a:off x="2911877" y="3901352"/>
            <a:ext cx="4527610" cy="1125764"/>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65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796E8-637B-4BA8-8BF1-00CCFE4DF4CE}"/>
              </a:ext>
            </a:extLst>
          </p:cNvPr>
          <p:cNvSpPr>
            <a:spLocks noGrp="1"/>
          </p:cNvSpPr>
          <p:nvPr>
            <p:ph type="title"/>
          </p:nvPr>
        </p:nvSpPr>
        <p:spPr/>
        <p:txBody>
          <a:bodyPr/>
          <a:lstStyle/>
          <a:p>
            <a:r>
              <a:rPr lang="zh-CN" altLang="en-US"/>
              <a:t>降低</a:t>
            </a:r>
            <a:r>
              <a:rPr lang="en-US" altLang="zh-CN"/>
              <a:t>storage</a:t>
            </a:r>
            <a:r>
              <a:rPr lang="zh-CN" altLang="en-US"/>
              <a:t>缓存的频率</a:t>
            </a:r>
          </a:p>
        </p:txBody>
      </p:sp>
      <p:sp>
        <p:nvSpPr>
          <p:cNvPr id="3" name="内容占位符 2">
            <a:extLst>
              <a:ext uri="{FF2B5EF4-FFF2-40B4-BE49-F238E27FC236}">
                <a16:creationId xmlns:a16="http://schemas.microsoft.com/office/drawing/2014/main" id="{E23E3818-2D65-46F0-8D5D-B1BA0A7B4FA0}"/>
              </a:ext>
            </a:extLst>
          </p:cNvPr>
          <p:cNvSpPr>
            <a:spLocks noGrp="1"/>
          </p:cNvSpPr>
          <p:nvPr>
            <p:ph idx="1"/>
          </p:nvPr>
        </p:nvSpPr>
        <p:spPr/>
        <p:txBody>
          <a:bodyPr/>
          <a:lstStyle/>
          <a:p>
            <a:r>
              <a:rPr lang="zh-CN" altLang="en-US"/>
              <a:t>如果在记录用户输入的时候，用户的输入可能是非常频繁的，这需要通过记录缓存的时间来设定一个保存间隔。</a:t>
            </a:r>
            <a:endParaRPr lang="en-US" altLang="zh-CN"/>
          </a:p>
        </p:txBody>
      </p:sp>
      <p:pic>
        <p:nvPicPr>
          <p:cNvPr id="5" name="图片 4">
            <a:extLst>
              <a:ext uri="{FF2B5EF4-FFF2-40B4-BE49-F238E27FC236}">
                <a16:creationId xmlns:a16="http://schemas.microsoft.com/office/drawing/2014/main" id="{93786E70-E1B7-486D-9A65-022C21A6A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86" y="2652353"/>
            <a:ext cx="5902428" cy="3304564"/>
          </a:xfrm>
          <a:prstGeom prst="rect">
            <a:avLst/>
          </a:prstGeom>
        </p:spPr>
      </p:pic>
    </p:spTree>
    <p:extLst>
      <p:ext uri="{BB962C8B-B14F-4D97-AF65-F5344CB8AC3E}">
        <p14:creationId xmlns:p14="http://schemas.microsoft.com/office/powerpoint/2010/main" val="349420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B5B2B-7078-485A-A470-0673C9108F04}"/>
              </a:ext>
            </a:extLst>
          </p:cNvPr>
          <p:cNvSpPr>
            <a:spLocks noGrp="1"/>
          </p:cNvSpPr>
          <p:nvPr>
            <p:ph type="title"/>
          </p:nvPr>
        </p:nvSpPr>
        <p:spPr/>
        <p:txBody>
          <a:bodyPr/>
          <a:lstStyle/>
          <a:p>
            <a:r>
              <a:rPr lang="zh-CN" altLang="en-US"/>
              <a:t>页面生命周期函数需要注意的问题</a:t>
            </a:r>
          </a:p>
        </p:txBody>
      </p:sp>
      <p:sp>
        <p:nvSpPr>
          <p:cNvPr id="3" name="内容占位符 2">
            <a:extLst>
              <a:ext uri="{FF2B5EF4-FFF2-40B4-BE49-F238E27FC236}">
                <a16:creationId xmlns:a16="http://schemas.microsoft.com/office/drawing/2014/main" id="{7013FD14-2EF5-406A-B26C-73156E475471}"/>
              </a:ext>
            </a:extLst>
          </p:cNvPr>
          <p:cNvSpPr>
            <a:spLocks noGrp="1"/>
          </p:cNvSpPr>
          <p:nvPr>
            <p:ph idx="1"/>
          </p:nvPr>
        </p:nvSpPr>
        <p:spPr/>
        <p:txBody>
          <a:bodyPr/>
          <a:lstStyle/>
          <a:p>
            <a:r>
              <a:rPr lang="zh-CN" altLang="en-US"/>
              <a:t>在页面启动时，触发顺序：</a:t>
            </a:r>
            <a:r>
              <a:rPr lang="en-US" altLang="zh-CN"/>
              <a:t>onLoad 》onShow 》onReady</a:t>
            </a:r>
            <a:r>
              <a:rPr lang="zh-CN" altLang="en-US"/>
              <a:t>。</a:t>
            </a:r>
            <a:endParaRPr lang="en-US" altLang="zh-CN"/>
          </a:p>
          <a:p>
            <a:r>
              <a:rPr lang="zh-CN" altLang="en-US"/>
              <a:t>页面隐藏时，触发</a:t>
            </a:r>
            <a:r>
              <a:rPr lang="en-US" altLang="zh-CN"/>
              <a:t>onHide</a:t>
            </a:r>
            <a:r>
              <a:rPr lang="zh-CN" altLang="en-US"/>
              <a:t>。页面关闭之前，触发</a:t>
            </a:r>
            <a:r>
              <a:rPr lang="en-US" altLang="zh-CN"/>
              <a:t>onUnload</a:t>
            </a:r>
            <a:r>
              <a:rPr lang="zh-CN" altLang="en-US"/>
              <a:t>。</a:t>
            </a:r>
            <a:endParaRPr lang="en-US" altLang="zh-CN"/>
          </a:p>
          <a:p>
            <a:r>
              <a:rPr lang="zh-CN" altLang="en-US"/>
              <a:t>直接把微信隐藏在后台会触发页面的</a:t>
            </a:r>
            <a:r>
              <a:rPr lang="en-US" altLang="zh-CN"/>
              <a:t>onHide</a:t>
            </a:r>
            <a:r>
              <a:rPr lang="zh-CN" altLang="en-US"/>
              <a:t>事件。</a:t>
            </a:r>
            <a:endParaRPr lang="en-US" altLang="zh-CN"/>
          </a:p>
          <a:p>
            <a:pPr marL="0" indent="0">
              <a:buNone/>
            </a:pPr>
            <a:endParaRPr lang="en-US" altLang="zh-CN"/>
          </a:p>
          <a:p>
            <a:r>
              <a:rPr lang="zh-CN" altLang="en-US"/>
              <a:t>页面加载时，触发</a:t>
            </a:r>
            <a:r>
              <a:rPr lang="en-US" altLang="zh-CN"/>
              <a:t>onLoad</a:t>
            </a:r>
            <a:r>
              <a:rPr lang="zh-CN" altLang="en-US"/>
              <a:t>。只有页面首次加载时触发，如果页面没有关闭，则不会触发</a:t>
            </a:r>
            <a:r>
              <a:rPr lang="en-US" altLang="zh-CN"/>
              <a:t>onUnload</a:t>
            </a:r>
            <a:r>
              <a:rPr lang="zh-CN" altLang="en-US"/>
              <a:t>，同时再次显示也不会触发</a:t>
            </a:r>
            <a:r>
              <a:rPr lang="en-US" altLang="zh-CN"/>
              <a:t>onLoad</a:t>
            </a:r>
            <a:r>
              <a:rPr lang="zh-CN" altLang="en-US"/>
              <a:t>。</a:t>
            </a:r>
            <a:endParaRPr lang="en-US" altLang="zh-CN"/>
          </a:p>
          <a:p>
            <a:r>
              <a:rPr lang="zh-CN" altLang="en-US"/>
              <a:t>页面首次加载时，会触发一次</a:t>
            </a:r>
            <a:r>
              <a:rPr lang="en-US" altLang="zh-CN"/>
              <a:t>onReady</a:t>
            </a:r>
            <a:r>
              <a:rPr lang="zh-CN" altLang="en-US"/>
              <a:t>。一些需要和视图层交互的操作可以在此函数中进行初始化，需要保存一些初始化对象的操作可以在此函数中完成。</a:t>
            </a:r>
            <a:endParaRPr lang="en-US" altLang="zh-CN"/>
          </a:p>
        </p:txBody>
      </p:sp>
    </p:spTree>
    <p:extLst>
      <p:ext uri="{BB962C8B-B14F-4D97-AF65-F5344CB8AC3E}">
        <p14:creationId xmlns:p14="http://schemas.microsoft.com/office/powerpoint/2010/main" val="301293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B5B2B-7078-485A-A470-0673C9108F04}"/>
              </a:ext>
            </a:extLst>
          </p:cNvPr>
          <p:cNvSpPr>
            <a:spLocks noGrp="1"/>
          </p:cNvSpPr>
          <p:nvPr>
            <p:ph type="title"/>
          </p:nvPr>
        </p:nvSpPr>
        <p:spPr/>
        <p:txBody>
          <a:bodyPr/>
          <a:lstStyle/>
          <a:p>
            <a:r>
              <a:rPr lang="zh-CN" altLang="en-US"/>
              <a:t>路由和页面生命周期函数</a:t>
            </a:r>
          </a:p>
        </p:txBody>
      </p:sp>
      <p:sp>
        <p:nvSpPr>
          <p:cNvPr id="3" name="内容占位符 2">
            <a:extLst>
              <a:ext uri="{FF2B5EF4-FFF2-40B4-BE49-F238E27FC236}">
                <a16:creationId xmlns:a16="http://schemas.microsoft.com/office/drawing/2014/main" id="{7013FD14-2EF5-406A-B26C-73156E475471}"/>
              </a:ext>
            </a:extLst>
          </p:cNvPr>
          <p:cNvSpPr>
            <a:spLocks noGrp="1"/>
          </p:cNvSpPr>
          <p:nvPr>
            <p:ph idx="1"/>
          </p:nvPr>
        </p:nvSpPr>
        <p:spPr/>
        <p:txBody>
          <a:bodyPr/>
          <a:lstStyle/>
          <a:p>
            <a:r>
              <a:rPr lang="zh-CN" altLang="en-US"/>
              <a:t>路由</a:t>
            </a:r>
            <a:r>
              <a:rPr lang="en-US" altLang="zh-CN"/>
              <a:t>wx.switchTab</a:t>
            </a:r>
            <a:r>
              <a:rPr lang="zh-CN" altLang="en-US"/>
              <a:t>、</a:t>
            </a:r>
            <a:r>
              <a:rPr lang="en-US" altLang="zh-CN"/>
              <a:t>wx.redirectTo</a:t>
            </a:r>
            <a:r>
              <a:rPr lang="zh-CN" altLang="en-US"/>
              <a:t>、</a:t>
            </a:r>
            <a:r>
              <a:rPr lang="en-US" altLang="zh-CN"/>
              <a:t>wx.reLaunch</a:t>
            </a:r>
            <a:r>
              <a:rPr lang="zh-CN" altLang="en-US"/>
              <a:t>、</a:t>
            </a:r>
            <a:r>
              <a:rPr lang="en-US" altLang="zh-CN"/>
              <a:t>wx.navigateBack</a:t>
            </a:r>
            <a:r>
              <a:rPr lang="zh-CN" altLang="en-US"/>
              <a:t>都会涉及到关闭当前页面的操作。</a:t>
            </a:r>
            <a:endParaRPr lang="en-US" altLang="zh-CN"/>
          </a:p>
          <a:p>
            <a:r>
              <a:rPr lang="zh-CN" altLang="en-US"/>
              <a:t>这些路由方式都会触发要关闭页面的</a:t>
            </a:r>
            <a:r>
              <a:rPr lang="en-US" altLang="zh-CN"/>
              <a:t>onUnload</a:t>
            </a:r>
            <a:r>
              <a:rPr lang="zh-CN" altLang="en-US"/>
              <a:t>事件，再次显示，就是从头开始加载页面。</a:t>
            </a:r>
            <a:endParaRPr lang="en-US" altLang="zh-CN"/>
          </a:p>
        </p:txBody>
      </p:sp>
      <p:sp>
        <p:nvSpPr>
          <p:cNvPr id="4" name="文本框 3">
            <a:extLst>
              <a:ext uri="{FF2B5EF4-FFF2-40B4-BE49-F238E27FC236}">
                <a16:creationId xmlns:a16="http://schemas.microsoft.com/office/drawing/2014/main" id="{CAD320C9-8DED-4216-8536-D14292AE73E9}"/>
              </a:ext>
            </a:extLst>
          </p:cNvPr>
          <p:cNvSpPr txBox="1"/>
          <p:nvPr/>
        </p:nvSpPr>
        <p:spPr>
          <a:xfrm>
            <a:off x="1217720" y="4358936"/>
            <a:ext cx="9756560" cy="1203791"/>
          </a:xfrm>
          <a:prstGeom prst="rect">
            <a:avLst/>
          </a:prstGeom>
          <a:solidFill>
            <a:srgbClr val="FFC000"/>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ts val="2800"/>
              </a:lnSpc>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由于</a:t>
            </a:r>
            <a:r>
              <a:rPr lang="en-US" altLang="zh-CN">
                <a:latin typeface="Ubuntu Mono" panose="020B0509030602030204" pitchFamily="49" charset="0"/>
                <a:ea typeface="思源黑体 CN Light" panose="020B0300000000000000" pitchFamily="34" charset="-122"/>
              </a:rPr>
              <a:t>onShow</a:t>
            </a:r>
            <a:r>
              <a:rPr lang="zh-CN" altLang="en-US">
                <a:latin typeface="Ubuntu Mono" panose="020B0509030602030204" pitchFamily="49" charset="0"/>
                <a:ea typeface="思源黑体 CN Light" panose="020B0300000000000000" pitchFamily="34" charset="-122"/>
              </a:rPr>
              <a:t>在每次页面展示都会触发，所以一些初始化操作在此处进行可能会导致多次执行而出错。</a:t>
            </a:r>
            <a:endParaRPr lang="en-US" altLang="zh-CN">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zh-CN" altLang="en-US">
                <a:latin typeface="Ubuntu Mono" panose="020B0509030602030204" pitchFamily="49" charset="0"/>
                <a:ea typeface="思源黑体 CN Light" panose="020B0300000000000000" pitchFamily="34" charset="-122"/>
              </a:rPr>
              <a:t>一些需要及时更新的数据可以在</a:t>
            </a:r>
            <a:r>
              <a:rPr lang="en-US" altLang="zh-CN">
                <a:latin typeface="Ubuntu Mono" panose="020B0509030602030204" pitchFamily="49" charset="0"/>
                <a:ea typeface="思源黑体 CN Light" panose="020B0300000000000000" pitchFamily="34" charset="-122"/>
              </a:rPr>
              <a:t>onShow</a:t>
            </a:r>
            <a:r>
              <a:rPr lang="zh-CN" altLang="en-US">
                <a:latin typeface="Ubuntu Mono" panose="020B0509030602030204" pitchFamily="49" charset="0"/>
                <a:ea typeface="思源黑体 CN Light" panose="020B0300000000000000" pitchFamily="34" charset="-122"/>
              </a:rPr>
              <a:t>中进行更新检测。</a:t>
            </a:r>
          </a:p>
        </p:txBody>
      </p:sp>
    </p:spTree>
    <p:extLst>
      <p:ext uri="{BB962C8B-B14F-4D97-AF65-F5344CB8AC3E}">
        <p14:creationId xmlns:p14="http://schemas.microsoft.com/office/powerpoint/2010/main" val="95246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D825C-E51B-4CF6-89A5-07DED9DE820F}"/>
              </a:ext>
            </a:extLst>
          </p:cNvPr>
          <p:cNvSpPr>
            <a:spLocks noGrp="1"/>
          </p:cNvSpPr>
          <p:nvPr>
            <p:ph type="title"/>
          </p:nvPr>
        </p:nvSpPr>
        <p:spPr/>
        <p:txBody>
          <a:bodyPr/>
          <a:lstStyle/>
          <a:p>
            <a:r>
              <a:rPr lang="zh-CN" altLang="en-US"/>
              <a:t>练习</a:t>
            </a:r>
          </a:p>
        </p:txBody>
      </p:sp>
      <p:sp>
        <p:nvSpPr>
          <p:cNvPr id="3" name="内容占位符 2">
            <a:extLst>
              <a:ext uri="{FF2B5EF4-FFF2-40B4-BE49-F238E27FC236}">
                <a16:creationId xmlns:a16="http://schemas.microsoft.com/office/drawing/2014/main" id="{E843E7C2-4DFE-4D0B-AC7C-76DD1003CCC1}"/>
              </a:ext>
            </a:extLst>
          </p:cNvPr>
          <p:cNvSpPr>
            <a:spLocks noGrp="1"/>
          </p:cNvSpPr>
          <p:nvPr>
            <p:ph idx="1"/>
          </p:nvPr>
        </p:nvSpPr>
        <p:spPr/>
        <p:txBody>
          <a:bodyPr/>
          <a:lstStyle/>
          <a:p>
            <a:r>
              <a:rPr lang="zh-CN" altLang="en-US"/>
              <a:t>路由组件和</a:t>
            </a:r>
            <a:r>
              <a:rPr lang="en-US" altLang="zh-CN"/>
              <a:t>API</a:t>
            </a:r>
            <a:r>
              <a:rPr lang="zh-CN" altLang="en-US"/>
              <a:t>。</a:t>
            </a:r>
            <a:endParaRPr lang="en-US" altLang="zh-CN"/>
          </a:p>
          <a:p>
            <a:r>
              <a:rPr lang="zh-CN" altLang="en-US"/>
              <a:t>页面间跳转和传参。</a:t>
            </a:r>
            <a:endParaRPr lang="en-US" altLang="zh-CN"/>
          </a:p>
          <a:p>
            <a:r>
              <a:rPr lang="en-US" altLang="zh-CN"/>
              <a:t>storage</a:t>
            </a:r>
            <a:r>
              <a:rPr lang="zh-CN" altLang="en-US"/>
              <a:t>缓存同步和异步的使用。</a:t>
            </a:r>
            <a:endParaRPr lang="en-US" altLang="zh-CN"/>
          </a:p>
          <a:p>
            <a:r>
              <a:rPr lang="en-US" altLang="zh-CN"/>
              <a:t>image</a:t>
            </a:r>
            <a:r>
              <a:rPr lang="zh-CN" altLang="en-US"/>
              <a:t>组件使用。（参考组件部分开发文档）</a:t>
            </a:r>
          </a:p>
        </p:txBody>
      </p:sp>
    </p:spTree>
    <p:extLst>
      <p:ext uri="{BB962C8B-B14F-4D97-AF65-F5344CB8AC3E}">
        <p14:creationId xmlns:p14="http://schemas.microsoft.com/office/powerpoint/2010/main" val="206018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lstStyle/>
          <a:p>
            <a:r>
              <a:rPr lang="zh-CN" altLang="en-US"/>
              <a:t>路由是一个工程术语，是很宽泛的描述。在硬件层面，路由器可以决定从一端到另一端的范围。依据的是</a:t>
            </a:r>
            <a:r>
              <a:rPr lang="en-US" altLang="zh-CN"/>
              <a:t>IP</a:t>
            </a:r>
            <a:r>
              <a:rPr lang="zh-CN" altLang="en-US"/>
              <a:t>地址和端口。</a:t>
            </a:r>
            <a:endParaRPr lang="en-US" altLang="zh-CN"/>
          </a:p>
          <a:p>
            <a:endParaRPr lang="en-US" altLang="zh-CN"/>
          </a:p>
          <a:p>
            <a:r>
              <a:rPr lang="zh-CN" altLang="en-US"/>
              <a:t>在软件层面，前端的路由表示根据一个字符串描述的路径决定跳转到哪个页面。</a:t>
            </a:r>
            <a:endParaRPr lang="en-US" altLang="zh-CN"/>
          </a:p>
          <a:p>
            <a:r>
              <a:rPr lang="zh-CN" altLang="en-US"/>
              <a:t>后端的路由是根据字符串描述的路径决定要执行哪个函数来返回请求的数据（返回的数据可能是</a:t>
            </a:r>
            <a:r>
              <a:rPr lang="en-US" altLang="zh-CN"/>
              <a:t>html</a:t>
            </a:r>
            <a:r>
              <a:rPr lang="zh-CN" altLang="en-US"/>
              <a:t>页面也可能是</a:t>
            </a:r>
            <a:r>
              <a:rPr lang="en-US" altLang="zh-CN"/>
              <a:t>JSON</a:t>
            </a:r>
            <a:r>
              <a:rPr lang="zh-CN" altLang="en-US"/>
              <a:t>格式的</a:t>
            </a:r>
            <a:r>
              <a:rPr lang="en-US" altLang="zh-CN"/>
              <a:t>API</a:t>
            </a:r>
            <a:r>
              <a:rPr lang="zh-CN" altLang="en-US"/>
              <a:t>数据或者是其他定义好的数据）。</a:t>
            </a:r>
            <a:endParaRPr lang="en-US" altLang="zh-CN"/>
          </a:p>
          <a:p>
            <a:pPr marL="0" indent="0">
              <a:buNone/>
            </a:pPr>
            <a:endParaRPr lang="en-US" altLang="zh-CN"/>
          </a:p>
          <a:p>
            <a:r>
              <a:rPr lang="zh-CN" altLang="en-US"/>
              <a:t>常用的</a:t>
            </a:r>
            <a:r>
              <a:rPr lang="en-US" altLang="zh-CN"/>
              <a:t>HTML</a:t>
            </a:r>
            <a:r>
              <a:rPr lang="zh-CN" altLang="en-US"/>
              <a:t>中的</a:t>
            </a:r>
            <a:r>
              <a:rPr lang="en-US" altLang="zh-CN"/>
              <a:t>a</a:t>
            </a:r>
            <a:r>
              <a:rPr lang="zh-CN" altLang="en-US"/>
              <a:t>标签就可以认为是路由的作用，通常网站都会有导航菜单也是路由，我们实现小程序最后会有多个底部标签，还会跳转到不同的页面都是路由。</a:t>
            </a:r>
          </a:p>
        </p:txBody>
      </p:sp>
    </p:spTree>
    <p:extLst>
      <p:ext uri="{BB962C8B-B14F-4D97-AF65-F5344CB8AC3E}">
        <p14:creationId xmlns:p14="http://schemas.microsoft.com/office/powerpoint/2010/main" val="319368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路由组件</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a:xfrm>
            <a:off x="838200" y="1454910"/>
            <a:ext cx="10515600" cy="4704298"/>
          </a:xfrm>
        </p:spPr>
        <p:txBody>
          <a:bodyPr/>
          <a:lstStyle/>
          <a:p>
            <a:pPr>
              <a:lnSpc>
                <a:spcPts val="3800"/>
              </a:lnSpc>
            </a:pPr>
            <a:r>
              <a:rPr lang="zh-CN" altLang="en-US"/>
              <a:t>在小程序中有类似于</a:t>
            </a:r>
            <a:r>
              <a:rPr lang="en-US" altLang="zh-CN"/>
              <a:t>HTML</a:t>
            </a:r>
            <a:r>
              <a:rPr lang="zh-CN" altLang="en-US"/>
              <a:t>中</a:t>
            </a:r>
            <a:r>
              <a:rPr lang="en-US" altLang="zh-CN"/>
              <a:t>a</a:t>
            </a:r>
            <a:r>
              <a:rPr lang="zh-CN" altLang="en-US"/>
              <a:t>标签的功能，在</a:t>
            </a:r>
            <a:r>
              <a:rPr lang="en-US" altLang="zh-CN"/>
              <a:t>wxml</a:t>
            </a:r>
            <a:r>
              <a:rPr lang="zh-CN" altLang="en-US"/>
              <a:t>中，可以使用</a:t>
            </a:r>
            <a:r>
              <a:rPr lang="en-US" altLang="zh-CN"/>
              <a:t>navigator</a:t>
            </a:r>
            <a:r>
              <a:rPr lang="zh-CN" altLang="en-US"/>
              <a:t>组件。</a:t>
            </a:r>
            <a:endParaRPr lang="en-US" altLang="zh-CN"/>
          </a:p>
          <a:p>
            <a:pPr>
              <a:lnSpc>
                <a:spcPts val="3800"/>
              </a:lnSpc>
            </a:pPr>
            <a:endParaRPr lang="en-US" altLang="zh-CN"/>
          </a:p>
          <a:p>
            <a:pPr>
              <a:lnSpc>
                <a:spcPts val="3800"/>
              </a:lnSpc>
            </a:pPr>
            <a:endParaRPr lang="en-US" altLang="zh-CN"/>
          </a:p>
          <a:p>
            <a:endParaRPr lang="zh-CN" altLang="en-US"/>
          </a:p>
        </p:txBody>
      </p:sp>
      <p:cxnSp>
        <p:nvCxnSpPr>
          <p:cNvPr id="5" name="直接连接符 4">
            <a:extLst>
              <a:ext uri="{FF2B5EF4-FFF2-40B4-BE49-F238E27FC236}">
                <a16:creationId xmlns:a16="http://schemas.microsoft.com/office/drawing/2014/main" id="{D43F638C-8904-4547-9822-9DA0B02953B3}"/>
              </a:ext>
            </a:extLst>
          </p:cNvPr>
          <p:cNvCxnSpPr/>
          <p:nvPr/>
        </p:nvCxnSpPr>
        <p:spPr>
          <a:xfrm>
            <a:off x="4407428" y="6281859"/>
            <a:ext cx="7249"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内容占位符 9">
            <a:extLst>
              <a:ext uri="{FF2B5EF4-FFF2-40B4-BE49-F238E27FC236}">
                <a16:creationId xmlns:a16="http://schemas.microsoft.com/office/drawing/2014/main" id="{711A8BFC-31D1-4761-A626-5DAAE9639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54" y="2257547"/>
            <a:ext cx="9291450" cy="1799853"/>
          </a:xfrm>
          <a:prstGeom prst="rect">
            <a:avLst/>
          </a:prstGeom>
        </p:spPr>
      </p:pic>
      <p:cxnSp>
        <p:nvCxnSpPr>
          <p:cNvPr id="7" name="直接箭头连接符 6">
            <a:extLst>
              <a:ext uri="{FF2B5EF4-FFF2-40B4-BE49-F238E27FC236}">
                <a16:creationId xmlns:a16="http://schemas.microsoft.com/office/drawing/2014/main" id="{CDF6B5ED-4005-4262-AB43-1484CB323DBC}"/>
              </a:ext>
            </a:extLst>
          </p:cNvPr>
          <p:cNvCxnSpPr>
            <a:cxnSpLocks/>
          </p:cNvCxnSpPr>
          <p:nvPr/>
        </p:nvCxnSpPr>
        <p:spPr>
          <a:xfrm flipV="1">
            <a:off x="9039431" y="3011121"/>
            <a:ext cx="0" cy="1454347"/>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4899A602-0656-4B15-857F-431D44DB2AE0}"/>
              </a:ext>
            </a:extLst>
          </p:cNvPr>
          <p:cNvSpPr/>
          <p:nvPr/>
        </p:nvSpPr>
        <p:spPr>
          <a:xfrm>
            <a:off x="3756542" y="4473617"/>
            <a:ext cx="6398281" cy="189884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open-type</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对应于路由相关的</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API</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，可以是</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navigate</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reLaunch</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redirectTo</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r>
              <a:rPr lang="en-US" altLang="zh-CN" sz="2000" dirty="0" err="1">
                <a:solidFill>
                  <a:schemeClr val="bg2">
                    <a:lumMod val="25000"/>
                  </a:schemeClr>
                </a:solidFill>
                <a:latin typeface="Ubuntu Mono" panose="020B0509030602030204" pitchFamily="49" charset="0"/>
                <a:ea typeface="思源黑体 CN Light" panose="020B0300000000000000" pitchFamily="34" charset="-122"/>
              </a:rPr>
              <a:t>navigateBack</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a:t>
            </a:r>
            <a:endParaRPr lang="en-US" altLang="zh-CN" sz="2000" dirty="0">
              <a:solidFill>
                <a:schemeClr val="bg2">
                  <a:lumMod val="25000"/>
                </a:schemeClr>
              </a:solidFill>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除此之外，还可以是</a:t>
            </a:r>
            <a:r>
              <a:rPr lang="en-US" altLang="zh-CN" sz="2000" dirty="0">
                <a:solidFill>
                  <a:schemeClr val="bg2">
                    <a:lumMod val="25000"/>
                  </a:schemeClr>
                </a:solidFill>
                <a:latin typeface="Ubuntu Mono" panose="020B0509030602030204" pitchFamily="49" charset="0"/>
                <a:ea typeface="思源黑体 CN Light" panose="020B0300000000000000" pitchFamily="34" charset="-122"/>
              </a:rPr>
              <a:t>exit</a:t>
            </a:r>
            <a:r>
              <a:rPr lang="zh-CN" altLang="en-US" sz="2000" dirty="0">
                <a:solidFill>
                  <a:schemeClr val="bg2">
                    <a:lumMod val="25000"/>
                  </a:schemeClr>
                </a:solidFill>
                <a:latin typeface="Ubuntu Mono" panose="020B0509030602030204" pitchFamily="49" charset="0"/>
                <a:ea typeface="思源黑体 CN Light" panose="020B0300000000000000" pitchFamily="34" charset="-122"/>
              </a:rPr>
              <a:t>表示退出小</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程序。</a:t>
            </a:r>
            <a:endParaRPr lang="en-US" altLang="zh-CN" sz="2000">
              <a:solidFill>
                <a:schemeClr val="bg2">
                  <a:lumMod val="25000"/>
                </a:schemeClr>
              </a:solidFill>
              <a:latin typeface="Ubuntu Mono" panose="020B0509030602030204" pitchFamily="49" charset="0"/>
              <a:ea typeface="思源黑体 CN Light" panose="020B0300000000000000" pitchFamily="34" charset="-122"/>
            </a:endParaRPr>
          </a:p>
          <a:p>
            <a:pPr marL="285750" indent="-285750">
              <a:lnSpc>
                <a:spcPts val="2800"/>
              </a:lnSpc>
              <a:spcBef>
                <a:spcPts val="600"/>
              </a:spcBef>
              <a:buFont typeface="Arial" panose="020B0604020202020204" pitchFamily="34" charset="0"/>
              <a:buChar char="•"/>
            </a:pPr>
            <a:r>
              <a:rPr lang="en-US" altLang="zh-CN" sz="2000">
                <a:solidFill>
                  <a:schemeClr val="bg2">
                    <a:lumMod val="25000"/>
                  </a:schemeClr>
                </a:solidFill>
                <a:latin typeface="Ubuntu Mono" panose="020B0509030602030204" pitchFamily="49" charset="0"/>
                <a:ea typeface="思源黑体 CN Light" panose="020B0300000000000000" pitchFamily="34" charset="-122"/>
              </a:rPr>
              <a:t>url</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的路径要使用绝对路径，最前面带有</a:t>
            </a:r>
            <a:r>
              <a:rPr lang="en-US" altLang="zh-CN" sz="2000">
                <a:solidFill>
                  <a:schemeClr val="bg2">
                    <a:lumMod val="25000"/>
                  </a:schemeClr>
                </a:solidFill>
                <a:latin typeface="Ubuntu Mono" panose="020B0509030602030204" pitchFamily="49" charset="0"/>
                <a:ea typeface="思源黑体 CN Light" panose="020B0300000000000000" pitchFamily="34" charset="-122"/>
              </a:rPr>
              <a:t>/</a:t>
            </a:r>
            <a:r>
              <a:rPr lang="zh-CN" altLang="en-US" sz="2000">
                <a:solidFill>
                  <a:schemeClr val="bg2">
                    <a:lumMod val="25000"/>
                  </a:schemeClr>
                </a:solidFill>
                <a:latin typeface="Ubuntu Mono" panose="020B0509030602030204" pitchFamily="49" charset="0"/>
                <a:ea typeface="思源黑体 CN Light" panose="020B0300000000000000" pitchFamily="34" charset="-122"/>
              </a:rPr>
              <a:t>。</a:t>
            </a:r>
            <a:endParaRPr lang="zh-CN" altLang="en-US" sz="2000" dirty="0">
              <a:solidFill>
                <a:schemeClr val="bg2">
                  <a:lumMod val="25000"/>
                </a:schemeClr>
              </a:solidFill>
              <a:latin typeface="Ubuntu Mono" panose="020B0509030602030204" pitchFamily="49" charset="0"/>
              <a:ea typeface="思源黑体 CN Light" panose="020B0300000000000000" pitchFamily="34" charset="-122"/>
            </a:endParaRPr>
          </a:p>
        </p:txBody>
      </p:sp>
      <p:cxnSp>
        <p:nvCxnSpPr>
          <p:cNvPr id="9" name="直接箭头连接符 8">
            <a:extLst>
              <a:ext uri="{FF2B5EF4-FFF2-40B4-BE49-F238E27FC236}">
                <a16:creationId xmlns:a16="http://schemas.microsoft.com/office/drawing/2014/main" id="{A49A8972-C2C7-4B9C-BF82-0E0A40436E29}"/>
              </a:ext>
            </a:extLst>
          </p:cNvPr>
          <p:cNvCxnSpPr>
            <a:cxnSpLocks/>
          </p:cNvCxnSpPr>
          <p:nvPr/>
        </p:nvCxnSpPr>
        <p:spPr>
          <a:xfrm flipH="1" flipV="1">
            <a:off x="4264724" y="2961555"/>
            <a:ext cx="1470251" cy="1503913"/>
          </a:xfrm>
          <a:prstGeom prst="straightConnector1">
            <a:avLst/>
          </a:prstGeom>
          <a:ln w="12700">
            <a:solidFill>
              <a:schemeClr val="bg2">
                <a:lumMod val="2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38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路由组件类型和说明</a:t>
            </a:r>
            <a:endParaRPr lang="zh-CN" altLang="en-US" dirty="0"/>
          </a:p>
        </p:txBody>
      </p:sp>
      <p:graphicFrame>
        <p:nvGraphicFramePr>
          <p:cNvPr id="3" name="表格 3">
            <a:extLst>
              <a:ext uri="{FF2B5EF4-FFF2-40B4-BE49-F238E27FC236}">
                <a16:creationId xmlns:a16="http://schemas.microsoft.com/office/drawing/2014/main" id="{84AC37D2-3045-4857-B3FD-856233D07AB7}"/>
              </a:ext>
            </a:extLst>
          </p:cNvPr>
          <p:cNvGraphicFramePr>
            <a:graphicFrameLocks noGrp="1"/>
          </p:cNvGraphicFramePr>
          <p:nvPr>
            <p:ph idx="1"/>
            <p:extLst>
              <p:ext uri="{D42A27DB-BD31-4B8C-83A1-F6EECF244321}">
                <p14:modId xmlns:p14="http://schemas.microsoft.com/office/powerpoint/2010/main" val="3958517580"/>
              </p:ext>
            </p:extLst>
          </p:nvPr>
        </p:nvGraphicFramePr>
        <p:xfrm>
          <a:off x="838200" y="1615242"/>
          <a:ext cx="10515600" cy="4084220"/>
        </p:xfrm>
        <a:graphic>
          <a:graphicData uri="http://schemas.openxmlformats.org/drawingml/2006/table">
            <a:tbl>
              <a:tblPr firstRow="1" bandRow="1">
                <a:effectLst/>
                <a:tableStyleId>{C083E6E3-FA7D-4D7B-A595-EF9225AFEA82}</a:tableStyleId>
              </a:tblPr>
              <a:tblGrid>
                <a:gridCol w="2340006">
                  <a:extLst>
                    <a:ext uri="{9D8B030D-6E8A-4147-A177-3AD203B41FA5}">
                      <a16:colId xmlns:a16="http://schemas.microsoft.com/office/drawing/2014/main" val="4245809389"/>
                    </a:ext>
                  </a:extLst>
                </a:gridCol>
                <a:gridCol w="8175594">
                  <a:extLst>
                    <a:ext uri="{9D8B030D-6E8A-4147-A177-3AD203B41FA5}">
                      <a16:colId xmlns:a16="http://schemas.microsoft.com/office/drawing/2014/main" val="967464422"/>
                    </a:ext>
                  </a:extLst>
                </a:gridCol>
              </a:tblGrid>
              <a:tr h="583460">
                <a:tc>
                  <a:txBody>
                    <a:bodyPr/>
                    <a:lstStyle/>
                    <a:p>
                      <a:r>
                        <a:rPr lang="en-US" altLang="zh-CN" baseline="0">
                          <a:latin typeface="Noto Mono" panose="020B0609030804020204" pitchFamily="49" charset="0"/>
                          <a:ea typeface="思源宋体 ExtraLight" panose="02020200000000000000" pitchFamily="18" charset="-122"/>
                        </a:rPr>
                        <a:t>open-type </a:t>
                      </a:r>
                      <a:r>
                        <a:rPr lang="zh-CN" altLang="en-US" baseline="0">
                          <a:latin typeface="Noto Mono" panose="020B0609030804020204" pitchFamily="49" charset="0"/>
                          <a:ea typeface="思源宋体 ExtraLight" panose="02020200000000000000" pitchFamily="18" charset="-122"/>
                        </a:rPr>
                        <a:t>类型</a:t>
                      </a:r>
                    </a:p>
                  </a:txBody>
                  <a:tcPr/>
                </a:tc>
                <a:tc>
                  <a:txBody>
                    <a:bodyPr/>
                    <a:lstStyle/>
                    <a:p>
                      <a:r>
                        <a:rPr lang="zh-CN" altLang="en-US" baseline="0">
                          <a:latin typeface="Noto Mono" panose="020B0609030804020204" pitchFamily="49" charset="0"/>
                          <a:ea typeface="思源宋体 ExtraLight" panose="02020200000000000000" pitchFamily="18" charset="-122"/>
                        </a:rPr>
                        <a:t>说明</a:t>
                      </a:r>
                    </a:p>
                  </a:txBody>
                  <a:tcPr/>
                </a:tc>
                <a:extLst>
                  <a:ext uri="{0D108BD9-81ED-4DB2-BD59-A6C34878D82A}">
                    <a16:rowId xmlns:a16="http://schemas.microsoft.com/office/drawing/2014/main" val="3205185514"/>
                  </a:ext>
                </a:extLst>
              </a:tr>
              <a:tr h="583460">
                <a:tc>
                  <a:txBody>
                    <a:bodyPr/>
                    <a:lstStyle/>
                    <a:p>
                      <a:r>
                        <a:rPr lang="en-US" altLang="zh-CN" sz="1600" baseline="0">
                          <a:latin typeface="Noto Mono" panose="020B0609030804020204" pitchFamily="49" charset="0"/>
                          <a:ea typeface="思源宋体 ExtraLight" panose="02020200000000000000" pitchFamily="18" charset="-122"/>
                        </a:rPr>
                        <a:t>navigate</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保存当前页面，跳转到新的页面，对应</a:t>
                      </a:r>
                      <a:r>
                        <a:rPr lang="en-US" altLang="zh-CN" sz="1600" baseline="0">
                          <a:latin typeface="Noto Mono" panose="020B0609030804020204" pitchFamily="49" charset="0"/>
                          <a:ea typeface="思源宋体 ExtraLight" panose="02020200000000000000" pitchFamily="18" charset="-122"/>
                        </a:rPr>
                        <a:t>wx.navigateTo</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1420789371"/>
                  </a:ext>
                </a:extLst>
              </a:tr>
              <a:tr h="583460">
                <a:tc>
                  <a:txBody>
                    <a:bodyPr/>
                    <a:lstStyle/>
                    <a:p>
                      <a:r>
                        <a:rPr lang="en-US" altLang="zh-CN" sz="1600" baseline="0">
                          <a:latin typeface="Noto Mono" panose="020B0609030804020204" pitchFamily="49" charset="0"/>
                          <a:ea typeface="思源宋体 ExtraLight" panose="02020200000000000000" pitchFamily="18" charset="-122"/>
                        </a:rPr>
                        <a:t>redirect</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关闭当前页面，并跳转。不允许跳转到</a:t>
                      </a:r>
                      <a:r>
                        <a:rPr lang="en-US" altLang="zh-CN" sz="1600" baseline="0">
                          <a:latin typeface="Noto Mono" panose="020B0609030804020204" pitchFamily="49" charset="0"/>
                          <a:ea typeface="思源宋体 ExtraLight" panose="02020200000000000000" pitchFamily="18" charset="-122"/>
                        </a:rPr>
                        <a:t>tabBar</a:t>
                      </a:r>
                      <a:r>
                        <a:rPr lang="zh-CN" altLang="en-US" sz="1600" baseline="0">
                          <a:latin typeface="Noto Mono" panose="020B0609030804020204" pitchFamily="49" charset="0"/>
                          <a:ea typeface="思源宋体 ExtraLight" panose="02020200000000000000" pitchFamily="18" charset="-122"/>
                        </a:rPr>
                        <a:t>页面。对应</a:t>
                      </a:r>
                      <a:r>
                        <a:rPr lang="en-US" altLang="zh-CN" sz="1600" baseline="0">
                          <a:latin typeface="Noto Mono" panose="020B0609030804020204" pitchFamily="49" charset="0"/>
                          <a:ea typeface="思源宋体 ExtraLight" panose="02020200000000000000" pitchFamily="18" charset="-122"/>
                        </a:rPr>
                        <a:t>wx.redirectTo</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3765160471"/>
                  </a:ext>
                </a:extLst>
              </a:tr>
              <a:tr h="583460">
                <a:tc>
                  <a:txBody>
                    <a:bodyPr/>
                    <a:lstStyle/>
                    <a:p>
                      <a:r>
                        <a:rPr lang="en-US" altLang="zh-CN" sz="1600" baseline="0">
                          <a:latin typeface="Noto Mono" panose="020B0609030804020204" pitchFamily="49" charset="0"/>
                          <a:ea typeface="思源宋体 ExtraLight" panose="02020200000000000000" pitchFamily="18" charset="-122"/>
                        </a:rPr>
                        <a:t>switchTab</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跳转到</a:t>
                      </a:r>
                      <a:r>
                        <a:rPr lang="en-US" altLang="zh-CN" sz="1600" baseline="0">
                          <a:latin typeface="Noto Mono" panose="020B0609030804020204" pitchFamily="49" charset="0"/>
                          <a:ea typeface="思源宋体 ExtraLight" panose="02020200000000000000" pitchFamily="18" charset="-122"/>
                        </a:rPr>
                        <a:t>tabBar</a:t>
                      </a:r>
                      <a:r>
                        <a:rPr lang="zh-CN" altLang="en-US" sz="1600" baseline="0">
                          <a:latin typeface="Noto Mono" panose="020B0609030804020204" pitchFamily="49" charset="0"/>
                          <a:ea typeface="思源宋体 ExtraLight" panose="02020200000000000000" pitchFamily="18" charset="-122"/>
                        </a:rPr>
                        <a:t>页面，并关闭其他非</a:t>
                      </a:r>
                      <a:r>
                        <a:rPr lang="en-US" altLang="zh-CN" sz="1600" baseline="0">
                          <a:latin typeface="Noto Mono" panose="020B0609030804020204" pitchFamily="49" charset="0"/>
                          <a:ea typeface="思源宋体 ExtraLight" panose="02020200000000000000" pitchFamily="18" charset="-122"/>
                        </a:rPr>
                        <a:t>tabBar</a:t>
                      </a:r>
                      <a:r>
                        <a:rPr lang="zh-CN" altLang="en-US" sz="1600" baseline="0">
                          <a:latin typeface="Noto Mono" panose="020B0609030804020204" pitchFamily="49" charset="0"/>
                          <a:ea typeface="思源宋体 ExtraLight" panose="02020200000000000000" pitchFamily="18" charset="-122"/>
                        </a:rPr>
                        <a:t>页面。对应</a:t>
                      </a:r>
                      <a:r>
                        <a:rPr lang="en-US" altLang="zh-CN" sz="1600" baseline="0">
                          <a:latin typeface="Noto Mono" panose="020B0609030804020204" pitchFamily="49" charset="0"/>
                          <a:ea typeface="思源宋体 ExtraLight" panose="02020200000000000000" pitchFamily="18" charset="-122"/>
                        </a:rPr>
                        <a:t>wx.switchTab</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92412026"/>
                  </a:ext>
                </a:extLst>
              </a:tr>
              <a:tr h="583460">
                <a:tc>
                  <a:txBody>
                    <a:bodyPr/>
                    <a:lstStyle/>
                    <a:p>
                      <a:r>
                        <a:rPr lang="en-US" altLang="zh-CN" sz="1600" baseline="0">
                          <a:latin typeface="Noto Mono" panose="020B0609030804020204" pitchFamily="49" charset="0"/>
                          <a:ea typeface="思源宋体 ExtraLight" panose="02020200000000000000" pitchFamily="18" charset="-122"/>
                        </a:rPr>
                        <a:t>reLaunch</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关闭所有页面并打开某个页面。对应</a:t>
                      </a:r>
                      <a:r>
                        <a:rPr lang="en-US" altLang="zh-CN" sz="1600" baseline="0">
                          <a:latin typeface="Noto Mono" panose="020B0609030804020204" pitchFamily="49" charset="0"/>
                          <a:ea typeface="思源宋体 ExtraLight" panose="02020200000000000000" pitchFamily="18" charset="-122"/>
                        </a:rPr>
                        <a:t>wx.reLaunch</a:t>
                      </a:r>
                      <a:r>
                        <a:rPr lang="zh-CN" altLang="en-US" sz="1600" baseline="0">
                          <a:latin typeface="Noto Mono" panose="020B0609030804020204" pitchFamily="49" charset="0"/>
                          <a:ea typeface="思源宋体 ExtraLight" panose="02020200000000000000" pitchFamily="18" charset="-122"/>
                        </a:rPr>
                        <a:t>。</a:t>
                      </a:r>
                    </a:p>
                  </a:txBody>
                  <a:tcPr anchor="ctr"/>
                </a:tc>
                <a:extLst>
                  <a:ext uri="{0D108BD9-81ED-4DB2-BD59-A6C34878D82A}">
                    <a16:rowId xmlns:a16="http://schemas.microsoft.com/office/drawing/2014/main" val="2071910437"/>
                  </a:ext>
                </a:extLst>
              </a:tr>
              <a:tr h="583460">
                <a:tc>
                  <a:txBody>
                    <a:bodyPr/>
                    <a:lstStyle/>
                    <a:p>
                      <a:r>
                        <a:rPr lang="en-US" altLang="zh-CN" sz="1600" baseline="0">
                          <a:latin typeface="Noto Mono" panose="020B0609030804020204" pitchFamily="49" charset="0"/>
                          <a:ea typeface="思源宋体 ExtraLight" panose="02020200000000000000" pitchFamily="18" charset="-122"/>
                        </a:rPr>
                        <a:t>navigateBack</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kern="1200" baseline="0">
                          <a:solidFill>
                            <a:schemeClr val="tx1"/>
                          </a:solidFill>
                          <a:latin typeface="Noto Mono" panose="020B0609030804020204" pitchFamily="49" charset="0"/>
                          <a:ea typeface="思源宋体 ExtraLight" panose="02020200000000000000" pitchFamily="18" charset="-122"/>
                          <a:cs typeface="+mn-cs"/>
                        </a:rPr>
                        <a:t>关闭当前页面，返回上一页面或多级页面。对应</a:t>
                      </a:r>
                      <a:r>
                        <a:rPr lang="en-US" altLang="zh-CN" sz="1600" kern="1200" baseline="0">
                          <a:solidFill>
                            <a:schemeClr val="tx1"/>
                          </a:solidFill>
                          <a:latin typeface="Noto Mono" panose="020B0609030804020204" pitchFamily="49" charset="0"/>
                          <a:ea typeface="思源宋体 ExtraLight" panose="02020200000000000000" pitchFamily="18" charset="-122"/>
                          <a:cs typeface="+mn-cs"/>
                        </a:rPr>
                        <a:t>wx.navigateBack</a:t>
                      </a:r>
                      <a:r>
                        <a:rPr lang="zh-CN" altLang="en-US" sz="1600" kern="1200" baseline="0">
                          <a:solidFill>
                            <a:schemeClr val="tx1"/>
                          </a:solidFill>
                          <a:latin typeface="Noto Mono" panose="020B0609030804020204" pitchFamily="49" charset="0"/>
                          <a:ea typeface="思源宋体 ExtraLight" panose="02020200000000000000" pitchFamily="18" charset="-122"/>
                          <a:cs typeface="+mn-cs"/>
                        </a:rPr>
                        <a:t>。</a:t>
                      </a:r>
                    </a:p>
                  </a:txBody>
                  <a:tcPr anchor="ctr"/>
                </a:tc>
                <a:extLst>
                  <a:ext uri="{0D108BD9-81ED-4DB2-BD59-A6C34878D82A}">
                    <a16:rowId xmlns:a16="http://schemas.microsoft.com/office/drawing/2014/main" val="529158080"/>
                  </a:ext>
                </a:extLst>
              </a:tr>
              <a:tr h="583460">
                <a:tc>
                  <a:txBody>
                    <a:bodyPr/>
                    <a:lstStyle/>
                    <a:p>
                      <a:r>
                        <a:rPr lang="en-US" altLang="zh-CN" sz="1600" baseline="0">
                          <a:latin typeface="Noto Mono" panose="020B0609030804020204" pitchFamily="49" charset="0"/>
                          <a:ea typeface="思源宋体 ExtraLight" panose="02020200000000000000" pitchFamily="18" charset="-122"/>
                        </a:rPr>
                        <a:t>exit</a:t>
                      </a:r>
                      <a:endParaRPr lang="zh-CN" altLang="en-US" sz="1600" baseline="0">
                        <a:latin typeface="Noto Mono" panose="020B0609030804020204" pitchFamily="49" charset="0"/>
                        <a:ea typeface="思源宋体 ExtraLight" panose="02020200000000000000" pitchFamily="18" charset="-122"/>
                      </a:endParaRPr>
                    </a:p>
                  </a:txBody>
                  <a:tcPr anchor="ctr"/>
                </a:tc>
                <a:tc>
                  <a:txBody>
                    <a:bodyPr/>
                    <a:lstStyle/>
                    <a:p>
                      <a:r>
                        <a:rPr lang="zh-CN" altLang="en-US" sz="1600" baseline="0">
                          <a:latin typeface="Noto Mono" panose="020B0609030804020204" pitchFamily="49" charset="0"/>
                          <a:ea typeface="思源宋体 ExtraLight" panose="02020200000000000000" pitchFamily="18" charset="-122"/>
                        </a:rPr>
                        <a:t>退出小程序，当</a:t>
                      </a:r>
                      <a:r>
                        <a:rPr lang="en-US" altLang="zh-CN" sz="1600" baseline="0">
                          <a:latin typeface="Noto Mono" panose="020B0609030804020204" pitchFamily="49" charset="0"/>
                          <a:ea typeface="思源宋体 ExtraLight" panose="02020200000000000000" pitchFamily="18" charset="-122"/>
                        </a:rPr>
                        <a:t>target=“miniProgram”</a:t>
                      </a:r>
                      <a:r>
                        <a:rPr lang="zh-CN" altLang="en-US" sz="1600" baseline="0">
                          <a:latin typeface="Noto Mono" panose="020B0609030804020204" pitchFamily="49" charset="0"/>
                          <a:ea typeface="思源宋体 ExtraLight" panose="02020200000000000000" pitchFamily="18" charset="-122"/>
                        </a:rPr>
                        <a:t>时有效。</a:t>
                      </a:r>
                    </a:p>
                  </a:txBody>
                  <a:tcPr anchor="ctr"/>
                </a:tc>
                <a:extLst>
                  <a:ext uri="{0D108BD9-81ED-4DB2-BD59-A6C34878D82A}">
                    <a16:rowId xmlns:a16="http://schemas.microsoft.com/office/drawing/2014/main" val="4283588859"/>
                  </a:ext>
                </a:extLst>
              </a:tr>
            </a:tbl>
          </a:graphicData>
        </a:graphic>
      </p:graphicFrame>
    </p:spTree>
    <p:extLst>
      <p:ext uri="{BB962C8B-B14F-4D97-AF65-F5344CB8AC3E}">
        <p14:creationId xmlns:p14="http://schemas.microsoft.com/office/powerpoint/2010/main" val="372228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参数的传递和获取</a:t>
            </a:r>
            <a:endParaRPr lang="zh-CN" altLang="en-US" dirty="0"/>
          </a:p>
        </p:txBody>
      </p:sp>
      <p:sp>
        <p:nvSpPr>
          <p:cNvPr id="11" name="内容占位符 10">
            <a:extLst>
              <a:ext uri="{FF2B5EF4-FFF2-40B4-BE49-F238E27FC236}">
                <a16:creationId xmlns:a16="http://schemas.microsoft.com/office/drawing/2014/main" id="{722BB35D-6C21-4F0B-A227-B152A483727A}"/>
              </a:ext>
            </a:extLst>
          </p:cNvPr>
          <p:cNvSpPr>
            <a:spLocks noGrp="1"/>
          </p:cNvSpPr>
          <p:nvPr>
            <p:ph idx="1"/>
          </p:nvPr>
        </p:nvSpPr>
        <p:spPr/>
        <p:txBody>
          <a:bodyPr>
            <a:normAutofit/>
          </a:bodyPr>
          <a:lstStyle/>
          <a:p>
            <a:r>
              <a:rPr lang="zh-CN" altLang="en-US">
                <a:latin typeface="Ubuntu Mono" panose="020B0509030602030204" pitchFamily="49" charset="0"/>
              </a:rPr>
              <a:t>页面之间参数的传递采用标准的</a:t>
            </a:r>
            <a:r>
              <a:rPr lang="en-US" altLang="zh-CN">
                <a:latin typeface="Ubuntu Mono" panose="020B0509030602030204" pitchFamily="49" charset="0"/>
              </a:rPr>
              <a:t>querystring</a:t>
            </a:r>
            <a:r>
              <a:rPr lang="zh-CN" altLang="en-US">
                <a:latin typeface="Ubuntu Mono" panose="020B0509030602030204" pitchFamily="49" charset="0"/>
              </a:rPr>
              <a:t>格式。</a:t>
            </a:r>
            <a:endParaRPr lang="en-US" altLang="zh-CN">
              <a:latin typeface="Ubuntu Mono" panose="020B0509030602030204" pitchFamily="49" charset="0"/>
            </a:endParaRPr>
          </a:p>
          <a:p>
            <a:pPr lvl="1"/>
            <a:r>
              <a:rPr lang="en-US" altLang="zh-CN"/>
              <a:t>?a=a_value&amp;b=b_value...</a:t>
            </a:r>
          </a:p>
          <a:p>
            <a:r>
              <a:rPr lang="zh-CN" altLang="en-US">
                <a:latin typeface="Ubuntu Mono" panose="020B0509030602030204" pitchFamily="49" charset="0"/>
              </a:rPr>
              <a:t>获取页面跳转时传递的参数</a:t>
            </a:r>
            <a:endParaRPr lang="en-US" altLang="zh-CN">
              <a:latin typeface="Ubuntu Mono" panose="020B0509030602030204" pitchFamily="49" charset="0"/>
            </a:endParaRPr>
          </a:p>
          <a:p>
            <a:pPr lvl="1"/>
            <a:r>
              <a:rPr lang="zh-CN" altLang="en-US"/>
              <a:t>在页面显示时，可以通过</a:t>
            </a:r>
            <a:r>
              <a:rPr lang="en-US" altLang="zh-CN"/>
              <a:t>this.options</a:t>
            </a:r>
            <a:r>
              <a:rPr lang="zh-CN" altLang="en-US"/>
              <a:t>获取到</a:t>
            </a:r>
            <a:r>
              <a:rPr lang="en-US" altLang="zh-CN"/>
              <a:t>url</a:t>
            </a:r>
            <a:r>
              <a:rPr lang="zh-CN" altLang="en-US"/>
              <a:t>后的参数。</a:t>
            </a:r>
            <a:endParaRPr lang="en-US" altLang="zh-CN"/>
          </a:p>
          <a:p>
            <a:pPr lvl="1"/>
            <a:endParaRPr lang="en-US" altLang="zh-CN"/>
          </a:p>
          <a:p>
            <a:pPr lvl="1"/>
            <a:endParaRPr lang="en-US" altLang="zh-CN"/>
          </a:p>
          <a:p>
            <a:pPr marL="457200" lvl="1" indent="0">
              <a:buNone/>
            </a:pPr>
            <a:endParaRPr lang="en-US" altLang="zh-CN"/>
          </a:p>
          <a:p>
            <a:r>
              <a:rPr lang="zh-CN" altLang="en-US">
                <a:latin typeface="Ubuntu Mono" panose="020B0509030602030204" pitchFamily="49" charset="0"/>
              </a:rPr>
              <a:t>使用组件不方便传递动态的参数，比如需要获取输入并传递的数据。</a:t>
            </a:r>
            <a:endParaRPr lang="en-US" altLang="zh-CN">
              <a:latin typeface="Ubuntu Mono" panose="020B0509030602030204" pitchFamily="49" charset="0"/>
            </a:endParaRPr>
          </a:p>
        </p:txBody>
      </p:sp>
      <p:grpSp>
        <p:nvGrpSpPr>
          <p:cNvPr id="10" name="组合 9">
            <a:extLst>
              <a:ext uri="{FF2B5EF4-FFF2-40B4-BE49-F238E27FC236}">
                <a16:creationId xmlns:a16="http://schemas.microsoft.com/office/drawing/2014/main" id="{52B99EC9-BE8B-4891-AAD3-08381181534E}"/>
              </a:ext>
            </a:extLst>
          </p:cNvPr>
          <p:cNvGrpSpPr/>
          <p:nvPr/>
        </p:nvGrpSpPr>
        <p:grpSpPr>
          <a:xfrm>
            <a:off x="949170" y="3566782"/>
            <a:ext cx="10277217" cy="1715426"/>
            <a:chOff x="949170" y="4170469"/>
            <a:chExt cx="10277217" cy="1715426"/>
          </a:xfrm>
        </p:grpSpPr>
        <p:pic>
          <p:nvPicPr>
            <p:cNvPr id="4" name="图片 3">
              <a:extLst>
                <a:ext uri="{FF2B5EF4-FFF2-40B4-BE49-F238E27FC236}">
                  <a16:creationId xmlns:a16="http://schemas.microsoft.com/office/drawing/2014/main" id="{7C2525FA-99B2-4FB6-9449-D145A80FF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70" y="4170469"/>
              <a:ext cx="5934860" cy="934191"/>
            </a:xfrm>
            <a:prstGeom prst="rect">
              <a:avLst/>
            </a:prstGeom>
          </p:spPr>
        </p:pic>
        <p:pic>
          <p:nvPicPr>
            <p:cNvPr id="6" name="图片 5">
              <a:extLst>
                <a:ext uri="{FF2B5EF4-FFF2-40B4-BE49-F238E27FC236}">
                  <a16:creationId xmlns:a16="http://schemas.microsoft.com/office/drawing/2014/main" id="{780156FF-D7D3-4D65-8989-C2B38FD0A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043" y="4170469"/>
              <a:ext cx="4138344" cy="1715426"/>
            </a:xfrm>
            <a:prstGeom prst="rect">
              <a:avLst/>
            </a:prstGeom>
          </p:spPr>
        </p:pic>
        <p:cxnSp>
          <p:nvCxnSpPr>
            <p:cNvPr id="8" name="直接连接符 7">
              <a:extLst>
                <a:ext uri="{FF2B5EF4-FFF2-40B4-BE49-F238E27FC236}">
                  <a16:creationId xmlns:a16="http://schemas.microsoft.com/office/drawing/2014/main" id="{6CD81068-7B3C-44C8-8CC3-C263E1D8F3E4}"/>
                </a:ext>
              </a:extLst>
            </p:cNvPr>
            <p:cNvCxnSpPr>
              <a:cxnSpLocks/>
            </p:cNvCxnSpPr>
            <p:nvPr/>
          </p:nvCxnSpPr>
          <p:spPr>
            <a:xfrm>
              <a:off x="5948041" y="4385571"/>
              <a:ext cx="3764132" cy="674702"/>
            </a:xfrm>
            <a:prstGeom prst="line">
              <a:avLst/>
            </a:prstGeom>
            <a:ln w="1270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49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5E48-1D2C-48BD-B029-AF46CA575141}"/>
              </a:ext>
            </a:extLst>
          </p:cNvPr>
          <p:cNvSpPr>
            <a:spLocks noGrp="1"/>
          </p:cNvSpPr>
          <p:nvPr>
            <p:ph type="title"/>
          </p:nvPr>
        </p:nvSpPr>
        <p:spPr/>
        <p:txBody>
          <a:bodyPr/>
          <a:lstStyle/>
          <a:p>
            <a:r>
              <a:rPr lang="zh-CN" altLang="en-US"/>
              <a:t>路由</a:t>
            </a:r>
            <a:r>
              <a:rPr lang="en-US" altLang="zh-CN"/>
              <a:t>API</a:t>
            </a:r>
            <a:endParaRPr lang="zh-CN" altLang="en-US"/>
          </a:p>
        </p:txBody>
      </p:sp>
      <p:sp>
        <p:nvSpPr>
          <p:cNvPr id="3" name="内容占位符 2">
            <a:extLst>
              <a:ext uri="{FF2B5EF4-FFF2-40B4-BE49-F238E27FC236}">
                <a16:creationId xmlns:a16="http://schemas.microsoft.com/office/drawing/2014/main" id="{C9F25DEA-8DBD-47B8-B324-4157A2C9EA93}"/>
              </a:ext>
            </a:extLst>
          </p:cNvPr>
          <p:cNvSpPr>
            <a:spLocks noGrp="1"/>
          </p:cNvSpPr>
          <p:nvPr>
            <p:ph idx="1"/>
          </p:nvPr>
        </p:nvSpPr>
        <p:spPr/>
        <p:txBody>
          <a:bodyPr/>
          <a:lstStyle/>
          <a:p>
            <a:r>
              <a:rPr lang="zh-CN" altLang="en-US"/>
              <a:t>对于之前给定的</a:t>
            </a:r>
            <a:r>
              <a:rPr lang="en-US" altLang="zh-CN"/>
              <a:t>open-type</a:t>
            </a:r>
            <a:r>
              <a:rPr lang="zh-CN" altLang="en-US"/>
              <a:t>类型，都有对应的路由接口来控制页面的跳转。</a:t>
            </a:r>
            <a:endParaRPr lang="en-US" altLang="zh-CN"/>
          </a:p>
          <a:p>
            <a:r>
              <a:rPr lang="zh-CN" altLang="en-US"/>
              <a:t>这可以通过一个</a:t>
            </a:r>
            <a:r>
              <a:rPr lang="en-US" altLang="zh-CN"/>
              <a:t>button</a:t>
            </a:r>
            <a:r>
              <a:rPr lang="zh-CN" altLang="en-US"/>
              <a:t>组件触发事件，在事件执行的</a:t>
            </a:r>
            <a:r>
              <a:rPr lang="en-US" altLang="zh-CN"/>
              <a:t>js</a:t>
            </a:r>
            <a:r>
              <a:rPr lang="zh-CN" altLang="en-US"/>
              <a:t>函数中进行操作。</a:t>
            </a:r>
            <a:endParaRPr lang="en-US" altLang="zh-CN"/>
          </a:p>
          <a:p>
            <a:r>
              <a:rPr lang="zh-CN" altLang="en-US"/>
              <a:t>同时在跳转的</a:t>
            </a:r>
            <a:r>
              <a:rPr lang="en-US" altLang="zh-CN"/>
              <a:t>url</a:t>
            </a:r>
            <a:r>
              <a:rPr lang="zh-CN" altLang="en-US"/>
              <a:t>中可以携带参数。</a:t>
            </a:r>
            <a:endParaRPr lang="en-US" altLang="zh-CN"/>
          </a:p>
        </p:txBody>
      </p:sp>
      <p:grpSp>
        <p:nvGrpSpPr>
          <p:cNvPr id="12" name="组合 11">
            <a:extLst>
              <a:ext uri="{FF2B5EF4-FFF2-40B4-BE49-F238E27FC236}">
                <a16:creationId xmlns:a16="http://schemas.microsoft.com/office/drawing/2014/main" id="{9B4F5C5A-B0D0-49C3-B5C3-7EA86D0A585F}"/>
              </a:ext>
            </a:extLst>
          </p:cNvPr>
          <p:cNvGrpSpPr/>
          <p:nvPr/>
        </p:nvGrpSpPr>
        <p:grpSpPr>
          <a:xfrm>
            <a:off x="1172887" y="3271423"/>
            <a:ext cx="9893819" cy="1998504"/>
            <a:chOff x="1172887" y="3386830"/>
            <a:chExt cx="9893819" cy="1998504"/>
          </a:xfrm>
        </p:grpSpPr>
        <p:pic>
          <p:nvPicPr>
            <p:cNvPr id="5" name="图片 4">
              <a:extLst>
                <a:ext uri="{FF2B5EF4-FFF2-40B4-BE49-F238E27FC236}">
                  <a16:creationId xmlns:a16="http://schemas.microsoft.com/office/drawing/2014/main" id="{ACC68809-8F0D-4FA4-AB53-487645CB1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981" y="4118047"/>
              <a:ext cx="4388725" cy="1267287"/>
            </a:xfrm>
            <a:prstGeom prst="rect">
              <a:avLst/>
            </a:prstGeom>
          </p:spPr>
        </p:pic>
        <p:pic>
          <p:nvPicPr>
            <p:cNvPr id="7" name="图片 6">
              <a:extLst>
                <a:ext uri="{FF2B5EF4-FFF2-40B4-BE49-F238E27FC236}">
                  <a16:creationId xmlns:a16="http://schemas.microsoft.com/office/drawing/2014/main" id="{27A5C80C-DBA4-4A45-BD0D-2BE553E38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887" y="3386830"/>
              <a:ext cx="5252919" cy="812307"/>
            </a:xfrm>
            <a:prstGeom prst="rect">
              <a:avLst/>
            </a:prstGeom>
          </p:spPr>
        </p:pic>
        <p:cxnSp>
          <p:nvCxnSpPr>
            <p:cNvPr id="9" name="直接箭头连接符 8">
              <a:extLst>
                <a:ext uri="{FF2B5EF4-FFF2-40B4-BE49-F238E27FC236}">
                  <a16:creationId xmlns:a16="http://schemas.microsoft.com/office/drawing/2014/main" id="{664DB11F-6881-43F4-AA3A-EF2CC2E4E935}"/>
                </a:ext>
              </a:extLst>
            </p:cNvPr>
            <p:cNvCxnSpPr>
              <a:cxnSpLocks/>
            </p:cNvCxnSpPr>
            <p:nvPr/>
          </p:nvCxnSpPr>
          <p:spPr>
            <a:xfrm>
              <a:off x="3644434" y="3846251"/>
              <a:ext cx="3042425" cy="672483"/>
            </a:xfrm>
            <a:prstGeom prst="straightConnector1">
              <a:avLst/>
            </a:prstGeom>
            <a:ln w="1270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551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获取表单数据</a:t>
            </a:r>
            <a:endParaRPr lang="zh-CN" altLang="en-US" dirty="0"/>
          </a:p>
        </p:txBody>
      </p:sp>
      <p:cxnSp>
        <p:nvCxnSpPr>
          <p:cNvPr id="15" name="直接连接符 14">
            <a:extLst>
              <a:ext uri="{FF2B5EF4-FFF2-40B4-BE49-F238E27FC236}">
                <a16:creationId xmlns:a16="http://schemas.microsoft.com/office/drawing/2014/main" id="{4D94C8C9-07D4-4E28-A02F-F81A75F0FE3D}"/>
              </a:ext>
            </a:extLst>
          </p:cNvPr>
          <p:cNvCxnSpPr/>
          <p:nvPr/>
        </p:nvCxnSpPr>
        <p:spPr>
          <a:xfrm>
            <a:off x="4309774" y="5715000"/>
            <a:ext cx="7249"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内容占位符 3">
            <a:extLst>
              <a:ext uri="{FF2B5EF4-FFF2-40B4-BE49-F238E27FC236}">
                <a16:creationId xmlns:a16="http://schemas.microsoft.com/office/drawing/2014/main" id="{F88B9425-BB4D-48E7-8B98-F0919376A7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375" y="2534303"/>
            <a:ext cx="5334425" cy="1489714"/>
          </a:xfrm>
        </p:spPr>
      </p:pic>
      <p:pic>
        <p:nvPicPr>
          <p:cNvPr id="7" name="图片 6">
            <a:extLst>
              <a:ext uri="{FF2B5EF4-FFF2-40B4-BE49-F238E27FC236}">
                <a16:creationId xmlns:a16="http://schemas.microsoft.com/office/drawing/2014/main" id="{7D3FD7C1-FBBC-4F65-B1AA-5DA83343D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67" y="2534303"/>
            <a:ext cx="4877042" cy="1558295"/>
          </a:xfrm>
          <a:prstGeom prst="rect">
            <a:avLst/>
          </a:prstGeom>
        </p:spPr>
      </p:pic>
      <p:grpSp>
        <p:nvGrpSpPr>
          <p:cNvPr id="16" name="组合 15">
            <a:extLst>
              <a:ext uri="{FF2B5EF4-FFF2-40B4-BE49-F238E27FC236}">
                <a16:creationId xmlns:a16="http://schemas.microsoft.com/office/drawing/2014/main" id="{7F38723B-AA5B-4F63-B2FD-301C31DC76B4}"/>
              </a:ext>
            </a:extLst>
          </p:cNvPr>
          <p:cNvGrpSpPr/>
          <p:nvPr/>
        </p:nvGrpSpPr>
        <p:grpSpPr>
          <a:xfrm>
            <a:off x="3764132" y="3053918"/>
            <a:ext cx="3435658" cy="1313896"/>
            <a:chOff x="3764132" y="3053918"/>
            <a:chExt cx="3435658" cy="1313896"/>
          </a:xfrm>
        </p:grpSpPr>
        <p:cxnSp>
          <p:nvCxnSpPr>
            <p:cNvPr id="9" name="直接连接符 8">
              <a:extLst>
                <a:ext uri="{FF2B5EF4-FFF2-40B4-BE49-F238E27FC236}">
                  <a16:creationId xmlns:a16="http://schemas.microsoft.com/office/drawing/2014/main" id="{26C80D13-10B7-4344-AEF8-ECE3F0F98DCC}"/>
                </a:ext>
              </a:extLst>
            </p:cNvPr>
            <p:cNvCxnSpPr/>
            <p:nvPr/>
          </p:nvCxnSpPr>
          <p:spPr>
            <a:xfrm>
              <a:off x="3764132" y="3053918"/>
              <a:ext cx="0" cy="1313896"/>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52EA2EC-71A8-453C-99E3-D67CD1FB79A8}"/>
                </a:ext>
              </a:extLst>
            </p:cNvPr>
            <p:cNvCxnSpPr>
              <a:cxnSpLocks/>
            </p:cNvCxnSpPr>
            <p:nvPr/>
          </p:nvCxnSpPr>
          <p:spPr>
            <a:xfrm>
              <a:off x="3764132" y="4367814"/>
              <a:ext cx="3435658"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1061A25-F3A1-429A-9387-31C0F6B0BBD7}"/>
                </a:ext>
              </a:extLst>
            </p:cNvPr>
            <p:cNvCxnSpPr>
              <a:cxnSpLocks/>
            </p:cNvCxnSpPr>
            <p:nvPr/>
          </p:nvCxnSpPr>
          <p:spPr>
            <a:xfrm>
              <a:off x="7199790" y="3710866"/>
              <a:ext cx="0" cy="656948"/>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970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6B19D-EE5F-4103-B8F0-E0ACB738F875}"/>
              </a:ext>
            </a:extLst>
          </p:cNvPr>
          <p:cNvSpPr>
            <a:spLocks noGrp="1"/>
          </p:cNvSpPr>
          <p:nvPr>
            <p:ph type="title"/>
          </p:nvPr>
        </p:nvSpPr>
        <p:spPr/>
        <p:txBody>
          <a:bodyPr/>
          <a:lstStyle/>
          <a:p>
            <a:r>
              <a:rPr lang="zh-CN" altLang="en-US"/>
              <a:t>路由</a:t>
            </a:r>
            <a:r>
              <a:rPr lang="en-US" altLang="zh-CN"/>
              <a:t>API</a:t>
            </a:r>
            <a:r>
              <a:rPr lang="zh-CN" altLang="en-US"/>
              <a:t>和数据传递</a:t>
            </a:r>
          </a:p>
        </p:txBody>
      </p:sp>
      <p:sp>
        <p:nvSpPr>
          <p:cNvPr id="3" name="内容占位符 2">
            <a:extLst>
              <a:ext uri="{FF2B5EF4-FFF2-40B4-BE49-F238E27FC236}">
                <a16:creationId xmlns:a16="http://schemas.microsoft.com/office/drawing/2014/main" id="{0090CB3A-0BB6-48DC-8CBA-2081AC6E4D85}"/>
              </a:ext>
            </a:extLst>
          </p:cNvPr>
          <p:cNvSpPr>
            <a:spLocks noGrp="1"/>
          </p:cNvSpPr>
          <p:nvPr>
            <p:ph idx="1"/>
          </p:nvPr>
        </p:nvSpPr>
        <p:spPr/>
        <p:txBody>
          <a:bodyPr/>
          <a:lstStyle/>
          <a:p>
            <a:r>
              <a:rPr lang="zh-CN" altLang="en-US"/>
              <a:t>这里使用了模板字符串，使用</a:t>
            </a:r>
            <a:r>
              <a:rPr lang="en-US" altLang="zh-CN"/>
              <a:t>``</a:t>
            </a:r>
            <a:r>
              <a:rPr lang="zh-CN" altLang="en-US"/>
              <a:t>包含的字符串通过</a:t>
            </a:r>
            <a:r>
              <a:rPr lang="en-US" altLang="zh-CN"/>
              <a:t>${}</a:t>
            </a:r>
            <a:r>
              <a:rPr lang="zh-CN" altLang="en-US"/>
              <a:t>可以引用变量或调用函数或者是其他复杂的运算，为了避免难以维护，在</a:t>
            </a:r>
            <a:r>
              <a:rPr lang="en-US" altLang="zh-CN"/>
              <a:t>${}</a:t>
            </a:r>
            <a:r>
              <a:rPr lang="zh-CN" altLang="en-US"/>
              <a:t>中一般只写简短的代码。</a:t>
            </a:r>
            <a:endParaRPr lang="en-US" altLang="zh-CN"/>
          </a:p>
          <a:p>
            <a:endParaRPr lang="zh-CN" altLang="en-US"/>
          </a:p>
        </p:txBody>
      </p:sp>
      <p:grpSp>
        <p:nvGrpSpPr>
          <p:cNvPr id="22" name="组合 21">
            <a:extLst>
              <a:ext uri="{FF2B5EF4-FFF2-40B4-BE49-F238E27FC236}">
                <a16:creationId xmlns:a16="http://schemas.microsoft.com/office/drawing/2014/main" id="{47D8F5DE-F03C-466A-AF54-C3F60DD15DC5}"/>
              </a:ext>
            </a:extLst>
          </p:cNvPr>
          <p:cNvGrpSpPr/>
          <p:nvPr/>
        </p:nvGrpSpPr>
        <p:grpSpPr>
          <a:xfrm>
            <a:off x="1120139" y="2407495"/>
            <a:ext cx="9953741" cy="4023989"/>
            <a:chOff x="1120139" y="2407495"/>
            <a:chExt cx="9953741" cy="4023989"/>
          </a:xfrm>
        </p:grpSpPr>
        <p:pic>
          <p:nvPicPr>
            <p:cNvPr id="5" name="图片 4">
              <a:extLst>
                <a:ext uri="{FF2B5EF4-FFF2-40B4-BE49-F238E27FC236}">
                  <a16:creationId xmlns:a16="http://schemas.microsoft.com/office/drawing/2014/main" id="{10509EA3-1B85-4AA9-8D64-B6457E5B9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39" y="2407495"/>
              <a:ext cx="6539353" cy="1862664"/>
            </a:xfrm>
            <a:prstGeom prst="rect">
              <a:avLst/>
            </a:prstGeom>
          </p:spPr>
        </p:pic>
        <p:pic>
          <p:nvPicPr>
            <p:cNvPr id="7" name="图片 6">
              <a:extLst>
                <a:ext uri="{FF2B5EF4-FFF2-40B4-BE49-F238E27FC236}">
                  <a16:creationId xmlns:a16="http://schemas.microsoft.com/office/drawing/2014/main" id="{04E2B774-E982-4DA6-B15C-56F491799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538" y="4474066"/>
              <a:ext cx="4809405" cy="1957418"/>
            </a:xfrm>
            <a:prstGeom prst="rect">
              <a:avLst/>
            </a:prstGeom>
          </p:spPr>
        </p:pic>
        <p:pic>
          <p:nvPicPr>
            <p:cNvPr id="9" name="图片 8">
              <a:extLst>
                <a:ext uri="{FF2B5EF4-FFF2-40B4-BE49-F238E27FC236}">
                  <a16:creationId xmlns:a16="http://schemas.microsoft.com/office/drawing/2014/main" id="{8B73DA32-AF0D-402B-BC61-3F1F94DEE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281" y="4903412"/>
              <a:ext cx="3795599" cy="1098726"/>
            </a:xfrm>
            <a:prstGeom prst="rect">
              <a:avLst/>
            </a:prstGeom>
          </p:spPr>
        </p:pic>
        <p:cxnSp>
          <p:nvCxnSpPr>
            <p:cNvPr id="11" name="直接连接符 10">
              <a:extLst>
                <a:ext uri="{FF2B5EF4-FFF2-40B4-BE49-F238E27FC236}">
                  <a16:creationId xmlns:a16="http://schemas.microsoft.com/office/drawing/2014/main" id="{AB150F4B-720A-4765-93D6-78BF872697C8}"/>
                </a:ext>
              </a:extLst>
            </p:cNvPr>
            <p:cNvCxnSpPr>
              <a:cxnSpLocks/>
            </p:cNvCxnSpPr>
            <p:nvPr/>
          </p:nvCxnSpPr>
          <p:spPr>
            <a:xfrm flipH="1">
              <a:off x="4261282" y="3604337"/>
              <a:ext cx="870012" cy="1171852"/>
            </a:xfrm>
            <a:prstGeom prst="line">
              <a:avLst/>
            </a:prstGeom>
            <a:ln w="12700">
              <a:solidFill>
                <a:schemeClr val="tx1">
                  <a:lumMod val="85000"/>
                  <a:lumOff val="1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1BA79E1-72C4-421B-B984-53D5B64568AC}"/>
                </a:ext>
              </a:extLst>
            </p:cNvPr>
            <p:cNvCxnSpPr>
              <a:cxnSpLocks/>
            </p:cNvCxnSpPr>
            <p:nvPr/>
          </p:nvCxnSpPr>
          <p:spPr>
            <a:xfrm flipH="1">
              <a:off x="5708338" y="5462704"/>
              <a:ext cx="1473697" cy="0"/>
            </a:xfrm>
            <a:prstGeom prst="line">
              <a:avLst/>
            </a:prstGeom>
            <a:ln w="12700">
              <a:solidFill>
                <a:schemeClr val="tx1">
                  <a:lumMod val="85000"/>
                  <a:lumOff val="15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 name="矩形 18">
            <a:extLst>
              <a:ext uri="{FF2B5EF4-FFF2-40B4-BE49-F238E27FC236}">
                <a16:creationId xmlns:a16="http://schemas.microsoft.com/office/drawing/2014/main" id="{167459B9-8EC2-4337-B8A9-355CCE89706C}"/>
              </a:ext>
            </a:extLst>
          </p:cNvPr>
          <p:cNvSpPr/>
          <p:nvPr/>
        </p:nvSpPr>
        <p:spPr>
          <a:xfrm>
            <a:off x="5184562" y="2567375"/>
            <a:ext cx="2476870"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user</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页面的表单获取</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
        <p:nvSpPr>
          <p:cNvPr id="21" name="矩形 20">
            <a:extLst>
              <a:ext uri="{FF2B5EF4-FFF2-40B4-BE49-F238E27FC236}">
                <a16:creationId xmlns:a16="http://schemas.microsoft.com/office/drawing/2014/main" id="{F7F85480-17FF-4413-BBCF-4F7C0FDC552D}"/>
              </a:ext>
            </a:extLst>
          </p:cNvPr>
          <p:cNvSpPr/>
          <p:nvPr/>
        </p:nvSpPr>
        <p:spPr>
          <a:xfrm>
            <a:off x="5509402" y="4320770"/>
            <a:ext cx="4094684" cy="320791"/>
          </a:xfrm>
          <a:prstGeom prst="rect">
            <a:avLst/>
          </a:prstGeom>
          <a:solidFill>
            <a:schemeClr val="bg1">
              <a:lumMod val="95000"/>
            </a:schemeClr>
          </a:solidFill>
          <a:ln>
            <a:no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ts val="2800"/>
              </a:lnSpc>
              <a:spcBef>
                <a:spcPts val="600"/>
              </a:spcBef>
              <a:buFont typeface="Arial" panose="020B0604020202020204" pitchFamily="34" charset="0"/>
              <a:buChar char="•"/>
            </a:pPr>
            <a:r>
              <a:rPr lang="en-US" altLang="zh-CN" sz="1600">
                <a:solidFill>
                  <a:schemeClr val="bg2">
                    <a:lumMod val="25000"/>
                  </a:schemeClr>
                </a:solidFill>
                <a:latin typeface="Ubuntu Mono" panose="020B0509030602030204" pitchFamily="49" charset="0"/>
                <a:ea typeface="思源黑体 CN Light" panose="020B0300000000000000" pitchFamily="34" charset="-122"/>
              </a:rPr>
              <a:t>test</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页面的</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onShow</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事件函数和</a:t>
            </a:r>
            <a:r>
              <a:rPr lang="en-US" altLang="zh-CN" sz="1600">
                <a:solidFill>
                  <a:schemeClr val="bg2">
                    <a:lumMod val="25000"/>
                  </a:schemeClr>
                </a:solidFill>
                <a:latin typeface="Ubuntu Mono" panose="020B0509030602030204" pitchFamily="49" charset="0"/>
                <a:ea typeface="思源黑体 CN Light" panose="020B0300000000000000" pitchFamily="34" charset="-122"/>
              </a:rPr>
              <a:t>wxml</a:t>
            </a:r>
            <a:r>
              <a:rPr lang="zh-CN" altLang="en-US" sz="1600">
                <a:solidFill>
                  <a:schemeClr val="bg2">
                    <a:lumMod val="25000"/>
                  </a:schemeClr>
                </a:solidFill>
                <a:latin typeface="Ubuntu Mono" panose="020B0509030602030204" pitchFamily="49" charset="0"/>
                <a:ea typeface="思源黑体 CN Light" panose="020B0300000000000000" pitchFamily="34" charset="-122"/>
              </a:rPr>
              <a:t>渲染</a:t>
            </a:r>
            <a:endParaRPr lang="zh-CN" altLang="en-US" sz="1600" dirty="0">
              <a:solidFill>
                <a:schemeClr val="bg2">
                  <a:lumMod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318871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6B19D-EE5F-4103-B8F0-E0ACB738F875}"/>
              </a:ext>
            </a:extLst>
          </p:cNvPr>
          <p:cNvSpPr>
            <a:spLocks noGrp="1"/>
          </p:cNvSpPr>
          <p:nvPr>
            <p:ph type="title"/>
          </p:nvPr>
        </p:nvSpPr>
        <p:spPr/>
        <p:txBody>
          <a:bodyPr/>
          <a:lstStyle/>
          <a:p>
            <a:r>
              <a:rPr lang="zh-CN" altLang="en-US"/>
              <a:t>数据传递和编码</a:t>
            </a:r>
          </a:p>
        </p:txBody>
      </p:sp>
      <p:sp>
        <p:nvSpPr>
          <p:cNvPr id="3" name="内容占位符 2">
            <a:extLst>
              <a:ext uri="{FF2B5EF4-FFF2-40B4-BE49-F238E27FC236}">
                <a16:creationId xmlns:a16="http://schemas.microsoft.com/office/drawing/2014/main" id="{0090CB3A-0BB6-48DC-8CBA-2081AC6E4D85}"/>
              </a:ext>
            </a:extLst>
          </p:cNvPr>
          <p:cNvSpPr>
            <a:spLocks noGrp="1"/>
          </p:cNvSpPr>
          <p:nvPr>
            <p:ph idx="1"/>
          </p:nvPr>
        </p:nvSpPr>
        <p:spPr/>
        <p:txBody>
          <a:bodyPr/>
          <a:lstStyle/>
          <a:p>
            <a:r>
              <a:rPr lang="zh-CN" altLang="en-US"/>
              <a:t>如果你传递的数据包括 </a:t>
            </a:r>
            <a:r>
              <a:rPr lang="en-US" altLang="zh-CN"/>
              <a:t>= &amp; ?</a:t>
            </a:r>
            <a:r>
              <a:rPr lang="zh-CN" altLang="en-US"/>
              <a:t>，这是和</a:t>
            </a:r>
            <a:r>
              <a:rPr lang="en-US" altLang="zh-CN"/>
              <a:t>querystring</a:t>
            </a:r>
            <a:r>
              <a:rPr lang="zh-CN" altLang="en-US"/>
              <a:t>的格式冲突的字符，这时候会导致解析的错误。</a:t>
            </a:r>
            <a:endParaRPr lang="en-US" altLang="zh-CN"/>
          </a:p>
          <a:p>
            <a:r>
              <a:rPr lang="zh-CN" altLang="en-US"/>
              <a:t>比如你在</a:t>
            </a:r>
            <a:r>
              <a:rPr lang="en-US" altLang="zh-CN"/>
              <a:t>url</a:t>
            </a:r>
            <a:r>
              <a:rPr lang="zh-CN" altLang="en-US"/>
              <a:t>中写</a:t>
            </a:r>
            <a:r>
              <a:rPr lang="en-US" altLang="zh-CN"/>
              <a:t>?a=1=1</a:t>
            </a:r>
            <a:r>
              <a:rPr lang="zh-CN" altLang="en-US"/>
              <a:t>，这时候解析结果会把</a:t>
            </a:r>
            <a:r>
              <a:rPr lang="en-US" altLang="zh-CN"/>
              <a:t>a</a:t>
            </a:r>
            <a:r>
              <a:rPr lang="zh-CN" altLang="en-US"/>
              <a:t>的值解析为</a:t>
            </a:r>
            <a:r>
              <a:rPr lang="en-US" altLang="zh-CN"/>
              <a:t>1</a:t>
            </a:r>
            <a:r>
              <a:rPr lang="zh-CN" altLang="en-US"/>
              <a:t>，而后面的</a:t>
            </a:r>
            <a:r>
              <a:rPr lang="en-US" altLang="zh-CN"/>
              <a:t>=1</a:t>
            </a:r>
            <a:r>
              <a:rPr lang="zh-CN" altLang="en-US"/>
              <a:t>因为</a:t>
            </a:r>
            <a:r>
              <a:rPr lang="en-US" altLang="zh-CN"/>
              <a:t>key</a:t>
            </a:r>
            <a:r>
              <a:rPr lang="zh-CN" altLang="en-US"/>
              <a:t>值为空会被忽略。或者你要提交的数据就是</a:t>
            </a:r>
            <a:r>
              <a:rPr lang="en-US" altLang="zh-CN"/>
              <a:t>1&amp;b=2</a:t>
            </a:r>
            <a:r>
              <a:rPr lang="zh-CN" altLang="en-US"/>
              <a:t>，这时候使用</a:t>
            </a:r>
            <a:r>
              <a:rPr lang="en-US" altLang="zh-CN"/>
              <a:t>a=1&amp;b=2</a:t>
            </a:r>
            <a:r>
              <a:rPr lang="zh-CN" altLang="en-US"/>
              <a:t>传输会导致创建新的键值对。</a:t>
            </a:r>
            <a:endParaRPr lang="en-US" altLang="zh-CN"/>
          </a:p>
          <a:p>
            <a:endParaRPr lang="en-US" altLang="zh-CN"/>
          </a:p>
          <a:p>
            <a:r>
              <a:rPr lang="zh-CN" altLang="en-US"/>
              <a:t>这时候可以利用</a:t>
            </a:r>
            <a:r>
              <a:rPr lang="en-US" altLang="zh-CN"/>
              <a:t>encodeURIComponent</a:t>
            </a:r>
            <a:r>
              <a:rPr lang="zh-CN" altLang="en-US"/>
              <a:t>函数来解决。此函数会转义和</a:t>
            </a:r>
            <a:r>
              <a:rPr lang="en-US" altLang="zh-CN"/>
              <a:t>URL</a:t>
            </a:r>
            <a:r>
              <a:rPr lang="zh-CN" altLang="en-US"/>
              <a:t>冲突的字符以及</a:t>
            </a:r>
            <a:r>
              <a:rPr lang="en-US" altLang="zh-CN"/>
              <a:t>UTF-8</a:t>
            </a:r>
            <a:r>
              <a:rPr lang="zh-CN" altLang="en-US"/>
              <a:t>编码的字符。</a:t>
            </a:r>
            <a:endParaRPr lang="en-US" altLang="zh-CN"/>
          </a:p>
          <a:p>
            <a:r>
              <a:rPr lang="zh-CN" altLang="en-US"/>
              <a:t>基本上，在处理网络请求时，你都需要使用此函数对用户输入的数据进行转码操作，在另一端，收到数据，使用</a:t>
            </a:r>
            <a:r>
              <a:rPr lang="en-US" altLang="zh-CN"/>
              <a:t>decodeURIComponent</a:t>
            </a:r>
            <a:r>
              <a:rPr lang="zh-CN" altLang="en-US"/>
              <a:t>来解码。</a:t>
            </a:r>
            <a:endParaRPr lang="en-US" altLang="zh-CN"/>
          </a:p>
        </p:txBody>
      </p:sp>
      <p:sp>
        <p:nvSpPr>
          <p:cNvPr id="6" name="文本框 5">
            <a:extLst>
              <a:ext uri="{FF2B5EF4-FFF2-40B4-BE49-F238E27FC236}">
                <a16:creationId xmlns:a16="http://schemas.microsoft.com/office/drawing/2014/main" id="{C8BE670D-1662-4F7F-B596-C52137252B6D}"/>
              </a:ext>
            </a:extLst>
          </p:cNvPr>
          <p:cNvSpPr txBox="1"/>
          <p:nvPr/>
        </p:nvSpPr>
        <p:spPr>
          <a:xfrm>
            <a:off x="1303539" y="6146360"/>
            <a:ext cx="10050261"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zh-CN" altLang="en-US" sz="1400">
                <a:solidFill>
                  <a:schemeClr val="bg2">
                    <a:lumMod val="25000"/>
                  </a:schemeClr>
                </a:solidFill>
                <a:latin typeface="Ubuntu Mono" panose="020B0509030602030204" pitchFamily="49" charset="0"/>
                <a:ea typeface="思源黑体 CN Light" panose="020B0300000000000000" pitchFamily="34" charset="-122"/>
              </a:rPr>
              <a:t>关于</a:t>
            </a:r>
            <a:r>
              <a:rPr lang="en-US" altLang="zh-CN" sz="1400">
                <a:solidFill>
                  <a:schemeClr val="bg2">
                    <a:lumMod val="25000"/>
                  </a:schemeClr>
                </a:solidFill>
                <a:latin typeface="Ubuntu Mono" panose="020B0509030602030204" pitchFamily="49" charset="0"/>
                <a:ea typeface="思源黑体 CN Light" panose="020B0300000000000000" pitchFamily="34" charset="-122"/>
              </a:rPr>
              <a:t>encodeURIComponent</a:t>
            </a:r>
            <a:r>
              <a:rPr lang="zh-CN" altLang="en-US" sz="1400">
                <a:solidFill>
                  <a:schemeClr val="bg2">
                    <a:lumMod val="25000"/>
                  </a:schemeClr>
                </a:solidFill>
                <a:latin typeface="Ubuntu Mono" panose="020B0509030602030204" pitchFamily="49" charset="0"/>
                <a:ea typeface="思源黑体 CN Light" panose="020B0300000000000000" pitchFamily="34" charset="-122"/>
              </a:rPr>
              <a:t>函数，详细内容可以参考：</a:t>
            </a:r>
            <a:endParaRPr lang="en-US" altLang="zh-CN" sz="1400">
              <a:solidFill>
                <a:schemeClr val="bg2">
                  <a:lumMod val="25000"/>
                </a:schemeClr>
              </a:solidFill>
              <a:latin typeface="Ubuntu Mono" panose="020B0509030602030204" pitchFamily="49" charset="0"/>
              <a:ea typeface="思源黑体 CN Light" panose="020B0300000000000000" pitchFamily="34" charset="-122"/>
            </a:endParaRPr>
          </a:p>
          <a:p>
            <a:pPr lvl="1"/>
            <a:r>
              <a:rPr lang="en-US" altLang="zh-CN" sz="1400">
                <a:solidFill>
                  <a:schemeClr val="bg2">
                    <a:lumMod val="25000"/>
                  </a:schemeClr>
                </a:solidFill>
                <a:latin typeface="Ubuntu Mono" panose="020B0509030602030204" pitchFamily="49" charset="0"/>
                <a:ea typeface="思源黑体 CN Light" panose="020B0300000000000000" pitchFamily="34" charset="-122"/>
              </a:rPr>
              <a:t>https://developer.mozilla.org/zh-CN/docs/Web/JavaScript/Reference/Global_Objects/encodeURIComponent</a:t>
            </a:r>
            <a:endParaRPr lang="zh-CN" altLang="en-US" sz="1400">
              <a:solidFill>
                <a:schemeClr val="bg2">
                  <a:lumMod val="25000"/>
                </a:schemeClr>
              </a:solidFill>
              <a:latin typeface="Ubuntu Mono" panose="020B0509030602030204" pitchFamily="49" charset="0"/>
              <a:ea typeface="思源黑体 CN Light" panose="020B0300000000000000" pitchFamily="34" charset="-122"/>
            </a:endParaRPr>
          </a:p>
        </p:txBody>
      </p:sp>
    </p:spTree>
    <p:extLst>
      <p:ext uri="{BB962C8B-B14F-4D97-AF65-F5344CB8AC3E}">
        <p14:creationId xmlns:p14="http://schemas.microsoft.com/office/powerpoint/2010/main" val="777353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2329</TotalTime>
  <Words>1267</Words>
  <Application>Microsoft Office PowerPoint</Application>
  <PresentationFormat>宽屏</PresentationFormat>
  <Paragraphs>94</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思源黑体 CN Light</vt:lpstr>
      <vt:lpstr>思源黑体 CN Normal</vt:lpstr>
      <vt:lpstr>幼圆</vt:lpstr>
      <vt:lpstr>Arial</vt:lpstr>
      <vt:lpstr>JetBrains Mono</vt:lpstr>
      <vt:lpstr>Noto Mono</vt:lpstr>
      <vt:lpstr>Ubuntu Mono</vt:lpstr>
      <vt:lpstr>Office 主题​​</vt:lpstr>
      <vt:lpstr>微信和小程序开发</vt:lpstr>
      <vt:lpstr>路由</vt:lpstr>
      <vt:lpstr>路由组件</vt:lpstr>
      <vt:lpstr>路由组件类型和说明</vt:lpstr>
      <vt:lpstr>参数的传递和获取</vt:lpstr>
      <vt:lpstr>路由API</vt:lpstr>
      <vt:lpstr>获取表单数据</vt:lpstr>
      <vt:lpstr>路由API和数据传递</vt:lpstr>
      <vt:lpstr>数据传递和编码</vt:lpstr>
      <vt:lpstr>storage</vt:lpstr>
      <vt:lpstr>利用storage传递数据</vt:lpstr>
      <vt:lpstr>使用事件绑定自动响应输入</vt:lpstr>
      <vt:lpstr>使用storage缓存表单数据</vt:lpstr>
      <vt:lpstr>使用storage缓存表单数据</vt:lpstr>
      <vt:lpstr>降低storage缓存的频率</vt:lpstr>
      <vt:lpstr>页面生命周期函数需要注意的问题</vt:lpstr>
      <vt:lpstr>路由和页面生命周期函数</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221</cp:revision>
  <dcterms:created xsi:type="dcterms:W3CDTF">2020-03-16T09:08:30Z</dcterms:created>
  <dcterms:modified xsi:type="dcterms:W3CDTF">2020-09-22T17:34:29Z</dcterms:modified>
</cp:coreProperties>
</file>