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97" r:id="rId4"/>
    <p:sldId id="298" r:id="rId5"/>
    <p:sldId id="259" r:id="rId6"/>
    <p:sldId id="274" r:id="rId7"/>
    <p:sldId id="283" r:id="rId8"/>
    <p:sldId id="300" r:id="rId9"/>
    <p:sldId id="284" r:id="rId10"/>
    <p:sldId id="299" r:id="rId11"/>
    <p:sldId id="285" r:id="rId12"/>
    <p:sldId id="289" r:id="rId13"/>
    <p:sldId id="29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2020/10/3</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2020/10/3</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2020/10/3</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2020/10/3</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2020/10/3</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2020/10/3</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2020/10/3</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对云计算整体环境和现实的思考</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A6899-7BCA-49C3-9C4E-07CD00DEAEDE}"/>
              </a:ext>
            </a:extLst>
          </p:cNvPr>
          <p:cNvSpPr>
            <a:spLocks noGrp="1"/>
          </p:cNvSpPr>
          <p:nvPr>
            <p:ph type="title"/>
          </p:nvPr>
        </p:nvSpPr>
        <p:spPr/>
        <p:txBody>
          <a:bodyPr/>
          <a:lstStyle/>
          <a:p>
            <a:r>
              <a:rPr lang="en-US" altLang="zh-CN"/>
              <a:t>serverless</a:t>
            </a:r>
            <a:endParaRPr lang="zh-CN" altLang="en-US"/>
          </a:p>
        </p:txBody>
      </p:sp>
      <p:sp>
        <p:nvSpPr>
          <p:cNvPr id="3" name="内容占位符 2">
            <a:extLst>
              <a:ext uri="{FF2B5EF4-FFF2-40B4-BE49-F238E27FC236}">
                <a16:creationId xmlns:a16="http://schemas.microsoft.com/office/drawing/2014/main" id="{A403F0BD-6B9E-429A-9BA9-98A2F7E28E7E}"/>
              </a:ext>
            </a:extLst>
          </p:cNvPr>
          <p:cNvSpPr>
            <a:spLocks noGrp="1"/>
          </p:cNvSpPr>
          <p:nvPr>
            <p:ph idx="1"/>
          </p:nvPr>
        </p:nvSpPr>
        <p:spPr/>
        <p:txBody>
          <a:bodyPr/>
          <a:lstStyle/>
          <a:p>
            <a:r>
              <a:rPr lang="en-US" altLang="zh-CN"/>
              <a:t>serverless</a:t>
            </a:r>
            <a:r>
              <a:rPr lang="zh-CN" altLang="en-US"/>
              <a:t>为何如此火热？云服务商总要让自己的云设施发挥最大价值，而云主机使用成本还是要高一点，不是每个人都能够自己管理</a:t>
            </a:r>
            <a:r>
              <a:rPr lang="en-US" altLang="zh-CN"/>
              <a:t>Linux</a:t>
            </a:r>
            <a:r>
              <a:rPr lang="zh-CN" altLang="en-US"/>
              <a:t>服务器环境并且还了解开发环境的配置。 </a:t>
            </a:r>
            <a:endParaRPr lang="en-US" altLang="zh-CN"/>
          </a:p>
          <a:p>
            <a:r>
              <a:rPr lang="zh-CN" altLang="en-US"/>
              <a:t>而</a:t>
            </a:r>
            <a:r>
              <a:rPr lang="en-US" altLang="zh-CN"/>
              <a:t>serverless</a:t>
            </a:r>
            <a:r>
              <a:rPr lang="zh-CN" altLang="en-US"/>
              <a:t>可以拆分的更细，收费项目也更细，表面上看起来对用户合理的方案其实收费更高。但是使用相对来说方便。</a:t>
            </a:r>
            <a:endParaRPr lang="en-US" altLang="zh-CN"/>
          </a:p>
          <a:p>
            <a:endParaRPr lang="en-US" altLang="zh-CN"/>
          </a:p>
          <a:p>
            <a:r>
              <a:rPr lang="zh-CN" altLang="en-US"/>
              <a:t>有一种情况，采用</a:t>
            </a:r>
            <a:r>
              <a:rPr lang="en-US" altLang="zh-CN"/>
              <a:t>serverless</a:t>
            </a:r>
            <a:r>
              <a:rPr lang="zh-CN" altLang="en-US"/>
              <a:t>比较好：访问量不高，数据量不高。没有云服务器，没有</a:t>
            </a:r>
            <a:r>
              <a:rPr lang="en-US" altLang="zh-CN"/>
              <a:t>Linux/Unix</a:t>
            </a:r>
            <a:r>
              <a:rPr lang="zh-CN" altLang="en-US"/>
              <a:t>服务端以及相关开发环境的专业人员。</a:t>
            </a:r>
          </a:p>
        </p:txBody>
      </p:sp>
      <p:sp>
        <p:nvSpPr>
          <p:cNvPr id="5" name="文本框 4">
            <a:extLst>
              <a:ext uri="{FF2B5EF4-FFF2-40B4-BE49-F238E27FC236}">
                <a16:creationId xmlns:a16="http://schemas.microsoft.com/office/drawing/2014/main" id="{B9FCF4E5-777F-4637-97D1-08C2441F5ACE}"/>
              </a:ext>
            </a:extLst>
          </p:cNvPr>
          <p:cNvSpPr txBox="1"/>
          <p:nvPr/>
        </p:nvSpPr>
        <p:spPr>
          <a:xfrm>
            <a:off x="956199" y="5694315"/>
            <a:ext cx="10279601" cy="682431"/>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sz="1600">
                <a:solidFill>
                  <a:schemeClr val="tx1">
                    <a:lumMod val="75000"/>
                    <a:lumOff val="25000"/>
                  </a:schemeClr>
                </a:solidFill>
                <a:latin typeface="Ubuntu Mono" panose="020B0509030602030204" pitchFamily="49" charset="0"/>
                <a:ea typeface="思源黑体 CN Light" panose="020B0300000000000000" pitchFamily="34" charset="-122"/>
              </a:rPr>
              <a:t>对于拥有自己的机房和大量服务器设备的企业来说，自己部署一套</a:t>
            </a:r>
            <a:r>
              <a:rPr lang="en-US" altLang="zh-CN" sz="1600">
                <a:solidFill>
                  <a:schemeClr val="tx1">
                    <a:lumMod val="75000"/>
                    <a:lumOff val="25000"/>
                  </a:schemeClr>
                </a:solidFill>
                <a:latin typeface="Ubuntu Mono" panose="020B0509030602030204" pitchFamily="49" charset="0"/>
                <a:ea typeface="思源黑体 CN Light" panose="020B0300000000000000" pitchFamily="34" charset="-122"/>
              </a:rPr>
              <a:t>serverless</a:t>
            </a:r>
            <a:r>
              <a:rPr lang="zh-CN" altLang="en-US" sz="1600">
                <a:solidFill>
                  <a:schemeClr val="tx1">
                    <a:lumMod val="75000"/>
                    <a:lumOff val="25000"/>
                  </a:schemeClr>
                </a:solidFill>
                <a:latin typeface="Ubuntu Mono" panose="020B0509030602030204" pitchFamily="49" charset="0"/>
                <a:ea typeface="思源黑体 CN Light" panose="020B0300000000000000" pitchFamily="34" charset="-122"/>
              </a:rPr>
              <a:t>环境是很有用的，可以在后续的产品部署、开发测试等方面实现快速交付。</a:t>
            </a:r>
            <a:endParaRPr lang="en-US" altLang="zh-CN" sz="1600">
              <a:solidFill>
                <a:schemeClr val="tx1">
                  <a:lumMod val="75000"/>
                  <a:lumOff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103789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炒作和技术主导</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zh-CN" altLang="en-US"/>
              <a:t>在进行真正产品的方案选择时，成本是第一位的。</a:t>
            </a:r>
            <a:endParaRPr lang="en-US" altLang="zh-CN"/>
          </a:p>
          <a:p>
            <a:r>
              <a:rPr lang="zh-CN" altLang="en-US"/>
              <a:t>技术领域的炒作也非常严重，导致很多中小公司在新项目的选择时，或者是因为害怕而过于保守，使用非常古老的技术；或者是过于激进，不深入思考，直接采用了网络上最流行的方案。</a:t>
            </a:r>
            <a:endParaRPr lang="en-US" altLang="zh-CN"/>
          </a:p>
          <a:p>
            <a:endParaRPr lang="en-US" altLang="zh-CN"/>
          </a:p>
          <a:p>
            <a:r>
              <a:rPr lang="zh-CN" altLang="en-US"/>
              <a:t>以上提到的微服务和</a:t>
            </a:r>
            <a:r>
              <a:rPr lang="en-US" altLang="zh-CN"/>
              <a:t>serverless</a:t>
            </a:r>
            <a:r>
              <a:rPr lang="zh-CN" altLang="en-US"/>
              <a:t>，并不是轻量级的节省费用的方案，在完全的正式的采用这种方案以后，你会发现，其实它们可能成本很高。</a:t>
            </a:r>
            <a:endParaRPr lang="en-US" altLang="zh-CN"/>
          </a:p>
        </p:txBody>
      </p:sp>
      <p:sp>
        <p:nvSpPr>
          <p:cNvPr id="4" name="文本框 3">
            <a:extLst>
              <a:ext uri="{FF2B5EF4-FFF2-40B4-BE49-F238E27FC236}">
                <a16:creationId xmlns:a16="http://schemas.microsoft.com/office/drawing/2014/main" id="{A3186556-3436-4940-B14B-353DC6FDCEBC}"/>
              </a:ext>
            </a:extLst>
          </p:cNvPr>
          <p:cNvSpPr txBox="1"/>
          <p:nvPr/>
        </p:nvSpPr>
        <p:spPr>
          <a:xfrm>
            <a:off x="1038687" y="5175682"/>
            <a:ext cx="10279601" cy="687571"/>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sz="1600">
                <a:solidFill>
                  <a:schemeClr val="tx1">
                    <a:lumMod val="75000"/>
                    <a:lumOff val="25000"/>
                  </a:schemeClr>
                </a:solidFill>
                <a:latin typeface="Ubuntu Mono" panose="020B0509030602030204" pitchFamily="49" charset="0"/>
                <a:ea typeface="思源黑体 CN Light" panose="020B0300000000000000" pitchFamily="34" charset="-122"/>
              </a:rPr>
              <a:t>只有一台服务器，但是还是部署了微服务管理和几十个微服务应用，甚至没有什么注册管理，就是有一个应用就弄个小的服务，然后对外宣称我们采用了微服务，系统崩溃，人工排查和重启（真正的人工智能）。</a:t>
            </a:r>
            <a:endParaRPr lang="en-US" altLang="zh-CN" sz="1600">
              <a:solidFill>
                <a:schemeClr val="tx1">
                  <a:lumMod val="75000"/>
                  <a:lumOff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99121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数据库的作用</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zh-CN" altLang="en-US"/>
              <a:t>数据库的作用就是存储数据，其他所有的功能都是为了方便数据的查找以及保证数据的安全来设计的。</a:t>
            </a:r>
            <a:endParaRPr lang="en-US" altLang="zh-CN"/>
          </a:p>
          <a:p>
            <a:r>
              <a:rPr lang="zh-CN" altLang="en-US"/>
              <a:t>文件系统本身就是数据库，数据库软件是针对不同使用场景进行设计的。</a:t>
            </a:r>
            <a:endParaRPr lang="en-US" altLang="zh-CN"/>
          </a:p>
          <a:p>
            <a:r>
              <a:rPr lang="zh-CN" altLang="en-US"/>
              <a:t>因为真实接触到的业务都是具备一个关联的，所以关系型数据库使用居多。</a:t>
            </a:r>
            <a:endParaRPr lang="en-US" altLang="zh-CN"/>
          </a:p>
          <a:p>
            <a:r>
              <a:rPr lang="zh-CN" altLang="en-US"/>
              <a:t>非关系型数据库常用于一些日志、统计、文档存储等。</a:t>
            </a:r>
            <a:endParaRPr lang="en-US" altLang="zh-CN"/>
          </a:p>
          <a:p>
            <a:endParaRPr lang="zh-CN" altLang="en-US"/>
          </a:p>
        </p:txBody>
      </p:sp>
    </p:spTree>
    <p:extLst>
      <p:ext uri="{BB962C8B-B14F-4D97-AF65-F5344CB8AC3E}">
        <p14:creationId xmlns:p14="http://schemas.microsoft.com/office/powerpoint/2010/main" val="250335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数据库的作用</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zh-CN" altLang="en-US"/>
              <a:t>经过一些实践和经验的总结，为了让程序更方便部署，数据方便备份和转移，关系型和非关系型综合使用，增量备份是值得考虑的方案。</a:t>
            </a:r>
            <a:endParaRPr lang="en-US" altLang="zh-CN"/>
          </a:p>
          <a:p>
            <a:r>
              <a:rPr lang="zh-CN" altLang="en-US"/>
              <a:t>而对数据库的使用，能用程序解决的就用程序解决，数据库提供的功能并不都一定要用，甚至有些会起到反作用。比如对外键的滥用，存储过程和触发器对程序的分工不明确。</a:t>
            </a:r>
            <a:endParaRPr lang="en-US" altLang="zh-CN"/>
          </a:p>
          <a:p>
            <a:endParaRPr lang="en-US" altLang="zh-CN"/>
          </a:p>
          <a:p>
            <a:r>
              <a:rPr lang="zh-CN" altLang="en-US"/>
              <a:t>有时候，你可能只是需要一个轻量级的文档型存储，甚至只是一个</a:t>
            </a:r>
            <a:r>
              <a:rPr lang="en-US" altLang="zh-CN"/>
              <a:t>Node.js</a:t>
            </a:r>
            <a:r>
              <a:rPr lang="zh-CN" altLang="en-US"/>
              <a:t>的扩展，根本不需要部署数据库。</a:t>
            </a:r>
            <a:endParaRPr lang="en-US" altLang="zh-CN"/>
          </a:p>
          <a:p>
            <a:endParaRPr lang="en-US" altLang="zh-CN"/>
          </a:p>
          <a:p>
            <a:r>
              <a:rPr lang="zh-CN" altLang="en-US"/>
              <a:t>但是在</a:t>
            </a:r>
            <a:r>
              <a:rPr lang="en-US" altLang="zh-CN"/>
              <a:t>mongodb</a:t>
            </a:r>
            <a:r>
              <a:rPr lang="zh-CN" altLang="en-US"/>
              <a:t>上设计复杂的关系结构，基本就是采用了错误的方案，除非你有不得已的苦衷。这个时候你其实应该使用</a:t>
            </a:r>
            <a:r>
              <a:rPr lang="en-US" altLang="zh-CN"/>
              <a:t>PostgreSQL</a:t>
            </a:r>
            <a:r>
              <a:rPr lang="zh-CN" altLang="en-US"/>
              <a:t>或</a:t>
            </a:r>
            <a:r>
              <a:rPr lang="en-US" altLang="zh-CN"/>
              <a:t>MariaDB</a:t>
            </a:r>
            <a:r>
              <a:rPr lang="zh-CN" altLang="en-US"/>
              <a:t>。</a:t>
            </a:r>
            <a:endParaRPr lang="en-US" altLang="zh-CN"/>
          </a:p>
        </p:txBody>
      </p:sp>
    </p:spTree>
    <p:extLst>
      <p:ext uri="{BB962C8B-B14F-4D97-AF65-F5344CB8AC3E}">
        <p14:creationId xmlns:p14="http://schemas.microsoft.com/office/powerpoint/2010/main" val="336191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316A7-C113-4E3B-B63F-E5F95F0FDEE4}"/>
              </a:ext>
            </a:extLst>
          </p:cNvPr>
          <p:cNvSpPr>
            <a:spLocks noGrp="1"/>
          </p:cNvSpPr>
          <p:nvPr>
            <p:ph type="title"/>
          </p:nvPr>
        </p:nvSpPr>
        <p:spPr/>
        <p:txBody>
          <a:bodyPr/>
          <a:lstStyle/>
          <a:p>
            <a:r>
              <a:rPr lang="zh-CN" altLang="en-US"/>
              <a:t>面临的问题</a:t>
            </a:r>
          </a:p>
        </p:txBody>
      </p:sp>
      <p:sp>
        <p:nvSpPr>
          <p:cNvPr id="3" name="内容占位符 2">
            <a:extLst>
              <a:ext uri="{FF2B5EF4-FFF2-40B4-BE49-F238E27FC236}">
                <a16:creationId xmlns:a16="http://schemas.microsoft.com/office/drawing/2014/main" id="{985709F1-043C-4EAF-9103-29708F2D9735}"/>
              </a:ext>
            </a:extLst>
          </p:cNvPr>
          <p:cNvSpPr>
            <a:spLocks noGrp="1"/>
          </p:cNvSpPr>
          <p:nvPr>
            <p:ph idx="1"/>
          </p:nvPr>
        </p:nvSpPr>
        <p:spPr/>
        <p:txBody>
          <a:bodyPr/>
          <a:lstStyle/>
          <a:p>
            <a:r>
              <a:rPr lang="zh-CN" altLang="en-US"/>
              <a:t>现实问题往往面临各种复杂的情况，而程序作为工具是为了帮助人类提高生产效率。</a:t>
            </a:r>
            <a:endParaRPr lang="en-US" altLang="zh-CN"/>
          </a:p>
          <a:p>
            <a:endParaRPr lang="en-US" altLang="zh-CN"/>
          </a:p>
          <a:p>
            <a:r>
              <a:rPr lang="zh-CN" altLang="en-US"/>
              <a:t>为了解决各种问题而诞生的程序，往往会随着时间发展，慢慢变得难以支撑，根本原因就是真实情况的复杂性是难以预估的。</a:t>
            </a:r>
            <a:endParaRPr lang="en-US" altLang="zh-CN"/>
          </a:p>
          <a:p>
            <a:endParaRPr lang="en-US" altLang="zh-CN"/>
          </a:p>
        </p:txBody>
      </p:sp>
    </p:spTree>
    <p:extLst>
      <p:ext uri="{BB962C8B-B14F-4D97-AF65-F5344CB8AC3E}">
        <p14:creationId xmlns:p14="http://schemas.microsoft.com/office/powerpoint/2010/main" val="64888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8DED6-2BDC-4552-9271-DC12C061A20A}"/>
              </a:ext>
            </a:extLst>
          </p:cNvPr>
          <p:cNvSpPr>
            <a:spLocks noGrp="1"/>
          </p:cNvSpPr>
          <p:nvPr>
            <p:ph type="title"/>
          </p:nvPr>
        </p:nvSpPr>
        <p:spPr/>
        <p:txBody>
          <a:bodyPr/>
          <a:lstStyle/>
          <a:p>
            <a:r>
              <a:rPr lang="zh-CN" altLang="en-US"/>
              <a:t>看似合理的方案</a:t>
            </a:r>
          </a:p>
        </p:txBody>
      </p:sp>
      <p:sp>
        <p:nvSpPr>
          <p:cNvPr id="3" name="内容占位符 2">
            <a:extLst>
              <a:ext uri="{FF2B5EF4-FFF2-40B4-BE49-F238E27FC236}">
                <a16:creationId xmlns:a16="http://schemas.microsoft.com/office/drawing/2014/main" id="{1C5833E4-A69D-45D1-8B58-F7E96984356E}"/>
              </a:ext>
            </a:extLst>
          </p:cNvPr>
          <p:cNvSpPr>
            <a:spLocks noGrp="1"/>
          </p:cNvSpPr>
          <p:nvPr>
            <p:ph idx="1"/>
          </p:nvPr>
        </p:nvSpPr>
        <p:spPr/>
        <p:txBody>
          <a:bodyPr/>
          <a:lstStyle/>
          <a:p>
            <a:r>
              <a:rPr lang="zh-CN" altLang="en-US"/>
              <a:t>这时候，程序设计的尽可能精简，通过协议和接口进行协作，就变得非常重要，分布式、微服务、</a:t>
            </a:r>
            <a:r>
              <a:rPr lang="en-US" altLang="zh-CN"/>
              <a:t>serverless····</a:t>
            </a:r>
          </a:p>
          <a:p>
            <a:endParaRPr lang="en-US" altLang="zh-CN"/>
          </a:p>
          <a:p>
            <a:r>
              <a:rPr lang="zh-CN" altLang="en-US"/>
              <a:t>每一个看起来都是合理的，甚至一些新的概念看似完美，但是真实的情况就如你经常看到的调侃软件开发的各种段子一样，没有办法做到理想化。</a:t>
            </a:r>
            <a:endParaRPr lang="en-US" altLang="zh-CN"/>
          </a:p>
          <a:p>
            <a:endParaRPr lang="en-US" altLang="zh-CN"/>
          </a:p>
          <a:p>
            <a:r>
              <a:rPr lang="zh-CN" altLang="en-US"/>
              <a:t>无论哪种方案，或者是多种方案综合使用，都是为了尽可能避免混乱的局面发生，但是其本身毕竟还是在真实环境的范围内。</a:t>
            </a:r>
            <a:endParaRPr lang="en-US" altLang="zh-CN"/>
          </a:p>
        </p:txBody>
      </p:sp>
    </p:spTree>
    <p:extLst>
      <p:ext uri="{BB962C8B-B14F-4D97-AF65-F5344CB8AC3E}">
        <p14:creationId xmlns:p14="http://schemas.microsoft.com/office/powerpoint/2010/main" val="50672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6C753-2D75-4614-9E07-3F0F265C691D}"/>
              </a:ext>
            </a:extLst>
          </p:cNvPr>
          <p:cNvSpPr>
            <a:spLocks noGrp="1"/>
          </p:cNvSpPr>
          <p:nvPr>
            <p:ph type="title"/>
          </p:nvPr>
        </p:nvSpPr>
        <p:spPr/>
        <p:txBody>
          <a:bodyPr/>
          <a:lstStyle/>
          <a:p>
            <a:r>
              <a:rPr lang="zh-CN" altLang="en-US"/>
              <a:t>跳出技术领域的狭隘</a:t>
            </a:r>
          </a:p>
        </p:txBody>
      </p:sp>
      <p:sp>
        <p:nvSpPr>
          <p:cNvPr id="3" name="内容占位符 2">
            <a:extLst>
              <a:ext uri="{FF2B5EF4-FFF2-40B4-BE49-F238E27FC236}">
                <a16:creationId xmlns:a16="http://schemas.microsoft.com/office/drawing/2014/main" id="{0772A369-CD14-4303-BFE2-3E24A9ABB6D5}"/>
              </a:ext>
            </a:extLst>
          </p:cNvPr>
          <p:cNvSpPr>
            <a:spLocks noGrp="1"/>
          </p:cNvSpPr>
          <p:nvPr>
            <p:ph idx="1"/>
          </p:nvPr>
        </p:nvSpPr>
        <p:spPr/>
        <p:txBody>
          <a:bodyPr/>
          <a:lstStyle/>
          <a:p>
            <a:r>
              <a:rPr lang="zh-CN" altLang="en-US"/>
              <a:t>我们还是跳出技术领域的狭隘，看一看整个世界，任何事物都是从有序变得无序，而人可以通过重建的方式构造新的秩序，不管是真实的事物还是虚拟的软件，都是这样的规律。</a:t>
            </a:r>
            <a:endParaRPr lang="en-US" altLang="zh-CN"/>
          </a:p>
          <a:p>
            <a:endParaRPr lang="en-US" altLang="zh-CN"/>
          </a:p>
          <a:p>
            <a:r>
              <a:rPr lang="zh-CN" altLang="en-US"/>
              <a:t>矛盾是不可能消除的，矛盾会推动事物不断的演进。</a:t>
            </a:r>
            <a:endParaRPr lang="en-US" altLang="zh-CN"/>
          </a:p>
          <a:p>
            <a:endParaRPr lang="en-US" altLang="zh-CN"/>
          </a:p>
          <a:p>
            <a:r>
              <a:rPr lang="zh-CN" altLang="en-US"/>
              <a:t>任何新的技术出现都只能是解决一个时期内的需求，而大公司的宣传会让你觉得这就是未来，甚至代表了一切。</a:t>
            </a:r>
          </a:p>
        </p:txBody>
      </p:sp>
    </p:spTree>
    <p:extLst>
      <p:ext uri="{BB962C8B-B14F-4D97-AF65-F5344CB8AC3E}">
        <p14:creationId xmlns:p14="http://schemas.microsoft.com/office/powerpoint/2010/main" val="302885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避免两种极端</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极端的追求程序的绝对完美是一种不可能完成的事情，在一段时间内，这种做法会让程序、架构、协议等变得更加完善，随着时间推移，这种追求带来的效果就变得微不足道，而付出的精力却非常大。要知道这个世界是轮回的，周期性在其中发挥了核心的作用。</a:t>
            </a:r>
            <a:endParaRPr lang="en-US" altLang="zh-CN"/>
          </a:p>
          <a:p>
            <a:endParaRPr lang="en-US" altLang="zh-CN"/>
          </a:p>
          <a:p>
            <a:r>
              <a:rPr lang="zh-CN" altLang="en-US"/>
              <a:t>另一种极端就是绝对的凑合，有一句比较流行的话就是‘又不是不能用’。如果没有好的改进，这会让产品迅速衰亡。</a:t>
            </a:r>
          </a:p>
        </p:txBody>
      </p:sp>
    </p:spTree>
    <p:extLst>
      <p:ext uri="{BB962C8B-B14F-4D97-AF65-F5344CB8AC3E}">
        <p14:creationId xmlns:p14="http://schemas.microsoft.com/office/powerpoint/2010/main" val="319368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回到技术本身</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现在回到技术本身。</a:t>
            </a:r>
            <a:endParaRPr lang="en-US" altLang="zh-CN"/>
          </a:p>
          <a:p>
            <a:endParaRPr lang="en-US" altLang="zh-CN"/>
          </a:p>
          <a:p>
            <a:r>
              <a:rPr lang="zh-CN" altLang="en-US"/>
              <a:t>看看在</a:t>
            </a:r>
            <a:r>
              <a:rPr lang="en-US" altLang="zh-CN"/>
              <a:t>Web</a:t>
            </a:r>
            <a:r>
              <a:rPr lang="zh-CN" altLang="en-US"/>
              <a:t>领域有哪些比较流行的技术方案。</a:t>
            </a:r>
          </a:p>
        </p:txBody>
      </p:sp>
    </p:spTree>
    <p:extLst>
      <p:ext uri="{BB962C8B-B14F-4D97-AF65-F5344CB8AC3E}">
        <p14:creationId xmlns:p14="http://schemas.microsoft.com/office/powerpoint/2010/main" val="410300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微服务</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en-US" altLang="zh-CN"/>
              <a:t>Unix</a:t>
            </a:r>
            <a:r>
              <a:rPr lang="zh-CN" altLang="en-US"/>
              <a:t>的设计哲学就是要保持程序只做一件事，但是要做好，通过组合程序来完成更复杂的功能。当然，操作系统可以协调多个进程。</a:t>
            </a:r>
            <a:endParaRPr lang="en-US" altLang="zh-CN"/>
          </a:p>
          <a:p>
            <a:r>
              <a:rPr lang="zh-CN" altLang="en-US"/>
              <a:t>后来到</a:t>
            </a:r>
            <a:r>
              <a:rPr lang="en-US" altLang="zh-CN"/>
              <a:t>Linux</a:t>
            </a:r>
            <a:r>
              <a:rPr lang="zh-CN" altLang="en-US"/>
              <a:t>，随着开发演进，</a:t>
            </a:r>
            <a:r>
              <a:rPr lang="en-US" altLang="zh-CN"/>
              <a:t>Linus</a:t>
            </a:r>
            <a:r>
              <a:rPr lang="zh-CN" altLang="en-US"/>
              <a:t>以及很多其他程序员认为，软件发展的复杂性导致</a:t>
            </a:r>
            <a:r>
              <a:rPr lang="en-US" altLang="zh-CN"/>
              <a:t>Unix</a:t>
            </a:r>
            <a:r>
              <a:rPr lang="zh-CN" altLang="en-US"/>
              <a:t>的哲学已经不适用了。</a:t>
            </a:r>
            <a:endParaRPr lang="en-US" altLang="zh-CN"/>
          </a:p>
          <a:p>
            <a:endParaRPr lang="en-US" altLang="zh-CN"/>
          </a:p>
          <a:p>
            <a:r>
              <a:rPr lang="zh-CN" altLang="en-US"/>
              <a:t>而在互联网的发展过程中，经历从简单到复杂到大规模单体程序到拆分的过程。实际上，仍然践行了</a:t>
            </a:r>
            <a:r>
              <a:rPr lang="en-US" altLang="zh-CN"/>
              <a:t>Unix</a:t>
            </a:r>
            <a:r>
              <a:rPr lang="zh-CN" altLang="en-US"/>
              <a:t>的简单原则。</a:t>
            </a:r>
            <a:endParaRPr lang="en-US" altLang="zh-CN"/>
          </a:p>
        </p:txBody>
      </p:sp>
    </p:spTree>
    <p:extLst>
      <p:ext uri="{BB962C8B-B14F-4D97-AF65-F5344CB8AC3E}">
        <p14:creationId xmlns:p14="http://schemas.microsoft.com/office/powerpoint/2010/main" val="248164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7FF18-B74B-44F8-8A74-674BC2425272}"/>
              </a:ext>
            </a:extLst>
          </p:cNvPr>
          <p:cNvSpPr>
            <a:spLocks noGrp="1"/>
          </p:cNvSpPr>
          <p:nvPr>
            <p:ph type="title"/>
          </p:nvPr>
        </p:nvSpPr>
        <p:spPr/>
        <p:txBody>
          <a:bodyPr/>
          <a:lstStyle/>
          <a:p>
            <a:r>
              <a:rPr lang="zh-CN" altLang="en-US"/>
              <a:t>微服务</a:t>
            </a:r>
          </a:p>
        </p:txBody>
      </p:sp>
      <p:sp>
        <p:nvSpPr>
          <p:cNvPr id="3" name="内容占位符 2">
            <a:extLst>
              <a:ext uri="{FF2B5EF4-FFF2-40B4-BE49-F238E27FC236}">
                <a16:creationId xmlns:a16="http://schemas.microsoft.com/office/drawing/2014/main" id="{5767380B-281A-4E87-B704-30309046F053}"/>
              </a:ext>
            </a:extLst>
          </p:cNvPr>
          <p:cNvSpPr>
            <a:spLocks noGrp="1"/>
          </p:cNvSpPr>
          <p:nvPr>
            <p:ph idx="1"/>
          </p:nvPr>
        </p:nvSpPr>
        <p:spPr/>
        <p:txBody>
          <a:bodyPr/>
          <a:lstStyle/>
          <a:p>
            <a:r>
              <a:rPr lang="zh-CN" altLang="en-US"/>
              <a:t>既然要有微服务，就要有对应的管理。</a:t>
            </a:r>
            <a:endParaRPr lang="en-US" altLang="zh-CN"/>
          </a:p>
          <a:p>
            <a:r>
              <a:rPr lang="zh-CN" altLang="en-US"/>
              <a:t>好比部署</a:t>
            </a:r>
            <a:r>
              <a:rPr lang="en-US" altLang="zh-CN"/>
              <a:t>1000</a:t>
            </a:r>
            <a:r>
              <a:rPr lang="zh-CN" altLang="en-US"/>
              <a:t>个微服务，这些服务可以共多个业务系统调用。</a:t>
            </a:r>
            <a:endParaRPr lang="en-US" altLang="zh-CN"/>
          </a:p>
          <a:p>
            <a:r>
              <a:rPr lang="zh-CN" altLang="en-US"/>
              <a:t>有可能是几十个微服务都提供了相同的功能，这样按照功能就可以进行分组。</a:t>
            </a:r>
            <a:endParaRPr lang="en-US" altLang="zh-CN"/>
          </a:p>
          <a:p>
            <a:r>
              <a:rPr lang="zh-CN" altLang="en-US"/>
              <a:t>而单个服务因为各种原因挂掉了，也要及时知道。</a:t>
            </a:r>
            <a:endParaRPr lang="en-US" altLang="zh-CN"/>
          </a:p>
          <a:p>
            <a:r>
              <a:rPr lang="zh-CN" altLang="en-US"/>
              <a:t>这肯定需要一个管理微服务的服务（其实是集群，否则单个挂掉，影响全局）。</a:t>
            </a:r>
            <a:endParaRPr lang="en-US" altLang="zh-CN"/>
          </a:p>
          <a:p>
            <a:r>
              <a:rPr lang="zh-CN" altLang="en-US"/>
              <a:t>通常来说，微服务启动时是要向管理服务器进行注册的，并且要有健康检测。</a:t>
            </a:r>
            <a:endParaRPr lang="en-US" altLang="zh-CN"/>
          </a:p>
          <a:p>
            <a:r>
              <a:rPr lang="zh-CN" altLang="en-US"/>
              <a:t>而真正请求时也不是直接去请求微服务，而是通过管理服务进行中转，因为它知道哪个服务可用，并根据规则分配一个。</a:t>
            </a:r>
            <a:endParaRPr lang="en-US" altLang="zh-CN"/>
          </a:p>
        </p:txBody>
      </p:sp>
    </p:spTree>
    <p:extLst>
      <p:ext uri="{BB962C8B-B14F-4D97-AF65-F5344CB8AC3E}">
        <p14:creationId xmlns:p14="http://schemas.microsoft.com/office/powerpoint/2010/main" val="129224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en-US" altLang="zh-CN"/>
              <a:t>serverless</a:t>
            </a:r>
            <a:endParaRPr lang="zh-CN" altLang="en-US"/>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normAutofit/>
          </a:bodyPr>
          <a:lstStyle/>
          <a:p>
            <a:r>
              <a:rPr lang="zh-CN" altLang="en-US"/>
              <a:t>从名字上，总是被翻译为无服务。但是怎么可能没有服务端呢？所以</a:t>
            </a:r>
            <a:r>
              <a:rPr lang="en-US" altLang="zh-CN"/>
              <a:t>serverless</a:t>
            </a:r>
            <a:r>
              <a:rPr lang="zh-CN" altLang="en-US"/>
              <a:t>的功能其实是不需要再自己去购买云主机并进行环境初始化，只需要购买相关服务，环境是已经提供好的，计算力是可以动态调整的。</a:t>
            </a:r>
            <a:endParaRPr lang="en-US" altLang="zh-CN"/>
          </a:p>
          <a:p>
            <a:endParaRPr lang="en-US" altLang="zh-CN"/>
          </a:p>
          <a:p>
            <a:r>
              <a:rPr lang="zh-CN" altLang="en-US"/>
              <a:t>比方，云服务商提供了</a:t>
            </a:r>
            <a:r>
              <a:rPr lang="en-US" altLang="zh-CN"/>
              <a:t>Node.js</a:t>
            </a:r>
            <a:r>
              <a:rPr lang="zh-CN" altLang="en-US"/>
              <a:t>的运行环境，以及基于</a:t>
            </a:r>
            <a:r>
              <a:rPr lang="en-US" altLang="zh-CN"/>
              <a:t>Node.js</a:t>
            </a:r>
            <a:r>
              <a:rPr lang="zh-CN" altLang="en-US"/>
              <a:t>的一些运行环境，比如</a:t>
            </a:r>
            <a:r>
              <a:rPr lang="en-US" altLang="zh-CN"/>
              <a:t>Web</a:t>
            </a:r>
            <a:r>
              <a:rPr lang="zh-CN" altLang="en-US"/>
              <a:t>框架，你只需要上传相关的函数，利用这个环境运行你的程序。</a:t>
            </a:r>
            <a:endParaRPr lang="en-US" altLang="zh-CN"/>
          </a:p>
          <a:p>
            <a:endParaRPr lang="en-US" altLang="zh-CN"/>
          </a:p>
          <a:p>
            <a:r>
              <a:rPr lang="zh-CN" altLang="en-US"/>
              <a:t>需要注意的是，有可能你使用的服务商提供的环境并不能满足你的需求，比如需要自己定制的服务组件，比较新的</a:t>
            </a:r>
            <a:r>
              <a:rPr lang="en-US" altLang="zh-CN"/>
              <a:t>Node.js</a:t>
            </a:r>
            <a:r>
              <a:rPr lang="zh-CN" altLang="en-US"/>
              <a:t>版本。一些其他编程语言的配合协作。如果要部署一个完整的系统，你要使用多个不同环境的</a:t>
            </a:r>
            <a:r>
              <a:rPr lang="en-US" altLang="zh-CN"/>
              <a:t>serverless</a:t>
            </a:r>
            <a:r>
              <a:rPr lang="zh-CN" altLang="en-US"/>
              <a:t>。</a:t>
            </a:r>
          </a:p>
        </p:txBody>
      </p:sp>
    </p:spTree>
    <p:extLst>
      <p:ext uri="{BB962C8B-B14F-4D97-AF65-F5344CB8AC3E}">
        <p14:creationId xmlns:p14="http://schemas.microsoft.com/office/powerpoint/2010/main" val="11773151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1359</Words>
  <Application>Microsoft Office PowerPoint</Application>
  <PresentationFormat>宽屏</PresentationFormat>
  <Paragraphs>69</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思源黑体 CN Light</vt:lpstr>
      <vt:lpstr>思源黑体 CN Normal</vt:lpstr>
      <vt:lpstr>幼圆</vt:lpstr>
      <vt:lpstr>Arial</vt:lpstr>
      <vt:lpstr>JetBrains Mono</vt:lpstr>
      <vt:lpstr>Ubuntu Mono</vt:lpstr>
      <vt:lpstr>Office 主题​​</vt:lpstr>
      <vt:lpstr>微信和小程序开发</vt:lpstr>
      <vt:lpstr>面临的问题</vt:lpstr>
      <vt:lpstr>看似合理的方案</vt:lpstr>
      <vt:lpstr>跳出技术领域的狭隘</vt:lpstr>
      <vt:lpstr>避免两种极端</vt:lpstr>
      <vt:lpstr>回到技术本身</vt:lpstr>
      <vt:lpstr>微服务</vt:lpstr>
      <vt:lpstr>微服务</vt:lpstr>
      <vt:lpstr>serverless</vt:lpstr>
      <vt:lpstr>serverless</vt:lpstr>
      <vt:lpstr>炒作和技术主导</vt:lpstr>
      <vt:lpstr>数据库的作用</vt:lpstr>
      <vt:lpstr>数据库的作用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186</cp:revision>
  <dcterms:created xsi:type="dcterms:W3CDTF">2020-03-16T09:08:30Z</dcterms:created>
  <dcterms:modified xsi:type="dcterms:W3CDTF">2020-10-03T14:04:30Z</dcterms:modified>
</cp:coreProperties>
</file>