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7" r:id="rId4"/>
    <p:sldId id="294" r:id="rId5"/>
    <p:sldId id="295" r:id="rId6"/>
    <p:sldId id="259" r:id="rId7"/>
    <p:sldId id="265" r:id="rId8"/>
    <p:sldId id="284" r:id="rId9"/>
    <p:sldId id="296" r:id="rId10"/>
    <p:sldId id="29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2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latin typeface="JetBrains Mono" panose="020B0509020102050004" pitchFamily="49" charset="0"/>
              </a:rPr>
              <a:t>HTTP</a:t>
            </a:r>
            <a:r>
              <a:rPr lang="zh-CN" altLang="en-US"/>
              <a:t>协议和</a:t>
            </a:r>
            <a:r>
              <a:rPr lang="en-US" altLang="zh-CN">
                <a:latin typeface="JetBrains Mono" panose="020B0509020102050004" pitchFamily="49" charset="0"/>
              </a:rPr>
              <a:t>Node.js</a:t>
            </a:r>
            <a:endParaRPr lang="zh-CN" altLang="en-US" dirty="0"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79858-0127-429A-9852-D6C7476F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响应状态码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CE957-FBC3-42F9-80A7-0242BAFA8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响应状态码描述了通信返回的状态信息。状态码用</a:t>
            </a:r>
            <a:r>
              <a:rPr lang="en-US" altLang="zh-CN"/>
              <a:t>3</a:t>
            </a:r>
            <a:r>
              <a:rPr lang="zh-CN" altLang="en-US"/>
              <a:t>位数字表示。</a:t>
            </a:r>
            <a:endParaRPr lang="en-US" altLang="zh-CN"/>
          </a:p>
          <a:p>
            <a:pPr lvl="1"/>
            <a:r>
              <a:rPr lang="en-US" altLang="zh-CN"/>
              <a:t>1xx </a:t>
            </a:r>
            <a:r>
              <a:rPr lang="zh-CN" altLang="en-US"/>
              <a:t>信息描述状态码，但是使用相对较少，除了使用</a:t>
            </a:r>
            <a:r>
              <a:rPr lang="en-US" altLang="zh-CN"/>
              <a:t>update</a:t>
            </a:r>
            <a:r>
              <a:rPr lang="zh-CN" altLang="en-US"/>
              <a:t>字段进行</a:t>
            </a:r>
            <a:r>
              <a:rPr lang="en-US" altLang="zh-CN"/>
              <a:t>websocket</a:t>
            </a:r>
            <a:r>
              <a:rPr lang="zh-CN" altLang="en-US"/>
              <a:t>协议切换。</a:t>
            </a:r>
            <a:endParaRPr lang="en-US" altLang="zh-CN"/>
          </a:p>
          <a:p>
            <a:pPr lvl="1"/>
            <a:r>
              <a:rPr lang="en-US" altLang="zh-CN"/>
              <a:t>2xx </a:t>
            </a:r>
            <a:r>
              <a:rPr lang="zh-CN" altLang="en-US"/>
              <a:t>表示请求成功，但是不同的数字代表不同的请求状态，最多使用</a:t>
            </a:r>
            <a:r>
              <a:rPr lang="en-US" altLang="zh-CN"/>
              <a:t>200</a:t>
            </a:r>
            <a:r>
              <a:rPr lang="zh-CN" altLang="en-US"/>
              <a:t>表示数据成功返回。</a:t>
            </a:r>
            <a:endParaRPr lang="en-US" altLang="zh-CN"/>
          </a:p>
          <a:p>
            <a:pPr lvl="1"/>
            <a:r>
              <a:rPr lang="en-US" altLang="zh-CN"/>
              <a:t>3xx </a:t>
            </a:r>
            <a:r>
              <a:rPr lang="zh-CN" altLang="en-US"/>
              <a:t>重定向，通常要提供一个</a:t>
            </a:r>
            <a:r>
              <a:rPr lang="en-US" altLang="zh-CN"/>
              <a:t>Location</a:t>
            </a:r>
            <a:r>
              <a:rPr lang="zh-CN" altLang="en-US"/>
              <a:t>头部字段描述资源的新地址，浏览器会自动跳转。</a:t>
            </a:r>
            <a:endParaRPr lang="en-US" altLang="zh-CN"/>
          </a:p>
          <a:p>
            <a:pPr lvl="1"/>
            <a:r>
              <a:rPr lang="en-US" altLang="zh-CN"/>
              <a:t>4xx </a:t>
            </a:r>
            <a:r>
              <a:rPr lang="zh-CN" altLang="en-US"/>
              <a:t>客户端出错，比如请求的资源不存在返回</a:t>
            </a:r>
            <a:r>
              <a:rPr lang="en-US" altLang="zh-CN"/>
              <a:t>404</a:t>
            </a:r>
            <a:r>
              <a:rPr lang="zh-CN" altLang="en-US"/>
              <a:t>，请求体太大返回</a:t>
            </a:r>
            <a:r>
              <a:rPr lang="en-US" altLang="zh-CN"/>
              <a:t>413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en-US" altLang="zh-CN"/>
              <a:t>5xx </a:t>
            </a:r>
            <a:r>
              <a:rPr lang="zh-CN" altLang="en-US"/>
              <a:t>服务端出错，比如程序执行错误返回</a:t>
            </a:r>
            <a:r>
              <a:rPr lang="en-US" altLang="zh-CN"/>
              <a:t>500</a:t>
            </a:r>
            <a:r>
              <a:rPr lang="zh-CN" altLang="en-US"/>
              <a:t>，</a:t>
            </a:r>
            <a:r>
              <a:rPr lang="en-US" altLang="zh-CN"/>
              <a:t>502</a:t>
            </a:r>
            <a:r>
              <a:rPr lang="zh-CN" altLang="en-US"/>
              <a:t>表示网关错误，</a:t>
            </a:r>
            <a:r>
              <a:rPr lang="en-US" altLang="zh-CN"/>
              <a:t>503</a:t>
            </a:r>
            <a:r>
              <a:rPr lang="zh-CN" altLang="en-US"/>
              <a:t>表示服务暂时不可用。</a:t>
            </a:r>
          </a:p>
        </p:txBody>
      </p:sp>
    </p:spTree>
    <p:extLst>
      <p:ext uri="{BB962C8B-B14F-4D97-AF65-F5344CB8AC3E}">
        <p14:creationId xmlns:p14="http://schemas.microsoft.com/office/powerpoint/2010/main" val="165261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HTTP</a:t>
            </a:r>
            <a:r>
              <a:rPr lang="zh-CN" altLang="en-US"/>
              <a:t>是</a:t>
            </a:r>
            <a:r>
              <a:rPr lang="en-US" altLang="zh-CN"/>
              <a:t>HyperText Transfer Protocol</a:t>
            </a:r>
            <a:r>
              <a:rPr lang="zh-CN" altLang="en-US"/>
              <a:t>的缩写，被称为‘超文本传输协议’。</a:t>
            </a:r>
            <a:endParaRPr lang="en-US" altLang="zh-CN"/>
          </a:p>
          <a:p>
            <a:r>
              <a:rPr lang="en-US" altLang="zh-CN"/>
              <a:t>HTTP</a:t>
            </a:r>
            <a:r>
              <a:rPr lang="zh-CN" altLang="en-US"/>
              <a:t>是应用层协议。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HTML</a:t>
            </a:r>
            <a:r>
              <a:rPr lang="zh-CN" altLang="en-US"/>
              <a:t>就是超文本。但是，现在</a:t>
            </a:r>
            <a:r>
              <a:rPr lang="en-US" altLang="zh-CN"/>
              <a:t>HTTP</a:t>
            </a:r>
            <a:r>
              <a:rPr lang="zh-CN" altLang="en-US"/>
              <a:t>传输的内容早已不限定于</a:t>
            </a:r>
            <a:r>
              <a:rPr lang="en-US" altLang="zh-CN"/>
              <a:t>HTML</a:t>
            </a:r>
            <a:r>
              <a:rPr lang="zh-CN" altLang="en-US"/>
              <a:t>的范围。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</a:t>
            </a:r>
            <a:r>
              <a:rPr lang="zh-CN" altLang="en-US"/>
              <a:t>和</a:t>
            </a:r>
            <a:r>
              <a:rPr lang="en-US" altLang="zh-CN"/>
              <a:t>HTML</a:t>
            </a:r>
            <a:r>
              <a:rPr lang="zh-CN" altLang="en-US"/>
              <a:t>本来没有什么必然的联系，蒂姆</a:t>
            </a:r>
            <a:r>
              <a:rPr lang="en-US" altLang="zh-CN"/>
              <a:t>·</a:t>
            </a:r>
            <a:r>
              <a:rPr lang="zh-CN" altLang="en-US"/>
              <a:t>伯纳斯</a:t>
            </a:r>
            <a:r>
              <a:rPr lang="en-US" altLang="zh-CN"/>
              <a:t>·</a:t>
            </a:r>
            <a:r>
              <a:rPr lang="zh-CN" altLang="en-US"/>
              <a:t>李最早结合它们实现了最初的</a:t>
            </a:r>
            <a:r>
              <a:rPr lang="en-US" altLang="zh-CN"/>
              <a:t>Web</a:t>
            </a:r>
            <a:r>
              <a:rPr lang="zh-CN" altLang="en-US"/>
              <a:t>体系（</a:t>
            </a:r>
            <a:r>
              <a:rPr lang="en-US" altLang="zh-CN"/>
              <a:t>Web</a:t>
            </a:r>
            <a:r>
              <a:rPr lang="zh-CN" altLang="en-US"/>
              <a:t>是</a:t>
            </a:r>
            <a:r>
              <a:rPr lang="en-US" altLang="zh-CN"/>
              <a:t>World Wide Web</a:t>
            </a:r>
            <a:r>
              <a:rPr lang="zh-CN" altLang="en-US"/>
              <a:t>的简称）。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从</a:t>
            </a:r>
            <a:r>
              <a:rPr lang="en-US" altLang="zh-CN"/>
              <a:t>HTTP/0.9</a:t>
            </a:r>
            <a:r>
              <a:rPr lang="zh-CN" altLang="en-US"/>
              <a:t>到</a:t>
            </a:r>
            <a:r>
              <a:rPr lang="en-US" altLang="zh-CN"/>
              <a:t>HTTP/2</a:t>
            </a:r>
            <a:r>
              <a:rPr lang="zh-CN" altLang="en-US"/>
              <a:t>都基于</a:t>
            </a:r>
            <a:r>
              <a:rPr lang="en-US" altLang="zh-CN"/>
              <a:t>TCP</a:t>
            </a:r>
            <a:r>
              <a:rPr lang="zh-CN" altLang="en-US"/>
              <a:t>协议。所以</a:t>
            </a:r>
            <a:r>
              <a:rPr lang="en-US" altLang="zh-CN"/>
              <a:t>HTTP</a:t>
            </a:r>
            <a:r>
              <a:rPr lang="zh-CN" altLang="en-US"/>
              <a:t>保证了可靠传输。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HTTP/3</a:t>
            </a:r>
            <a:r>
              <a:rPr lang="zh-CN" altLang="en-US"/>
              <a:t>基于</a:t>
            </a:r>
            <a:r>
              <a:rPr lang="en-US" altLang="zh-CN"/>
              <a:t>QUIC</a:t>
            </a:r>
            <a:r>
              <a:rPr lang="zh-CN" altLang="en-US"/>
              <a:t>，</a:t>
            </a:r>
            <a:r>
              <a:rPr lang="en-US" altLang="zh-CN"/>
              <a:t>QUIC</a:t>
            </a:r>
            <a:r>
              <a:rPr lang="zh-CN" altLang="en-US"/>
              <a:t>基于</a:t>
            </a:r>
            <a:r>
              <a:rPr lang="en-US" altLang="zh-CN"/>
              <a:t>UDP</a:t>
            </a:r>
            <a:r>
              <a:rPr lang="zh-CN" altLang="en-US"/>
              <a:t>。</a:t>
            </a:r>
            <a:r>
              <a:rPr lang="en-US" altLang="zh-CN"/>
              <a:t>UDP</a:t>
            </a:r>
            <a:r>
              <a:rPr lang="zh-CN" altLang="en-US"/>
              <a:t>不保证可靠传输，而</a:t>
            </a:r>
            <a:r>
              <a:rPr lang="en-US" altLang="zh-CN"/>
              <a:t>QUIC</a:t>
            </a:r>
            <a:r>
              <a:rPr lang="zh-CN" altLang="en-US"/>
              <a:t>基于</a:t>
            </a:r>
            <a:r>
              <a:rPr lang="en-US" altLang="zh-CN"/>
              <a:t>UDP</a:t>
            </a:r>
            <a:r>
              <a:rPr lang="zh-CN" altLang="en-US"/>
              <a:t>实现了可靠传输。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目前</a:t>
            </a:r>
            <a:r>
              <a:rPr lang="en-US" altLang="zh-CN"/>
              <a:t>HTTP/3</a:t>
            </a:r>
            <a:r>
              <a:rPr lang="zh-CN" altLang="en-US"/>
              <a:t>没有发布正式标准，还在测试阶段。预计需要很长的路要走。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69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HTTP/1.1</a:t>
            </a:r>
            <a:r>
              <a:rPr lang="zh-CN" altLang="en-US"/>
              <a:t>以前的版本传输数据的起始行和消息头采用</a:t>
            </a:r>
            <a:r>
              <a:rPr lang="en-US" altLang="zh-CN"/>
              <a:t>ASCII</a:t>
            </a:r>
            <a:r>
              <a:rPr lang="zh-CN" altLang="en-US"/>
              <a:t>文本，包装后的协议数据可以直接查看。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HTTP/2</a:t>
            </a:r>
            <a:r>
              <a:rPr lang="zh-CN" altLang="en-US"/>
              <a:t>采用了二进制传输，需要程序解析后才可读。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从</a:t>
            </a:r>
            <a:r>
              <a:rPr lang="en-US" altLang="zh-CN"/>
              <a:t>HTTP/2</a:t>
            </a:r>
            <a:r>
              <a:rPr lang="zh-CN" altLang="en-US"/>
              <a:t>开始，不会再有小版本号，所以现在最新的版本是</a:t>
            </a:r>
            <a:r>
              <a:rPr lang="en-US" altLang="zh-CN"/>
              <a:t>HTTP/3</a:t>
            </a:r>
            <a:r>
              <a:rPr lang="zh-CN" altLang="en-US"/>
              <a:t>，下一个就是</a:t>
            </a:r>
            <a:r>
              <a:rPr lang="en-US" altLang="zh-CN"/>
              <a:t>HTTP/4</a:t>
            </a:r>
            <a:r>
              <a:rPr lang="zh-CN" altLang="en-US"/>
              <a:t>。当然这个是标准协会规定的，谁也无法保证以后会不会再改回小版本号。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44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协议和通信软件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HTTP</a:t>
            </a:r>
            <a:r>
              <a:rPr lang="zh-CN" altLang="en-US"/>
              <a:t>通信，需要客户端和服务端都实现</a:t>
            </a:r>
            <a:r>
              <a:rPr lang="en-US" altLang="zh-CN"/>
              <a:t>HTTP</a:t>
            </a:r>
            <a:r>
              <a:rPr lang="zh-CN" altLang="en-US"/>
              <a:t>协议。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使用最多的客户端就是浏览器。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</a:t>
            </a:r>
            <a:r>
              <a:rPr lang="zh-CN" altLang="en-US"/>
              <a:t>的服务端有很多，古老的有</a:t>
            </a:r>
            <a:r>
              <a:rPr lang="en-US" altLang="zh-CN"/>
              <a:t>Apache</a:t>
            </a:r>
            <a:r>
              <a:rPr lang="zh-CN" altLang="en-US"/>
              <a:t>，目前使用比较多的是</a:t>
            </a:r>
            <a:r>
              <a:rPr lang="en-US" altLang="zh-CN"/>
              <a:t>Nginx</a:t>
            </a:r>
            <a:r>
              <a:rPr lang="zh-CN" altLang="en-US"/>
              <a:t>，也有</a:t>
            </a:r>
            <a:r>
              <a:rPr lang="en-US" altLang="zh-CN"/>
              <a:t>lighthttpd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Node.js</a:t>
            </a:r>
            <a:r>
              <a:rPr lang="zh-CN" altLang="en-US"/>
              <a:t>自带高性能的</a:t>
            </a:r>
            <a:r>
              <a:rPr lang="en-US" altLang="zh-CN"/>
              <a:t>HTTP</a:t>
            </a:r>
            <a:r>
              <a:rPr lang="zh-CN" altLang="en-US"/>
              <a:t>服务，支持</a:t>
            </a:r>
            <a:r>
              <a:rPr lang="en-US" altLang="zh-CN"/>
              <a:t>HTTP</a:t>
            </a:r>
            <a:r>
              <a:rPr lang="zh-CN" altLang="en-US"/>
              <a:t>、</a:t>
            </a:r>
            <a:r>
              <a:rPr lang="en-US" altLang="zh-CN"/>
              <a:t>HTTPS</a:t>
            </a:r>
            <a:r>
              <a:rPr lang="zh-CN" altLang="en-US"/>
              <a:t>、</a:t>
            </a:r>
            <a:r>
              <a:rPr lang="en-US" altLang="zh-CN"/>
              <a:t>HTTP/2</a:t>
            </a:r>
            <a:r>
              <a:rPr lang="zh-CN" altLang="en-US"/>
              <a:t>，和</a:t>
            </a:r>
            <a:r>
              <a:rPr lang="en-US" altLang="zh-CN"/>
              <a:t>Nginx</a:t>
            </a:r>
            <a:r>
              <a:rPr lang="zh-CN" altLang="en-US"/>
              <a:t>同样都基于异步</a:t>
            </a:r>
            <a:r>
              <a:rPr lang="en-US" altLang="zh-CN"/>
              <a:t>IO</a:t>
            </a:r>
            <a:r>
              <a:rPr lang="zh-CN" altLang="en-US"/>
              <a:t>，在</a:t>
            </a:r>
            <a:r>
              <a:rPr lang="en-US" altLang="zh-CN"/>
              <a:t>Linux</a:t>
            </a:r>
            <a:r>
              <a:rPr lang="zh-CN" altLang="en-US"/>
              <a:t>上底层都基于</a:t>
            </a:r>
            <a:r>
              <a:rPr lang="en-US" altLang="zh-CN"/>
              <a:t>epoll</a:t>
            </a:r>
            <a:r>
              <a:rPr lang="zh-CN" altLang="en-US"/>
              <a:t>函数族。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64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协议通信示例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5BD2BB-5D7B-4178-9FD6-744277CFF664}"/>
              </a:ext>
            </a:extLst>
          </p:cNvPr>
          <p:cNvSpPr txBox="1"/>
          <p:nvPr/>
        </p:nvSpPr>
        <p:spPr>
          <a:xfrm>
            <a:off x="2995473" y="1265190"/>
            <a:ext cx="4509857" cy="138499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JetBrains Mono" panose="020B0509020102050004" pitchFamily="49" charset="0"/>
              </a:rPr>
              <a:t>GET /index.html HTTP/1.1</a:t>
            </a:r>
          </a:p>
          <a:p>
            <a:r>
              <a:rPr lang="en-US" altLang="zh-CN" sz="1400">
                <a:latin typeface="JetBrains Mono" panose="020B0509020102050004" pitchFamily="49" charset="0"/>
              </a:rPr>
              <a:t>Accept: text/html;image/webp,*/*</a:t>
            </a:r>
          </a:p>
          <a:p>
            <a:r>
              <a:rPr lang="en-US" altLang="zh-CN" sz="1400">
                <a:latin typeface="JetBrains Mono" panose="020B0509020102050004" pitchFamily="49" charset="0"/>
              </a:rPr>
              <a:t>Accept-Encoding: gzip,deflate</a:t>
            </a:r>
          </a:p>
          <a:p>
            <a:r>
              <a:rPr lang="en-US" altLang="zh-CN" sz="1400">
                <a:latin typeface="JetBrains Mono" panose="020B0509020102050004" pitchFamily="49" charset="0"/>
              </a:rPr>
              <a:t>Accept-Language: zh-CN</a:t>
            </a:r>
          </a:p>
          <a:p>
            <a:r>
              <a:rPr lang="en-US" altLang="zh-CN" sz="1400">
                <a:latin typeface="JetBrains Mono" panose="020B0509020102050004" pitchFamily="49" charset="0"/>
              </a:rPr>
              <a:t>Connection: keep-alive</a:t>
            </a:r>
          </a:p>
          <a:p>
            <a:r>
              <a:rPr lang="en-US" altLang="zh-CN" sz="1400">
                <a:latin typeface="JetBrains Mono" panose="020B0509020102050004" pitchFamily="49" charset="0"/>
              </a:rPr>
              <a:t>Host: localhost:8001</a:t>
            </a:r>
            <a:endParaRPr lang="zh-CN" altLang="en-US" sz="1400">
              <a:latin typeface="JetBrains Mono" panose="020B05090201020500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55422C-ED5E-4895-82D9-AD78F22B6568}"/>
              </a:ext>
            </a:extLst>
          </p:cNvPr>
          <p:cNvSpPr txBox="1"/>
          <p:nvPr/>
        </p:nvSpPr>
        <p:spPr>
          <a:xfrm>
            <a:off x="3848290" y="3028856"/>
            <a:ext cx="4856366" cy="33239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JetBrains Mono" panose="020B0509020102050004" pitchFamily="49" charset="0"/>
              </a:rPr>
              <a:t>HTTP/1.1 200 OK</a:t>
            </a:r>
            <a:endParaRPr lang="en-US" altLang="zh-CN" sz="1400">
              <a:latin typeface="JetBrains Mono" panose="020B0509020102050004" pitchFamily="49" charset="0"/>
            </a:endParaRPr>
          </a:p>
          <a:p>
            <a:r>
              <a:rPr lang="en-US" altLang="zh-CN" sz="1400">
                <a:latin typeface="JetBrains Mono" panose="020B0509020102050004" pitchFamily="49" charset="0"/>
              </a:rPr>
              <a:t>content-type: text/html; charset=utf-8</a:t>
            </a:r>
          </a:p>
          <a:p>
            <a:r>
              <a:rPr lang="en-US" altLang="zh-CN" sz="1400">
                <a:latin typeface="JetBrains Mono" panose="020B0509020102050004" pitchFamily="49" charset="0"/>
              </a:rPr>
              <a:t>Connection: keep-alive</a:t>
            </a:r>
          </a:p>
          <a:p>
            <a:r>
              <a:rPr lang="en-US" altLang="zh-CN" sz="1400">
                <a:latin typeface="JetBrains Mono" panose="020B0509020102050004" pitchFamily="49" charset="0"/>
              </a:rPr>
              <a:t>Content-Length: 182</a:t>
            </a:r>
          </a:p>
          <a:p>
            <a:endParaRPr lang="en-US" altLang="zh-CN" sz="1400">
              <a:latin typeface="JetBrains Mono" panose="020B0509020102050004" pitchFamily="49" charset="0"/>
            </a:endParaRPr>
          </a:p>
          <a:p>
            <a:r>
              <a:rPr lang="en-US" altLang="zh-CN" sz="1400">
                <a:latin typeface="JetBrains Mono" panose="020B0509020102050004" pitchFamily="49" charset="0"/>
              </a:rPr>
              <a:t>&lt;!DOCTYPE html&gt;</a:t>
            </a:r>
          </a:p>
          <a:p>
            <a:r>
              <a:rPr lang="en-US" altLang="zh-CN" sz="1400">
                <a:latin typeface="JetBrains Mono" panose="020B0509020102050004" pitchFamily="49" charset="0"/>
              </a:rPr>
              <a:t>&lt;html&gt;</a:t>
            </a:r>
          </a:p>
          <a:p>
            <a:r>
              <a:rPr lang="en-US" altLang="zh-CN" sz="1400">
                <a:latin typeface="JetBrains Mono" panose="020B0509020102050004" pitchFamily="49" charset="0"/>
              </a:rPr>
              <a:t>  &lt;head&gt;</a:t>
            </a:r>
          </a:p>
          <a:p>
            <a:r>
              <a:rPr lang="en-US" altLang="zh-CN" sz="1400">
                <a:latin typeface="JetBrains Mono" panose="020B0509020102050004" pitchFamily="49" charset="0"/>
              </a:rPr>
              <a:t>    &lt;meta charset="utf-8"&gt;</a:t>
            </a:r>
          </a:p>
          <a:p>
            <a:r>
              <a:rPr lang="en-US" altLang="zh-CN" sz="1400">
                <a:latin typeface="JetBrains Mono" panose="020B0509020102050004" pitchFamily="49" charset="0"/>
              </a:rPr>
              <a:t>    &lt;title&gt;</a:t>
            </a:r>
            <a:r>
              <a:rPr lang="zh-CN" altLang="en-US" sz="1400">
                <a:latin typeface="JetBrains Mono" panose="020B0509020102050004" pitchFamily="49" charset="0"/>
              </a:rPr>
              <a:t>我爱中国</a:t>
            </a:r>
            <a:r>
              <a:rPr lang="en-US" altLang="zh-CN" sz="1400">
                <a:latin typeface="JetBrains Mono" panose="020B0509020102050004" pitchFamily="49" charset="0"/>
              </a:rPr>
              <a:t>&lt;/title&gt;</a:t>
            </a:r>
          </a:p>
          <a:p>
            <a:r>
              <a:rPr lang="en-US" altLang="zh-CN" sz="1400">
                <a:latin typeface="JetBrains Mono" panose="020B0509020102050004" pitchFamily="49" charset="0"/>
              </a:rPr>
              <a:t>  &lt;/head&gt;</a:t>
            </a:r>
          </a:p>
          <a:p>
            <a:r>
              <a:rPr lang="en-US" altLang="zh-CN" sz="1400">
                <a:latin typeface="JetBrains Mono" panose="020B0509020102050004" pitchFamily="49" charset="0"/>
              </a:rPr>
              <a:t>  &lt;body&gt;</a:t>
            </a:r>
          </a:p>
          <a:p>
            <a:r>
              <a:rPr lang="en-US" altLang="zh-CN" sz="1400">
                <a:latin typeface="JetBrains Mono" panose="020B0509020102050004" pitchFamily="49" charset="0"/>
              </a:rPr>
              <a:t>    &lt;div&gt;</a:t>
            </a:r>
            <a:r>
              <a:rPr lang="zh-CN" altLang="en-US" sz="1400">
                <a:latin typeface="JetBrains Mono" panose="020B0509020102050004" pitchFamily="49" charset="0"/>
              </a:rPr>
              <a:t>我是中国人，我爱我的祖国。</a:t>
            </a:r>
            <a:r>
              <a:rPr lang="en-US" altLang="zh-CN" sz="1400">
                <a:latin typeface="JetBrains Mono" panose="020B0509020102050004" pitchFamily="49" charset="0"/>
              </a:rPr>
              <a:t>&lt;/div&gt;</a:t>
            </a:r>
          </a:p>
          <a:p>
            <a:r>
              <a:rPr lang="en-US" altLang="zh-CN" sz="1400">
                <a:latin typeface="JetBrains Mono" panose="020B0509020102050004" pitchFamily="49" charset="0"/>
              </a:rPr>
              <a:t>  &lt;/body&gt;</a:t>
            </a:r>
          </a:p>
          <a:p>
            <a:r>
              <a:rPr lang="en-US" altLang="zh-CN" sz="1400">
                <a:latin typeface="JetBrains Mono" panose="020B0509020102050004" pitchFamily="49" charset="0"/>
              </a:rPr>
              <a:t>&lt;/html&gt;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E27A8A7-6198-4B24-A4CD-ACBA008F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46" y="2749990"/>
            <a:ext cx="1314732" cy="1314732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C8DDD6BD-FB31-4A08-A24A-15BA8A8060E8}"/>
              </a:ext>
            </a:extLst>
          </p:cNvPr>
          <p:cNvSpPr/>
          <p:nvPr/>
        </p:nvSpPr>
        <p:spPr>
          <a:xfrm>
            <a:off x="2188444" y="2493651"/>
            <a:ext cx="6507334" cy="659837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  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F2EE1C-C3CB-4B3C-AEBC-125FB004D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668" y="2420845"/>
            <a:ext cx="1780711" cy="1794623"/>
          </a:xfrm>
          <a:prstGeom prst="rect">
            <a:avLst/>
          </a:prstGeom>
        </p:spPr>
      </p:pic>
      <p:sp>
        <p:nvSpPr>
          <p:cNvPr id="14" name="箭头: 右弧形 13">
            <a:extLst>
              <a:ext uri="{FF2B5EF4-FFF2-40B4-BE49-F238E27FC236}">
                <a16:creationId xmlns:a16="http://schemas.microsoft.com/office/drawing/2014/main" id="{6E55CBC6-9608-4583-967C-671256A630F2}"/>
              </a:ext>
            </a:extLst>
          </p:cNvPr>
          <p:cNvSpPr/>
          <p:nvPr/>
        </p:nvSpPr>
        <p:spPr>
          <a:xfrm rot="5400000">
            <a:off x="4172510" y="1349398"/>
            <a:ext cx="2180341" cy="8110644"/>
          </a:xfrm>
          <a:prstGeom prst="curvedLeftArrow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E9B9AE-6684-4002-AB16-B54764523C79}"/>
              </a:ext>
            </a:extLst>
          </p:cNvPr>
          <p:cNvSpPr txBox="1"/>
          <p:nvPr/>
        </p:nvSpPr>
        <p:spPr>
          <a:xfrm>
            <a:off x="8721110" y="4286491"/>
            <a:ext cx="92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B5FF9-C675-4755-93E0-0BDBEDDF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请求的格式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A464AE2-AB98-41A4-81C1-E334F0074EB4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25C1010-6113-4C8D-AAEF-7765BCC2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最开始的一行是首行，也被称为起始行。起始行描述了：请求类型 </a:t>
            </a:r>
            <a:r>
              <a:rPr lang="en-US" altLang="zh-CN"/>
              <a:t>URL </a:t>
            </a:r>
            <a:r>
              <a:rPr lang="zh-CN" altLang="en-US"/>
              <a:t>协议版本。</a:t>
            </a:r>
            <a:endParaRPr lang="en-US" altLang="zh-CN"/>
          </a:p>
          <a:p>
            <a:r>
              <a:rPr lang="zh-CN" altLang="en-US"/>
              <a:t>起始行之后，要通过</a:t>
            </a:r>
            <a:r>
              <a:rPr lang="en-US" altLang="zh-CN"/>
              <a:t>\r\n</a:t>
            </a:r>
            <a:r>
              <a:rPr lang="zh-CN" altLang="en-US"/>
              <a:t>结束。早期一些不标准的程序实现仅仅使用</a:t>
            </a:r>
            <a:r>
              <a:rPr lang="en-US" altLang="zh-CN"/>
              <a:t>\n</a:t>
            </a:r>
            <a:r>
              <a:rPr lang="zh-CN" altLang="en-US"/>
              <a:t>进行换行。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紧接着是首部，首部是用</a:t>
            </a:r>
            <a:r>
              <a:rPr lang="en-US" altLang="zh-CN"/>
              <a:t>:</a:t>
            </a:r>
            <a:r>
              <a:rPr lang="zh-CN" altLang="en-US"/>
              <a:t>分割的</a:t>
            </a:r>
            <a:r>
              <a:rPr lang="en-US" altLang="zh-CN"/>
              <a:t>key-value</a:t>
            </a:r>
            <a:r>
              <a:rPr lang="zh-CN" altLang="en-US"/>
              <a:t>格式。每行结束使用</a:t>
            </a:r>
            <a:r>
              <a:rPr lang="en-US" altLang="zh-CN"/>
              <a:t>\r\n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首部结束后，有一个</a:t>
            </a:r>
            <a:r>
              <a:rPr lang="en-US" altLang="zh-CN"/>
              <a:t>\r\n</a:t>
            </a:r>
            <a:r>
              <a:rPr lang="zh-CN" altLang="en-US"/>
              <a:t>的空行。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之后是消息主体。一般被称为</a:t>
            </a:r>
            <a:r>
              <a:rPr lang="en-US" altLang="zh-CN"/>
              <a:t>Body</a:t>
            </a:r>
            <a:r>
              <a:rPr lang="zh-CN" altLang="en-US"/>
              <a:t>，不过不是所有的消息都需要携带</a:t>
            </a:r>
            <a:r>
              <a:rPr lang="en-US" altLang="zh-CN"/>
              <a:t>Body</a:t>
            </a:r>
            <a:r>
              <a:rPr lang="zh-CN" altLang="en-US"/>
              <a:t>数据。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63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A82B-F6DB-4FAE-B7D7-F000178C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响应的格式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8977D-2B84-4B79-8A13-8A2994F7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响应数据的起始行描述了：协议版本 状态码 状态码对应的描述信息。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首部同样是</a:t>
            </a:r>
            <a:r>
              <a:rPr lang="en-US" altLang="zh-CN"/>
              <a:t>:</a:t>
            </a:r>
            <a:r>
              <a:rPr lang="zh-CN" altLang="en-US"/>
              <a:t>分割的</a:t>
            </a:r>
            <a:r>
              <a:rPr lang="en-US" altLang="zh-CN"/>
              <a:t>key-value</a:t>
            </a:r>
            <a:r>
              <a:rPr lang="zh-CN" altLang="en-US"/>
              <a:t>值，描述了返回数据的相关信息。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紧接着一个</a:t>
            </a:r>
            <a:r>
              <a:rPr lang="en-US" altLang="zh-CN"/>
              <a:t>\r\n</a:t>
            </a:r>
            <a:r>
              <a:rPr lang="zh-CN" altLang="en-US"/>
              <a:t>空行后是返回的主体数据。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09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0D3A6-DB3E-4622-9D63-8F85B278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请求类型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DEAC9-AAD6-49A0-AE76-0E401C3D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目前提供了</a:t>
            </a:r>
            <a:r>
              <a:rPr lang="en-US" altLang="zh-CN"/>
              <a:t>8</a:t>
            </a:r>
            <a:r>
              <a:rPr lang="zh-CN" altLang="en-US"/>
              <a:t>个请求类型：</a:t>
            </a:r>
            <a:endParaRPr lang="en-US" altLang="zh-CN"/>
          </a:p>
          <a:p>
            <a:pPr lvl="1">
              <a:lnSpc>
                <a:spcPts val="2700"/>
              </a:lnSpc>
              <a:spcBef>
                <a:spcPts val="600"/>
              </a:spcBef>
            </a:pPr>
            <a:r>
              <a:rPr lang="en-US" altLang="zh-CN"/>
              <a:t>GET	</a:t>
            </a:r>
            <a:r>
              <a:rPr lang="zh-CN" altLang="en-US"/>
              <a:t>表示要获取资源，不携带请求体数据。</a:t>
            </a:r>
            <a:endParaRPr lang="en-US" altLang="zh-CN"/>
          </a:p>
          <a:p>
            <a:pPr lvl="1">
              <a:lnSpc>
                <a:spcPts val="2700"/>
              </a:lnSpc>
              <a:spcBef>
                <a:spcPts val="600"/>
              </a:spcBef>
            </a:pPr>
            <a:r>
              <a:rPr lang="en-US" altLang="zh-CN"/>
              <a:t>POST	</a:t>
            </a:r>
            <a:r>
              <a:rPr lang="zh-CN" altLang="en-US"/>
              <a:t>表示要创建新的资源，但是早期应用存在很多误用，只要提交数据全部使用</a:t>
            </a:r>
            <a:r>
              <a:rPr lang="en-US" altLang="zh-CN"/>
              <a:t>POST</a:t>
            </a:r>
            <a:r>
              <a:rPr lang="zh-CN" altLang="en-US"/>
              <a:t>。</a:t>
            </a:r>
            <a:endParaRPr lang="en-US" altLang="zh-CN"/>
          </a:p>
          <a:p>
            <a:pPr lvl="1">
              <a:lnSpc>
                <a:spcPts val="2700"/>
              </a:lnSpc>
              <a:spcBef>
                <a:spcPts val="600"/>
              </a:spcBef>
            </a:pPr>
            <a:r>
              <a:rPr lang="en-US" altLang="zh-CN"/>
              <a:t>PUT	</a:t>
            </a:r>
            <a:r>
              <a:rPr lang="zh-CN" altLang="en-US"/>
              <a:t>表示更新资源，要携带请求体数据，和</a:t>
            </a:r>
            <a:r>
              <a:rPr lang="en-US" altLang="zh-CN"/>
              <a:t>POST</a:t>
            </a:r>
            <a:r>
              <a:rPr lang="zh-CN" altLang="en-US"/>
              <a:t>不同的是，资源已经创建了。</a:t>
            </a:r>
            <a:endParaRPr lang="en-US" altLang="zh-CN"/>
          </a:p>
          <a:p>
            <a:pPr lvl="1">
              <a:lnSpc>
                <a:spcPts val="2700"/>
              </a:lnSpc>
              <a:spcBef>
                <a:spcPts val="600"/>
              </a:spcBef>
            </a:pPr>
            <a:r>
              <a:rPr lang="en-US" altLang="zh-CN"/>
              <a:t>DELETE	</a:t>
            </a:r>
            <a:r>
              <a:rPr lang="zh-CN" altLang="en-US"/>
              <a:t>表示删除资源，请求体数据是可选的。</a:t>
            </a:r>
            <a:endParaRPr lang="en-US" altLang="zh-CN"/>
          </a:p>
          <a:p>
            <a:pPr lvl="1">
              <a:lnSpc>
                <a:spcPts val="2700"/>
              </a:lnSpc>
              <a:spcBef>
                <a:spcPts val="600"/>
              </a:spcBef>
            </a:pPr>
            <a:r>
              <a:rPr lang="en-US" altLang="zh-CN"/>
              <a:t>OPTIONS	</a:t>
            </a:r>
            <a:r>
              <a:rPr lang="zh-CN" altLang="en-US"/>
              <a:t>表示发起一个预检请求，浏览器通常会自动发起，比如</a:t>
            </a:r>
            <a:r>
              <a:rPr lang="en-US" altLang="zh-CN"/>
              <a:t>DELETE</a:t>
            </a:r>
            <a:r>
              <a:rPr lang="zh-CN" altLang="en-US"/>
              <a:t>操作之前。</a:t>
            </a:r>
            <a:endParaRPr lang="en-US" altLang="zh-CN"/>
          </a:p>
          <a:p>
            <a:pPr lvl="1">
              <a:lnSpc>
                <a:spcPts val="2700"/>
              </a:lnSpc>
              <a:spcBef>
                <a:spcPts val="600"/>
              </a:spcBef>
            </a:pPr>
            <a:r>
              <a:rPr lang="en-US" altLang="zh-CN"/>
              <a:t>PATCH	</a:t>
            </a:r>
            <a:r>
              <a:rPr lang="zh-CN" altLang="en-US"/>
              <a:t>表示更新资源的部分数据。</a:t>
            </a:r>
            <a:endParaRPr lang="en-US" altLang="zh-CN"/>
          </a:p>
          <a:p>
            <a:pPr lvl="1">
              <a:lnSpc>
                <a:spcPts val="2700"/>
              </a:lnSpc>
              <a:spcBef>
                <a:spcPts val="600"/>
              </a:spcBef>
            </a:pPr>
            <a:r>
              <a:rPr lang="en-US" altLang="zh-CN"/>
              <a:t>HEAD	</a:t>
            </a:r>
            <a:r>
              <a:rPr lang="zh-CN" altLang="en-US"/>
              <a:t>只请求头部信息，包括起始行，但是没有响应主体，和</a:t>
            </a:r>
            <a:r>
              <a:rPr lang="en-US" altLang="zh-CN"/>
              <a:t>GET</a:t>
            </a:r>
            <a:r>
              <a:rPr lang="zh-CN" altLang="en-US"/>
              <a:t>类似，有时也用</a:t>
            </a:r>
            <a:r>
              <a:rPr lang="en-US" altLang="zh-CN"/>
              <a:t>GET</a:t>
            </a:r>
            <a:r>
              <a:rPr lang="zh-CN" altLang="en-US"/>
              <a:t>实现。</a:t>
            </a:r>
            <a:endParaRPr lang="en-US" altLang="zh-CN"/>
          </a:p>
          <a:p>
            <a:pPr lvl="1">
              <a:lnSpc>
                <a:spcPts val="2700"/>
              </a:lnSpc>
              <a:spcBef>
                <a:spcPts val="600"/>
              </a:spcBef>
            </a:pPr>
            <a:r>
              <a:rPr lang="en-US" altLang="zh-CN"/>
              <a:t>TRACE	</a:t>
            </a:r>
            <a:r>
              <a:rPr lang="zh-CN" altLang="en-US"/>
              <a:t>主要用于诊断，主要是用于</a:t>
            </a:r>
            <a:r>
              <a:rPr lang="en-US" altLang="zh-CN"/>
              <a:t>debug</a:t>
            </a:r>
            <a:r>
              <a:rPr lang="zh-CN" altLang="en-US"/>
              <a:t>场景。</a:t>
            </a:r>
            <a:endParaRPr lang="en-US" altLang="zh-CN"/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/>
              <a:t>其中</a:t>
            </a:r>
            <a:r>
              <a:rPr lang="en-US" altLang="zh-CN"/>
              <a:t>POST</a:t>
            </a:r>
            <a:r>
              <a:rPr lang="zh-CN" altLang="en-US"/>
              <a:t>、</a:t>
            </a:r>
            <a:r>
              <a:rPr lang="en-US" altLang="zh-CN"/>
              <a:t>PUT</a:t>
            </a:r>
            <a:r>
              <a:rPr lang="zh-CN" altLang="en-US"/>
              <a:t>、</a:t>
            </a:r>
            <a:r>
              <a:rPr lang="en-US" altLang="zh-CN"/>
              <a:t>PATCH</a:t>
            </a:r>
            <a:r>
              <a:rPr lang="zh-CN" altLang="en-US"/>
              <a:t>需要携带请求体数据，</a:t>
            </a:r>
            <a:r>
              <a:rPr lang="en-US" altLang="zh-CN"/>
              <a:t>DELETE</a:t>
            </a:r>
            <a:r>
              <a:rPr lang="zh-CN" altLang="en-US"/>
              <a:t>请求可选。其他请求都不能带请求体数据。</a:t>
            </a:r>
          </a:p>
        </p:txBody>
      </p:sp>
    </p:spTree>
    <p:extLst>
      <p:ext uri="{BB962C8B-B14F-4D97-AF65-F5344CB8AC3E}">
        <p14:creationId xmlns:p14="http://schemas.microsoft.com/office/powerpoint/2010/main" val="92312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926</Words>
  <Application>Microsoft Office PowerPoint</Application>
  <PresentationFormat>宽屏</PresentationFormat>
  <Paragraphs>85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Office 主题​​</vt:lpstr>
      <vt:lpstr>微信和小程序开发</vt:lpstr>
      <vt:lpstr>HTTP协议</vt:lpstr>
      <vt:lpstr>HTTP协议</vt:lpstr>
      <vt:lpstr>HTTP协议</vt:lpstr>
      <vt:lpstr>HTTP协议和通信软件</vt:lpstr>
      <vt:lpstr>HTTP协议通信示例</vt:lpstr>
      <vt:lpstr>请求的格式</vt:lpstr>
      <vt:lpstr>响应的格式</vt:lpstr>
      <vt:lpstr>请求类型</vt:lpstr>
      <vt:lpstr>响应状态码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275</cp:revision>
  <cp:lastPrinted>2020-10-03T16:43:48Z</cp:lastPrinted>
  <dcterms:created xsi:type="dcterms:W3CDTF">2020-03-16T09:08:30Z</dcterms:created>
  <dcterms:modified xsi:type="dcterms:W3CDTF">2020-10-03T16:54:16Z</dcterms:modified>
</cp:coreProperties>
</file>