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9" r:id="rId4"/>
    <p:sldId id="274" r:id="rId5"/>
    <p:sldId id="287" r:id="rId6"/>
    <p:sldId id="288" r:id="rId7"/>
    <p:sldId id="275" r:id="rId8"/>
    <p:sldId id="285" r:id="rId9"/>
    <p:sldId id="286" r:id="rId10"/>
    <p:sldId id="264" r:id="rId11"/>
    <p:sldId id="271" r:id="rId12"/>
    <p:sldId id="289" r:id="rId13"/>
    <p:sldId id="279" r:id="rId14"/>
    <p:sldId id="29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5FE74-5E9B-469A-9E6A-418F146A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8E8D5C-9A62-4870-BFD5-28A29919E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824F45-10FC-4C5A-974B-AFD0085B0123}"/>
              </a:ext>
            </a:extLst>
          </p:cNvPr>
          <p:cNvSpPr txBox="1"/>
          <p:nvPr userDrawn="1"/>
        </p:nvSpPr>
        <p:spPr>
          <a:xfrm>
            <a:off x="9900449" y="6097596"/>
            <a:ext cx="186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河北师范大学软件学院</a:t>
            </a:r>
            <a:endParaRPr lang="en-US" altLang="zh-CN" sz="120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r"/>
            <a:r>
              <a:rPr lang="en-US" altLang="zh-CN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QQ:1146040444</a:t>
            </a:r>
            <a:endParaRPr lang="en-US" altLang="zh-CN" sz="1200" dirty="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78CE4E-EF60-48CE-8024-CB76F74E7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216" b="-2009"/>
          <a:stretch/>
        </p:blipFill>
        <p:spPr>
          <a:xfrm>
            <a:off x="986378" y="394786"/>
            <a:ext cx="537622" cy="3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7A698-A799-41CE-AD26-DBBBB652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EE8A1-F78D-49E9-9164-4333A7F7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A15C1-454E-4A55-AAA9-2F5700F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8354B-392F-4F89-BDDE-FCA4BDC9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D6B8E-4219-4FF0-B255-E350D12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4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A58C92-66E3-4CB9-9DA0-02E0A4A53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5AA65-98D0-4D93-A1DE-AEAD207D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2EB74-8E66-42E4-8012-FA336FE8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63224-DCB7-43FA-984A-5A4590E6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5F582-8CCD-41BB-B5FE-9B651BDA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2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4E4D0-9B85-49AE-9DBD-55F9491E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534"/>
          </a:xfrm>
        </p:spPr>
        <p:txBody>
          <a:bodyPr>
            <a:normAutofit/>
          </a:bodyPr>
          <a:lstStyle>
            <a:lvl1pPr>
              <a:defRPr sz="4000" baseline="0">
                <a:latin typeface="JetBrains Mono" panose="020B0509020102050004" pitchFamily="49" charset="0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AA7D5-A1A5-4F91-9199-1C8E7764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6"/>
            <a:ext cx="10515600" cy="4704298"/>
          </a:xfrm>
        </p:spPr>
        <p:txBody>
          <a:bodyPr>
            <a:normAutofit/>
          </a:bodyPr>
          <a:lstStyle>
            <a:lvl1pPr>
              <a:lnSpc>
                <a:spcPts val="3000"/>
              </a:lnSpc>
              <a:spcBef>
                <a:spcPts val="1200"/>
              </a:spcBef>
              <a:defRPr sz="22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30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30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30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30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3521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4F396-184E-4BFD-946C-402D0246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70268-6E5D-4904-BEBA-C3B02338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17588-253B-439B-B7A2-7CAE4996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621CD-DC13-418A-B650-4D3B57BE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CB468-6C29-4913-9BC8-4A7DAF7C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CE652-59E7-464B-B994-EE5E3900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911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8E5B-C129-4581-A0FA-7F82ABCA0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1C77C-A72C-43FD-8112-1064AFF6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DB6921-3E6C-4EE9-92EF-4AB3BAEF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143A8-0B99-408C-9DD6-B181EC21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C66F5-8A6A-446B-8808-451D0E9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0894A-23DC-4485-8055-2BFC778A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541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98FF7-0115-449F-AFD0-B29A12E3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37223"/>
            <a:ext cx="5157787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0FB9A7-2C7F-40C9-AE05-49F15D20B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266BDB-6D42-4FA7-9B64-966DFCC3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37223"/>
            <a:ext cx="5183188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97C94C-B2AB-4EFA-9E7E-7D824A009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8256E8-EB59-478A-BF7D-D04EE679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BC11C5-2759-4857-9D82-8171B141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A1FBF1-2DA4-4E32-9656-4CEF2CE0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49ECE-94AB-41BF-AC40-A0FAACF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66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17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3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AAEB-9062-408B-A554-F1827FC9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3282E-9448-4282-B484-3066210E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B0286-AAE5-4813-B183-1BEE3DFFF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B5E41-1CAB-4A02-BCCE-5B68D795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AC442-CAED-4A32-86F5-30A77F2F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9D44-8254-4938-98FF-1DDE206C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D0218-9763-4781-9768-D9B53F9F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E6857C-F09F-4C66-A223-98503607A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1BA42-3F4B-42C3-A5D0-7AEAE44EF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50C05-3ADE-4EA3-BF41-99EBAF97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1B8D7-6746-4824-AF17-6AF8CEE9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16423-69EC-4570-9DED-A21A0FAE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1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353B81-1EE0-4A3A-9E52-A5585AC8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24D07-DC3C-492E-8822-0EA2A794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604"/>
            <a:ext cx="10515600" cy="467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3962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7F627-B8E2-484E-A824-E3531A92F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微信和小程序开发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26362F-17CE-4457-99BA-C39E033DC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>
                <a:latin typeface="Roboto Mono Light" pitchFamily="2" charset="0"/>
              </a:rPr>
              <a:t>HTTP</a:t>
            </a:r>
            <a:r>
              <a:rPr lang="zh-CN" altLang="en-US">
                <a:latin typeface="Roboto Mono Light" pitchFamily="2" charset="0"/>
              </a:rPr>
              <a:t>协议和复杂通信</a:t>
            </a:r>
            <a:endParaRPr lang="zh-CN" altLang="en-US" dirty="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637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跨域问题</a:t>
            </a: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6491841B-3357-4BCF-8DA0-0EAD0E04D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如果最后开发的应用把前端和后台</a:t>
            </a:r>
            <a:r>
              <a:rPr lang="en-US" altLang="zh-CN"/>
              <a:t>API</a:t>
            </a:r>
            <a:r>
              <a:rPr lang="zh-CN" altLang="en-US"/>
              <a:t>放在一起发布，所有的请求都在一个域下，请求过程不会有问题。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一旦前后端彻底分离，前端和后端的服务都不在一起，域名一般也都是不同的。这时候会遇到跨域问题。同源策略要求协议、域名、端口必须一致。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只有同一个协议、域名、端口才是同一个域。有一个元素不满足都是跨域。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2286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1DB66-8CF6-4B09-B21E-32ACBB76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如何解决跨域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7DACF-A999-4081-AAC3-B29D00F52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Web</a:t>
            </a:r>
            <a:r>
              <a:rPr lang="zh-CN" altLang="en-US"/>
              <a:t>标准来解决跨域问题需要前端和后端配合。前端异步请求只需要通过参数告知浏览器允许。后端的处理会比较麻烦，需要在返回的请求中携带几个头信息。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跨域访问时，浏览器会在发起</a:t>
            </a:r>
            <a:r>
              <a:rPr lang="en-US" altLang="zh-CN"/>
              <a:t>POST</a:t>
            </a:r>
            <a:r>
              <a:rPr lang="zh-CN" altLang="en-US"/>
              <a:t>、</a:t>
            </a:r>
            <a:r>
              <a:rPr lang="en-US" altLang="zh-CN"/>
              <a:t>PUT</a:t>
            </a:r>
            <a:r>
              <a:rPr lang="zh-CN" altLang="en-US"/>
              <a:t>、</a:t>
            </a:r>
            <a:r>
              <a:rPr lang="en-US" altLang="zh-CN"/>
              <a:t>DELETE</a:t>
            </a:r>
            <a:r>
              <a:rPr lang="zh-CN" altLang="en-US"/>
              <a:t>请求时先进行</a:t>
            </a:r>
            <a:r>
              <a:rPr lang="en-US" altLang="zh-CN"/>
              <a:t>OPTIONS</a:t>
            </a:r>
            <a:r>
              <a:rPr lang="zh-CN" altLang="en-US"/>
              <a:t>请求，根据</a:t>
            </a:r>
            <a:r>
              <a:rPr lang="en-US" altLang="zh-CN"/>
              <a:t>OPTIONS</a:t>
            </a:r>
            <a:r>
              <a:rPr lang="zh-CN" altLang="en-US"/>
              <a:t>返回的头信息来决定是否发起真正的请求。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关于更多跨域访问，可以参考：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https://developer.mozilla.org/zh-CN/docs/Web/HTTP/Access_control_CORS</a:t>
            </a:r>
          </a:p>
        </p:txBody>
      </p:sp>
    </p:spTree>
    <p:extLst>
      <p:ext uri="{BB962C8B-B14F-4D97-AF65-F5344CB8AC3E}">
        <p14:creationId xmlns:p14="http://schemas.microsoft.com/office/powerpoint/2010/main" val="3767247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FD5F0-0EF0-41F4-813F-B57E278BD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程序中的跨域解决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B4612-549D-4FE1-BCCD-353B7D475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如果多个</a:t>
            </a:r>
            <a:r>
              <a:rPr lang="en-US" altLang="zh-CN"/>
              <a:t>API</a:t>
            </a:r>
            <a:r>
              <a:rPr lang="zh-CN" altLang="en-US"/>
              <a:t>、都需要返回跨域允许的消息头，这会非常麻烦。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对于编码来说，是重复的，维护非常不便。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好在，我们已经探索出了一种比较好的模式来解决各种依赖和层级问题。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那就是：洋葱模型。其中的组件，通常称为中间件。</a:t>
            </a:r>
          </a:p>
        </p:txBody>
      </p:sp>
    </p:spTree>
    <p:extLst>
      <p:ext uri="{BB962C8B-B14F-4D97-AF65-F5344CB8AC3E}">
        <p14:creationId xmlns:p14="http://schemas.microsoft.com/office/powerpoint/2010/main" val="545535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74828-64B6-4C32-B35B-D025E642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中间件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F7A1AF4-B1C1-4971-98AB-182C16B76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94" y="4506270"/>
            <a:ext cx="4693909" cy="1793782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3542555-8AE6-4A71-97AE-C21E696DF858}"/>
              </a:ext>
            </a:extLst>
          </p:cNvPr>
          <p:cNvSpPr txBox="1"/>
          <p:nvPr/>
        </p:nvSpPr>
        <p:spPr>
          <a:xfrm>
            <a:off x="838200" y="1458158"/>
            <a:ext cx="8146002" cy="417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Noto Mono" panose="020B0609030804020204" pitchFamily="49" charset="0"/>
                <a:ea typeface="思源黑体 CN Light" panose="020B0300000000000000" pitchFamily="34" charset="-122"/>
              </a:rPr>
              <a:t>在</a:t>
            </a:r>
            <a:r>
              <a:rPr lang="en-US" altLang="zh-CN" sz="2000">
                <a:latin typeface="Noto Mono" panose="020B0609030804020204" pitchFamily="49" charset="0"/>
                <a:ea typeface="思源黑体 CN Light" panose="020B0300000000000000" pitchFamily="34" charset="-122"/>
              </a:rPr>
              <a:t>Web</a:t>
            </a:r>
            <a:r>
              <a:rPr lang="zh-CN" altLang="en-US" sz="2000">
                <a:latin typeface="Noto Mono" panose="020B0609030804020204" pitchFamily="49" charset="0"/>
                <a:ea typeface="思源黑体 CN Light" panose="020B0300000000000000" pitchFamily="34" charset="-122"/>
              </a:rPr>
              <a:t>框架中，使用</a:t>
            </a:r>
            <a:r>
              <a:rPr lang="en-US" altLang="zh-CN" sz="2000">
                <a:latin typeface="Noto Mono" panose="020B0609030804020204" pitchFamily="49" charset="0"/>
                <a:ea typeface="思源黑体 CN Light" panose="020B0300000000000000" pitchFamily="34" charset="-122"/>
              </a:rPr>
              <a:t>use</a:t>
            </a:r>
            <a:r>
              <a:rPr lang="zh-CN" altLang="en-US" sz="2000">
                <a:latin typeface="Noto Mono" panose="020B0609030804020204" pitchFamily="49" charset="0"/>
                <a:ea typeface="思源黑体 CN Light" panose="020B0300000000000000" pitchFamily="34" charset="-122"/>
              </a:rPr>
              <a:t>添加中间件。</a:t>
            </a:r>
            <a:r>
              <a:rPr lang="en-US" altLang="zh-CN" sz="2000">
                <a:latin typeface="Noto Mono" panose="020B0609030804020204" pitchFamily="49" charset="0"/>
                <a:ea typeface="思源黑体 CN Light" panose="020B0300000000000000" pitchFamily="34" charset="-122"/>
              </a:rPr>
              <a:t>use</a:t>
            </a:r>
            <a:r>
              <a:rPr lang="zh-CN" altLang="en-US" sz="2000">
                <a:latin typeface="Noto Mono" panose="020B0609030804020204" pitchFamily="49" charset="0"/>
                <a:ea typeface="思源黑体 CN Light" panose="020B0300000000000000" pitchFamily="34" charset="-122"/>
              </a:rPr>
              <a:t>添加的中间件按照添加顺序执行，这更符合编码逻辑。</a:t>
            </a:r>
            <a:endParaRPr lang="en-US" altLang="zh-CN" sz="2000">
              <a:latin typeface="Noto Mono" panose="020B0609030804020204" pitchFamily="49" charset="0"/>
              <a:ea typeface="思源黑体 CN Light" panose="020B0300000000000000" pitchFamily="34" charset="-122"/>
            </a:endParaRP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latin typeface="Noto Mono" panose="020B0609030804020204" pitchFamily="49" charset="0"/>
                <a:ea typeface="思源黑体 CN Light" panose="020B0300000000000000" pitchFamily="34" charset="-122"/>
              </a:rPr>
              <a:t>await next()</a:t>
            </a:r>
            <a:r>
              <a:rPr lang="zh-CN" altLang="en-US" sz="2000">
                <a:latin typeface="Noto Mono" panose="020B0609030804020204" pitchFamily="49" charset="0"/>
                <a:ea typeface="思源黑体 CN Light" panose="020B0300000000000000" pitchFamily="34" charset="-122"/>
              </a:rPr>
              <a:t>表示执行下一层。如果不需要执行下一层则只需要不写</a:t>
            </a:r>
            <a:r>
              <a:rPr lang="en-US" altLang="zh-CN" sz="2000">
                <a:latin typeface="Noto Mono" panose="020B0609030804020204" pitchFamily="49" charset="0"/>
                <a:ea typeface="思源黑体 CN Light" panose="020B0300000000000000" pitchFamily="34" charset="-122"/>
              </a:rPr>
              <a:t>await next()</a:t>
            </a:r>
            <a:r>
              <a:rPr lang="zh-CN" altLang="en-US" sz="2000">
                <a:latin typeface="Noto Mono" panose="020B0609030804020204" pitchFamily="49" charset="0"/>
                <a:ea typeface="思源黑体 CN Light" panose="020B0300000000000000" pitchFamily="34" charset="-122"/>
              </a:rPr>
              <a:t>。</a:t>
            </a:r>
            <a:endParaRPr lang="en-US" altLang="zh-CN" sz="2000">
              <a:latin typeface="Noto Mono" panose="020B0609030804020204" pitchFamily="49" charset="0"/>
              <a:ea typeface="思源黑体 CN Light" panose="020B0300000000000000" pitchFamily="34" charset="-122"/>
            </a:endParaRP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latin typeface="Noto Mono" panose="020B0609030804020204" pitchFamily="49" charset="0"/>
                <a:ea typeface="思源黑体 CN Light" panose="020B0300000000000000" pitchFamily="34" charset="-122"/>
              </a:rPr>
              <a:t>use</a:t>
            </a:r>
            <a:r>
              <a:rPr lang="zh-CN" altLang="en-US" sz="2000">
                <a:latin typeface="Noto Mono" panose="020B0609030804020204" pitchFamily="49" charset="0"/>
                <a:ea typeface="思源黑体 CN Light" panose="020B0300000000000000" pitchFamily="34" charset="-122"/>
              </a:rPr>
              <a:t>还支持第二个参数，用于控制针对哪个请求类型执行，以及指定中间件分组。</a:t>
            </a:r>
            <a:endParaRPr lang="en-US" altLang="zh-CN" sz="2000">
              <a:latin typeface="Noto Mono" panose="020B0609030804020204" pitchFamily="49" charset="0"/>
              <a:ea typeface="思源黑体 CN Light" panose="020B0300000000000000" pitchFamily="34" charset="-122"/>
            </a:endParaRP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Noto Mono" panose="020B0609030804020204" pitchFamily="49" charset="0"/>
                <a:ea typeface="思源黑体 CN Light" panose="020B0300000000000000" pitchFamily="34" charset="-122"/>
              </a:rPr>
              <a:t>中间件分组是基于路由的分组。好处是，可以按照分组执行，灵活配置，高效执行。</a:t>
            </a:r>
            <a:endParaRPr lang="en-US" altLang="zh-CN" sz="2000">
              <a:latin typeface="Noto Mono" panose="020B0609030804020204" pitchFamily="49" charset="0"/>
              <a:ea typeface="思源黑体 CN Light" panose="020B0300000000000000" pitchFamily="34" charset="-122"/>
            </a:endParaRP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Noto Mono" panose="020B0609030804020204" pitchFamily="49" charset="0"/>
                <a:ea typeface="思源黑体 CN Light" panose="020B0300000000000000" pitchFamily="34" charset="-122"/>
              </a:rPr>
              <a:t>中间件分组和控制参数不是每个框架都支持。</a:t>
            </a:r>
            <a:endParaRPr lang="en-US" altLang="zh-CN" sz="2000">
              <a:latin typeface="Noto Mono" panose="020B0609030804020204" pitchFamily="49" charset="0"/>
              <a:ea typeface="思源黑体 CN Light" panose="020B0300000000000000" pitchFamily="34" charset="-122"/>
            </a:endParaRP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>
              <a:latin typeface="Noto Mono" panose="020B0609030804020204" pitchFamily="49" charset="0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4132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104EC-8AD9-4D1E-ABC4-725265BA7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中间件解决跨域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06D9CB3-ABD2-498F-860E-CDE59971E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16" y="1927642"/>
            <a:ext cx="7618167" cy="3002716"/>
          </a:xfrm>
        </p:spPr>
      </p:pic>
    </p:spTree>
    <p:extLst>
      <p:ext uri="{BB962C8B-B14F-4D97-AF65-F5344CB8AC3E}">
        <p14:creationId xmlns:p14="http://schemas.microsoft.com/office/powerpoint/2010/main" val="115553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316A7-C113-4E3B-B63F-E5F95F0F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提交数据的方案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709F1-043C-4EAF-9103-29708F2D9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在进行一些比较复杂的数据提交时，接口的设计方案很重要。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前端接口调用，</a:t>
            </a:r>
            <a:r>
              <a:rPr lang="en-US" altLang="zh-CN"/>
              <a:t>body</a:t>
            </a:r>
            <a:r>
              <a:rPr lang="zh-CN" altLang="en-US"/>
              <a:t>数据以</a:t>
            </a:r>
            <a:r>
              <a:rPr lang="en-US" altLang="zh-CN"/>
              <a:t>JSON</a:t>
            </a:r>
            <a:r>
              <a:rPr lang="zh-CN" altLang="en-US"/>
              <a:t>格式提交，后端直接进行</a:t>
            </a:r>
            <a:r>
              <a:rPr lang="en-US" altLang="zh-CN"/>
              <a:t>JSON.parse</a:t>
            </a:r>
            <a:r>
              <a:rPr lang="zh-CN" altLang="en-US"/>
              <a:t>操作。实践开发来看，这个方式比较简单实用。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XML</a:t>
            </a:r>
            <a:r>
              <a:rPr lang="zh-CN" altLang="en-US"/>
              <a:t>逐渐退出前后端</a:t>
            </a:r>
            <a:r>
              <a:rPr lang="en-US" altLang="zh-CN"/>
              <a:t>Web</a:t>
            </a:r>
            <a:r>
              <a:rPr lang="zh-CN" altLang="en-US"/>
              <a:t>通信的主要原因是：解析不如</a:t>
            </a:r>
            <a:r>
              <a:rPr lang="en-US" altLang="zh-CN"/>
              <a:t>JSON</a:t>
            </a:r>
            <a:r>
              <a:rPr lang="zh-CN" altLang="en-US"/>
              <a:t>快；对数据的描述不如</a:t>
            </a:r>
            <a:r>
              <a:rPr lang="en-US" altLang="zh-CN"/>
              <a:t>JSON</a:t>
            </a:r>
            <a:r>
              <a:rPr lang="zh-CN" altLang="en-US"/>
              <a:t>轻量，往往一些简单的数据，</a:t>
            </a:r>
            <a:r>
              <a:rPr lang="en-US" altLang="zh-CN"/>
              <a:t>XML</a:t>
            </a:r>
            <a:r>
              <a:rPr lang="zh-CN" altLang="en-US"/>
              <a:t>的描述标签比数据本身还要多；</a:t>
            </a:r>
            <a:r>
              <a:rPr lang="en-US" altLang="zh-CN"/>
              <a:t>JS</a:t>
            </a:r>
            <a:r>
              <a:rPr lang="zh-CN" altLang="en-US"/>
              <a:t>天生支持</a:t>
            </a:r>
            <a:r>
              <a:rPr lang="en-US" altLang="zh-CN"/>
              <a:t>JSON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4888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会话验证和保持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FF7099-E011-4259-89C2-9564E0FDE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是无状态的协议，实际上，</a:t>
            </a:r>
            <a:r>
              <a:rPr lang="en-US" altLang="zh-CN"/>
              <a:t>TCP</a:t>
            </a:r>
            <a:r>
              <a:rPr lang="zh-CN" altLang="en-US"/>
              <a:t>的长连接也不能作为可靠登录状态，登录状态一定是要靠一个可信的</a:t>
            </a:r>
            <a:r>
              <a:rPr lang="en-US" altLang="zh-CN"/>
              <a:t>token</a:t>
            </a:r>
            <a:r>
              <a:rPr lang="zh-CN" altLang="en-US"/>
              <a:t>或者说</a:t>
            </a:r>
            <a:r>
              <a:rPr lang="en-US" altLang="zh-CN"/>
              <a:t>key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在具体的实现上，存在多种方案：</a:t>
            </a:r>
            <a:r>
              <a:rPr lang="en-US" altLang="zh-CN"/>
              <a:t>Cookie</a:t>
            </a:r>
            <a:r>
              <a:rPr lang="zh-CN" altLang="en-US"/>
              <a:t>、</a:t>
            </a:r>
            <a:r>
              <a:rPr lang="en-US" altLang="zh-CN"/>
              <a:t>Authorization</a:t>
            </a:r>
            <a:r>
              <a:rPr lang="zh-CN" altLang="en-US"/>
              <a:t>、</a:t>
            </a:r>
            <a:r>
              <a:rPr lang="en-US" altLang="zh-CN"/>
              <a:t>Token</a:t>
            </a:r>
            <a:r>
              <a:rPr lang="zh-CN" altLang="en-US"/>
              <a:t>等。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Cookie</a:t>
            </a:r>
            <a:r>
              <a:rPr lang="zh-CN" altLang="en-US"/>
              <a:t>和</a:t>
            </a:r>
            <a:r>
              <a:rPr lang="en-US" altLang="zh-CN"/>
              <a:t>Authorization</a:t>
            </a:r>
            <a:r>
              <a:rPr lang="zh-CN" altLang="en-US"/>
              <a:t>都是利用</a:t>
            </a:r>
            <a:r>
              <a:rPr lang="en-US" altLang="zh-CN"/>
              <a:t>HTTP</a:t>
            </a:r>
            <a:r>
              <a:rPr lang="zh-CN" altLang="en-US"/>
              <a:t>消息头来传递关键数据。而</a:t>
            </a:r>
            <a:r>
              <a:rPr lang="en-US" altLang="zh-CN"/>
              <a:t>Token</a:t>
            </a:r>
            <a:r>
              <a:rPr lang="zh-CN" altLang="en-US"/>
              <a:t>可以利用前两者或者是其他消息头来传递，也可以利用</a:t>
            </a:r>
            <a:r>
              <a:rPr lang="en-US" altLang="zh-CN"/>
              <a:t>url</a:t>
            </a:r>
            <a:r>
              <a:rPr lang="zh-CN" altLang="en-US"/>
              <a:t>的参数。在接口开发中，</a:t>
            </a:r>
            <a:r>
              <a:rPr lang="en-US" altLang="zh-CN"/>
              <a:t>Token</a:t>
            </a:r>
            <a:r>
              <a:rPr lang="zh-CN" altLang="en-US"/>
              <a:t>是利用最多的也是最灵活的。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368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12090-F476-430F-B53E-B70DDD5A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6"/>
            <a:ext cx="10515600" cy="876534"/>
          </a:xfrm>
        </p:spPr>
        <p:txBody>
          <a:bodyPr/>
          <a:lstStyle/>
          <a:p>
            <a:r>
              <a:rPr lang="en-US" altLang="zh-CN"/>
              <a:t>Cookie</a:t>
            </a:r>
            <a:r>
              <a:rPr lang="zh-CN" altLang="en-US"/>
              <a:t>方式的流程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938F17C-CD35-4A49-91D4-19C02B58F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766" y="1127962"/>
            <a:ext cx="7880468" cy="5570234"/>
          </a:xfrm>
        </p:spPr>
      </p:pic>
    </p:spTree>
    <p:extLst>
      <p:ext uri="{BB962C8B-B14F-4D97-AF65-F5344CB8AC3E}">
        <p14:creationId xmlns:p14="http://schemas.microsoft.com/office/powerpoint/2010/main" val="410300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42BB4-59F2-407A-97C3-DFF74F44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session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D6681-7B46-4A6B-8D59-8B934DDD1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session</a:t>
            </a:r>
            <a:r>
              <a:rPr lang="zh-CN" altLang="en-US"/>
              <a:t>本意就是表示会话，但是在互联网领域，可能会有所特指，因为很多工具在实现</a:t>
            </a:r>
            <a:r>
              <a:rPr lang="en-US" altLang="zh-CN"/>
              <a:t>session</a:t>
            </a:r>
            <a:r>
              <a:rPr lang="zh-CN" altLang="en-US"/>
              <a:t>使用了文件型的存储。在</a:t>
            </a:r>
            <a:r>
              <a:rPr lang="en-US" altLang="zh-CN"/>
              <a:t>PHP/Java</a:t>
            </a:r>
            <a:r>
              <a:rPr lang="zh-CN" altLang="en-US"/>
              <a:t>进行</a:t>
            </a:r>
            <a:r>
              <a:rPr lang="en-US" altLang="zh-CN"/>
              <a:t>Web</a:t>
            </a:r>
            <a:r>
              <a:rPr lang="zh-CN" altLang="en-US"/>
              <a:t>开发的领域，提到</a:t>
            </a:r>
            <a:r>
              <a:rPr lang="en-US" altLang="zh-CN"/>
              <a:t>session</a:t>
            </a:r>
            <a:r>
              <a:rPr lang="zh-CN" altLang="en-US"/>
              <a:t>通常就是特定的文件存储。而在</a:t>
            </a:r>
            <a:r>
              <a:rPr lang="en-US" altLang="zh-CN"/>
              <a:t>Node.js</a:t>
            </a:r>
            <a:r>
              <a:rPr lang="zh-CN" altLang="en-US"/>
              <a:t>相关扩展中，实现上也都会支持这种方案。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session</a:t>
            </a:r>
            <a:r>
              <a:rPr lang="zh-CN" altLang="en-US"/>
              <a:t>和</a:t>
            </a:r>
            <a:r>
              <a:rPr lang="en-US" altLang="zh-CN"/>
              <a:t>cookie</a:t>
            </a:r>
            <a:r>
              <a:rPr lang="zh-CN" altLang="en-US"/>
              <a:t>往往会成对出现，比如在</a:t>
            </a:r>
            <a:r>
              <a:rPr lang="en-US" altLang="zh-CN"/>
              <a:t>PHP</a:t>
            </a:r>
            <a:r>
              <a:rPr lang="zh-CN" altLang="en-US"/>
              <a:t>中，默认就有</a:t>
            </a:r>
            <a:r>
              <a:rPr lang="en-US" altLang="zh-CN"/>
              <a:t>session</a:t>
            </a:r>
            <a:r>
              <a:rPr lang="zh-CN" altLang="en-US"/>
              <a:t>机制。其原理就是利用文件来存储</a:t>
            </a:r>
            <a:r>
              <a:rPr lang="en-US" altLang="zh-CN"/>
              <a:t>SESSION</a:t>
            </a:r>
            <a:r>
              <a:rPr lang="zh-CN" altLang="en-US"/>
              <a:t>数据（可以更改，默认为文件存储），</a:t>
            </a:r>
            <a:r>
              <a:rPr lang="en-US" altLang="zh-CN"/>
              <a:t>cookie</a:t>
            </a:r>
            <a:r>
              <a:rPr lang="zh-CN" altLang="en-US"/>
              <a:t>中保存的</a:t>
            </a:r>
            <a:r>
              <a:rPr lang="en-US" altLang="zh-CN"/>
              <a:t>SESSIONID</a:t>
            </a:r>
            <a:r>
              <a:rPr lang="zh-CN" altLang="en-US"/>
              <a:t>的值其实是服务端</a:t>
            </a:r>
            <a:r>
              <a:rPr lang="en-US" altLang="zh-CN"/>
              <a:t>SESSION</a:t>
            </a:r>
            <a:r>
              <a:rPr lang="zh-CN" altLang="en-US"/>
              <a:t>文件的名字。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需要知道的是，尽管</a:t>
            </a:r>
            <a:r>
              <a:rPr lang="en-US" altLang="zh-CN"/>
              <a:t>cookie-session</a:t>
            </a:r>
            <a:r>
              <a:rPr lang="zh-CN" altLang="en-US"/>
              <a:t>经常成对出现，但是二者没有必然联系。为了做会话验证，前端要存储一个凭证，而后端需要一个验证凭证的过程，于是二者结合了。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9189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E016F-EB80-4FA7-8F47-9678E548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Node.js</a:t>
            </a:r>
            <a:r>
              <a:rPr lang="zh-CN" altLang="en-US"/>
              <a:t>中的</a:t>
            </a:r>
            <a:r>
              <a:rPr lang="en-US" altLang="zh-CN"/>
              <a:t>cookie</a:t>
            </a:r>
            <a:r>
              <a:rPr lang="zh-CN" altLang="en-US"/>
              <a:t>和</a:t>
            </a:r>
            <a:r>
              <a:rPr lang="en-US" altLang="zh-CN"/>
              <a:t>session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6B3283-FAD1-4E8F-B4F5-C00AC29EE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cookie</a:t>
            </a:r>
            <a:r>
              <a:rPr lang="zh-CN" altLang="en-US"/>
              <a:t>和文件型</a:t>
            </a:r>
            <a:r>
              <a:rPr lang="en-US" altLang="zh-CN"/>
              <a:t>session</a:t>
            </a:r>
            <a:r>
              <a:rPr lang="zh-CN" altLang="en-US"/>
              <a:t>对性能肯定是有影响的，对于基于会话验证的服务来说，所有的服务都要在此之后进行，在这之前是</a:t>
            </a:r>
            <a:r>
              <a:rPr lang="en-US" altLang="zh-CN"/>
              <a:t>cookie</a:t>
            </a:r>
            <a:r>
              <a:rPr lang="zh-CN" altLang="en-US"/>
              <a:t>的解析，然后是</a:t>
            </a:r>
            <a:r>
              <a:rPr lang="en-US" altLang="zh-CN"/>
              <a:t>session</a:t>
            </a:r>
            <a:r>
              <a:rPr lang="zh-CN" altLang="en-US"/>
              <a:t>数据的读取。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cookie</a:t>
            </a:r>
            <a:r>
              <a:rPr lang="zh-CN" altLang="en-US"/>
              <a:t>和</a:t>
            </a:r>
            <a:r>
              <a:rPr lang="en-US" altLang="zh-CN"/>
              <a:t>session</a:t>
            </a:r>
            <a:r>
              <a:rPr lang="zh-CN" altLang="en-US"/>
              <a:t>机制在</a:t>
            </a:r>
            <a:r>
              <a:rPr lang="en-US" altLang="zh-CN"/>
              <a:t>Node.js</a:t>
            </a:r>
            <a:r>
              <a:rPr lang="zh-CN" altLang="en-US"/>
              <a:t>中配合使用成本相对来说要高一点，因为运行环境默认没有提供，需要自己编写处理过程或者使用扩展。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这还算不上大问题，真正严重的问题是，一方面，</a:t>
            </a:r>
            <a:r>
              <a:rPr lang="en-US" altLang="zh-CN"/>
              <a:t>cookie</a:t>
            </a:r>
            <a:r>
              <a:rPr lang="zh-CN" altLang="en-US"/>
              <a:t>在很多情况下会被禁止，另一方面利用传统的</a:t>
            </a:r>
            <a:r>
              <a:rPr lang="en-US" altLang="zh-CN"/>
              <a:t>cookie</a:t>
            </a:r>
            <a:r>
              <a:rPr lang="zh-CN" altLang="en-US"/>
              <a:t>和</a:t>
            </a:r>
            <a:r>
              <a:rPr lang="en-US" altLang="zh-CN"/>
              <a:t>session</a:t>
            </a:r>
            <a:r>
              <a:rPr lang="zh-CN" altLang="en-US"/>
              <a:t>机制基本就限定在了单台服务器架构上，做分布式也是可以的，会很麻烦。</a:t>
            </a:r>
            <a:r>
              <a:rPr lang="en-US" altLang="zh-CN" sz="1600"/>
              <a:t>[</a:t>
            </a:r>
            <a:r>
              <a:rPr lang="zh-CN" altLang="en-US" sz="1600"/>
              <a:t>至于</a:t>
            </a:r>
            <a:r>
              <a:rPr lang="en-US" altLang="zh-CN" sz="1600"/>
              <a:t>cookie</a:t>
            </a:r>
            <a:r>
              <a:rPr lang="zh-CN" altLang="en-US" sz="1600"/>
              <a:t>的安全性问题，现在是有很多方案提高安全性的。</a:t>
            </a:r>
            <a:r>
              <a:rPr lang="en-US" altLang="zh-CN" sz="1600"/>
              <a:t>]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919124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会话保持方案的对比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从目前的发展来看，</a:t>
            </a:r>
            <a:r>
              <a:rPr lang="en-US" altLang="zh-CN"/>
              <a:t>cookie</a:t>
            </a:r>
            <a:r>
              <a:rPr lang="zh-CN" altLang="en-US"/>
              <a:t>的机制以及存储限制导致它越来越不受欢迎，不过现在</a:t>
            </a:r>
            <a:r>
              <a:rPr lang="en-US" altLang="zh-CN"/>
              <a:t>cookie</a:t>
            </a:r>
            <a:r>
              <a:rPr lang="zh-CN" altLang="en-US"/>
              <a:t>仍然被很多系统使用，虽然抛弃</a:t>
            </a:r>
            <a:r>
              <a:rPr lang="en-US" altLang="zh-CN"/>
              <a:t>cookie</a:t>
            </a:r>
            <a:r>
              <a:rPr lang="zh-CN" altLang="en-US"/>
              <a:t>越来越成为主流，但是积重难返，很多互联网公司都还有大量基于</a:t>
            </a:r>
            <a:r>
              <a:rPr lang="en-US" altLang="zh-CN"/>
              <a:t>cookie</a:t>
            </a:r>
            <a:r>
              <a:rPr lang="zh-CN" altLang="en-US"/>
              <a:t>的应用。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尤其是很多公司还要基于</a:t>
            </a:r>
            <a:r>
              <a:rPr lang="en-US" altLang="zh-CN"/>
              <a:t>cookie</a:t>
            </a:r>
            <a:r>
              <a:rPr lang="zh-CN" altLang="en-US"/>
              <a:t>跟踪用户，并根据分析结果进行广告的投放，或者是要基于</a:t>
            </a:r>
            <a:r>
              <a:rPr lang="en-US" altLang="zh-CN"/>
              <a:t>cookie</a:t>
            </a:r>
            <a:r>
              <a:rPr lang="zh-CN" altLang="en-US"/>
              <a:t>的跟踪进行广告结算。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但是在接口服务来说，使用</a:t>
            </a:r>
            <a:r>
              <a:rPr lang="en-US" altLang="zh-CN"/>
              <a:t>token</a:t>
            </a:r>
            <a:r>
              <a:rPr lang="zh-CN" altLang="en-US"/>
              <a:t>的方式，并且通过</a:t>
            </a:r>
            <a:r>
              <a:rPr lang="en-US" altLang="zh-CN"/>
              <a:t>url</a:t>
            </a:r>
            <a:r>
              <a:rPr lang="zh-CN" altLang="en-US"/>
              <a:t>的参数传递是最通用的选择。在前后端分离的应用上，使用</a:t>
            </a:r>
            <a:r>
              <a:rPr lang="en-US" altLang="zh-CN"/>
              <a:t>url</a:t>
            </a:r>
            <a:r>
              <a:rPr lang="zh-CN" altLang="en-US"/>
              <a:t>传递</a:t>
            </a:r>
            <a:r>
              <a:rPr lang="en-US" altLang="zh-CN"/>
              <a:t>token</a:t>
            </a:r>
            <a:r>
              <a:rPr lang="zh-CN" altLang="en-US"/>
              <a:t>，前端利用</a:t>
            </a:r>
            <a:r>
              <a:rPr lang="en-US" altLang="zh-CN"/>
              <a:t>storage</a:t>
            </a:r>
            <a:r>
              <a:rPr lang="zh-CN" altLang="en-US"/>
              <a:t>存储会话是比较常见的选择。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0959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CC201-C1BA-4A9E-A9C3-0BF301FF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token</a:t>
            </a:r>
            <a:r>
              <a:rPr lang="zh-CN" altLang="en-US"/>
              <a:t>和会话处理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6E38C-ED01-43A7-A0D2-2B60B4E65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token</a:t>
            </a:r>
            <a:r>
              <a:rPr lang="zh-CN" altLang="en-US"/>
              <a:t>进行会话保持和验证是很普遍的手段。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前端应用登录后，后台</a:t>
            </a:r>
            <a:r>
              <a:rPr lang="en-US" altLang="zh-CN"/>
              <a:t>API</a:t>
            </a:r>
            <a:r>
              <a:rPr lang="zh-CN" altLang="en-US"/>
              <a:t>返回一个</a:t>
            </a:r>
            <a:r>
              <a:rPr lang="en-US" altLang="zh-CN"/>
              <a:t>token</a:t>
            </a:r>
            <a:r>
              <a:rPr lang="zh-CN" altLang="en-US"/>
              <a:t>表示登录成功。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前端把</a:t>
            </a:r>
            <a:r>
              <a:rPr lang="en-US" altLang="zh-CN"/>
              <a:t>token</a:t>
            </a:r>
            <a:r>
              <a:rPr lang="zh-CN" altLang="en-US"/>
              <a:t>保存在</a:t>
            </a:r>
            <a:r>
              <a:rPr lang="en-US" altLang="zh-CN"/>
              <a:t>storage</a:t>
            </a:r>
            <a:r>
              <a:rPr lang="zh-CN" altLang="en-US"/>
              <a:t>，有可能还会返回一些辅助的信息和用户基本信息。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之后每次通信，前端应用在调用</a:t>
            </a:r>
            <a:r>
              <a:rPr lang="en-US" altLang="zh-CN"/>
              <a:t>API</a:t>
            </a:r>
            <a:r>
              <a:rPr lang="zh-CN" altLang="en-US"/>
              <a:t>时都带上</a:t>
            </a:r>
            <a:r>
              <a:rPr lang="en-US" altLang="zh-CN"/>
              <a:t>token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40878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2E2F4-D52F-4D7A-B011-ED471BF8B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模拟用户登录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C5A948-CA7C-4E0C-BCF0-79E7DF77B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模拟用户登录的过程不涉及到数据库的使用。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后台暂时使用</a:t>
            </a:r>
            <a:r>
              <a:rPr lang="en-US" altLang="zh-CN"/>
              <a:t>json</a:t>
            </a:r>
            <a:r>
              <a:rPr lang="zh-CN" altLang="en-US"/>
              <a:t>文件保存一些生成的用户信息。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前端通过登录接口进行测试。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6751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1165</Words>
  <Application>Microsoft Office PowerPoint</Application>
  <PresentationFormat>宽屏</PresentationFormat>
  <Paragraphs>75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等线</vt:lpstr>
      <vt:lpstr>思源黑体 CN Light</vt:lpstr>
      <vt:lpstr>思源黑体 CN Normal</vt:lpstr>
      <vt:lpstr>幼圆</vt:lpstr>
      <vt:lpstr>Arial</vt:lpstr>
      <vt:lpstr>JetBrains Mono</vt:lpstr>
      <vt:lpstr>Noto Mono</vt:lpstr>
      <vt:lpstr>Roboto Mono Light</vt:lpstr>
      <vt:lpstr>Ubuntu Mono</vt:lpstr>
      <vt:lpstr>Office 主题​​</vt:lpstr>
      <vt:lpstr>微信和小程序开发</vt:lpstr>
      <vt:lpstr>提交数据的方案</vt:lpstr>
      <vt:lpstr>会话验证和保持</vt:lpstr>
      <vt:lpstr>Cookie方式的流程</vt:lpstr>
      <vt:lpstr>session</vt:lpstr>
      <vt:lpstr>Node.js中的cookie和session</vt:lpstr>
      <vt:lpstr>会话保持方案的对比</vt:lpstr>
      <vt:lpstr>token和会话处理</vt:lpstr>
      <vt:lpstr>模拟用户登录</vt:lpstr>
      <vt:lpstr>跨域问题</vt:lpstr>
      <vt:lpstr>如何解决跨域</vt:lpstr>
      <vt:lpstr>程序中的跨域解决</vt:lpstr>
      <vt:lpstr>中间件</vt:lpstr>
      <vt:lpstr>中间件解决跨域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Brave</dc:creator>
  <cp:lastModifiedBy>Wang Brave</cp:lastModifiedBy>
  <cp:revision>191</cp:revision>
  <dcterms:created xsi:type="dcterms:W3CDTF">2020-03-16T09:08:30Z</dcterms:created>
  <dcterms:modified xsi:type="dcterms:W3CDTF">2020-10-20T22:02:05Z</dcterms:modified>
</cp:coreProperties>
</file>