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96cadcf3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96cadcf3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96cadcf3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96cadcf37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96cadcf37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196cadcf37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380c74111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380c74111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7380c74111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96cadcf37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96cadcf37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96cadcf37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7380c7411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7380c7411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7380c7411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96cadcf37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96cadcf37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3196cadcf37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380c7411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380c7411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7380c74111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64b49d4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64b49d4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964b49d4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380c7411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380c7411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7380c7411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380c7411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380c7411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7380c7411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771adb24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771adb24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e771adb24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6cadcf3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96cadcf3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96cadcf3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>
  <p:cSld name="1_標題投影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 rot="10800000">
            <a:off x="7872760" y="-1"/>
            <a:ext cx="4319239" cy="3143793"/>
          </a:xfrm>
          <a:prstGeom prst="triangle">
            <a:avLst>
              <a:gd fmla="val 0" name="adj"/>
            </a:avLst>
          </a:prstGeom>
          <a:solidFill>
            <a:srgbClr val="C57CF3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3714208"/>
            <a:ext cx="4315522" cy="3143792"/>
          </a:xfrm>
          <a:prstGeom prst="triangle">
            <a:avLst>
              <a:gd fmla="val 0" name="adj"/>
            </a:avLst>
          </a:prstGeom>
          <a:solidFill>
            <a:srgbClr val="C57CF3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2209800" y="167376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95600" y="343746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7389" y="5373802"/>
            <a:ext cx="2079487" cy="136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5464" y="87195"/>
            <a:ext cx="1812837" cy="182085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自訂版面配置">
  <p:cSld name="1_自訂版面配置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02021" y="321551"/>
            <a:ext cx="11388464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-30360" y="6633845"/>
            <a:ext cx="357385" cy="2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9381" y="152400"/>
            <a:ext cx="11769703" cy="6477000"/>
          </a:xfrm>
          <a:prstGeom prst="rect">
            <a:avLst/>
          </a:prstGeom>
          <a:noFill/>
          <a:ln cap="flat" cmpd="sng" w="76200">
            <a:solidFill>
              <a:srgbClr val="FF0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2521" y="6353836"/>
            <a:ext cx="1909480" cy="49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5364905" y="6242870"/>
            <a:ext cx="1538654" cy="5506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724" y="6175911"/>
            <a:ext cx="924552" cy="55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82643"/>
          <a:stretch/>
        </p:blipFill>
        <p:spPr>
          <a:xfrm>
            <a:off x="5633724" y="6737580"/>
            <a:ext cx="924552" cy="10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01638" y="1293813"/>
            <a:ext cx="11388725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訂版面配置">
  <p:cSld name="自訂版面配置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402021" y="321551"/>
            <a:ext cx="11388464" cy="779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-30360" y="6633845"/>
            <a:ext cx="357385" cy="269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1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49381" y="152400"/>
            <a:ext cx="11769703" cy="6477000"/>
          </a:xfrm>
          <a:prstGeom prst="rect">
            <a:avLst/>
          </a:prstGeom>
          <a:noFill/>
          <a:ln cap="flat" cmpd="sng" w="76200">
            <a:solidFill>
              <a:srgbClr val="FF0000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82521" y="6353836"/>
            <a:ext cx="1909480" cy="49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5364905" y="6242870"/>
            <a:ext cx="1538654" cy="5506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3724" y="6175911"/>
            <a:ext cx="924552" cy="55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4">
            <a:alphaModFix/>
          </a:blip>
          <a:srcRect b="0" l="0" r="0" t="82643"/>
          <a:stretch/>
        </p:blipFill>
        <p:spPr>
          <a:xfrm>
            <a:off x="5633724" y="6737580"/>
            <a:ext cx="924552" cy="10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1453438" y="2152650"/>
            <a:ext cx="928512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Designing and 3D Printing Customised Phase Plates based on Modified Gerchberg-Saxton Algorithm</a:t>
            </a:r>
            <a:endParaRPr b="1" sz="6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-101112" y="3622675"/>
            <a:ext cx="123942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Major Category: Optoelectronics (光電領域)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Group Number: B476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Advisor: 楊尚樺 Yang, Shang-Hua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Mentor: Seyed Mostafa Latifi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Author: 施哨亮 Eugenius Edward Setiadi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3571875" y="32353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820777" y="1314800"/>
            <a:ext cx="105003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he accuracy of the generated phase plate can be observed by doing another simulation.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50" y="2214375"/>
            <a:ext cx="5914400" cy="203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700" y="4321450"/>
            <a:ext cx="2392958" cy="179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5475" y="4203801"/>
            <a:ext cx="2378300" cy="17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20777" y="1314800"/>
            <a:ext cx="105003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accuracy of the generated phase plate can be observed by doing another simulation.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00" y="2190275"/>
            <a:ext cx="6257475" cy="19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475" y="4295525"/>
            <a:ext cx="2452921" cy="19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7475" y="4105278"/>
            <a:ext cx="254725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Simulation results closely matched target intensities, validating the algorithm's effectiveness under simulated conditions.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Identified Challenges: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Mismatched output patterns in some cases.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for improvements in plotting processes and parameter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Based on computational calculations, the methodology offers a robust framework for designing and fabricating THz optical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Demonstrates promising applications in advancing optoelectronic device development.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Citation</a:t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Anderson, F. L. (2021, October 12). Huygens' Principle geometric derivation and elimination of the wake and backward wave. Huygens' Principle: geometric derivation and elimination of the wake and backward wave | Scientific Report. Retrieved October 21, 2024, from https://www.nature.com/articles/s41598-021-99049-7#:~:text=Huygens'%20Principle%20(1678)%20implies,to%20all%20the%20secondary%20wavelets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Dzhirkirba, K. R., Gusikhin, P. A., Murav'ev, V. M., Kukushkin, I. V., Gospodaric, J., &amp; Pimenov, A. (2022, April). 3D-PRINTED PHASE WAVE PLATES FOR CREATION OF TERAHERTZ BEAMS WITH LINEAR POWER DISTRIBUTION. Radiophysics and Quantum Electronics, 65(4), 10.1007/s11141-023-10212-8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Gospodaric, J., Kuzmenko, A., Pimenov, A., Huber, C., Suess, D., Rotter, S., &amp; Pimenov, A. (2018). 3D-printed phase waveplates for THz beam shaping. Applied Physics Letters, 112(221104), -. 10.1063/1.5027179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Reichel, S., Petzoid, U., Biertuempfel, R., &amp; Vogt, H. (2009, February 19). Flat-hat glass diffractive optical beam shaper. Proceedings of SPIE, 7194(-), 10.1117/12.807932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Ye, X., Xiang, F., You, C. W., Wang, K., Yang, Z., Liu, J., &amp; Wang, S. L. (2018). Generation of a terahertz collimated top-hat beam by using two thin diffractive phase plates. OSA CONTINUUM, 1(4),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</a:t>
            </a:r>
            <a:endParaRPr/>
          </a:p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8467814" y="3535914"/>
            <a:ext cx="1235700" cy="52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Mentor:</a:t>
            </a:r>
            <a:endParaRPr/>
          </a:p>
        </p:txBody>
      </p:sp>
      <p:pic>
        <p:nvPicPr>
          <p:cNvPr id="56" name="Google Shape;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250" y="4000825"/>
            <a:ext cx="1896850" cy="20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100" y="1704975"/>
            <a:ext cx="30099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Terahertz (THz) spectroscopy is a powerful tool for imaging and testing applications, where it needs elements to manipulate the intensity and shape of the beam.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Flexible and rapid prototyping capabilities can be needed for this optical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Code-based design using the Gerchberg-Saxton algorithm allows for an efficient exploration of various target intensity profiles before 3D printing the final phase plate.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Design with Gerchberg-Saxton Algorithm</a:t>
            </a:r>
            <a:endParaRPr/>
          </a:p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Gerchberg-Saxton algorithm: A powerful computational method for designing diffractive optical elements like phase plates.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GS algorithm uses an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step in each iteration: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Forward propagation: Simulate how the light wave propagates from the source plane.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Enforcing target intensity: Adjust the wavefront to match the desired intensity pattern at the target plane.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Backward propagation: Simulate how the modified light wave propagates back to the source plane.</a:t>
            </a:r>
            <a:endParaRPr sz="2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/>
              <a:t>Enforcing input intensity: Adjust the wavefront again to ensure it maintains the original intensity profile at the source plane.</a:t>
            </a:r>
            <a:endParaRPr sz="2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624" y="4403325"/>
            <a:ext cx="3165425" cy="2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Huygens Principle</a:t>
            </a:r>
            <a:endParaRPr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r>
              <a:rPr lang="en-US"/>
              <a:t>very point on a wavefront acts as a source of secondary spherical wavelets, and the new wavefront is the envelope of these wavelets' forward propagation.</a:t>
            </a:r>
            <a:endParaRPr/>
          </a:p>
        </p:txBody>
      </p:sp>
      <p:pic>
        <p:nvPicPr>
          <p:cNvPr id="83" name="Google Shape;8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725" y="2614600"/>
            <a:ext cx="50292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be done using python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Modified GS algorithm integrating the Huygens principle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Inital input Beam set with a beam width of 80 mm and 200 GHz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i="1" lang="en-US"/>
              <a:t>l </a:t>
            </a:r>
            <a:r>
              <a:rPr lang="en-US"/>
              <a:t>= 75 mm; distance between the output beam and the phase plate</a:t>
            </a:r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875" y="2263313"/>
            <a:ext cx="50292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875" y="4810600"/>
            <a:ext cx="39338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401638" y="1293813"/>
            <a:ext cx="113886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 and target intensity: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simulation is done with a plate with 128 grid size and </a:t>
            </a:r>
            <a:r>
              <a:rPr i="1" lang="en-US"/>
              <a:t>100x100 mm </a:t>
            </a:r>
            <a:r>
              <a:rPr lang="en-US"/>
              <a:t>in size</a:t>
            </a:r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25" y="2008800"/>
            <a:ext cx="3519925" cy="28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350" y="2019300"/>
            <a:ext cx="65913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820767" y="1314800"/>
            <a:ext cx="86979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Another formula is also used to calculate the thickness of the calculated phase 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 = 1.7</a:t>
            </a:r>
            <a:endParaRPr/>
          </a:p>
        </p:txBody>
      </p: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375" y="2504575"/>
            <a:ext cx="4595375" cy="14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402021" y="321551"/>
            <a:ext cx="11388600" cy="77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-30360" y="6633845"/>
            <a:ext cx="3573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820777" y="1314800"/>
            <a:ext cx="10500300" cy="47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After running the algorithm, the phase profile for both target output intensities is acquired, and the thickness to design the phaes plate can be calculated.</a:t>
            </a:r>
            <a:endParaRPr/>
          </a:p>
        </p:txBody>
      </p:sp>
      <p:pic>
        <p:nvPicPr>
          <p:cNvPr id="121" name="Google Shape;12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125" y="2583275"/>
            <a:ext cx="23431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588025"/>
            <a:ext cx="23717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