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05" r:id="rId3"/>
    <p:sldId id="277" r:id="rId4"/>
    <p:sldId id="334" r:id="rId5"/>
    <p:sldId id="333" r:id="rId6"/>
    <p:sldId id="335" r:id="rId7"/>
    <p:sldId id="303" r:id="rId8"/>
    <p:sldId id="337" r:id="rId9"/>
    <p:sldId id="336" r:id="rId10"/>
    <p:sldId id="304" r:id="rId11"/>
    <p:sldId id="340" r:id="rId12"/>
    <p:sldId id="342" r:id="rId13"/>
    <p:sldId id="343" r:id="rId14"/>
    <p:sldId id="307" r:id="rId15"/>
    <p:sldId id="306" r:id="rId16"/>
    <p:sldId id="308" r:id="rId17"/>
    <p:sldId id="309" r:id="rId18"/>
    <p:sldId id="310" r:id="rId19"/>
    <p:sldId id="338" r:id="rId20"/>
    <p:sldId id="312" r:id="rId21"/>
    <p:sldId id="319" r:id="rId22"/>
    <p:sldId id="313" r:id="rId23"/>
    <p:sldId id="344" r:id="rId24"/>
    <p:sldId id="345" r:id="rId25"/>
    <p:sldId id="314" r:id="rId26"/>
    <p:sldId id="320" r:id="rId27"/>
    <p:sldId id="316" r:id="rId28"/>
    <p:sldId id="321" r:id="rId29"/>
    <p:sldId id="311" r:id="rId30"/>
    <p:sldId id="339" r:id="rId31"/>
    <p:sldId id="324" r:id="rId32"/>
    <p:sldId id="326" r:id="rId33"/>
    <p:sldId id="323" r:id="rId34"/>
    <p:sldId id="325" r:id="rId35"/>
    <p:sldId id="327" r:id="rId36"/>
    <p:sldId id="328" r:id="rId37"/>
    <p:sldId id="329" r:id="rId38"/>
    <p:sldId id="330" r:id="rId39"/>
    <p:sldId id="331"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58991-3A10-4D75-89CC-FE5310122811}" type="datetimeFigureOut">
              <a:rPr lang="pt-BR" smtClean="0"/>
              <a:t>19/01/2023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BFA20-7DA4-47B3-BF29-502111A061EB}" type="slidenum">
              <a:rPr lang="pt-BR" smtClean="0"/>
              <a:t>‹nº›</a:t>
            </a:fld>
            <a:endParaRPr lang="pt-BR"/>
          </a:p>
        </p:txBody>
      </p:sp>
    </p:spTree>
    <p:extLst>
      <p:ext uri="{BB962C8B-B14F-4D97-AF65-F5344CB8AC3E}">
        <p14:creationId xmlns:p14="http://schemas.microsoft.com/office/powerpoint/2010/main" val="46392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1</a:t>
            </a:fld>
            <a:endParaRPr lang="pt-BR"/>
          </a:p>
        </p:txBody>
      </p:sp>
    </p:spTree>
    <p:extLst>
      <p:ext uri="{BB962C8B-B14F-4D97-AF65-F5344CB8AC3E}">
        <p14:creationId xmlns:p14="http://schemas.microsoft.com/office/powerpoint/2010/main" val="422493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37</a:t>
            </a:fld>
            <a:endParaRPr lang="pt-BR"/>
          </a:p>
        </p:txBody>
      </p:sp>
    </p:spTree>
    <p:extLst>
      <p:ext uri="{BB962C8B-B14F-4D97-AF65-F5344CB8AC3E}">
        <p14:creationId xmlns:p14="http://schemas.microsoft.com/office/powerpoint/2010/main" val="7286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38</a:t>
            </a:fld>
            <a:endParaRPr lang="pt-BR"/>
          </a:p>
        </p:txBody>
      </p:sp>
    </p:spTree>
    <p:extLst>
      <p:ext uri="{BB962C8B-B14F-4D97-AF65-F5344CB8AC3E}">
        <p14:creationId xmlns:p14="http://schemas.microsoft.com/office/powerpoint/2010/main" val="333244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39</a:t>
            </a:fld>
            <a:endParaRPr lang="pt-BR"/>
          </a:p>
        </p:txBody>
      </p:sp>
    </p:spTree>
    <p:extLst>
      <p:ext uri="{BB962C8B-B14F-4D97-AF65-F5344CB8AC3E}">
        <p14:creationId xmlns:p14="http://schemas.microsoft.com/office/powerpoint/2010/main" val="31637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a:t>
            </a:fld>
            <a:endParaRPr lang="pt-BR"/>
          </a:p>
        </p:txBody>
      </p:sp>
    </p:spTree>
    <p:extLst>
      <p:ext uri="{BB962C8B-B14F-4D97-AF65-F5344CB8AC3E}">
        <p14:creationId xmlns:p14="http://schemas.microsoft.com/office/powerpoint/2010/main" val="29683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28</a:t>
            </a:fld>
            <a:endParaRPr lang="pt-BR"/>
          </a:p>
        </p:txBody>
      </p:sp>
    </p:spTree>
    <p:extLst>
      <p:ext uri="{BB962C8B-B14F-4D97-AF65-F5344CB8AC3E}">
        <p14:creationId xmlns:p14="http://schemas.microsoft.com/office/powerpoint/2010/main" val="392459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31</a:t>
            </a:fld>
            <a:endParaRPr lang="pt-BR"/>
          </a:p>
        </p:txBody>
      </p:sp>
    </p:spTree>
    <p:extLst>
      <p:ext uri="{BB962C8B-B14F-4D97-AF65-F5344CB8AC3E}">
        <p14:creationId xmlns:p14="http://schemas.microsoft.com/office/powerpoint/2010/main" val="165372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32</a:t>
            </a:fld>
            <a:endParaRPr lang="pt-BR"/>
          </a:p>
        </p:txBody>
      </p:sp>
    </p:spTree>
    <p:extLst>
      <p:ext uri="{BB962C8B-B14F-4D97-AF65-F5344CB8AC3E}">
        <p14:creationId xmlns:p14="http://schemas.microsoft.com/office/powerpoint/2010/main" val="133897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33</a:t>
            </a:fld>
            <a:endParaRPr lang="pt-BR"/>
          </a:p>
        </p:txBody>
      </p:sp>
    </p:spTree>
    <p:extLst>
      <p:ext uri="{BB962C8B-B14F-4D97-AF65-F5344CB8AC3E}">
        <p14:creationId xmlns:p14="http://schemas.microsoft.com/office/powerpoint/2010/main" val="16687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34</a:t>
            </a:fld>
            <a:endParaRPr lang="pt-BR"/>
          </a:p>
        </p:txBody>
      </p:sp>
    </p:spTree>
    <p:extLst>
      <p:ext uri="{BB962C8B-B14F-4D97-AF65-F5344CB8AC3E}">
        <p14:creationId xmlns:p14="http://schemas.microsoft.com/office/powerpoint/2010/main" val="400448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35</a:t>
            </a:fld>
            <a:endParaRPr lang="pt-BR"/>
          </a:p>
        </p:txBody>
      </p:sp>
    </p:spTree>
    <p:extLst>
      <p:ext uri="{BB962C8B-B14F-4D97-AF65-F5344CB8AC3E}">
        <p14:creationId xmlns:p14="http://schemas.microsoft.com/office/powerpoint/2010/main" val="190591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36</a:t>
            </a:fld>
            <a:endParaRPr lang="pt-BR"/>
          </a:p>
        </p:txBody>
      </p:sp>
    </p:spTree>
    <p:extLst>
      <p:ext uri="{BB962C8B-B14F-4D97-AF65-F5344CB8AC3E}">
        <p14:creationId xmlns:p14="http://schemas.microsoft.com/office/powerpoint/2010/main" val="287634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1D9A7-952A-4F6F-A991-7F8445FA99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C4EC69-8311-444E-82B8-8FECB04EF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7553778-BA93-4F53-8240-9C3D6AC1E805}"/>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14BC5E9F-AC78-4DF7-A83A-6180055303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548999-36C5-4A19-86ED-1D9DE57E9D39}"/>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66940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18BA3-2009-41ED-8754-1646315F83C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681E34-1005-4DB7-8732-0389819FE0F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81D032-801F-48C8-95DA-ABC1B4F16981}"/>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6620CEB8-1300-41FA-8127-2D2A3B2557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BCE287-F224-46B0-8454-0BC8C27CDFF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1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59F071-A6E9-476B-A421-D2CAC1CE588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362EC8-D4B8-4052-9402-3E93BEEAF12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F6BEAB-7E51-4091-9009-E3E495259C8A}"/>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EB20DC57-02A6-4DD9-8475-986E92FDC0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D2E0B-008C-41F4-A24C-4B7783E37DFF}"/>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91017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95BF-D3F5-45F5-9C63-134001C937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B86A1E-ECA0-47FD-88DA-870CC8C20BE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720F7F-6D1D-4E1A-A3CD-2794DD69788A}"/>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2B4F6BD3-7694-40FB-9647-C37A084543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79E0DD-17B4-4288-8BA9-91BDD2774320}"/>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3555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5130A-B65D-46C0-B3D1-5EE5A4A02A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A573101-983E-48C1-9B6E-62465948B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DD25BD8-BF49-4ADA-A719-5F5FEFFAFCE9}"/>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A8B2DD0E-9D8B-4B09-A473-696F34B23A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7EA9B2-06F6-424F-8F0B-03E37C78BD1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6637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AAF45-D2F0-4EA1-BFA4-19B9AEA5A3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838D91-D49E-4EB8-838A-6B5440DF53C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073D65F-FD2A-43C3-95B4-752D0487AA4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9308637-60B4-4C3C-996D-339CB1529E09}"/>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8A67FB4D-104A-429F-9000-49E23C614BD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FEA6E3-79BE-4EFD-9AFC-35F8D6E58F8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5047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0BC8-8C45-4E98-8423-70E8A08351C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14BE616-1F31-4787-B715-BC1DC931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2B6E0CF-F9A5-43B7-ADDE-BF32EBBD19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AB44C74-4EBC-4721-B9C0-1D5E69E45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9E3514-6276-42FF-8466-07509732F9D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5DB5669-31B9-445B-A48F-DB3744EC9FC6}"/>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8" name="Espaço Reservado para Rodapé 7">
            <a:extLst>
              <a:ext uri="{FF2B5EF4-FFF2-40B4-BE49-F238E27FC236}">
                <a16:creationId xmlns:a16="http://schemas.microsoft.com/office/drawing/2014/main" id="{2D2749EA-0E6B-4125-9C20-DFDAF75E3D4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D74B28-EF3E-4E59-B5B3-45C61E9D6383}"/>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48342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9EDB6-0333-45FC-B02F-68BA84FC1E0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3BEB85-D5AE-493C-A422-844B5BDF2A59}"/>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4" name="Espaço Reservado para Rodapé 3">
            <a:extLst>
              <a:ext uri="{FF2B5EF4-FFF2-40B4-BE49-F238E27FC236}">
                <a16:creationId xmlns:a16="http://schemas.microsoft.com/office/drawing/2014/main" id="{46735A37-7F6A-4DB8-AF5F-E7DF890BDDC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CE0848-3951-4138-AF9C-E8794A4359D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8431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D630FF-CFC1-4EA1-905A-A0A317151591}"/>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3" name="Espaço Reservado para Rodapé 2">
            <a:extLst>
              <a:ext uri="{FF2B5EF4-FFF2-40B4-BE49-F238E27FC236}">
                <a16:creationId xmlns:a16="http://schemas.microsoft.com/office/drawing/2014/main" id="{5CE05CAB-2349-4314-A336-1DF08D81AE0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3A7F31A-FE88-4963-A6B5-F7887F73686A}"/>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4508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0C5BE-5E5A-4DCF-9037-11DA8FBF260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97F4B9-131D-4DE9-8F10-8C9F5F44B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15D7626-6AE8-4C7F-9CC0-524A238F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E4AB013-EA72-4D3B-9636-7D6656D351B8}"/>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4EAE86B7-B1F1-447E-B672-F9D81AFC61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F37D3A-A905-4FF9-8214-6FE72489F765}"/>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760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20AED-B8CA-44EF-9104-F6AB23519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204051-C299-4728-91DA-54D765637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A2114B3-CA5E-4D31-B7BE-52718A2B8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1B5759-1C80-4F75-B771-2CD1C5D559B9}"/>
              </a:ext>
            </a:extLst>
          </p:cNvPr>
          <p:cNvSpPr>
            <a:spLocks noGrp="1"/>
          </p:cNvSpPr>
          <p:nvPr>
            <p:ph type="dt" sz="half" idx="10"/>
          </p:nvPr>
        </p:nvSpPr>
        <p:spPr/>
        <p:txBody>
          <a:bodyPr/>
          <a:lstStyle/>
          <a:p>
            <a:fld id="{654E430E-5D4C-4874-960B-D673A28B4F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F57F4255-41F3-4277-ABEA-F055D976EE5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E7324B-1A2D-45C1-95AD-F8A284B5686D}"/>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8441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3FC268-C26D-4FF1-AB99-91B7B7F41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0902B5-FF3D-4352-B3B7-F2DF4C513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B05BD4-CB8B-4676-B250-5105A52A7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E430E-5D4C-4874-960B-D673A28B4F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849C45AA-7F10-4B02-B7CC-AAFFC591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7110C09-325E-438D-A960-E7D318B65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B50E6-0F5D-424A-AB8D-F52D2B7211DC}" type="slidenum">
              <a:rPr lang="pt-BR" smtClean="0"/>
              <a:t>‹nº›</a:t>
            </a:fld>
            <a:endParaRPr lang="pt-BR"/>
          </a:p>
        </p:txBody>
      </p:sp>
    </p:spTree>
    <p:extLst>
      <p:ext uri="{BB962C8B-B14F-4D97-AF65-F5344CB8AC3E}">
        <p14:creationId xmlns:p14="http://schemas.microsoft.com/office/powerpoint/2010/main" val="318251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ctorhugonegrisoli/"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mailto:victorhugonegrisoli.ccs@gmail.com" TargetMode="External"/><Relationship Id="rId4" Type="http://schemas.openxmlformats.org/officeDocument/2006/relationships/hyperlink" Target="https://github.com/vhnegrisol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hyperlink" Target="https://docs.mashery.com/connectorsguide/GUID-3812EE8B-3770-445C-83F2-FB6D1D54C18A.html" TargetMode="External"/><Relationship Id="rId13" Type="http://schemas.openxmlformats.org/officeDocument/2006/relationships/hyperlink" Target="https://medium.com/@kennch/stateful-and-stateless-authentication-10aa3e3d4986" TargetMode="External"/><Relationship Id="rId3" Type="http://schemas.openxmlformats.org/officeDocument/2006/relationships/image" Target="../media/image2.png"/><Relationship Id="rId7" Type="http://schemas.openxmlformats.org/officeDocument/2006/relationships/hyperlink" Target="https://jwt.io/introduction" TargetMode="External"/><Relationship Id="rId12" Type="http://schemas.openxmlformats.org/officeDocument/2006/relationships/hyperlink" Target="https://github.com/facg3/Stateless-vs-stateful-authenti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11" Type="http://schemas.openxmlformats.org/officeDocument/2006/relationships/hyperlink" Target="https://www.redhat.com/pt-br/topics/cloud-native-apps/stateful-vs-stateless" TargetMode="External"/><Relationship Id="rId5" Type="http://schemas.openxmlformats.org/officeDocument/2006/relationships/hyperlink" Target="https://auth0.com/docs/tokens/access-tokens" TargetMode="External"/><Relationship Id="rId10" Type="http://schemas.openxmlformats.org/officeDocument/2006/relationships/hyperlink" Target="https://fusionauth.io/learn/expert-advice/tokens/pros-and-cons-of-jwts/" TargetMode="External"/><Relationship Id="rId4" Type="http://schemas.openxmlformats.org/officeDocument/2006/relationships/image" Target="../media/image1.png"/><Relationship Id="rId9" Type="http://schemas.openxmlformats.org/officeDocument/2006/relationships/hyperlink" Target="https://medium.com/@piyumimdasanayaka/json-web-token-jwt-vs-opaque-token-984791a3e715"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FDA394F-389B-4D8F-8B5F-D2DB14458363}"/>
              </a:ext>
            </a:extLst>
          </p:cNvPr>
          <p:cNvSpPr>
            <a:spLocks noGrp="1"/>
          </p:cNvSpPr>
          <p:nvPr>
            <p:ph type="subTitle" idx="1"/>
          </p:nvPr>
        </p:nvSpPr>
        <p:spPr>
          <a:xfrm>
            <a:off x="2384322" y="2894396"/>
            <a:ext cx="7423355" cy="1069207"/>
          </a:xfrm>
        </p:spPr>
        <p:txBody>
          <a:bodyPr/>
          <a:lstStyle/>
          <a:p>
            <a:r>
              <a:rPr lang="pt-BR"/>
              <a:t>Conceitos, situações em que devem ser utilizadas, vantagens e desvantagens de cada estratégia.</a:t>
            </a:r>
            <a:endParaRPr lang="pt-BR" dirty="0"/>
          </a:p>
        </p:txBody>
      </p:sp>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2387600"/>
          </a:xfrm>
        </p:spPr>
        <p:txBody>
          <a:bodyPr/>
          <a:lstStyle/>
          <a:p>
            <a:r>
              <a:rPr lang="pt-BR"/>
              <a:t>Autenticação Stateless e Stateful em Microsserviços</a:t>
            </a:r>
            <a:endParaRPr lang="pt-BR" dirty="0"/>
          </a:p>
        </p:txBody>
      </p:sp>
      <p:sp>
        <p:nvSpPr>
          <p:cNvPr id="8" name="CaixaDeTexto 7">
            <a:extLst>
              <a:ext uri="{FF2B5EF4-FFF2-40B4-BE49-F238E27FC236}">
                <a16:creationId xmlns:a16="http://schemas.microsoft.com/office/drawing/2014/main" id="{F4D1CA63-CA4C-43DC-955D-E80ED815812E}"/>
              </a:ext>
            </a:extLst>
          </p:cNvPr>
          <p:cNvSpPr txBox="1"/>
          <p:nvPr/>
        </p:nvSpPr>
        <p:spPr>
          <a:xfrm>
            <a:off x="7374194" y="5815810"/>
            <a:ext cx="4596580" cy="815608"/>
          </a:xfrm>
          <a:prstGeom prst="rect">
            <a:avLst/>
          </a:prstGeom>
          <a:noFill/>
        </p:spPr>
        <p:txBody>
          <a:bodyPr wrap="square" rtlCol="0">
            <a:spAutoFit/>
          </a:bodyPr>
          <a:lstStyle/>
          <a:p>
            <a:pPr algn="r"/>
            <a:r>
              <a:rPr lang="pt-BR" sz="2800"/>
              <a:t>Victor Hugo Negrisoli</a:t>
            </a:r>
          </a:p>
          <a:p>
            <a:pPr algn="r"/>
            <a:r>
              <a:rPr lang="pt-BR" sz="1900"/>
              <a:t>Desenvolvedor Back-End</a:t>
            </a:r>
            <a:endParaRPr lang="pt-BR" sz="1900" dirty="0"/>
          </a:p>
        </p:txBody>
      </p:sp>
      <p:pic>
        <p:nvPicPr>
          <p:cNvPr id="6" name="Imagem 5" descr="Forma&#10;&#10;Descrição gerada automaticamente com confiança baixa">
            <a:extLst>
              <a:ext uri="{FF2B5EF4-FFF2-40B4-BE49-F238E27FC236}">
                <a16:creationId xmlns:a16="http://schemas.microsoft.com/office/drawing/2014/main" id="{1AA283B7-D2EB-D18A-6C2E-AC6CBBBF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199" y="681482"/>
            <a:ext cx="1723103" cy="1723103"/>
          </a:xfrm>
          <a:prstGeom prst="rect">
            <a:avLst/>
          </a:prstGeom>
        </p:spPr>
      </p:pic>
      <p:pic>
        <p:nvPicPr>
          <p:cNvPr id="10" name="Imagem 9" descr="Celular com tela ligada&#10;&#10;Descrição gerada automaticamente">
            <a:extLst>
              <a:ext uri="{FF2B5EF4-FFF2-40B4-BE49-F238E27FC236}">
                <a16:creationId xmlns:a16="http://schemas.microsoft.com/office/drawing/2014/main" id="{F67902AD-08BA-A89D-E3A7-670C98762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1884"/>
            <a:ext cx="4572000" cy="3429000"/>
          </a:xfrm>
          <a:prstGeom prst="rect">
            <a:avLst/>
          </a:prstGeom>
        </p:spPr>
      </p:pic>
    </p:spTree>
    <p:extLst>
      <p:ext uri="{BB962C8B-B14F-4D97-AF65-F5344CB8AC3E}">
        <p14:creationId xmlns:p14="http://schemas.microsoft.com/office/powerpoint/2010/main" val="62010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997974" y="2441701"/>
            <a:ext cx="10196051" cy="3254777"/>
          </a:xfrm>
        </p:spPr>
        <p:txBody>
          <a:bodyPr>
            <a:noAutofit/>
          </a:bodyPr>
          <a:lstStyle/>
          <a:p>
            <a:pPr algn="just">
              <a:spcBef>
                <a:spcPts val="0"/>
              </a:spcBef>
            </a:pPr>
            <a:r>
              <a:rPr lang="pt-BR" sz="3200" dirty="0">
                <a:latin typeface="Calibri"/>
                <a:ea typeface="Calibri"/>
                <a:cs typeface="Calibri"/>
                <a:sym typeface="Calibri"/>
              </a:rPr>
              <a:t>Os tokens de acesso JSON Web Token (JWT) estão em conformidade, segundo os padrões estabelecidos pelo JWT na RFC-7519, e contém informações sobre uma entidade na forma de declarações.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Eles são independentes, portanto, não é necessário que o destinatário chame um servidor para validar o token.</a:t>
            </a:r>
            <a:endParaRPr lang="pt-BR" sz="3200"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JWT da Autenticação Stateless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0270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dirty="0">
                <a:latin typeface="Calibri"/>
                <a:ea typeface="Calibri"/>
                <a:cs typeface="Calibri"/>
                <a:sym typeface="Calibri"/>
              </a:rPr>
              <a:t>O Token JWT é uma </a:t>
            </a:r>
            <a:r>
              <a:rPr lang="pt-BR" dirty="0" err="1">
                <a:latin typeface="Calibri"/>
                <a:ea typeface="Calibri"/>
                <a:cs typeface="Calibri"/>
                <a:sym typeface="Calibri"/>
              </a:rPr>
              <a:t>String</a:t>
            </a:r>
            <a:r>
              <a:rPr lang="pt-BR" dirty="0">
                <a:latin typeface="Calibri"/>
                <a:ea typeface="Calibri"/>
                <a:cs typeface="Calibri"/>
                <a:sym typeface="Calibri"/>
              </a:rPr>
              <a:t> composta por dois pontos, que a separando em 3 grupos de dados codificados em formato Base 64 por meio de uma chave (</a:t>
            </a:r>
            <a:r>
              <a:rPr lang="pt-BR" b="1" dirty="0" err="1">
                <a:latin typeface="Calibri"/>
                <a:ea typeface="Calibri"/>
                <a:cs typeface="Calibri"/>
                <a:sym typeface="Calibri"/>
              </a:rPr>
              <a:t>secret</a:t>
            </a:r>
            <a:r>
              <a:rPr lang="pt-BR" b="1" dirty="0">
                <a:latin typeface="Calibri"/>
                <a:ea typeface="Calibri"/>
                <a:cs typeface="Calibri"/>
                <a:sym typeface="Calibri"/>
              </a:rPr>
              <a:t> </a:t>
            </a:r>
            <a:r>
              <a:rPr lang="pt-BR" b="1" dirty="0" err="1">
                <a:latin typeface="Calibri"/>
                <a:ea typeface="Calibri"/>
                <a:cs typeface="Calibri"/>
                <a:sym typeface="Calibri"/>
              </a:rPr>
              <a:t>key</a:t>
            </a:r>
            <a:r>
              <a:rPr lang="pt-BR" dirty="0">
                <a:latin typeface="Calibri"/>
                <a:ea typeface="Calibri"/>
                <a:cs typeface="Calibri"/>
                <a:sym typeface="Calibri"/>
              </a:rPr>
              <a:t>).</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Exemplo de um Token JWT:</a:t>
            </a:r>
          </a:p>
          <a:p>
            <a:pPr algn="just">
              <a:spcBef>
                <a:spcPts val="0"/>
              </a:spcBef>
            </a:pPr>
            <a:endParaRPr lang="pt-BR" dirty="0">
              <a:latin typeface="Calibri"/>
              <a:ea typeface="Calibri"/>
              <a:cs typeface="Calibri"/>
              <a:sym typeface="Calibri"/>
            </a:endParaRPr>
          </a:p>
          <a:p>
            <a:pPr marL="0" indent="0" algn="just">
              <a:spcBef>
                <a:spcPts val="0"/>
              </a:spcBef>
              <a:buNone/>
            </a:pPr>
            <a:r>
              <a:rPr lang="pt-BR" dirty="0">
                <a:solidFill>
                  <a:srgbClr val="FF0000"/>
                </a:solidFill>
                <a:latin typeface="Calibri"/>
                <a:ea typeface="Calibri"/>
                <a:cs typeface="Calibri"/>
                <a:sym typeface="Calibri"/>
              </a:rPr>
              <a:t>eyJhbGciOiJIUzI1NiIsInR5cCI6IkpXVCJ9</a:t>
            </a:r>
            <a:r>
              <a:rPr lang="pt-BR" dirty="0">
                <a:latin typeface="Calibri"/>
                <a:ea typeface="Calibri"/>
                <a:cs typeface="Calibri"/>
                <a:sym typeface="Calibri"/>
              </a:rPr>
              <a:t>.</a:t>
            </a:r>
            <a:r>
              <a:rPr lang="pt-BR" dirty="0">
                <a:solidFill>
                  <a:schemeClr val="accent4">
                    <a:lumMod val="50000"/>
                  </a:schemeClr>
                </a:solidFill>
                <a:latin typeface="Calibri"/>
                <a:ea typeface="Calibri"/>
                <a:cs typeface="Calibri"/>
                <a:sym typeface="Calibri"/>
              </a:rPr>
              <a:t>eyJzdWIiOiIxMjM0NTY3ODkwIiwibmFtZSI6IkpvaG4gRG9lIiwiaWF0IjoxNTE2MjM5MDIyfQ</a:t>
            </a:r>
            <a:r>
              <a:rPr lang="pt-BR" dirty="0">
                <a:latin typeface="Calibri"/>
                <a:ea typeface="Calibri"/>
                <a:cs typeface="Calibri"/>
                <a:sym typeface="Calibri"/>
              </a:rPr>
              <a:t>.</a:t>
            </a:r>
            <a:r>
              <a:rPr lang="pt-BR" dirty="0">
                <a:solidFill>
                  <a:srgbClr val="00B050"/>
                </a:solidFill>
                <a:latin typeface="Calibri"/>
                <a:ea typeface="Calibri"/>
                <a:cs typeface="Calibri"/>
                <a:sym typeface="Calibri"/>
              </a:rPr>
              <a:t>SflKxwRJSMeKKF2QT4fwpMeJf36POk6yJV_adQssw5c</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10508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sz="2400" dirty="0">
                <a:latin typeface="Calibri"/>
                <a:ea typeface="Calibri"/>
                <a:cs typeface="Calibri"/>
                <a:sym typeface="Calibri"/>
              </a:rPr>
              <a:t>O primeiro grupo refere-se ao </a:t>
            </a:r>
            <a:r>
              <a:rPr lang="pt-BR" sz="2400" b="1" dirty="0">
                <a:latin typeface="Calibri"/>
                <a:ea typeface="Calibri"/>
                <a:cs typeface="Calibri"/>
                <a:sym typeface="Calibri"/>
              </a:rPr>
              <a:t>Header </a:t>
            </a:r>
            <a:r>
              <a:rPr lang="pt-BR" sz="2400" dirty="0">
                <a:latin typeface="Calibri"/>
                <a:ea typeface="Calibri"/>
                <a:cs typeface="Calibri"/>
                <a:sym typeface="Calibri"/>
              </a:rPr>
              <a:t>do JWT, ou seja, o cabeçalho que informa à biblioteca do JWT qual será o algoritmo utilizado para a codificação do Token.</a:t>
            </a:r>
            <a:endParaRPr lang="pt-BR" sz="2400" dirty="0">
              <a:solidFill>
                <a:srgbClr val="00B050"/>
              </a:solidFill>
              <a:latin typeface="Calibri"/>
              <a:ea typeface="Calibri"/>
              <a:cs typeface="Calibri"/>
              <a:sym typeface="Calibri"/>
            </a:endParaRP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O segundo grupo refere-se ao </a:t>
            </a:r>
            <a:r>
              <a:rPr lang="pt-BR" sz="2400" b="1" dirty="0" err="1">
                <a:latin typeface="Calibri"/>
                <a:ea typeface="Calibri"/>
                <a:cs typeface="Calibri"/>
                <a:sym typeface="Calibri"/>
              </a:rPr>
              <a:t>Payload</a:t>
            </a:r>
            <a:r>
              <a:rPr lang="pt-BR" sz="2400" dirty="0">
                <a:latin typeface="Calibri"/>
                <a:ea typeface="Calibri"/>
                <a:cs typeface="Calibri"/>
                <a:sym typeface="Calibri"/>
              </a:rPr>
              <a:t>, ou seja, os dados do token quando decodificado, é aqui que teremos os dados do usuário. Você pode guardar quaisquer dados que desejar dentro do </a:t>
            </a:r>
            <a:r>
              <a:rPr lang="pt-BR" sz="2400" dirty="0" err="1">
                <a:latin typeface="Calibri"/>
                <a:ea typeface="Calibri"/>
                <a:cs typeface="Calibri"/>
                <a:sym typeface="Calibri"/>
              </a:rPr>
              <a:t>payload</a:t>
            </a:r>
            <a:r>
              <a:rPr lang="pt-BR" sz="2400" dirty="0">
                <a:latin typeface="Calibri"/>
                <a:ea typeface="Calibri"/>
                <a:cs typeface="Calibri"/>
                <a:sym typeface="Calibri"/>
              </a:rPr>
              <a:t>, porém, recomenda-se que grave apenas Ids e dados que não sensíveis.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terceiro grupo refere-se ao </a:t>
            </a:r>
            <a:r>
              <a:rPr lang="pt-BR" sz="2400" b="1" dirty="0" err="1">
                <a:latin typeface="Calibri"/>
                <a:ea typeface="Calibri"/>
                <a:cs typeface="Calibri"/>
                <a:sym typeface="Calibri"/>
              </a:rPr>
              <a:t>Signature</a:t>
            </a:r>
            <a:r>
              <a:rPr lang="pt-BR" sz="2400" dirty="0">
                <a:latin typeface="Calibri"/>
                <a:ea typeface="Calibri"/>
                <a:cs typeface="Calibri"/>
                <a:sym typeface="Calibri"/>
              </a:rPr>
              <a:t>, ou seja, a assinatura do Token e o algoritmo utilizado para realizar essa assinatura com a chave englobando os 3 grupos. É o que especifica a forma do token: </a:t>
            </a:r>
            <a:r>
              <a:rPr lang="pt-BR" sz="2400" dirty="0" err="1">
                <a:latin typeface="Calibri"/>
                <a:ea typeface="Calibri"/>
                <a:cs typeface="Calibri"/>
                <a:sym typeface="Calibri"/>
              </a:rPr>
              <a:t>xxx.yyy.zzz</a:t>
            </a:r>
            <a:endParaRPr lang="pt-BR" sz="24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0944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D35A6F8-3563-A4C6-D312-1C47685155F2}"/>
              </a:ext>
            </a:extLst>
          </p:cNvPr>
          <p:cNvPicPr>
            <a:picLocks noChangeAspect="1"/>
          </p:cNvPicPr>
          <p:nvPr/>
        </p:nvPicPr>
        <p:blipFill rotWithShape="1">
          <a:blip r:embed="rId2"/>
          <a:srcRect r="858"/>
          <a:stretch/>
        </p:blipFill>
        <p:spPr>
          <a:xfrm>
            <a:off x="1424590" y="1637121"/>
            <a:ext cx="9342818" cy="4498208"/>
          </a:xfrm>
          <a:prstGeom prst="rect">
            <a:avLst/>
          </a:prstGeom>
        </p:spPr>
      </p:pic>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3296264" y="6411206"/>
            <a:ext cx="5599471" cy="345616"/>
          </a:xfrm>
        </p:spPr>
        <p:txBody>
          <a:bodyPr>
            <a:noAutofit/>
          </a:bodyPr>
          <a:lstStyle/>
          <a:p>
            <a:pPr marL="0" indent="0" algn="just">
              <a:spcBef>
                <a:spcPts val="0"/>
              </a:spcBef>
              <a:buNone/>
            </a:pPr>
            <a:r>
              <a:rPr lang="pt-BR" sz="1600" dirty="0">
                <a:latin typeface="Calibri"/>
                <a:ea typeface="Calibri"/>
                <a:cs typeface="Calibri"/>
                <a:sym typeface="Calibri"/>
              </a:rPr>
              <a:t>Imagem retirada do site oficial do JSON Web Token: https://jwt.io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spTree>
    <p:extLst>
      <p:ext uri="{BB962C8B-B14F-4D97-AF65-F5344CB8AC3E}">
        <p14:creationId xmlns:p14="http://schemas.microsoft.com/office/powerpoint/2010/main" val="10062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a:bodyPr>
          <a:lstStyle/>
          <a:p>
            <a:pPr algn="just">
              <a:spcBef>
                <a:spcPts val="0"/>
              </a:spcBef>
            </a:pPr>
            <a:r>
              <a:rPr lang="pt-BR" sz="3200" dirty="0">
                <a:latin typeface="Calibri"/>
                <a:ea typeface="Calibri"/>
                <a:cs typeface="Calibri"/>
                <a:sym typeface="Calibri"/>
              </a:rPr>
              <a:t>Baixo consumo de memória do servidor.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no quesito escalabilidade.</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distribuídas, APIs, microsserviços.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facilidade para uso da aplicação por integrações de sistemas terceiros.</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87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776747" y="2172929"/>
            <a:ext cx="10854813" cy="4100051"/>
          </a:xfrm>
        </p:spPr>
        <p:txBody>
          <a:bodyPr>
            <a:normAutofit/>
          </a:bodyPr>
          <a:lstStyle/>
          <a:p>
            <a:pPr algn="just">
              <a:spcBef>
                <a:spcPts val="0"/>
              </a:spcBef>
            </a:pPr>
            <a:r>
              <a:rPr lang="pt-BR" sz="3200" dirty="0">
                <a:latin typeface="Calibri"/>
                <a:ea typeface="Calibri"/>
                <a:cs typeface="Calibri"/>
                <a:sym typeface="Calibri"/>
              </a:rPr>
              <a:t>A geração e distribuição de tokens fica em uma aplicação isolada, que não é uma dependência de outras aplicações ao validar este token.</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Facilidade de validação dos dados do usuário pertencente ao token em cada aplicação, não necessitando um cliente com a API de autenticação ou de implementação de um servidor de armazenamento em cada aplicação para recuperar os dados do usuário.</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426419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599768" y="2424075"/>
            <a:ext cx="10131544" cy="3755804"/>
          </a:xfrm>
        </p:spPr>
        <p:txBody>
          <a:bodyPr>
            <a:noAutofit/>
          </a:bodyPr>
          <a:lstStyle/>
          <a:p>
            <a:pPr algn="just">
              <a:spcBef>
                <a:spcPts val="0"/>
              </a:spcBef>
            </a:pPr>
            <a:r>
              <a:rPr lang="pt-BR" sz="3200" dirty="0">
                <a:latin typeface="Calibri"/>
                <a:ea typeface="Calibri"/>
                <a:cs typeface="Calibri"/>
                <a:sym typeface="Calibri"/>
              </a:rPr>
              <a:t>Dificuldade de controle de acessos.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Não é possível revogar o token com facilidade ou a qualquer momento.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Pode tornar mais fácil a entrada de terceiros mal-intencionados caso alguém tenha contato com o token, </a:t>
            </a:r>
            <a:r>
              <a:rPr lang="pt-BR" sz="3200" dirty="0" err="1">
                <a:latin typeface="Calibri"/>
                <a:ea typeface="Calibri"/>
                <a:cs typeface="Calibri"/>
                <a:sym typeface="Calibri"/>
              </a:rPr>
              <a:t>ex</a:t>
            </a:r>
            <a:r>
              <a:rPr lang="pt-BR" sz="3200" dirty="0">
                <a:latin typeface="Calibri"/>
                <a:ea typeface="Calibri"/>
                <a:cs typeface="Calibri"/>
                <a:sym typeface="Calibri"/>
              </a:rPr>
              <a:t>: manter dados sensíveis no </a:t>
            </a:r>
            <a:r>
              <a:rPr lang="pt-BR" sz="3200" dirty="0" err="1">
                <a:latin typeface="Calibri"/>
                <a:ea typeface="Calibri"/>
                <a:cs typeface="Calibri"/>
                <a:sym typeface="Calibri"/>
              </a:rPr>
              <a:t>payload</a:t>
            </a:r>
            <a:r>
              <a:rPr lang="pt-BR" sz="3200" dirty="0">
                <a:latin typeface="Calibri"/>
                <a:ea typeface="Calibri"/>
                <a:cs typeface="Calibri"/>
                <a:sym typeface="Calibri"/>
              </a:rPr>
              <a:t>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6344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12722" y="2676485"/>
            <a:ext cx="10166555" cy="3003929"/>
          </a:xfrm>
        </p:spPr>
        <p:txBody>
          <a:bodyPr>
            <a:noAutofit/>
          </a:bodyPr>
          <a:lstStyle/>
          <a:p>
            <a:pPr algn="just">
              <a:spcBef>
                <a:spcPts val="0"/>
              </a:spcBef>
            </a:pPr>
            <a:r>
              <a:rPr lang="pt-BR" sz="3200" dirty="0">
                <a:latin typeface="Calibri"/>
                <a:ea typeface="Calibri"/>
                <a:cs typeface="Calibri"/>
                <a:sym typeface="Calibri"/>
              </a:rPr>
              <a:t>A sessão não pode ser alterada até o fim de seu tempo de expiração. Em caso de um vazamento do token, não será possível proibir o acesso até que ele fique inválido.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Mais complexo e desnecessário de se implementar para aplicações centralizadas como MVC ou monolíticas.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44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6AD8D470-362D-B749-6BE1-A194AB88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763" y="542925"/>
            <a:ext cx="8822473" cy="5772150"/>
          </a:xfrm>
          <a:prstGeom prst="rect">
            <a:avLst/>
          </a:prstGeom>
        </p:spPr>
      </p:pic>
    </p:spTree>
    <p:extLst>
      <p:ext uri="{BB962C8B-B14F-4D97-AF65-F5344CB8AC3E}">
        <p14:creationId xmlns:p14="http://schemas.microsoft.com/office/powerpoint/2010/main" val="256208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850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1232465"/>
          </a:xfrm>
        </p:spPr>
        <p:txBody>
          <a:bodyPr/>
          <a:lstStyle/>
          <a:p>
            <a:r>
              <a:rPr lang="pt-BR" dirty="0"/>
              <a:t>Quem sou eu?</a:t>
            </a:r>
          </a:p>
        </p:txBody>
      </p:sp>
      <p:sp>
        <p:nvSpPr>
          <p:cNvPr id="7" name="Subtítulo 2">
            <a:extLst>
              <a:ext uri="{FF2B5EF4-FFF2-40B4-BE49-F238E27FC236}">
                <a16:creationId xmlns:a16="http://schemas.microsoft.com/office/drawing/2014/main" id="{8EF24F4B-C47B-E8EC-0B2D-71503647032D}"/>
              </a:ext>
            </a:extLst>
          </p:cNvPr>
          <p:cNvSpPr>
            <a:spLocks noGrp="1"/>
          </p:cNvSpPr>
          <p:nvPr>
            <p:ph type="subTitle" idx="1"/>
          </p:nvPr>
        </p:nvSpPr>
        <p:spPr>
          <a:xfrm>
            <a:off x="412956" y="1330500"/>
            <a:ext cx="8131275" cy="5030971"/>
          </a:xfrm>
        </p:spPr>
        <p:txBody>
          <a:bodyPr>
            <a:normAutofit fontScale="92500" lnSpcReduction="10000"/>
          </a:bodyPr>
          <a:lstStyle/>
          <a:p>
            <a:pPr marL="342900" indent="-342900" algn="just">
              <a:buFont typeface="Arial" panose="020B0604020202020204" pitchFamily="34" charset="0"/>
              <a:buChar char="•"/>
            </a:pPr>
            <a:r>
              <a:rPr lang="pt-BR" dirty="0"/>
              <a:t>Prazer, meu nome é Victor Hugo Negrisoli!</a:t>
            </a:r>
          </a:p>
          <a:p>
            <a:pPr marL="342900" indent="-342900" algn="just">
              <a:buFont typeface="Arial" panose="020B0604020202020204" pitchFamily="34" charset="0"/>
              <a:buChar char="•"/>
            </a:pPr>
            <a:r>
              <a:rPr lang="pt-BR" dirty="0"/>
              <a:t>Formado em Ciência da Computação pelo Centro Universitário Filadélfia (</a:t>
            </a:r>
            <a:r>
              <a:rPr lang="pt-BR" dirty="0" err="1"/>
              <a:t>UniFil</a:t>
            </a:r>
            <a:r>
              <a:rPr lang="pt-BR" dirty="0"/>
              <a:t> – Londrina, PR) e pós-graduado em Ciência de Dados &amp; Big Data na PUC-MG.</a:t>
            </a:r>
          </a:p>
          <a:p>
            <a:pPr marL="342900" indent="-342900" algn="just">
              <a:buFont typeface="Arial" panose="020B0604020202020204" pitchFamily="34" charset="0"/>
              <a:buChar char="•"/>
            </a:pPr>
            <a:r>
              <a:rPr lang="pt-BR" dirty="0"/>
              <a:t>Aprox. 6 anos e meio de atuação no mercado de tecnologia.</a:t>
            </a:r>
          </a:p>
          <a:p>
            <a:pPr marL="342900" indent="-342900" algn="just">
              <a:buFont typeface="Arial" panose="020B0604020202020204" pitchFamily="34" charset="0"/>
              <a:buChar char="•"/>
            </a:pPr>
            <a:r>
              <a:rPr lang="pt-BR" dirty="0"/>
              <a:t>Instrutor aqui na </a:t>
            </a:r>
            <a:r>
              <a:rPr lang="pt-BR" dirty="0" err="1"/>
              <a:t>Udemy</a:t>
            </a:r>
            <a:r>
              <a:rPr lang="pt-BR" dirty="0"/>
              <a:t> e dono do canal Comics &amp; </a:t>
            </a:r>
            <a:r>
              <a:rPr lang="pt-BR" dirty="0" err="1"/>
              <a:t>Code</a:t>
            </a:r>
            <a:r>
              <a:rPr lang="pt-BR" dirty="0"/>
              <a:t>, que tem  conteúdos sobre programação e quadrinhos.</a:t>
            </a:r>
          </a:p>
          <a:p>
            <a:pPr marL="342900" indent="-342900" algn="just">
              <a:buFont typeface="Arial" panose="020B0604020202020204" pitchFamily="34" charset="0"/>
              <a:buChar char="•"/>
            </a:pPr>
            <a:r>
              <a:rPr lang="pt-BR" dirty="0"/>
              <a:t>Atualmente trabalho sou Desenvolvedor Back-</a:t>
            </a:r>
            <a:r>
              <a:rPr lang="pt-BR" dirty="0" err="1"/>
              <a:t>End</a:t>
            </a:r>
            <a:r>
              <a:rPr lang="pt-BR" dirty="0"/>
              <a:t> Especialista.</a:t>
            </a:r>
          </a:p>
          <a:p>
            <a:pPr marL="342900" indent="-342900" algn="just">
              <a:buFont typeface="Arial" panose="020B0604020202020204" pitchFamily="34" charset="0"/>
              <a:buChar char="•"/>
            </a:pPr>
            <a:r>
              <a:rPr lang="pt-BR" dirty="0"/>
              <a:t>Trabalho com tecnologias Java | Spring e com tecnologias Node.js</a:t>
            </a:r>
          </a:p>
          <a:p>
            <a:pPr marL="342900" indent="-342900" algn="just">
              <a:buFont typeface="Arial" panose="020B0604020202020204" pitchFamily="34" charset="0"/>
              <a:buChar char="•"/>
            </a:pPr>
            <a:r>
              <a:rPr lang="pt-BR" dirty="0"/>
              <a:t>Atuo principalmente com desenvolvimento de APIs e arquitetura de microsserviços</a:t>
            </a:r>
          </a:p>
          <a:p>
            <a:pPr marL="342900" indent="-342900" algn="just">
              <a:buFont typeface="Arial" panose="020B0604020202020204" pitchFamily="34" charset="0"/>
              <a:buChar char="•"/>
            </a:pPr>
            <a:r>
              <a:rPr lang="pt-BR" dirty="0"/>
              <a:t>LinkedIn: </a:t>
            </a:r>
            <a:r>
              <a:rPr lang="pt-BR" dirty="0">
                <a:hlinkClick r:id="rId3"/>
              </a:rPr>
              <a:t>https://www.linkedin.com/in/victorhugonegrisoli/</a:t>
            </a:r>
            <a:endParaRPr lang="pt-BR" dirty="0"/>
          </a:p>
          <a:p>
            <a:pPr marL="342900" indent="-342900" algn="just">
              <a:buFont typeface="Arial" panose="020B0604020202020204" pitchFamily="34" charset="0"/>
              <a:buChar char="•"/>
            </a:pPr>
            <a:r>
              <a:rPr lang="pt-BR" dirty="0" err="1"/>
              <a:t>Github</a:t>
            </a:r>
            <a:r>
              <a:rPr lang="pt-BR" dirty="0"/>
              <a:t>: </a:t>
            </a:r>
            <a:r>
              <a:rPr lang="pt-BR" dirty="0">
                <a:hlinkClick r:id="rId4"/>
              </a:rPr>
              <a:t>https://github.com/vhnegrisoli</a:t>
            </a:r>
            <a:r>
              <a:rPr lang="pt-BR" dirty="0"/>
              <a:t>	</a:t>
            </a:r>
          </a:p>
          <a:p>
            <a:pPr marL="342900" indent="-342900" algn="just">
              <a:buFont typeface="Arial" panose="020B0604020202020204" pitchFamily="34" charset="0"/>
              <a:buChar char="•"/>
            </a:pPr>
            <a:r>
              <a:rPr lang="pt-BR" dirty="0"/>
              <a:t>E-mail: </a:t>
            </a:r>
            <a:r>
              <a:rPr lang="pt-BR" dirty="0">
                <a:hlinkClick r:id="rId5"/>
              </a:rPr>
              <a:t>victorhugonegrisoli.ccs@gmail.com</a:t>
            </a:r>
            <a:endParaRPr lang="pt-BR" dirty="0"/>
          </a:p>
          <a:p>
            <a:pPr algn="just"/>
            <a:endParaRPr lang="pt-BR" dirty="0"/>
          </a:p>
        </p:txBody>
      </p:sp>
      <p:pic>
        <p:nvPicPr>
          <p:cNvPr id="11" name="Imagem 10" descr="Pessoa sorrindo com óculos de grau&#10;&#10;Descrição gerada automaticamente">
            <a:extLst>
              <a:ext uri="{FF2B5EF4-FFF2-40B4-BE49-F238E27FC236}">
                <a16:creationId xmlns:a16="http://schemas.microsoft.com/office/drawing/2014/main" id="{27B6757A-7391-273D-3FA3-D879776A2D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61" y="919331"/>
            <a:ext cx="2509669" cy="2509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m 3" descr="Texto, Padrão do plano de fundo&#10;&#10;Descrição gerada automaticamente">
            <a:extLst>
              <a:ext uri="{FF2B5EF4-FFF2-40B4-BE49-F238E27FC236}">
                <a16:creationId xmlns:a16="http://schemas.microsoft.com/office/drawing/2014/main" id="{8F7C5CA6-6654-D9FE-BECB-772C46BD05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9891" y="3967316"/>
            <a:ext cx="3355007" cy="2158181"/>
          </a:xfrm>
          <a:prstGeom prst="rect">
            <a:avLst/>
          </a:prstGeom>
        </p:spPr>
      </p:pic>
    </p:spTree>
    <p:extLst>
      <p:ext uri="{BB962C8B-B14F-4D97-AF65-F5344CB8AC3E}">
        <p14:creationId xmlns:p14="http://schemas.microsoft.com/office/powerpoint/2010/main" val="104829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374316"/>
            <a:ext cx="10515600" cy="3224383"/>
          </a:xfrm>
        </p:spPr>
        <p:txBody>
          <a:bodyPr>
            <a:noAutofit/>
          </a:bodyPr>
          <a:lstStyle/>
          <a:p>
            <a:pPr algn="just"/>
            <a:r>
              <a:rPr lang="pt-BR" sz="3200" dirty="0"/>
              <a:t>A autenticação stateful é comumente usada em muitas aplicações, especialmente para as que não exigem muita escalabilidade.</a:t>
            </a:r>
          </a:p>
          <a:p>
            <a:pPr algn="just"/>
            <a:endParaRPr lang="pt-BR" sz="3200" dirty="0"/>
          </a:p>
          <a:p>
            <a:pPr algn="just"/>
            <a:r>
              <a:rPr lang="pt-BR" sz="3200" dirty="0"/>
              <a:t>A sessão com estado é criada no lado do </a:t>
            </a:r>
            <a:r>
              <a:rPr lang="pt-BR" sz="3200" dirty="0" err="1"/>
              <a:t>back-end</a:t>
            </a:r>
            <a:r>
              <a:rPr lang="pt-BR" sz="3200" dirty="0"/>
              <a:t> e a ID de referência da sessão correspondente é enviada ao cliente. </a:t>
            </a:r>
          </a:p>
        </p:txBody>
      </p:sp>
    </p:spTree>
    <p:extLst>
      <p:ext uri="{BB962C8B-B14F-4D97-AF65-F5344CB8AC3E}">
        <p14:creationId xmlns:p14="http://schemas.microsoft.com/office/powerpoint/2010/main" val="242318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8"/>
            <a:ext cx="9977285" cy="4411085"/>
          </a:xfrm>
        </p:spPr>
        <p:txBody>
          <a:bodyPr>
            <a:noAutofit/>
          </a:bodyPr>
          <a:lstStyle/>
          <a:p>
            <a:pPr algn="just"/>
            <a:r>
              <a:rPr lang="pt-BR" sz="3200" dirty="0"/>
              <a:t>Cada vez que o cliente faz uma solicitação ao servidor, o servidor localiza a memória da sessão usando o ID de referência do cliente e encontra as informações de autenticação.</a:t>
            </a:r>
          </a:p>
          <a:p>
            <a:pPr algn="just"/>
            <a:endParaRPr lang="pt-BR" sz="3200" dirty="0"/>
          </a:p>
          <a:p>
            <a:pPr algn="just"/>
            <a:r>
              <a:rPr lang="pt-BR" sz="3200" dirty="0"/>
              <a:t>Nesse modelo, você pode facilmente imaginar que se a memória da sessão for excluída no lado do </a:t>
            </a:r>
            <a:r>
              <a:rPr lang="pt-BR" sz="3200" dirty="0" err="1"/>
              <a:t>back-end</a:t>
            </a:r>
            <a:r>
              <a:rPr lang="pt-BR" sz="3200" dirty="0"/>
              <a:t>, o ID de referência da sessão que o cliente está segurando não terá mais sentido, bloqueando seu acesso. </a:t>
            </a:r>
          </a:p>
        </p:txBody>
      </p:sp>
    </p:spTree>
    <p:extLst>
      <p:ext uri="{BB962C8B-B14F-4D97-AF65-F5344CB8AC3E}">
        <p14:creationId xmlns:p14="http://schemas.microsoft.com/office/powerpoint/2010/main" val="125893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4509" y="2124909"/>
            <a:ext cx="9866672" cy="4149213"/>
          </a:xfrm>
        </p:spPr>
        <p:txBody>
          <a:bodyPr>
            <a:noAutofit/>
          </a:bodyPr>
          <a:lstStyle/>
          <a:p>
            <a:pPr algn="just">
              <a:spcBef>
                <a:spcPts val="0"/>
              </a:spcBef>
            </a:pPr>
            <a:r>
              <a:rPr lang="pt-BR" sz="2600" dirty="0">
                <a:latin typeface="Calibri"/>
                <a:ea typeface="Calibri"/>
                <a:cs typeface="Calibri"/>
                <a:sym typeface="Calibri"/>
              </a:rPr>
              <a:t>Os tokens de acesso opacos são tokens em um formato proprietário, em que não é possível acessar, e, normalmente, contêm algum identificador para acessar informações persistidas em algum servidor de armazenamento.</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 Para validar um token opaco, o destinatário do token precisa chamar o servidor que emitiu o token através de uma chamada HTTP.</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Exemplo de um token opaco: </a:t>
            </a:r>
            <a:r>
              <a:rPr lang="pt-BR" sz="2600" b="1" dirty="0">
                <a:latin typeface="Calibri"/>
                <a:ea typeface="Calibri"/>
                <a:cs typeface="Calibri"/>
                <a:sym typeface="Calibri"/>
              </a:rPr>
              <a:t>851636fe-e214-4237-abff-e765832de4ea</a:t>
            </a:r>
            <a:r>
              <a:rPr lang="pt-BR" sz="2600" dirty="0">
                <a:latin typeface="Calibri"/>
                <a:ea typeface="Calibri"/>
                <a:cs typeface="Calibri"/>
                <a:sym typeface="Calibri"/>
              </a:rPr>
              <a:t> (apenas um UUID simples que representa uma sessão de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Opaco da Autenticação Stateful</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80805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07806" y="2172929"/>
            <a:ext cx="10176387" cy="3796739"/>
          </a:xfrm>
        </p:spPr>
        <p:txBody>
          <a:bodyPr>
            <a:noAutofit/>
          </a:bodyPr>
          <a:lstStyle/>
          <a:p>
            <a:pPr algn="just">
              <a:spcBef>
                <a:spcPts val="0"/>
              </a:spcBef>
            </a:pPr>
            <a:r>
              <a:rPr lang="pt-BR" sz="2400" dirty="0">
                <a:latin typeface="Calibri"/>
                <a:ea typeface="Calibri"/>
                <a:cs typeface="Calibri"/>
                <a:sym typeface="Calibri"/>
              </a:rPr>
              <a:t>Um </a:t>
            </a:r>
            <a:r>
              <a:rPr lang="pt-BR" sz="2400" dirty="0"/>
              <a:t>Token Opaco </a:t>
            </a:r>
            <a:r>
              <a:rPr lang="pt-BR" sz="2400" dirty="0">
                <a:sym typeface="Calibri"/>
              </a:rPr>
              <a:t>é nada mais, nada menos, que uma </a:t>
            </a:r>
            <a:r>
              <a:rPr lang="pt-BR" sz="2400" dirty="0" err="1">
                <a:sym typeface="Calibri"/>
              </a:rPr>
              <a:t>String</a:t>
            </a:r>
            <a:r>
              <a:rPr lang="pt-BR" sz="2400" dirty="0">
                <a:sym typeface="Calibri"/>
              </a:rPr>
              <a:t> simples que não possui um significado legível e que não possui nenhuma maneira de obter seus dados a partir da própria </a:t>
            </a:r>
            <a:r>
              <a:rPr lang="pt-BR" sz="2400" dirty="0" err="1">
                <a:sym typeface="Calibri"/>
              </a:rPr>
              <a:t>String</a:t>
            </a:r>
            <a:r>
              <a:rPr lang="pt-BR" sz="2400" dirty="0">
                <a:sym typeface="Calibri"/>
              </a:rPr>
              <a:t>, por isto o nome opaco.</a:t>
            </a: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Pode ser entendido como um ID, geralmente no formato UUID.</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usuário envia ao servidor de autenticação seus dados de acesso, e, caso estejam corretos, o servidor gera um ID de identificação (o próprio token).</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Esse ID é armazenado em alguma base de dados junto ao usuário dono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16867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37303" y="2172929"/>
            <a:ext cx="10117394" cy="3698417"/>
          </a:xfrm>
        </p:spPr>
        <p:txBody>
          <a:bodyPr>
            <a:noAutofit/>
          </a:bodyPr>
          <a:lstStyle/>
          <a:p>
            <a:pPr algn="just">
              <a:spcBef>
                <a:spcPts val="0"/>
              </a:spcBef>
            </a:pPr>
            <a:r>
              <a:rPr lang="pt-BR" sz="2400" dirty="0">
                <a:latin typeface="Calibri"/>
                <a:ea typeface="Calibri"/>
                <a:cs typeface="Calibri"/>
                <a:sym typeface="Calibri"/>
              </a:rPr>
              <a:t>Recomenda-se a utilização do Redis (banco </a:t>
            </a:r>
            <a:r>
              <a:rPr lang="pt-BR" sz="2400" dirty="0" err="1">
                <a:latin typeface="Calibri"/>
                <a:ea typeface="Calibri"/>
                <a:cs typeface="Calibri"/>
                <a:sym typeface="Calibri"/>
              </a:rPr>
              <a:t>NoSQL</a:t>
            </a:r>
            <a:r>
              <a:rPr lang="pt-BR" sz="2400" dirty="0">
                <a:latin typeface="Calibri"/>
                <a:ea typeface="Calibri"/>
                <a:cs typeface="Calibri"/>
                <a:sym typeface="Calibri"/>
              </a:rPr>
              <a:t> chave/valor) por ser extremamente performático para este tipo de consulta. Porém, é possível também armazenar em memória, embora não seja recomendado para aplicações grandes e com muitos usuários.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cada requisição que o usuário fizer ao servidor, deve ser enviado um token no header da aplicação.</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servidor irá buscar esse token no Redis ou qualquer outra base de dados salva, e esse token estará vinculado ao usuário responsável pelo token, possibilitando assim a identificação do usuário autenticado.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726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fontScale="92500" lnSpcReduction="20000"/>
          </a:bodyPr>
          <a:lstStyle/>
          <a:p>
            <a:pPr algn="just">
              <a:spcBef>
                <a:spcPts val="0"/>
              </a:spcBef>
            </a:pPr>
            <a:r>
              <a:rPr lang="pt-BR" sz="3200" dirty="0">
                <a:latin typeface="Calibri"/>
                <a:ea typeface="Calibri"/>
                <a:cs typeface="Calibri"/>
                <a:sym typeface="Calibri"/>
              </a:rPr>
              <a:t>Lógica de implementação apenas em um local.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Gestão e controle de acessos simplificados.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MVC, monolíticas, processos internos.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tentativas de autenticação por fora da aplicação.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Terceiros mal-intencionados possuem maior dificuldade para encontrar brechas de segurança.</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31431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80950" y="2678632"/>
            <a:ext cx="9571704" cy="2512143"/>
          </a:xfrm>
        </p:spPr>
        <p:txBody>
          <a:bodyPr>
            <a:normAutofit/>
          </a:bodyPr>
          <a:lstStyle/>
          <a:p>
            <a:pPr marL="0" indent="0" algn="just">
              <a:spcBef>
                <a:spcPts val="0"/>
              </a:spcBef>
              <a:buNone/>
            </a:pPr>
            <a:r>
              <a:rPr lang="pt-BR" sz="3200" dirty="0">
                <a:latin typeface="Calibri"/>
                <a:ea typeface="Calibri"/>
                <a:cs typeface="Calibri"/>
                <a:sym typeface="Calibri"/>
              </a:rPr>
              <a:t>A facilidade em controlar acessos é definida pelo pressuposto de que os dados do usuário estão em algum sistema de armazenamento (</a:t>
            </a:r>
            <a:r>
              <a:rPr lang="pt-BR" sz="3200" dirty="0" err="1">
                <a:latin typeface="Calibri"/>
                <a:ea typeface="Calibri"/>
                <a:cs typeface="Calibri"/>
                <a:sym typeface="Calibri"/>
              </a:rPr>
              <a:t>ex</a:t>
            </a:r>
            <a:r>
              <a:rPr lang="pt-BR" sz="3200" dirty="0">
                <a:latin typeface="Calibri"/>
                <a:ea typeface="Calibri"/>
                <a:cs typeface="Calibri"/>
                <a:sym typeface="Calibri"/>
              </a:rPr>
              <a:t>: Redis, </a:t>
            </a:r>
            <a:r>
              <a:rPr lang="pt-BR" sz="3200" dirty="0" err="1">
                <a:latin typeface="Calibri"/>
                <a:ea typeface="Calibri"/>
                <a:cs typeface="Calibri"/>
                <a:sym typeface="Calibri"/>
              </a:rPr>
              <a:t>MongoDB</a:t>
            </a:r>
            <a:r>
              <a:rPr lang="pt-BR" sz="3200" dirty="0">
                <a:latin typeface="Calibri"/>
                <a:ea typeface="Calibri"/>
                <a:cs typeface="Calibri"/>
                <a:sym typeface="Calibri"/>
              </a:rPr>
              <a:t>, </a:t>
            </a:r>
            <a:r>
              <a:rPr lang="pt-BR" sz="3200" dirty="0" err="1">
                <a:latin typeface="Calibri"/>
                <a:ea typeface="Calibri"/>
                <a:cs typeface="Calibri"/>
                <a:sym typeface="Calibri"/>
              </a:rPr>
              <a:t>SGBDs</a:t>
            </a:r>
            <a:r>
              <a:rPr lang="pt-BR" sz="3200" dirty="0">
                <a:latin typeface="Calibri"/>
                <a:ea typeface="Calibri"/>
                <a:cs typeface="Calibri"/>
                <a:sym typeface="Calibri"/>
              </a:rPr>
              <a:t>, </a:t>
            </a:r>
            <a:r>
              <a:rPr lang="pt-BR" sz="3200" dirty="0" err="1">
                <a:latin typeface="Calibri"/>
                <a:ea typeface="Calibri"/>
                <a:cs typeface="Calibri"/>
                <a:sym typeface="Calibri"/>
              </a:rPr>
              <a:t>etc</a:t>
            </a:r>
            <a:r>
              <a:rPr lang="pt-BR" sz="3200" dirty="0">
                <a:latin typeface="Calibri"/>
                <a:ea typeface="Calibri"/>
                <a:cs typeface="Calibri"/>
                <a:sym typeface="Calibri"/>
              </a:rPr>
              <a:t>), e não codificados no token. Neste modelo, o token é apenas um identificador.</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67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94734" y="2172929"/>
            <a:ext cx="9954565" cy="4100051"/>
          </a:xfrm>
        </p:spPr>
        <p:txBody>
          <a:bodyPr>
            <a:normAutofit/>
          </a:bodyPr>
          <a:lstStyle/>
          <a:p>
            <a:pPr algn="just">
              <a:spcBef>
                <a:spcPts val="0"/>
              </a:spcBef>
            </a:pPr>
            <a:r>
              <a:rPr lang="pt-BR" sz="3200" dirty="0">
                <a:latin typeface="Calibri"/>
                <a:ea typeface="Calibri"/>
                <a:cs typeface="Calibri"/>
                <a:sym typeface="Calibri"/>
              </a:rPr>
              <a:t>Pode ocorrer estresse da API responsável por realizar a validação do token dependendo do número de serviços que necessitam validação.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Falha no quesito escalabilidade.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dificuldade ao distribuir a autenticação entre microsserviços.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56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65239" y="2172929"/>
            <a:ext cx="10196052" cy="3814916"/>
          </a:xfrm>
        </p:spPr>
        <p:txBody>
          <a:bodyPr>
            <a:normAutofit/>
          </a:bodyPr>
          <a:lstStyle/>
          <a:p>
            <a:pPr algn="just">
              <a:spcBef>
                <a:spcPts val="0"/>
              </a:spcBef>
            </a:pPr>
            <a:r>
              <a:rPr lang="pt-BR" sz="3200" dirty="0">
                <a:latin typeface="Calibri"/>
                <a:ea typeface="Calibri"/>
                <a:cs typeface="Calibri"/>
                <a:sym typeface="Calibri"/>
              </a:rPr>
              <a:t>Em uma aplicação distribuída, se a API de autenticação cai, todos os serviços ficam indisponíveis.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implementação, pois exige, além da lógica de segurança e validação do token, um servidor de armazenamento para os dados (</a:t>
            </a:r>
            <a:r>
              <a:rPr lang="pt-BR" sz="3200" dirty="0" err="1">
                <a:latin typeface="Calibri"/>
                <a:ea typeface="Calibri"/>
                <a:cs typeface="Calibri"/>
                <a:sym typeface="Calibri"/>
              </a:rPr>
              <a:t>ex</a:t>
            </a:r>
            <a:r>
              <a:rPr lang="pt-BR" sz="3200" dirty="0">
                <a:latin typeface="Calibri"/>
                <a:ea typeface="Calibri"/>
                <a:cs typeface="Calibri"/>
                <a:sym typeface="Calibri"/>
              </a:rPr>
              <a:t>: Redis).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integração com sistemas terceiros.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73577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4FE60D26-DD44-07E2-43DA-87BDF9E6D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246" y="476557"/>
            <a:ext cx="10057507" cy="5904885"/>
          </a:xfrm>
          <a:prstGeom prst="rect">
            <a:avLst/>
          </a:prstGeom>
        </p:spPr>
      </p:pic>
    </p:spTree>
    <p:extLst>
      <p:ext uri="{BB962C8B-B14F-4D97-AF65-F5344CB8AC3E}">
        <p14:creationId xmlns:p14="http://schemas.microsoft.com/office/powerpoint/2010/main" val="175171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30708" y="2172929"/>
            <a:ext cx="9674943" cy="4443757"/>
          </a:xfrm>
        </p:spPr>
        <p:txBody>
          <a:bodyPr>
            <a:noAutofit/>
          </a:bodyPr>
          <a:lstStyle/>
          <a:p>
            <a:pPr algn="just">
              <a:spcBef>
                <a:spcPts val="0"/>
              </a:spcBef>
            </a:pPr>
            <a:r>
              <a:rPr lang="pt-BR" sz="2400" dirty="0">
                <a:latin typeface="Calibri"/>
                <a:ea typeface="Calibri"/>
                <a:cs typeface="Calibri"/>
                <a:sym typeface="Calibri"/>
              </a:rPr>
              <a:t>Iremos estudar a teoria por trás dos conceitos de stateless e stateful, os tipos de token de autenticação em cada abordagem, suas vantagens, desvantagens e quando devemos utilizá-las.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Iremos criar 2 projetos, aplicando a abordagem de autenticação Stateless e Stateful em cada um.</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os projetos, utilizaremos a linguagem Java 17 e o framework Spring Boot para as aplicações (serão 2 aplicações por projeto, simulando uma arquitetura de microsserviços se comunicando).</a:t>
            </a:r>
          </a:p>
          <a:p>
            <a:pPr algn="just">
              <a:spcBef>
                <a:spcPts val="0"/>
              </a:spcBef>
            </a:pPr>
            <a:endParaRPr lang="pt-BR" sz="2400" dirty="0">
              <a:latin typeface="Calibri"/>
              <a:ea typeface="Calibri"/>
              <a:cs typeface="Calibri"/>
              <a:sym typeface="Calibri"/>
            </a:endParaRPr>
          </a:p>
          <a:p>
            <a:pPr algn="just">
              <a:spcBef>
                <a:spcPts val="0"/>
              </a:spcBef>
            </a:pPr>
            <a:r>
              <a:rPr lang="pt-BR" sz="2400" dirty="0"/>
              <a:t>Utilizaremos também Docker e Docker-</a:t>
            </a:r>
            <a:r>
              <a:rPr lang="pt-BR" sz="2400" dirty="0" err="1"/>
              <a:t>Compose</a:t>
            </a:r>
            <a:r>
              <a:rPr lang="pt-BR" sz="2400" dirty="0"/>
              <a:t> para subir containers das bases de dados.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8" name="Título 1">
            <a:extLst>
              <a:ext uri="{FF2B5EF4-FFF2-40B4-BE49-F238E27FC236}">
                <a16:creationId xmlns:a16="http://schemas.microsoft.com/office/drawing/2014/main" id="{0F4BA4EB-AB98-281D-FEEC-B34DFDCA2AB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spTree>
    <p:extLst>
      <p:ext uri="{BB962C8B-B14F-4D97-AF65-F5344CB8AC3E}">
        <p14:creationId xmlns:p14="http://schemas.microsoft.com/office/powerpoint/2010/main" val="241895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633126" y="2353955"/>
            <a:ext cx="6925747" cy="2150089"/>
          </a:xfrm>
        </p:spPr>
        <p:txBody>
          <a:bodyPr>
            <a:noAutofit/>
          </a:bodyPr>
          <a:lstStyle/>
          <a:p>
            <a:pPr marL="0" indent="0" algn="ctr">
              <a:buNone/>
            </a:pPr>
            <a:r>
              <a:rPr lang="pt-BR" sz="7200" dirty="0"/>
              <a:t>Quando utilizar cada abordagem?</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365914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795252"/>
          </a:xfrm>
        </p:spPr>
        <p:txBody>
          <a:bodyPr>
            <a:noAutofit/>
          </a:bodyPr>
          <a:lstStyle/>
          <a:p>
            <a:pPr algn="just">
              <a:spcBef>
                <a:spcPts val="0"/>
              </a:spcBef>
            </a:pPr>
            <a:r>
              <a:rPr lang="pt-BR" sz="3200" dirty="0">
                <a:latin typeface="Calibri"/>
                <a:ea typeface="Calibri"/>
                <a:cs typeface="Calibri"/>
                <a:sym typeface="Calibri"/>
              </a:rPr>
              <a:t>Preciso apenas identificar qual usuário está realizando uma determinada ação no sistema nos diferentes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várias comunicações distribuídas entre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Quero ter maior performance sem me preocupar com estresse na API por conta de técnicas de autenticação.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98381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76632" y="2690441"/>
            <a:ext cx="10038735" cy="3237814"/>
          </a:xfrm>
        </p:spPr>
        <p:txBody>
          <a:bodyPr>
            <a:noAutofit/>
          </a:bodyPr>
          <a:lstStyle/>
          <a:p>
            <a:pPr algn="just">
              <a:spcBef>
                <a:spcPts val="0"/>
              </a:spcBef>
            </a:pPr>
            <a:r>
              <a:rPr lang="pt-BR" sz="3200" dirty="0">
                <a:latin typeface="Calibri"/>
                <a:ea typeface="Calibri"/>
                <a:cs typeface="Calibri"/>
                <a:sym typeface="Calibri"/>
              </a:rPr>
              <a:t>Não pretendo nunca persistir informações relativas ao usuário, apenas seu registro inicial.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gerar acessos externos a outros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de facilidade para manipular os dados de quem está realizando tal ação com o mínimo de impacto.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148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440426" y="2716706"/>
            <a:ext cx="9311148" cy="2969342"/>
          </a:xfrm>
        </p:spPr>
        <p:txBody>
          <a:bodyPr>
            <a:noAutofit/>
          </a:bodyPr>
          <a:lstStyle/>
          <a:p>
            <a:pPr algn="just">
              <a:spcBef>
                <a:spcPts val="0"/>
              </a:spcBef>
            </a:pPr>
            <a:r>
              <a:rPr lang="pt-BR" sz="3200" dirty="0">
                <a:latin typeface="Calibri"/>
                <a:ea typeface="Calibri"/>
                <a:cs typeface="Calibri"/>
                <a:sym typeface="Calibri"/>
              </a:rPr>
              <a:t>Preciso ter total controle dos acessos dos meus usuários, principalmente definir hierarquia de acessos. Exemplo: Roles de Vendedor, Coordenador, Gerente, Diretor.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sempre que necessário, </a:t>
            </a:r>
            <a:r>
              <a:rPr lang="pt-BR" sz="3200" dirty="0" err="1">
                <a:latin typeface="Calibri"/>
                <a:ea typeface="Calibri"/>
                <a:cs typeface="Calibri"/>
                <a:sym typeface="Calibri"/>
              </a:rPr>
              <a:t>deslogar</a:t>
            </a:r>
            <a:r>
              <a:rPr lang="pt-BR" sz="3200" dirty="0">
                <a:latin typeface="Calibri"/>
                <a:ea typeface="Calibri"/>
                <a:cs typeface="Calibri"/>
                <a:sym typeface="Calibri"/>
              </a:rPr>
              <a:t> um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5183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224383"/>
          </a:xfrm>
        </p:spPr>
        <p:txBody>
          <a:bodyPr>
            <a:noAutofit/>
          </a:bodyPr>
          <a:lstStyle/>
          <a:p>
            <a:pPr algn="just">
              <a:spcBef>
                <a:spcPts val="0"/>
              </a:spcBef>
            </a:pPr>
            <a:r>
              <a:rPr lang="pt-BR" sz="3200" dirty="0">
                <a:latin typeface="Calibri"/>
                <a:ea typeface="Calibri"/>
                <a:cs typeface="Calibri"/>
                <a:sym typeface="Calibri"/>
              </a:rPr>
              <a:t>Minha aplicação é centralizada, apenas um </a:t>
            </a:r>
            <a:r>
              <a:rPr lang="pt-BR" sz="3200" dirty="0" err="1">
                <a:latin typeface="Calibri"/>
                <a:ea typeface="Calibri"/>
                <a:cs typeface="Calibri"/>
                <a:sym typeface="Calibri"/>
              </a:rPr>
              <a:t>back-end</a:t>
            </a:r>
            <a:r>
              <a:rPr lang="pt-BR" sz="3200" dirty="0">
                <a:latin typeface="Calibri"/>
                <a:ea typeface="Calibri"/>
                <a:cs typeface="Calibri"/>
                <a:sym typeface="Calibri"/>
              </a:rPr>
              <a:t> e um front-</a:t>
            </a:r>
            <a:r>
              <a:rPr lang="pt-BR" sz="3200" dirty="0" err="1">
                <a:latin typeface="Calibri"/>
                <a:ea typeface="Calibri"/>
                <a:cs typeface="Calibri"/>
                <a:sym typeface="Calibri"/>
              </a:rPr>
              <a:t>end</a:t>
            </a:r>
            <a:r>
              <a:rPr lang="pt-BR" sz="3200" dirty="0">
                <a:latin typeface="Calibri"/>
                <a:ea typeface="Calibri"/>
                <a:cs typeface="Calibri"/>
                <a:sym typeface="Calibri"/>
              </a:rPr>
              <a:t> se comunicando, sem serviços distribuídos e sem integrações terceiras.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Estou desenvolvendo uma aplicação para acesso interno dos funcionários para definir o que cada um poderá acessar dos sistemas internos da organização.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51426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339645" y="2300749"/>
            <a:ext cx="9512709" cy="3609404"/>
          </a:xfrm>
        </p:spPr>
        <p:txBody>
          <a:bodyPr>
            <a:noAutofit/>
          </a:bodyPr>
          <a:lstStyle/>
          <a:p>
            <a:pPr algn="just">
              <a:spcBef>
                <a:spcPts val="0"/>
              </a:spcBef>
            </a:pPr>
            <a:r>
              <a:rPr lang="pt-BR" dirty="0">
                <a:latin typeface="Calibri"/>
                <a:ea typeface="Calibri"/>
                <a:cs typeface="Calibri"/>
                <a:sym typeface="Calibri"/>
              </a:rPr>
              <a:t>Validar autenticação a cada </a:t>
            </a:r>
            <a:r>
              <a:rPr lang="pt-BR" dirty="0" err="1">
                <a:latin typeface="Calibri"/>
                <a:ea typeface="Calibri"/>
                <a:cs typeface="Calibri"/>
                <a:sym typeface="Calibri"/>
              </a:rPr>
              <a:t>request</a:t>
            </a:r>
            <a:r>
              <a:rPr lang="pt-BR" dirty="0">
                <a:latin typeface="Calibri"/>
                <a:ea typeface="Calibri"/>
                <a:cs typeface="Calibri"/>
                <a:sym typeface="Calibri"/>
              </a:rPr>
              <a:t> via </a:t>
            </a:r>
            <a:r>
              <a:rPr lang="pt-BR" dirty="0" err="1">
                <a:latin typeface="Calibri"/>
                <a:ea typeface="Calibri"/>
                <a:cs typeface="Calibri"/>
                <a:sym typeface="Calibri"/>
              </a:rPr>
              <a:t>endpoint</a:t>
            </a:r>
            <a:r>
              <a:rPr lang="pt-BR" dirty="0">
                <a:latin typeface="Calibri"/>
                <a:ea typeface="Calibri"/>
                <a:cs typeface="Calibri"/>
                <a:sym typeface="Calibri"/>
              </a:rPr>
              <a:t> (stateful) ou na própria aplicação (stateless)?</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Quem deve assumir a responsabilidade de verificar os credenciais do token? Cada aplicação individual (ou biblioteca criada para isso) ou a própria API de autenticação?</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Controle de sessão, login  e acessos com JWT é possível, mesmo que parcialmente?</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01929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89819" y="2424075"/>
            <a:ext cx="10038735" cy="3621869"/>
          </a:xfrm>
        </p:spPr>
        <p:txBody>
          <a:bodyPr>
            <a:noAutofit/>
          </a:bodyPr>
          <a:lstStyle/>
          <a:p>
            <a:pPr algn="just">
              <a:spcBef>
                <a:spcPts val="0"/>
              </a:spcBef>
            </a:pPr>
            <a:r>
              <a:rPr lang="pt-BR" sz="3200" dirty="0">
                <a:latin typeface="Calibri"/>
                <a:ea typeface="Calibri"/>
                <a:cs typeface="Calibri"/>
                <a:sym typeface="Calibri"/>
              </a:rPr>
              <a:t>Vemos muitas pessoas implementando </a:t>
            </a:r>
            <a:r>
              <a:rPr lang="pt-BR" sz="3200" dirty="0" err="1">
                <a:latin typeface="Calibri"/>
                <a:ea typeface="Calibri"/>
                <a:cs typeface="Calibri"/>
                <a:sym typeface="Calibri"/>
              </a:rPr>
              <a:t>block-lists</a:t>
            </a:r>
            <a:r>
              <a:rPr lang="pt-BR" sz="3200" dirty="0">
                <a:latin typeface="Calibri"/>
                <a:ea typeface="Calibri"/>
                <a:cs typeface="Calibri"/>
                <a:sym typeface="Calibri"/>
              </a:rPr>
              <a:t> com JWT (eu já fiz isso) para bloquear alguma ação. Isso não estaria quebrando o conceito de stateless? Nesse caso, por que utilizar o JWT?</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uma aplicação distribuída que, a cada </a:t>
            </a:r>
            <a:r>
              <a:rPr lang="pt-BR" sz="3200" dirty="0" err="1">
                <a:latin typeface="Calibri"/>
                <a:ea typeface="Calibri"/>
                <a:cs typeface="Calibri"/>
                <a:sym typeface="Calibri"/>
              </a:rPr>
              <a:t>request</a:t>
            </a:r>
            <a:r>
              <a:rPr lang="pt-BR" sz="3200" dirty="0">
                <a:latin typeface="Calibri"/>
                <a:ea typeface="Calibri"/>
                <a:cs typeface="Calibri"/>
                <a:sym typeface="Calibri"/>
              </a:rPr>
              <a:t>, valida o token na API de autenticação. Terei problemas por isso? Estou ferindo o conceito do REST?</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23927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Resumindo: </a:t>
            </a:r>
            <a:br>
              <a:rPr lang="pt-BR" sz="4400" dirty="0">
                <a:latin typeface="Trebuchet MS"/>
                <a:ea typeface="Trebuchet MS"/>
                <a:cs typeface="Trebuchet MS"/>
                <a:sym typeface="Trebuchet MS"/>
              </a:rPr>
            </a:br>
            <a:r>
              <a:rPr lang="pt-BR" sz="4400" dirty="0">
                <a:latin typeface="Trebuchet MS"/>
                <a:ea typeface="Trebuchet MS"/>
                <a:cs typeface="Trebuchet MS"/>
                <a:sym typeface="Trebuchet MS"/>
              </a:rPr>
              <a:t>Existe um jeito melhor ou mais correto?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5367098"/>
            <a:ext cx="9121877" cy="1192725"/>
          </a:xfrm>
        </p:spPr>
        <p:txBody>
          <a:bodyPr/>
          <a:lstStyle/>
          <a:p>
            <a:pPr marL="0" indent="0" algn="ctr">
              <a:buNone/>
            </a:pPr>
            <a:r>
              <a:rPr lang="pt-BR" dirty="0"/>
              <a:t>Existe apenas o que vai te atender no momento da maneira mais segura, performática e de fácil manutenção!</a:t>
            </a:r>
          </a:p>
          <a:p>
            <a:pPr marL="0" indent="0">
              <a:buNone/>
            </a:pPr>
            <a:endParaRPr lang="pt-BR" dirty="0"/>
          </a:p>
        </p:txBody>
      </p:sp>
      <p:pic>
        <p:nvPicPr>
          <p:cNvPr id="9" name="Google Shape;216;p19" descr="data:image/jpeg;base64,/9j/4AAQSkZJRgABAQAAAQABAAD/2wCEAAoHCBIVFRgSFRIYGBgYGhgaGRkYGBgcHBgYGhoZGhgZHBgcIS4lHB4rIRoZJzgmKy8xNTU1GiQ7QDs0Py40NTEBDAwMEA8QHhISGjQrJCs0MTQ0NDY0MTQ0NDE0NDQ0NDQ2NDQ0MTExNDQ0NDQ0NDQ0NDQ0NDE0MTE0NDE0NDE0Mf/AABEIALcBEwMBIgACEQEDEQH/xAAcAAABBAMBAAAAAAAAAAAAAAAABAUGBwECAwj/xABOEAACAQMBBAYFBwYLBgcAAAABAgADBBEhBRIxQQYHUWFxgRMiMpGhQlJicrHB0RSCg6LC0iMkM0RTVHSSs9PwJWOUo7ThFRYXNUNkk//EABkBAQADAQEAAAAAAAAAAAAAAAABAwQCBf/EACIRAQEAAwACAgIDAQAAAAAAAAABAgMRITESIjJRExRxBP/aAAwDAQACEQMRAD8AteEIQCEIQCEIQCEhnSvrCoWdRqC02rVFGXAYKiEjKqzaknUEgDQGVftXp/tKuT/GDTQ59Sl6gA7N4euffAvbam17e3Xfr1kpj6bYJ7gvEnwEg21etm0TIt6L1TyZ8U0+OW/VEpypUZiWZizHizEknxJ1M5MTxHKBN9qdY+0q+QtRaCHlSXDY7C7ZbzGJE7i4d2LO7Ox4szFifMnM4JWB04Hs/CZaSNGacszdpyqNoYF+9A03bSiv0E+IE5NZmm7Y0wxI8CciRPpHf3dslrSo1Wpp6Mb5TAJYbo1bGQPCSbo5fPXoL6Ri1RMgseLqfZbxHCU7cexdqy5f9S7Z9XfQHuncjEQ7KXdUrFVxUwDKZ6XWfZrVrbqljK/6U31SqVopks7AADnmS7bNUrT8pHdgWBd2uXGeKp+033e+McfllxOV+ONrew2lZWVNKL1wGJ1IVyXbn7Kn/Qh02uKF1YO1GormkyVCBneUA4bKnUeqzSI9YFylO5oncyFJZl57nA6dupx4R4S0pshqoQ1J6bqxHNGQhv8AXaJqk4yW9VwjYM1ZiGyGKtyIJBB8phCCB5TFy6jifKduUy6O9Y17bYSt/GKfAb7euvhU1J8GB8ZOtldZ1hVIWpv0SebjeT+8mceYEokVd7w5TdTIHqa1uqdRBUp1FdDwZGDA+YnWeY9l7Vr27b9Gq9M9qMRnxHA+cm+xOtK6p4W4Ray9owj+8DdPu85AuWEauje36N7R9NSyMEq6NjeRhrg47iCDzzHWAQhCAQhCAQhCAQhCAQhCAThe3Ip03qkZCI7kDiQqliPhO8ZOmlz6Owunzg+hcD6zjcX4sIHnq6vGrPUqt7dRmdvFiWx4DOPKJFEzT4zbEkanQZmo4nyMxXPKZHHyEAamDrAA8znxgzQzAwROFURQZjdzAtmui3O4eJNvTcfnjMcujVqVRCOOuVPFe3B5jujd0XTFK1qnUNRWmx7NzIX7JLrejuDeXkTkfEke+c2OpSy2Yzd9TCivETpuzLY2Sz2ZtuAuFpr7TkKPPnHOnRVFCKAAoAHkOM4UkDVDU5JlV+sfaPu08zOe2bncRiOODLtWPJ1Ruz7Zj+lQ9P3V7lmBzy49mPxjVs3bNWjSq266pVRlwSfULaMy+IyMefj16Q59JrxIyfMk/hGoiXT0pvtjEyKY7ILNu+ShqVA5TkJ3rH1fhOQEDAm5XUTdEGMQRcnwECw+qHaSpcVKDvj0yruA83QscDvKk/3ZcM8wpcMjo6HDIVcH6SkMPiJ6atqwdEqDg6qw/OAP3yKOkIQkAhCEAhCEAhCEAhCEAkH63NopTsDSLevWdFVeZCMHc+AAHmRJxKL647p2vxTJ9VKKbo7C5LMfPT3CBBEfXE7kziVBE621N3ZKaDed2VFA4szEBRrzJIEkcKx1nRh63lJH/wCnu1yc/kL+b0h+3FY6uNrlgfyTGmuatEftwIjuwAk2HVltY/zdB41af3NOi9Vm1f6OkPGqPuBgQWZWTwdVO1Pm0B+lP7k3Xqm2nzNuP0rf5cCU9FLbFjQRuIUE9xb1vvkjoMOBPIcPdDZPR6ulMU2KaKo0JIyAAeUVJsKqDnfX3n8PGQlii41GZvcVQiFjyBM7U9kONSy/H8JptDYtSohQVFXPPBMoyxvbyNGOeMklpLZ6IoB1xk+J1PxMQbU9cFeXEnlHyjsZwoDVATgAkKRy15zS92AzoUWqFyOO5n75dJyM9vb15+2+QbioQcgtn4DTwjaRLhrdUYZixvjqc/yI/fmB1O0+d6/lTUfaxnUqKp2brLiXqctud3W8lpj7VM6p1P2g43Vwf/y/ck9FKuvAec2CS7V6orDia1wfzqY/YncdVGzvn1z+en7kdFIKJqo48dZaPTzoNZ2do1ej6TfDovrPkYY4OgAlXFuQgdKdMCW51UbaepTe0dt40gGQn+jJwV8FOMdzAcpUKk+/4CTbqg32v3YewlBwx5ZZ03ffun3GKLphCE5BCEIBCEIBCEIBCEIBKE63K9N9oN6NstTREfs313iQDzwGXPfnsly9KNuJZWz3L67owi83dtFX38e4GeZbi5Z2LsxLMSzHtZjkn3wNFqY4iO/RjH5Zakf1m3/xUjSH5kef4xx6PEC7tmHD09A/8xJI9XTMxMiQCEIQMwhCAQhCAQhCAQhCAQhCAQhCAQhCBCOtw/7NqHsqUv8AEUffKDDnyl/9bI/2ZV7nof4qTz85B458OUmDZq3yVGp+EuTqcs6SWbujb1R6hFTT2d0DcXww29+eZTdM47u4SX9COl4sC+/TZ6dTdyEI3lZc+sA2h0JyO4SaL1hONndJVRKqNvI6q6HtVhkGdpyCEIQCEIQCEIQCEJpXrIitUdgqICzMeCqBkk+AgVH13bWLNRswuQg9Mx723kQY8Ax85VQTs08Y69Lttte3dW41CscIOymvqoPHGviTGgUe+BvnHERZsggXFFhyq0j+usQqhHAxVZECrTPPfQ/rLJHriEIQMwhCQCZiW9vaVJQ9R1VSyqCxwN5juqM95OIpgZhMThb3SPvbjBtxijY+S64yp7xkQO8MxPeI5R1psFcqwRiMhXIO6xXmAcHEiq7Gr0XWjb7WqCq6F2S5AuN4LhWqoGKsh3mGgO7r7MCZZhEthb+jppSLs5RFUu5yzlVALM3NjjJPfFMDaEbNo7btqDBKlUB2GVpqGeow7VpoCxHgIlpdKrIsEaqaZYhQK9KrQ3mPBVNZVDHuEB9hCEAmITnUqqvE4g9op1qf+2V+40j7qtOeeDk+tw7z+E9EdYzh9m3AU7xwhwupOKiHQDWedF9c+scAcvxkypssZLqdM/b92IoXA14nl/27JqKK8hNKr4wBxPDwk9Q9BdXVUPs63I5B1/u1HH3SSxi6EWgpWFqgIP8ABq5I4Fqn8I2PNjH2cghCEAhCEAhCEAkF639oNTsfRqcGvUVCc49UAuw890Dzk6lc9dFsz21sqjJa5CAd7o4H2QKRVMTrQoszbqKzN81FLH3CWVsXq7ophrh/Stj2QCqr8ct548JK7WypUV3VRUXsVQo+Ery2yemjD/nyvvwqmw6G39XhSCDtqMF/VGT8I8WvVldhldq9EYYHALngc/NEn9vdIrEKd7PJQWx440EcFrVW9hAPrtj4DMr/AJqt/r4xIKe2QxChDk94jhQq7wzjHdIWUrKRvOoPLdB07dT+Ec7C7ZQT6TGpyDgnSTjtvfLnPROfVKITnRqZAPaMzpL2RGendFHoUqboHR7q1RlPAq9VUb4NMdFb+orVNn3Db1e3xuueNe3OlKt3tgbrccMO+dOmv8nb/wBtsf8AqKc16XbNqsEvLYZubYlkGcempn+VoN2hgNOxgOHGBJYw9Fv51/a6/wCxF+xdp0rmhTuKTZR1yO0HgynsYEEEdoMQdFv51/a6/wCxAfpXl5VJaptkaihcrTUjXNlR36Ffy36ld+/0a9klfSi/ejbO1P8AlX3adEdtaqwp0/IMwJ7gZ2tNkUktls93epLSFIg/KXd3Gz4jOfGA4gxk6T7SqUaaJRANeu60aO9qFdgS1RhzVEV2Pbugc5p0OrsbcUKhzUtma2cnixp4COc/OplG/OnC/UPtO1U8KdvdVF+sz0KefHdZh+cYDlsbY1K2UhMs7a1Kr61Krc2duJPYOAGgAEW3NulRGpuiurDDKwDKwPIg6ETtCSIlsQvZ3R2czM1B0araMxyUCFRVtyxOWC7yspPBSRnQSXyMdKwFr7PqAesLvcB+jUt64YfAe6SeQEl1dqmM840161TeJVlbOsdNohdwkjOJHzSUao7Ak8GGfOV7LZPDRpmNapXI9pGGupC5H6uZtXo21VcmnTf6yq32iKbd2XQrnvXX4cZyuKdNzndGe3GCPMaiUTw0XlvmIxtXoHZ1s7imi3bTxu570OnuxIFtToLd2zNUZRVQZO/TzoB2p7S+WR3y5kpuo0O8OxuPgG/GdKdTPFSD3/iJ3jsyirLVjfSP9Ve0fSWfoycmi5QfUb10+1h5SaRm2fZW1vVYooRrggEDIDuodwQvAHG/w4x5l+OXZ1mynxvBCEJLkQhCAQhCASounfSwXF7QsaADrRrozONd6ouQVX6Kgtk9vcNZ30/2q9tYV6yEht0IpHyWdgm94jeJ8hKD6I3YpXdN+OSVPmOPvxIy9V1j+UXjRR8DK4ONczk9gjNlwG7jqPdwiihcl1DHnrpE9dGJwX3R3aH3/hiZXoy10bcUgBlXsHb4CKPSOBhKZY92APMtiJAiJ6ygDtOdfMnjNhtdfZpo1RvoDKj6zn1R7890iFdK1OuxAZ1QdijePvOg90U7LoUwVOrPng2vvHCc6e+5BqOFGM7q6+W8fwEk9jRVVBCBSRrpr5md4Y9vVezZ8ceFazMBCamBHemn8nb/ANtsf+opyRRn6R7PeulJUxlLm2qtk49SnVV2x2nCnAjxIENx/wCH3uRpaXz69lC7PA9y1cY+sOWY69Fv51/a6/7EcNrbNpXNF7equ8lRd1hzHMEHkwIBB5ECNvRDZ1zQpOly6vUaq7F10DrhVVyPkswXJHaTASbYtlu7ynalnFO3Q3FQo7I3pam9TtwHQhl9UV20PzeUW/8Alah/S3f/AB15/mTp0f2e9M16tXHpK9Z3ODkLTUCnRTPPFNVJ+kzR5kiJWNktlfBFZzTvKZ1qVKlRvymgM6u7EnepHhn/AOH3b9Kav5Pc2d6TimrVLeseSrcBdxyeSioiAn6Ucekuz3q0lNHd9NSqU61LeOAXRvWUnkGQuhP04vvrOnWptRqqGR1KsrcCDxGnA944SAqhIxZ0b+0X0QX8sorohNRUuEUcEbewlXAwN7eU9oPGKHvtoVBu07MUCdN+5q02Cj5y06DPvnuLJ4wE+039PtC2t11Fsr3NXsBZGo0FJ+cd+o2OxO+SmNWw9kLbqw3mqVKh36tV8b1SoRjJxoAAAAo0AAAjrA51VBGDItdIodg2V10ZeI8joZLDG6/sVcd8jKdnHeGXxy6Y6NSogyw317UB3h4r+GYoF5TcbwII7ez8IirVTbZd2wijJLHAUdpPITatToVcuvqMRnfUgE9hI4N5zNcbj4bJlMr2HBHPLUd83R0bPb8R5RtWrUQAVN3d5Ovsns3gfY+I74tQgj75EqbEW6yGrUrend0XG9QrI+GHig056sMjszF3Qbpol+ppuoSui7xUH1XXOC6Z10OMjlkSH9a+0yq07ZDnecuRnTCDA+LfCIOqBg9+S2AyUXIB4kkopx26EzRr/Fj2/ku6EITtWIQhAIQhArjrr2oUtEtlx/Dv63bu091tPzivulWdFNnGpUFU6LTIOR8puIX7z/3j10/2ncbQvnoqmFt2emg4YAbDux7yPdiL9m2opItNdd3ifnMfaMrzy5PC7Vh8su30m2xr3fQJg5XjFdwp4DGe08B5czIrsu/9AxZsgHsj0m1EqaK2SeEobI6m0powdyX1+WcqvgvAe7M5bY6YWlqMM4LY0RPWY+Q0XPfiQ7rC2pXohKaViu+CW3dCR48QPCQXYmzKl3cU7dCN+o2AWOg0JZj4AE+Usww75qjbu5eR6e2LZoUSrqxZFcb3yd5QwAHbrxjwBE+z7cU6VOkDkIiICee6oXPwimXySTkZssrle1mEISXIhCEAhCEAmJmEAEwRMwgaibCEzAzCYmZAJgiZhAjXTu3BsLs44W9U+5CfulE9EulVW3dKbEvTOgB4r9X6PdL/AOmgzs+8H/1q/wDhtPLuzqoV1Y8OGezIInOU7PLvDKzKWPRNhtJaihgRw4TF/cFRhMd+OUgvR7aYxu5IzxGZKqL7+g/0O2Zb+m+GDphsL8po+kRc1aYJTtdflJ39o7/Eyutg7VqW1wlzSYFkPsk+0pGGRtOBGRLsuKe7jHZpK66YdGcFruiND61RAOB5uuPeR5yzTs59ao36+/aLp2RtBbihTuFBVaiK4B4jPEHwiuV71P7Yarb1Ld3DGgy+jB9oU2GgI5gMCAe+WFNDIIQhAI3dIdrJaW1S6cZFNcgfOY4CL5sQI4yvOuyuy2CIPl10B8Ajt9oECDbJdmVq7Y367vUcjtZicDu1jhRqYMadlN/Ap9QRWXmTK/at+E5jCu7qqeBzG19q/k6lwuSOABxzxrMV6mOcY9o1N5X8NPeJOE7TZlydhs2ttSpcOalQ68AOQHYJJ+qW1d9pUnVSVpiozkcFBpuoJPLJIEhTDWekOrHZbW+zqSuu6z71RgRggM2Vz37u775qk56Ybe+01p8BN5pT4CbSUMzMxCBmEIQCEIQCEIQCEIQCZmIQMwmJmQMwmIQEu0LZatKpScEq6MjAaEqykEA9uDPI95u777isq7zBVb2lXJ3VP0gNDPYD8D4Sq+sboFavRrXtIGlVpo9Rwo9Spj1mLL8lsZO8PMGBVGwr51yMnTGM8hwOvull7BvdA2hlUbHU7zHsX7xJz0eq8Jm3Tz1t0XuPKnlS4L8sTXHbE9B9BrN2cazNa0cRjorXp2W1jTYYWoDTRs4CioVZM9o3lC+cuSeeOnr/AMZyDgrSXJHI7zkecv8A2fUZqVNn9oohb6xUFvjmehhe4yvN2TmVkKIQhOnAkA66bcts8N8ytTY+BV0+1hJ/G3pHshLu2q2rHAqLgNjO6wIZGx3MBA8+dH7wFfRk6rnHep/D8I8EyKbS2ZcWldqNVSlRD5EcmU/KU8jHG120pGHGD2gZB8uUozwvexq1bZz40urLmNe1sKm7zYgDwGpP+u2Ka+16YGmWPZjHxM7dF+jlxtOvjVaa49JUx6qJ81c8WI4DvydJOGN75NuePOQ9dWHQt7iql9UC+gp1DhGBJqso0wOG6Gxkn5pEvScLG0p0aaUaahURQqgcgPvneXMpRTOghUqqvtMo8SB9sTzzv1o9IBd3rKhzToA00PJmB9dx4tp4KI6PQ77Utl9q4pDxqIPvnFukNkON5bj9NT/enkubAR0eq36W7NHG/th+mp/jNF6Y7M4C/tz4VUP3zyvHPYi5dtOA++Oj0yelVh/W6fk2fsgOlFkeFwp8Ax/ZlHUn7o7WtzjGFzI664txuk9mNfTfqP8AuzlcdLrJFLNUbA44puf2ZWQugdCMHl36zbaNRWouADnTl3iOnE7q9Y2zF41X8qVT92I6nWrspTjfqnHZRf75T9+pyNIxXA9dvL7BEqLF7nrc2X/vz+i/Fpqet7ZnJLg/o1+95QjTZJKF6t1w7P5Ubk/mU/8AMnM9cdlytbk+VL9+UfibqYF1Hrks/wCqXH/K/fkn6I9MKO0Kb1KdN03HClXK51UMD6pOh19082sJOOp3afor5qJbC16ZUDtdPWT9Xf8AfAvpq/dE7KCCCAQRgg8CDxBmYQPN/SPZiWd/XtUJ3FYbu9xwyK4HlkjPdF+xqmDJh1y9HN9Ev6a+smEq4+Zn+DY/VOhPYw7JWmy9rBcBtDwzKtmNvpfpzmPirRtKuRN7isFBOcDt7O+Ry121SC+1nwBjTtrb/pM0x6qY9cni3Yo7B2zPNWVvpqy24yd6R26m92nTpfJeoikf7tfWb9UMfOejZSHVLslqt+13u/wdBXw2uDUcboUHtCsx7sDtl3zZJycjz8rbe0QhCSgQhCAx9KujFvf0vRVRusPYqBVLocgnBI9k41HP4yob7qp2ilTcp7lRDnFQNugYGfWVtVPLTI1GsvqECmeh/VU75qX29TCsQtJSu8wHyi4JCr4a6cRLd2fYUqCLSo01RF4KowO8957zrFMIBCEIDR0s2oLazr1ycFEYJ3uw3UH94ieWwJevXbeBbKnSzrUqg4+iisSfeVlFQATaYEIGY89Hl1Y8sqPtjLJj0NRPRvvYyX+AUfiZFTDkicBHrZdEHuM5CwzgiOFnQKnWHTtXtQVPqjt8CNcic7+gm4xGhx6yg94ii9tWKNg4ODzie7tm3QzEruqcYA00CEA/KBJ3jnsECFbcqKhAAJPhI1WbLEnTh9gkn2xQGQck+MjV0pLlQNSQB44kRFcSJhZ2uKITTe3u8DAPbjnOazpy2EyDjjNADBzgSRl28pi0vHpVErIcMjq6+KkEfZODtNJA9YWN0lWmlZDlHRXU9zAEfbO8hXVJf+l2cik5NJ3pnwB31/VcDyk1ga1EDAqwBBBBBGQQdCCOYlV9MOqqmVe4sn3GALGixyhAySEbivcDkcsiWtCB5StrOo4ARHbJwNxGbLYzu6c+6WT0W6qHcCpeu1Nc6U0xvsO1mI9Qd2CfCXDRpIihERUUcFUAAeAE3gJdm7PpW9NaNGmERB6qr8SSdSTxJOpiqEIBCEIBCEIBCEIBCEIBCEIFH9dt8Wu6VAcKVLP5zsSfgqytN09kzCBncMwR3TMIAAY/bJQ+jHeT9sISKmJPsi/qU23X9ZfHlJjaXdNwCPiIQh07VaigazhtW7HoGYcRu8u0zEIFfbUvi+ARrmR26J3ywHAj3EYmISIilBrUTRYFWNUuN0ggIqnVsjiWJ8gPcUS5hCduXULNaqndPdj8PvhCAlIMCphCQLS6kNoMKte2LHDoKiry3lIUnPI4ZfdLjhCAQhCAQhCAQhCAQhCB/9k=">
            <a:extLst>
              <a:ext uri="{FF2B5EF4-FFF2-40B4-BE49-F238E27FC236}">
                <a16:creationId xmlns:a16="http://schemas.microsoft.com/office/drawing/2014/main" id="{11A89CFE-3324-65D4-62B1-CCEB1E5972A1}"/>
              </a:ext>
            </a:extLst>
          </p:cNvPr>
          <p:cNvPicPr preferRelativeResize="0"/>
          <p:nvPr/>
        </p:nvPicPr>
        <p:blipFill rotWithShape="1">
          <a:blip r:embed="rId5">
            <a:alphaModFix/>
          </a:blip>
          <a:srcRect/>
          <a:stretch/>
        </p:blipFill>
        <p:spPr>
          <a:xfrm>
            <a:off x="3940378" y="1959401"/>
            <a:ext cx="4311244" cy="2939198"/>
          </a:xfrm>
          <a:prstGeom prst="rect">
            <a:avLst/>
          </a:prstGeom>
          <a:noFill/>
          <a:ln>
            <a:noFill/>
          </a:ln>
        </p:spPr>
      </p:pic>
    </p:spTree>
    <p:extLst>
      <p:ext uri="{BB962C8B-B14F-4D97-AF65-F5344CB8AC3E}">
        <p14:creationId xmlns:p14="http://schemas.microsoft.com/office/powerpoint/2010/main" val="289393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Referências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2251588"/>
            <a:ext cx="9290255" cy="4308236"/>
          </a:xfrm>
        </p:spPr>
        <p:txBody>
          <a:bodyPr>
            <a:normAutofit fontScale="77500" lnSpcReduction="20000"/>
          </a:bodyPr>
          <a:lstStyle/>
          <a:p>
            <a:r>
              <a:rPr lang="pt-BR" dirty="0">
                <a:hlinkClick r:id="rId5"/>
              </a:rPr>
              <a:t>https://auth0.com/docs/tokens/access-tokens</a:t>
            </a:r>
            <a:endParaRPr lang="pt-BR" dirty="0"/>
          </a:p>
          <a:p>
            <a:r>
              <a:rPr lang="pt-BR" dirty="0">
                <a:hlinkClick r:id="rId6"/>
              </a:rPr>
              <a:t>https://tools.ietf.org/html/rfc7519</a:t>
            </a:r>
            <a:endParaRPr lang="pt-BR" dirty="0"/>
          </a:p>
          <a:p>
            <a:r>
              <a:rPr lang="pt-BR" dirty="0">
                <a:hlinkClick r:id="rId7"/>
              </a:rPr>
              <a:t>https://jwt.io/introduction</a:t>
            </a:r>
            <a:endParaRPr lang="pt-BR" dirty="0"/>
          </a:p>
          <a:p>
            <a:r>
              <a:rPr lang="pt-BR" dirty="0">
                <a:hlinkClick r:id="rId8"/>
              </a:rPr>
              <a:t>https://docs.mashery.com/connectorsguide/GUID-3812EE8B-3770-445C-83F2-FB6D1D54C18A.html</a:t>
            </a:r>
            <a:endParaRPr lang="pt-BR" dirty="0"/>
          </a:p>
          <a:p>
            <a:r>
              <a:rPr lang="pt-BR" dirty="0">
                <a:hlinkClick r:id="rId9"/>
              </a:rPr>
              <a:t>https://medium.com/@piyumimdasanayaka/json-web-token-jwt-vs-opaque-token-984791a3e715</a:t>
            </a:r>
            <a:endParaRPr lang="pt-BR" dirty="0"/>
          </a:p>
          <a:p>
            <a:r>
              <a:rPr lang="pt-BR" dirty="0">
                <a:hlinkClick r:id="rId10"/>
              </a:rPr>
              <a:t>https://fusionauth.io/learn/expert-advice/tokens/pros-and-cons-of-jwts/</a:t>
            </a:r>
            <a:endParaRPr lang="pt-BR" dirty="0"/>
          </a:p>
          <a:p>
            <a:r>
              <a:rPr lang="pt-BR" dirty="0">
                <a:hlinkClick r:id="rId11"/>
              </a:rPr>
              <a:t>https://www.redhat.com/pt-br/topics/cloud-native-apps/stateful-vs-stateless</a:t>
            </a:r>
            <a:endParaRPr lang="pt-BR" dirty="0"/>
          </a:p>
          <a:p>
            <a:r>
              <a:rPr lang="pt-BR" dirty="0">
                <a:hlinkClick r:id="rId12"/>
              </a:rPr>
              <a:t>https://github.com/facg3/Stateless-vs-stateful-authentication</a:t>
            </a:r>
            <a:endParaRPr lang="pt-BR" dirty="0"/>
          </a:p>
          <a:p>
            <a:r>
              <a:rPr lang="pt-BR" dirty="0">
                <a:hlinkClick r:id="rId13"/>
              </a:rPr>
              <a:t>https://medium.com/@kennch</a:t>
            </a:r>
            <a:r>
              <a:rPr lang="pt-BR">
                <a:hlinkClick r:id="rId13"/>
              </a:rPr>
              <a:t>/stateful-and-stateless-authentication-10aa3e3d4986</a:t>
            </a:r>
            <a:endParaRPr lang="pt-BR"/>
          </a:p>
        </p:txBody>
      </p:sp>
    </p:spTree>
    <p:extLst>
      <p:ext uri="{BB962C8B-B14F-4D97-AF65-F5344CB8AC3E}">
        <p14:creationId xmlns:p14="http://schemas.microsoft.com/office/powerpoint/2010/main" val="74563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Espaço Reservado para Conteúdo 4">
            <a:extLst>
              <a:ext uri="{FF2B5EF4-FFF2-40B4-BE49-F238E27FC236}">
                <a16:creationId xmlns:a16="http://schemas.microsoft.com/office/drawing/2014/main" id="{E4185074-C7FB-6389-01EC-ED738E673BDF}"/>
              </a:ext>
            </a:extLst>
          </p:cNvPr>
          <p:cNvSpPr>
            <a:spLocks noGrp="1"/>
          </p:cNvSpPr>
          <p:nvPr>
            <p:ph idx="1"/>
          </p:nvPr>
        </p:nvSpPr>
        <p:spPr>
          <a:xfrm>
            <a:off x="2623369" y="2965296"/>
            <a:ext cx="6945261" cy="927407"/>
          </a:xfrm>
        </p:spPr>
        <p:txBody>
          <a:bodyPr>
            <a:noAutofit/>
          </a:bodyPr>
          <a:lstStyle/>
          <a:p>
            <a:pPr marL="0" indent="0">
              <a:buNone/>
            </a:pPr>
            <a:r>
              <a:rPr lang="pt-BR" sz="7200" dirty="0">
                <a:latin typeface="Trebuchet MS"/>
                <a:ea typeface="Trebuchet MS"/>
                <a:cs typeface="Trebuchet MS"/>
                <a:sym typeface="Trebuchet MS"/>
              </a:rPr>
              <a:t>Muito obrigado!</a:t>
            </a:r>
            <a:endParaRPr lang="pt-BR" sz="7200" dirty="0"/>
          </a:p>
          <a:p>
            <a:endParaRPr lang="pt-BR" sz="7200" dirty="0"/>
          </a:p>
        </p:txBody>
      </p:sp>
      <p:sp>
        <p:nvSpPr>
          <p:cNvPr id="8" name="CaixaDeTexto 7">
            <a:extLst>
              <a:ext uri="{FF2B5EF4-FFF2-40B4-BE49-F238E27FC236}">
                <a16:creationId xmlns:a16="http://schemas.microsoft.com/office/drawing/2014/main" id="{B79B60C6-E6DE-51D2-EFE7-3A9C6359B669}"/>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19079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4692" y="2124909"/>
            <a:ext cx="9674943" cy="4222237"/>
          </a:xfrm>
        </p:spPr>
        <p:txBody>
          <a:bodyPr>
            <a:noAutofit/>
          </a:bodyPr>
          <a:lstStyle/>
          <a:p>
            <a:pPr algn="just">
              <a:spcBef>
                <a:spcPts val="0"/>
              </a:spcBef>
            </a:pPr>
            <a:endParaRPr lang="pt-BR" sz="2400" dirty="0"/>
          </a:p>
          <a:p>
            <a:pPr algn="just">
              <a:spcBef>
                <a:spcPts val="0"/>
              </a:spcBef>
            </a:pPr>
            <a:r>
              <a:rPr lang="pt-BR" sz="2400" dirty="0"/>
              <a:t>Utilizaremos PostgreSQL para armazenar os dados do usuário e Redis para armazenar o token de acesso.</a:t>
            </a:r>
          </a:p>
          <a:p>
            <a:pPr algn="just">
              <a:spcBef>
                <a:spcPts val="0"/>
              </a:spcBef>
            </a:pPr>
            <a:endParaRPr lang="pt-BR" sz="2400" dirty="0"/>
          </a:p>
          <a:p>
            <a:pPr algn="just">
              <a:spcBef>
                <a:spcPts val="0"/>
              </a:spcBef>
            </a:pPr>
            <a:r>
              <a:rPr lang="pt-BR" sz="2400" dirty="0"/>
              <a:t>Utilizaremos também a biblioteca do JWT para o Spring para implementar autenticação stateless.</a:t>
            </a:r>
          </a:p>
          <a:p>
            <a:pPr algn="just">
              <a:spcBef>
                <a:spcPts val="0"/>
              </a:spcBef>
            </a:pPr>
            <a:endParaRPr lang="pt-BR" sz="2400" dirty="0"/>
          </a:p>
          <a:p>
            <a:pPr algn="just">
              <a:spcBef>
                <a:spcPts val="0"/>
              </a:spcBef>
            </a:pPr>
            <a:r>
              <a:rPr lang="pt-BR" sz="2400" dirty="0"/>
              <a:t>Iremos rodar tudo localmente via documentação do Swagger e/ou </a:t>
            </a:r>
            <a:r>
              <a:rPr lang="pt-BR" sz="2400" dirty="0" err="1"/>
              <a:t>Postman</a:t>
            </a:r>
            <a:r>
              <a:rPr lang="pt-BR" sz="2400" dirty="0"/>
              <a:t>.</a:t>
            </a:r>
          </a:p>
          <a:p>
            <a:pPr algn="just">
              <a:spcBef>
                <a:spcPts val="0"/>
              </a:spcBef>
            </a:pPr>
            <a:endParaRPr lang="pt-BR" sz="2400" dirty="0"/>
          </a:p>
          <a:p>
            <a:pPr algn="just">
              <a:spcBef>
                <a:spcPts val="0"/>
              </a:spcBef>
            </a:pPr>
            <a:r>
              <a:rPr lang="pt-BR" sz="2400" dirty="0"/>
              <a:t>Todo o material do curso, links, PPTs, códigos e repositórios estarão disponibilizados com os alunos.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7266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312740" y="2892813"/>
            <a:ext cx="7566520" cy="1072373"/>
          </a:xfrm>
        </p:spPr>
        <p:txBody>
          <a:bodyPr>
            <a:noAutofit/>
          </a:bodyPr>
          <a:lstStyle/>
          <a:p>
            <a:pPr marL="0" indent="0">
              <a:buNone/>
            </a:pPr>
            <a:r>
              <a:rPr lang="pt-BR" sz="7200"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CaixaDeTexto 4">
            <a:extLst>
              <a:ext uri="{FF2B5EF4-FFF2-40B4-BE49-F238E27FC236}">
                <a16:creationId xmlns:a16="http://schemas.microsoft.com/office/drawing/2014/main" id="{E6E3E755-1C52-484A-7C5C-3DA61D9E188A}"/>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58759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6369" y="2565562"/>
            <a:ext cx="9674943" cy="3097820"/>
          </a:xfrm>
        </p:spPr>
        <p:txBody>
          <a:bodyPr>
            <a:normAutofit/>
          </a:bodyPr>
          <a:lstStyle/>
          <a:p>
            <a:pPr algn="just">
              <a:spcBef>
                <a:spcPts val="0"/>
              </a:spcBef>
            </a:pPr>
            <a:r>
              <a:rPr lang="pt-BR" sz="2800" dirty="0">
                <a:latin typeface="Calibri"/>
                <a:ea typeface="Calibri"/>
                <a:cs typeface="Calibri"/>
                <a:sym typeface="Calibri"/>
              </a:rPr>
              <a:t>O estado de uma aplicação, ou de qualquer outra coisa, na verdade, é a </a:t>
            </a:r>
            <a:r>
              <a:rPr lang="pt-BR" sz="2800" b="1" dirty="0">
                <a:latin typeface="Calibri"/>
                <a:ea typeface="Calibri"/>
                <a:cs typeface="Calibri"/>
                <a:sym typeface="Calibri"/>
              </a:rPr>
              <a:t>condição</a:t>
            </a:r>
            <a:r>
              <a:rPr lang="pt-BR" sz="2800" dirty="0">
                <a:latin typeface="Calibri"/>
                <a:ea typeface="Calibri"/>
                <a:cs typeface="Calibri"/>
                <a:sym typeface="Calibri"/>
              </a:rPr>
              <a:t> ou a </a:t>
            </a:r>
            <a:r>
              <a:rPr lang="pt-BR" sz="2800" b="1" dirty="0">
                <a:latin typeface="Calibri"/>
                <a:ea typeface="Calibri"/>
                <a:cs typeface="Calibri"/>
                <a:sym typeface="Calibri"/>
              </a:rPr>
              <a:t>qualidade</a:t>
            </a:r>
            <a:r>
              <a:rPr lang="pt-BR" sz="2800" dirty="0">
                <a:latin typeface="Calibri"/>
                <a:ea typeface="Calibri"/>
                <a:cs typeface="Calibri"/>
                <a:sym typeface="Calibri"/>
              </a:rPr>
              <a:t> dela em um </a:t>
            </a:r>
            <a:r>
              <a:rPr lang="pt-BR" sz="2800" b="1" dirty="0">
                <a:latin typeface="Calibri"/>
                <a:ea typeface="Calibri"/>
                <a:cs typeface="Calibri"/>
                <a:sym typeface="Calibri"/>
              </a:rPr>
              <a:t>determinado momento</a:t>
            </a:r>
            <a:r>
              <a:rPr lang="pt-BR" sz="2800" dirty="0">
                <a:latin typeface="Calibri"/>
                <a:ea typeface="Calibri"/>
                <a:cs typeface="Calibri"/>
                <a:sym typeface="Calibri"/>
              </a:rPr>
              <a:t>: é sua existência em um determinado instante.</a:t>
            </a:r>
          </a:p>
          <a:p>
            <a:pPr algn="just">
              <a:spcBef>
                <a:spcPts val="0"/>
              </a:spcBef>
            </a:pPr>
            <a:endParaRPr lang="pt-BR" dirty="0">
              <a:latin typeface="Calibri"/>
              <a:ea typeface="Calibri"/>
              <a:cs typeface="Calibri"/>
              <a:sym typeface="Calibri"/>
            </a:endParaRPr>
          </a:p>
          <a:p>
            <a:pPr algn="just">
              <a:spcBef>
                <a:spcPts val="0"/>
              </a:spcBef>
            </a:pPr>
            <a:r>
              <a:rPr lang="pt-BR" sz="2800" dirty="0">
                <a:latin typeface="Calibri"/>
                <a:ea typeface="Calibri"/>
                <a:cs typeface="Calibri"/>
                <a:sym typeface="Calibri"/>
              </a:rPr>
              <a:t>Para determinar se algo é </a:t>
            </a:r>
            <a:r>
              <a:rPr lang="pt-BR" sz="2800" b="1" dirty="0">
                <a:latin typeface="Calibri"/>
                <a:ea typeface="Calibri"/>
                <a:cs typeface="Calibri"/>
                <a:sym typeface="Calibri"/>
              </a:rPr>
              <a:t>stateful</a:t>
            </a:r>
            <a:r>
              <a:rPr lang="pt-BR" sz="2800" dirty="0">
                <a:latin typeface="Calibri"/>
                <a:ea typeface="Calibri"/>
                <a:cs typeface="Calibri"/>
                <a:sym typeface="Calibri"/>
              </a:rPr>
              <a:t> ou </a:t>
            </a:r>
            <a:r>
              <a:rPr lang="pt-BR" sz="2800" b="1" dirty="0">
                <a:latin typeface="Calibri"/>
                <a:ea typeface="Calibri"/>
                <a:cs typeface="Calibri"/>
                <a:sym typeface="Calibri"/>
              </a:rPr>
              <a:t>stateless</a:t>
            </a:r>
            <a:r>
              <a:rPr lang="pt-BR" sz="2800" dirty="0">
                <a:latin typeface="Calibri"/>
                <a:ea typeface="Calibri"/>
                <a:cs typeface="Calibri"/>
                <a:sym typeface="Calibri"/>
              </a:rPr>
              <a:t>, basta considerar o tempo em que seu estado de interação é registrado e como essas informações precisam ser armazenadas. </a:t>
            </a:r>
            <a:endParaRPr lang="pt-BR"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59859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58761" y="2344994"/>
            <a:ext cx="9960078" cy="3947652"/>
          </a:xfrm>
        </p:spPr>
        <p:txBody>
          <a:bodyPr>
            <a:normAutofit lnSpcReduction="10000"/>
          </a:bodyPr>
          <a:lstStyle/>
          <a:p>
            <a:pPr algn="just">
              <a:spcBef>
                <a:spcPts val="0"/>
              </a:spcBef>
            </a:pPr>
            <a:r>
              <a:rPr lang="pt-BR" dirty="0"/>
              <a:t>Uma processo </a:t>
            </a:r>
            <a:r>
              <a:rPr lang="pt-BR" b="1" dirty="0"/>
              <a:t>stateless</a:t>
            </a:r>
            <a:r>
              <a:rPr lang="pt-BR" dirty="0"/>
              <a:t> é um </a:t>
            </a:r>
            <a:r>
              <a:rPr lang="pt-BR" b="1" dirty="0"/>
              <a:t>recurso isolado</a:t>
            </a:r>
            <a:r>
              <a:rPr lang="pt-BR" dirty="0"/>
              <a:t>. </a:t>
            </a:r>
            <a:r>
              <a:rPr lang="pt-BR" b="1" dirty="0"/>
              <a:t>Nenhuma referência ou informação sobre transações antigas são armazenadas</a:t>
            </a:r>
            <a:r>
              <a:rPr lang="pt-BR" dirty="0"/>
              <a:t>, e cada uma delas é feita do zero. </a:t>
            </a:r>
          </a:p>
          <a:p>
            <a:pPr algn="just">
              <a:spcBef>
                <a:spcPts val="0"/>
              </a:spcBef>
            </a:pPr>
            <a:endParaRPr lang="pt-BR" dirty="0"/>
          </a:p>
          <a:p>
            <a:pPr algn="just">
              <a:spcBef>
                <a:spcPts val="0"/>
              </a:spcBef>
            </a:pPr>
            <a:r>
              <a:rPr lang="pt-BR" dirty="0"/>
              <a:t>Os processos </a:t>
            </a:r>
            <a:r>
              <a:rPr lang="pt-BR" b="1" dirty="0"/>
              <a:t>stateful</a:t>
            </a:r>
            <a:r>
              <a:rPr lang="pt-BR" dirty="0"/>
              <a:t> são aqueles que </a:t>
            </a:r>
            <a:r>
              <a:rPr lang="pt-BR" b="1" dirty="0"/>
              <a:t>podem ser usados mais de uma vez</a:t>
            </a:r>
            <a:r>
              <a:rPr lang="pt-BR" dirty="0"/>
              <a:t>, como e-mails e serviços bancários online. Eles são executados com base no contexto das transações anteriores. Dependendo do que aconteceu nelas, isso pode afetar as transações atuais. Por isso, as aplicações stateful usam os mesmos servidores sempre que processam uma solicitação do usuário.  </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815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CBD52584-30F6-111D-D66F-B0B94DEB0294}"/>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43263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9"/>
            <a:ext cx="10515600" cy="3957060"/>
          </a:xfrm>
        </p:spPr>
        <p:txBody>
          <a:bodyPr>
            <a:noAutofit/>
          </a:bodyPr>
          <a:lstStyle/>
          <a:p>
            <a:r>
              <a:rPr lang="pt-BR" sz="3200" dirty="0"/>
              <a:t>A autenticação stateless armazena os dados no lado do cliente (navegador). Os dados são assinados por uma chave para garantir a integridade e autoridade dos dados da sessão.</a:t>
            </a:r>
          </a:p>
          <a:p>
            <a:endParaRPr lang="pt-BR" sz="3200" dirty="0"/>
          </a:p>
          <a:p>
            <a:r>
              <a:rPr lang="pt-BR" sz="3200" dirty="0"/>
              <a:t>Como a sessão do usuário é armazenada no lado do cliente, o servidor só tem a capacidade de verificar sua validade verificando se o </a:t>
            </a:r>
            <a:r>
              <a:rPr lang="pt-BR" sz="3200" dirty="0" err="1"/>
              <a:t>payload</a:t>
            </a:r>
            <a:r>
              <a:rPr lang="pt-BR" sz="3200" dirty="0"/>
              <a:t> e a assinatura correspondem.</a:t>
            </a:r>
          </a:p>
        </p:txBody>
      </p:sp>
    </p:spTree>
    <p:extLst>
      <p:ext uri="{BB962C8B-B14F-4D97-AF65-F5344CB8AC3E}">
        <p14:creationId xmlns:p14="http://schemas.microsoft.com/office/powerpoint/2010/main" val="22709635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2180</Words>
  <Application>Microsoft Office PowerPoint</Application>
  <PresentationFormat>Widescreen</PresentationFormat>
  <Paragraphs>209</Paragraphs>
  <Slides>39</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39</vt:i4>
      </vt:variant>
    </vt:vector>
  </HeadingPairs>
  <TitlesOfParts>
    <vt:vector size="44" baseType="lpstr">
      <vt:lpstr>Arial</vt:lpstr>
      <vt:lpstr>Calibri</vt:lpstr>
      <vt:lpstr>Calibri Light</vt:lpstr>
      <vt:lpstr>Trebuchet MS</vt:lpstr>
      <vt:lpstr>Tema do Office</vt:lpstr>
      <vt:lpstr>Autenticação Stateless e Stateful em Microsserviços</vt:lpstr>
      <vt:lpstr>Quem sou eu?</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Lord_Negrisoli</dc:creator>
  <cp:lastModifiedBy>Victor Hugo Negrisoli</cp:lastModifiedBy>
  <cp:revision>128</cp:revision>
  <dcterms:created xsi:type="dcterms:W3CDTF">2020-12-15T11:29:04Z</dcterms:created>
  <dcterms:modified xsi:type="dcterms:W3CDTF">2023-01-19T18:00:12Z</dcterms:modified>
</cp:coreProperties>
</file>