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1A5A-D3C4-C3B2-F132-F5B28550B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F8ED4-F746-D832-B047-890A7A9AD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6958-6FCD-15F0-394F-55DAA4B0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D90F-1285-2340-53BA-F6BC2738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8A93-3639-6B23-2334-CCB3D9F0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7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B3C6-5475-5ECC-0271-A553B168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C7F33-53D0-91AF-0DCD-A110AB60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AFF5-82B1-00F3-7F25-4AA983A1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4EC1-495E-1811-3B98-55A94602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8361-47E9-1F93-F00B-19AC70FF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61303-9C10-0C02-6486-AEFC8E73D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AC9A-F2D6-1342-A183-8ABFF3A7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55AA-1767-5E32-39F2-A0D3A8C8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438D-5E7C-6DE9-FFDD-7CD134EC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FEE2-473C-83EB-C581-B185A82E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6BD-D86F-1962-8051-D7F4DEE5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E72C-9F4B-FF0A-9126-701172D2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ABC1-7945-5BD1-347F-B58A2927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23B4-F42A-7F99-D93F-868F93B5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2B45-45D2-4856-168C-8D2B5A52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3D0E-3C89-496F-937F-C8729049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4802-7DEC-4232-B241-D58734B6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D204-4A2A-7FD6-4B24-E02A7DF3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C8B7-85AA-9550-5F7A-3D3A0D4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8482-1F90-B27A-A58C-8FBCE0A2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CB27-3259-F09F-CBD4-7647151E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0A32-22B0-45A6-2321-47FD1F3FB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47C06-FD1C-5316-5679-A27D6C96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0E4A3-27D6-6135-97C8-E29EA42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5DBF-5B08-62A6-4469-3C0204F5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BE2F3-E6C6-F91A-B000-AA7D9CD2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D7FA-2403-EBBB-AED0-47071F9B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163A1-6283-EEBB-358C-F68CC576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E2E9E-A8C2-B2B1-DA37-89D790A3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B16C2-3715-34D4-9CF4-FBFA8A325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B1650-4014-8AF7-685C-FAE45A539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6911-A95B-8603-A692-EFDB01F9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981DF-753E-0D41-4C86-944C2A77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A9629-2235-281F-DFE8-7781E746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F05-5609-AE6D-8202-1D483CE9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9B5DF-7F0A-1348-24A7-075E6D8A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2C271-C67E-951A-1FFD-D83057B0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7FD1A-F576-F981-6FE3-F1DEFD0C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9E2D1-CADB-63C6-5448-B8CA1B11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DB182-BC17-9076-A724-B4BA24FD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FF78-8FA3-39C2-615D-AFEDC94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F976-B4D4-AA40-3B89-BE7A8E9B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B47E-33BF-CEF9-99AB-95C92186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E53B-F9A0-6D13-2175-A48377D1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72C4-A52D-80AE-9D43-79558B76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8F48-A193-B489-D6BB-4822C90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86D62-FEC8-7FA3-AA29-2177DF0A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EF90-0B1C-B3D8-E6D0-C9DAD4E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F391-9367-D337-6FF8-D0AA3DF78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52A2-CCB2-A96E-4290-A20103565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1B73-6383-B62D-2DF7-5CAE8A3E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AD8A-79B5-7279-913B-7708CC31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593C-784A-40C3-CB33-A790C75A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77AAF-28C6-FDA1-BD54-251336C2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3EEE2-C561-C56C-CEDC-F9EC7739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1DC5-8CAE-E8B1-D837-4C267574F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D2A9-9ACC-49D2-A49E-4D5AC0BAEEC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7DCB-6A86-D66A-B5D0-E0F0008DA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8801-D5B5-CA69-3379-6BC6220B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28C6-9F96-44DE-883D-445CD33F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CE4316-0DE1-6EEF-932D-926D19FA7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29931"/>
              </p:ext>
            </p:extLst>
          </p:nvPr>
        </p:nvGraphicFramePr>
        <p:xfrm>
          <a:off x="466928" y="1517515"/>
          <a:ext cx="11184602" cy="3343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0584">
                  <a:extLst>
                    <a:ext uri="{9D8B030D-6E8A-4147-A177-3AD203B41FA5}">
                      <a16:colId xmlns:a16="http://schemas.microsoft.com/office/drawing/2014/main" val="1276321918"/>
                    </a:ext>
                  </a:extLst>
                </a:gridCol>
                <a:gridCol w="8764018">
                  <a:extLst>
                    <a:ext uri="{9D8B030D-6E8A-4147-A177-3AD203B41FA5}">
                      <a16:colId xmlns:a16="http://schemas.microsoft.com/office/drawing/2014/main" val="3267924255"/>
                    </a:ext>
                  </a:extLst>
                </a:gridCol>
              </a:tblGrid>
              <a:tr h="271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Роль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Задачи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162508"/>
                  </a:ext>
                </a:extLst>
              </a:tr>
              <a:tr h="52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Архитекторы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Написание требований. Декомпозиция требований. Разработка архитектуры системы.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0862638"/>
                  </a:ext>
                </a:extLst>
              </a:tr>
              <a:tr h="504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Разработчики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Реализация продукты согласно требованиям и архитектуре.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273193"/>
                  </a:ext>
                </a:extLst>
              </a:tr>
              <a:tr h="4975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Юнит-тестеры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Написание юнит-тестов для покрытия модулей и взаимодействия компонентов.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282155"/>
                  </a:ext>
                </a:extLst>
              </a:tr>
              <a:tr h="528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Автоматизаторы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Интергационное тестирование согласно требованиям. Ревью требований.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346454"/>
                  </a:ext>
                </a:extLst>
              </a:tr>
              <a:tr h="1011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Ручные тестеры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Тестирование функциональности доступной через интерфейс пользователя. Ревью требований в части </a:t>
                      </a:r>
                      <a:r>
                        <a:rPr lang="en-US" sz="1800" dirty="0">
                          <a:effectLst/>
                        </a:rPr>
                        <a:t>UI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558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A0F3E1-7596-1839-8C0F-3FC65B539366}"/>
              </a:ext>
            </a:extLst>
          </p:cNvPr>
          <p:cNvSpPr txBox="1"/>
          <p:nvPr/>
        </p:nvSpPr>
        <p:spPr>
          <a:xfrm>
            <a:off x="5243208" y="515566"/>
            <a:ext cx="181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5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2A9695-4675-DEC8-D9C8-CD3FD90E3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15183"/>
              </p:ext>
            </p:extLst>
          </p:nvPr>
        </p:nvGraphicFramePr>
        <p:xfrm>
          <a:off x="687421" y="970961"/>
          <a:ext cx="10817158" cy="5189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521">
                  <a:extLst>
                    <a:ext uri="{9D8B030D-6E8A-4147-A177-3AD203B41FA5}">
                      <a16:colId xmlns:a16="http://schemas.microsoft.com/office/drawing/2014/main" val="3083719992"/>
                    </a:ext>
                  </a:extLst>
                </a:gridCol>
                <a:gridCol w="1412755">
                  <a:extLst>
                    <a:ext uri="{9D8B030D-6E8A-4147-A177-3AD203B41FA5}">
                      <a16:colId xmlns:a16="http://schemas.microsoft.com/office/drawing/2014/main" val="2340303534"/>
                    </a:ext>
                  </a:extLst>
                </a:gridCol>
                <a:gridCol w="1885361">
                  <a:extLst>
                    <a:ext uri="{9D8B030D-6E8A-4147-A177-3AD203B41FA5}">
                      <a16:colId xmlns:a16="http://schemas.microsoft.com/office/drawing/2014/main" val="1259976790"/>
                    </a:ext>
                  </a:extLst>
                </a:gridCol>
                <a:gridCol w="1725105">
                  <a:extLst>
                    <a:ext uri="{9D8B030D-6E8A-4147-A177-3AD203B41FA5}">
                      <a16:colId xmlns:a16="http://schemas.microsoft.com/office/drawing/2014/main" val="2164985924"/>
                    </a:ext>
                  </a:extLst>
                </a:gridCol>
                <a:gridCol w="2187879">
                  <a:extLst>
                    <a:ext uri="{9D8B030D-6E8A-4147-A177-3AD203B41FA5}">
                      <a16:colId xmlns:a16="http://schemas.microsoft.com/office/drawing/2014/main" val="2468481854"/>
                    </a:ext>
                  </a:extLst>
                </a:gridCol>
                <a:gridCol w="1803537">
                  <a:extLst>
                    <a:ext uri="{9D8B030D-6E8A-4147-A177-3AD203B41FA5}">
                      <a16:colId xmlns:a16="http://schemas.microsoft.com/office/drawing/2014/main" val="1636547713"/>
                    </a:ext>
                  </a:extLst>
                </a:gridCol>
              </a:tblGrid>
              <a:tr h="510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Этапы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Архитекторы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Разработчики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Юнит-тестеры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Автоматизаторы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Manual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 anchor="ctr"/>
                </a:tc>
                <a:extLst>
                  <a:ext uri="{0D108BD9-81ED-4DB2-BD59-A6C34878D82A}">
                    <a16:rowId xmlns:a16="http://schemas.microsoft.com/office/drawing/2014/main" val="3808925272"/>
                  </a:ext>
                </a:extLst>
              </a:tr>
              <a:tr h="1502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Этап 1. Формализация требований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Написание требований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Разработка архитектуры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Ревью требований с позиций автоматизатора.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Выбор и настройка фреймворков, подготовка тулов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Ревью требований с позоций пользователя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extLst>
                  <a:ext uri="{0D108BD9-81ED-4DB2-BD59-A6C34878D82A}">
                    <a16:rowId xmlns:a16="http://schemas.microsoft.com/office/drawing/2014/main" val="1311388018"/>
                  </a:ext>
                </a:extLst>
              </a:tr>
              <a:tr h="663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Этап 2.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Реализация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Написание кода согласно требованиям и архитектуре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extLst>
                  <a:ext uri="{0D108BD9-81ED-4DB2-BD59-A6C34878D82A}">
                    <a16:rowId xmlns:a16="http://schemas.microsoft.com/office/drawing/2014/main" val="1434100856"/>
                  </a:ext>
                </a:extLst>
              </a:tr>
              <a:tr h="11670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Этап 3.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Юнит- и компонентное тестирование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Покрытие тестами кода.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Покрытие тестами компонент согласно требованиям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extLst>
                  <a:ext uri="{0D108BD9-81ED-4DB2-BD59-A6C34878D82A}">
                    <a16:rowId xmlns:a16="http://schemas.microsoft.com/office/drawing/2014/main" val="28935632"/>
                  </a:ext>
                </a:extLst>
              </a:tr>
              <a:tr h="1334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Этап 4.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Интеграционное тестирование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Написание и исполнение автотестов для покрытия оговоренного процента требований текущего билда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Ручное тестирование </a:t>
                      </a:r>
                      <a:r>
                        <a:rPr lang="en-US" sz="1400" dirty="0">
                          <a:effectLst/>
                        </a:rPr>
                        <a:t>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4" marR="57804" marT="0" marB="0"/>
                </a:tc>
                <a:extLst>
                  <a:ext uri="{0D108BD9-81ED-4DB2-BD59-A6C34878D82A}">
                    <a16:rowId xmlns:a16="http://schemas.microsoft.com/office/drawing/2014/main" val="39056668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E72FC4-C471-4C9F-4E62-6ED209240876}"/>
              </a:ext>
            </a:extLst>
          </p:cNvPr>
          <p:cNvSpPr txBox="1"/>
          <p:nvPr/>
        </p:nvSpPr>
        <p:spPr>
          <a:xfrm>
            <a:off x="2833087" y="294189"/>
            <a:ext cx="6525825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разработки в целом согласно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-модели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5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3C7C9-0572-2417-E03F-D4ED92DAAF08}"/>
              </a:ext>
            </a:extLst>
          </p:cNvPr>
          <p:cNvSpPr txBox="1"/>
          <p:nvPr/>
        </p:nvSpPr>
        <p:spPr>
          <a:xfrm>
            <a:off x="2833087" y="294189"/>
            <a:ext cx="6525825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разработки в целом согласно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-модели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28AA9-D75E-6044-9400-7439ACDD1BCF}"/>
              </a:ext>
            </a:extLst>
          </p:cNvPr>
          <p:cNvSpPr txBox="1"/>
          <p:nvPr/>
        </p:nvSpPr>
        <p:spPr>
          <a:xfrm>
            <a:off x="405353" y="1244338"/>
            <a:ext cx="10435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Высокоуровневые требования предоставленные заказчиком рассматриваются как в целом неизменные.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предполагает поэтапную декомпозицию требований с последующей реализацией, интеграцией и тестированием промежуточных билдов.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5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9EB11-E776-83E9-7648-97BAA353528B}"/>
              </a:ext>
            </a:extLst>
          </p:cNvPr>
          <p:cNvSpPr txBox="1"/>
          <p:nvPr/>
        </p:nvSpPr>
        <p:spPr>
          <a:xfrm>
            <a:off x="961535" y="1234911"/>
            <a:ext cx="9527791" cy="533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Тимлид в каждой команде.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каждой команды организована в виде двухнедельных спринтов.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Планирование задач на спринт и формирование бэклога задач происходит вместе с представителем заказчика в первый день начала спринта.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Каждое утро проводится митинг на 15-30 минут с краткими тех. вопросами и планами на день от каждого участника команды. Митинги ведёт тимлид.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создаются и отслеживаются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Jira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аналогах. Каждая задача имеет краткое описание и оценку времени на выполнение предоставленную исполнителем.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видимый каждому участнику бэклог (список задач на будущие спринты) и текущее состояние спринта в разрезе задач каждого участника команды.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последний день спринта проводится отдельный митинг с обсуждением того, что было хорошо и что требуется улучшить.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Ежедневное общение тимлида с представителем заказчика о прогрессе, сложностях и планах.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E014E-D216-83C6-D4F7-A3B7016BD9F7}"/>
              </a:ext>
            </a:extLst>
          </p:cNvPr>
          <p:cNvSpPr txBox="1"/>
          <p:nvPr/>
        </p:nvSpPr>
        <p:spPr>
          <a:xfrm>
            <a:off x="2833087" y="294189"/>
            <a:ext cx="5512728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и процессы уровня команд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9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326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Kavalchuk</dc:creator>
  <cp:lastModifiedBy>Eduard Kavalchuk</cp:lastModifiedBy>
  <cp:revision>5</cp:revision>
  <dcterms:created xsi:type="dcterms:W3CDTF">2022-08-06T05:42:57Z</dcterms:created>
  <dcterms:modified xsi:type="dcterms:W3CDTF">2022-08-06T05:52:26Z</dcterms:modified>
</cp:coreProperties>
</file>