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7" r:id="rId2"/>
    <p:sldId id="407" r:id="rId3"/>
    <p:sldId id="369" r:id="rId4"/>
    <p:sldId id="370" r:id="rId5"/>
    <p:sldId id="371" r:id="rId6"/>
    <p:sldId id="432" r:id="rId7"/>
    <p:sldId id="372" r:id="rId8"/>
    <p:sldId id="409" r:id="rId9"/>
    <p:sldId id="408" r:id="rId10"/>
    <p:sldId id="374" r:id="rId11"/>
    <p:sldId id="375" r:id="rId12"/>
    <p:sldId id="410" r:id="rId13"/>
    <p:sldId id="411" r:id="rId14"/>
    <p:sldId id="376" r:id="rId15"/>
    <p:sldId id="377" r:id="rId16"/>
    <p:sldId id="378" r:id="rId17"/>
    <p:sldId id="379" r:id="rId18"/>
    <p:sldId id="380" r:id="rId19"/>
    <p:sldId id="381" r:id="rId20"/>
    <p:sldId id="412" r:id="rId21"/>
    <p:sldId id="413" r:id="rId22"/>
    <p:sldId id="433" r:id="rId23"/>
    <p:sldId id="384" r:id="rId24"/>
    <p:sldId id="385" r:id="rId25"/>
    <p:sldId id="426" r:id="rId26"/>
    <p:sldId id="431" r:id="rId27"/>
    <p:sldId id="386" r:id="rId28"/>
    <p:sldId id="415" r:id="rId29"/>
    <p:sldId id="388" r:id="rId30"/>
    <p:sldId id="416" r:id="rId31"/>
    <p:sldId id="417" r:id="rId32"/>
    <p:sldId id="389" r:id="rId33"/>
    <p:sldId id="418" r:id="rId34"/>
    <p:sldId id="392" r:id="rId35"/>
    <p:sldId id="393" r:id="rId36"/>
    <p:sldId id="424" r:id="rId37"/>
    <p:sldId id="422" r:id="rId38"/>
    <p:sldId id="423" r:id="rId39"/>
    <p:sldId id="425"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86218" autoAdjust="0"/>
  </p:normalViewPr>
  <p:slideViewPr>
    <p:cSldViewPr snapToGrid="0">
      <p:cViewPr>
        <p:scale>
          <a:sx n="70" d="100"/>
          <a:sy n="70" d="100"/>
        </p:scale>
        <p:origin x="-1170"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48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BB469FF-67D3-4F7D-89EE-8D1E7BB9D501}" type="datetimeFigureOut">
              <a:rPr lang="en-US"/>
              <a:pPr>
                <a:defRPr/>
              </a:pPr>
              <a:t>4/10/2011</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n-US"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DF3A82AB-6F80-4F78-AABB-5896FCE46020}" type="slidenum">
              <a:rPr lang="en-US"/>
              <a:pPr>
                <a:defRPr/>
              </a:pPr>
              <a:t>‹Nº›</a:t>
            </a:fld>
            <a:endParaRPr lang="en-US"/>
          </a:p>
        </p:txBody>
      </p:sp>
    </p:spTree>
    <p:extLst>
      <p:ext uri="{BB962C8B-B14F-4D97-AF65-F5344CB8AC3E}">
        <p14:creationId xmlns:p14="http://schemas.microsoft.com/office/powerpoint/2010/main" xmlns="" val="24668783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3011"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430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6FAA287-D01A-4671-AE14-E8D6CEC11016}"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222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52228"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6941101-5404-4555-8720-39A366A25CF4}" type="slidenum">
              <a:rPr lang="en-US" smtClean="0"/>
              <a:pPr fontAlgn="base">
                <a:spcBef>
                  <a:spcPct val="0"/>
                </a:spcBef>
                <a:spcAft>
                  <a:spcPct val="0"/>
                </a:spcAft>
                <a:defRPr/>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3251"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s-MX" smtClean="0"/>
              <a:t>El efecto se identifica a partir de un subconjunto cuyo comportamiento se ve afectado por la variable instrumental Zi, y no a partir de la totalidad de individuos de la muestra disponible. </a:t>
            </a:r>
            <a:endParaRPr lang="en-US" smtClean="0"/>
          </a:p>
        </p:txBody>
      </p:sp>
      <p:sp>
        <p:nvSpPr>
          <p:cNvPr id="5325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8BF5A39-FFA6-4189-A25C-0625E9E4F7DD}" type="slidenum">
              <a:rPr lang="en-US" smtClean="0"/>
              <a:pPr fontAlgn="base">
                <a:spcBef>
                  <a:spcPct val="0"/>
                </a:spcBef>
                <a:spcAft>
                  <a:spcPct val="0"/>
                </a:spcAft>
                <a:defRPr/>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4275"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5427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812A36D-09AF-464B-A887-4FFB0FFB2DBD}" type="slidenum">
              <a:rPr lang="en-US" smtClean="0"/>
              <a:pPr fontAlgn="base">
                <a:spcBef>
                  <a:spcPct val="0"/>
                </a:spcBef>
                <a:spcAft>
                  <a:spcPct val="0"/>
                </a:spcAft>
                <a:defRPr/>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5299"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55300"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D97BC61-7EB2-4C57-BE07-C1266FAAB837}" type="slidenum">
              <a:rPr lang="en-US" smtClean="0"/>
              <a:pPr fontAlgn="base">
                <a:spcBef>
                  <a:spcPct val="0"/>
                </a:spcBef>
                <a:spcAft>
                  <a:spcPct val="0"/>
                </a:spcAft>
                <a:defRPr/>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6323"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56324"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996B25F-8015-4615-8F99-29AE1789063E}" type="slidenum">
              <a:rPr lang="en-US" smtClean="0"/>
              <a:pPr fontAlgn="base">
                <a:spcBef>
                  <a:spcPct val="0"/>
                </a:spcBef>
                <a:spcAft>
                  <a:spcPct val="0"/>
                </a:spcAft>
                <a:defRPr/>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734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57348"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3C97BE-74C6-4C7F-A471-2F64B50AEEE7}" type="slidenum">
              <a:rPr lang="en-US" smtClean="0"/>
              <a:pPr fontAlgn="base">
                <a:spcBef>
                  <a:spcPct val="0"/>
                </a:spcBef>
                <a:spcAft>
                  <a:spcPct val="0"/>
                </a:spcAft>
                <a:defRPr/>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8371"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5837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47CEBC-F607-4C87-BEA5-A590FDC4138B}" type="slidenum">
              <a:rPr lang="en-US" smtClean="0"/>
              <a:pPr fontAlgn="base">
                <a:spcBef>
                  <a:spcPct val="0"/>
                </a:spcBef>
                <a:spcAft>
                  <a:spcPct val="0"/>
                </a:spcAft>
                <a:defRPr/>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9395"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s-MX" smtClean="0"/>
              <a:t>Cov(Yi,Zi) = Cov (B0,Zi) + Cov(B1Di, Zi) + Cov(Ui,Zi) </a:t>
            </a:r>
          </a:p>
          <a:p>
            <a:pPr eaLnBrk="1" hangingPunct="1">
              <a:spcBef>
                <a:spcPct val="0"/>
              </a:spcBef>
            </a:pPr>
            <a:r>
              <a:rPr lang="es-MX" smtClean="0"/>
              <a:t>Cov(Yi,Zi) = B1* Cov(Di, Zi) </a:t>
            </a:r>
            <a:endParaRPr lang="en-US" smtClean="0"/>
          </a:p>
        </p:txBody>
      </p:sp>
      <p:sp>
        <p:nvSpPr>
          <p:cNvPr id="593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4BF876E-8DE6-4BD4-8DB2-4438681CB896}" type="slidenum">
              <a:rPr lang="en-US" smtClean="0"/>
              <a:pPr fontAlgn="base">
                <a:spcBef>
                  <a:spcPct val="0"/>
                </a:spcBef>
                <a:spcAft>
                  <a:spcPct val="0"/>
                </a:spcAft>
                <a:defRPr/>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0419"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60420"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5A32F79-B5DF-45C1-B248-D7C4756CC52F}" type="slidenum">
              <a:rPr lang="en-US" smtClean="0"/>
              <a:pPr fontAlgn="base">
                <a:spcBef>
                  <a:spcPct val="0"/>
                </a:spcBef>
                <a:spcAft>
                  <a:spcPct val="0"/>
                </a:spcAft>
                <a:defRPr/>
              </a:pPr>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1443"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61444"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8610422-7F8E-4A17-9FD4-A49F9EC593E6}" type="slidenum">
              <a:rPr lang="en-US" smtClean="0"/>
              <a:pPr fontAlgn="base">
                <a:spcBef>
                  <a:spcPct val="0"/>
                </a:spcBef>
                <a:spcAft>
                  <a:spcPct val="0"/>
                </a:spcAft>
                <a:defRPr/>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4035"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4403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F67E1E8-60CD-4E2E-A152-AB3B6EDAD87E}" type="slidenum">
              <a:rPr lang="en-US" smtClean="0"/>
              <a:pPr fontAlgn="base">
                <a:spcBef>
                  <a:spcPct val="0"/>
                </a:spcBef>
                <a:spcAft>
                  <a:spcPct val="0"/>
                </a:spcAft>
                <a:defRPr/>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246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62468"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3619624-C76F-4177-87C6-8650359FA4C5}" type="slidenum">
              <a:rPr lang="en-US" smtClean="0"/>
              <a:pPr fontAlgn="base">
                <a:spcBef>
                  <a:spcPct val="0"/>
                </a:spcBef>
                <a:spcAft>
                  <a:spcPct val="0"/>
                </a:spcAft>
                <a:defRPr/>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3491"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6349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73AFB8D-3842-4CEE-80E8-C48378CF8009}" type="slidenum">
              <a:rPr lang="en-US" smtClean="0"/>
              <a:pPr fontAlgn="base">
                <a:spcBef>
                  <a:spcPct val="0"/>
                </a:spcBef>
                <a:spcAft>
                  <a:spcPct val="0"/>
                </a:spcAft>
                <a:defRPr/>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4515"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6451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E00A45-EBD6-4920-8AF0-8F1A4F894749}" type="slidenum">
              <a:rPr lang="en-US" smtClean="0"/>
              <a:pPr fontAlgn="base">
                <a:spcBef>
                  <a:spcPct val="0"/>
                </a:spcBef>
                <a:spcAft>
                  <a:spcPct val="0"/>
                </a:spcAft>
                <a:defRPr/>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5539"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65540"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75D67A5-E2A3-4E00-B83D-EE275CDC3105}" type="slidenum">
              <a:rPr lang="en-US" smtClean="0"/>
              <a:pPr fontAlgn="base">
                <a:spcBef>
                  <a:spcPct val="0"/>
                </a:spcBef>
                <a:spcAft>
                  <a:spcPct val="0"/>
                </a:spcAft>
                <a:defRPr/>
              </a:pPr>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6563"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66564"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D10CF61-031F-43CB-933F-C744AF5B6677}" type="slidenum">
              <a:rPr lang="en-US" smtClean="0"/>
              <a:pPr fontAlgn="base">
                <a:spcBef>
                  <a:spcPct val="0"/>
                </a:spcBef>
                <a:spcAft>
                  <a:spcPct val="0"/>
                </a:spcAft>
                <a:defRPr/>
              </a:pPr>
              <a:t>24</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758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67588"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3E67BB6-3810-4729-88CA-CBE771D673EA}" type="slidenum">
              <a:rPr lang="en-US" smtClean="0"/>
              <a:pPr fontAlgn="base">
                <a:spcBef>
                  <a:spcPct val="0"/>
                </a:spcBef>
                <a:spcAft>
                  <a:spcPct val="0"/>
                </a:spcAft>
                <a:defRPr/>
              </a:pPr>
              <a:t>25</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8611"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686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35DB730-D743-468C-8D32-C796850306EC}" type="slidenum">
              <a:rPr lang="en-US" smtClean="0"/>
              <a:pPr fontAlgn="base">
                <a:spcBef>
                  <a:spcPct val="0"/>
                </a:spcBef>
                <a:spcAft>
                  <a:spcPct val="0"/>
                </a:spcAft>
                <a:defRPr/>
              </a:pPr>
              <a:t>26</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69635"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6963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372728-A057-49E4-8B93-DB47051B70EC}" type="slidenum">
              <a:rPr lang="en-US" smtClean="0"/>
              <a:pPr fontAlgn="base">
                <a:spcBef>
                  <a:spcPct val="0"/>
                </a:spcBef>
                <a:spcAft>
                  <a:spcPct val="0"/>
                </a:spcAft>
                <a:defRPr/>
              </a:pPr>
              <a:t>27</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70659"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70660"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820FCC-FBFD-474A-A522-DD6F2DC665AD}" type="slidenum">
              <a:rPr lang="en-US" smtClean="0"/>
              <a:pPr fontAlgn="base">
                <a:spcBef>
                  <a:spcPct val="0"/>
                </a:spcBef>
                <a:spcAft>
                  <a:spcPct val="0"/>
                </a:spcAft>
                <a:defRPr/>
              </a:pPr>
              <a:t>28</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71683"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71684"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CF71106-13E9-4DD2-8178-47772C2A9E5E}" type="slidenum">
              <a:rPr lang="en-US" smtClean="0"/>
              <a:pPr fontAlgn="base">
                <a:spcBef>
                  <a:spcPct val="0"/>
                </a:spcBef>
                <a:spcAft>
                  <a:spcPct val="0"/>
                </a:spcAft>
                <a:defRPr/>
              </a:pPr>
              <a:t>29</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5059"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s-MX" smtClean="0"/>
              <a:t>Yi: Variable de resultado</a:t>
            </a:r>
          </a:p>
          <a:p>
            <a:pPr eaLnBrk="1" hangingPunct="1">
              <a:spcBef>
                <a:spcPct val="0"/>
              </a:spcBef>
            </a:pPr>
            <a:r>
              <a:rPr lang="es-MX" smtClean="0"/>
              <a:t>X1i – Xki: Vector de variables observables del niño </a:t>
            </a:r>
          </a:p>
          <a:p>
            <a:pPr eaLnBrk="1" hangingPunct="1">
              <a:spcBef>
                <a:spcPct val="0"/>
              </a:spcBef>
            </a:pPr>
            <a:r>
              <a:rPr lang="es-MX" smtClean="0"/>
              <a:t>Ui: error </a:t>
            </a:r>
            <a:endParaRPr lang="en-US" smtClean="0"/>
          </a:p>
        </p:txBody>
      </p:sp>
      <p:sp>
        <p:nvSpPr>
          <p:cNvPr id="45060"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32E0948-7629-4E41-8475-078A35FCA669}" type="slidenum">
              <a:rPr lang="en-US" smtClean="0"/>
              <a:pPr fontAlgn="base">
                <a:spcBef>
                  <a:spcPct val="0"/>
                </a:spcBef>
                <a:spcAft>
                  <a:spcPct val="0"/>
                </a:spcAft>
                <a:defRPr/>
              </a:pPr>
              <a:t>3</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7270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s-MX" smtClean="0"/>
              <a:t>3. Implicaría la necesidad de instrumentar más de una variable: Di y Di interactuando con la variable que determina los grupos heterogéneos. </a:t>
            </a:r>
            <a:endParaRPr lang="en-US" smtClean="0"/>
          </a:p>
        </p:txBody>
      </p:sp>
      <p:sp>
        <p:nvSpPr>
          <p:cNvPr id="72708"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CBA6F26-04FD-4CBE-ABE9-F138EC836C20}" type="slidenum">
              <a:rPr lang="en-US" smtClean="0"/>
              <a:pPr fontAlgn="base">
                <a:spcBef>
                  <a:spcPct val="0"/>
                </a:spcBef>
                <a:spcAft>
                  <a:spcPct val="0"/>
                </a:spcAft>
                <a:defRPr/>
              </a:pPr>
              <a:t>30</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73731"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7373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51555C1-662D-4EF7-B400-7E90516735E5}" type="slidenum">
              <a:rPr lang="en-US" smtClean="0"/>
              <a:pPr fontAlgn="base">
                <a:spcBef>
                  <a:spcPct val="0"/>
                </a:spcBef>
                <a:spcAft>
                  <a:spcPct val="0"/>
                </a:spcAft>
                <a:defRPr/>
              </a:pPr>
              <a:t>31</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74755"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7475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501A244-F7CA-48C4-A413-84004D02134F}" type="slidenum">
              <a:rPr lang="en-US" smtClean="0"/>
              <a:pPr fontAlgn="base">
                <a:spcBef>
                  <a:spcPct val="0"/>
                </a:spcBef>
                <a:spcAft>
                  <a:spcPct val="0"/>
                </a:spcAft>
                <a:defRPr/>
              </a:pPr>
              <a:t>32</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75779"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75780"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E51612A-92F9-444B-9F64-2A1FB6F0852B}" type="slidenum">
              <a:rPr lang="en-US" smtClean="0"/>
              <a:pPr fontAlgn="base">
                <a:spcBef>
                  <a:spcPct val="0"/>
                </a:spcBef>
                <a:spcAft>
                  <a:spcPct val="0"/>
                </a:spcAft>
                <a:defRPr/>
              </a:pPr>
              <a:t>33</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76803"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76804"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C3F67B2-C61C-41C3-9070-8C784D0F5E41}" type="slidenum">
              <a:rPr lang="en-US" smtClean="0"/>
              <a:pPr fontAlgn="base">
                <a:spcBef>
                  <a:spcPct val="0"/>
                </a:spcBef>
                <a:spcAft>
                  <a:spcPct val="0"/>
                </a:spcAft>
                <a:defRPr/>
              </a:pPr>
              <a:t>34</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7782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77828"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4CF0421-D7D5-4150-AA5D-4CA18BE31ED2}" type="slidenum">
              <a:rPr lang="en-US" smtClean="0"/>
              <a:pPr fontAlgn="base">
                <a:spcBef>
                  <a:spcPct val="0"/>
                </a:spcBef>
                <a:spcAft>
                  <a:spcPct val="0"/>
                </a:spcAft>
                <a:defRPr/>
              </a:pPr>
              <a:t>35</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78851"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7885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61909F9-7041-4DA3-8A68-B87AA3B33D32}" type="slidenum">
              <a:rPr lang="en-US" smtClean="0"/>
              <a:pPr fontAlgn="base">
                <a:spcBef>
                  <a:spcPct val="0"/>
                </a:spcBef>
                <a:spcAft>
                  <a:spcPct val="0"/>
                </a:spcAft>
                <a:defRPr/>
              </a:pPr>
              <a:t>36</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79875"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s-ES" smtClean="0"/>
              <a:t>El artículo utiliza una muestra de hogares rurales residentes en municipios pequeños recogida inicialmente para servir de grupo de control en la primera evaluación del programa Familias en Acción. </a:t>
            </a:r>
            <a:endParaRPr lang="en-US" smtClean="0"/>
          </a:p>
          <a:p>
            <a:pPr eaLnBrk="1" hangingPunct="1">
              <a:spcBef>
                <a:spcPct val="0"/>
              </a:spcBef>
            </a:pPr>
            <a:endParaRPr lang="en-US" smtClean="0"/>
          </a:p>
        </p:txBody>
      </p:sp>
      <p:sp>
        <p:nvSpPr>
          <p:cNvPr id="7987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8296B7-32E3-4B6F-8179-8FDAFC241F58}" type="slidenum">
              <a:rPr lang="en-US" smtClean="0"/>
              <a:pPr fontAlgn="base">
                <a:spcBef>
                  <a:spcPct val="0"/>
                </a:spcBef>
                <a:spcAft>
                  <a:spcPct val="0"/>
                </a:spcAft>
                <a:defRPr/>
              </a:pPr>
              <a:t>37</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80899"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80900"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CB27262-B60A-4686-B589-582CD75C60EC}" type="slidenum">
              <a:rPr lang="en-US" smtClean="0"/>
              <a:pPr fontAlgn="base">
                <a:spcBef>
                  <a:spcPct val="0"/>
                </a:spcBef>
                <a:spcAft>
                  <a:spcPct val="0"/>
                </a:spcAft>
                <a:defRPr/>
              </a:pPr>
              <a:t>38</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81923"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81924"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C7B75E8-08B8-4AD8-9E7B-025E34C116BE}" type="slidenum">
              <a:rPr lang="en-US" smtClean="0"/>
              <a:pPr fontAlgn="base">
                <a:spcBef>
                  <a:spcPct val="0"/>
                </a:spcBef>
                <a:spcAft>
                  <a:spcPct val="0"/>
                </a:spcAft>
                <a:defRPr/>
              </a:pPr>
              <a:t>39</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6083"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46084"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2E6F876-96AB-43FF-8DA0-6460923860BE}"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710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s-MX" smtClean="0"/>
              <a:t>La validez también se conoce como restricción de exclusión e implica que E(Ui|Zi) = E(Ui) </a:t>
            </a:r>
            <a:endParaRPr lang="en-US" smtClean="0"/>
          </a:p>
        </p:txBody>
      </p:sp>
      <p:sp>
        <p:nvSpPr>
          <p:cNvPr id="47108"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C2E4EF6-A19B-4AB6-BE9E-897955BB6468}" type="slidenum">
              <a:rPr lang="en-US" smtClean="0"/>
              <a:pPr fontAlgn="base">
                <a:spcBef>
                  <a:spcPct val="0"/>
                </a:spcBef>
                <a:spcAft>
                  <a:spcPct val="0"/>
                </a:spcAft>
                <a:defRPr/>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8131"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s-MX" smtClean="0"/>
              <a:t>La validez también se conoce como restricción de exclusión e implica que E(Ui|Zi) = E(Ui) </a:t>
            </a:r>
            <a:endParaRPr lang="en-US" smtClean="0"/>
          </a:p>
        </p:txBody>
      </p:sp>
      <p:sp>
        <p:nvSpPr>
          <p:cNvPr id="4813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0D14F1C-FEDB-40ED-BBAC-206CA82B9099}" type="slidenum">
              <a:rPr lang="en-US" smtClean="0"/>
              <a:pPr fontAlgn="base">
                <a:spcBef>
                  <a:spcPct val="0"/>
                </a:spcBef>
                <a:spcAft>
                  <a:spcPct val="0"/>
                </a:spcAft>
                <a:defRPr/>
              </a:pPr>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49155"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4915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7389CD2-1427-4895-B1E7-812C3B5279B6}"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0179"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50180"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F10098C-75E9-4F64-9BAB-97272E5EABEE}" type="slidenum">
              <a:rPr lang="en-US" smtClean="0"/>
              <a:pPr fontAlgn="base">
                <a:spcBef>
                  <a:spcPct val="0"/>
                </a:spcBef>
                <a:spcAft>
                  <a:spcPct val="0"/>
                </a:spcAft>
                <a:defRPr/>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51203"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ES" smtClean="0"/>
          </a:p>
        </p:txBody>
      </p:sp>
      <p:sp>
        <p:nvSpPr>
          <p:cNvPr id="51204"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5B1030-CD24-41D8-84D8-8A609A697C2A}" type="slidenum">
              <a:rPr lang="en-US" smtClean="0"/>
              <a:pPr fontAlgn="base">
                <a:spcBef>
                  <a:spcPct val="0"/>
                </a:spcBef>
                <a:spcAft>
                  <a:spcPct val="0"/>
                </a:spcAft>
                <a:defRPr/>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a:p>
        </p:txBody>
      </p:sp>
      <p:sp>
        <p:nvSpPr>
          <p:cNvPr id="4" name="3 Marcador de fecha"/>
          <p:cNvSpPr>
            <a:spLocks noGrp="1"/>
          </p:cNvSpPr>
          <p:nvPr>
            <p:ph type="dt" sz="half" idx="10"/>
          </p:nvPr>
        </p:nvSpPr>
        <p:spPr/>
        <p:txBody>
          <a:bodyPr/>
          <a:lstStyle>
            <a:lvl1pPr>
              <a:defRPr/>
            </a:lvl1pPr>
          </a:lstStyle>
          <a:p>
            <a:pPr>
              <a:defRPr/>
            </a:pPr>
            <a:fld id="{9062EC96-B7E0-43A8-922E-5B4FA62BE352}" type="datetimeFigureOut">
              <a:rPr lang="en-US"/>
              <a:pPr>
                <a:defRPr/>
              </a:pPr>
              <a:t>4/10/2011</a:t>
            </a:fld>
            <a:endParaRPr lang="en-US"/>
          </a:p>
        </p:txBody>
      </p:sp>
      <p:sp>
        <p:nvSpPr>
          <p:cNvPr id="5" name="4 Marcador de pie de página"/>
          <p:cNvSpPr>
            <a:spLocks noGrp="1"/>
          </p:cNvSpPr>
          <p:nvPr>
            <p:ph type="ftr" sz="quarter" idx="11"/>
          </p:nvPr>
        </p:nvSpPr>
        <p:spPr/>
        <p:txBody>
          <a:bodyPr/>
          <a:lstStyle>
            <a:lvl1pPr>
              <a:defRPr/>
            </a:lvl1pPr>
          </a:lstStyle>
          <a:p>
            <a:pPr>
              <a:defRPr/>
            </a:pPr>
            <a:endParaRPr lang="en-US"/>
          </a:p>
        </p:txBody>
      </p:sp>
      <p:sp>
        <p:nvSpPr>
          <p:cNvPr id="6" name="5 Marcador de número de diapositiva"/>
          <p:cNvSpPr>
            <a:spLocks noGrp="1"/>
          </p:cNvSpPr>
          <p:nvPr>
            <p:ph type="sldNum" sz="quarter" idx="12"/>
          </p:nvPr>
        </p:nvSpPr>
        <p:spPr/>
        <p:txBody>
          <a:bodyPr/>
          <a:lstStyle>
            <a:lvl1pPr>
              <a:defRPr/>
            </a:lvl1pPr>
          </a:lstStyle>
          <a:p>
            <a:pPr>
              <a:defRPr/>
            </a:pPr>
            <a:fld id="{3488EC70-E86E-422E-88C4-2CC77D11456C}" type="slidenum">
              <a:rPr lang="en-US"/>
              <a:pPr>
                <a:defRPr/>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lvl1pPr>
              <a:defRPr/>
            </a:lvl1pPr>
          </a:lstStyle>
          <a:p>
            <a:pPr>
              <a:defRPr/>
            </a:pPr>
            <a:fld id="{1F085642-0C18-4421-AE4C-BDAC453C29B7}" type="datetimeFigureOut">
              <a:rPr lang="en-US"/>
              <a:pPr>
                <a:defRPr/>
              </a:pPr>
              <a:t>4/10/2011</a:t>
            </a:fld>
            <a:endParaRPr lang="en-US"/>
          </a:p>
        </p:txBody>
      </p:sp>
      <p:sp>
        <p:nvSpPr>
          <p:cNvPr id="5" name="4 Marcador de pie de página"/>
          <p:cNvSpPr>
            <a:spLocks noGrp="1"/>
          </p:cNvSpPr>
          <p:nvPr>
            <p:ph type="ftr" sz="quarter" idx="11"/>
          </p:nvPr>
        </p:nvSpPr>
        <p:spPr/>
        <p:txBody>
          <a:bodyPr/>
          <a:lstStyle>
            <a:lvl1pPr>
              <a:defRPr/>
            </a:lvl1pPr>
          </a:lstStyle>
          <a:p>
            <a:pPr>
              <a:defRPr/>
            </a:pPr>
            <a:endParaRPr lang="en-US"/>
          </a:p>
        </p:txBody>
      </p:sp>
      <p:sp>
        <p:nvSpPr>
          <p:cNvPr id="6" name="5 Marcador de número de diapositiva"/>
          <p:cNvSpPr>
            <a:spLocks noGrp="1"/>
          </p:cNvSpPr>
          <p:nvPr>
            <p:ph type="sldNum" sz="quarter" idx="12"/>
          </p:nvPr>
        </p:nvSpPr>
        <p:spPr/>
        <p:txBody>
          <a:bodyPr/>
          <a:lstStyle>
            <a:lvl1pPr>
              <a:defRPr/>
            </a:lvl1pPr>
          </a:lstStyle>
          <a:p>
            <a:pPr>
              <a:defRPr/>
            </a:pPr>
            <a:fld id="{843AD11B-4876-4ADA-89CF-E466A53BF034}"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lvl1pPr>
              <a:defRPr/>
            </a:lvl1pPr>
          </a:lstStyle>
          <a:p>
            <a:pPr>
              <a:defRPr/>
            </a:pPr>
            <a:fld id="{6E5E0ADB-4D2B-45BE-979E-8CBDAA4E592F}" type="datetimeFigureOut">
              <a:rPr lang="en-US"/>
              <a:pPr>
                <a:defRPr/>
              </a:pPr>
              <a:t>4/10/2011</a:t>
            </a:fld>
            <a:endParaRPr lang="en-US"/>
          </a:p>
        </p:txBody>
      </p:sp>
      <p:sp>
        <p:nvSpPr>
          <p:cNvPr id="5" name="4 Marcador de pie de página"/>
          <p:cNvSpPr>
            <a:spLocks noGrp="1"/>
          </p:cNvSpPr>
          <p:nvPr>
            <p:ph type="ftr" sz="quarter" idx="11"/>
          </p:nvPr>
        </p:nvSpPr>
        <p:spPr/>
        <p:txBody>
          <a:bodyPr/>
          <a:lstStyle>
            <a:lvl1pPr>
              <a:defRPr/>
            </a:lvl1pPr>
          </a:lstStyle>
          <a:p>
            <a:pPr>
              <a:defRPr/>
            </a:pPr>
            <a:endParaRPr lang="en-US"/>
          </a:p>
        </p:txBody>
      </p:sp>
      <p:sp>
        <p:nvSpPr>
          <p:cNvPr id="6" name="5 Marcador de número de diapositiva"/>
          <p:cNvSpPr>
            <a:spLocks noGrp="1"/>
          </p:cNvSpPr>
          <p:nvPr>
            <p:ph type="sldNum" sz="quarter" idx="12"/>
          </p:nvPr>
        </p:nvSpPr>
        <p:spPr/>
        <p:txBody>
          <a:bodyPr/>
          <a:lstStyle>
            <a:lvl1pPr>
              <a:defRPr/>
            </a:lvl1pPr>
          </a:lstStyle>
          <a:p>
            <a:pPr>
              <a:defRPr/>
            </a:pPr>
            <a:fld id="{C1A75C23-DA15-4E30-ADB5-0BBE38EDA7C8}"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lvl1pPr>
              <a:defRPr/>
            </a:lvl1pPr>
          </a:lstStyle>
          <a:p>
            <a:pPr>
              <a:defRPr/>
            </a:pPr>
            <a:fld id="{2B9BA379-DBED-47EB-9CCE-BC0A165FCD62}" type="datetimeFigureOut">
              <a:rPr lang="en-US"/>
              <a:pPr>
                <a:defRPr/>
              </a:pPr>
              <a:t>4/10/2011</a:t>
            </a:fld>
            <a:endParaRPr lang="en-US"/>
          </a:p>
        </p:txBody>
      </p:sp>
      <p:sp>
        <p:nvSpPr>
          <p:cNvPr id="5" name="4 Marcador de pie de página"/>
          <p:cNvSpPr>
            <a:spLocks noGrp="1"/>
          </p:cNvSpPr>
          <p:nvPr>
            <p:ph type="ftr" sz="quarter" idx="11"/>
          </p:nvPr>
        </p:nvSpPr>
        <p:spPr/>
        <p:txBody>
          <a:bodyPr/>
          <a:lstStyle>
            <a:lvl1pPr>
              <a:defRPr/>
            </a:lvl1pPr>
          </a:lstStyle>
          <a:p>
            <a:pPr>
              <a:defRPr/>
            </a:pPr>
            <a:endParaRPr lang="en-US"/>
          </a:p>
        </p:txBody>
      </p:sp>
      <p:sp>
        <p:nvSpPr>
          <p:cNvPr id="6" name="5 Marcador de número de diapositiva"/>
          <p:cNvSpPr>
            <a:spLocks noGrp="1"/>
          </p:cNvSpPr>
          <p:nvPr>
            <p:ph type="sldNum" sz="quarter" idx="12"/>
          </p:nvPr>
        </p:nvSpPr>
        <p:spPr/>
        <p:txBody>
          <a:bodyPr/>
          <a:lstStyle>
            <a:lvl1pPr>
              <a:defRPr/>
            </a:lvl1pPr>
          </a:lstStyle>
          <a:p>
            <a:pPr>
              <a:defRPr/>
            </a:pPr>
            <a:fld id="{EFD0E7F7-A0C0-4946-A7BE-1B21EAF7DD7D}"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E617663D-9BA2-4BDE-878D-B936EC598FDD}" type="datetimeFigureOut">
              <a:rPr lang="en-US"/>
              <a:pPr>
                <a:defRPr/>
              </a:pPr>
              <a:t>4/10/2011</a:t>
            </a:fld>
            <a:endParaRPr lang="en-US"/>
          </a:p>
        </p:txBody>
      </p:sp>
      <p:sp>
        <p:nvSpPr>
          <p:cNvPr id="5" name="4 Marcador de pie de página"/>
          <p:cNvSpPr>
            <a:spLocks noGrp="1"/>
          </p:cNvSpPr>
          <p:nvPr>
            <p:ph type="ftr" sz="quarter" idx="11"/>
          </p:nvPr>
        </p:nvSpPr>
        <p:spPr/>
        <p:txBody>
          <a:bodyPr/>
          <a:lstStyle>
            <a:lvl1pPr>
              <a:defRPr/>
            </a:lvl1pPr>
          </a:lstStyle>
          <a:p>
            <a:pPr>
              <a:defRPr/>
            </a:pPr>
            <a:endParaRPr lang="en-US"/>
          </a:p>
        </p:txBody>
      </p:sp>
      <p:sp>
        <p:nvSpPr>
          <p:cNvPr id="6" name="5 Marcador de número de diapositiva"/>
          <p:cNvSpPr>
            <a:spLocks noGrp="1"/>
          </p:cNvSpPr>
          <p:nvPr>
            <p:ph type="sldNum" sz="quarter" idx="12"/>
          </p:nvPr>
        </p:nvSpPr>
        <p:spPr/>
        <p:txBody>
          <a:bodyPr/>
          <a:lstStyle>
            <a:lvl1pPr>
              <a:defRPr/>
            </a:lvl1pPr>
          </a:lstStyle>
          <a:p>
            <a:pPr>
              <a:defRPr/>
            </a:pPr>
            <a:fld id="{2E6791E7-6ACB-4B70-92F2-A6DD3DD73A7C}"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3 Marcador de fecha"/>
          <p:cNvSpPr>
            <a:spLocks noGrp="1"/>
          </p:cNvSpPr>
          <p:nvPr>
            <p:ph type="dt" sz="half" idx="10"/>
          </p:nvPr>
        </p:nvSpPr>
        <p:spPr/>
        <p:txBody>
          <a:bodyPr/>
          <a:lstStyle>
            <a:lvl1pPr>
              <a:defRPr/>
            </a:lvl1pPr>
          </a:lstStyle>
          <a:p>
            <a:pPr>
              <a:defRPr/>
            </a:pPr>
            <a:fld id="{EEA790C6-1C0C-4A37-BD7D-1DD5A46B2F3D}" type="datetimeFigureOut">
              <a:rPr lang="en-US"/>
              <a:pPr>
                <a:defRPr/>
              </a:pPr>
              <a:t>4/10/2011</a:t>
            </a:fld>
            <a:endParaRPr lang="en-US"/>
          </a:p>
        </p:txBody>
      </p:sp>
      <p:sp>
        <p:nvSpPr>
          <p:cNvPr id="6" name="4 Marcador de pie de página"/>
          <p:cNvSpPr>
            <a:spLocks noGrp="1"/>
          </p:cNvSpPr>
          <p:nvPr>
            <p:ph type="ftr" sz="quarter" idx="11"/>
          </p:nvPr>
        </p:nvSpPr>
        <p:spPr/>
        <p:txBody>
          <a:bodyPr/>
          <a:lstStyle>
            <a:lvl1pPr>
              <a:defRPr/>
            </a:lvl1pPr>
          </a:lstStyle>
          <a:p>
            <a:pPr>
              <a:defRPr/>
            </a:pPr>
            <a:endParaRPr lang="en-US"/>
          </a:p>
        </p:txBody>
      </p:sp>
      <p:sp>
        <p:nvSpPr>
          <p:cNvPr id="7" name="5 Marcador de número de diapositiva"/>
          <p:cNvSpPr>
            <a:spLocks noGrp="1"/>
          </p:cNvSpPr>
          <p:nvPr>
            <p:ph type="sldNum" sz="quarter" idx="12"/>
          </p:nvPr>
        </p:nvSpPr>
        <p:spPr/>
        <p:txBody>
          <a:bodyPr/>
          <a:lstStyle>
            <a:lvl1pPr>
              <a:defRPr/>
            </a:lvl1pPr>
          </a:lstStyle>
          <a:p>
            <a:pPr>
              <a:defRPr/>
            </a:pPr>
            <a:fld id="{AE786A42-B49A-4F7F-9BCF-9270A0AD4A64}"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3 Marcador de fecha"/>
          <p:cNvSpPr>
            <a:spLocks noGrp="1"/>
          </p:cNvSpPr>
          <p:nvPr>
            <p:ph type="dt" sz="half" idx="10"/>
          </p:nvPr>
        </p:nvSpPr>
        <p:spPr/>
        <p:txBody>
          <a:bodyPr/>
          <a:lstStyle>
            <a:lvl1pPr>
              <a:defRPr/>
            </a:lvl1pPr>
          </a:lstStyle>
          <a:p>
            <a:pPr>
              <a:defRPr/>
            </a:pPr>
            <a:fld id="{175EA59D-2BBC-4CA4-BDE8-939C1B25DECE}" type="datetimeFigureOut">
              <a:rPr lang="en-US"/>
              <a:pPr>
                <a:defRPr/>
              </a:pPr>
              <a:t>4/10/2011</a:t>
            </a:fld>
            <a:endParaRPr lang="en-US"/>
          </a:p>
        </p:txBody>
      </p:sp>
      <p:sp>
        <p:nvSpPr>
          <p:cNvPr id="8" name="4 Marcador de pie de página"/>
          <p:cNvSpPr>
            <a:spLocks noGrp="1"/>
          </p:cNvSpPr>
          <p:nvPr>
            <p:ph type="ftr" sz="quarter" idx="11"/>
          </p:nvPr>
        </p:nvSpPr>
        <p:spPr/>
        <p:txBody>
          <a:bodyPr/>
          <a:lstStyle>
            <a:lvl1pPr>
              <a:defRPr/>
            </a:lvl1pPr>
          </a:lstStyle>
          <a:p>
            <a:pPr>
              <a:defRPr/>
            </a:pPr>
            <a:endParaRPr lang="en-US"/>
          </a:p>
        </p:txBody>
      </p:sp>
      <p:sp>
        <p:nvSpPr>
          <p:cNvPr id="9" name="5 Marcador de número de diapositiva"/>
          <p:cNvSpPr>
            <a:spLocks noGrp="1"/>
          </p:cNvSpPr>
          <p:nvPr>
            <p:ph type="sldNum" sz="quarter" idx="12"/>
          </p:nvPr>
        </p:nvSpPr>
        <p:spPr/>
        <p:txBody>
          <a:bodyPr/>
          <a:lstStyle>
            <a:lvl1pPr>
              <a:defRPr/>
            </a:lvl1pPr>
          </a:lstStyle>
          <a:p>
            <a:pPr>
              <a:defRPr/>
            </a:pPr>
            <a:fld id="{DC1463C7-24D4-4237-B625-D7010DA79A4F}"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3 Marcador de fecha"/>
          <p:cNvSpPr>
            <a:spLocks noGrp="1"/>
          </p:cNvSpPr>
          <p:nvPr>
            <p:ph type="dt" sz="half" idx="10"/>
          </p:nvPr>
        </p:nvSpPr>
        <p:spPr/>
        <p:txBody>
          <a:bodyPr/>
          <a:lstStyle>
            <a:lvl1pPr>
              <a:defRPr/>
            </a:lvl1pPr>
          </a:lstStyle>
          <a:p>
            <a:pPr>
              <a:defRPr/>
            </a:pPr>
            <a:fld id="{55025ED7-89AC-4C65-AF11-C90FD836238A}" type="datetimeFigureOut">
              <a:rPr lang="en-US"/>
              <a:pPr>
                <a:defRPr/>
              </a:pPr>
              <a:t>4/10/2011</a:t>
            </a:fld>
            <a:endParaRPr lang="en-US"/>
          </a:p>
        </p:txBody>
      </p:sp>
      <p:sp>
        <p:nvSpPr>
          <p:cNvPr id="4" name="4 Marcador de pie de página"/>
          <p:cNvSpPr>
            <a:spLocks noGrp="1"/>
          </p:cNvSpPr>
          <p:nvPr>
            <p:ph type="ftr" sz="quarter" idx="11"/>
          </p:nvPr>
        </p:nvSpPr>
        <p:spPr/>
        <p:txBody>
          <a:bodyPr/>
          <a:lstStyle>
            <a:lvl1pPr>
              <a:defRPr/>
            </a:lvl1pPr>
          </a:lstStyle>
          <a:p>
            <a:pPr>
              <a:defRPr/>
            </a:pPr>
            <a:endParaRPr lang="en-US"/>
          </a:p>
        </p:txBody>
      </p:sp>
      <p:sp>
        <p:nvSpPr>
          <p:cNvPr id="5" name="5 Marcador de número de diapositiva"/>
          <p:cNvSpPr>
            <a:spLocks noGrp="1"/>
          </p:cNvSpPr>
          <p:nvPr>
            <p:ph type="sldNum" sz="quarter" idx="12"/>
          </p:nvPr>
        </p:nvSpPr>
        <p:spPr/>
        <p:txBody>
          <a:bodyPr/>
          <a:lstStyle>
            <a:lvl1pPr>
              <a:defRPr/>
            </a:lvl1pPr>
          </a:lstStyle>
          <a:p>
            <a:pPr>
              <a:defRPr/>
            </a:pPr>
            <a:fld id="{B727B341-8908-49D7-A621-40E875E55A5A}"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87ADF6C1-C9D2-4B09-9FAF-0400369B3502}" type="datetimeFigureOut">
              <a:rPr lang="en-US"/>
              <a:pPr>
                <a:defRPr/>
              </a:pPr>
              <a:t>4/10/2011</a:t>
            </a:fld>
            <a:endParaRPr lang="en-US"/>
          </a:p>
        </p:txBody>
      </p:sp>
      <p:sp>
        <p:nvSpPr>
          <p:cNvPr id="3" name="4 Marcador de pie de página"/>
          <p:cNvSpPr>
            <a:spLocks noGrp="1"/>
          </p:cNvSpPr>
          <p:nvPr>
            <p:ph type="ftr" sz="quarter" idx="11"/>
          </p:nvPr>
        </p:nvSpPr>
        <p:spPr/>
        <p:txBody>
          <a:bodyPr/>
          <a:lstStyle>
            <a:lvl1pPr>
              <a:defRPr/>
            </a:lvl1pPr>
          </a:lstStyle>
          <a:p>
            <a:pPr>
              <a:defRPr/>
            </a:pPr>
            <a:endParaRPr lang="en-US"/>
          </a:p>
        </p:txBody>
      </p:sp>
      <p:sp>
        <p:nvSpPr>
          <p:cNvPr id="4" name="5 Marcador de número de diapositiva"/>
          <p:cNvSpPr>
            <a:spLocks noGrp="1"/>
          </p:cNvSpPr>
          <p:nvPr>
            <p:ph type="sldNum" sz="quarter" idx="12"/>
          </p:nvPr>
        </p:nvSpPr>
        <p:spPr/>
        <p:txBody>
          <a:bodyPr/>
          <a:lstStyle>
            <a:lvl1pPr>
              <a:defRPr/>
            </a:lvl1pPr>
          </a:lstStyle>
          <a:p>
            <a:pPr>
              <a:defRPr/>
            </a:pPr>
            <a:fld id="{3F84B447-E408-4CB1-A9C5-976B2C8D25EE}"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6EDD2C39-0C82-406F-A92B-84724E227BC5}" type="datetimeFigureOut">
              <a:rPr lang="en-US"/>
              <a:pPr>
                <a:defRPr/>
              </a:pPr>
              <a:t>4/10/2011</a:t>
            </a:fld>
            <a:endParaRPr lang="en-US"/>
          </a:p>
        </p:txBody>
      </p:sp>
      <p:sp>
        <p:nvSpPr>
          <p:cNvPr id="6" name="4 Marcador de pie de página"/>
          <p:cNvSpPr>
            <a:spLocks noGrp="1"/>
          </p:cNvSpPr>
          <p:nvPr>
            <p:ph type="ftr" sz="quarter" idx="11"/>
          </p:nvPr>
        </p:nvSpPr>
        <p:spPr/>
        <p:txBody>
          <a:bodyPr/>
          <a:lstStyle>
            <a:lvl1pPr>
              <a:defRPr/>
            </a:lvl1pPr>
          </a:lstStyle>
          <a:p>
            <a:pPr>
              <a:defRPr/>
            </a:pPr>
            <a:endParaRPr lang="en-US"/>
          </a:p>
        </p:txBody>
      </p:sp>
      <p:sp>
        <p:nvSpPr>
          <p:cNvPr id="7" name="5 Marcador de número de diapositiva"/>
          <p:cNvSpPr>
            <a:spLocks noGrp="1"/>
          </p:cNvSpPr>
          <p:nvPr>
            <p:ph type="sldNum" sz="quarter" idx="12"/>
          </p:nvPr>
        </p:nvSpPr>
        <p:spPr/>
        <p:txBody>
          <a:bodyPr/>
          <a:lstStyle>
            <a:lvl1pPr>
              <a:defRPr/>
            </a:lvl1pPr>
          </a:lstStyle>
          <a:p>
            <a:pPr>
              <a:defRPr/>
            </a:pPr>
            <a:fld id="{930A9272-746A-43A9-AF10-7E746B9CE0FF}"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2123A1A3-BA04-4310-8BA1-D85AEE08DBC2}" type="datetimeFigureOut">
              <a:rPr lang="en-US"/>
              <a:pPr>
                <a:defRPr/>
              </a:pPr>
              <a:t>4/10/2011</a:t>
            </a:fld>
            <a:endParaRPr lang="en-US"/>
          </a:p>
        </p:txBody>
      </p:sp>
      <p:sp>
        <p:nvSpPr>
          <p:cNvPr id="6" name="4 Marcador de pie de página"/>
          <p:cNvSpPr>
            <a:spLocks noGrp="1"/>
          </p:cNvSpPr>
          <p:nvPr>
            <p:ph type="ftr" sz="quarter" idx="11"/>
          </p:nvPr>
        </p:nvSpPr>
        <p:spPr/>
        <p:txBody>
          <a:bodyPr/>
          <a:lstStyle>
            <a:lvl1pPr>
              <a:defRPr/>
            </a:lvl1pPr>
          </a:lstStyle>
          <a:p>
            <a:pPr>
              <a:defRPr/>
            </a:pPr>
            <a:endParaRPr lang="en-US"/>
          </a:p>
        </p:txBody>
      </p:sp>
      <p:sp>
        <p:nvSpPr>
          <p:cNvPr id="7" name="5 Marcador de número de diapositiva"/>
          <p:cNvSpPr>
            <a:spLocks noGrp="1"/>
          </p:cNvSpPr>
          <p:nvPr>
            <p:ph type="sldNum" sz="quarter" idx="12"/>
          </p:nvPr>
        </p:nvSpPr>
        <p:spPr/>
        <p:txBody>
          <a:bodyPr/>
          <a:lstStyle>
            <a:lvl1pPr>
              <a:defRPr/>
            </a:lvl1pPr>
          </a:lstStyle>
          <a:p>
            <a:pPr>
              <a:defRPr/>
            </a:pPr>
            <a:fld id="{C7BCEDBA-1B33-4EBC-B59B-C34792912FF0}"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290"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endParaRPr lang="en-US" smtClean="0"/>
          </a:p>
        </p:txBody>
      </p:sp>
      <p:sp>
        <p:nvSpPr>
          <p:cNvPr id="12291"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B6BD2ABE-D29E-451B-B5E6-208565F59CBA}" type="datetimeFigureOut">
              <a:rPr lang="en-US"/>
              <a:pPr>
                <a:defRPr/>
              </a:pPr>
              <a:t>4/10/2011</a:t>
            </a:fld>
            <a:endParaRPr lang="en-U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943BAE3-8A6D-4EAD-A7B4-6724FC8547CE}" type="slidenum">
              <a:rPr lang="en-US"/>
              <a:pPr>
                <a:defRPr/>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5.bin"/><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6.bin"/><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10.bin"/><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oleObject" Target="../embeddings/oleObject11.bin"/><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2.bin"/><Relationship Id="rId5" Type="http://schemas.openxmlformats.org/officeDocument/2006/relationships/image" Target="../media/image1.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oleObject" Target="../embeddings/oleObject13.bin"/><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Título"/>
          <p:cNvSpPr>
            <a:spLocks noGrp="1"/>
          </p:cNvSpPr>
          <p:nvPr>
            <p:ph type="ctrTitle"/>
          </p:nvPr>
        </p:nvSpPr>
        <p:spPr/>
        <p:txBody>
          <a:bodyPr/>
          <a:lstStyle/>
          <a:p>
            <a:pPr eaLnBrk="1" hangingPunct="1"/>
            <a:r>
              <a:rPr lang="es-CO" smtClean="0"/>
              <a:t>Capítulo 7</a:t>
            </a:r>
            <a:endParaRPr lang="es-ES" smtClean="0"/>
          </a:p>
        </p:txBody>
      </p:sp>
      <p:sp>
        <p:nvSpPr>
          <p:cNvPr id="3" name="2 Subtítulo"/>
          <p:cNvSpPr>
            <a:spLocks noGrp="1"/>
          </p:cNvSpPr>
          <p:nvPr>
            <p:ph type="subTitle" idx="1"/>
          </p:nvPr>
        </p:nvSpPr>
        <p:spPr/>
        <p:txBody>
          <a:bodyPr rtlCol="0">
            <a:normAutofit/>
          </a:bodyPr>
          <a:lstStyle/>
          <a:p>
            <a:pPr algn="r" eaLnBrk="1" fontAlgn="auto" hangingPunct="1">
              <a:spcAft>
                <a:spcPts val="0"/>
              </a:spcAft>
              <a:buFont typeface="Arial" pitchFamily="34" charset="0"/>
              <a:buNone/>
              <a:defRPr/>
            </a:pPr>
            <a:r>
              <a:rPr lang="es-CO" dirty="0" smtClean="0"/>
              <a:t>Variables instrumentales </a:t>
            </a:r>
            <a:endParaRPr lang="es-ES" dirty="0"/>
          </a:p>
        </p:txBody>
      </p:sp>
      <p:pic>
        <p:nvPicPr>
          <p:cNvPr id="13316" name="Picture 1"/>
          <p:cNvPicPr>
            <a:picLocks noChangeAspect="1" noChangeArrowheads="1"/>
          </p:cNvPicPr>
          <p:nvPr/>
        </p:nvPicPr>
        <p:blipFill>
          <a:blip r:embed="rId3" cstate="print"/>
          <a:srcRect/>
          <a:stretch>
            <a:fillRect/>
          </a:stretch>
        </p:blipFill>
        <p:spPr bwMode="auto">
          <a:xfrm>
            <a:off x="0" y="0"/>
            <a:ext cx="2500313" cy="1189038"/>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8 Título"/>
          <p:cNvSpPr>
            <a:spLocks noGrp="1"/>
          </p:cNvSpPr>
          <p:nvPr>
            <p:ph type="title"/>
          </p:nvPr>
        </p:nvSpPr>
        <p:spPr>
          <a:xfrm>
            <a:off x="2554288" y="285750"/>
            <a:ext cx="6132512" cy="1131888"/>
          </a:xfrm>
        </p:spPr>
        <p:txBody>
          <a:bodyPr/>
          <a:lstStyle/>
          <a:p>
            <a:pPr eaLnBrk="1" hangingPunct="1"/>
            <a:r>
              <a:rPr lang="es-MX" u="sng" smtClean="0"/>
              <a:t>Variables instrumentales</a:t>
            </a:r>
            <a:endParaRPr lang="en-US" u="sng" smtClean="0"/>
          </a:p>
        </p:txBody>
      </p:sp>
      <p:sp>
        <p:nvSpPr>
          <p:cNvPr id="10" name="9 Marcador de contenido"/>
          <p:cNvSpPr>
            <a:spLocks noGrp="1"/>
          </p:cNvSpPr>
          <p:nvPr>
            <p:ph idx="1"/>
          </p:nvPr>
        </p:nvSpPr>
        <p:spPr>
          <a:xfrm>
            <a:off x="428625" y="1903413"/>
            <a:ext cx="8429625" cy="4525962"/>
          </a:xfrm>
        </p:spPr>
        <p:txBody>
          <a:bodyPr rtlCol="0">
            <a:normAutofit fontScale="92500" lnSpcReduction="10000"/>
          </a:bodyPr>
          <a:lstStyle/>
          <a:p>
            <a:pPr eaLnBrk="1" fontAlgn="auto" hangingPunct="1">
              <a:spcAft>
                <a:spcPts val="0"/>
              </a:spcAft>
              <a:buFont typeface="Arial" pitchFamily="34" charset="0"/>
              <a:buChar char="•"/>
              <a:defRPr/>
            </a:pPr>
            <a:r>
              <a:rPr lang="es-MX" dirty="0" smtClean="0"/>
              <a:t>Fuente de variación exógena: </a:t>
            </a:r>
          </a:p>
          <a:p>
            <a:pPr lvl="1" eaLnBrk="1" fontAlgn="auto" hangingPunct="1">
              <a:spcAft>
                <a:spcPts val="0"/>
              </a:spcAft>
              <a:buFont typeface="Arial" pitchFamily="34" charset="0"/>
              <a:buChar char="–"/>
              <a:defRPr/>
            </a:pPr>
            <a:r>
              <a:rPr lang="es-MX" sz="2700" dirty="0" smtClean="0"/>
              <a:t>Afecta la participación en el programa.</a:t>
            </a:r>
          </a:p>
          <a:p>
            <a:pPr lvl="1" eaLnBrk="1" fontAlgn="auto" hangingPunct="1">
              <a:spcAft>
                <a:spcPts val="0"/>
              </a:spcAft>
              <a:buFont typeface="Arial" pitchFamily="34" charset="0"/>
              <a:buChar char="–"/>
              <a:defRPr/>
            </a:pPr>
            <a:r>
              <a:rPr lang="es-MX" sz="2700" dirty="0" smtClean="0"/>
              <a:t>Es independiente de las variables observadas y no observadas de las familias. </a:t>
            </a:r>
          </a:p>
          <a:p>
            <a:pPr lvl="1" eaLnBrk="1" fontAlgn="auto" hangingPunct="1">
              <a:spcAft>
                <a:spcPts val="0"/>
              </a:spcAft>
              <a:buFont typeface="Arial" pitchFamily="34" charset="0"/>
              <a:buChar char="–"/>
              <a:defRPr/>
            </a:pPr>
            <a:endParaRPr lang="es-MX" sz="2200" dirty="0" smtClean="0"/>
          </a:p>
          <a:p>
            <a:pPr eaLnBrk="1" fontAlgn="auto" hangingPunct="1">
              <a:spcAft>
                <a:spcPts val="0"/>
              </a:spcAft>
              <a:buFont typeface="Arial" pitchFamily="34" charset="0"/>
              <a:buChar char="•"/>
              <a:defRPr/>
            </a:pPr>
            <a:r>
              <a:rPr lang="es-MX" dirty="0" smtClean="0"/>
              <a:t>Ejemplo: </a:t>
            </a:r>
            <a:r>
              <a:rPr lang="es-MX" i="1" dirty="0" smtClean="0"/>
              <a:t>Canasta 1</a:t>
            </a:r>
            <a:endParaRPr lang="es-MX" dirty="0" smtClean="0"/>
          </a:p>
          <a:p>
            <a:pPr lvl="1" eaLnBrk="1" fontAlgn="auto" hangingPunct="1">
              <a:spcAft>
                <a:spcPts val="0"/>
              </a:spcAft>
              <a:buFont typeface="Arial" pitchFamily="34" charset="0"/>
              <a:buChar char="–"/>
              <a:defRPr/>
            </a:pPr>
            <a:r>
              <a:rPr lang="es-MX" sz="2700" dirty="0" smtClean="0"/>
              <a:t>Algunos individuos participan en el programa porque viven cerca de la oficina administradora, independientemente de si están más motivados o no.</a:t>
            </a:r>
          </a:p>
          <a:p>
            <a:pPr lvl="1" eaLnBrk="1" fontAlgn="auto" hangingPunct="1">
              <a:spcAft>
                <a:spcPts val="0"/>
              </a:spcAft>
              <a:buFont typeface="Arial" pitchFamily="34" charset="0"/>
              <a:buChar char="–"/>
              <a:defRPr/>
            </a:pPr>
            <a:r>
              <a:rPr lang="es-MX" sz="2700" dirty="0" smtClean="0"/>
              <a:t>La distancia del hogar familiar a la oficina no afecta el estado nutricional de los niños</a:t>
            </a:r>
            <a:r>
              <a:rPr lang="es-MX" dirty="0" smtClean="0"/>
              <a:t>. </a:t>
            </a:r>
          </a:p>
          <a:p>
            <a:pPr lvl="1" eaLnBrk="1" fontAlgn="auto" hangingPunct="1">
              <a:spcAft>
                <a:spcPts val="0"/>
              </a:spcAft>
              <a:buFont typeface="Arial" pitchFamily="34" charset="0"/>
              <a:buChar char="–"/>
              <a:defRPr/>
            </a:pPr>
            <a:endParaRPr lang="es-MX" dirty="0"/>
          </a:p>
        </p:txBody>
      </p:sp>
      <p:pic>
        <p:nvPicPr>
          <p:cNvPr id="19460" name="Picture 1"/>
          <p:cNvPicPr>
            <a:picLocks noChangeAspect="1" noChangeArrowheads="1"/>
          </p:cNvPicPr>
          <p:nvPr/>
        </p:nvPicPr>
        <p:blipFill>
          <a:blip r:embed="rId3" cstate="print"/>
          <a:srcRect/>
          <a:stretch>
            <a:fillRect/>
          </a:stretch>
        </p:blipFill>
        <p:spPr bwMode="auto">
          <a:xfrm>
            <a:off x="0" y="0"/>
            <a:ext cx="2500313" cy="1189038"/>
          </a:xfrm>
          <a:prstGeom prst="rect">
            <a:avLst/>
          </a:prstGeom>
          <a:noFill/>
          <a:ln w="9525">
            <a:noFill/>
            <a:miter lim="800000"/>
            <a:headEnd/>
            <a:tailEnd/>
          </a:ln>
        </p:spPr>
      </p:pic>
      <p:sp>
        <p:nvSpPr>
          <p:cNvPr id="6" name="5 Rectángulo"/>
          <p:cNvSpPr/>
          <p:nvPr/>
        </p:nvSpPr>
        <p:spPr>
          <a:xfrm>
            <a:off x="0" y="6534150"/>
            <a:ext cx="9144000" cy="323850"/>
          </a:xfrm>
          <a:prstGeom prst="rect">
            <a:avLst/>
          </a:prstGeom>
        </p:spPr>
        <p:txBody>
          <a:bodyPr>
            <a:spAutoFit/>
          </a:bodyPr>
          <a:lstStyle/>
          <a:p>
            <a:pPr algn="ctr" fontAlgn="auto">
              <a:spcBef>
                <a:spcPts val="0"/>
              </a:spcBef>
              <a:spcAft>
                <a:spcPts val="0"/>
              </a:spcAft>
              <a:defRPr/>
            </a:pPr>
            <a:r>
              <a:rPr lang="es-MX" sz="1500" smtClean="0">
                <a:solidFill>
                  <a:schemeClr val="tx1">
                    <a:lumMod val="50000"/>
                    <a:lumOff val="50000"/>
                  </a:schemeClr>
                </a:solidFill>
              </a:rPr>
              <a:t>Guía práctica para la evaluación de impacto /</a:t>
            </a:r>
            <a:r>
              <a:rPr lang="es-CO" sz="1500" smtClean="0">
                <a:solidFill>
                  <a:schemeClr val="tx1">
                    <a:lumMod val="50000"/>
                    <a:lumOff val="50000"/>
                  </a:schemeClr>
                </a:solidFill>
              </a:rPr>
              <a:t>Capítulo </a:t>
            </a:r>
            <a:r>
              <a:rPr lang="es-CO" sz="1500" dirty="0">
                <a:solidFill>
                  <a:schemeClr val="tx1">
                    <a:lumMod val="50000"/>
                    <a:lumOff val="50000"/>
                  </a:schemeClr>
                </a:solidFill>
              </a:rPr>
              <a:t>7: Variables instrumentales/</a:t>
            </a:r>
            <a:fld id="{F8B76816-BB49-44DC-B736-D92CD0001799}" type="slidenum">
              <a:rPr lang="es-CO" sz="1500">
                <a:solidFill>
                  <a:schemeClr val="tx1">
                    <a:lumMod val="50000"/>
                    <a:lumOff val="50000"/>
                  </a:schemeClr>
                </a:solidFill>
              </a:rPr>
              <a:pPr algn="ctr" fontAlgn="auto">
                <a:spcBef>
                  <a:spcPts val="0"/>
                </a:spcBef>
                <a:spcAft>
                  <a:spcPts val="0"/>
                </a:spcAft>
                <a:defRPr/>
              </a:pPr>
              <a:t>10</a:t>
            </a:fld>
            <a:endParaRPr lang="es-ES" sz="1500" dirty="0">
              <a:solidFill>
                <a:schemeClr val="tx1">
                  <a:lumMod val="50000"/>
                  <a:lumOff val="5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8 Título"/>
          <p:cNvSpPr>
            <a:spLocks noGrp="1"/>
          </p:cNvSpPr>
          <p:nvPr>
            <p:ph type="title"/>
          </p:nvPr>
        </p:nvSpPr>
        <p:spPr>
          <a:xfrm>
            <a:off x="2554288" y="285750"/>
            <a:ext cx="6132512" cy="1131888"/>
          </a:xfrm>
        </p:spPr>
        <p:txBody>
          <a:bodyPr/>
          <a:lstStyle/>
          <a:p>
            <a:pPr eaLnBrk="1" hangingPunct="1"/>
            <a:r>
              <a:rPr lang="es-MX" u="sng" smtClean="0"/>
              <a:t>Variables instrumentales</a:t>
            </a:r>
            <a:endParaRPr lang="en-US" u="sng" smtClean="0"/>
          </a:p>
        </p:txBody>
      </p:sp>
      <p:sp>
        <p:nvSpPr>
          <p:cNvPr id="10" name="9 Marcador de contenido"/>
          <p:cNvSpPr>
            <a:spLocks noGrp="1"/>
          </p:cNvSpPr>
          <p:nvPr>
            <p:ph idx="1"/>
          </p:nvPr>
        </p:nvSpPr>
        <p:spPr>
          <a:xfrm>
            <a:off x="428625" y="1651000"/>
            <a:ext cx="8429625" cy="4525963"/>
          </a:xfrm>
        </p:spPr>
        <p:txBody>
          <a:bodyPr rtlCol="0">
            <a:normAutofit/>
          </a:bodyPr>
          <a:lstStyle/>
          <a:p>
            <a:pPr lvl="1" eaLnBrk="1" fontAlgn="auto" hangingPunct="1">
              <a:spcAft>
                <a:spcPts val="0"/>
              </a:spcAft>
              <a:buFont typeface="Arial" pitchFamily="34" charset="0"/>
              <a:buNone/>
              <a:defRPr/>
            </a:pPr>
            <a:endParaRPr lang="es-MX" dirty="0" smtClean="0"/>
          </a:p>
          <a:p>
            <a:pPr indent="19050" eaLnBrk="1" fontAlgn="auto" hangingPunct="1">
              <a:spcAft>
                <a:spcPts val="0"/>
              </a:spcAft>
              <a:buFont typeface="Arial" pitchFamily="34" charset="0"/>
              <a:buNone/>
              <a:defRPr/>
            </a:pPr>
            <a:r>
              <a:rPr lang="es-MX" sz="3000" dirty="0" smtClean="0"/>
              <a:t>El efecto del programa se identifica a partir de un </a:t>
            </a:r>
            <a:r>
              <a:rPr lang="es-MX" sz="3000" i="1" dirty="0" smtClean="0"/>
              <a:t>subconjunto</a:t>
            </a:r>
            <a:r>
              <a:rPr lang="es-MX" sz="3000" dirty="0" smtClean="0"/>
              <a:t> de individuos. El subconjunto de individuos que cambia su decisión de participar en el programa, debido a la cercanía de su hogar a la oficina administradora.</a:t>
            </a:r>
          </a:p>
          <a:p>
            <a:pPr lvl="1" eaLnBrk="1" fontAlgn="auto" hangingPunct="1">
              <a:spcAft>
                <a:spcPts val="0"/>
              </a:spcAft>
              <a:buFont typeface="Arial" pitchFamily="34" charset="0"/>
              <a:buNone/>
              <a:defRPr/>
            </a:pPr>
            <a:r>
              <a:rPr lang="es-MX" dirty="0" smtClean="0">
                <a:solidFill>
                  <a:schemeClr val="accent5">
                    <a:lumMod val="75000"/>
                  </a:schemeClr>
                </a:solidFill>
                <a:sym typeface="Wingdings" pitchFamily="2" charset="2"/>
              </a:rPr>
              <a:t></a:t>
            </a:r>
            <a:r>
              <a:rPr lang="es-MX" dirty="0" smtClean="0">
                <a:sym typeface="Wingdings" pitchFamily="2" charset="2"/>
              </a:rPr>
              <a:t> </a:t>
            </a:r>
            <a:r>
              <a:rPr lang="es-MX" dirty="0" smtClean="0">
                <a:solidFill>
                  <a:schemeClr val="accent5">
                    <a:lumMod val="75000"/>
                  </a:schemeClr>
                </a:solidFill>
              </a:rPr>
              <a:t>El efecto estimado es un efecto LOCAL y no promedio. </a:t>
            </a:r>
          </a:p>
        </p:txBody>
      </p:sp>
      <p:pic>
        <p:nvPicPr>
          <p:cNvPr id="20484" name="Picture 1"/>
          <p:cNvPicPr>
            <a:picLocks noChangeAspect="1" noChangeArrowheads="1"/>
          </p:cNvPicPr>
          <p:nvPr/>
        </p:nvPicPr>
        <p:blipFill>
          <a:blip r:embed="rId3" cstate="print"/>
          <a:srcRect/>
          <a:stretch>
            <a:fillRect/>
          </a:stretch>
        </p:blipFill>
        <p:spPr bwMode="auto">
          <a:xfrm>
            <a:off x="0" y="0"/>
            <a:ext cx="2500313" cy="1189038"/>
          </a:xfrm>
          <a:prstGeom prst="rect">
            <a:avLst/>
          </a:prstGeom>
          <a:noFill/>
          <a:ln w="9525">
            <a:noFill/>
            <a:miter lim="800000"/>
            <a:headEnd/>
            <a:tailEnd/>
          </a:ln>
        </p:spPr>
      </p:pic>
      <p:sp>
        <p:nvSpPr>
          <p:cNvPr id="7" name="6 Rectángulo"/>
          <p:cNvSpPr/>
          <p:nvPr/>
        </p:nvSpPr>
        <p:spPr>
          <a:xfrm>
            <a:off x="0" y="6534150"/>
            <a:ext cx="9144000" cy="323850"/>
          </a:xfrm>
          <a:prstGeom prst="rect">
            <a:avLst/>
          </a:prstGeom>
        </p:spPr>
        <p:txBody>
          <a:bodyPr>
            <a:spAutoFit/>
          </a:bodyPr>
          <a:lstStyle/>
          <a:p>
            <a:pPr algn="ctr" fontAlgn="auto">
              <a:spcBef>
                <a:spcPts val="0"/>
              </a:spcBef>
              <a:spcAft>
                <a:spcPts val="0"/>
              </a:spcAft>
              <a:defRPr/>
            </a:pPr>
            <a:r>
              <a:rPr lang="es-MX" sz="1500" smtClean="0">
                <a:solidFill>
                  <a:schemeClr val="tx1">
                    <a:lumMod val="50000"/>
                    <a:lumOff val="50000"/>
                  </a:schemeClr>
                </a:solidFill>
              </a:rPr>
              <a:t>Guía práctica para la evaluación de impacto /</a:t>
            </a:r>
            <a:r>
              <a:rPr lang="es-CO" sz="1500" smtClean="0">
                <a:solidFill>
                  <a:schemeClr val="tx1">
                    <a:lumMod val="50000"/>
                    <a:lumOff val="50000"/>
                  </a:schemeClr>
                </a:solidFill>
              </a:rPr>
              <a:t>Capítulo </a:t>
            </a:r>
            <a:r>
              <a:rPr lang="es-CO" sz="1500" dirty="0">
                <a:solidFill>
                  <a:schemeClr val="tx1">
                    <a:lumMod val="50000"/>
                    <a:lumOff val="50000"/>
                  </a:schemeClr>
                </a:solidFill>
              </a:rPr>
              <a:t>7: Variables instrumentales/</a:t>
            </a:r>
            <a:fld id="{20F9178F-5A4F-4682-B1CA-AE5BE84F22DD}" type="slidenum">
              <a:rPr lang="es-CO" sz="1500">
                <a:solidFill>
                  <a:schemeClr val="tx1">
                    <a:lumMod val="50000"/>
                    <a:lumOff val="50000"/>
                  </a:schemeClr>
                </a:solidFill>
              </a:rPr>
              <a:pPr algn="ctr" fontAlgn="auto">
                <a:spcBef>
                  <a:spcPts val="0"/>
                </a:spcBef>
                <a:spcAft>
                  <a:spcPts val="0"/>
                </a:spcAft>
                <a:defRPr/>
              </a:pPr>
              <a:t>11</a:t>
            </a:fld>
            <a:endParaRPr lang="es-ES" sz="1500" dirty="0">
              <a:solidFill>
                <a:schemeClr val="tx1">
                  <a:lumMod val="50000"/>
                  <a:lumOff val="5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8 Título"/>
          <p:cNvSpPr>
            <a:spLocks noGrp="1"/>
          </p:cNvSpPr>
          <p:nvPr>
            <p:ph type="title"/>
          </p:nvPr>
        </p:nvSpPr>
        <p:spPr>
          <a:xfrm>
            <a:off x="2554288" y="285750"/>
            <a:ext cx="6132512" cy="1131888"/>
          </a:xfrm>
        </p:spPr>
        <p:txBody>
          <a:bodyPr/>
          <a:lstStyle/>
          <a:p>
            <a:pPr eaLnBrk="1" hangingPunct="1"/>
            <a:r>
              <a:rPr lang="es-MX" smtClean="0"/>
              <a:t>Ejemplo: </a:t>
            </a:r>
            <a:r>
              <a:rPr lang="es-MX" i="1" smtClean="0"/>
              <a:t>Canasta 2</a:t>
            </a:r>
            <a:endParaRPr lang="en-US" smtClean="0"/>
          </a:p>
        </p:txBody>
      </p:sp>
      <p:sp>
        <p:nvSpPr>
          <p:cNvPr id="10" name="9 Marcador de contenido"/>
          <p:cNvSpPr>
            <a:spLocks noGrp="1"/>
          </p:cNvSpPr>
          <p:nvPr>
            <p:ph idx="1"/>
          </p:nvPr>
        </p:nvSpPr>
        <p:spPr>
          <a:xfrm>
            <a:off x="428625" y="1903413"/>
            <a:ext cx="8429625" cy="4525962"/>
          </a:xfrm>
          <a:ln w="28575">
            <a:solidFill>
              <a:schemeClr val="accent1">
                <a:lumMod val="75000"/>
              </a:schemeClr>
            </a:solidFill>
          </a:ln>
        </p:spPr>
        <p:txBody>
          <a:bodyPr rtlCol="0">
            <a:normAutofit/>
          </a:bodyPr>
          <a:lstStyle/>
          <a:p>
            <a:pPr eaLnBrk="1" fontAlgn="auto" hangingPunct="1">
              <a:spcAft>
                <a:spcPts val="0"/>
              </a:spcAft>
              <a:buFont typeface="Arial" pitchFamily="34" charset="0"/>
              <a:buChar char="•"/>
              <a:defRPr/>
            </a:pPr>
            <a:r>
              <a:rPr lang="es-MX" sz="2500" dirty="0" smtClean="0">
                <a:solidFill>
                  <a:schemeClr val="accent5">
                    <a:lumMod val="75000"/>
                  </a:schemeClr>
                </a:solidFill>
              </a:rPr>
              <a:t>Población elegible: </a:t>
            </a:r>
            <a:r>
              <a:rPr lang="es-MX" sz="2500" dirty="0" smtClean="0"/>
              <a:t>La participación en el programa se determinó con base en un sorteo entre los elegibles; pero:  </a:t>
            </a:r>
          </a:p>
          <a:p>
            <a:pPr lvl="1" eaLnBrk="1" fontAlgn="auto" hangingPunct="1">
              <a:spcAft>
                <a:spcPts val="0"/>
              </a:spcAft>
              <a:buFont typeface="Wingdings" pitchFamily="2" charset="2"/>
              <a:buChar char="à"/>
              <a:defRPr/>
            </a:pPr>
            <a:r>
              <a:rPr lang="es-MX" sz="2300" dirty="0" smtClean="0"/>
              <a:t>Algunos ganadores del programa deciden no reclamar el mercado. </a:t>
            </a:r>
          </a:p>
          <a:p>
            <a:pPr lvl="1" eaLnBrk="1" fontAlgn="auto" hangingPunct="1">
              <a:spcAft>
                <a:spcPts val="0"/>
              </a:spcAft>
              <a:buFont typeface="Wingdings" pitchFamily="2" charset="2"/>
              <a:buChar char="à"/>
              <a:defRPr/>
            </a:pPr>
            <a:r>
              <a:rPr lang="es-MX" sz="2300" dirty="0" smtClean="0"/>
              <a:t>Algunos perdedores insisten hasta que les dan el mercado.  </a:t>
            </a:r>
          </a:p>
          <a:p>
            <a:pPr lvl="1" eaLnBrk="1" fontAlgn="auto" hangingPunct="1">
              <a:spcAft>
                <a:spcPts val="0"/>
              </a:spcAft>
              <a:buFont typeface="Wingdings" pitchFamily="2" charset="2"/>
              <a:buChar char="à"/>
              <a:defRPr/>
            </a:pPr>
            <a:endParaRPr lang="es-MX" sz="2300" dirty="0" smtClean="0"/>
          </a:p>
          <a:p>
            <a:pPr eaLnBrk="1" fontAlgn="auto" hangingPunct="1">
              <a:spcAft>
                <a:spcPts val="0"/>
              </a:spcAft>
              <a:buFont typeface="Arial" pitchFamily="34" charset="0"/>
              <a:buChar char="•"/>
              <a:defRPr/>
            </a:pPr>
            <a:r>
              <a:rPr lang="es-MX" sz="2500" dirty="0" smtClean="0"/>
              <a:t>La decisión de algunos ganadores de no reclamar el mercado y de los perdedores de insistir para obtenerlo está relacionada con variables observadas y no observadas que también afectan el estado nutricional de los niños. </a:t>
            </a:r>
          </a:p>
        </p:txBody>
      </p:sp>
      <p:pic>
        <p:nvPicPr>
          <p:cNvPr id="21508" name="Picture 1"/>
          <p:cNvPicPr>
            <a:picLocks noChangeAspect="1" noChangeArrowheads="1"/>
          </p:cNvPicPr>
          <p:nvPr/>
        </p:nvPicPr>
        <p:blipFill>
          <a:blip r:embed="rId3" cstate="print"/>
          <a:srcRect/>
          <a:stretch>
            <a:fillRect/>
          </a:stretch>
        </p:blipFill>
        <p:spPr bwMode="auto">
          <a:xfrm>
            <a:off x="0" y="0"/>
            <a:ext cx="2500313" cy="1189038"/>
          </a:xfrm>
          <a:prstGeom prst="rect">
            <a:avLst/>
          </a:prstGeom>
          <a:noFill/>
          <a:ln w="9525">
            <a:noFill/>
            <a:miter lim="800000"/>
            <a:headEnd/>
            <a:tailEnd/>
          </a:ln>
        </p:spPr>
      </p:pic>
      <p:sp>
        <p:nvSpPr>
          <p:cNvPr id="7" name="6 Rectángulo"/>
          <p:cNvSpPr/>
          <p:nvPr/>
        </p:nvSpPr>
        <p:spPr>
          <a:xfrm>
            <a:off x="0" y="6534150"/>
            <a:ext cx="9144000" cy="323850"/>
          </a:xfrm>
          <a:prstGeom prst="rect">
            <a:avLst/>
          </a:prstGeom>
        </p:spPr>
        <p:txBody>
          <a:bodyPr>
            <a:spAutoFit/>
          </a:bodyPr>
          <a:lstStyle/>
          <a:p>
            <a:pPr algn="ctr" fontAlgn="auto">
              <a:spcBef>
                <a:spcPts val="0"/>
              </a:spcBef>
              <a:spcAft>
                <a:spcPts val="0"/>
              </a:spcAft>
              <a:defRPr/>
            </a:pPr>
            <a:r>
              <a:rPr lang="es-MX" sz="1500" smtClean="0">
                <a:solidFill>
                  <a:schemeClr val="tx1">
                    <a:lumMod val="50000"/>
                    <a:lumOff val="50000"/>
                  </a:schemeClr>
                </a:solidFill>
              </a:rPr>
              <a:t>Guía práctica para la evaluación de impacto /</a:t>
            </a:r>
            <a:r>
              <a:rPr lang="es-CO" sz="1500" smtClean="0">
                <a:solidFill>
                  <a:schemeClr val="tx1">
                    <a:lumMod val="50000"/>
                    <a:lumOff val="50000"/>
                  </a:schemeClr>
                </a:solidFill>
              </a:rPr>
              <a:t>Capítulo </a:t>
            </a:r>
            <a:r>
              <a:rPr lang="es-CO" sz="1500" dirty="0">
                <a:solidFill>
                  <a:schemeClr val="tx1">
                    <a:lumMod val="50000"/>
                    <a:lumOff val="50000"/>
                  </a:schemeClr>
                </a:solidFill>
              </a:rPr>
              <a:t>7: Variables instrumentales/</a:t>
            </a:r>
            <a:fld id="{4C306CB0-781B-47E6-B6EA-C5D849B89F9C}" type="slidenum">
              <a:rPr lang="es-CO" sz="1500">
                <a:solidFill>
                  <a:schemeClr val="tx1">
                    <a:lumMod val="50000"/>
                    <a:lumOff val="50000"/>
                  </a:schemeClr>
                </a:solidFill>
              </a:rPr>
              <a:pPr algn="ctr" fontAlgn="auto">
                <a:spcBef>
                  <a:spcPts val="0"/>
                </a:spcBef>
                <a:spcAft>
                  <a:spcPts val="0"/>
                </a:spcAft>
                <a:defRPr/>
              </a:pPr>
              <a:t>12</a:t>
            </a:fld>
            <a:endParaRPr lang="es-ES" sz="1500" dirty="0">
              <a:solidFill>
                <a:schemeClr val="tx1">
                  <a:lumMod val="50000"/>
                  <a:lumOff val="50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Marcador de contenido"/>
          <p:cNvSpPr>
            <a:spLocks noGrp="1"/>
          </p:cNvSpPr>
          <p:nvPr>
            <p:ph idx="1"/>
          </p:nvPr>
        </p:nvSpPr>
        <p:spPr>
          <a:xfrm>
            <a:off x="428625" y="1903413"/>
            <a:ext cx="8429625" cy="4525962"/>
          </a:xfrm>
          <a:ln w="28575">
            <a:solidFill>
              <a:schemeClr val="accent1">
                <a:lumMod val="75000"/>
              </a:schemeClr>
            </a:solidFill>
          </a:ln>
        </p:spPr>
        <p:txBody>
          <a:bodyPr rtlCol="0">
            <a:normAutofit lnSpcReduction="10000"/>
          </a:bodyPr>
          <a:lstStyle/>
          <a:p>
            <a:pPr eaLnBrk="1" fontAlgn="auto" hangingPunct="1">
              <a:spcAft>
                <a:spcPts val="0"/>
              </a:spcAft>
              <a:buFont typeface="Arial" pitchFamily="34" charset="0"/>
              <a:buChar char="•"/>
              <a:defRPr/>
            </a:pPr>
            <a:r>
              <a:rPr lang="es-MX" sz="2500" dirty="0" smtClean="0">
                <a:solidFill>
                  <a:schemeClr val="accent5">
                    <a:lumMod val="75000"/>
                  </a:schemeClr>
                </a:solidFill>
              </a:rPr>
              <a:t>Variable instrumental:  </a:t>
            </a:r>
          </a:p>
          <a:p>
            <a:pPr eaLnBrk="1" fontAlgn="auto" hangingPunct="1">
              <a:spcAft>
                <a:spcPts val="0"/>
              </a:spcAft>
              <a:buFont typeface="Arial" pitchFamily="34" charset="0"/>
              <a:buChar char="•"/>
              <a:defRPr/>
            </a:pPr>
            <a:endParaRPr lang="es-MX" sz="2500" dirty="0" smtClean="0">
              <a:solidFill>
                <a:schemeClr val="accent5">
                  <a:lumMod val="75000"/>
                </a:schemeClr>
              </a:solidFill>
            </a:endParaRPr>
          </a:p>
          <a:p>
            <a:pPr eaLnBrk="1" fontAlgn="auto" hangingPunct="1">
              <a:spcAft>
                <a:spcPts val="0"/>
              </a:spcAft>
              <a:buFont typeface="Arial" pitchFamily="34" charset="0"/>
              <a:buChar char="•"/>
              <a:defRPr/>
            </a:pPr>
            <a:endParaRPr lang="es-MX" sz="2500" dirty="0" smtClean="0">
              <a:solidFill>
                <a:schemeClr val="accent5">
                  <a:lumMod val="75000"/>
                </a:schemeClr>
              </a:solidFill>
            </a:endParaRPr>
          </a:p>
          <a:p>
            <a:pPr eaLnBrk="1" fontAlgn="auto" hangingPunct="1">
              <a:spcAft>
                <a:spcPts val="0"/>
              </a:spcAft>
              <a:buFont typeface="Arial" pitchFamily="34" charset="0"/>
              <a:buChar char="•"/>
              <a:defRPr/>
            </a:pPr>
            <a:endParaRPr lang="es-MX" sz="2500" dirty="0" smtClean="0">
              <a:solidFill>
                <a:schemeClr val="accent5">
                  <a:lumMod val="75000"/>
                </a:schemeClr>
              </a:solidFill>
            </a:endParaRPr>
          </a:p>
          <a:p>
            <a:pPr eaLnBrk="1" fontAlgn="auto" hangingPunct="1">
              <a:spcAft>
                <a:spcPts val="0"/>
              </a:spcAft>
              <a:buFont typeface="Arial" pitchFamily="34" charset="0"/>
              <a:buChar char="•"/>
              <a:defRPr/>
            </a:pPr>
            <a:r>
              <a:rPr lang="es-MX" sz="2500" dirty="0" smtClean="0">
                <a:solidFill>
                  <a:schemeClr val="accent5">
                    <a:lumMod val="75000"/>
                  </a:schemeClr>
                </a:solidFill>
              </a:rPr>
              <a:t>Condiciones para la variable instrumental: </a:t>
            </a:r>
          </a:p>
          <a:p>
            <a:pPr lvl="1" eaLnBrk="1" fontAlgn="auto" hangingPunct="1">
              <a:spcAft>
                <a:spcPts val="0"/>
              </a:spcAft>
              <a:buFont typeface="Arial" pitchFamily="34" charset="0"/>
              <a:buChar char="–"/>
              <a:defRPr/>
            </a:pPr>
            <a:r>
              <a:rPr lang="es-MX" sz="2400" dirty="0" smtClean="0"/>
              <a:t>Está altamente correlacionada con la probabilidad de participación efectiva en el programa </a:t>
            </a:r>
            <a:r>
              <a:rPr lang="es-MX" sz="2400" i="1" dirty="0" smtClean="0"/>
              <a:t>Canasta.</a:t>
            </a:r>
          </a:p>
          <a:p>
            <a:pPr lvl="1" eaLnBrk="1" fontAlgn="auto" hangingPunct="1">
              <a:spcAft>
                <a:spcPts val="0"/>
              </a:spcAft>
              <a:buFont typeface="Arial" pitchFamily="34" charset="0"/>
              <a:buChar char="–"/>
              <a:defRPr/>
            </a:pPr>
            <a:r>
              <a:rPr lang="es-MX" sz="2400" dirty="0" smtClean="0"/>
              <a:t>No está relacionada con las variables no observadas (no medidas) de las madres que afectan directamente el estado nutricional de sus hijos. Por ej., la motivación de las madres o su interés en el desarrollo de sus hijos.</a:t>
            </a:r>
          </a:p>
          <a:p>
            <a:pPr lvl="1" eaLnBrk="1" fontAlgn="auto" hangingPunct="1">
              <a:spcAft>
                <a:spcPts val="0"/>
              </a:spcAft>
              <a:buFont typeface="Arial" pitchFamily="34" charset="0"/>
              <a:buChar char="–"/>
              <a:defRPr/>
            </a:pPr>
            <a:endParaRPr lang="es-MX" sz="2100" dirty="0" smtClean="0"/>
          </a:p>
          <a:p>
            <a:pPr eaLnBrk="1" fontAlgn="auto" hangingPunct="1">
              <a:spcAft>
                <a:spcPts val="0"/>
              </a:spcAft>
              <a:buFont typeface="Arial" pitchFamily="34" charset="0"/>
              <a:buChar char="•"/>
              <a:defRPr/>
            </a:pPr>
            <a:endParaRPr lang="es-MX" sz="2500" dirty="0" smtClean="0">
              <a:solidFill>
                <a:schemeClr val="accent5">
                  <a:lumMod val="75000"/>
                </a:schemeClr>
              </a:solidFill>
            </a:endParaRPr>
          </a:p>
        </p:txBody>
      </p:sp>
      <p:sp>
        <p:nvSpPr>
          <p:cNvPr id="4100" name="8 Título"/>
          <p:cNvSpPr>
            <a:spLocks noGrp="1"/>
          </p:cNvSpPr>
          <p:nvPr>
            <p:ph type="title"/>
          </p:nvPr>
        </p:nvSpPr>
        <p:spPr>
          <a:xfrm>
            <a:off x="2522538" y="442913"/>
            <a:ext cx="6132512" cy="1131887"/>
          </a:xfrm>
        </p:spPr>
        <p:txBody>
          <a:bodyPr/>
          <a:lstStyle/>
          <a:p>
            <a:pPr eaLnBrk="1" hangingPunct="1"/>
            <a:r>
              <a:rPr lang="es-MX" smtClean="0"/>
              <a:t>Ejemplo: </a:t>
            </a:r>
            <a:r>
              <a:rPr lang="es-MX" i="1" smtClean="0"/>
              <a:t>Canasta 2</a:t>
            </a:r>
            <a:endParaRPr lang="en-US" i="1" smtClean="0"/>
          </a:p>
        </p:txBody>
      </p:sp>
      <p:pic>
        <p:nvPicPr>
          <p:cNvPr id="4101" name="Picture 1"/>
          <p:cNvPicPr>
            <a:picLocks noChangeAspect="1" noChangeArrowheads="1"/>
          </p:cNvPicPr>
          <p:nvPr/>
        </p:nvPicPr>
        <p:blipFill>
          <a:blip r:embed="rId4" cstate="print"/>
          <a:srcRect/>
          <a:stretch>
            <a:fillRect/>
          </a:stretch>
        </p:blipFill>
        <p:spPr bwMode="auto">
          <a:xfrm>
            <a:off x="0" y="0"/>
            <a:ext cx="2500313" cy="1189038"/>
          </a:xfrm>
          <a:prstGeom prst="rect">
            <a:avLst/>
          </a:prstGeom>
          <a:noFill/>
          <a:ln w="9525">
            <a:noFill/>
            <a:miter lim="800000"/>
            <a:headEnd/>
            <a:tailEnd/>
          </a:ln>
        </p:spPr>
      </p:pic>
      <p:sp>
        <p:nvSpPr>
          <p:cNvPr id="4102"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s-ES">
              <a:latin typeface="Calibri" pitchFamily="34" charset="0"/>
            </a:endParaRPr>
          </a:p>
        </p:txBody>
      </p:sp>
      <p:sp>
        <p:nvSpPr>
          <p:cNvPr id="4103" name="Rectangle 3"/>
          <p:cNvSpPr>
            <a:spLocks noChangeArrowheads="1"/>
          </p:cNvSpPr>
          <p:nvPr/>
        </p:nvSpPr>
        <p:spPr bwMode="auto">
          <a:xfrm>
            <a:off x="0" y="1181100"/>
            <a:ext cx="9144000" cy="457200"/>
          </a:xfrm>
          <a:prstGeom prst="rect">
            <a:avLst/>
          </a:prstGeom>
          <a:noFill/>
          <a:ln w="9525">
            <a:noFill/>
            <a:miter lim="800000"/>
            <a:headEnd/>
            <a:tailEnd/>
          </a:ln>
        </p:spPr>
        <p:txBody>
          <a:bodyPr wrap="none" anchor="ctr">
            <a:spAutoFit/>
          </a:bodyPr>
          <a:lstStyle/>
          <a:p>
            <a:endParaRPr lang="es-ES"/>
          </a:p>
        </p:txBody>
      </p:sp>
      <p:sp>
        <p:nvSpPr>
          <p:cNvPr id="4104"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s-ES">
              <a:latin typeface="Calibri" pitchFamily="34" charset="0"/>
            </a:endParaRPr>
          </a:p>
        </p:txBody>
      </p:sp>
      <p:sp>
        <p:nvSpPr>
          <p:cNvPr id="4105" name="Rectangle 6"/>
          <p:cNvSpPr>
            <a:spLocks noChangeArrowheads="1"/>
          </p:cNvSpPr>
          <p:nvPr/>
        </p:nvSpPr>
        <p:spPr bwMode="auto">
          <a:xfrm>
            <a:off x="0" y="1162050"/>
            <a:ext cx="9144000" cy="457200"/>
          </a:xfrm>
          <a:prstGeom prst="rect">
            <a:avLst/>
          </a:prstGeom>
          <a:noFill/>
          <a:ln w="9525">
            <a:noFill/>
            <a:miter lim="800000"/>
            <a:headEnd/>
            <a:tailEnd/>
          </a:ln>
        </p:spPr>
        <p:txBody>
          <a:bodyPr wrap="none" anchor="ctr">
            <a:spAutoFit/>
          </a:bodyPr>
          <a:lstStyle/>
          <a:p>
            <a:endParaRPr lang="es-ES"/>
          </a:p>
        </p:txBody>
      </p:sp>
      <p:sp>
        <p:nvSpPr>
          <p:cNvPr id="4106" name="Rectangle 8"/>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s-ES">
              <a:latin typeface="Calibri" pitchFamily="34" charset="0"/>
            </a:endParaRPr>
          </a:p>
        </p:txBody>
      </p:sp>
      <p:sp>
        <p:nvSpPr>
          <p:cNvPr id="4107" name="Rectangle 9"/>
          <p:cNvSpPr>
            <a:spLocks noChangeArrowheads="1"/>
          </p:cNvSpPr>
          <p:nvPr/>
        </p:nvSpPr>
        <p:spPr bwMode="auto">
          <a:xfrm>
            <a:off x="0" y="1177925"/>
            <a:ext cx="9144000" cy="457200"/>
          </a:xfrm>
          <a:prstGeom prst="rect">
            <a:avLst/>
          </a:prstGeom>
          <a:noFill/>
          <a:ln w="9525">
            <a:noFill/>
            <a:miter lim="800000"/>
            <a:headEnd/>
            <a:tailEnd/>
          </a:ln>
        </p:spPr>
        <p:txBody>
          <a:bodyPr wrap="none" anchor="ctr">
            <a:spAutoFit/>
          </a:bodyPr>
          <a:lstStyle/>
          <a:p>
            <a:endParaRPr lang="es-ES"/>
          </a:p>
        </p:txBody>
      </p:sp>
      <p:sp>
        <p:nvSpPr>
          <p:cNvPr id="4108"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s-CO">
              <a:latin typeface="Calibri" pitchFamily="34" charset="0"/>
            </a:endParaRPr>
          </a:p>
        </p:txBody>
      </p:sp>
      <p:sp>
        <p:nvSpPr>
          <p:cNvPr id="4109" name="Rectangle 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s-CO">
              <a:latin typeface="Calibri" pitchFamily="34" charset="0"/>
            </a:endParaRPr>
          </a:p>
        </p:txBody>
      </p:sp>
      <p:sp>
        <p:nvSpPr>
          <p:cNvPr id="4110" name="Rectangle 5"/>
          <p:cNvSpPr>
            <a:spLocks noChangeArrowheads="1"/>
          </p:cNvSpPr>
          <p:nvPr/>
        </p:nvSpPr>
        <p:spPr bwMode="auto">
          <a:xfrm>
            <a:off x="0" y="914400"/>
            <a:ext cx="9144000" cy="0"/>
          </a:xfrm>
          <a:prstGeom prst="rect">
            <a:avLst/>
          </a:prstGeom>
          <a:noFill/>
          <a:ln w="9525">
            <a:noFill/>
            <a:miter lim="800000"/>
            <a:headEnd/>
            <a:tailEnd/>
          </a:ln>
        </p:spPr>
        <p:txBody>
          <a:bodyPr wrap="none" anchor="ctr">
            <a:spAutoFit/>
          </a:bodyPr>
          <a:lstStyle/>
          <a:p>
            <a:endParaRPr lang="es-CO"/>
          </a:p>
        </p:txBody>
      </p:sp>
      <p:graphicFrame>
        <p:nvGraphicFramePr>
          <p:cNvPr id="4098" name="Object 2"/>
          <p:cNvGraphicFramePr>
            <a:graphicFrameLocks noChangeAspect="1"/>
          </p:cNvGraphicFramePr>
          <p:nvPr/>
        </p:nvGraphicFramePr>
        <p:xfrm>
          <a:off x="2828925" y="2522538"/>
          <a:ext cx="3195638" cy="898525"/>
        </p:xfrm>
        <a:graphic>
          <a:graphicData uri="http://schemas.openxmlformats.org/presentationml/2006/ole">
            <p:oleObj spid="_x0000_s4101" name="Ecuación" r:id="rId5" imgW="1625600" imgH="457200" progId="Equation.3">
              <p:embed/>
            </p:oleObj>
          </a:graphicData>
        </a:graphic>
      </p:graphicFrame>
      <p:sp>
        <p:nvSpPr>
          <p:cNvPr id="17" name="16 Rectángulo"/>
          <p:cNvSpPr/>
          <p:nvPr/>
        </p:nvSpPr>
        <p:spPr>
          <a:xfrm>
            <a:off x="0" y="6534150"/>
            <a:ext cx="9144000" cy="323850"/>
          </a:xfrm>
          <a:prstGeom prst="rect">
            <a:avLst/>
          </a:prstGeom>
        </p:spPr>
        <p:txBody>
          <a:bodyPr>
            <a:spAutoFit/>
          </a:bodyPr>
          <a:lstStyle/>
          <a:p>
            <a:pPr algn="ctr" fontAlgn="auto">
              <a:spcBef>
                <a:spcPts val="0"/>
              </a:spcBef>
              <a:spcAft>
                <a:spcPts val="0"/>
              </a:spcAft>
              <a:defRPr/>
            </a:pPr>
            <a:r>
              <a:rPr lang="es-MX" sz="1500" smtClean="0">
                <a:solidFill>
                  <a:schemeClr val="tx1">
                    <a:lumMod val="50000"/>
                    <a:lumOff val="50000"/>
                  </a:schemeClr>
                </a:solidFill>
              </a:rPr>
              <a:t>Guía práctica para la evaluación de impacto /</a:t>
            </a:r>
            <a:r>
              <a:rPr lang="es-CO" sz="1500" smtClean="0">
                <a:solidFill>
                  <a:schemeClr val="tx1">
                    <a:lumMod val="50000"/>
                    <a:lumOff val="50000"/>
                  </a:schemeClr>
                </a:solidFill>
              </a:rPr>
              <a:t>Capítulo </a:t>
            </a:r>
            <a:r>
              <a:rPr lang="es-CO" sz="1500" dirty="0">
                <a:solidFill>
                  <a:schemeClr val="tx1">
                    <a:lumMod val="50000"/>
                    <a:lumOff val="50000"/>
                  </a:schemeClr>
                </a:solidFill>
              </a:rPr>
              <a:t>7: Variables instrumentales/</a:t>
            </a:r>
            <a:fld id="{B05D3D0B-1D5D-4E34-802C-BCAD3D61DA9C}" type="slidenum">
              <a:rPr lang="es-CO" sz="1500">
                <a:solidFill>
                  <a:schemeClr val="tx1">
                    <a:lumMod val="50000"/>
                    <a:lumOff val="50000"/>
                  </a:schemeClr>
                </a:solidFill>
              </a:rPr>
              <a:pPr algn="ctr" fontAlgn="auto">
                <a:spcBef>
                  <a:spcPts val="0"/>
                </a:spcBef>
                <a:spcAft>
                  <a:spcPts val="0"/>
                </a:spcAft>
                <a:defRPr/>
              </a:pPr>
              <a:t>13</a:t>
            </a:fld>
            <a:endParaRPr lang="es-ES" sz="1500" dirty="0">
              <a:solidFill>
                <a:schemeClr val="tx1">
                  <a:lumMod val="50000"/>
                  <a:lumOff val="50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8 Título"/>
          <p:cNvSpPr>
            <a:spLocks noGrp="1"/>
          </p:cNvSpPr>
          <p:nvPr>
            <p:ph type="title"/>
          </p:nvPr>
        </p:nvSpPr>
        <p:spPr>
          <a:xfrm>
            <a:off x="2554288" y="285750"/>
            <a:ext cx="6132512" cy="1131888"/>
          </a:xfrm>
        </p:spPr>
        <p:txBody>
          <a:bodyPr/>
          <a:lstStyle/>
          <a:p>
            <a:pPr eaLnBrk="1" hangingPunct="1"/>
            <a:r>
              <a:rPr lang="es-MX" u="sng" smtClean="0"/>
              <a:t>Variables instrumentales</a:t>
            </a:r>
            <a:endParaRPr lang="en-US" u="sng" smtClean="0"/>
          </a:p>
        </p:txBody>
      </p:sp>
      <p:sp>
        <p:nvSpPr>
          <p:cNvPr id="10" name="9 Marcador de contenido"/>
          <p:cNvSpPr>
            <a:spLocks noGrp="1"/>
          </p:cNvSpPr>
          <p:nvPr>
            <p:ph idx="1"/>
          </p:nvPr>
        </p:nvSpPr>
        <p:spPr>
          <a:xfrm>
            <a:off x="428625" y="1903413"/>
            <a:ext cx="8429625" cy="4525962"/>
          </a:xfrm>
        </p:spPr>
        <p:txBody>
          <a:bodyPr rtlCol="0">
            <a:normAutofit fontScale="92500" lnSpcReduction="20000"/>
          </a:bodyPr>
          <a:lstStyle/>
          <a:p>
            <a:pPr eaLnBrk="1" fontAlgn="auto" hangingPunct="1">
              <a:spcAft>
                <a:spcPts val="0"/>
              </a:spcAft>
              <a:buFont typeface="Arial" pitchFamily="34" charset="0"/>
              <a:buChar char="•"/>
              <a:defRPr/>
            </a:pPr>
            <a:r>
              <a:rPr lang="es-MX" dirty="0" smtClean="0">
                <a:solidFill>
                  <a:schemeClr val="accent5">
                    <a:lumMod val="75000"/>
                  </a:schemeClr>
                </a:solidFill>
              </a:rPr>
              <a:t>Supuesto de monotonicidad: </a:t>
            </a:r>
          </a:p>
          <a:p>
            <a:pPr lvl="1" eaLnBrk="1" fontAlgn="auto" hangingPunct="1">
              <a:spcAft>
                <a:spcPts val="0"/>
              </a:spcAft>
              <a:buFont typeface="Arial" pitchFamily="34" charset="0"/>
              <a:buChar char="–"/>
              <a:defRPr/>
            </a:pPr>
            <a:r>
              <a:rPr lang="es-MX" sz="3200" dirty="0" smtClean="0"/>
              <a:t>El estatus del tratamiento </a:t>
            </a:r>
            <a:r>
              <a:rPr lang="es-MX" sz="3200" i="1" dirty="0" smtClean="0">
                <a:latin typeface="Times New Roman" pitchFamily="18" charset="0"/>
                <a:cs typeface="Times New Roman" pitchFamily="18" charset="0"/>
              </a:rPr>
              <a:t>D</a:t>
            </a:r>
            <a:r>
              <a:rPr lang="es-MX" sz="3200" i="1" baseline="-25000" dirty="0" smtClean="0">
                <a:solidFill>
                  <a:prstClr val="black"/>
                </a:solidFill>
                <a:latin typeface="Times New Roman" pitchFamily="18" charset="0"/>
                <a:cs typeface="Times New Roman" pitchFamily="18" charset="0"/>
              </a:rPr>
              <a:t>i</a:t>
            </a:r>
            <a:r>
              <a:rPr lang="es-MX" sz="3200" dirty="0" smtClean="0"/>
              <a:t>  es una función monótona creciente del nivel de </a:t>
            </a:r>
            <a:r>
              <a:rPr lang="es-MX" sz="3200" i="1" dirty="0" smtClean="0">
                <a:latin typeface="Times New Roman" pitchFamily="18" charset="0"/>
                <a:cs typeface="Times New Roman" pitchFamily="18" charset="0"/>
              </a:rPr>
              <a:t>Z</a:t>
            </a:r>
            <a:r>
              <a:rPr lang="es-MX" sz="3200" i="1" baseline="-25000" dirty="0" smtClean="0">
                <a:latin typeface="Times New Roman" pitchFamily="18" charset="0"/>
                <a:cs typeface="Times New Roman" pitchFamily="18" charset="0"/>
              </a:rPr>
              <a:t>i</a:t>
            </a:r>
            <a:r>
              <a:rPr lang="es-MX" sz="3200" dirty="0" smtClean="0"/>
              <a:t>. </a:t>
            </a:r>
          </a:p>
          <a:p>
            <a:pPr lvl="1" eaLnBrk="1" fontAlgn="auto" hangingPunct="1">
              <a:spcAft>
                <a:spcPts val="0"/>
              </a:spcAft>
              <a:buFont typeface="Arial" pitchFamily="34" charset="0"/>
              <a:buChar char="–"/>
              <a:defRPr/>
            </a:pPr>
            <a:r>
              <a:rPr lang="es-MX" sz="3200" dirty="0" smtClean="0"/>
              <a:t>Esto implica, por ejemplo, que si un individuo no participa en el programa cuando ganó la rifa, entonces tampoco lo haría en el caso en que no hubiera resultado favorecido en el sorteo.</a:t>
            </a:r>
          </a:p>
          <a:p>
            <a:pPr lvl="1" eaLnBrk="1" fontAlgn="auto" hangingPunct="1">
              <a:spcAft>
                <a:spcPts val="0"/>
              </a:spcAft>
              <a:buFont typeface="Arial" pitchFamily="34" charset="0"/>
              <a:buChar char="–"/>
              <a:defRPr/>
            </a:pPr>
            <a:r>
              <a:rPr lang="es-MX" sz="3200" dirty="0" smtClean="0"/>
              <a:t>Necesario para garantizar que se identifica el efecto del programa.</a:t>
            </a:r>
          </a:p>
          <a:p>
            <a:pPr lvl="1" eaLnBrk="1" fontAlgn="auto" hangingPunct="1">
              <a:spcAft>
                <a:spcPts val="0"/>
              </a:spcAft>
              <a:buFont typeface="Arial" pitchFamily="34" charset="0"/>
              <a:buNone/>
              <a:defRPr/>
            </a:pPr>
            <a:r>
              <a:rPr lang="es-MX" dirty="0" smtClean="0"/>
              <a:t> </a:t>
            </a:r>
          </a:p>
          <a:p>
            <a:pPr lvl="1" eaLnBrk="1" fontAlgn="auto" hangingPunct="1">
              <a:spcAft>
                <a:spcPts val="0"/>
              </a:spcAft>
              <a:buFont typeface="Arial" pitchFamily="34" charset="0"/>
              <a:buNone/>
              <a:defRPr/>
            </a:pPr>
            <a:r>
              <a:rPr lang="es-MX" dirty="0" smtClean="0"/>
              <a:t> </a:t>
            </a:r>
          </a:p>
          <a:p>
            <a:pPr lvl="1" eaLnBrk="1" fontAlgn="auto" hangingPunct="1">
              <a:spcAft>
                <a:spcPts val="0"/>
              </a:spcAft>
              <a:buFont typeface="Arial" pitchFamily="34" charset="0"/>
              <a:buNone/>
              <a:defRPr/>
            </a:pPr>
            <a:endParaRPr lang="es-MX" dirty="0"/>
          </a:p>
        </p:txBody>
      </p:sp>
      <p:pic>
        <p:nvPicPr>
          <p:cNvPr id="22532" name="Picture 1"/>
          <p:cNvPicPr>
            <a:picLocks noChangeAspect="1" noChangeArrowheads="1"/>
          </p:cNvPicPr>
          <p:nvPr/>
        </p:nvPicPr>
        <p:blipFill>
          <a:blip r:embed="rId3" cstate="print"/>
          <a:srcRect/>
          <a:stretch>
            <a:fillRect/>
          </a:stretch>
        </p:blipFill>
        <p:spPr bwMode="auto">
          <a:xfrm>
            <a:off x="0" y="0"/>
            <a:ext cx="2500313" cy="1189038"/>
          </a:xfrm>
          <a:prstGeom prst="rect">
            <a:avLst/>
          </a:prstGeom>
          <a:noFill/>
          <a:ln w="9525">
            <a:noFill/>
            <a:miter lim="800000"/>
            <a:headEnd/>
            <a:tailEnd/>
          </a:ln>
        </p:spPr>
      </p:pic>
      <p:sp>
        <p:nvSpPr>
          <p:cNvPr id="7" name="6 Rectángulo"/>
          <p:cNvSpPr/>
          <p:nvPr/>
        </p:nvSpPr>
        <p:spPr>
          <a:xfrm>
            <a:off x="0" y="6534150"/>
            <a:ext cx="9144000" cy="323850"/>
          </a:xfrm>
          <a:prstGeom prst="rect">
            <a:avLst/>
          </a:prstGeom>
        </p:spPr>
        <p:txBody>
          <a:bodyPr>
            <a:spAutoFit/>
          </a:bodyPr>
          <a:lstStyle/>
          <a:p>
            <a:pPr algn="ctr" fontAlgn="auto">
              <a:spcBef>
                <a:spcPts val="0"/>
              </a:spcBef>
              <a:spcAft>
                <a:spcPts val="0"/>
              </a:spcAft>
              <a:defRPr/>
            </a:pPr>
            <a:r>
              <a:rPr lang="es-MX" sz="1500" smtClean="0">
                <a:solidFill>
                  <a:schemeClr val="tx1">
                    <a:lumMod val="50000"/>
                    <a:lumOff val="50000"/>
                  </a:schemeClr>
                </a:solidFill>
              </a:rPr>
              <a:t>Guía práctica para la evaluación de impacto /</a:t>
            </a:r>
            <a:r>
              <a:rPr lang="es-CO" sz="1500" smtClean="0">
                <a:solidFill>
                  <a:schemeClr val="tx1">
                    <a:lumMod val="50000"/>
                    <a:lumOff val="50000"/>
                  </a:schemeClr>
                </a:solidFill>
              </a:rPr>
              <a:t>Capítulo </a:t>
            </a:r>
            <a:r>
              <a:rPr lang="es-CO" sz="1500" dirty="0">
                <a:solidFill>
                  <a:schemeClr val="tx1">
                    <a:lumMod val="50000"/>
                    <a:lumOff val="50000"/>
                  </a:schemeClr>
                </a:solidFill>
              </a:rPr>
              <a:t>7: Variables instrumentales/</a:t>
            </a:r>
            <a:fld id="{01C690E3-A18F-4122-BD13-97CBCDFAE9D7}" type="slidenum">
              <a:rPr lang="es-CO" sz="1500">
                <a:solidFill>
                  <a:schemeClr val="tx1">
                    <a:lumMod val="50000"/>
                    <a:lumOff val="50000"/>
                  </a:schemeClr>
                </a:solidFill>
              </a:rPr>
              <a:pPr algn="ctr" fontAlgn="auto">
                <a:spcBef>
                  <a:spcPts val="0"/>
                </a:spcBef>
                <a:spcAft>
                  <a:spcPts val="0"/>
                </a:spcAft>
                <a:defRPr/>
              </a:pPr>
              <a:t>14</a:t>
            </a:fld>
            <a:endParaRPr lang="es-ES" sz="1500" dirty="0">
              <a:solidFill>
                <a:schemeClr val="tx1">
                  <a:lumMod val="50000"/>
                  <a:lumOff val="50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Marcador de contenido"/>
          <p:cNvSpPr>
            <a:spLocks noGrp="1"/>
          </p:cNvSpPr>
          <p:nvPr>
            <p:ph idx="1"/>
          </p:nvPr>
        </p:nvSpPr>
        <p:spPr>
          <a:xfrm>
            <a:off x="428625" y="1903413"/>
            <a:ext cx="8429625" cy="4525962"/>
          </a:xfrm>
        </p:spPr>
        <p:txBody>
          <a:bodyPr rtlCol="0">
            <a:normAutofit/>
          </a:bodyPr>
          <a:lstStyle/>
          <a:p>
            <a:pPr eaLnBrk="1" fontAlgn="auto" hangingPunct="1">
              <a:spcAft>
                <a:spcPts val="0"/>
              </a:spcAft>
              <a:buFont typeface="Arial" pitchFamily="34" charset="0"/>
              <a:buChar char="•"/>
              <a:defRPr/>
            </a:pPr>
            <a:r>
              <a:rPr lang="es-MX" sz="2800" dirty="0" smtClean="0">
                <a:solidFill>
                  <a:schemeClr val="accent5">
                    <a:lumMod val="75000"/>
                  </a:schemeClr>
                </a:solidFill>
              </a:rPr>
              <a:t>Variable instrumental:  </a:t>
            </a:r>
            <a:br>
              <a:rPr lang="es-MX" sz="2800" dirty="0" smtClean="0">
                <a:solidFill>
                  <a:schemeClr val="accent5">
                    <a:lumMod val="75000"/>
                  </a:schemeClr>
                </a:solidFill>
              </a:rPr>
            </a:br>
            <a:endParaRPr lang="es-MX" sz="1500" dirty="0" smtClean="0">
              <a:solidFill>
                <a:schemeClr val="accent5">
                  <a:lumMod val="75000"/>
                </a:schemeClr>
              </a:solidFill>
            </a:endParaRPr>
          </a:p>
          <a:p>
            <a:pPr eaLnBrk="1" fontAlgn="auto" hangingPunct="1">
              <a:spcAft>
                <a:spcPts val="0"/>
              </a:spcAft>
              <a:buFont typeface="Arial" pitchFamily="34" charset="0"/>
              <a:buChar char="•"/>
              <a:defRPr/>
            </a:pPr>
            <a:r>
              <a:rPr lang="es-MX" sz="2800" i="1" dirty="0" smtClean="0">
                <a:solidFill>
                  <a:schemeClr val="accent5">
                    <a:lumMod val="75000"/>
                  </a:schemeClr>
                </a:solidFill>
                <a:latin typeface="Times New Roman" pitchFamily="18" charset="0"/>
                <a:cs typeface="Times New Roman" pitchFamily="18" charset="0"/>
              </a:rPr>
              <a:t>D</a:t>
            </a:r>
            <a:r>
              <a:rPr lang="es-MX" sz="2800" i="1" baseline="-25000" dirty="0" smtClean="0">
                <a:solidFill>
                  <a:schemeClr val="accent5">
                    <a:lumMod val="75000"/>
                  </a:schemeClr>
                </a:solidFill>
                <a:latin typeface="Times New Roman" pitchFamily="18" charset="0"/>
                <a:cs typeface="Times New Roman" pitchFamily="18" charset="0"/>
              </a:rPr>
              <a:t>i</a:t>
            </a:r>
            <a:r>
              <a:rPr lang="es-MX" sz="2800" dirty="0" smtClean="0">
                <a:solidFill>
                  <a:schemeClr val="accent5">
                    <a:lumMod val="75000"/>
                  </a:schemeClr>
                </a:solidFill>
              </a:rPr>
              <a:t>:</a:t>
            </a:r>
            <a:r>
              <a:rPr lang="es-MX" sz="2800" dirty="0" smtClean="0"/>
              <a:t> Indicador de participación en el programa.</a:t>
            </a:r>
          </a:p>
          <a:p>
            <a:pPr eaLnBrk="1" fontAlgn="auto" hangingPunct="1">
              <a:spcAft>
                <a:spcPts val="0"/>
              </a:spcAft>
              <a:buFont typeface="Arial" pitchFamily="34" charset="0"/>
              <a:buChar char="•"/>
              <a:defRPr/>
            </a:pPr>
            <a:endParaRPr lang="es-MX" sz="1500" dirty="0" smtClean="0"/>
          </a:p>
          <a:p>
            <a:pPr eaLnBrk="1" fontAlgn="auto" hangingPunct="1">
              <a:spcAft>
                <a:spcPts val="0"/>
              </a:spcAft>
              <a:buFont typeface="Arial" pitchFamily="34" charset="0"/>
              <a:buChar char="•"/>
              <a:defRPr/>
            </a:pPr>
            <a:r>
              <a:rPr lang="es-MX" sz="2800" dirty="0" smtClean="0">
                <a:solidFill>
                  <a:schemeClr val="accent5">
                    <a:lumMod val="75000"/>
                  </a:schemeClr>
                </a:solidFill>
              </a:rPr>
              <a:t>Tipos de individuos: </a:t>
            </a:r>
          </a:p>
          <a:p>
            <a:pPr lvl="1" eaLnBrk="1" fontAlgn="auto" hangingPunct="1">
              <a:spcAft>
                <a:spcPts val="0"/>
              </a:spcAft>
              <a:buFont typeface="Arial" pitchFamily="34" charset="0"/>
              <a:buChar char="–"/>
              <a:defRPr/>
            </a:pPr>
            <a:r>
              <a:rPr lang="es-MX" sz="2400" dirty="0" smtClean="0"/>
              <a:t>Los que siempre participan: </a:t>
            </a:r>
            <a:r>
              <a:rPr lang="es-MX" sz="2400" i="1" dirty="0" smtClean="0">
                <a:latin typeface="Times New Roman" pitchFamily="18" charset="0"/>
                <a:cs typeface="Times New Roman" pitchFamily="18" charset="0"/>
              </a:rPr>
              <a:t>D</a:t>
            </a:r>
            <a:r>
              <a:rPr lang="es-MX" sz="1800" i="1" baseline="-25000" dirty="0" smtClean="0">
                <a:solidFill>
                  <a:prstClr val="black"/>
                </a:solidFill>
                <a:latin typeface="Times New Roman" pitchFamily="18" charset="0"/>
                <a:cs typeface="Times New Roman" pitchFamily="18" charset="0"/>
              </a:rPr>
              <a:t>i</a:t>
            </a:r>
            <a:r>
              <a:rPr lang="es-MX" sz="1800" i="1" dirty="0" smtClean="0">
                <a:solidFill>
                  <a:prstClr val="black"/>
                </a:solidFill>
                <a:latin typeface="Times New Roman" pitchFamily="18" charset="0"/>
                <a:cs typeface="Times New Roman" pitchFamily="18" charset="0"/>
              </a:rPr>
              <a:t> </a:t>
            </a:r>
            <a:r>
              <a:rPr lang="es-MX" sz="2400" dirty="0" smtClean="0"/>
              <a:t>= 1| </a:t>
            </a:r>
            <a:r>
              <a:rPr lang="es-MX" sz="2400" i="1" dirty="0" smtClean="0">
                <a:latin typeface="Times New Roman" pitchFamily="18" charset="0"/>
                <a:cs typeface="Times New Roman" pitchFamily="18" charset="0"/>
              </a:rPr>
              <a:t>Z</a:t>
            </a:r>
            <a:r>
              <a:rPr lang="es-MX" sz="1800" i="1" baseline="-25000" dirty="0" smtClean="0">
                <a:solidFill>
                  <a:prstClr val="black"/>
                </a:solidFill>
                <a:latin typeface="Times New Roman" pitchFamily="18" charset="0"/>
                <a:cs typeface="Times New Roman" pitchFamily="18" charset="0"/>
              </a:rPr>
              <a:t>i</a:t>
            </a:r>
            <a:r>
              <a:rPr lang="es-MX" sz="2400" dirty="0" smtClean="0"/>
              <a:t> = 1 &amp; </a:t>
            </a:r>
            <a:r>
              <a:rPr lang="es-MX" sz="2400" i="1" dirty="0" smtClean="0">
                <a:latin typeface="Times New Roman" pitchFamily="18" charset="0"/>
                <a:cs typeface="Times New Roman" pitchFamily="18" charset="0"/>
              </a:rPr>
              <a:t>D</a:t>
            </a:r>
            <a:r>
              <a:rPr lang="es-MX" sz="2400" i="1" baseline="-25000" dirty="0" smtClean="0">
                <a:solidFill>
                  <a:prstClr val="black"/>
                </a:solidFill>
                <a:latin typeface="Times New Roman" pitchFamily="18" charset="0"/>
                <a:cs typeface="Times New Roman" pitchFamily="18" charset="0"/>
              </a:rPr>
              <a:t>i </a:t>
            </a:r>
            <a:r>
              <a:rPr lang="es-MX" sz="2400" dirty="0" smtClean="0"/>
              <a:t>=1| </a:t>
            </a:r>
            <a:r>
              <a:rPr lang="es-MX" sz="2400" i="1" dirty="0" err="1" smtClean="0">
                <a:latin typeface="Times New Roman" pitchFamily="18" charset="0"/>
                <a:cs typeface="Times New Roman" pitchFamily="18" charset="0"/>
              </a:rPr>
              <a:t>Z</a:t>
            </a:r>
            <a:r>
              <a:rPr lang="es-MX" sz="2400" i="1" baseline="-25000" dirty="0" err="1" smtClean="0">
                <a:solidFill>
                  <a:prstClr val="black"/>
                </a:solidFill>
                <a:latin typeface="Times New Roman" pitchFamily="18" charset="0"/>
                <a:cs typeface="Times New Roman" pitchFamily="18" charset="0"/>
              </a:rPr>
              <a:t>i</a:t>
            </a:r>
            <a:r>
              <a:rPr lang="es-MX" sz="2400" i="1" baseline="-25000" dirty="0" smtClean="0">
                <a:solidFill>
                  <a:prstClr val="black"/>
                </a:solidFill>
                <a:latin typeface="Times New Roman" pitchFamily="18" charset="0"/>
                <a:cs typeface="Times New Roman" pitchFamily="18" charset="0"/>
              </a:rPr>
              <a:t> </a:t>
            </a:r>
            <a:r>
              <a:rPr lang="es-MX" sz="2400" dirty="0" smtClean="0"/>
              <a:t>= 0.</a:t>
            </a:r>
          </a:p>
          <a:p>
            <a:pPr lvl="1" eaLnBrk="1" fontAlgn="auto" hangingPunct="1">
              <a:spcAft>
                <a:spcPts val="0"/>
              </a:spcAft>
              <a:buFont typeface="Arial" pitchFamily="34" charset="0"/>
              <a:buChar char="–"/>
              <a:defRPr/>
            </a:pPr>
            <a:r>
              <a:rPr lang="es-MX" sz="2400" dirty="0" smtClean="0"/>
              <a:t>Los que nunca participan: </a:t>
            </a:r>
            <a:r>
              <a:rPr lang="es-MX" sz="2400" i="1" dirty="0" smtClean="0">
                <a:latin typeface="Times New Roman" pitchFamily="18" charset="0"/>
                <a:cs typeface="Times New Roman" pitchFamily="18" charset="0"/>
              </a:rPr>
              <a:t>D</a:t>
            </a:r>
            <a:r>
              <a:rPr lang="es-MX" sz="2400" i="1" baseline="-25000" dirty="0" smtClean="0">
                <a:solidFill>
                  <a:prstClr val="black"/>
                </a:solidFill>
                <a:latin typeface="Times New Roman" pitchFamily="18" charset="0"/>
                <a:cs typeface="Times New Roman" pitchFamily="18" charset="0"/>
              </a:rPr>
              <a:t>i </a:t>
            </a:r>
            <a:r>
              <a:rPr lang="es-MX" sz="2400" dirty="0" smtClean="0"/>
              <a:t>= 0|</a:t>
            </a:r>
            <a:r>
              <a:rPr lang="es-MX" sz="2400" i="1" dirty="0" smtClean="0">
                <a:latin typeface="Times New Roman" pitchFamily="18" charset="0"/>
                <a:cs typeface="Times New Roman" pitchFamily="18" charset="0"/>
              </a:rPr>
              <a:t> Z</a:t>
            </a:r>
            <a:r>
              <a:rPr lang="es-MX" sz="2400" i="1" baseline="-25000" dirty="0" smtClean="0">
                <a:solidFill>
                  <a:prstClr val="black"/>
                </a:solidFill>
                <a:latin typeface="Times New Roman" pitchFamily="18" charset="0"/>
                <a:cs typeface="Times New Roman" pitchFamily="18" charset="0"/>
              </a:rPr>
              <a:t>i </a:t>
            </a:r>
            <a:r>
              <a:rPr lang="es-MX" sz="2400" dirty="0" smtClean="0"/>
              <a:t>= 1 &amp; </a:t>
            </a:r>
            <a:r>
              <a:rPr lang="es-MX" sz="2400" i="1" dirty="0" smtClean="0">
                <a:latin typeface="Times New Roman" pitchFamily="18" charset="0"/>
                <a:cs typeface="Times New Roman" pitchFamily="18" charset="0"/>
              </a:rPr>
              <a:t>D</a:t>
            </a:r>
            <a:r>
              <a:rPr lang="es-MX" sz="2400" i="1" baseline="-25000" dirty="0" smtClean="0">
                <a:solidFill>
                  <a:prstClr val="black"/>
                </a:solidFill>
                <a:latin typeface="Times New Roman" pitchFamily="18" charset="0"/>
                <a:cs typeface="Times New Roman" pitchFamily="18" charset="0"/>
              </a:rPr>
              <a:t>i </a:t>
            </a:r>
            <a:r>
              <a:rPr lang="es-MX" sz="2400" dirty="0" smtClean="0"/>
              <a:t>= 0| </a:t>
            </a:r>
            <a:r>
              <a:rPr lang="es-MX" sz="2400" i="1" dirty="0" err="1" smtClean="0">
                <a:latin typeface="Times New Roman" pitchFamily="18" charset="0"/>
                <a:cs typeface="Times New Roman" pitchFamily="18" charset="0"/>
              </a:rPr>
              <a:t>Z</a:t>
            </a:r>
            <a:r>
              <a:rPr lang="es-MX" sz="2400" i="1" baseline="-25000" dirty="0" err="1" smtClean="0">
                <a:solidFill>
                  <a:prstClr val="black"/>
                </a:solidFill>
                <a:latin typeface="Times New Roman" pitchFamily="18" charset="0"/>
                <a:cs typeface="Times New Roman" pitchFamily="18" charset="0"/>
              </a:rPr>
              <a:t>i</a:t>
            </a:r>
            <a:r>
              <a:rPr lang="es-MX" sz="2400" i="1" baseline="-25000" dirty="0" smtClean="0">
                <a:solidFill>
                  <a:prstClr val="black"/>
                </a:solidFill>
                <a:latin typeface="Times New Roman" pitchFamily="18" charset="0"/>
                <a:cs typeface="Times New Roman" pitchFamily="18" charset="0"/>
              </a:rPr>
              <a:t> </a:t>
            </a:r>
            <a:r>
              <a:rPr lang="es-MX" sz="2400" dirty="0" smtClean="0"/>
              <a:t>= 0.</a:t>
            </a:r>
          </a:p>
          <a:p>
            <a:pPr lvl="1" eaLnBrk="1" fontAlgn="auto" hangingPunct="1">
              <a:spcAft>
                <a:spcPts val="0"/>
              </a:spcAft>
              <a:buFont typeface="Arial" pitchFamily="34" charset="0"/>
              <a:buChar char="–"/>
              <a:defRPr/>
            </a:pPr>
            <a:r>
              <a:rPr lang="es-MX" sz="2400" dirty="0" smtClean="0"/>
              <a:t>Los cooperativos:</a:t>
            </a:r>
            <a:r>
              <a:rPr lang="es-MX" sz="2400" i="1" dirty="0" smtClean="0">
                <a:latin typeface="Times New Roman" pitchFamily="18" charset="0"/>
                <a:cs typeface="Times New Roman" pitchFamily="18" charset="0"/>
              </a:rPr>
              <a:t> D</a:t>
            </a:r>
            <a:r>
              <a:rPr lang="es-MX" sz="2400" i="1" baseline="-25000" dirty="0" smtClean="0">
                <a:solidFill>
                  <a:prstClr val="black"/>
                </a:solidFill>
                <a:latin typeface="Times New Roman" pitchFamily="18" charset="0"/>
                <a:cs typeface="Times New Roman" pitchFamily="18" charset="0"/>
              </a:rPr>
              <a:t>i </a:t>
            </a:r>
            <a:r>
              <a:rPr lang="es-MX" sz="2400" dirty="0" smtClean="0"/>
              <a:t>= 1| </a:t>
            </a:r>
            <a:r>
              <a:rPr lang="es-MX" sz="2400" i="1" dirty="0" smtClean="0">
                <a:latin typeface="Times New Roman" pitchFamily="18" charset="0"/>
                <a:cs typeface="Times New Roman" pitchFamily="18" charset="0"/>
              </a:rPr>
              <a:t>Z</a:t>
            </a:r>
            <a:r>
              <a:rPr lang="es-MX" sz="2400" i="1" baseline="-25000" dirty="0" smtClean="0">
                <a:solidFill>
                  <a:prstClr val="black"/>
                </a:solidFill>
                <a:latin typeface="Times New Roman" pitchFamily="18" charset="0"/>
                <a:cs typeface="Times New Roman" pitchFamily="18" charset="0"/>
              </a:rPr>
              <a:t>i</a:t>
            </a:r>
            <a:r>
              <a:rPr lang="es-MX" sz="2400" dirty="0" smtClean="0"/>
              <a:t> = 1 &amp; </a:t>
            </a:r>
            <a:r>
              <a:rPr lang="es-MX" sz="2400" i="1" dirty="0" smtClean="0">
                <a:latin typeface="Times New Roman" pitchFamily="18" charset="0"/>
                <a:cs typeface="Times New Roman" pitchFamily="18" charset="0"/>
              </a:rPr>
              <a:t>D</a:t>
            </a:r>
            <a:r>
              <a:rPr lang="es-MX" sz="2400" i="1" baseline="-25000" dirty="0" smtClean="0">
                <a:solidFill>
                  <a:prstClr val="black"/>
                </a:solidFill>
                <a:latin typeface="Times New Roman" pitchFamily="18" charset="0"/>
                <a:cs typeface="Times New Roman" pitchFamily="18" charset="0"/>
              </a:rPr>
              <a:t>i </a:t>
            </a:r>
            <a:r>
              <a:rPr lang="es-MX" sz="2400" dirty="0" smtClean="0"/>
              <a:t>= 0| </a:t>
            </a:r>
            <a:r>
              <a:rPr lang="es-MX" sz="2400" i="1" dirty="0" err="1" smtClean="0">
                <a:latin typeface="Times New Roman" pitchFamily="18" charset="0"/>
                <a:cs typeface="Times New Roman" pitchFamily="18" charset="0"/>
              </a:rPr>
              <a:t>Z</a:t>
            </a:r>
            <a:r>
              <a:rPr lang="es-MX" sz="2400" i="1" baseline="-25000" dirty="0" err="1" smtClean="0">
                <a:solidFill>
                  <a:prstClr val="black"/>
                </a:solidFill>
                <a:latin typeface="Times New Roman" pitchFamily="18" charset="0"/>
                <a:cs typeface="Times New Roman" pitchFamily="18" charset="0"/>
              </a:rPr>
              <a:t>i</a:t>
            </a:r>
            <a:r>
              <a:rPr lang="es-MX" sz="2400" i="1" baseline="-25000" dirty="0" smtClean="0">
                <a:solidFill>
                  <a:prstClr val="black"/>
                </a:solidFill>
                <a:latin typeface="Times New Roman" pitchFamily="18" charset="0"/>
                <a:cs typeface="Times New Roman" pitchFamily="18" charset="0"/>
              </a:rPr>
              <a:t> </a:t>
            </a:r>
            <a:r>
              <a:rPr lang="es-MX" sz="2400" dirty="0" smtClean="0"/>
              <a:t>= 0.</a:t>
            </a:r>
          </a:p>
          <a:p>
            <a:pPr lvl="1" eaLnBrk="1" fontAlgn="auto" hangingPunct="1">
              <a:spcAft>
                <a:spcPts val="0"/>
              </a:spcAft>
              <a:buFont typeface="Arial" pitchFamily="34" charset="0"/>
              <a:buChar char="–"/>
              <a:defRPr/>
            </a:pPr>
            <a:r>
              <a:rPr lang="es-MX" sz="2400" dirty="0" smtClean="0"/>
              <a:t>Los desafiantes: </a:t>
            </a:r>
            <a:r>
              <a:rPr lang="es-MX" sz="2400" i="1" dirty="0" smtClean="0">
                <a:latin typeface="Times New Roman" pitchFamily="18" charset="0"/>
                <a:cs typeface="Times New Roman" pitchFamily="18" charset="0"/>
              </a:rPr>
              <a:t>D</a:t>
            </a:r>
            <a:r>
              <a:rPr lang="es-MX" sz="2400" i="1" baseline="-25000" dirty="0" smtClean="0">
                <a:solidFill>
                  <a:prstClr val="black"/>
                </a:solidFill>
                <a:latin typeface="Times New Roman" pitchFamily="18" charset="0"/>
                <a:cs typeface="Times New Roman" pitchFamily="18" charset="0"/>
              </a:rPr>
              <a:t>i </a:t>
            </a:r>
            <a:r>
              <a:rPr lang="es-MX" sz="2400" dirty="0" smtClean="0"/>
              <a:t>= 0| </a:t>
            </a:r>
            <a:r>
              <a:rPr lang="es-MX" sz="2400" i="1" dirty="0" smtClean="0">
                <a:latin typeface="Times New Roman" pitchFamily="18" charset="0"/>
                <a:cs typeface="Times New Roman" pitchFamily="18" charset="0"/>
              </a:rPr>
              <a:t>Z</a:t>
            </a:r>
            <a:r>
              <a:rPr lang="es-MX" sz="2400" i="1" baseline="-25000" dirty="0" smtClean="0">
                <a:solidFill>
                  <a:prstClr val="black"/>
                </a:solidFill>
                <a:latin typeface="Times New Roman" pitchFamily="18" charset="0"/>
                <a:cs typeface="Times New Roman" pitchFamily="18" charset="0"/>
              </a:rPr>
              <a:t>i</a:t>
            </a:r>
            <a:r>
              <a:rPr lang="es-MX" sz="2400" dirty="0" smtClean="0"/>
              <a:t> = 1 &amp; </a:t>
            </a:r>
            <a:r>
              <a:rPr lang="es-MX" sz="2400" i="1" dirty="0" smtClean="0">
                <a:latin typeface="Times New Roman" pitchFamily="18" charset="0"/>
                <a:cs typeface="Times New Roman" pitchFamily="18" charset="0"/>
              </a:rPr>
              <a:t>D</a:t>
            </a:r>
            <a:r>
              <a:rPr lang="es-MX" sz="2400" i="1" baseline="-25000" dirty="0" smtClean="0">
                <a:solidFill>
                  <a:prstClr val="black"/>
                </a:solidFill>
                <a:latin typeface="Times New Roman" pitchFamily="18" charset="0"/>
                <a:cs typeface="Times New Roman" pitchFamily="18" charset="0"/>
              </a:rPr>
              <a:t>i </a:t>
            </a:r>
            <a:r>
              <a:rPr lang="es-MX" sz="2400" dirty="0" smtClean="0"/>
              <a:t>= 1| </a:t>
            </a:r>
            <a:r>
              <a:rPr lang="es-MX" sz="2400" i="1" dirty="0" err="1" smtClean="0">
                <a:latin typeface="Times New Roman" pitchFamily="18" charset="0"/>
                <a:cs typeface="Times New Roman" pitchFamily="18" charset="0"/>
              </a:rPr>
              <a:t>Z</a:t>
            </a:r>
            <a:r>
              <a:rPr lang="es-MX" sz="2400" i="1" baseline="-25000" dirty="0" err="1" smtClean="0">
                <a:solidFill>
                  <a:prstClr val="black"/>
                </a:solidFill>
                <a:latin typeface="Times New Roman" pitchFamily="18" charset="0"/>
                <a:cs typeface="Times New Roman" pitchFamily="18" charset="0"/>
              </a:rPr>
              <a:t>i</a:t>
            </a:r>
            <a:r>
              <a:rPr lang="es-MX" sz="2400" i="1" baseline="-25000" dirty="0" smtClean="0">
                <a:solidFill>
                  <a:prstClr val="black"/>
                </a:solidFill>
                <a:latin typeface="Times New Roman" pitchFamily="18" charset="0"/>
                <a:cs typeface="Times New Roman" pitchFamily="18" charset="0"/>
              </a:rPr>
              <a:t>  </a:t>
            </a:r>
            <a:r>
              <a:rPr lang="es-MX" sz="2400" dirty="0" smtClean="0"/>
              <a:t>= 0.</a:t>
            </a:r>
            <a:endParaRPr lang="es-MX" sz="2400" dirty="0"/>
          </a:p>
        </p:txBody>
      </p:sp>
      <p:sp>
        <p:nvSpPr>
          <p:cNvPr id="5124" name="8 Título"/>
          <p:cNvSpPr>
            <a:spLocks noGrp="1"/>
          </p:cNvSpPr>
          <p:nvPr>
            <p:ph type="title"/>
          </p:nvPr>
        </p:nvSpPr>
        <p:spPr>
          <a:xfrm>
            <a:off x="2554288" y="285750"/>
            <a:ext cx="6132512" cy="1131888"/>
          </a:xfrm>
        </p:spPr>
        <p:txBody>
          <a:bodyPr/>
          <a:lstStyle/>
          <a:p>
            <a:pPr eaLnBrk="1" hangingPunct="1"/>
            <a:r>
              <a:rPr lang="es-MX" sz="4100" u="sng" smtClean="0"/>
              <a:t>Supuesto de monotonicidad </a:t>
            </a:r>
          </a:p>
        </p:txBody>
      </p:sp>
      <p:pic>
        <p:nvPicPr>
          <p:cNvPr id="5125" name="Picture 1"/>
          <p:cNvPicPr>
            <a:picLocks noChangeAspect="1" noChangeArrowheads="1"/>
          </p:cNvPicPr>
          <p:nvPr/>
        </p:nvPicPr>
        <p:blipFill>
          <a:blip r:embed="rId4" cstate="print"/>
          <a:srcRect/>
          <a:stretch>
            <a:fillRect/>
          </a:stretch>
        </p:blipFill>
        <p:spPr bwMode="auto">
          <a:xfrm>
            <a:off x="0" y="0"/>
            <a:ext cx="2500313" cy="1189038"/>
          </a:xfrm>
          <a:prstGeom prst="rect">
            <a:avLst/>
          </a:prstGeom>
          <a:noFill/>
          <a:ln w="9525">
            <a:noFill/>
            <a:miter lim="800000"/>
            <a:headEnd/>
            <a:tailEnd/>
          </a:ln>
        </p:spPr>
      </p:pic>
      <p:sp>
        <p:nvSpPr>
          <p:cNvPr id="5126"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s-ES">
              <a:latin typeface="Calibri" pitchFamily="34" charset="0"/>
            </a:endParaRPr>
          </a:p>
        </p:txBody>
      </p:sp>
      <p:sp>
        <p:nvSpPr>
          <p:cNvPr id="5127" name="Rectangle 3"/>
          <p:cNvSpPr>
            <a:spLocks noChangeArrowheads="1"/>
          </p:cNvSpPr>
          <p:nvPr/>
        </p:nvSpPr>
        <p:spPr bwMode="auto">
          <a:xfrm>
            <a:off x="0" y="1162050"/>
            <a:ext cx="9144000" cy="457200"/>
          </a:xfrm>
          <a:prstGeom prst="rect">
            <a:avLst/>
          </a:prstGeom>
          <a:noFill/>
          <a:ln w="9525">
            <a:noFill/>
            <a:miter lim="800000"/>
            <a:headEnd/>
            <a:tailEnd/>
          </a:ln>
        </p:spPr>
        <p:txBody>
          <a:bodyPr wrap="none" anchor="ctr">
            <a:spAutoFit/>
          </a:bodyPr>
          <a:lstStyle/>
          <a:p>
            <a:endParaRPr lang="es-ES"/>
          </a:p>
        </p:txBody>
      </p:sp>
      <p:sp>
        <p:nvSpPr>
          <p:cNvPr id="5128"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s-ES">
              <a:latin typeface="Calibri" pitchFamily="34" charset="0"/>
            </a:endParaRPr>
          </a:p>
        </p:txBody>
      </p:sp>
      <p:sp>
        <p:nvSpPr>
          <p:cNvPr id="5129" name="Rectangle 6"/>
          <p:cNvSpPr>
            <a:spLocks noChangeArrowheads="1"/>
          </p:cNvSpPr>
          <p:nvPr/>
        </p:nvSpPr>
        <p:spPr bwMode="auto">
          <a:xfrm>
            <a:off x="0" y="1162050"/>
            <a:ext cx="9144000" cy="457200"/>
          </a:xfrm>
          <a:prstGeom prst="rect">
            <a:avLst/>
          </a:prstGeom>
          <a:noFill/>
          <a:ln w="9525">
            <a:noFill/>
            <a:miter lim="800000"/>
            <a:headEnd/>
            <a:tailEnd/>
          </a:ln>
        </p:spPr>
        <p:txBody>
          <a:bodyPr wrap="none" anchor="ctr">
            <a:spAutoFit/>
          </a:bodyPr>
          <a:lstStyle/>
          <a:p>
            <a:endParaRPr lang="es-ES"/>
          </a:p>
        </p:txBody>
      </p:sp>
      <p:sp>
        <p:nvSpPr>
          <p:cNvPr id="5130" name="Rectangle 8"/>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s-ES">
              <a:latin typeface="Calibri" pitchFamily="34" charset="0"/>
            </a:endParaRPr>
          </a:p>
        </p:txBody>
      </p:sp>
      <p:sp>
        <p:nvSpPr>
          <p:cNvPr id="5131" name="Rectangle 9"/>
          <p:cNvSpPr>
            <a:spLocks noChangeArrowheads="1"/>
          </p:cNvSpPr>
          <p:nvPr/>
        </p:nvSpPr>
        <p:spPr bwMode="auto">
          <a:xfrm>
            <a:off x="0" y="1162050"/>
            <a:ext cx="9144000" cy="457200"/>
          </a:xfrm>
          <a:prstGeom prst="rect">
            <a:avLst/>
          </a:prstGeom>
          <a:noFill/>
          <a:ln w="9525">
            <a:noFill/>
            <a:miter lim="800000"/>
            <a:headEnd/>
            <a:tailEnd/>
          </a:ln>
        </p:spPr>
        <p:txBody>
          <a:bodyPr wrap="none" anchor="ctr">
            <a:spAutoFit/>
          </a:bodyPr>
          <a:lstStyle/>
          <a:p>
            <a:endParaRPr lang="es-ES"/>
          </a:p>
        </p:txBody>
      </p:sp>
      <p:graphicFrame>
        <p:nvGraphicFramePr>
          <p:cNvPr id="5122" name="Object 2"/>
          <p:cNvGraphicFramePr>
            <a:graphicFrameLocks noChangeAspect="1"/>
          </p:cNvGraphicFramePr>
          <p:nvPr/>
        </p:nvGraphicFramePr>
        <p:xfrm>
          <a:off x="4200525" y="1749425"/>
          <a:ext cx="3195638" cy="898525"/>
        </p:xfrm>
        <a:graphic>
          <a:graphicData uri="http://schemas.openxmlformats.org/presentationml/2006/ole">
            <p:oleObj spid="_x0000_s5125" name="Ecuación" r:id="rId5" imgW="1625600" imgH="457200" progId="Equation.3">
              <p:embed/>
            </p:oleObj>
          </a:graphicData>
        </a:graphic>
      </p:graphicFrame>
      <p:sp>
        <p:nvSpPr>
          <p:cNvPr id="13" name="12 Rectángulo"/>
          <p:cNvSpPr/>
          <p:nvPr/>
        </p:nvSpPr>
        <p:spPr>
          <a:xfrm>
            <a:off x="0" y="6534150"/>
            <a:ext cx="9144000" cy="323850"/>
          </a:xfrm>
          <a:prstGeom prst="rect">
            <a:avLst/>
          </a:prstGeom>
        </p:spPr>
        <p:txBody>
          <a:bodyPr>
            <a:spAutoFit/>
          </a:bodyPr>
          <a:lstStyle/>
          <a:p>
            <a:pPr algn="ctr" fontAlgn="auto">
              <a:spcBef>
                <a:spcPts val="0"/>
              </a:spcBef>
              <a:spcAft>
                <a:spcPts val="0"/>
              </a:spcAft>
              <a:defRPr/>
            </a:pPr>
            <a:r>
              <a:rPr lang="es-MX" sz="1500" smtClean="0">
                <a:solidFill>
                  <a:schemeClr val="tx1">
                    <a:lumMod val="50000"/>
                    <a:lumOff val="50000"/>
                  </a:schemeClr>
                </a:solidFill>
              </a:rPr>
              <a:t>Guía práctica para la evaluación de impacto /</a:t>
            </a:r>
            <a:r>
              <a:rPr lang="es-CO" sz="1500" smtClean="0">
                <a:solidFill>
                  <a:schemeClr val="tx1">
                    <a:lumMod val="50000"/>
                    <a:lumOff val="50000"/>
                  </a:schemeClr>
                </a:solidFill>
              </a:rPr>
              <a:t>Capítulo </a:t>
            </a:r>
            <a:r>
              <a:rPr lang="es-CO" sz="1500" dirty="0">
                <a:solidFill>
                  <a:schemeClr val="tx1">
                    <a:lumMod val="50000"/>
                    <a:lumOff val="50000"/>
                  </a:schemeClr>
                </a:solidFill>
              </a:rPr>
              <a:t>7: Variables instrumentales/</a:t>
            </a:r>
            <a:fld id="{2C51FD8C-1742-4DFA-BF1E-8C3F8F0685B1}" type="slidenum">
              <a:rPr lang="es-CO" sz="1500">
                <a:solidFill>
                  <a:schemeClr val="tx1">
                    <a:lumMod val="50000"/>
                    <a:lumOff val="50000"/>
                  </a:schemeClr>
                </a:solidFill>
              </a:rPr>
              <a:pPr algn="ctr" fontAlgn="auto">
                <a:spcBef>
                  <a:spcPts val="0"/>
                </a:spcBef>
                <a:spcAft>
                  <a:spcPts val="0"/>
                </a:spcAft>
                <a:defRPr/>
              </a:pPr>
              <a:t>15</a:t>
            </a:fld>
            <a:endParaRPr lang="es-ES" sz="1500" dirty="0">
              <a:solidFill>
                <a:schemeClr val="tx1">
                  <a:lumMod val="50000"/>
                  <a:lumOff val="50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8 Título"/>
          <p:cNvSpPr>
            <a:spLocks noGrp="1"/>
          </p:cNvSpPr>
          <p:nvPr>
            <p:ph type="title"/>
          </p:nvPr>
        </p:nvSpPr>
        <p:spPr>
          <a:xfrm>
            <a:off x="2554288" y="285750"/>
            <a:ext cx="6132512" cy="1131888"/>
          </a:xfrm>
        </p:spPr>
        <p:txBody>
          <a:bodyPr/>
          <a:lstStyle/>
          <a:p>
            <a:pPr eaLnBrk="1" hangingPunct="1"/>
            <a:r>
              <a:rPr lang="es-MX" sz="4100" u="sng" smtClean="0"/>
              <a:t>Supuesto de monotonicidad </a:t>
            </a:r>
            <a:endParaRPr lang="en-US" sz="4100" u="sng" smtClean="0"/>
          </a:p>
        </p:txBody>
      </p:sp>
      <p:sp>
        <p:nvSpPr>
          <p:cNvPr id="23555" name="9 Marcador de contenido"/>
          <p:cNvSpPr>
            <a:spLocks noGrp="1"/>
          </p:cNvSpPr>
          <p:nvPr>
            <p:ph idx="1"/>
          </p:nvPr>
        </p:nvSpPr>
        <p:spPr>
          <a:xfrm>
            <a:off x="428625" y="1903413"/>
            <a:ext cx="8429625" cy="4525962"/>
          </a:xfrm>
        </p:spPr>
        <p:txBody>
          <a:bodyPr/>
          <a:lstStyle/>
          <a:p>
            <a:pPr lvl="1" eaLnBrk="1" hangingPunct="1"/>
            <a:endParaRPr lang="es-MX" smtClean="0"/>
          </a:p>
          <a:p>
            <a:pPr eaLnBrk="1" hangingPunct="1"/>
            <a:r>
              <a:rPr lang="es-MX" smtClean="0"/>
              <a:t>El supuesto de monotonicidad requiere que no exista el grupo de los desafiantes. </a:t>
            </a:r>
          </a:p>
          <a:p>
            <a:pPr lvl="1" eaLnBrk="1" hangingPunct="1"/>
            <a:endParaRPr lang="es-MX" smtClean="0"/>
          </a:p>
          <a:p>
            <a:pPr eaLnBrk="1" hangingPunct="1"/>
            <a:r>
              <a:rPr lang="es-MX" sz="2800" smtClean="0"/>
              <a:t>El supuesto no se cumple cuando:</a:t>
            </a:r>
          </a:p>
          <a:p>
            <a:pPr lvl="1" eaLnBrk="1" hangingPunct="1"/>
            <a:r>
              <a:rPr lang="es-MX" sz="2400" smtClean="0"/>
              <a:t>Los individuos no participaron cuando ganaron la rifa.</a:t>
            </a:r>
          </a:p>
          <a:p>
            <a:pPr lvl="1" eaLnBrk="1" hangingPunct="1"/>
            <a:r>
              <a:rPr lang="es-MX" sz="2400" smtClean="0"/>
              <a:t>Los individuos participaron cuando perdieron la rifa.</a:t>
            </a:r>
            <a:endParaRPr lang="es-MX" smtClean="0"/>
          </a:p>
        </p:txBody>
      </p:sp>
      <p:pic>
        <p:nvPicPr>
          <p:cNvPr id="23556" name="Picture 1"/>
          <p:cNvPicPr>
            <a:picLocks noChangeAspect="1" noChangeArrowheads="1"/>
          </p:cNvPicPr>
          <p:nvPr/>
        </p:nvPicPr>
        <p:blipFill>
          <a:blip r:embed="rId3" cstate="print"/>
          <a:srcRect/>
          <a:stretch>
            <a:fillRect/>
          </a:stretch>
        </p:blipFill>
        <p:spPr bwMode="auto">
          <a:xfrm>
            <a:off x="0" y="0"/>
            <a:ext cx="2500313" cy="1189038"/>
          </a:xfrm>
          <a:prstGeom prst="rect">
            <a:avLst/>
          </a:prstGeom>
          <a:noFill/>
          <a:ln w="9525">
            <a:noFill/>
            <a:miter lim="800000"/>
            <a:headEnd/>
            <a:tailEnd/>
          </a:ln>
        </p:spPr>
      </p:pic>
      <p:sp>
        <p:nvSpPr>
          <p:cNvPr id="7" name="6 Rectángulo"/>
          <p:cNvSpPr/>
          <p:nvPr/>
        </p:nvSpPr>
        <p:spPr>
          <a:xfrm>
            <a:off x="0" y="6534150"/>
            <a:ext cx="9144000" cy="323850"/>
          </a:xfrm>
          <a:prstGeom prst="rect">
            <a:avLst/>
          </a:prstGeom>
        </p:spPr>
        <p:txBody>
          <a:bodyPr>
            <a:spAutoFit/>
          </a:bodyPr>
          <a:lstStyle/>
          <a:p>
            <a:pPr algn="ctr" fontAlgn="auto">
              <a:spcBef>
                <a:spcPts val="0"/>
              </a:spcBef>
              <a:spcAft>
                <a:spcPts val="0"/>
              </a:spcAft>
              <a:defRPr/>
            </a:pPr>
            <a:r>
              <a:rPr lang="es-MX" sz="1500" smtClean="0">
                <a:solidFill>
                  <a:schemeClr val="tx1">
                    <a:lumMod val="50000"/>
                    <a:lumOff val="50000"/>
                  </a:schemeClr>
                </a:solidFill>
              </a:rPr>
              <a:t>Guía práctica para la evaluación de impacto /</a:t>
            </a:r>
            <a:r>
              <a:rPr lang="es-CO" sz="1500" smtClean="0">
                <a:solidFill>
                  <a:schemeClr val="tx1">
                    <a:lumMod val="50000"/>
                    <a:lumOff val="50000"/>
                  </a:schemeClr>
                </a:solidFill>
              </a:rPr>
              <a:t>Capítulo </a:t>
            </a:r>
            <a:r>
              <a:rPr lang="es-CO" sz="1500" dirty="0">
                <a:solidFill>
                  <a:schemeClr val="tx1">
                    <a:lumMod val="50000"/>
                    <a:lumOff val="50000"/>
                  </a:schemeClr>
                </a:solidFill>
              </a:rPr>
              <a:t>7: Variables instrumentales/</a:t>
            </a:r>
            <a:fld id="{20C5EAA2-1D52-4BE7-8261-AB89AB44FDFD}" type="slidenum">
              <a:rPr lang="es-CO" sz="1500">
                <a:solidFill>
                  <a:schemeClr val="tx1">
                    <a:lumMod val="50000"/>
                    <a:lumOff val="50000"/>
                  </a:schemeClr>
                </a:solidFill>
              </a:rPr>
              <a:pPr algn="ctr" fontAlgn="auto">
                <a:spcBef>
                  <a:spcPts val="0"/>
                </a:spcBef>
                <a:spcAft>
                  <a:spcPts val="0"/>
                </a:spcAft>
                <a:defRPr/>
              </a:pPr>
              <a:t>16</a:t>
            </a:fld>
            <a:endParaRPr lang="es-ES" sz="1500" dirty="0">
              <a:solidFill>
                <a:schemeClr val="tx1">
                  <a:lumMod val="50000"/>
                  <a:lumOff val="50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Título"/>
          <p:cNvSpPr>
            <a:spLocks noGrp="1"/>
          </p:cNvSpPr>
          <p:nvPr>
            <p:ph type="title"/>
          </p:nvPr>
        </p:nvSpPr>
        <p:spPr>
          <a:xfrm>
            <a:off x="2554288" y="285750"/>
            <a:ext cx="6132512" cy="1131888"/>
          </a:xfrm>
        </p:spPr>
        <p:txBody>
          <a:bodyPr rtlCol="0">
            <a:normAutofit fontScale="90000"/>
          </a:bodyPr>
          <a:lstStyle/>
          <a:p>
            <a:pPr eaLnBrk="1" fontAlgn="auto" hangingPunct="1">
              <a:spcAft>
                <a:spcPts val="0"/>
              </a:spcAft>
              <a:defRPr/>
            </a:pPr>
            <a:r>
              <a:rPr lang="es-MX" u="sng" dirty="0" smtClean="0"/>
              <a:t>Variables instrumentales</a:t>
            </a:r>
            <a:br>
              <a:rPr lang="es-MX" u="sng" dirty="0" smtClean="0"/>
            </a:br>
            <a:r>
              <a:rPr lang="es-MX" u="sng" dirty="0" smtClean="0"/>
              <a:t>Estimador</a:t>
            </a:r>
            <a:endParaRPr lang="en-US" u="sng" dirty="0"/>
          </a:p>
        </p:txBody>
      </p:sp>
      <p:sp>
        <p:nvSpPr>
          <p:cNvPr id="6150" name="9 Marcador de contenido"/>
          <p:cNvSpPr>
            <a:spLocks noGrp="1"/>
          </p:cNvSpPr>
          <p:nvPr>
            <p:ph idx="1"/>
          </p:nvPr>
        </p:nvSpPr>
        <p:spPr>
          <a:xfrm>
            <a:off x="428625" y="1903413"/>
            <a:ext cx="8429625" cy="4525962"/>
          </a:xfrm>
        </p:spPr>
        <p:txBody>
          <a:bodyPr/>
          <a:lstStyle/>
          <a:p>
            <a:pPr eaLnBrk="1" hangingPunct="1"/>
            <a:r>
              <a:rPr lang="es-MX" sz="2700" smtClean="0"/>
              <a:t>Suponga un modelo sencillo de la variable de resultado: </a:t>
            </a:r>
          </a:p>
          <a:p>
            <a:pPr eaLnBrk="1" hangingPunct="1"/>
            <a:endParaRPr lang="es-MX" sz="2700" smtClean="0"/>
          </a:p>
          <a:p>
            <a:pPr eaLnBrk="1" hangingPunct="1"/>
            <a:endParaRPr lang="es-MX" sz="2700" smtClean="0"/>
          </a:p>
          <a:p>
            <a:pPr eaLnBrk="1" hangingPunct="1"/>
            <a:r>
              <a:rPr lang="es-MX" sz="2700" smtClean="0"/>
              <a:t>Entonces: </a:t>
            </a:r>
          </a:p>
          <a:p>
            <a:pPr eaLnBrk="1" hangingPunct="1"/>
            <a:endParaRPr lang="es-MX" sz="2700" smtClean="0"/>
          </a:p>
          <a:p>
            <a:pPr eaLnBrk="1" hangingPunct="1"/>
            <a:endParaRPr lang="es-MX" sz="2700" smtClean="0"/>
          </a:p>
          <a:p>
            <a:pPr eaLnBrk="1" hangingPunct="1">
              <a:buFont typeface="Arial" charset="0"/>
              <a:buNone/>
            </a:pPr>
            <a:endParaRPr lang="es-MX" sz="2700" smtClean="0"/>
          </a:p>
        </p:txBody>
      </p:sp>
      <p:pic>
        <p:nvPicPr>
          <p:cNvPr id="6151" name="Picture 1"/>
          <p:cNvPicPr>
            <a:picLocks noChangeAspect="1" noChangeArrowheads="1"/>
          </p:cNvPicPr>
          <p:nvPr/>
        </p:nvPicPr>
        <p:blipFill>
          <a:blip r:embed="rId4" cstate="print"/>
          <a:srcRect/>
          <a:stretch>
            <a:fillRect/>
          </a:stretch>
        </p:blipFill>
        <p:spPr bwMode="auto">
          <a:xfrm>
            <a:off x="0" y="0"/>
            <a:ext cx="2500313" cy="1189038"/>
          </a:xfrm>
          <a:prstGeom prst="rect">
            <a:avLst/>
          </a:prstGeom>
          <a:noFill/>
          <a:ln w="9525">
            <a:noFill/>
            <a:miter lim="800000"/>
            <a:headEnd/>
            <a:tailEnd/>
          </a:ln>
        </p:spPr>
      </p:pic>
      <p:sp>
        <p:nvSpPr>
          <p:cNvPr id="615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atin typeface="Calibri" pitchFamily="34" charset="0"/>
            </a:endParaRPr>
          </a:p>
        </p:txBody>
      </p:sp>
      <p:sp>
        <p:nvSpPr>
          <p:cNvPr id="6153" name="Rectangle 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s-ES">
              <a:latin typeface="Calibri" pitchFamily="34" charset="0"/>
            </a:endParaRPr>
          </a:p>
        </p:txBody>
      </p:sp>
      <p:sp>
        <p:nvSpPr>
          <p:cNvPr id="6154" name="Rectangle 5"/>
          <p:cNvSpPr>
            <a:spLocks noChangeArrowheads="1"/>
          </p:cNvSpPr>
          <p:nvPr/>
        </p:nvSpPr>
        <p:spPr bwMode="auto">
          <a:xfrm>
            <a:off x="0" y="828675"/>
            <a:ext cx="9144000" cy="0"/>
          </a:xfrm>
          <a:prstGeom prst="rect">
            <a:avLst/>
          </a:prstGeom>
          <a:noFill/>
          <a:ln w="9525">
            <a:noFill/>
            <a:miter lim="800000"/>
            <a:headEnd/>
            <a:tailEnd/>
          </a:ln>
        </p:spPr>
        <p:txBody>
          <a:bodyPr wrap="none" anchor="ctr">
            <a:spAutoFit/>
          </a:bodyPr>
          <a:lstStyle/>
          <a:p>
            <a:endParaRPr lang="es-ES"/>
          </a:p>
        </p:txBody>
      </p:sp>
      <p:sp>
        <p:nvSpPr>
          <p:cNvPr id="6155"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atin typeface="Calibri" pitchFamily="34" charset="0"/>
            </a:endParaRPr>
          </a:p>
        </p:txBody>
      </p:sp>
      <p:sp>
        <p:nvSpPr>
          <p:cNvPr id="6156" name="Rectangle 9"/>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s-ES">
              <a:latin typeface="Calibri" pitchFamily="34" charset="0"/>
            </a:endParaRPr>
          </a:p>
        </p:txBody>
      </p:sp>
      <p:sp>
        <p:nvSpPr>
          <p:cNvPr id="6157" name="13 CuadroTexto"/>
          <p:cNvSpPr txBox="1">
            <a:spLocks noChangeArrowheads="1"/>
          </p:cNvSpPr>
          <p:nvPr/>
        </p:nvSpPr>
        <p:spPr bwMode="auto">
          <a:xfrm>
            <a:off x="5518150" y="5265738"/>
            <a:ext cx="2963863" cy="830262"/>
          </a:xfrm>
          <a:prstGeom prst="rect">
            <a:avLst/>
          </a:prstGeom>
          <a:noFill/>
          <a:ln w="9525">
            <a:noFill/>
            <a:miter lim="800000"/>
            <a:headEnd/>
            <a:tailEnd/>
          </a:ln>
        </p:spPr>
        <p:txBody>
          <a:bodyPr>
            <a:spAutoFit/>
          </a:bodyPr>
          <a:lstStyle/>
          <a:p>
            <a:r>
              <a:rPr lang="es-CO" sz="2400">
                <a:latin typeface="Calibri" pitchFamily="34" charset="0"/>
              </a:rPr>
              <a:t>Se conoce como el estimador de Wald</a:t>
            </a:r>
          </a:p>
        </p:txBody>
      </p:sp>
      <p:graphicFrame>
        <p:nvGraphicFramePr>
          <p:cNvPr id="6146" name="Object 2"/>
          <p:cNvGraphicFramePr>
            <a:graphicFrameLocks noChangeAspect="1"/>
          </p:cNvGraphicFramePr>
          <p:nvPr/>
        </p:nvGraphicFramePr>
        <p:xfrm>
          <a:off x="3281363" y="2700338"/>
          <a:ext cx="2678112" cy="541337"/>
        </p:xfrm>
        <a:graphic>
          <a:graphicData uri="http://schemas.openxmlformats.org/presentationml/2006/ole">
            <p:oleObj spid="_x0000_s6155" name="Ecuación" r:id="rId5" imgW="1130300" imgH="228600" progId="Equation.3">
              <p:embed/>
            </p:oleObj>
          </a:graphicData>
        </a:graphic>
      </p:graphicFrame>
      <p:graphicFrame>
        <p:nvGraphicFramePr>
          <p:cNvPr id="6147" name="Object 3"/>
          <p:cNvGraphicFramePr>
            <a:graphicFrameLocks noChangeAspect="1"/>
          </p:cNvGraphicFramePr>
          <p:nvPr/>
        </p:nvGraphicFramePr>
        <p:xfrm>
          <a:off x="2271713" y="4071938"/>
          <a:ext cx="4886325" cy="520700"/>
        </p:xfrm>
        <a:graphic>
          <a:graphicData uri="http://schemas.openxmlformats.org/presentationml/2006/ole">
            <p:oleObj spid="_x0000_s6156" name="Ecuación" r:id="rId6" imgW="2171700" imgH="228600" progId="Equation.3">
              <p:embed/>
            </p:oleObj>
          </a:graphicData>
        </a:graphic>
      </p:graphicFrame>
      <p:graphicFrame>
        <p:nvGraphicFramePr>
          <p:cNvPr id="6148" name="Object 4"/>
          <p:cNvGraphicFramePr>
            <a:graphicFrameLocks noChangeAspect="1"/>
          </p:cNvGraphicFramePr>
          <p:nvPr/>
        </p:nvGraphicFramePr>
        <p:xfrm>
          <a:off x="2663825" y="5026025"/>
          <a:ext cx="2517775" cy="1042988"/>
        </p:xfrm>
        <a:graphic>
          <a:graphicData uri="http://schemas.openxmlformats.org/presentationml/2006/ole">
            <p:oleObj spid="_x0000_s6157" name="Ecuación" r:id="rId7" imgW="1040948" imgH="431613" progId="Equation.3">
              <p:embed/>
            </p:oleObj>
          </a:graphicData>
        </a:graphic>
      </p:graphicFrame>
      <p:sp>
        <p:nvSpPr>
          <p:cNvPr id="16" name="15 Rectángulo"/>
          <p:cNvSpPr/>
          <p:nvPr/>
        </p:nvSpPr>
        <p:spPr>
          <a:xfrm>
            <a:off x="0" y="6534150"/>
            <a:ext cx="9144000" cy="323850"/>
          </a:xfrm>
          <a:prstGeom prst="rect">
            <a:avLst/>
          </a:prstGeom>
        </p:spPr>
        <p:txBody>
          <a:bodyPr>
            <a:spAutoFit/>
          </a:bodyPr>
          <a:lstStyle/>
          <a:p>
            <a:pPr algn="ctr" fontAlgn="auto">
              <a:spcBef>
                <a:spcPts val="0"/>
              </a:spcBef>
              <a:spcAft>
                <a:spcPts val="0"/>
              </a:spcAft>
              <a:defRPr/>
            </a:pPr>
            <a:r>
              <a:rPr lang="es-MX" sz="1500" smtClean="0">
                <a:solidFill>
                  <a:schemeClr val="tx1">
                    <a:lumMod val="50000"/>
                    <a:lumOff val="50000"/>
                  </a:schemeClr>
                </a:solidFill>
              </a:rPr>
              <a:t>Guía práctica para la evaluación de impacto /</a:t>
            </a:r>
            <a:r>
              <a:rPr lang="es-CO" sz="1500" smtClean="0">
                <a:solidFill>
                  <a:schemeClr val="tx1">
                    <a:lumMod val="50000"/>
                    <a:lumOff val="50000"/>
                  </a:schemeClr>
                </a:solidFill>
              </a:rPr>
              <a:t>Capítulo </a:t>
            </a:r>
            <a:r>
              <a:rPr lang="es-CO" sz="1500" dirty="0">
                <a:solidFill>
                  <a:schemeClr val="tx1">
                    <a:lumMod val="50000"/>
                    <a:lumOff val="50000"/>
                  </a:schemeClr>
                </a:solidFill>
              </a:rPr>
              <a:t>7: Variables instrumentales/</a:t>
            </a:r>
            <a:fld id="{2916C0B8-EADB-4976-8C2E-6591F7C87CAE}" type="slidenum">
              <a:rPr lang="es-CO" sz="1500">
                <a:solidFill>
                  <a:schemeClr val="tx1">
                    <a:lumMod val="50000"/>
                    <a:lumOff val="50000"/>
                  </a:schemeClr>
                </a:solidFill>
              </a:rPr>
              <a:pPr algn="ctr" fontAlgn="auto">
                <a:spcBef>
                  <a:spcPts val="0"/>
                </a:spcBef>
                <a:spcAft>
                  <a:spcPts val="0"/>
                </a:spcAft>
                <a:defRPr/>
              </a:pPr>
              <a:t>17</a:t>
            </a:fld>
            <a:endParaRPr lang="es-ES" sz="1500" dirty="0">
              <a:solidFill>
                <a:schemeClr val="tx1">
                  <a:lumMod val="50000"/>
                  <a:lumOff val="50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8 Título"/>
          <p:cNvSpPr>
            <a:spLocks noGrp="1"/>
          </p:cNvSpPr>
          <p:nvPr>
            <p:ph type="title"/>
          </p:nvPr>
        </p:nvSpPr>
        <p:spPr>
          <a:xfrm>
            <a:off x="2554288" y="285750"/>
            <a:ext cx="6132512" cy="1131888"/>
          </a:xfrm>
        </p:spPr>
        <p:txBody>
          <a:bodyPr/>
          <a:lstStyle/>
          <a:p>
            <a:pPr eaLnBrk="1" hangingPunct="1"/>
            <a:r>
              <a:rPr lang="es-MX" u="sng" smtClean="0"/>
              <a:t>Análogo muestral</a:t>
            </a:r>
            <a:endParaRPr lang="en-US" u="sng" smtClean="0"/>
          </a:p>
        </p:txBody>
      </p:sp>
      <p:sp>
        <p:nvSpPr>
          <p:cNvPr id="10" name="9 Marcador de contenido"/>
          <p:cNvSpPr>
            <a:spLocks noGrp="1"/>
          </p:cNvSpPr>
          <p:nvPr>
            <p:ph idx="1"/>
          </p:nvPr>
        </p:nvSpPr>
        <p:spPr>
          <a:xfrm>
            <a:off x="428625" y="1903413"/>
            <a:ext cx="8429625" cy="4525962"/>
          </a:xfrm>
        </p:spPr>
        <p:txBody>
          <a:bodyPr rtlCol="0">
            <a:normAutofit lnSpcReduction="10000"/>
          </a:bodyPr>
          <a:lstStyle/>
          <a:p>
            <a:pPr eaLnBrk="1" fontAlgn="auto" hangingPunct="1">
              <a:spcAft>
                <a:spcPts val="0"/>
              </a:spcAft>
              <a:buFont typeface="Arial" pitchFamily="34" charset="0"/>
              <a:buChar char="•"/>
              <a:defRPr/>
            </a:pPr>
            <a:r>
              <a:rPr lang="es-MX" dirty="0" smtClean="0">
                <a:solidFill>
                  <a:schemeClr val="accent5">
                    <a:lumMod val="75000"/>
                  </a:schemeClr>
                </a:solidFill>
              </a:rPr>
              <a:t>El análogo </a:t>
            </a:r>
            <a:r>
              <a:rPr lang="es-MX" dirty="0" err="1" smtClean="0">
                <a:solidFill>
                  <a:schemeClr val="accent5">
                    <a:lumMod val="75000"/>
                  </a:schemeClr>
                </a:solidFill>
              </a:rPr>
              <a:t>muestral</a:t>
            </a:r>
            <a:r>
              <a:rPr lang="es-MX" dirty="0" smtClean="0">
                <a:solidFill>
                  <a:schemeClr val="accent5">
                    <a:lumMod val="75000"/>
                  </a:schemeClr>
                </a:solidFill>
              </a:rPr>
              <a:t> es el estimador de variables instrumentales:</a:t>
            </a:r>
          </a:p>
          <a:p>
            <a:pPr eaLnBrk="1" fontAlgn="auto" hangingPunct="1">
              <a:spcAft>
                <a:spcPts val="0"/>
              </a:spcAft>
              <a:buFont typeface="Arial" pitchFamily="34" charset="0"/>
              <a:buChar char="•"/>
              <a:defRPr/>
            </a:pPr>
            <a:endParaRPr lang="es-MX" b="1" dirty="0" smtClean="0">
              <a:solidFill>
                <a:schemeClr val="accent5">
                  <a:lumMod val="75000"/>
                </a:schemeClr>
              </a:solidFill>
            </a:endParaRPr>
          </a:p>
          <a:p>
            <a:pPr eaLnBrk="1" fontAlgn="auto" hangingPunct="1">
              <a:spcAft>
                <a:spcPts val="0"/>
              </a:spcAft>
              <a:buFont typeface="Arial" pitchFamily="34" charset="0"/>
              <a:buChar char="•"/>
              <a:defRPr/>
            </a:pPr>
            <a:endParaRPr lang="es-MX" dirty="0" smtClean="0">
              <a:solidFill>
                <a:schemeClr val="accent5">
                  <a:lumMod val="75000"/>
                </a:schemeClr>
              </a:solidFill>
            </a:endParaRPr>
          </a:p>
          <a:p>
            <a:pPr eaLnBrk="1" fontAlgn="auto" hangingPunct="1">
              <a:spcAft>
                <a:spcPts val="0"/>
              </a:spcAft>
              <a:buFont typeface="Arial" pitchFamily="34" charset="0"/>
              <a:buChar char="•"/>
              <a:defRPr/>
            </a:pPr>
            <a:endParaRPr lang="es-MX" dirty="0" smtClean="0">
              <a:solidFill>
                <a:schemeClr val="accent5">
                  <a:lumMod val="75000"/>
                </a:schemeClr>
              </a:solidFill>
            </a:endParaRPr>
          </a:p>
          <a:p>
            <a:pPr eaLnBrk="1" fontAlgn="auto" hangingPunct="1">
              <a:spcAft>
                <a:spcPts val="0"/>
              </a:spcAft>
              <a:buFont typeface="Arial" pitchFamily="34" charset="0"/>
              <a:buChar char="•"/>
              <a:defRPr/>
            </a:pPr>
            <a:r>
              <a:rPr lang="es-MX" i="1" dirty="0" smtClean="0">
                <a:solidFill>
                  <a:schemeClr val="accent5">
                    <a:lumMod val="75000"/>
                  </a:schemeClr>
                </a:solidFill>
                <a:latin typeface="Times New Roman" pitchFamily="18" charset="0"/>
                <a:cs typeface="Times New Roman" pitchFamily="18" charset="0"/>
              </a:rPr>
              <a:t>D</a:t>
            </a:r>
            <a:r>
              <a:rPr lang="es-MX" i="1" baseline="-25000" dirty="0" smtClean="0">
                <a:solidFill>
                  <a:schemeClr val="accent5">
                    <a:lumMod val="75000"/>
                  </a:schemeClr>
                </a:solidFill>
                <a:latin typeface="Times New Roman" pitchFamily="18" charset="0"/>
                <a:cs typeface="Times New Roman" pitchFamily="18" charset="0"/>
              </a:rPr>
              <a:t>i</a:t>
            </a:r>
            <a:r>
              <a:rPr lang="es-MX" dirty="0" smtClean="0">
                <a:solidFill>
                  <a:schemeClr val="accent5">
                    <a:lumMod val="75000"/>
                  </a:schemeClr>
                </a:solidFill>
              </a:rPr>
              <a:t>:</a:t>
            </a:r>
            <a:r>
              <a:rPr lang="es-MX" dirty="0" smtClean="0"/>
              <a:t> Indicador de participación en el programa.</a:t>
            </a:r>
          </a:p>
          <a:p>
            <a:pPr eaLnBrk="1" fontAlgn="auto" hangingPunct="1">
              <a:spcAft>
                <a:spcPts val="0"/>
              </a:spcAft>
              <a:buFont typeface="Arial" pitchFamily="34" charset="0"/>
              <a:buChar char="•"/>
              <a:defRPr/>
            </a:pPr>
            <a:r>
              <a:rPr lang="es-MX" i="1" dirty="0" smtClean="0">
                <a:solidFill>
                  <a:schemeClr val="accent5">
                    <a:lumMod val="75000"/>
                  </a:schemeClr>
                </a:solidFill>
                <a:latin typeface="Times New Roman" pitchFamily="18" charset="0"/>
                <a:cs typeface="Times New Roman" pitchFamily="18" charset="0"/>
              </a:rPr>
              <a:t>Y</a:t>
            </a:r>
            <a:r>
              <a:rPr lang="es-MX" i="1" baseline="-25000" dirty="0" smtClean="0">
                <a:solidFill>
                  <a:schemeClr val="accent5">
                    <a:lumMod val="75000"/>
                  </a:schemeClr>
                </a:solidFill>
                <a:latin typeface="Times New Roman" pitchFamily="18" charset="0"/>
                <a:cs typeface="Times New Roman" pitchFamily="18" charset="0"/>
              </a:rPr>
              <a:t>i </a:t>
            </a:r>
            <a:r>
              <a:rPr lang="es-MX" dirty="0" smtClean="0">
                <a:solidFill>
                  <a:schemeClr val="accent5">
                    <a:lumMod val="75000"/>
                  </a:schemeClr>
                </a:solidFill>
              </a:rPr>
              <a:t>: </a:t>
            </a:r>
            <a:r>
              <a:rPr lang="es-MX" dirty="0" smtClean="0"/>
              <a:t>Variable de resultado.</a:t>
            </a:r>
          </a:p>
          <a:p>
            <a:pPr eaLnBrk="1" fontAlgn="auto" hangingPunct="1">
              <a:spcAft>
                <a:spcPts val="0"/>
              </a:spcAft>
              <a:buFont typeface="Arial" pitchFamily="34" charset="0"/>
              <a:buChar char="•"/>
              <a:defRPr/>
            </a:pPr>
            <a:r>
              <a:rPr lang="es-MX" i="1" dirty="0" smtClean="0">
                <a:solidFill>
                  <a:schemeClr val="accent5">
                    <a:lumMod val="75000"/>
                  </a:schemeClr>
                </a:solidFill>
                <a:latin typeface="Times New Roman" pitchFamily="18" charset="0"/>
                <a:cs typeface="Times New Roman" pitchFamily="18" charset="0"/>
              </a:rPr>
              <a:t>Z</a:t>
            </a:r>
            <a:r>
              <a:rPr lang="es-MX" i="1" baseline="-25000" dirty="0" smtClean="0">
                <a:solidFill>
                  <a:schemeClr val="accent5">
                    <a:lumMod val="75000"/>
                  </a:schemeClr>
                </a:solidFill>
                <a:latin typeface="Times New Roman" pitchFamily="18" charset="0"/>
                <a:cs typeface="Times New Roman" pitchFamily="18" charset="0"/>
              </a:rPr>
              <a:t>i </a:t>
            </a:r>
            <a:r>
              <a:rPr lang="es-MX" dirty="0" smtClean="0">
                <a:solidFill>
                  <a:schemeClr val="accent5">
                    <a:lumMod val="75000"/>
                  </a:schemeClr>
                </a:solidFill>
              </a:rPr>
              <a:t>: </a:t>
            </a:r>
            <a:r>
              <a:rPr lang="es-MX" dirty="0" smtClean="0"/>
              <a:t>Variable instrumental.</a:t>
            </a:r>
          </a:p>
          <a:p>
            <a:pPr eaLnBrk="1" fontAlgn="auto" hangingPunct="1">
              <a:spcAft>
                <a:spcPts val="0"/>
              </a:spcAft>
              <a:buFont typeface="Arial" pitchFamily="34" charset="0"/>
              <a:buChar char="•"/>
              <a:defRPr/>
            </a:pPr>
            <a:endParaRPr lang="es-MX" dirty="0" smtClean="0">
              <a:solidFill>
                <a:schemeClr val="accent5">
                  <a:lumMod val="75000"/>
                </a:schemeClr>
              </a:solidFill>
            </a:endParaRPr>
          </a:p>
          <a:p>
            <a:pPr eaLnBrk="1" fontAlgn="auto" hangingPunct="1">
              <a:spcAft>
                <a:spcPts val="0"/>
              </a:spcAft>
              <a:buFont typeface="Arial" pitchFamily="34" charset="0"/>
              <a:buChar char="•"/>
              <a:defRPr/>
            </a:pPr>
            <a:endParaRPr lang="es-MX" dirty="0" smtClean="0">
              <a:solidFill>
                <a:schemeClr val="accent5">
                  <a:lumMod val="75000"/>
                </a:schemeClr>
              </a:solidFill>
            </a:endParaRPr>
          </a:p>
          <a:p>
            <a:pPr eaLnBrk="1" fontAlgn="auto" hangingPunct="1">
              <a:spcAft>
                <a:spcPts val="0"/>
              </a:spcAft>
              <a:buFont typeface="Arial" pitchFamily="34" charset="0"/>
              <a:buChar char="•"/>
              <a:defRPr/>
            </a:pPr>
            <a:endParaRPr lang="es-MX" dirty="0">
              <a:solidFill>
                <a:schemeClr val="accent5">
                  <a:lumMod val="75000"/>
                </a:schemeClr>
              </a:solidFill>
            </a:endParaRPr>
          </a:p>
        </p:txBody>
      </p:sp>
      <p:pic>
        <p:nvPicPr>
          <p:cNvPr id="7173" name="Picture 1"/>
          <p:cNvPicPr>
            <a:picLocks noChangeAspect="1" noChangeArrowheads="1"/>
          </p:cNvPicPr>
          <p:nvPr/>
        </p:nvPicPr>
        <p:blipFill>
          <a:blip r:embed="rId4" cstate="print"/>
          <a:srcRect/>
          <a:stretch>
            <a:fillRect/>
          </a:stretch>
        </p:blipFill>
        <p:spPr bwMode="auto">
          <a:xfrm>
            <a:off x="0" y="0"/>
            <a:ext cx="2500313" cy="1189038"/>
          </a:xfrm>
          <a:prstGeom prst="rect">
            <a:avLst/>
          </a:prstGeom>
          <a:noFill/>
          <a:ln w="9525">
            <a:noFill/>
            <a:miter lim="800000"/>
            <a:headEnd/>
            <a:tailEnd/>
          </a:ln>
        </p:spPr>
      </p:pic>
      <p:sp>
        <p:nvSpPr>
          <p:cNvPr id="717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atin typeface="Calibri" pitchFamily="34" charset="0"/>
            </a:endParaRPr>
          </a:p>
        </p:txBody>
      </p:sp>
      <p:sp>
        <p:nvSpPr>
          <p:cNvPr id="7175" name="Rectangle 3"/>
          <p:cNvSpPr>
            <a:spLocks noChangeArrowheads="1"/>
          </p:cNvSpPr>
          <p:nvPr/>
        </p:nvSpPr>
        <p:spPr bwMode="auto">
          <a:xfrm>
            <a:off x="0" y="476250"/>
            <a:ext cx="9144000" cy="0"/>
          </a:xfrm>
          <a:prstGeom prst="rect">
            <a:avLst/>
          </a:prstGeom>
          <a:noFill/>
          <a:ln w="9525">
            <a:noFill/>
            <a:miter lim="800000"/>
            <a:headEnd/>
            <a:tailEnd/>
          </a:ln>
        </p:spPr>
        <p:txBody>
          <a:bodyPr wrap="none" anchor="ctr">
            <a:spAutoFit/>
          </a:bodyPr>
          <a:lstStyle/>
          <a:p>
            <a:r>
              <a:rPr lang="es-ES" sz="1900">
                <a:cs typeface="Times New Roman" pitchFamily="18" charset="0"/>
              </a:rPr>
              <a:t> </a:t>
            </a:r>
            <a:r>
              <a:rPr lang="en-US" sz="900"/>
              <a:t> </a:t>
            </a:r>
            <a:endParaRPr lang="en-US"/>
          </a:p>
        </p:txBody>
      </p:sp>
      <p:graphicFrame>
        <p:nvGraphicFramePr>
          <p:cNvPr id="7170" name="Object 2"/>
          <p:cNvGraphicFramePr>
            <a:graphicFrameLocks noChangeAspect="1"/>
          </p:cNvGraphicFramePr>
          <p:nvPr/>
        </p:nvGraphicFramePr>
        <p:xfrm>
          <a:off x="2205038" y="2933700"/>
          <a:ext cx="4084637" cy="1384300"/>
        </p:xfrm>
        <a:graphic>
          <a:graphicData uri="http://schemas.openxmlformats.org/presentationml/2006/ole">
            <p:oleObj spid="_x0000_s7173" name="Ecuación" r:id="rId5" imgW="1574800" imgH="533400" progId="Equation.3">
              <p:embed/>
            </p:oleObj>
          </a:graphicData>
        </a:graphic>
      </p:graphicFrame>
      <p:sp>
        <p:nvSpPr>
          <p:cNvPr id="9" name="8 Rectángulo"/>
          <p:cNvSpPr/>
          <p:nvPr/>
        </p:nvSpPr>
        <p:spPr>
          <a:xfrm>
            <a:off x="0" y="6534150"/>
            <a:ext cx="9144000" cy="323850"/>
          </a:xfrm>
          <a:prstGeom prst="rect">
            <a:avLst/>
          </a:prstGeom>
        </p:spPr>
        <p:txBody>
          <a:bodyPr>
            <a:spAutoFit/>
          </a:bodyPr>
          <a:lstStyle/>
          <a:p>
            <a:pPr algn="ctr" fontAlgn="auto">
              <a:spcBef>
                <a:spcPts val="0"/>
              </a:spcBef>
              <a:spcAft>
                <a:spcPts val="0"/>
              </a:spcAft>
              <a:defRPr/>
            </a:pPr>
            <a:r>
              <a:rPr lang="es-MX" sz="1500" smtClean="0">
                <a:solidFill>
                  <a:schemeClr val="tx1">
                    <a:lumMod val="50000"/>
                    <a:lumOff val="50000"/>
                  </a:schemeClr>
                </a:solidFill>
              </a:rPr>
              <a:t>Guía práctica para la evaluación de impacto /</a:t>
            </a:r>
            <a:r>
              <a:rPr lang="es-CO" sz="1500" smtClean="0">
                <a:solidFill>
                  <a:schemeClr val="tx1">
                    <a:lumMod val="50000"/>
                    <a:lumOff val="50000"/>
                  </a:schemeClr>
                </a:solidFill>
              </a:rPr>
              <a:t>Capítulo </a:t>
            </a:r>
            <a:r>
              <a:rPr lang="es-CO" sz="1500" dirty="0">
                <a:solidFill>
                  <a:schemeClr val="tx1">
                    <a:lumMod val="50000"/>
                    <a:lumOff val="50000"/>
                  </a:schemeClr>
                </a:solidFill>
              </a:rPr>
              <a:t>7: Variables instrumentales/</a:t>
            </a:r>
            <a:fld id="{25BCED47-8EB5-4194-A09B-7F0E27AB176B}" type="slidenum">
              <a:rPr lang="es-CO" sz="1500">
                <a:solidFill>
                  <a:schemeClr val="tx1">
                    <a:lumMod val="50000"/>
                    <a:lumOff val="50000"/>
                  </a:schemeClr>
                </a:solidFill>
              </a:rPr>
              <a:pPr algn="ctr" fontAlgn="auto">
                <a:spcBef>
                  <a:spcPts val="0"/>
                </a:spcBef>
                <a:spcAft>
                  <a:spcPts val="0"/>
                </a:spcAft>
                <a:defRPr/>
              </a:pPr>
              <a:t>18</a:t>
            </a:fld>
            <a:endParaRPr lang="es-ES" sz="1500" dirty="0">
              <a:solidFill>
                <a:schemeClr val="tx1">
                  <a:lumMod val="50000"/>
                  <a:lumOff val="50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Título"/>
          <p:cNvSpPr>
            <a:spLocks noGrp="1"/>
          </p:cNvSpPr>
          <p:nvPr>
            <p:ph type="title"/>
          </p:nvPr>
        </p:nvSpPr>
        <p:spPr>
          <a:xfrm>
            <a:off x="2554288" y="427038"/>
            <a:ext cx="6132512" cy="1131887"/>
          </a:xfrm>
        </p:spPr>
        <p:txBody>
          <a:bodyPr rtlCol="0">
            <a:normAutofit fontScale="90000"/>
          </a:bodyPr>
          <a:lstStyle/>
          <a:p>
            <a:pPr eaLnBrk="1" fontAlgn="auto" hangingPunct="1">
              <a:spcAft>
                <a:spcPts val="0"/>
              </a:spcAft>
              <a:defRPr/>
            </a:pPr>
            <a:r>
              <a:rPr lang="es-MX" u="sng" dirty="0" smtClean="0"/>
              <a:t>Variables instrumentales</a:t>
            </a:r>
            <a:br>
              <a:rPr lang="es-MX" u="sng" dirty="0" smtClean="0"/>
            </a:br>
            <a:r>
              <a:rPr lang="es-MX" u="sng" dirty="0" smtClean="0"/>
              <a:t>mínimos cuadrados en dos etapas (MC2E)</a:t>
            </a:r>
            <a:endParaRPr lang="en-US" u="sng" dirty="0"/>
          </a:p>
        </p:txBody>
      </p:sp>
      <p:sp>
        <p:nvSpPr>
          <p:cNvPr id="10" name="9 Marcador de contenido"/>
          <p:cNvSpPr>
            <a:spLocks noGrp="1"/>
          </p:cNvSpPr>
          <p:nvPr>
            <p:ph idx="1"/>
          </p:nvPr>
        </p:nvSpPr>
        <p:spPr>
          <a:xfrm>
            <a:off x="476250" y="1903413"/>
            <a:ext cx="8429625" cy="4525962"/>
          </a:xfrm>
        </p:spPr>
        <p:txBody>
          <a:bodyPr rtlCol="0">
            <a:normAutofit fontScale="92500" lnSpcReduction="20000"/>
          </a:bodyPr>
          <a:lstStyle/>
          <a:p>
            <a:pPr marL="92075" indent="19050" eaLnBrk="1" fontAlgn="auto" hangingPunct="1">
              <a:spcAft>
                <a:spcPts val="0"/>
              </a:spcAft>
              <a:buFont typeface="Arial" pitchFamily="34" charset="0"/>
              <a:buNone/>
              <a:defRPr/>
            </a:pPr>
            <a:r>
              <a:rPr lang="es-MX" dirty="0" smtClean="0"/>
              <a:t>Este estimador se puede obtener con base en un procedimiento de dos etapas:</a:t>
            </a:r>
          </a:p>
          <a:p>
            <a:pPr eaLnBrk="1" fontAlgn="auto" hangingPunct="1">
              <a:spcAft>
                <a:spcPts val="0"/>
              </a:spcAft>
              <a:buFont typeface="Arial" pitchFamily="34" charset="0"/>
              <a:buChar char="•"/>
              <a:defRPr/>
            </a:pPr>
            <a:r>
              <a:rPr lang="es-MX" dirty="0" smtClean="0">
                <a:solidFill>
                  <a:schemeClr val="accent5">
                    <a:lumMod val="75000"/>
                  </a:schemeClr>
                </a:solidFill>
              </a:rPr>
              <a:t>Primera etapa: </a:t>
            </a:r>
          </a:p>
          <a:p>
            <a:pPr eaLnBrk="1" fontAlgn="auto" hangingPunct="1">
              <a:spcAft>
                <a:spcPts val="0"/>
              </a:spcAft>
              <a:buFont typeface="Arial" pitchFamily="34" charset="0"/>
              <a:buChar char="•"/>
              <a:defRPr/>
            </a:pPr>
            <a:endParaRPr lang="es-MX" dirty="0" smtClean="0">
              <a:solidFill>
                <a:schemeClr val="accent5">
                  <a:lumMod val="75000"/>
                </a:schemeClr>
              </a:solidFill>
            </a:endParaRPr>
          </a:p>
          <a:p>
            <a:pPr eaLnBrk="1" fontAlgn="auto" hangingPunct="1">
              <a:spcAft>
                <a:spcPts val="0"/>
              </a:spcAft>
              <a:buFont typeface="Arial" pitchFamily="34" charset="0"/>
              <a:buChar char="•"/>
              <a:defRPr/>
            </a:pPr>
            <a:endParaRPr lang="es-MX" sz="2200" dirty="0" smtClean="0">
              <a:solidFill>
                <a:schemeClr val="accent5">
                  <a:lumMod val="75000"/>
                </a:schemeClr>
              </a:solidFill>
            </a:endParaRPr>
          </a:p>
          <a:p>
            <a:pPr lvl="1" eaLnBrk="1" fontAlgn="auto" hangingPunct="1">
              <a:spcAft>
                <a:spcPts val="0"/>
              </a:spcAft>
              <a:buFont typeface="Arial" pitchFamily="34" charset="0"/>
              <a:buChar char="–"/>
              <a:defRPr/>
            </a:pPr>
            <a:r>
              <a:rPr lang="es-MX" dirty="0" smtClean="0"/>
              <a:t>Se predice la decisión de participación atribuible a cambios en el instrumento. </a:t>
            </a:r>
          </a:p>
          <a:p>
            <a:pPr lvl="1" eaLnBrk="1" fontAlgn="auto" hangingPunct="1">
              <a:spcAft>
                <a:spcPts val="0"/>
              </a:spcAft>
              <a:buFont typeface="Arial" pitchFamily="34" charset="0"/>
              <a:buChar char="–"/>
              <a:defRPr/>
            </a:pPr>
            <a:endParaRPr lang="es-MX" sz="2200" dirty="0" smtClean="0"/>
          </a:p>
          <a:p>
            <a:pPr lvl="1" eaLnBrk="1" fontAlgn="auto" hangingPunct="1">
              <a:spcAft>
                <a:spcPts val="0"/>
              </a:spcAft>
              <a:buFont typeface="Arial" pitchFamily="34" charset="0"/>
              <a:buChar char="–"/>
              <a:defRPr/>
            </a:pPr>
            <a:r>
              <a:rPr lang="el-GR" i="1" dirty="0" smtClean="0"/>
              <a:t>α</a:t>
            </a:r>
            <a:r>
              <a:rPr lang="es-MX" sz="2000" i="1" baseline="-25000" dirty="0" smtClean="0"/>
              <a:t>0</a:t>
            </a:r>
            <a:r>
              <a:rPr lang="es-MX" i="1" dirty="0" smtClean="0"/>
              <a:t>, </a:t>
            </a:r>
            <a:r>
              <a:rPr lang="el-GR" i="1" dirty="0" smtClean="0"/>
              <a:t>α</a:t>
            </a:r>
            <a:r>
              <a:rPr lang="es-MX" sz="1800" i="1" baseline="-25000" dirty="0" smtClean="0"/>
              <a:t>1</a:t>
            </a:r>
            <a:r>
              <a:rPr lang="es-MX" i="1" dirty="0" smtClean="0"/>
              <a:t>, </a:t>
            </a:r>
            <a:r>
              <a:rPr lang="el-GR" i="1" dirty="0" smtClean="0"/>
              <a:t>α</a:t>
            </a:r>
            <a:r>
              <a:rPr lang="es-MX" sz="1800" i="1" baseline="-25000" dirty="0" smtClean="0"/>
              <a:t>2</a:t>
            </a:r>
            <a:r>
              <a:rPr lang="es-MX" i="1" dirty="0" smtClean="0"/>
              <a:t>, ... </a:t>
            </a:r>
            <a:r>
              <a:rPr lang="es-CO" i="1" dirty="0" smtClean="0">
                <a:latin typeface="Symbol" pitchFamily="18" charset="2"/>
              </a:rPr>
              <a:t>a</a:t>
            </a:r>
            <a:r>
              <a:rPr lang="es-MX" sz="1800" i="1" baseline="-25000" dirty="0" smtClean="0"/>
              <a:t>k+1</a:t>
            </a:r>
            <a:r>
              <a:rPr lang="es-MX" i="1" dirty="0" smtClean="0"/>
              <a:t> </a:t>
            </a:r>
            <a:r>
              <a:rPr lang="es-MX" dirty="0" smtClean="0"/>
              <a:t>son los estimadores de MCO de la regresión del indicador de tratamiento sobre las variables exógenas y la variable instrumental.</a:t>
            </a:r>
          </a:p>
          <a:p>
            <a:pPr lvl="1" eaLnBrk="1" fontAlgn="auto" hangingPunct="1">
              <a:spcAft>
                <a:spcPts val="0"/>
              </a:spcAft>
              <a:buFont typeface="Arial" pitchFamily="34" charset="0"/>
              <a:buChar char="–"/>
              <a:defRPr/>
            </a:pPr>
            <a:endParaRPr lang="es-MX" dirty="0"/>
          </a:p>
        </p:txBody>
      </p:sp>
      <p:pic>
        <p:nvPicPr>
          <p:cNvPr id="8197" name="Picture 1"/>
          <p:cNvPicPr>
            <a:picLocks noChangeAspect="1" noChangeArrowheads="1"/>
          </p:cNvPicPr>
          <p:nvPr/>
        </p:nvPicPr>
        <p:blipFill>
          <a:blip r:embed="rId4" cstate="print"/>
          <a:srcRect/>
          <a:stretch>
            <a:fillRect/>
          </a:stretch>
        </p:blipFill>
        <p:spPr bwMode="auto">
          <a:xfrm>
            <a:off x="0" y="0"/>
            <a:ext cx="2500313" cy="1189038"/>
          </a:xfrm>
          <a:prstGeom prst="rect">
            <a:avLst/>
          </a:prstGeom>
          <a:noFill/>
          <a:ln w="9525">
            <a:noFill/>
            <a:miter lim="800000"/>
            <a:headEnd/>
            <a:tailEnd/>
          </a:ln>
        </p:spPr>
      </p:pic>
      <p:sp>
        <p:nvSpPr>
          <p:cNvPr id="819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r>
              <a:rPr lang="es-CO" sz="1200">
                <a:cs typeface="Times New Roman" pitchFamily="18" charset="0"/>
              </a:rPr>
              <a:t>   </a:t>
            </a:r>
            <a:endParaRPr lang="es-CO"/>
          </a:p>
        </p:txBody>
      </p:sp>
      <p:graphicFrame>
        <p:nvGraphicFramePr>
          <p:cNvPr id="8194" name="Object 2"/>
          <p:cNvGraphicFramePr>
            <a:graphicFrameLocks noChangeAspect="1"/>
          </p:cNvGraphicFramePr>
          <p:nvPr/>
        </p:nvGraphicFramePr>
        <p:xfrm>
          <a:off x="1430338" y="3176588"/>
          <a:ext cx="6626225" cy="669925"/>
        </p:xfrm>
        <a:graphic>
          <a:graphicData uri="http://schemas.openxmlformats.org/presentationml/2006/ole">
            <p:oleObj spid="_x0000_s8197" name="Ecuación" r:id="rId5" imgW="2247900" imgH="254000" progId="Equation.3">
              <p:embed/>
            </p:oleObj>
          </a:graphicData>
        </a:graphic>
      </p:graphicFrame>
      <p:sp>
        <p:nvSpPr>
          <p:cNvPr id="8" name="7 Rectángulo"/>
          <p:cNvSpPr/>
          <p:nvPr/>
        </p:nvSpPr>
        <p:spPr>
          <a:xfrm>
            <a:off x="0" y="6534150"/>
            <a:ext cx="9144000" cy="323850"/>
          </a:xfrm>
          <a:prstGeom prst="rect">
            <a:avLst/>
          </a:prstGeom>
        </p:spPr>
        <p:txBody>
          <a:bodyPr>
            <a:spAutoFit/>
          </a:bodyPr>
          <a:lstStyle/>
          <a:p>
            <a:pPr algn="ctr" fontAlgn="auto">
              <a:spcBef>
                <a:spcPts val="0"/>
              </a:spcBef>
              <a:spcAft>
                <a:spcPts val="0"/>
              </a:spcAft>
              <a:defRPr/>
            </a:pPr>
            <a:r>
              <a:rPr lang="es-MX" sz="1500" smtClean="0">
                <a:solidFill>
                  <a:schemeClr val="tx1">
                    <a:lumMod val="50000"/>
                    <a:lumOff val="50000"/>
                  </a:schemeClr>
                </a:solidFill>
              </a:rPr>
              <a:t>Guía práctica para la evaluación de impacto /</a:t>
            </a:r>
            <a:r>
              <a:rPr lang="es-CO" sz="1500" smtClean="0">
                <a:solidFill>
                  <a:schemeClr val="tx1">
                    <a:lumMod val="50000"/>
                    <a:lumOff val="50000"/>
                  </a:schemeClr>
                </a:solidFill>
              </a:rPr>
              <a:t>Capítulo </a:t>
            </a:r>
            <a:r>
              <a:rPr lang="es-CO" sz="1500" dirty="0">
                <a:solidFill>
                  <a:schemeClr val="tx1">
                    <a:lumMod val="50000"/>
                    <a:lumOff val="50000"/>
                  </a:schemeClr>
                </a:solidFill>
              </a:rPr>
              <a:t>7: Variables instrumentales/</a:t>
            </a:r>
            <a:fld id="{0D1A642A-DE8D-455D-8D52-55E64E7DC30C}" type="slidenum">
              <a:rPr lang="es-CO" sz="1500">
                <a:solidFill>
                  <a:schemeClr val="tx1">
                    <a:lumMod val="50000"/>
                    <a:lumOff val="50000"/>
                  </a:schemeClr>
                </a:solidFill>
              </a:rPr>
              <a:pPr algn="ctr" fontAlgn="auto">
                <a:spcBef>
                  <a:spcPts val="0"/>
                </a:spcBef>
                <a:spcAft>
                  <a:spcPts val="0"/>
                </a:spcAft>
                <a:defRPr/>
              </a:pPr>
              <a:t>19</a:t>
            </a:fld>
            <a:endParaRPr lang="es-ES" sz="1500" dirty="0">
              <a:solidFill>
                <a:schemeClr val="tx1">
                  <a:lumMod val="50000"/>
                  <a:lumOff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8 Título"/>
          <p:cNvSpPr>
            <a:spLocks noGrp="1"/>
          </p:cNvSpPr>
          <p:nvPr>
            <p:ph type="title"/>
          </p:nvPr>
        </p:nvSpPr>
        <p:spPr>
          <a:xfrm>
            <a:off x="2554288" y="285750"/>
            <a:ext cx="6132512" cy="1131888"/>
          </a:xfrm>
        </p:spPr>
        <p:txBody>
          <a:bodyPr/>
          <a:lstStyle/>
          <a:p>
            <a:pPr eaLnBrk="1" hangingPunct="1"/>
            <a:r>
              <a:rPr lang="es-MX" u="sng" smtClean="0"/>
              <a:t>Variables instrumentales</a:t>
            </a:r>
            <a:endParaRPr lang="en-US" u="sng" smtClean="0"/>
          </a:p>
        </p:txBody>
      </p:sp>
      <p:sp>
        <p:nvSpPr>
          <p:cNvPr id="10" name="9 Marcador de contenido"/>
          <p:cNvSpPr>
            <a:spLocks noGrp="1"/>
          </p:cNvSpPr>
          <p:nvPr>
            <p:ph idx="1"/>
          </p:nvPr>
        </p:nvSpPr>
        <p:spPr>
          <a:xfrm>
            <a:off x="428625" y="1903413"/>
            <a:ext cx="8429625" cy="4525962"/>
          </a:xfrm>
        </p:spPr>
        <p:txBody>
          <a:bodyPr rtlCol="0">
            <a:normAutofit fontScale="85000" lnSpcReduction="10000"/>
          </a:bodyPr>
          <a:lstStyle/>
          <a:p>
            <a:pPr eaLnBrk="1" fontAlgn="auto" hangingPunct="1">
              <a:spcAft>
                <a:spcPts val="0"/>
              </a:spcAft>
              <a:buFont typeface="Arial" pitchFamily="34" charset="0"/>
              <a:buChar char="•"/>
              <a:defRPr/>
            </a:pPr>
            <a:r>
              <a:rPr lang="es-MX" dirty="0" smtClean="0"/>
              <a:t>En ausencia del problema de autoselección:  </a:t>
            </a:r>
          </a:p>
          <a:p>
            <a:pPr lvl="1" eaLnBrk="1" fontAlgn="auto" hangingPunct="1">
              <a:spcAft>
                <a:spcPts val="0"/>
              </a:spcAft>
              <a:buFont typeface="Arial" pitchFamily="34" charset="0"/>
              <a:buNone/>
              <a:defRPr/>
            </a:pPr>
            <a:endParaRPr lang="es-MX" dirty="0" smtClean="0"/>
          </a:p>
          <a:p>
            <a:pPr lvl="1" eaLnBrk="1" fontAlgn="auto" hangingPunct="1">
              <a:spcAft>
                <a:spcPts val="0"/>
              </a:spcAft>
              <a:buFont typeface="Arial" pitchFamily="34" charset="0"/>
              <a:buNone/>
              <a:defRPr/>
            </a:pPr>
            <a:endParaRPr lang="es-MX" dirty="0" smtClean="0"/>
          </a:p>
          <a:p>
            <a:pPr lvl="1" eaLnBrk="1" fontAlgn="auto" hangingPunct="1">
              <a:spcAft>
                <a:spcPts val="0"/>
              </a:spcAft>
              <a:buFont typeface="Arial" pitchFamily="34" charset="0"/>
              <a:buNone/>
              <a:defRPr/>
            </a:pPr>
            <a:endParaRPr lang="es-MX" dirty="0" smtClean="0"/>
          </a:p>
          <a:p>
            <a:pPr eaLnBrk="1" fontAlgn="auto" hangingPunct="1">
              <a:spcAft>
                <a:spcPts val="0"/>
              </a:spcAft>
              <a:buFont typeface="Arial" pitchFamily="34" charset="0"/>
              <a:buChar char="•"/>
              <a:defRPr/>
            </a:pPr>
            <a:r>
              <a:rPr lang="es-MX" i="1" dirty="0" smtClean="0">
                <a:solidFill>
                  <a:schemeClr val="accent5">
                    <a:lumMod val="75000"/>
                  </a:schemeClr>
                </a:solidFill>
                <a:latin typeface="Times New Roman" pitchFamily="18" charset="0"/>
                <a:cs typeface="Times New Roman" pitchFamily="18" charset="0"/>
              </a:rPr>
              <a:t>D</a:t>
            </a:r>
            <a:r>
              <a:rPr lang="es-MX" sz="2200" i="1" baseline="-25000" dirty="0" smtClean="0">
                <a:solidFill>
                  <a:schemeClr val="accent5">
                    <a:lumMod val="75000"/>
                  </a:schemeClr>
                </a:solidFill>
                <a:latin typeface="Times New Roman" pitchFamily="18" charset="0"/>
                <a:cs typeface="Times New Roman" pitchFamily="18" charset="0"/>
              </a:rPr>
              <a:t>i</a:t>
            </a:r>
            <a:r>
              <a:rPr lang="es-MX" dirty="0" smtClean="0">
                <a:solidFill>
                  <a:schemeClr val="accent5">
                    <a:lumMod val="75000"/>
                  </a:schemeClr>
                </a:solidFill>
              </a:rPr>
              <a:t>:</a:t>
            </a:r>
            <a:r>
              <a:rPr lang="es-MX" dirty="0" smtClean="0"/>
              <a:t> Indicador de participación en el programa.</a:t>
            </a:r>
          </a:p>
          <a:p>
            <a:pPr eaLnBrk="1" fontAlgn="auto" hangingPunct="1">
              <a:spcAft>
                <a:spcPts val="0"/>
              </a:spcAft>
              <a:buFont typeface="Arial" pitchFamily="34" charset="0"/>
              <a:buChar char="•"/>
              <a:defRPr/>
            </a:pPr>
            <a:r>
              <a:rPr lang="es-MX" i="1" dirty="0" smtClean="0">
                <a:solidFill>
                  <a:schemeClr val="accent5">
                    <a:lumMod val="75000"/>
                  </a:schemeClr>
                </a:solidFill>
                <a:latin typeface="Times New Roman" pitchFamily="18" charset="0"/>
                <a:cs typeface="Times New Roman" pitchFamily="18" charset="0"/>
              </a:rPr>
              <a:t>Y</a:t>
            </a:r>
            <a:r>
              <a:rPr lang="es-MX" sz="2200" i="1" baseline="-25000" dirty="0" smtClean="0">
                <a:solidFill>
                  <a:schemeClr val="accent5">
                    <a:lumMod val="75000"/>
                  </a:schemeClr>
                </a:solidFill>
                <a:latin typeface="Times New Roman" pitchFamily="18" charset="0"/>
                <a:cs typeface="Times New Roman" pitchFamily="18" charset="0"/>
              </a:rPr>
              <a:t>i</a:t>
            </a:r>
            <a:r>
              <a:rPr lang="es-MX" dirty="0" smtClean="0">
                <a:solidFill>
                  <a:schemeClr val="accent5">
                    <a:lumMod val="75000"/>
                  </a:schemeClr>
                </a:solidFill>
              </a:rPr>
              <a:t>:</a:t>
            </a:r>
            <a:r>
              <a:rPr lang="es-MX" dirty="0" smtClean="0"/>
              <a:t> Variable de resultado.</a:t>
            </a:r>
          </a:p>
          <a:p>
            <a:pPr eaLnBrk="1" fontAlgn="auto" hangingPunct="1">
              <a:spcAft>
                <a:spcPts val="0"/>
              </a:spcAft>
              <a:buFont typeface="Arial" pitchFamily="34" charset="0"/>
              <a:buChar char="•"/>
              <a:defRPr/>
            </a:pPr>
            <a:r>
              <a:rPr lang="es-MX" i="1" dirty="0" smtClean="0">
                <a:solidFill>
                  <a:schemeClr val="accent5">
                    <a:lumMod val="75000"/>
                  </a:schemeClr>
                </a:solidFill>
                <a:latin typeface="Times New Roman" pitchFamily="18" charset="0"/>
                <a:cs typeface="Times New Roman" pitchFamily="18" charset="0"/>
              </a:rPr>
              <a:t>X</a:t>
            </a:r>
            <a:r>
              <a:rPr lang="es-MX" sz="2200" i="1" baseline="-25000" dirty="0" smtClean="0">
                <a:solidFill>
                  <a:schemeClr val="accent5">
                    <a:lumMod val="75000"/>
                  </a:schemeClr>
                </a:solidFill>
                <a:latin typeface="Times New Roman" pitchFamily="18" charset="0"/>
                <a:cs typeface="Times New Roman" pitchFamily="18" charset="0"/>
              </a:rPr>
              <a:t>1i </a:t>
            </a:r>
            <a:r>
              <a:rPr lang="es-MX" i="1" dirty="0" smtClean="0">
                <a:solidFill>
                  <a:schemeClr val="accent5">
                    <a:lumMod val="75000"/>
                  </a:schemeClr>
                </a:solidFill>
                <a:latin typeface="Times New Roman" pitchFamily="18" charset="0"/>
                <a:cs typeface="Times New Roman" pitchFamily="18" charset="0"/>
              </a:rPr>
              <a:t>,…, </a:t>
            </a:r>
            <a:r>
              <a:rPr lang="es-MX" i="1" dirty="0" err="1" smtClean="0">
                <a:solidFill>
                  <a:schemeClr val="accent5">
                    <a:lumMod val="75000"/>
                  </a:schemeClr>
                </a:solidFill>
                <a:latin typeface="Times New Roman" pitchFamily="18" charset="0"/>
                <a:cs typeface="Times New Roman" pitchFamily="18" charset="0"/>
              </a:rPr>
              <a:t>X</a:t>
            </a:r>
            <a:r>
              <a:rPr lang="es-MX" sz="2200" i="1" baseline="-25000" dirty="0" err="1" smtClean="0">
                <a:solidFill>
                  <a:schemeClr val="accent5">
                    <a:lumMod val="75000"/>
                  </a:schemeClr>
                </a:solidFill>
                <a:latin typeface="Times New Roman" pitchFamily="18" charset="0"/>
                <a:cs typeface="Times New Roman" pitchFamily="18" charset="0"/>
              </a:rPr>
              <a:t>ki</a:t>
            </a:r>
            <a:r>
              <a:rPr lang="es-MX" dirty="0" smtClean="0">
                <a:solidFill>
                  <a:schemeClr val="accent5">
                    <a:lumMod val="75000"/>
                  </a:schemeClr>
                </a:solidFill>
              </a:rPr>
              <a:t>: </a:t>
            </a:r>
            <a:r>
              <a:rPr lang="es-MX" dirty="0" smtClean="0"/>
              <a:t>Vector de variables observadas del individuo. </a:t>
            </a:r>
          </a:p>
          <a:p>
            <a:pPr eaLnBrk="1" fontAlgn="auto" hangingPunct="1">
              <a:spcAft>
                <a:spcPts val="0"/>
              </a:spcAft>
              <a:buFont typeface="Arial" pitchFamily="34" charset="0"/>
              <a:buChar char="•"/>
              <a:defRPr/>
            </a:pPr>
            <a:r>
              <a:rPr lang="es-MX" i="1" dirty="0" smtClean="0">
                <a:solidFill>
                  <a:schemeClr val="accent5">
                    <a:lumMod val="75000"/>
                  </a:schemeClr>
                </a:solidFill>
                <a:latin typeface="Times New Roman" pitchFamily="18" charset="0"/>
                <a:cs typeface="Times New Roman" pitchFamily="18" charset="0"/>
              </a:rPr>
              <a:t>U</a:t>
            </a:r>
            <a:r>
              <a:rPr lang="es-MX" sz="2200" i="1" baseline="-25000" dirty="0" smtClean="0">
                <a:solidFill>
                  <a:schemeClr val="accent5">
                    <a:lumMod val="75000"/>
                  </a:schemeClr>
                </a:solidFill>
                <a:latin typeface="Times New Roman" pitchFamily="18" charset="0"/>
                <a:cs typeface="Times New Roman" pitchFamily="18" charset="0"/>
              </a:rPr>
              <a:t>i</a:t>
            </a:r>
            <a:r>
              <a:rPr lang="es-MX" dirty="0" smtClean="0">
                <a:solidFill>
                  <a:schemeClr val="accent5">
                    <a:lumMod val="75000"/>
                  </a:schemeClr>
                </a:solidFill>
              </a:rPr>
              <a:t>:</a:t>
            </a:r>
            <a:r>
              <a:rPr lang="es-MX" dirty="0" smtClean="0"/>
              <a:t> Error,  elementos no observados o no medidos.</a:t>
            </a:r>
          </a:p>
          <a:p>
            <a:pPr lvl="1" eaLnBrk="1" fontAlgn="auto" hangingPunct="1">
              <a:spcAft>
                <a:spcPts val="0"/>
              </a:spcAft>
              <a:buFont typeface="Arial" pitchFamily="34" charset="0"/>
              <a:buChar char="–"/>
              <a:defRPr/>
            </a:pPr>
            <a:r>
              <a:rPr lang="es-MX" dirty="0" smtClean="0"/>
              <a:t>Determinan la variables de resultado. </a:t>
            </a:r>
          </a:p>
          <a:p>
            <a:pPr lvl="1" eaLnBrk="1" fontAlgn="auto" hangingPunct="1">
              <a:spcAft>
                <a:spcPts val="0"/>
              </a:spcAft>
              <a:buFont typeface="Arial" pitchFamily="34" charset="0"/>
              <a:buChar char="–"/>
              <a:defRPr/>
            </a:pPr>
            <a:r>
              <a:rPr lang="es-MX" dirty="0" smtClean="0"/>
              <a:t>No están contenidos en el vector </a:t>
            </a:r>
            <a:r>
              <a:rPr lang="es-MX" i="1" dirty="0" smtClean="0">
                <a:latin typeface="Times New Roman" pitchFamily="18" charset="0"/>
                <a:cs typeface="Times New Roman" pitchFamily="18" charset="0"/>
              </a:rPr>
              <a:t>X</a:t>
            </a:r>
            <a:r>
              <a:rPr lang="es-MX" sz="2400" i="1" baseline="-25000" dirty="0" smtClean="0">
                <a:latin typeface="Times New Roman" pitchFamily="18" charset="0"/>
                <a:cs typeface="Times New Roman" pitchFamily="18" charset="0"/>
              </a:rPr>
              <a:t>i</a:t>
            </a:r>
            <a:r>
              <a:rPr lang="es-MX" sz="2000" dirty="0" smtClean="0"/>
              <a:t>.</a:t>
            </a:r>
            <a:endParaRPr lang="en-US" sz="2400" i="1" baseline="-25000" dirty="0" smtClean="0">
              <a:latin typeface="Times New Roman" pitchFamily="18" charset="0"/>
              <a:cs typeface="Times New Roman" pitchFamily="18" charset="0"/>
            </a:endParaRPr>
          </a:p>
          <a:p>
            <a:pPr eaLnBrk="1" fontAlgn="auto" hangingPunct="1">
              <a:spcAft>
                <a:spcPts val="0"/>
              </a:spcAft>
              <a:buFont typeface="Arial" pitchFamily="34" charset="0"/>
              <a:buNone/>
              <a:defRPr/>
            </a:pPr>
            <a:endParaRPr lang="es-MX" dirty="0" smtClean="0"/>
          </a:p>
          <a:p>
            <a:pPr eaLnBrk="1" fontAlgn="auto" hangingPunct="1">
              <a:spcAft>
                <a:spcPts val="0"/>
              </a:spcAft>
              <a:buFont typeface="Arial" pitchFamily="34" charset="0"/>
              <a:buChar char="•"/>
              <a:defRPr/>
            </a:pPr>
            <a:endParaRPr lang="es-MX" dirty="0" smtClean="0"/>
          </a:p>
          <a:p>
            <a:pPr eaLnBrk="1" fontAlgn="auto" hangingPunct="1">
              <a:spcAft>
                <a:spcPts val="0"/>
              </a:spcAft>
              <a:buFont typeface="Arial" pitchFamily="34" charset="0"/>
              <a:buChar char="•"/>
              <a:defRPr/>
            </a:pPr>
            <a:endParaRPr lang="es-MX" dirty="0"/>
          </a:p>
        </p:txBody>
      </p:sp>
      <p:pic>
        <p:nvPicPr>
          <p:cNvPr id="1029" name="Picture 1"/>
          <p:cNvPicPr>
            <a:picLocks noChangeAspect="1" noChangeArrowheads="1"/>
          </p:cNvPicPr>
          <p:nvPr/>
        </p:nvPicPr>
        <p:blipFill>
          <a:blip r:embed="rId4" cstate="print"/>
          <a:srcRect/>
          <a:stretch>
            <a:fillRect/>
          </a:stretch>
        </p:blipFill>
        <p:spPr bwMode="auto">
          <a:xfrm>
            <a:off x="0" y="0"/>
            <a:ext cx="2500313" cy="1189038"/>
          </a:xfrm>
          <a:prstGeom prst="rect">
            <a:avLst/>
          </a:prstGeom>
          <a:noFill/>
          <a:ln w="9525">
            <a:noFill/>
            <a:miter lim="800000"/>
            <a:headEnd/>
            <a:tailEnd/>
          </a:ln>
        </p:spPr>
      </p:pic>
      <p:sp>
        <p:nvSpPr>
          <p:cNvPr id="8" name="7 Rectángulo"/>
          <p:cNvSpPr/>
          <p:nvPr/>
        </p:nvSpPr>
        <p:spPr>
          <a:xfrm>
            <a:off x="0" y="6534150"/>
            <a:ext cx="9144000" cy="323850"/>
          </a:xfrm>
          <a:prstGeom prst="rect">
            <a:avLst/>
          </a:prstGeom>
        </p:spPr>
        <p:txBody>
          <a:bodyPr>
            <a:spAutoFit/>
          </a:bodyPr>
          <a:lstStyle/>
          <a:p>
            <a:pPr algn="ctr" fontAlgn="auto">
              <a:spcBef>
                <a:spcPts val="0"/>
              </a:spcBef>
              <a:spcAft>
                <a:spcPts val="0"/>
              </a:spcAft>
              <a:defRPr/>
            </a:pPr>
            <a:r>
              <a:rPr lang="es-MX" sz="1500" smtClean="0">
                <a:solidFill>
                  <a:schemeClr val="tx1">
                    <a:lumMod val="50000"/>
                    <a:lumOff val="50000"/>
                  </a:schemeClr>
                </a:solidFill>
                <a:latin typeface="+mn-lt"/>
                <a:cs typeface="+mn-cs"/>
              </a:rPr>
              <a:t>Guía práctica para la evaluación de impacto /</a:t>
            </a:r>
            <a:r>
              <a:rPr lang="es-CO" sz="1500" smtClean="0">
                <a:solidFill>
                  <a:schemeClr val="tx1">
                    <a:lumMod val="50000"/>
                    <a:lumOff val="50000"/>
                  </a:schemeClr>
                </a:solidFill>
                <a:latin typeface="+mn-lt"/>
                <a:cs typeface="+mn-cs"/>
              </a:rPr>
              <a:t>Capítulo </a:t>
            </a:r>
            <a:r>
              <a:rPr lang="es-CO" sz="1500" dirty="0">
                <a:solidFill>
                  <a:schemeClr val="tx1">
                    <a:lumMod val="50000"/>
                    <a:lumOff val="50000"/>
                  </a:schemeClr>
                </a:solidFill>
                <a:latin typeface="+mn-lt"/>
                <a:cs typeface="+mn-cs"/>
              </a:rPr>
              <a:t>7: Variables instrumentales/</a:t>
            </a:r>
            <a:fld id="{C11027C4-3B6E-454D-9E6F-6A0516F2A1A7}" type="slidenum">
              <a:rPr lang="es-CO" sz="1500">
                <a:solidFill>
                  <a:schemeClr val="tx1">
                    <a:lumMod val="50000"/>
                    <a:lumOff val="50000"/>
                  </a:schemeClr>
                </a:solidFill>
                <a:latin typeface="+mn-lt"/>
                <a:cs typeface="+mn-cs"/>
              </a:rPr>
              <a:pPr algn="ctr" fontAlgn="auto">
                <a:spcBef>
                  <a:spcPts val="0"/>
                </a:spcBef>
                <a:spcAft>
                  <a:spcPts val="0"/>
                </a:spcAft>
                <a:defRPr/>
              </a:pPr>
              <a:t>2</a:t>
            </a:fld>
            <a:endParaRPr lang="es-ES" sz="1500" dirty="0">
              <a:solidFill>
                <a:schemeClr val="tx1">
                  <a:lumMod val="50000"/>
                  <a:lumOff val="50000"/>
                </a:schemeClr>
              </a:solidFill>
              <a:latin typeface="+mn-lt"/>
              <a:cs typeface="+mn-cs"/>
            </a:endParaRPr>
          </a:p>
        </p:txBody>
      </p:sp>
      <p:sp>
        <p:nvSpPr>
          <p:cNvPr id="103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atin typeface="Calibri" pitchFamily="34" charset="0"/>
            </a:endParaRPr>
          </a:p>
        </p:txBody>
      </p:sp>
      <p:graphicFrame>
        <p:nvGraphicFramePr>
          <p:cNvPr id="1026" name="Object 2"/>
          <p:cNvGraphicFramePr>
            <a:graphicFrameLocks noChangeAspect="1"/>
          </p:cNvGraphicFramePr>
          <p:nvPr>
            <p:extLst>
              <p:ext uri="{D42A27DB-BD31-4B8C-83A1-F6EECF244321}">
                <p14:modId xmlns:p14="http://schemas.microsoft.com/office/powerpoint/2010/main" xmlns="" val="1754260971"/>
              </p:ext>
            </p:extLst>
          </p:nvPr>
        </p:nvGraphicFramePr>
        <p:xfrm>
          <a:off x="987425" y="2557463"/>
          <a:ext cx="7494588" cy="595312"/>
        </p:xfrm>
        <a:graphic>
          <a:graphicData uri="http://schemas.openxmlformats.org/presentationml/2006/ole">
            <p:oleObj spid="_x0000_s1029" name="Ecuación" r:id="rId5" imgW="2501640" imgH="228600" progId="Equation.3">
              <p:embed/>
            </p:oleObj>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Título"/>
          <p:cNvSpPr>
            <a:spLocks noGrp="1"/>
          </p:cNvSpPr>
          <p:nvPr>
            <p:ph type="title"/>
          </p:nvPr>
        </p:nvSpPr>
        <p:spPr>
          <a:xfrm>
            <a:off x="2554288" y="285750"/>
            <a:ext cx="6132512" cy="1131888"/>
          </a:xfrm>
        </p:spPr>
        <p:txBody>
          <a:bodyPr rtlCol="0">
            <a:normAutofit fontScale="90000"/>
          </a:bodyPr>
          <a:lstStyle/>
          <a:p>
            <a:pPr eaLnBrk="1" fontAlgn="auto" hangingPunct="1">
              <a:spcAft>
                <a:spcPts val="0"/>
              </a:spcAft>
              <a:defRPr/>
            </a:pPr>
            <a:r>
              <a:rPr lang="es-MX" u="sng" dirty="0" smtClean="0"/>
              <a:t>Variables instrumentales</a:t>
            </a:r>
            <a:br>
              <a:rPr lang="es-MX" u="sng" dirty="0" smtClean="0"/>
            </a:br>
            <a:r>
              <a:rPr lang="es-MX" u="sng" dirty="0" smtClean="0"/>
              <a:t>MC2E</a:t>
            </a:r>
            <a:endParaRPr lang="en-US" u="sng" dirty="0"/>
          </a:p>
        </p:txBody>
      </p:sp>
      <mc:AlternateContent xmlns:mc="http://schemas.openxmlformats.org/markup-compatibility/2006">
        <mc:Choice xmlns:a14="http://schemas.microsoft.com/office/drawing/2010/main" xmlns="" Requires="a14">
          <p:sp>
            <p:nvSpPr>
              <p:cNvPr id="10" name="9 Marcador de contenido"/>
              <p:cNvSpPr>
                <a:spLocks noGrp="1"/>
              </p:cNvSpPr>
              <p:nvPr>
                <p:ph idx="1"/>
              </p:nvPr>
            </p:nvSpPr>
            <p:spPr>
              <a:xfrm>
                <a:off x="476250" y="1903413"/>
                <a:ext cx="8429625" cy="4525962"/>
              </a:xfrm>
            </p:spPr>
            <p:txBody>
              <a:bodyPr rtlCol="0">
                <a:normAutofit fontScale="92500" lnSpcReduction="10000"/>
              </a:bodyPr>
              <a:lstStyle/>
              <a:p>
                <a:pPr eaLnBrk="1" fontAlgn="auto" hangingPunct="1">
                  <a:spcAft>
                    <a:spcPts val="0"/>
                  </a:spcAft>
                  <a:buFont typeface="Arial" pitchFamily="34" charset="0"/>
                  <a:buChar char="•"/>
                  <a:defRPr/>
                </a:pPr>
                <a:r>
                  <a:rPr lang="es-MX" dirty="0" smtClean="0">
                    <a:solidFill>
                      <a:schemeClr val="accent5">
                        <a:lumMod val="75000"/>
                      </a:schemeClr>
                    </a:solidFill>
                  </a:rPr>
                  <a:t>Segunda etapa:</a:t>
                </a:r>
              </a:p>
              <a:p>
                <a:pPr eaLnBrk="1" fontAlgn="auto" hangingPunct="1">
                  <a:spcAft>
                    <a:spcPts val="0"/>
                  </a:spcAft>
                  <a:buFont typeface="Arial" pitchFamily="34" charset="0"/>
                  <a:buChar char="•"/>
                  <a:defRPr/>
                </a:pPr>
                <a:endParaRPr lang="es-MX" dirty="0" smtClean="0">
                  <a:solidFill>
                    <a:schemeClr val="accent5">
                      <a:lumMod val="75000"/>
                    </a:schemeClr>
                  </a:solidFill>
                </a:endParaRPr>
              </a:p>
              <a:p>
                <a:pPr eaLnBrk="1" fontAlgn="auto" hangingPunct="1">
                  <a:spcAft>
                    <a:spcPts val="0"/>
                  </a:spcAft>
                  <a:buFont typeface="Arial" pitchFamily="34" charset="0"/>
                  <a:buNone/>
                  <a:defRPr/>
                </a:pPr>
                <a:r>
                  <a:rPr lang="es-MX" dirty="0" smtClean="0"/>
                  <a:t> </a:t>
                </a:r>
              </a:p>
              <a:p>
                <a:pPr lvl="1" eaLnBrk="1" fontAlgn="auto" hangingPunct="1">
                  <a:spcAft>
                    <a:spcPts val="0"/>
                  </a:spcAft>
                  <a:buFont typeface="Arial" pitchFamily="34" charset="0"/>
                  <a:buChar char="–"/>
                  <a:defRPr/>
                </a:pPr>
                <a:endParaRPr lang="es-MX" dirty="0" smtClean="0"/>
              </a:p>
              <a:p>
                <a:pPr eaLnBrk="1" fontAlgn="auto" hangingPunct="1">
                  <a:spcAft>
                    <a:spcPts val="0"/>
                  </a:spcAft>
                  <a:buFont typeface="Arial" pitchFamily="34" charset="0"/>
                  <a:buNone/>
                  <a:defRPr/>
                </a:pPr>
                <a:r>
                  <a:rPr lang="es-MX" dirty="0" smtClean="0"/>
                  <a:t>	Se utiliza la variación en </a:t>
                </a:r>
                <a:r>
                  <a:rPr lang="es-MX" sz="3000" i="1" dirty="0" smtClean="0">
                    <a:latin typeface="Times New Roman" pitchFamily="18" charset="0"/>
                    <a:cs typeface="Times New Roman" pitchFamily="18" charset="0"/>
                  </a:rPr>
                  <a:t>D</a:t>
                </a:r>
                <a:r>
                  <a:rPr lang="es-MX" sz="3000" i="1" baseline="-25000" dirty="0" smtClean="0">
                    <a:latin typeface="Times New Roman" pitchFamily="18" charset="0"/>
                    <a:cs typeface="Times New Roman" pitchFamily="18" charset="0"/>
                  </a:rPr>
                  <a:t>i</a:t>
                </a:r>
                <a:r>
                  <a:rPr lang="es-MX" dirty="0" smtClean="0"/>
                  <a:t> que se debe al instrumento para identificar el efecto del programa. Esta regresión se estima por MCO.        </a:t>
                </a:r>
              </a:p>
              <a:p>
                <a:pPr eaLnBrk="1" fontAlgn="auto" hangingPunct="1">
                  <a:spcAft>
                    <a:spcPts val="0"/>
                  </a:spcAft>
                  <a:buFont typeface="Arial" pitchFamily="34" charset="0"/>
                  <a:buNone/>
                  <a:defRPr/>
                </a:pPr>
                <a:r>
                  <a:rPr lang="es-MX" dirty="0" smtClean="0"/>
                  <a:t>      </a:t>
                </a:r>
                <a14:m>
                  <m:oMath xmlns:m="http://schemas.openxmlformats.org/officeDocument/2006/math">
                    <m:acc>
                      <m:accPr>
                        <m:chr m:val="̂"/>
                        <m:ctrlPr>
                          <a:rPr lang="es-CO" b="0" i="1" smtClean="0">
                            <a:latin typeface="Cambria Math"/>
                          </a:rPr>
                        </m:ctrlPr>
                      </m:accPr>
                      <m:e>
                        <m:sSub>
                          <m:sSubPr>
                            <m:ctrlPr>
                              <a:rPr lang="es-CO" i="1">
                                <a:latin typeface="Cambria Math"/>
                              </a:rPr>
                            </m:ctrlPr>
                          </m:sSubPr>
                          <m:e>
                            <m:r>
                              <a:rPr lang="es-CO" i="1">
                                <a:latin typeface="Cambria Math"/>
                              </a:rPr>
                              <m:t>𝐷</m:t>
                            </m:r>
                          </m:e>
                          <m:sub>
                            <m:r>
                              <a:rPr lang="es-CO" i="1">
                                <a:latin typeface="Cambria Math"/>
                              </a:rPr>
                              <m:t>𝑖</m:t>
                            </m:r>
                          </m:sub>
                        </m:sSub>
                      </m:e>
                    </m:acc>
                  </m:oMath>
                </a14:m>
                <a:r>
                  <a:rPr lang="es-MX" dirty="0" smtClean="0"/>
                  <a:t> </a:t>
                </a:r>
                <a:r>
                  <a:rPr lang="es-MX" dirty="0" smtClean="0"/>
                  <a:t>es la predicción de </a:t>
                </a:r>
                <a:r>
                  <a:rPr lang="es-MX" sz="3000" i="1" dirty="0" smtClean="0">
                    <a:latin typeface="Times New Roman" pitchFamily="18" charset="0"/>
                    <a:cs typeface="Times New Roman" pitchFamily="18" charset="0"/>
                  </a:rPr>
                  <a:t>D</a:t>
                </a:r>
                <a:r>
                  <a:rPr lang="es-MX" sz="3000" i="1" baseline="-25000" dirty="0" smtClean="0">
                    <a:latin typeface="Times New Roman" pitchFamily="18" charset="0"/>
                    <a:cs typeface="Times New Roman" pitchFamily="18" charset="0"/>
                  </a:rPr>
                  <a:t>i</a:t>
                </a:r>
                <a:r>
                  <a:rPr lang="es-MX" dirty="0" smtClean="0">
                    <a:latin typeface="Times New Roman" pitchFamily="18" charset="0"/>
                    <a:cs typeface="Times New Roman" pitchFamily="18" charset="0"/>
                  </a:rPr>
                  <a:t> </a:t>
                </a:r>
                <a:r>
                  <a:rPr lang="es-MX" dirty="0" smtClean="0"/>
                  <a:t>que resulta de la primera etapa.</a:t>
                </a:r>
              </a:p>
              <a:p>
                <a:pPr lvl="1" eaLnBrk="1" fontAlgn="auto" hangingPunct="1">
                  <a:spcAft>
                    <a:spcPts val="0"/>
                  </a:spcAft>
                  <a:buFont typeface="Arial" pitchFamily="34" charset="0"/>
                  <a:buChar char="–"/>
                  <a:defRPr/>
                </a:pPr>
                <a:endParaRPr lang="es-MX" dirty="0"/>
              </a:p>
            </p:txBody>
          </p:sp>
        </mc:Choice>
        <mc:Fallback>
          <p:sp>
            <p:nvSpPr>
              <p:cNvPr id="10" name="9 Marcador de contenido"/>
              <p:cNvSpPr>
                <a:spLocks noGrp="1" noRot="1" noChangeAspect="1" noMove="1" noResize="1" noEditPoints="1" noAdjustHandles="1" noChangeArrowheads="1" noChangeShapeType="1" noTextEdit="1"/>
              </p:cNvSpPr>
              <p:nvPr>
                <p:ph idx="1"/>
              </p:nvPr>
            </p:nvSpPr>
            <p:spPr>
              <a:xfrm>
                <a:off x="476250" y="1903413"/>
                <a:ext cx="8429625" cy="4525962"/>
              </a:xfrm>
              <a:blipFill rotWithShape="1">
                <a:blip r:embed="rId4" cstate="print"/>
                <a:stretch>
                  <a:fillRect l="-1446" t="-2692" r="-2314"/>
                </a:stretch>
              </a:blipFill>
            </p:spPr>
            <p:txBody>
              <a:bodyPr/>
              <a:lstStyle/>
              <a:p>
                <a:r>
                  <a:rPr lang="es-CO">
                    <a:noFill/>
                  </a:rPr>
                  <a:t> </a:t>
                </a:r>
              </a:p>
            </p:txBody>
          </p:sp>
        </mc:Fallback>
      </mc:AlternateContent>
      <p:pic>
        <p:nvPicPr>
          <p:cNvPr id="9221" name="Picture 1"/>
          <p:cNvPicPr>
            <a:picLocks noChangeAspect="1" noChangeArrowheads="1"/>
          </p:cNvPicPr>
          <p:nvPr/>
        </p:nvPicPr>
        <p:blipFill>
          <a:blip r:embed="rId5" cstate="print"/>
          <a:srcRect/>
          <a:stretch>
            <a:fillRect/>
          </a:stretch>
        </p:blipFill>
        <p:spPr bwMode="auto">
          <a:xfrm>
            <a:off x="0" y="0"/>
            <a:ext cx="2500313" cy="1189038"/>
          </a:xfrm>
          <a:prstGeom prst="rect">
            <a:avLst/>
          </a:prstGeom>
          <a:noFill/>
          <a:ln w="9525">
            <a:noFill/>
            <a:miter lim="800000"/>
            <a:headEnd/>
            <a:tailEnd/>
          </a:ln>
        </p:spPr>
      </p:pic>
      <p:sp>
        <p:nvSpPr>
          <p:cNvPr id="922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r>
              <a:rPr lang="es-CO" sz="1200">
                <a:cs typeface="Times New Roman" pitchFamily="18" charset="0"/>
              </a:rPr>
              <a:t>   </a:t>
            </a:r>
            <a:endParaRPr lang="es-CO"/>
          </a:p>
        </p:txBody>
      </p:sp>
      <p:sp>
        <p:nvSpPr>
          <p:cNvPr id="9223"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s-ES">
              <a:latin typeface="Calibri" pitchFamily="34" charset="0"/>
            </a:endParaRPr>
          </a:p>
        </p:txBody>
      </p:sp>
      <p:sp>
        <p:nvSpPr>
          <p:cNvPr id="9224" name="Rectangle 3"/>
          <p:cNvSpPr>
            <a:spLocks noChangeArrowheads="1"/>
          </p:cNvSpPr>
          <p:nvPr/>
        </p:nvSpPr>
        <p:spPr bwMode="auto">
          <a:xfrm>
            <a:off x="0" y="771525"/>
            <a:ext cx="9144000" cy="0"/>
          </a:xfrm>
          <a:prstGeom prst="rect">
            <a:avLst/>
          </a:prstGeom>
          <a:noFill/>
          <a:ln w="9525">
            <a:noFill/>
            <a:miter lim="800000"/>
            <a:headEnd/>
            <a:tailEnd/>
          </a:ln>
        </p:spPr>
        <p:txBody>
          <a:bodyPr wrap="none" anchor="ctr">
            <a:spAutoFit/>
          </a:bodyPr>
          <a:lstStyle/>
          <a:p>
            <a:endParaRPr lang="es-ES"/>
          </a:p>
        </p:txBody>
      </p:sp>
      <p:sp>
        <p:nvSpPr>
          <p:cNvPr id="9225"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s-ES">
              <a:latin typeface="Calibri" pitchFamily="34" charset="0"/>
            </a:endParaRPr>
          </a:p>
        </p:txBody>
      </p:sp>
      <p:sp>
        <p:nvSpPr>
          <p:cNvPr id="9226" name="Rectangle 6"/>
          <p:cNvSpPr>
            <a:spLocks noChangeArrowheads="1"/>
          </p:cNvSpPr>
          <p:nvPr/>
        </p:nvSpPr>
        <p:spPr bwMode="auto">
          <a:xfrm>
            <a:off x="0" y="809625"/>
            <a:ext cx="9144000" cy="0"/>
          </a:xfrm>
          <a:prstGeom prst="rect">
            <a:avLst/>
          </a:prstGeom>
          <a:noFill/>
          <a:ln w="9525">
            <a:noFill/>
            <a:miter lim="800000"/>
            <a:headEnd/>
            <a:tailEnd/>
          </a:ln>
        </p:spPr>
        <p:txBody>
          <a:bodyPr wrap="none" anchor="ctr">
            <a:spAutoFit/>
          </a:bodyPr>
          <a:lstStyle/>
          <a:p>
            <a:endParaRPr lang="es-ES"/>
          </a:p>
        </p:txBody>
      </p:sp>
      <p:sp>
        <p:nvSpPr>
          <p:cNvPr id="9227"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s-CO">
              <a:latin typeface="Calibri" pitchFamily="34" charset="0"/>
            </a:endParaRPr>
          </a:p>
        </p:txBody>
      </p:sp>
      <p:sp>
        <p:nvSpPr>
          <p:cNvPr id="9229" name="Rectangle 3"/>
          <p:cNvSpPr>
            <a:spLocks noChangeArrowheads="1"/>
          </p:cNvSpPr>
          <p:nvPr/>
        </p:nvSpPr>
        <p:spPr bwMode="auto">
          <a:xfrm>
            <a:off x="0" y="742950"/>
            <a:ext cx="9144000" cy="0"/>
          </a:xfrm>
          <a:prstGeom prst="rect">
            <a:avLst/>
          </a:prstGeom>
          <a:noFill/>
          <a:ln w="9525">
            <a:noFill/>
            <a:miter lim="800000"/>
            <a:headEnd/>
            <a:tailEnd/>
          </a:ln>
        </p:spPr>
        <p:txBody>
          <a:bodyPr wrap="none" anchor="ctr">
            <a:spAutoFit/>
          </a:bodyPr>
          <a:lstStyle/>
          <a:p>
            <a:endParaRPr lang="es-CO"/>
          </a:p>
        </p:txBody>
      </p:sp>
      <p:graphicFrame>
        <p:nvGraphicFramePr>
          <p:cNvPr id="9218" name="Object 2"/>
          <p:cNvGraphicFramePr>
            <a:graphicFrameLocks noChangeAspect="1"/>
          </p:cNvGraphicFramePr>
          <p:nvPr/>
        </p:nvGraphicFramePr>
        <p:xfrm>
          <a:off x="782638" y="2797175"/>
          <a:ext cx="7494587" cy="760413"/>
        </p:xfrm>
        <a:graphic>
          <a:graphicData uri="http://schemas.openxmlformats.org/presentationml/2006/ole">
            <p:oleObj spid="_x0000_s9221" name="Ecuación" r:id="rId6" imgW="2501900" imgH="254000" progId="Equation.3">
              <p:embed/>
            </p:oleObj>
          </a:graphicData>
        </a:graphic>
      </p:graphicFrame>
      <p:sp>
        <p:nvSpPr>
          <p:cNvPr id="16" name="15 Rectángulo"/>
          <p:cNvSpPr/>
          <p:nvPr/>
        </p:nvSpPr>
        <p:spPr>
          <a:xfrm>
            <a:off x="0" y="6534150"/>
            <a:ext cx="9144000" cy="323850"/>
          </a:xfrm>
          <a:prstGeom prst="rect">
            <a:avLst/>
          </a:prstGeom>
        </p:spPr>
        <p:txBody>
          <a:bodyPr>
            <a:spAutoFit/>
          </a:bodyPr>
          <a:lstStyle/>
          <a:p>
            <a:pPr algn="ctr" fontAlgn="auto">
              <a:spcBef>
                <a:spcPts val="0"/>
              </a:spcBef>
              <a:spcAft>
                <a:spcPts val="0"/>
              </a:spcAft>
              <a:defRPr/>
            </a:pPr>
            <a:r>
              <a:rPr lang="es-MX" sz="1500" smtClean="0">
                <a:solidFill>
                  <a:schemeClr val="tx1">
                    <a:lumMod val="50000"/>
                    <a:lumOff val="50000"/>
                  </a:schemeClr>
                </a:solidFill>
              </a:rPr>
              <a:t>Guía práctica para la evaluación de impacto /</a:t>
            </a:r>
            <a:r>
              <a:rPr lang="es-CO" sz="1500" smtClean="0">
                <a:solidFill>
                  <a:schemeClr val="tx1">
                    <a:lumMod val="50000"/>
                    <a:lumOff val="50000"/>
                  </a:schemeClr>
                </a:solidFill>
              </a:rPr>
              <a:t>Capítulo </a:t>
            </a:r>
            <a:r>
              <a:rPr lang="es-CO" sz="1500" dirty="0">
                <a:solidFill>
                  <a:schemeClr val="tx1">
                    <a:lumMod val="50000"/>
                    <a:lumOff val="50000"/>
                  </a:schemeClr>
                </a:solidFill>
              </a:rPr>
              <a:t>7: Variables instrumentales/</a:t>
            </a:r>
            <a:fld id="{26993368-0D3F-4B6A-BD4C-B031F169341A}" type="slidenum">
              <a:rPr lang="es-CO" sz="1500">
                <a:solidFill>
                  <a:schemeClr val="tx1">
                    <a:lumMod val="50000"/>
                    <a:lumOff val="50000"/>
                  </a:schemeClr>
                </a:solidFill>
              </a:rPr>
              <a:pPr algn="ctr" fontAlgn="auto">
                <a:spcBef>
                  <a:spcPts val="0"/>
                </a:spcBef>
                <a:spcAft>
                  <a:spcPts val="0"/>
                </a:spcAft>
                <a:defRPr/>
              </a:pPr>
              <a:t>20</a:t>
            </a:fld>
            <a:endParaRPr lang="es-ES" sz="1500" dirty="0">
              <a:solidFill>
                <a:schemeClr val="tx1">
                  <a:lumMod val="50000"/>
                  <a:lumOff val="50000"/>
                </a:schemeClr>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Título"/>
          <p:cNvSpPr>
            <a:spLocks noGrp="1"/>
          </p:cNvSpPr>
          <p:nvPr>
            <p:ph type="title"/>
          </p:nvPr>
        </p:nvSpPr>
        <p:spPr>
          <a:xfrm>
            <a:off x="2554288" y="285750"/>
            <a:ext cx="6132512" cy="1131888"/>
          </a:xfrm>
        </p:spPr>
        <p:txBody>
          <a:bodyPr rtlCol="0">
            <a:normAutofit fontScale="90000"/>
          </a:bodyPr>
          <a:lstStyle/>
          <a:p>
            <a:pPr eaLnBrk="1" fontAlgn="auto" hangingPunct="1">
              <a:spcAft>
                <a:spcPts val="0"/>
              </a:spcAft>
              <a:defRPr/>
            </a:pPr>
            <a:r>
              <a:rPr lang="es-MX" u="sng" dirty="0" smtClean="0"/>
              <a:t>Variables instrumentales</a:t>
            </a:r>
            <a:br>
              <a:rPr lang="es-MX" u="sng" dirty="0" smtClean="0"/>
            </a:br>
            <a:r>
              <a:rPr lang="es-MX" u="sng" dirty="0" smtClean="0"/>
              <a:t>MC2E</a:t>
            </a:r>
            <a:endParaRPr lang="en-US" u="sng" dirty="0"/>
          </a:p>
        </p:txBody>
      </p:sp>
      <p:sp>
        <p:nvSpPr>
          <p:cNvPr id="10" name="9 Marcador de contenido"/>
          <p:cNvSpPr>
            <a:spLocks noGrp="1"/>
          </p:cNvSpPr>
          <p:nvPr>
            <p:ph idx="1"/>
          </p:nvPr>
        </p:nvSpPr>
        <p:spPr>
          <a:xfrm>
            <a:off x="476250" y="1903413"/>
            <a:ext cx="8429625" cy="4525962"/>
          </a:xfrm>
        </p:spPr>
        <p:txBody>
          <a:bodyPr rtlCol="0">
            <a:normAutofit/>
          </a:bodyPr>
          <a:lstStyle/>
          <a:p>
            <a:pPr eaLnBrk="1" fontAlgn="auto" hangingPunct="1">
              <a:spcAft>
                <a:spcPts val="0"/>
              </a:spcAft>
              <a:buFont typeface="Arial" pitchFamily="34" charset="0"/>
              <a:buChar char="•"/>
              <a:defRPr/>
            </a:pPr>
            <a:r>
              <a:rPr lang="es-MX" sz="2900" i="1" dirty="0" smtClean="0">
                <a:solidFill>
                  <a:schemeClr val="accent5">
                    <a:lumMod val="75000"/>
                  </a:schemeClr>
                </a:solidFill>
                <a:latin typeface="Times New Roman" pitchFamily="18" charset="0"/>
                <a:cs typeface="Times New Roman" pitchFamily="18" charset="0"/>
              </a:rPr>
              <a:t>Z</a:t>
            </a:r>
            <a:r>
              <a:rPr lang="es-MX" sz="2900" i="1" baseline="-25000" dirty="0" smtClean="0">
                <a:solidFill>
                  <a:schemeClr val="accent5">
                    <a:lumMod val="75000"/>
                  </a:schemeClr>
                </a:solidFill>
                <a:latin typeface="Times New Roman" pitchFamily="18" charset="0"/>
                <a:cs typeface="Times New Roman" pitchFamily="18" charset="0"/>
              </a:rPr>
              <a:t>i</a:t>
            </a:r>
            <a:r>
              <a:rPr lang="es-MX" sz="3100" dirty="0" smtClean="0">
                <a:solidFill>
                  <a:schemeClr val="accent5">
                    <a:lumMod val="75000"/>
                  </a:schemeClr>
                </a:solidFill>
              </a:rPr>
              <a:t> se conoce como restricción de exclusión, pues:</a:t>
            </a:r>
          </a:p>
          <a:p>
            <a:pPr lvl="1" eaLnBrk="1" fontAlgn="auto" hangingPunct="1">
              <a:spcAft>
                <a:spcPts val="0"/>
              </a:spcAft>
              <a:buFont typeface="Arial" pitchFamily="34" charset="0"/>
              <a:buChar char="–"/>
              <a:defRPr/>
            </a:pPr>
            <a:r>
              <a:rPr lang="es-MX" sz="2700" dirty="0" smtClean="0"/>
              <a:t>Explica la decisión de participar en el programa.</a:t>
            </a:r>
          </a:p>
          <a:p>
            <a:pPr lvl="1" eaLnBrk="1" fontAlgn="auto" hangingPunct="1">
              <a:spcAft>
                <a:spcPts val="0"/>
              </a:spcAft>
              <a:buFont typeface="Arial" pitchFamily="34" charset="0"/>
              <a:buChar char="–"/>
              <a:defRPr/>
            </a:pPr>
            <a:r>
              <a:rPr lang="es-MX" sz="2700" dirty="0" smtClean="0"/>
              <a:t>No afecta directamente la variable de resultado </a:t>
            </a:r>
            <a:r>
              <a:rPr lang="es-MX" sz="2700" i="1" dirty="0" err="1" smtClean="0">
                <a:latin typeface="Times New Roman" pitchFamily="18" charset="0"/>
                <a:cs typeface="Times New Roman" pitchFamily="18" charset="0"/>
              </a:rPr>
              <a:t>Y</a:t>
            </a:r>
            <a:r>
              <a:rPr lang="es-MX" sz="2700" i="1" baseline="-25000" dirty="0" err="1" smtClean="0">
                <a:latin typeface="Times New Roman" pitchFamily="18" charset="0"/>
                <a:cs typeface="Times New Roman" pitchFamily="18" charset="0"/>
              </a:rPr>
              <a:t>i</a:t>
            </a:r>
            <a:r>
              <a:rPr lang="es-MX" sz="2700" i="1" dirty="0" smtClean="0">
                <a:latin typeface="Times New Roman" pitchFamily="18" charset="0"/>
                <a:cs typeface="Times New Roman" pitchFamily="18" charset="0"/>
              </a:rPr>
              <a:t>.</a:t>
            </a:r>
          </a:p>
          <a:p>
            <a:pPr eaLnBrk="1" fontAlgn="auto" hangingPunct="1">
              <a:spcAft>
                <a:spcPts val="0"/>
              </a:spcAft>
              <a:buFont typeface="Arial" pitchFamily="34" charset="0"/>
              <a:buChar char="•"/>
              <a:defRPr/>
            </a:pPr>
            <a:endParaRPr lang="es-MX" dirty="0" smtClean="0"/>
          </a:p>
          <a:p>
            <a:pPr eaLnBrk="1" fontAlgn="auto" hangingPunct="1">
              <a:spcAft>
                <a:spcPts val="0"/>
              </a:spcAft>
              <a:buFont typeface="Arial" pitchFamily="34" charset="0"/>
              <a:buChar char="•"/>
              <a:defRPr/>
            </a:pPr>
            <a:r>
              <a:rPr lang="es-MX" sz="3100" dirty="0" smtClean="0"/>
              <a:t>Cuando la variable explicativa de interés (endógena) es continua, la primera etapa se corre por MCO.</a:t>
            </a:r>
            <a:endParaRPr lang="es-MX" sz="3100" dirty="0"/>
          </a:p>
        </p:txBody>
      </p:sp>
      <p:pic>
        <p:nvPicPr>
          <p:cNvPr id="24580" name="Picture 1"/>
          <p:cNvPicPr>
            <a:picLocks noChangeAspect="1" noChangeArrowheads="1"/>
          </p:cNvPicPr>
          <p:nvPr/>
        </p:nvPicPr>
        <p:blipFill>
          <a:blip r:embed="rId3" cstate="print"/>
          <a:srcRect/>
          <a:stretch>
            <a:fillRect/>
          </a:stretch>
        </p:blipFill>
        <p:spPr bwMode="auto">
          <a:xfrm>
            <a:off x="0" y="0"/>
            <a:ext cx="2500313" cy="1189038"/>
          </a:xfrm>
          <a:prstGeom prst="rect">
            <a:avLst/>
          </a:prstGeom>
          <a:noFill/>
          <a:ln w="9525">
            <a:noFill/>
            <a:miter lim="800000"/>
            <a:headEnd/>
            <a:tailEnd/>
          </a:ln>
        </p:spPr>
      </p:pic>
      <p:sp>
        <p:nvSpPr>
          <p:cNvPr id="2458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r>
              <a:rPr lang="es-CO" sz="1200">
                <a:cs typeface="Times New Roman" pitchFamily="18" charset="0"/>
              </a:rPr>
              <a:t>   </a:t>
            </a:r>
            <a:endParaRPr lang="es-CO"/>
          </a:p>
        </p:txBody>
      </p:sp>
      <p:sp>
        <p:nvSpPr>
          <p:cNvPr id="24582"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s-ES">
              <a:latin typeface="Calibri" pitchFamily="34" charset="0"/>
            </a:endParaRPr>
          </a:p>
        </p:txBody>
      </p:sp>
      <p:sp>
        <p:nvSpPr>
          <p:cNvPr id="24583" name="Rectangle 3"/>
          <p:cNvSpPr>
            <a:spLocks noChangeArrowheads="1"/>
          </p:cNvSpPr>
          <p:nvPr/>
        </p:nvSpPr>
        <p:spPr bwMode="auto">
          <a:xfrm>
            <a:off x="0" y="771525"/>
            <a:ext cx="9144000" cy="0"/>
          </a:xfrm>
          <a:prstGeom prst="rect">
            <a:avLst/>
          </a:prstGeom>
          <a:noFill/>
          <a:ln w="9525">
            <a:noFill/>
            <a:miter lim="800000"/>
            <a:headEnd/>
            <a:tailEnd/>
          </a:ln>
        </p:spPr>
        <p:txBody>
          <a:bodyPr wrap="none" anchor="ctr">
            <a:spAutoFit/>
          </a:bodyPr>
          <a:lstStyle/>
          <a:p>
            <a:endParaRPr lang="es-ES"/>
          </a:p>
        </p:txBody>
      </p:sp>
      <p:sp>
        <p:nvSpPr>
          <p:cNvPr id="24584" name="Rectangle 5"/>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s-ES">
              <a:latin typeface="Calibri" pitchFamily="34" charset="0"/>
            </a:endParaRPr>
          </a:p>
        </p:txBody>
      </p:sp>
      <p:sp>
        <p:nvSpPr>
          <p:cNvPr id="24585" name="Rectangle 6"/>
          <p:cNvSpPr>
            <a:spLocks noChangeArrowheads="1"/>
          </p:cNvSpPr>
          <p:nvPr/>
        </p:nvSpPr>
        <p:spPr bwMode="auto">
          <a:xfrm>
            <a:off x="0" y="809625"/>
            <a:ext cx="9144000" cy="0"/>
          </a:xfrm>
          <a:prstGeom prst="rect">
            <a:avLst/>
          </a:prstGeom>
          <a:noFill/>
          <a:ln w="9525">
            <a:noFill/>
            <a:miter lim="800000"/>
            <a:headEnd/>
            <a:tailEnd/>
          </a:ln>
        </p:spPr>
        <p:txBody>
          <a:bodyPr wrap="none" anchor="ctr">
            <a:spAutoFit/>
          </a:bodyPr>
          <a:lstStyle/>
          <a:p>
            <a:endParaRPr lang="es-ES"/>
          </a:p>
        </p:txBody>
      </p:sp>
      <p:sp>
        <p:nvSpPr>
          <p:cNvPr id="12" name="11 Rectángulo"/>
          <p:cNvSpPr/>
          <p:nvPr/>
        </p:nvSpPr>
        <p:spPr>
          <a:xfrm>
            <a:off x="0" y="6534150"/>
            <a:ext cx="9144000" cy="323850"/>
          </a:xfrm>
          <a:prstGeom prst="rect">
            <a:avLst/>
          </a:prstGeom>
        </p:spPr>
        <p:txBody>
          <a:bodyPr>
            <a:spAutoFit/>
          </a:bodyPr>
          <a:lstStyle/>
          <a:p>
            <a:pPr algn="ctr" fontAlgn="auto">
              <a:spcBef>
                <a:spcPts val="0"/>
              </a:spcBef>
              <a:spcAft>
                <a:spcPts val="0"/>
              </a:spcAft>
              <a:defRPr/>
            </a:pPr>
            <a:r>
              <a:rPr lang="es-MX" sz="1500" smtClean="0">
                <a:solidFill>
                  <a:schemeClr val="tx1">
                    <a:lumMod val="50000"/>
                    <a:lumOff val="50000"/>
                  </a:schemeClr>
                </a:solidFill>
              </a:rPr>
              <a:t>Guía práctica para la evaluación de impacto /</a:t>
            </a:r>
            <a:r>
              <a:rPr lang="es-CO" sz="1500" smtClean="0">
                <a:solidFill>
                  <a:schemeClr val="tx1">
                    <a:lumMod val="50000"/>
                    <a:lumOff val="50000"/>
                  </a:schemeClr>
                </a:solidFill>
              </a:rPr>
              <a:t>Capítulo </a:t>
            </a:r>
            <a:r>
              <a:rPr lang="es-CO" sz="1500" dirty="0">
                <a:solidFill>
                  <a:schemeClr val="tx1">
                    <a:lumMod val="50000"/>
                    <a:lumOff val="50000"/>
                  </a:schemeClr>
                </a:solidFill>
              </a:rPr>
              <a:t>7: Variables instrumentales/</a:t>
            </a:r>
            <a:fld id="{2DD14439-4F15-4302-87D5-400840BE9A48}" type="slidenum">
              <a:rPr lang="es-CO" sz="1500">
                <a:solidFill>
                  <a:schemeClr val="tx1">
                    <a:lumMod val="50000"/>
                    <a:lumOff val="50000"/>
                  </a:schemeClr>
                </a:solidFill>
              </a:rPr>
              <a:pPr algn="ctr" fontAlgn="auto">
                <a:spcBef>
                  <a:spcPts val="0"/>
                </a:spcBef>
                <a:spcAft>
                  <a:spcPts val="0"/>
                </a:spcAft>
                <a:defRPr/>
              </a:pPr>
              <a:t>21</a:t>
            </a:fld>
            <a:endParaRPr lang="es-ES" sz="1500" dirty="0">
              <a:solidFill>
                <a:schemeClr val="tx1">
                  <a:lumMod val="50000"/>
                  <a:lumOff val="50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Título"/>
          <p:cNvSpPr>
            <a:spLocks noGrp="1"/>
          </p:cNvSpPr>
          <p:nvPr>
            <p:ph type="title"/>
          </p:nvPr>
        </p:nvSpPr>
        <p:spPr>
          <a:xfrm>
            <a:off x="2554288" y="285750"/>
            <a:ext cx="6132512" cy="1131888"/>
          </a:xfrm>
        </p:spPr>
        <p:txBody>
          <a:bodyPr rtlCol="0">
            <a:normAutofit fontScale="90000"/>
          </a:bodyPr>
          <a:lstStyle/>
          <a:p>
            <a:pPr eaLnBrk="1" fontAlgn="auto" hangingPunct="1">
              <a:spcAft>
                <a:spcPts val="0"/>
              </a:spcAft>
              <a:defRPr/>
            </a:pPr>
            <a:r>
              <a:rPr lang="es-MX" u="sng" dirty="0" smtClean="0"/>
              <a:t>Variables instrumentales</a:t>
            </a:r>
            <a:br>
              <a:rPr lang="es-MX" u="sng" dirty="0" smtClean="0"/>
            </a:br>
            <a:r>
              <a:rPr lang="es-MX" u="sng" dirty="0" smtClean="0"/>
              <a:t>MC2E</a:t>
            </a:r>
            <a:endParaRPr lang="en-US" u="sng" dirty="0"/>
          </a:p>
        </p:txBody>
      </p:sp>
      <p:sp>
        <p:nvSpPr>
          <p:cNvPr id="10" name="9 Marcador de contenido"/>
          <p:cNvSpPr>
            <a:spLocks noGrp="1"/>
          </p:cNvSpPr>
          <p:nvPr>
            <p:ph idx="1"/>
          </p:nvPr>
        </p:nvSpPr>
        <p:spPr>
          <a:xfrm>
            <a:off x="428625" y="1651000"/>
            <a:ext cx="8429625" cy="4525963"/>
          </a:xfrm>
        </p:spPr>
        <p:txBody>
          <a:bodyPr rtlCol="0">
            <a:normAutofit lnSpcReduction="10000"/>
          </a:bodyPr>
          <a:lstStyle/>
          <a:p>
            <a:pPr eaLnBrk="1" fontAlgn="auto" hangingPunct="1">
              <a:spcAft>
                <a:spcPts val="0"/>
              </a:spcAft>
              <a:buFont typeface="Arial" pitchFamily="34" charset="0"/>
              <a:buChar char="•"/>
              <a:defRPr/>
            </a:pPr>
            <a:r>
              <a:rPr lang="es-MX" sz="3000" dirty="0" smtClean="0"/>
              <a:t>Cuando la variable explicativa de interés es dicotómica (</a:t>
            </a:r>
            <a:r>
              <a:rPr lang="es-MX" sz="2900" i="1" dirty="0" smtClean="0">
                <a:latin typeface="Times New Roman" pitchFamily="18" charset="0"/>
                <a:cs typeface="Times New Roman" pitchFamily="18" charset="0"/>
              </a:rPr>
              <a:t>D</a:t>
            </a:r>
            <a:r>
              <a:rPr lang="es-MX" sz="2900" i="1" baseline="-25000" dirty="0" smtClean="0">
                <a:latin typeface="Times New Roman" pitchFamily="18" charset="0"/>
                <a:cs typeface="Times New Roman" pitchFamily="18" charset="0"/>
              </a:rPr>
              <a:t>i</a:t>
            </a:r>
            <a:r>
              <a:rPr lang="es-MX" sz="3000" dirty="0" smtClean="0"/>
              <a:t>), entonces:</a:t>
            </a:r>
          </a:p>
          <a:p>
            <a:pPr lvl="1" eaLnBrk="1" fontAlgn="auto" hangingPunct="1">
              <a:spcAft>
                <a:spcPts val="0"/>
              </a:spcAft>
              <a:buFont typeface="Arial" pitchFamily="34" charset="0"/>
              <a:buChar char="–"/>
              <a:defRPr/>
            </a:pPr>
            <a:r>
              <a:rPr lang="es-MX" sz="2600" dirty="0" smtClean="0">
                <a:solidFill>
                  <a:schemeClr val="accent5">
                    <a:lumMod val="75000"/>
                  </a:schemeClr>
                </a:solidFill>
              </a:rPr>
              <a:t>El modelo de probabilidad lineal en la primera etapa:</a:t>
            </a:r>
            <a:r>
              <a:rPr lang="es-MX" sz="2600" dirty="0" smtClean="0"/>
              <a:t> </a:t>
            </a:r>
          </a:p>
          <a:p>
            <a:pPr lvl="2" eaLnBrk="1" fontAlgn="auto" hangingPunct="1">
              <a:lnSpc>
                <a:spcPts val="2500"/>
              </a:lnSpc>
              <a:spcAft>
                <a:spcPts val="0"/>
              </a:spcAft>
              <a:buFont typeface="Arial" pitchFamily="34" charset="0"/>
              <a:buChar char="•"/>
              <a:defRPr/>
            </a:pPr>
            <a:r>
              <a:rPr lang="es-MX" dirty="0" smtClean="0"/>
              <a:t>Es </a:t>
            </a:r>
            <a:r>
              <a:rPr lang="es-MX" dirty="0" err="1" smtClean="0"/>
              <a:t>heterocedástico</a:t>
            </a:r>
            <a:r>
              <a:rPr lang="es-MX" dirty="0" smtClean="0"/>
              <a:t> por construcción. </a:t>
            </a:r>
          </a:p>
          <a:p>
            <a:pPr lvl="2" eaLnBrk="1" fontAlgn="auto" hangingPunct="1">
              <a:lnSpc>
                <a:spcPts val="2500"/>
              </a:lnSpc>
              <a:spcAft>
                <a:spcPts val="0"/>
              </a:spcAft>
              <a:buFont typeface="Arial" pitchFamily="34" charset="0"/>
              <a:buChar char="•"/>
              <a:defRPr/>
            </a:pPr>
            <a:r>
              <a:rPr lang="es-MX" dirty="0" smtClean="0"/>
              <a:t>Produce predicciones de la probabilidad negativas o mayores a uno. </a:t>
            </a:r>
          </a:p>
          <a:p>
            <a:pPr lvl="1" eaLnBrk="1" fontAlgn="auto" hangingPunct="1">
              <a:spcAft>
                <a:spcPts val="0"/>
              </a:spcAft>
              <a:buFont typeface="Arial" pitchFamily="34" charset="0"/>
              <a:buChar char="–"/>
              <a:defRPr/>
            </a:pPr>
            <a:r>
              <a:rPr lang="es-MX" sz="2600" dirty="0" smtClean="0">
                <a:solidFill>
                  <a:schemeClr val="accent5">
                    <a:lumMod val="75000"/>
                  </a:schemeClr>
                </a:solidFill>
              </a:rPr>
              <a:t>En cambio, el modelo de elección discreta no lineal:</a:t>
            </a:r>
            <a:r>
              <a:rPr lang="es-MX" sz="2600" dirty="0" smtClean="0"/>
              <a:t> </a:t>
            </a:r>
          </a:p>
          <a:p>
            <a:pPr lvl="2" eaLnBrk="1" fontAlgn="auto" hangingPunct="1">
              <a:lnSpc>
                <a:spcPts val="2500"/>
              </a:lnSpc>
              <a:spcAft>
                <a:spcPts val="0"/>
              </a:spcAft>
              <a:buFont typeface="Arial" pitchFamily="34" charset="0"/>
              <a:buChar char="•"/>
              <a:defRPr/>
            </a:pPr>
            <a:r>
              <a:rPr lang="es-MX" dirty="0" smtClean="0"/>
              <a:t>Es </a:t>
            </a:r>
            <a:r>
              <a:rPr lang="es-MX" dirty="0" err="1" smtClean="0"/>
              <a:t>logit</a:t>
            </a:r>
            <a:r>
              <a:rPr lang="es-MX" dirty="0" smtClean="0"/>
              <a:t> o </a:t>
            </a:r>
            <a:r>
              <a:rPr lang="es-MX" dirty="0" err="1" smtClean="0"/>
              <a:t>probit</a:t>
            </a:r>
            <a:r>
              <a:rPr lang="es-MX" dirty="0" smtClean="0"/>
              <a:t>.</a:t>
            </a:r>
          </a:p>
          <a:p>
            <a:pPr lvl="2" eaLnBrk="1" fontAlgn="auto" hangingPunct="1">
              <a:lnSpc>
                <a:spcPts val="2500"/>
              </a:lnSpc>
              <a:spcAft>
                <a:spcPts val="0"/>
              </a:spcAft>
              <a:buFont typeface="Arial" pitchFamily="34" charset="0"/>
              <a:buChar char="•"/>
              <a:defRPr/>
            </a:pPr>
            <a:r>
              <a:rPr lang="es-MX" dirty="0" smtClean="0"/>
              <a:t>Produce predicciones razonables.</a:t>
            </a:r>
          </a:p>
          <a:p>
            <a:pPr lvl="2" eaLnBrk="1" fontAlgn="auto" hangingPunct="1">
              <a:lnSpc>
                <a:spcPts val="2500"/>
              </a:lnSpc>
              <a:spcAft>
                <a:spcPts val="0"/>
              </a:spcAft>
              <a:buFont typeface="Arial" pitchFamily="34" charset="0"/>
              <a:buChar char="•"/>
              <a:defRPr/>
            </a:pPr>
            <a:r>
              <a:rPr lang="es-MX" dirty="0" smtClean="0"/>
              <a:t>Se utiliza la probabilidad predicha de participación en el programa como instrumento.</a:t>
            </a:r>
          </a:p>
          <a:p>
            <a:pPr eaLnBrk="1" fontAlgn="auto" hangingPunct="1">
              <a:spcAft>
                <a:spcPts val="0"/>
              </a:spcAft>
              <a:buFont typeface="Arial" pitchFamily="34" charset="0"/>
              <a:buChar char="•"/>
              <a:defRPr/>
            </a:pPr>
            <a:endParaRPr lang="es-MX" dirty="0"/>
          </a:p>
        </p:txBody>
      </p:sp>
      <p:pic>
        <p:nvPicPr>
          <p:cNvPr id="25604" name="Picture 1"/>
          <p:cNvPicPr>
            <a:picLocks noChangeAspect="1" noChangeArrowheads="1"/>
          </p:cNvPicPr>
          <p:nvPr/>
        </p:nvPicPr>
        <p:blipFill>
          <a:blip r:embed="rId3" cstate="print"/>
          <a:srcRect/>
          <a:stretch>
            <a:fillRect/>
          </a:stretch>
        </p:blipFill>
        <p:spPr bwMode="auto">
          <a:xfrm>
            <a:off x="0" y="0"/>
            <a:ext cx="2500313" cy="1189038"/>
          </a:xfrm>
          <a:prstGeom prst="rect">
            <a:avLst/>
          </a:prstGeom>
          <a:noFill/>
          <a:ln w="9525">
            <a:noFill/>
            <a:miter lim="800000"/>
            <a:headEnd/>
            <a:tailEnd/>
          </a:ln>
        </p:spPr>
      </p:pic>
      <p:sp>
        <p:nvSpPr>
          <p:cNvPr id="7" name="6 Rectángulo"/>
          <p:cNvSpPr/>
          <p:nvPr/>
        </p:nvSpPr>
        <p:spPr>
          <a:xfrm>
            <a:off x="0" y="6534150"/>
            <a:ext cx="9144000" cy="323850"/>
          </a:xfrm>
          <a:prstGeom prst="rect">
            <a:avLst/>
          </a:prstGeom>
        </p:spPr>
        <p:txBody>
          <a:bodyPr>
            <a:spAutoFit/>
          </a:bodyPr>
          <a:lstStyle/>
          <a:p>
            <a:pPr algn="ctr" fontAlgn="auto">
              <a:spcBef>
                <a:spcPts val="0"/>
              </a:spcBef>
              <a:spcAft>
                <a:spcPts val="0"/>
              </a:spcAft>
              <a:defRPr/>
            </a:pPr>
            <a:r>
              <a:rPr lang="es-MX" sz="1500" smtClean="0">
                <a:solidFill>
                  <a:schemeClr val="tx1">
                    <a:lumMod val="50000"/>
                    <a:lumOff val="50000"/>
                  </a:schemeClr>
                </a:solidFill>
              </a:rPr>
              <a:t>Guía práctica para la evaluación de impacto /</a:t>
            </a:r>
            <a:r>
              <a:rPr lang="es-CO" sz="1500" smtClean="0">
                <a:solidFill>
                  <a:schemeClr val="tx1">
                    <a:lumMod val="50000"/>
                    <a:lumOff val="50000"/>
                  </a:schemeClr>
                </a:solidFill>
              </a:rPr>
              <a:t>Capítulo </a:t>
            </a:r>
            <a:r>
              <a:rPr lang="es-CO" sz="1500" dirty="0">
                <a:solidFill>
                  <a:schemeClr val="tx1">
                    <a:lumMod val="50000"/>
                    <a:lumOff val="50000"/>
                  </a:schemeClr>
                </a:solidFill>
              </a:rPr>
              <a:t>7: Variables instrumentales/</a:t>
            </a:r>
            <a:fld id="{1CCFE723-B4B5-46B8-8684-1C60BEFBD61B}" type="slidenum">
              <a:rPr lang="es-CO" sz="1500">
                <a:solidFill>
                  <a:schemeClr val="tx1">
                    <a:lumMod val="50000"/>
                    <a:lumOff val="50000"/>
                  </a:schemeClr>
                </a:solidFill>
              </a:rPr>
              <a:pPr algn="ctr" fontAlgn="auto">
                <a:spcBef>
                  <a:spcPts val="0"/>
                </a:spcBef>
                <a:spcAft>
                  <a:spcPts val="0"/>
                </a:spcAft>
                <a:defRPr/>
              </a:pPr>
              <a:t>22</a:t>
            </a:fld>
            <a:endParaRPr lang="es-ES" sz="1500" dirty="0">
              <a:solidFill>
                <a:schemeClr val="tx1">
                  <a:lumMod val="50000"/>
                  <a:lumOff val="50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8 Título"/>
          <p:cNvSpPr>
            <a:spLocks noGrp="1"/>
          </p:cNvSpPr>
          <p:nvPr>
            <p:ph type="title"/>
          </p:nvPr>
        </p:nvSpPr>
        <p:spPr>
          <a:xfrm>
            <a:off x="2554288" y="285750"/>
            <a:ext cx="6132512" cy="1131888"/>
          </a:xfrm>
        </p:spPr>
        <p:txBody>
          <a:bodyPr/>
          <a:lstStyle/>
          <a:p>
            <a:pPr eaLnBrk="1" hangingPunct="1"/>
            <a:r>
              <a:rPr lang="es-MX" sz="4000" u="sng" smtClean="0"/>
              <a:t>Elección de los instrumentos</a:t>
            </a:r>
            <a:endParaRPr lang="en-US" sz="4000" u="sng" smtClean="0"/>
          </a:p>
        </p:txBody>
      </p:sp>
      <p:sp>
        <p:nvSpPr>
          <p:cNvPr id="10" name="9 Marcador de contenido"/>
          <p:cNvSpPr>
            <a:spLocks noGrp="1"/>
          </p:cNvSpPr>
          <p:nvPr>
            <p:ph idx="1"/>
          </p:nvPr>
        </p:nvSpPr>
        <p:spPr>
          <a:xfrm>
            <a:off x="428625" y="1903413"/>
            <a:ext cx="8429625" cy="4525962"/>
          </a:xfrm>
        </p:spPr>
        <p:txBody>
          <a:bodyPr rtlCol="0">
            <a:normAutofit/>
          </a:bodyPr>
          <a:lstStyle/>
          <a:p>
            <a:pPr eaLnBrk="1" fontAlgn="auto" hangingPunct="1">
              <a:spcAft>
                <a:spcPts val="0"/>
              </a:spcAft>
              <a:buFont typeface="Arial" pitchFamily="34" charset="0"/>
              <a:buChar char="•"/>
              <a:defRPr/>
            </a:pPr>
            <a:r>
              <a:rPr lang="es-MX" dirty="0" smtClean="0">
                <a:solidFill>
                  <a:schemeClr val="accent5">
                    <a:lumMod val="75000"/>
                  </a:schemeClr>
                </a:solidFill>
              </a:rPr>
              <a:t>Instrumentos más usados:</a:t>
            </a:r>
          </a:p>
          <a:p>
            <a:pPr lvl="1" eaLnBrk="1" fontAlgn="auto" hangingPunct="1">
              <a:spcAft>
                <a:spcPts val="0"/>
              </a:spcAft>
              <a:buFont typeface="Arial" pitchFamily="34" charset="0"/>
              <a:buChar char="–"/>
              <a:defRPr/>
            </a:pPr>
            <a:r>
              <a:rPr lang="es-MX" dirty="0" smtClean="0"/>
              <a:t>Disponibilidad o facilidad de acceso al programa.</a:t>
            </a:r>
          </a:p>
          <a:p>
            <a:pPr lvl="1" eaLnBrk="1" fontAlgn="auto" hangingPunct="1">
              <a:spcAft>
                <a:spcPts val="0"/>
              </a:spcAft>
              <a:buFont typeface="Arial" pitchFamily="34" charset="0"/>
              <a:buChar char="–"/>
              <a:defRPr/>
            </a:pPr>
            <a:r>
              <a:rPr lang="es-MX" dirty="0" smtClean="0"/>
              <a:t>Diferencias en los precios de acceso al programa:</a:t>
            </a:r>
          </a:p>
          <a:p>
            <a:pPr lvl="2" eaLnBrk="1" fontAlgn="auto" hangingPunct="1">
              <a:spcAft>
                <a:spcPts val="0"/>
              </a:spcAft>
              <a:buFont typeface="Arial" pitchFamily="34" charset="0"/>
              <a:buChar char="•"/>
              <a:defRPr/>
            </a:pPr>
            <a:r>
              <a:rPr lang="es-MX" dirty="0" smtClean="0"/>
              <a:t>Copago.</a:t>
            </a:r>
          </a:p>
          <a:p>
            <a:pPr lvl="2" eaLnBrk="1" fontAlgn="auto" hangingPunct="1">
              <a:spcAft>
                <a:spcPts val="0"/>
              </a:spcAft>
              <a:buFont typeface="Arial" pitchFamily="34" charset="0"/>
              <a:buChar char="•"/>
              <a:defRPr/>
            </a:pPr>
            <a:r>
              <a:rPr lang="es-MX" dirty="0" smtClean="0"/>
              <a:t>Costos de desplazamiento.</a:t>
            </a:r>
          </a:p>
          <a:p>
            <a:pPr lvl="2" eaLnBrk="1" fontAlgn="auto" hangingPunct="1">
              <a:spcAft>
                <a:spcPts val="0"/>
              </a:spcAft>
              <a:buFont typeface="Arial" pitchFamily="34" charset="0"/>
              <a:buChar char="•"/>
              <a:defRPr/>
            </a:pPr>
            <a:r>
              <a:rPr lang="es-MX" dirty="0" smtClean="0"/>
              <a:t>Tiempos de espera. </a:t>
            </a:r>
          </a:p>
          <a:p>
            <a:pPr lvl="1" eaLnBrk="1" fontAlgn="auto" hangingPunct="1">
              <a:spcAft>
                <a:spcPts val="0"/>
              </a:spcAft>
              <a:buFont typeface="Arial" pitchFamily="34" charset="0"/>
              <a:buChar char="–"/>
              <a:defRPr/>
            </a:pPr>
            <a:r>
              <a:rPr lang="es-MX" dirty="0" smtClean="0"/>
              <a:t>Políticas de asignación aleatorias. </a:t>
            </a:r>
          </a:p>
        </p:txBody>
      </p:sp>
      <p:pic>
        <p:nvPicPr>
          <p:cNvPr id="26628" name="Picture 1"/>
          <p:cNvPicPr>
            <a:picLocks noChangeAspect="1" noChangeArrowheads="1"/>
          </p:cNvPicPr>
          <p:nvPr/>
        </p:nvPicPr>
        <p:blipFill>
          <a:blip r:embed="rId3" cstate="print"/>
          <a:srcRect/>
          <a:stretch>
            <a:fillRect/>
          </a:stretch>
        </p:blipFill>
        <p:spPr bwMode="auto">
          <a:xfrm>
            <a:off x="0" y="0"/>
            <a:ext cx="2500313" cy="1189038"/>
          </a:xfrm>
          <a:prstGeom prst="rect">
            <a:avLst/>
          </a:prstGeom>
          <a:noFill/>
          <a:ln w="9525">
            <a:noFill/>
            <a:miter lim="800000"/>
            <a:headEnd/>
            <a:tailEnd/>
          </a:ln>
        </p:spPr>
      </p:pic>
      <p:sp>
        <p:nvSpPr>
          <p:cNvPr id="7" name="6 Rectángulo"/>
          <p:cNvSpPr/>
          <p:nvPr/>
        </p:nvSpPr>
        <p:spPr>
          <a:xfrm>
            <a:off x="0" y="6534150"/>
            <a:ext cx="9144000" cy="323850"/>
          </a:xfrm>
          <a:prstGeom prst="rect">
            <a:avLst/>
          </a:prstGeom>
        </p:spPr>
        <p:txBody>
          <a:bodyPr>
            <a:spAutoFit/>
          </a:bodyPr>
          <a:lstStyle/>
          <a:p>
            <a:pPr algn="ctr" fontAlgn="auto">
              <a:spcBef>
                <a:spcPts val="0"/>
              </a:spcBef>
              <a:spcAft>
                <a:spcPts val="0"/>
              </a:spcAft>
              <a:defRPr/>
            </a:pPr>
            <a:r>
              <a:rPr lang="es-MX" sz="1500" smtClean="0">
                <a:solidFill>
                  <a:schemeClr val="tx1">
                    <a:lumMod val="50000"/>
                    <a:lumOff val="50000"/>
                  </a:schemeClr>
                </a:solidFill>
              </a:rPr>
              <a:t>Guía práctica para la evaluación de impacto /</a:t>
            </a:r>
            <a:r>
              <a:rPr lang="es-CO" sz="1500" smtClean="0">
                <a:solidFill>
                  <a:schemeClr val="tx1">
                    <a:lumMod val="50000"/>
                    <a:lumOff val="50000"/>
                  </a:schemeClr>
                </a:solidFill>
              </a:rPr>
              <a:t>Capítulo </a:t>
            </a:r>
            <a:r>
              <a:rPr lang="es-CO" sz="1500" dirty="0">
                <a:solidFill>
                  <a:schemeClr val="tx1">
                    <a:lumMod val="50000"/>
                    <a:lumOff val="50000"/>
                  </a:schemeClr>
                </a:solidFill>
              </a:rPr>
              <a:t>7: Variables instrumentales/</a:t>
            </a:r>
            <a:fld id="{DE1C2155-504E-4B92-BB9A-9BE36C3D66AC}" type="slidenum">
              <a:rPr lang="es-CO" sz="1500">
                <a:solidFill>
                  <a:schemeClr val="tx1">
                    <a:lumMod val="50000"/>
                    <a:lumOff val="50000"/>
                  </a:schemeClr>
                </a:solidFill>
              </a:rPr>
              <a:pPr algn="ctr" fontAlgn="auto">
                <a:spcBef>
                  <a:spcPts val="0"/>
                </a:spcBef>
                <a:spcAft>
                  <a:spcPts val="0"/>
                </a:spcAft>
                <a:defRPr/>
              </a:pPr>
              <a:t>23</a:t>
            </a:fld>
            <a:endParaRPr lang="es-ES" sz="1500" dirty="0">
              <a:solidFill>
                <a:schemeClr val="tx1">
                  <a:lumMod val="50000"/>
                  <a:lumOff val="50000"/>
                </a:schemeClr>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8 Título"/>
          <p:cNvSpPr>
            <a:spLocks noGrp="1"/>
          </p:cNvSpPr>
          <p:nvPr>
            <p:ph type="title"/>
          </p:nvPr>
        </p:nvSpPr>
        <p:spPr>
          <a:xfrm>
            <a:off x="2554288" y="285750"/>
            <a:ext cx="6132512" cy="1131888"/>
          </a:xfrm>
        </p:spPr>
        <p:txBody>
          <a:bodyPr/>
          <a:lstStyle/>
          <a:p>
            <a:pPr eaLnBrk="1" hangingPunct="1"/>
            <a:r>
              <a:rPr lang="es-MX" u="sng" smtClean="0"/>
              <a:t>Evaluación de la variable instrumental </a:t>
            </a:r>
            <a:endParaRPr lang="en-US" u="sng" smtClean="0"/>
          </a:p>
        </p:txBody>
      </p:sp>
      <p:sp>
        <p:nvSpPr>
          <p:cNvPr id="10" name="9 Marcador de contenido"/>
          <p:cNvSpPr>
            <a:spLocks noGrp="1"/>
          </p:cNvSpPr>
          <p:nvPr>
            <p:ph idx="1"/>
          </p:nvPr>
        </p:nvSpPr>
        <p:spPr>
          <a:xfrm>
            <a:off x="428625" y="1903413"/>
            <a:ext cx="8429625" cy="4525962"/>
          </a:xfrm>
        </p:spPr>
        <p:txBody>
          <a:bodyPr rtlCol="0">
            <a:normAutofit lnSpcReduction="10000"/>
          </a:bodyPr>
          <a:lstStyle/>
          <a:p>
            <a:pPr eaLnBrk="1" fontAlgn="auto" hangingPunct="1">
              <a:spcAft>
                <a:spcPts val="0"/>
              </a:spcAft>
              <a:buFont typeface="Arial" pitchFamily="34" charset="0"/>
              <a:buChar char="•"/>
              <a:defRPr/>
            </a:pPr>
            <a:r>
              <a:rPr lang="es-MX" dirty="0" smtClean="0">
                <a:solidFill>
                  <a:schemeClr val="accent5">
                    <a:lumMod val="75000"/>
                  </a:schemeClr>
                </a:solidFill>
              </a:rPr>
              <a:t>El investigador debe:</a:t>
            </a:r>
          </a:p>
          <a:p>
            <a:pPr lvl="1" eaLnBrk="1" fontAlgn="auto" hangingPunct="1">
              <a:spcAft>
                <a:spcPts val="0"/>
              </a:spcAft>
              <a:buFont typeface="Arial" pitchFamily="34" charset="0"/>
              <a:buChar char="–"/>
              <a:defRPr/>
            </a:pPr>
            <a:r>
              <a:rPr lang="es-MX" dirty="0" smtClean="0"/>
              <a:t>Proveer evidencia de que la variable instrumental es relevante. </a:t>
            </a:r>
          </a:p>
          <a:p>
            <a:pPr lvl="2" eaLnBrk="1" fontAlgn="auto" hangingPunct="1">
              <a:spcAft>
                <a:spcPts val="0"/>
              </a:spcAft>
              <a:buFont typeface="Arial" pitchFamily="34" charset="0"/>
              <a:buChar char="•"/>
              <a:defRPr/>
            </a:pPr>
            <a:r>
              <a:rPr lang="es-MX" dirty="0" smtClean="0"/>
              <a:t>Mostrar que el instrumento es estadísticamente significativo en la primera etapa. </a:t>
            </a:r>
          </a:p>
          <a:p>
            <a:pPr lvl="1" eaLnBrk="1" fontAlgn="auto" hangingPunct="1">
              <a:spcAft>
                <a:spcPts val="0"/>
              </a:spcAft>
              <a:buFont typeface="Arial" pitchFamily="34" charset="0"/>
              <a:buChar char="–"/>
              <a:defRPr/>
            </a:pPr>
            <a:endParaRPr lang="es-MX" dirty="0" smtClean="0"/>
          </a:p>
          <a:p>
            <a:pPr lvl="1" eaLnBrk="1" fontAlgn="auto" hangingPunct="1">
              <a:spcAft>
                <a:spcPts val="0"/>
              </a:spcAft>
              <a:buFont typeface="Arial" pitchFamily="34" charset="0"/>
              <a:buChar char="–"/>
              <a:defRPr/>
            </a:pPr>
            <a:r>
              <a:rPr lang="es-MX" dirty="0" smtClean="0"/>
              <a:t> Proveer evidencia de que la variable instrumental es exógena. </a:t>
            </a:r>
          </a:p>
          <a:p>
            <a:pPr lvl="2" eaLnBrk="1" fontAlgn="auto" hangingPunct="1">
              <a:spcAft>
                <a:spcPts val="0"/>
              </a:spcAft>
              <a:buFont typeface="Arial" pitchFamily="34" charset="0"/>
              <a:buChar char="•"/>
              <a:defRPr/>
            </a:pPr>
            <a:r>
              <a:rPr lang="es-MX" dirty="0" smtClean="0"/>
              <a:t>Demostrar que </a:t>
            </a:r>
            <a:r>
              <a:rPr lang="es-MX" i="1" dirty="0" smtClean="0">
                <a:latin typeface="Times New Roman" pitchFamily="18" charset="0"/>
                <a:cs typeface="Times New Roman" pitchFamily="18" charset="0"/>
              </a:rPr>
              <a:t>Z</a:t>
            </a:r>
            <a:r>
              <a:rPr lang="es-MX" sz="1800" i="1" baseline="-25000" dirty="0" smtClean="0">
                <a:latin typeface="Times New Roman" pitchFamily="18" charset="0"/>
                <a:cs typeface="Times New Roman" pitchFamily="18" charset="0"/>
              </a:rPr>
              <a:t>i</a:t>
            </a:r>
            <a:r>
              <a:rPr lang="es-MX" dirty="0" smtClean="0">
                <a:latin typeface="Times New Roman" pitchFamily="18" charset="0"/>
                <a:cs typeface="Times New Roman" pitchFamily="18" charset="0"/>
              </a:rPr>
              <a:t> </a:t>
            </a:r>
            <a:r>
              <a:rPr lang="es-MX" dirty="0" smtClean="0"/>
              <a:t>y </a:t>
            </a:r>
            <a:r>
              <a:rPr lang="es-MX" i="1" dirty="0" smtClean="0">
                <a:latin typeface="Times New Roman" pitchFamily="18" charset="0"/>
                <a:cs typeface="Times New Roman" pitchFamily="18" charset="0"/>
              </a:rPr>
              <a:t>U</a:t>
            </a:r>
            <a:r>
              <a:rPr lang="es-MX" sz="1800" i="1" baseline="-25000" dirty="0" smtClean="0">
                <a:latin typeface="Times New Roman" pitchFamily="18" charset="0"/>
                <a:cs typeface="Times New Roman" pitchFamily="18" charset="0"/>
              </a:rPr>
              <a:t>i</a:t>
            </a:r>
            <a:r>
              <a:rPr lang="es-MX" dirty="0" smtClean="0"/>
              <a:t> no están correlacionadas. </a:t>
            </a:r>
          </a:p>
          <a:p>
            <a:pPr lvl="2" eaLnBrk="1" fontAlgn="auto" hangingPunct="1">
              <a:spcAft>
                <a:spcPts val="0"/>
              </a:spcAft>
              <a:buFont typeface="Arial" pitchFamily="34" charset="0"/>
              <a:buChar char="•"/>
              <a:defRPr/>
            </a:pPr>
            <a:r>
              <a:rPr lang="es-MX" dirty="0" smtClean="0"/>
              <a:t>Problema: </a:t>
            </a:r>
            <a:r>
              <a:rPr lang="es-MX" i="1" dirty="0" smtClean="0">
                <a:latin typeface="Times New Roman" pitchFamily="18" charset="0"/>
                <a:cs typeface="Times New Roman" pitchFamily="18" charset="0"/>
              </a:rPr>
              <a:t>U</a:t>
            </a:r>
            <a:r>
              <a:rPr lang="es-MX" sz="1400" i="1" baseline="-25000" dirty="0" smtClean="0">
                <a:latin typeface="Times New Roman" pitchFamily="18" charset="0"/>
                <a:cs typeface="Times New Roman" pitchFamily="18" charset="0"/>
              </a:rPr>
              <a:t>i</a:t>
            </a:r>
            <a:r>
              <a:rPr lang="es-MX" dirty="0" smtClean="0"/>
              <a:t> no se observa.</a:t>
            </a:r>
            <a:endParaRPr lang="es-MX" dirty="0"/>
          </a:p>
        </p:txBody>
      </p:sp>
      <p:pic>
        <p:nvPicPr>
          <p:cNvPr id="27652" name="Picture 1"/>
          <p:cNvPicPr>
            <a:picLocks noChangeAspect="1" noChangeArrowheads="1"/>
          </p:cNvPicPr>
          <p:nvPr/>
        </p:nvPicPr>
        <p:blipFill>
          <a:blip r:embed="rId3" cstate="print"/>
          <a:srcRect/>
          <a:stretch>
            <a:fillRect/>
          </a:stretch>
        </p:blipFill>
        <p:spPr bwMode="auto">
          <a:xfrm>
            <a:off x="0" y="0"/>
            <a:ext cx="2500313" cy="1189038"/>
          </a:xfrm>
          <a:prstGeom prst="rect">
            <a:avLst/>
          </a:prstGeom>
          <a:noFill/>
          <a:ln w="9525">
            <a:noFill/>
            <a:miter lim="800000"/>
            <a:headEnd/>
            <a:tailEnd/>
          </a:ln>
        </p:spPr>
      </p:pic>
      <p:sp>
        <p:nvSpPr>
          <p:cNvPr id="7" name="6 Rectángulo"/>
          <p:cNvSpPr/>
          <p:nvPr/>
        </p:nvSpPr>
        <p:spPr>
          <a:xfrm>
            <a:off x="0" y="6534150"/>
            <a:ext cx="9144000" cy="323850"/>
          </a:xfrm>
          <a:prstGeom prst="rect">
            <a:avLst/>
          </a:prstGeom>
        </p:spPr>
        <p:txBody>
          <a:bodyPr>
            <a:spAutoFit/>
          </a:bodyPr>
          <a:lstStyle/>
          <a:p>
            <a:pPr algn="ctr" fontAlgn="auto">
              <a:spcBef>
                <a:spcPts val="0"/>
              </a:spcBef>
              <a:spcAft>
                <a:spcPts val="0"/>
              </a:spcAft>
              <a:defRPr/>
            </a:pPr>
            <a:r>
              <a:rPr lang="es-MX" sz="1500" smtClean="0">
                <a:solidFill>
                  <a:schemeClr val="tx1">
                    <a:lumMod val="50000"/>
                    <a:lumOff val="50000"/>
                  </a:schemeClr>
                </a:solidFill>
              </a:rPr>
              <a:t>Guía práctica para la evaluación de impacto /</a:t>
            </a:r>
            <a:r>
              <a:rPr lang="es-CO" sz="1500" smtClean="0">
                <a:solidFill>
                  <a:schemeClr val="tx1">
                    <a:lumMod val="50000"/>
                    <a:lumOff val="50000"/>
                  </a:schemeClr>
                </a:solidFill>
              </a:rPr>
              <a:t>Capítulo </a:t>
            </a:r>
            <a:r>
              <a:rPr lang="es-CO" sz="1500" dirty="0">
                <a:solidFill>
                  <a:schemeClr val="tx1">
                    <a:lumMod val="50000"/>
                    <a:lumOff val="50000"/>
                  </a:schemeClr>
                </a:solidFill>
              </a:rPr>
              <a:t>7: Variables instrumentales/</a:t>
            </a:r>
            <a:fld id="{3B14E8CF-7B2B-48CD-9191-770B8921D0B0}" type="slidenum">
              <a:rPr lang="es-CO" sz="1500">
                <a:solidFill>
                  <a:schemeClr val="tx1">
                    <a:lumMod val="50000"/>
                    <a:lumOff val="50000"/>
                  </a:schemeClr>
                </a:solidFill>
              </a:rPr>
              <a:pPr algn="ctr" fontAlgn="auto">
                <a:spcBef>
                  <a:spcPts val="0"/>
                </a:spcBef>
                <a:spcAft>
                  <a:spcPts val="0"/>
                </a:spcAft>
                <a:defRPr/>
              </a:pPr>
              <a:t>24</a:t>
            </a:fld>
            <a:endParaRPr lang="es-ES" sz="1500" dirty="0">
              <a:solidFill>
                <a:schemeClr val="tx1">
                  <a:lumMod val="50000"/>
                  <a:lumOff val="50000"/>
                </a:scheme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8 Título"/>
          <p:cNvSpPr>
            <a:spLocks noGrp="1"/>
          </p:cNvSpPr>
          <p:nvPr>
            <p:ph type="title"/>
          </p:nvPr>
        </p:nvSpPr>
        <p:spPr>
          <a:xfrm>
            <a:off x="2554288" y="285750"/>
            <a:ext cx="6132512" cy="1131888"/>
          </a:xfrm>
        </p:spPr>
        <p:txBody>
          <a:bodyPr/>
          <a:lstStyle/>
          <a:p>
            <a:pPr eaLnBrk="1" hangingPunct="1"/>
            <a:r>
              <a:rPr lang="es-MX" u="sng" smtClean="0"/>
              <a:t>Pruebas de relevancia </a:t>
            </a:r>
            <a:endParaRPr lang="en-US" u="sng" smtClean="0"/>
          </a:p>
        </p:txBody>
      </p:sp>
      <p:sp>
        <p:nvSpPr>
          <p:cNvPr id="10" name="9 Marcador de contenido"/>
          <p:cNvSpPr>
            <a:spLocks noGrp="1"/>
          </p:cNvSpPr>
          <p:nvPr>
            <p:ph idx="1"/>
          </p:nvPr>
        </p:nvSpPr>
        <p:spPr>
          <a:xfrm>
            <a:off x="428625" y="1903413"/>
            <a:ext cx="8429625" cy="4525962"/>
          </a:xfrm>
        </p:spPr>
        <p:txBody>
          <a:bodyPr rtlCol="0">
            <a:normAutofit/>
          </a:bodyPr>
          <a:lstStyle/>
          <a:p>
            <a:pPr eaLnBrk="1" fontAlgn="auto" hangingPunct="1">
              <a:spcAft>
                <a:spcPts val="0"/>
              </a:spcAft>
              <a:buFont typeface="Arial" pitchFamily="34" charset="0"/>
              <a:buChar char="•"/>
              <a:defRPr/>
            </a:pPr>
            <a:r>
              <a:rPr lang="es-MX" dirty="0" smtClean="0">
                <a:solidFill>
                  <a:schemeClr val="accent5">
                    <a:lumMod val="75000"/>
                  </a:schemeClr>
                </a:solidFill>
              </a:rPr>
              <a:t>Regresión simple: </a:t>
            </a:r>
          </a:p>
          <a:p>
            <a:pPr lvl="1" eaLnBrk="1" fontAlgn="auto" hangingPunct="1">
              <a:spcAft>
                <a:spcPts val="0"/>
              </a:spcAft>
              <a:buFont typeface="Arial" pitchFamily="34" charset="0"/>
              <a:buChar char="–"/>
              <a:defRPr/>
            </a:pPr>
            <a:r>
              <a:rPr lang="es-MX" dirty="0" smtClean="0"/>
              <a:t>Se evalúa la significancia estadística de los coeficientes asociados a instrumentos con base en pruebas </a:t>
            </a:r>
            <a:r>
              <a:rPr lang="es-MX" i="1" dirty="0" smtClean="0"/>
              <a:t>t</a:t>
            </a:r>
            <a:r>
              <a:rPr lang="es-MX" dirty="0" smtClean="0"/>
              <a:t>. </a:t>
            </a:r>
          </a:p>
          <a:p>
            <a:pPr lvl="1" eaLnBrk="1" fontAlgn="auto" hangingPunct="1">
              <a:spcAft>
                <a:spcPts val="0"/>
              </a:spcAft>
              <a:buFont typeface="Arial" pitchFamily="34" charset="0"/>
              <a:buChar char="–"/>
              <a:defRPr/>
            </a:pPr>
            <a:r>
              <a:rPr lang="es-MX" dirty="0" smtClean="0"/>
              <a:t>Se evalúa la significancia estadística del conjunto de instrumentos (si tiene más de uno) con base en la prueba </a:t>
            </a:r>
            <a:r>
              <a:rPr lang="es-MX" i="1" dirty="0" smtClean="0"/>
              <a:t>F</a:t>
            </a:r>
            <a:r>
              <a:rPr lang="es-MX" dirty="0" smtClean="0"/>
              <a:t>. </a:t>
            </a:r>
          </a:p>
        </p:txBody>
      </p:sp>
      <p:pic>
        <p:nvPicPr>
          <p:cNvPr id="28676" name="Picture 1"/>
          <p:cNvPicPr>
            <a:picLocks noChangeAspect="1" noChangeArrowheads="1"/>
          </p:cNvPicPr>
          <p:nvPr/>
        </p:nvPicPr>
        <p:blipFill>
          <a:blip r:embed="rId3" cstate="print"/>
          <a:srcRect/>
          <a:stretch>
            <a:fillRect/>
          </a:stretch>
        </p:blipFill>
        <p:spPr bwMode="auto">
          <a:xfrm>
            <a:off x="0" y="0"/>
            <a:ext cx="2500313" cy="1189038"/>
          </a:xfrm>
          <a:prstGeom prst="rect">
            <a:avLst/>
          </a:prstGeom>
          <a:noFill/>
          <a:ln w="9525">
            <a:noFill/>
            <a:miter lim="800000"/>
            <a:headEnd/>
            <a:tailEnd/>
          </a:ln>
        </p:spPr>
      </p:pic>
      <p:sp>
        <p:nvSpPr>
          <p:cNvPr id="7" name="6 Rectángulo"/>
          <p:cNvSpPr/>
          <p:nvPr/>
        </p:nvSpPr>
        <p:spPr>
          <a:xfrm>
            <a:off x="0" y="6534150"/>
            <a:ext cx="9144000" cy="323850"/>
          </a:xfrm>
          <a:prstGeom prst="rect">
            <a:avLst/>
          </a:prstGeom>
        </p:spPr>
        <p:txBody>
          <a:bodyPr>
            <a:spAutoFit/>
          </a:bodyPr>
          <a:lstStyle/>
          <a:p>
            <a:pPr algn="ctr" fontAlgn="auto">
              <a:spcBef>
                <a:spcPts val="0"/>
              </a:spcBef>
              <a:spcAft>
                <a:spcPts val="0"/>
              </a:spcAft>
              <a:defRPr/>
            </a:pPr>
            <a:r>
              <a:rPr lang="es-MX" sz="1500" smtClean="0">
                <a:solidFill>
                  <a:schemeClr val="tx1">
                    <a:lumMod val="50000"/>
                    <a:lumOff val="50000"/>
                  </a:schemeClr>
                </a:solidFill>
              </a:rPr>
              <a:t>Guía práctica para la evaluación de impacto /</a:t>
            </a:r>
            <a:r>
              <a:rPr lang="es-CO" sz="1500" smtClean="0">
                <a:solidFill>
                  <a:schemeClr val="tx1">
                    <a:lumMod val="50000"/>
                    <a:lumOff val="50000"/>
                  </a:schemeClr>
                </a:solidFill>
              </a:rPr>
              <a:t>Capítulo </a:t>
            </a:r>
            <a:r>
              <a:rPr lang="es-CO" sz="1500" dirty="0">
                <a:solidFill>
                  <a:schemeClr val="tx1">
                    <a:lumMod val="50000"/>
                    <a:lumOff val="50000"/>
                  </a:schemeClr>
                </a:solidFill>
              </a:rPr>
              <a:t>7: Variables instrumentales/</a:t>
            </a:r>
            <a:fld id="{A45721E8-EFB7-4ED3-9DFD-7E484DF77192}" type="slidenum">
              <a:rPr lang="es-CO" sz="1500">
                <a:solidFill>
                  <a:schemeClr val="tx1">
                    <a:lumMod val="50000"/>
                    <a:lumOff val="50000"/>
                  </a:schemeClr>
                </a:solidFill>
              </a:rPr>
              <a:pPr algn="ctr" fontAlgn="auto">
                <a:spcBef>
                  <a:spcPts val="0"/>
                </a:spcBef>
                <a:spcAft>
                  <a:spcPts val="0"/>
                </a:spcAft>
                <a:defRPr/>
              </a:pPr>
              <a:t>25</a:t>
            </a:fld>
            <a:endParaRPr lang="es-ES" sz="1500" dirty="0">
              <a:solidFill>
                <a:schemeClr val="tx1">
                  <a:lumMod val="50000"/>
                  <a:lumOff val="50000"/>
                </a:schemeClr>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Título"/>
          <p:cNvSpPr>
            <a:spLocks noGrp="1"/>
          </p:cNvSpPr>
          <p:nvPr>
            <p:ph type="title"/>
          </p:nvPr>
        </p:nvSpPr>
        <p:spPr>
          <a:xfrm>
            <a:off x="2554288" y="317500"/>
            <a:ext cx="6132512" cy="1131888"/>
          </a:xfrm>
        </p:spPr>
        <p:txBody>
          <a:bodyPr rtlCol="0">
            <a:normAutofit fontScale="90000"/>
          </a:bodyPr>
          <a:lstStyle/>
          <a:p>
            <a:pPr eaLnBrk="1" fontAlgn="auto" hangingPunct="1">
              <a:spcAft>
                <a:spcPts val="0"/>
              </a:spcAft>
              <a:defRPr/>
            </a:pPr>
            <a:r>
              <a:rPr lang="es-MX" u="sng" dirty="0" smtClean="0"/>
              <a:t>Pruebas de </a:t>
            </a:r>
            <a:r>
              <a:rPr lang="es-MX" u="sng" dirty="0" err="1" smtClean="0"/>
              <a:t>exogeneidad</a:t>
            </a:r>
            <a:r>
              <a:rPr lang="es-MX" u="sng" dirty="0" smtClean="0"/>
              <a:t/>
            </a:r>
            <a:br>
              <a:rPr lang="es-MX" u="sng" dirty="0" smtClean="0"/>
            </a:br>
            <a:r>
              <a:rPr lang="es-MX" sz="3900" dirty="0" smtClean="0"/>
              <a:t>Modelos </a:t>
            </a:r>
            <a:r>
              <a:rPr lang="es-MX" sz="3900" dirty="0" err="1" smtClean="0"/>
              <a:t>sobreidentificados</a:t>
            </a:r>
            <a:r>
              <a:rPr lang="es-MX" sz="3900" dirty="0" smtClean="0"/>
              <a:t> </a:t>
            </a:r>
            <a:endParaRPr lang="en-US" sz="3900" dirty="0"/>
          </a:p>
        </p:txBody>
      </p:sp>
      <p:sp>
        <p:nvSpPr>
          <p:cNvPr id="10" name="9 Marcador de contenido"/>
          <p:cNvSpPr>
            <a:spLocks noGrp="1"/>
          </p:cNvSpPr>
          <p:nvPr>
            <p:ph idx="1"/>
          </p:nvPr>
        </p:nvSpPr>
        <p:spPr>
          <a:xfrm>
            <a:off x="333375" y="1781175"/>
            <a:ext cx="8478838" cy="4194175"/>
          </a:xfrm>
        </p:spPr>
        <p:txBody>
          <a:bodyPr rtlCol="0">
            <a:normAutofit/>
          </a:bodyPr>
          <a:lstStyle/>
          <a:p>
            <a:pPr marL="265113" indent="3175" eaLnBrk="1" fontAlgn="auto" hangingPunct="1">
              <a:lnSpc>
                <a:spcPts val="3300"/>
              </a:lnSpc>
              <a:spcAft>
                <a:spcPts val="0"/>
              </a:spcAft>
              <a:buFont typeface="Arial" pitchFamily="34" charset="0"/>
              <a:buNone/>
              <a:defRPr/>
            </a:pPr>
            <a:r>
              <a:rPr lang="es-MX" sz="3000" dirty="0" smtClean="0"/>
              <a:t>El modelo está </a:t>
            </a:r>
            <a:r>
              <a:rPr lang="es-MX" sz="3000" dirty="0" err="1" smtClean="0"/>
              <a:t>sobreidentificado</a:t>
            </a:r>
            <a:r>
              <a:rPr lang="es-MX" sz="3000" dirty="0" smtClean="0"/>
              <a:t> si se dispone de más de un instrumento para la participación en el programa.</a:t>
            </a:r>
          </a:p>
          <a:p>
            <a:pPr marL="265113" indent="3175" eaLnBrk="1" fontAlgn="auto" hangingPunct="1">
              <a:lnSpc>
                <a:spcPts val="1900"/>
              </a:lnSpc>
              <a:spcAft>
                <a:spcPts val="0"/>
              </a:spcAft>
              <a:buFont typeface="Arial" pitchFamily="34" charset="0"/>
              <a:buNone/>
              <a:defRPr/>
            </a:pPr>
            <a:endParaRPr lang="es-MX" sz="100" dirty="0" smtClean="0"/>
          </a:p>
          <a:p>
            <a:pPr marL="265113" indent="3175" eaLnBrk="1" fontAlgn="auto" hangingPunct="1">
              <a:lnSpc>
                <a:spcPts val="3300"/>
              </a:lnSpc>
              <a:spcAft>
                <a:spcPts val="0"/>
              </a:spcAft>
              <a:buFont typeface="Arial" pitchFamily="34" charset="0"/>
              <a:buNone/>
              <a:defRPr/>
            </a:pPr>
            <a:r>
              <a:rPr lang="es-MX" sz="2800" dirty="0" smtClean="0">
                <a:solidFill>
                  <a:schemeClr val="accent5">
                    <a:lumMod val="75000"/>
                  </a:schemeClr>
                </a:solidFill>
              </a:rPr>
              <a:t>Prueba de </a:t>
            </a:r>
            <a:r>
              <a:rPr lang="es-MX" sz="2800" dirty="0" err="1" smtClean="0">
                <a:solidFill>
                  <a:schemeClr val="accent5">
                    <a:lumMod val="75000"/>
                  </a:schemeClr>
                </a:solidFill>
              </a:rPr>
              <a:t>sobreidentificación</a:t>
            </a:r>
            <a:r>
              <a:rPr lang="es-MX" sz="2800" dirty="0" smtClean="0">
                <a:solidFill>
                  <a:schemeClr val="accent5">
                    <a:lumMod val="75000"/>
                  </a:schemeClr>
                </a:solidFill>
              </a:rPr>
              <a:t> de </a:t>
            </a:r>
            <a:r>
              <a:rPr lang="es-MX" sz="2800" dirty="0" err="1" smtClean="0">
                <a:solidFill>
                  <a:schemeClr val="accent5">
                    <a:lumMod val="75000"/>
                  </a:schemeClr>
                </a:solidFill>
              </a:rPr>
              <a:t>Sargan</a:t>
            </a:r>
            <a:r>
              <a:rPr lang="es-MX" sz="2800" dirty="0" smtClean="0">
                <a:solidFill>
                  <a:schemeClr val="accent5">
                    <a:lumMod val="75000"/>
                  </a:schemeClr>
                </a:solidFill>
              </a:rPr>
              <a:t>:</a:t>
            </a:r>
          </a:p>
          <a:p>
            <a:pPr eaLnBrk="1" fontAlgn="auto" hangingPunct="1">
              <a:lnSpc>
                <a:spcPts val="1200"/>
              </a:lnSpc>
              <a:spcAft>
                <a:spcPts val="0"/>
              </a:spcAft>
              <a:buFont typeface="Arial" pitchFamily="34" charset="0"/>
              <a:buNone/>
              <a:defRPr/>
            </a:pPr>
            <a:endParaRPr lang="es-MX" dirty="0"/>
          </a:p>
          <a:p>
            <a:pPr marL="514350" indent="-514350" eaLnBrk="1" fontAlgn="auto" hangingPunct="1">
              <a:spcAft>
                <a:spcPts val="0"/>
              </a:spcAft>
              <a:buFont typeface="+mj-lt"/>
              <a:buAutoNum type="arabicPeriod"/>
              <a:defRPr/>
            </a:pPr>
            <a:r>
              <a:rPr lang="es-MX" sz="2700" dirty="0" smtClean="0"/>
              <a:t>Estimar el efecto del programa por MC2E utilizando solo un instrumento. </a:t>
            </a:r>
          </a:p>
          <a:p>
            <a:pPr marL="514350" indent="-514350" eaLnBrk="1" fontAlgn="auto" hangingPunct="1">
              <a:spcAft>
                <a:spcPts val="0"/>
              </a:spcAft>
              <a:buFont typeface="+mj-lt"/>
              <a:buAutoNum type="arabicPeriod"/>
              <a:defRPr/>
            </a:pPr>
            <a:r>
              <a:rPr lang="es-MX" sz="2700" dirty="0" smtClean="0"/>
              <a:t>Calcular el error  predicho con base en los estimadores de MC2E. </a:t>
            </a:r>
          </a:p>
          <a:p>
            <a:pPr eaLnBrk="1" fontAlgn="auto" hangingPunct="1">
              <a:lnSpc>
                <a:spcPts val="1200"/>
              </a:lnSpc>
              <a:spcAft>
                <a:spcPts val="0"/>
              </a:spcAft>
              <a:buFont typeface="Arial" pitchFamily="34" charset="0"/>
              <a:buNone/>
              <a:defRPr/>
            </a:pPr>
            <a:endParaRPr lang="es-MX" dirty="0" smtClean="0">
              <a:solidFill>
                <a:schemeClr val="accent5">
                  <a:lumMod val="75000"/>
                </a:schemeClr>
              </a:solidFill>
            </a:endParaRPr>
          </a:p>
        </p:txBody>
      </p:sp>
      <p:pic>
        <p:nvPicPr>
          <p:cNvPr id="29700" name="Picture 1"/>
          <p:cNvPicPr>
            <a:picLocks noChangeAspect="1" noChangeArrowheads="1"/>
          </p:cNvPicPr>
          <p:nvPr/>
        </p:nvPicPr>
        <p:blipFill>
          <a:blip r:embed="rId3" cstate="print"/>
          <a:srcRect/>
          <a:stretch>
            <a:fillRect/>
          </a:stretch>
        </p:blipFill>
        <p:spPr bwMode="auto">
          <a:xfrm>
            <a:off x="0" y="0"/>
            <a:ext cx="2500313" cy="1189038"/>
          </a:xfrm>
          <a:prstGeom prst="rect">
            <a:avLst/>
          </a:prstGeom>
          <a:noFill/>
          <a:ln w="9525">
            <a:noFill/>
            <a:miter lim="800000"/>
            <a:headEnd/>
            <a:tailEnd/>
          </a:ln>
        </p:spPr>
      </p:pic>
      <p:sp>
        <p:nvSpPr>
          <p:cNvPr id="7" name="6 Rectángulo"/>
          <p:cNvSpPr/>
          <p:nvPr/>
        </p:nvSpPr>
        <p:spPr>
          <a:xfrm>
            <a:off x="0" y="6534150"/>
            <a:ext cx="9144000" cy="323850"/>
          </a:xfrm>
          <a:prstGeom prst="rect">
            <a:avLst/>
          </a:prstGeom>
        </p:spPr>
        <p:txBody>
          <a:bodyPr>
            <a:spAutoFit/>
          </a:bodyPr>
          <a:lstStyle/>
          <a:p>
            <a:pPr algn="ctr" fontAlgn="auto">
              <a:spcBef>
                <a:spcPts val="0"/>
              </a:spcBef>
              <a:spcAft>
                <a:spcPts val="0"/>
              </a:spcAft>
              <a:defRPr/>
            </a:pPr>
            <a:r>
              <a:rPr lang="es-MX" sz="1500" smtClean="0">
                <a:solidFill>
                  <a:schemeClr val="tx1">
                    <a:lumMod val="50000"/>
                    <a:lumOff val="50000"/>
                  </a:schemeClr>
                </a:solidFill>
              </a:rPr>
              <a:t>Guía práctica para la evaluación de impacto /</a:t>
            </a:r>
            <a:r>
              <a:rPr lang="es-CO" sz="1500" smtClean="0">
                <a:solidFill>
                  <a:schemeClr val="tx1">
                    <a:lumMod val="50000"/>
                    <a:lumOff val="50000"/>
                  </a:schemeClr>
                </a:solidFill>
              </a:rPr>
              <a:t>Capítulo </a:t>
            </a:r>
            <a:r>
              <a:rPr lang="es-CO" sz="1500" dirty="0">
                <a:solidFill>
                  <a:schemeClr val="tx1">
                    <a:lumMod val="50000"/>
                    <a:lumOff val="50000"/>
                  </a:schemeClr>
                </a:solidFill>
              </a:rPr>
              <a:t>7: Variables instrumentales/</a:t>
            </a:r>
            <a:fld id="{80E69DC5-2618-4854-B100-759BB804601B}" type="slidenum">
              <a:rPr lang="es-CO" sz="1500">
                <a:solidFill>
                  <a:schemeClr val="tx1">
                    <a:lumMod val="50000"/>
                    <a:lumOff val="50000"/>
                  </a:schemeClr>
                </a:solidFill>
              </a:rPr>
              <a:pPr algn="ctr" fontAlgn="auto">
                <a:spcBef>
                  <a:spcPts val="0"/>
                </a:spcBef>
                <a:spcAft>
                  <a:spcPts val="0"/>
                </a:spcAft>
                <a:defRPr/>
              </a:pPr>
              <a:t>26</a:t>
            </a:fld>
            <a:endParaRPr lang="es-ES" sz="1500" dirty="0">
              <a:solidFill>
                <a:schemeClr val="tx1">
                  <a:lumMod val="50000"/>
                  <a:lumOff val="50000"/>
                </a:schemeClr>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8 Título"/>
          <p:cNvSpPr>
            <a:spLocks noGrp="1"/>
          </p:cNvSpPr>
          <p:nvPr>
            <p:ph type="title"/>
          </p:nvPr>
        </p:nvSpPr>
        <p:spPr>
          <a:xfrm>
            <a:off x="2554288" y="285750"/>
            <a:ext cx="6132512" cy="1131888"/>
          </a:xfrm>
        </p:spPr>
        <p:txBody>
          <a:bodyPr/>
          <a:lstStyle/>
          <a:p>
            <a:pPr eaLnBrk="1" hangingPunct="1"/>
            <a:r>
              <a:rPr lang="es-MX" sz="4100" u="sng" smtClean="0"/>
              <a:t>Prueba de sobreidentificación (Sargan)</a:t>
            </a:r>
            <a:endParaRPr lang="en-US" sz="4100" u="sng" smtClean="0"/>
          </a:p>
        </p:txBody>
      </p:sp>
      <p:sp>
        <p:nvSpPr>
          <p:cNvPr id="10" name="9 Marcador de contenido"/>
          <p:cNvSpPr>
            <a:spLocks noGrp="1"/>
          </p:cNvSpPr>
          <p:nvPr>
            <p:ph idx="1"/>
          </p:nvPr>
        </p:nvSpPr>
        <p:spPr>
          <a:xfrm>
            <a:off x="333375" y="1903413"/>
            <a:ext cx="8715375" cy="4525962"/>
          </a:xfrm>
        </p:spPr>
        <p:txBody>
          <a:bodyPr rtlCol="0">
            <a:normAutofit fontScale="92500" lnSpcReduction="20000"/>
          </a:bodyPr>
          <a:lstStyle/>
          <a:p>
            <a:pPr marL="95250" indent="0" eaLnBrk="1" fontAlgn="auto" hangingPunct="1">
              <a:spcAft>
                <a:spcPts val="0"/>
              </a:spcAft>
              <a:buFont typeface="Arial" pitchFamily="34" charset="0"/>
              <a:buNone/>
              <a:defRPr/>
            </a:pPr>
            <a:r>
              <a:rPr lang="es-MX" sz="2800" dirty="0" smtClean="0"/>
              <a:t>3. Verificar que el instrumento excluido no está correlacionado con el término del error: </a:t>
            </a:r>
          </a:p>
          <a:p>
            <a:pPr marL="95250" lvl="1" indent="0" eaLnBrk="1" fontAlgn="auto" hangingPunct="1">
              <a:spcAft>
                <a:spcPts val="0"/>
              </a:spcAft>
              <a:buFont typeface="Arial" pitchFamily="34" charset="0"/>
              <a:buNone/>
              <a:defRPr/>
            </a:pPr>
            <a:r>
              <a:rPr lang="es-MX" sz="2400" dirty="0" smtClean="0"/>
              <a:t>Regresión del término del error contra todas las variables exógenas. </a:t>
            </a:r>
          </a:p>
          <a:p>
            <a:pPr marL="95250" lvl="1" indent="0" eaLnBrk="1" fontAlgn="auto" hangingPunct="1">
              <a:spcAft>
                <a:spcPts val="0"/>
              </a:spcAft>
              <a:buFont typeface="Arial" pitchFamily="34" charset="0"/>
              <a:buNone/>
              <a:defRPr/>
            </a:pPr>
            <a:endParaRPr lang="es-MX" sz="2400" dirty="0" smtClean="0"/>
          </a:p>
          <a:p>
            <a:pPr marL="95250" indent="0" eaLnBrk="1" fontAlgn="auto" hangingPunct="1">
              <a:spcAft>
                <a:spcPts val="0"/>
              </a:spcAft>
              <a:buFont typeface="Arial" pitchFamily="34" charset="0"/>
              <a:buNone/>
              <a:defRPr/>
            </a:pPr>
            <a:r>
              <a:rPr lang="es-MX" sz="2800" dirty="0" smtClean="0"/>
              <a:t>4. Construir prueba </a:t>
            </a:r>
            <a:r>
              <a:rPr lang="es-MX" sz="2800" dirty="0" err="1" smtClean="0"/>
              <a:t>chi</a:t>
            </a:r>
            <a:r>
              <a:rPr lang="es-MX" sz="2800" dirty="0" smtClean="0"/>
              <a:t> cuadrado: </a:t>
            </a:r>
          </a:p>
          <a:p>
            <a:pPr eaLnBrk="1" fontAlgn="auto" hangingPunct="1">
              <a:spcAft>
                <a:spcPts val="0"/>
              </a:spcAft>
              <a:buFont typeface="Arial" pitchFamily="34" charset="0"/>
              <a:buChar char="•"/>
              <a:defRPr/>
            </a:pPr>
            <a:endParaRPr lang="es-MX" sz="1000" dirty="0" smtClean="0"/>
          </a:p>
          <a:p>
            <a:pPr eaLnBrk="1" fontAlgn="auto" hangingPunct="1">
              <a:spcAft>
                <a:spcPts val="0"/>
              </a:spcAft>
              <a:buFont typeface="Arial" pitchFamily="34" charset="0"/>
              <a:buChar char="•"/>
              <a:defRPr/>
            </a:pPr>
            <a:r>
              <a:rPr lang="es-MX" sz="2400" i="1" dirty="0" smtClean="0">
                <a:latin typeface="Times New Roman" pitchFamily="18" charset="0"/>
                <a:cs typeface="Times New Roman" pitchFamily="18" charset="0"/>
              </a:rPr>
              <a:t>R</a:t>
            </a:r>
            <a:r>
              <a:rPr lang="es-MX" sz="2400" i="1" baseline="30000" dirty="0" smtClean="0">
                <a:latin typeface="Times New Roman" pitchFamily="18" charset="0"/>
                <a:cs typeface="Times New Roman" pitchFamily="18" charset="0"/>
              </a:rPr>
              <a:t>2</a:t>
            </a:r>
            <a:r>
              <a:rPr lang="es-MX" sz="2400" dirty="0" smtClean="0"/>
              <a:t>: Ajuste del modelo del término del error contra todas las variables exógenas. </a:t>
            </a:r>
          </a:p>
          <a:p>
            <a:pPr eaLnBrk="1" fontAlgn="auto" hangingPunct="1">
              <a:spcAft>
                <a:spcPts val="0"/>
              </a:spcAft>
              <a:buFont typeface="Arial" pitchFamily="34" charset="0"/>
              <a:buChar char="•"/>
              <a:defRPr/>
            </a:pPr>
            <a:r>
              <a:rPr lang="es-MX" sz="2400" i="1" dirty="0" smtClean="0">
                <a:latin typeface="Times New Roman" pitchFamily="18" charset="0"/>
                <a:cs typeface="Times New Roman" pitchFamily="18" charset="0"/>
              </a:rPr>
              <a:t>N</a:t>
            </a:r>
            <a:r>
              <a:rPr lang="es-MX" sz="2400" dirty="0" smtClean="0"/>
              <a:t>: Número de observaciones. </a:t>
            </a:r>
          </a:p>
          <a:p>
            <a:pPr eaLnBrk="1" fontAlgn="auto" hangingPunct="1">
              <a:spcAft>
                <a:spcPts val="0"/>
              </a:spcAft>
              <a:buFont typeface="Arial" pitchFamily="34" charset="0"/>
              <a:buChar char="•"/>
              <a:defRPr/>
            </a:pPr>
            <a:r>
              <a:rPr lang="es-MX" sz="2400" i="1" dirty="0" smtClean="0">
                <a:latin typeface="Times New Roman" pitchFamily="18" charset="0"/>
                <a:cs typeface="Times New Roman" pitchFamily="18" charset="0"/>
              </a:rPr>
              <a:t>q</a:t>
            </a:r>
            <a:r>
              <a:rPr lang="es-MX" sz="2400" dirty="0" smtClean="0"/>
              <a:t>: Número de instrumentos adicionales.</a:t>
            </a:r>
          </a:p>
          <a:p>
            <a:pPr eaLnBrk="1" fontAlgn="auto" hangingPunct="1">
              <a:spcAft>
                <a:spcPts val="0"/>
              </a:spcAft>
              <a:buFont typeface="Arial" pitchFamily="34" charset="0"/>
              <a:buChar char="•"/>
              <a:defRPr/>
            </a:pPr>
            <a:r>
              <a:rPr lang="es-MX" sz="2400" i="1" dirty="0" smtClean="0">
                <a:latin typeface="Times New Roman" pitchFamily="18" charset="0"/>
                <a:cs typeface="Times New Roman" pitchFamily="18" charset="0"/>
              </a:rPr>
              <a:t>H</a:t>
            </a:r>
            <a:r>
              <a:rPr lang="es-MX" sz="2400" i="1" baseline="-25000" dirty="0" smtClean="0">
                <a:latin typeface="Times New Roman" pitchFamily="18" charset="0"/>
                <a:cs typeface="Times New Roman" pitchFamily="18" charset="0"/>
              </a:rPr>
              <a:t>o</a:t>
            </a:r>
            <a:r>
              <a:rPr lang="es-MX" sz="2400" dirty="0" smtClean="0"/>
              <a:t>: Al menos uno de los instrumentos no es exógeno: </a:t>
            </a:r>
          </a:p>
          <a:p>
            <a:pPr lvl="1" eaLnBrk="1" fontAlgn="auto" hangingPunct="1">
              <a:spcAft>
                <a:spcPts val="0"/>
              </a:spcAft>
              <a:buFont typeface="Arial" pitchFamily="34" charset="0"/>
              <a:buChar char="–"/>
              <a:defRPr/>
            </a:pPr>
            <a:r>
              <a:rPr lang="es-MX" sz="2000" dirty="0" smtClean="0"/>
              <a:t>Si se rechaza por lo menos un instrumento no es exógeno. </a:t>
            </a:r>
          </a:p>
          <a:p>
            <a:pPr lvl="1" eaLnBrk="1" fontAlgn="auto" hangingPunct="1">
              <a:spcAft>
                <a:spcPts val="0"/>
              </a:spcAft>
              <a:buFont typeface="Arial" pitchFamily="34" charset="0"/>
              <a:buChar char="–"/>
              <a:defRPr/>
            </a:pPr>
            <a:r>
              <a:rPr lang="es-MX" sz="2000" dirty="0" smtClean="0"/>
              <a:t>En ese caso, el estimador del efecto del programa es sesgado.</a:t>
            </a:r>
            <a:endParaRPr lang="es-MX" sz="600" dirty="0" smtClean="0"/>
          </a:p>
          <a:p>
            <a:pPr marL="514350" indent="-514350" eaLnBrk="1" fontAlgn="auto" hangingPunct="1">
              <a:spcAft>
                <a:spcPts val="0"/>
              </a:spcAft>
              <a:buFont typeface="+mj-lt"/>
              <a:buAutoNum type="arabicPeriod"/>
              <a:defRPr/>
            </a:pPr>
            <a:endParaRPr lang="es-MX" sz="2800" dirty="0" smtClean="0"/>
          </a:p>
          <a:p>
            <a:pPr marL="514350" indent="-514350" eaLnBrk="1" fontAlgn="auto" hangingPunct="1">
              <a:spcAft>
                <a:spcPts val="0"/>
              </a:spcAft>
              <a:buFont typeface="+mj-lt"/>
              <a:buAutoNum type="arabicPeriod"/>
              <a:defRPr/>
            </a:pPr>
            <a:endParaRPr lang="es-MX" sz="2800" dirty="0" smtClean="0"/>
          </a:p>
        </p:txBody>
      </p:sp>
      <p:pic>
        <p:nvPicPr>
          <p:cNvPr id="10245" name="Picture 1"/>
          <p:cNvPicPr>
            <a:picLocks noChangeAspect="1" noChangeArrowheads="1"/>
          </p:cNvPicPr>
          <p:nvPr/>
        </p:nvPicPr>
        <p:blipFill>
          <a:blip r:embed="rId4" cstate="print"/>
          <a:srcRect/>
          <a:stretch>
            <a:fillRect/>
          </a:stretch>
        </p:blipFill>
        <p:spPr bwMode="auto">
          <a:xfrm>
            <a:off x="0" y="0"/>
            <a:ext cx="2500313" cy="1189038"/>
          </a:xfrm>
          <a:prstGeom prst="rect">
            <a:avLst/>
          </a:prstGeom>
          <a:noFill/>
          <a:ln w="9525">
            <a:noFill/>
            <a:miter lim="800000"/>
            <a:headEnd/>
            <a:tailEnd/>
          </a:ln>
        </p:spPr>
      </p:pic>
      <p:sp>
        <p:nvSpPr>
          <p:cNvPr id="10246"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s-ES">
              <a:latin typeface="Calibri" pitchFamily="34" charset="0"/>
            </a:endParaRPr>
          </a:p>
        </p:txBody>
      </p:sp>
      <p:sp>
        <p:nvSpPr>
          <p:cNvPr id="10247" name="Rectangle 3"/>
          <p:cNvSpPr>
            <a:spLocks noChangeArrowheads="1"/>
          </p:cNvSpPr>
          <p:nvPr/>
        </p:nvSpPr>
        <p:spPr bwMode="auto">
          <a:xfrm>
            <a:off x="0" y="781050"/>
            <a:ext cx="9144000" cy="0"/>
          </a:xfrm>
          <a:prstGeom prst="rect">
            <a:avLst/>
          </a:prstGeom>
          <a:noFill/>
          <a:ln w="9525">
            <a:noFill/>
            <a:miter lim="800000"/>
            <a:headEnd/>
            <a:tailEnd/>
          </a:ln>
        </p:spPr>
        <p:txBody>
          <a:bodyPr wrap="none" anchor="ctr">
            <a:spAutoFit/>
          </a:bodyPr>
          <a:lstStyle/>
          <a:p>
            <a:endParaRPr lang="es-ES"/>
          </a:p>
        </p:txBody>
      </p:sp>
      <p:graphicFrame>
        <p:nvGraphicFramePr>
          <p:cNvPr id="10242" name="Object 2"/>
          <p:cNvGraphicFramePr>
            <a:graphicFrameLocks noChangeAspect="1"/>
          </p:cNvGraphicFramePr>
          <p:nvPr/>
        </p:nvGraphicFramePr>
        <p:xfrm>
          <a:off x="5053013" y="3211513"/>
          <a:ext cx="2071687" cy="523875"/>
        </p:xfrm>
        <a:graphic>
          <a:graphicData uri="http://schemas.openxmlformats.org/presentationml/2006/ole">
            <p:oleObj spid="_x0000_s10245" name="Ecuación" r:id="rId5" imgW="1002865" imgH="253890" progId="Equation.3">
              <p:embed/>
            </p:oleObj>
          </a:graphicData>
        </a:graphic>
      </p:graphicFrame>
      <p:sp>
        <p:nvSpPr>
          <p:cNvPr id="9" name="8 Rectángulo"/>
          <p:cNvSpPr/>
          <p:nvPr/>
        </p:nvSpPr>
        <p:spPr>
          <a:xfrm>
            <a:off x="0" y="6534150"/>
            <a:ext cx="9144000" cy="323850"/>
          </a:xfrm>
          <a:prstGeom prst="rect">
            <a:avLst/>
          </a:prstGeom>
        </p:spPr>
        <p:txBody>
          <a:bodyPr>
            <a:spAutoFit/>
          </a:bodyPr>
          <a:lstStyle/>
          <a:p>
            <a:pPr algn="ctr" fontAlgn="auto">
              <a:spcBef>
                <a:spcPts val="0"/>
              </a:spcBef>
              <a:spcAft>
                <a:spcPts val="0"/>
              </a:spcAft>
              <a:defRPr/>
            </a:pPr>
            <a:r>
              <a:rPr lang="es-MX" sz="1500" smtClean="0">
                <a:solidFill>
                  <a:schemeClr val="tx1">
                    <a:lumMod val="50000"/>
                    <a:lumOff val="50000"/>
                  </a:schemeClr>
                </a:solidFill>
              </a:rPr>
              <a:t>Guía práctica para la evaluación de impacto /</a:t>
            </a:r>
            <a:r>
              <a:rPr lang="es-CO" sz="1500" smtClean="0">
                <a:solidFill>
                  <a:schemeClr val="tx1">
                    <a:lumMod val="50000"/>
                    <a:lumOff val="50000"/>
                  </a:schemeClr>
                </a:solidFill>
              </a:rPr>
              <a:t>Capítulo </a:t>
            </a:r>
            <a:r>
              <a:rPr lang="es-CO" sz="1500" dirty="0">
                <a:solidFill>
                  <a:schemeClr val="tx1">
                    <a:lumMod val="50000"/>
                    <a:lumOff val="50000"/>
                  </a:schemeClr>
                </a:solidFill>
              </a:rPr>
              <a:t>7: Variables instrumentales/</a:t>
            </a:r>
            <a:fld id="{53BF9D01-2BF5-4BEC-A006-44A46C6FE13A}" type="slidenum">
              <a:rPr lang="es-CO" sz="1500">
                <a:solidFill>
                  <a:schemeClr val="tx1">
                    <a:lumMod val="50000"/>
                    <a:lumOff val="50000"/>
                  </a:schemeClr>
                </a:solidFill>
              </a:rPr>
              <a:pPr algn="ctr" fontAlgn="auto">
                <a:spcBef>
                  <a:spcPts val="0"/>
                </a:spcBef>
                <a:spcAft>
                  <a:spcPts val="0"/>
                </a:spcAft>
                <a:defRPr/>
              </a:pPr>
              <a:t>27</a:t>
            </a:fld>
            <a:endParaRPr lang="es-ES" sz="1500" dirty="0">
              <a:solidFill>
                <a:schemeClr val="tx1">
                  <a:lumMod val="50000"/>
                  <a:lumOff val="50000"/>
                </a:schemeClr>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8 Título"/>
          <p:cNvSpPr>
            <a:spLocks noGrp="1"/>
          </p:cNvSpPr>
          <p:nvPr>
            <p:ph type="title"/>
          </p:nvPr>
        </p:nvSpPr>
        <p:spPr>
          <a:xfrm>
            <a:off x="2554288" y="285750"/>
            <a:ext cx="6132512" cy="1131888"/>
          </a:xfrm>
        </p:spPr>
        <p:txBody>
          <a:bodyPr/>
          <a:lstStyle/>
          <a:p>
            <a:pPr eaLnBrk="1" hangingPunct="1"/>
            <a:r>
              <a:rPr lang="es-MX" sz="4100" u="sng" smtClean="0">
                <a:solidFill>
                  <a:srgbClr val="000000"/>
                </a:solidFill>
              </a:rPr>
              <a:t>Prueba de sobreidentificación (Sargan)</a:t>
            </a:r>
            <a:endParaRPr lang="en-US" u="sng" smtClean="0"/>
          </a:p>
        </p:txBody>
      </p:sp>
      <p:pic>
        <p:nvPicPr>
          <p:cNvPr id="30723" name="Picture 1"/>
          <p:cNvPicPr>
            <a:picLocks noChangeAspect="1" noChangeArrowheads="1"/>
          </p:cNvPicPr>
          <p:nvPr/>
        </p:nvPicPr>
        <p:blipFill>
          <a:blip r:embed="rId3" cstate="print"/>
          <a:srcRect/>
          <a:stretch>
            <a:fillRect/>
          </a:stretch>
        </p:blipFill>
        <p:spPr bwMode="auto">
          <a:xfrm>
            <a:off x="0" y="0"/>
            <a:ext cx="2500313" cy="1189038"/>
          </a:xfrm>
          <a:prstGeom prst="rect">
            <a:avLst/>
          </a:prstGeom>
          <a:noFill/>
          <a:ln w="9525">
            <a:noFill/>
            <a:miter lim="800000"/>
            <a:headEnd/>
            <a:tailEnd/>
          </a:ln>
        </p:spPr>
      </p:pic>
      <p:sp>
        <p:nvSpPr>
          <p:cNvPr id="30724"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s-ES">
              <a:latin typeface="Calibri" pitchFamily="34" charset="0"/>
            </a:endParaRPr>
          </a:p>
        </p:txBody>
      </p:sp>
      <p:sp>
        <p:nvSpPr>
          <p:cNvPr id="30725" name="Rectangle 3"/>
          <p:cNvSpPr>
            <a:spLocks noChangeArrowheads="1"/>
          </p:cNvSpPr>
          <p:nvPr/>
        </p:nvSpPr>
        <p:spPr bwMode="auto">
          <a:xfrm>
            <a:off x="0" y="781050"/>
            <a:ext cx="9144000" cy="0"/>
          </a:xfrm>
          <a:prstGeom prst="rect">
            <a:avLst/>
          </a:prstGeom>
          <a:noFill/>
          <a:ln w="9525">
            <a:noFill/>
            <a:miter lim="800000"/>
            <a:headEnd/>
            <a:tailEnd/>
          </a:ln>
        </p:spPr>
        <p:txBody>
          <a:bodyPr wrap="none" anchor="ctr">
            <a:spAutoFit/>
          </a:bodyPr>
          <a:lstStyle/>
          <a:p>
            <a:endParaRPr lang="es-ES"/>
          </a:p>
        </p:txBody>
      </p:sp>
      <p:sp>
        <p:nvSpPr>
          <p:cNvPr id="30726" name="10 Marcador de contenido"/>
          <p:cNvSpPr>
            <a:spLocks noGrp="1"/>
          </p:cNvSpPr>
          <p:nvPr>
            <p:ph idx="1"/>
          </p:nvPr>
        </p:nvSpPr>
        <p:spPr/>
        <p:txBody>
          <a:bodyPr/>
          <a:lstStyle/>
          <a:p>
            <a:pPr eaLnBrk="1" hangingPunct="1"/>
            <a:endParaRPr lang="es-MX" sz="2800" smtClean="0"/>
          </a:p>
          <a:p>
            <a:pPr eaLnBrk="1" hangingPunct="1"/>
            <a:r>
              <a:rPr lang="es-MX" sz="2800" smtClean="0"/>
              <a:t>Si el instrumento está correlacionado con el término del error no es un instrumento válido para </a:t>
            </a:r>
            <a:r>
              <a:rPr lang="es-MX" sz="2500" i="1" smtClean="0">
                <a:latin typeface="Times New Roman" pitchFamily="18" charset="0"/>
                <a:cs typeface="Times New Roman" pitchFamily="18" charset="0"/>
              </a:rPr>
              <a:t>D</a:t>
            </a:r>
            <a:r>
              <a:rPr lang="es-MX" sz="2500" i="1" baseline="-25000" smtClean="0">
                <a:latin typeface="Times New Roman" pitchFamily="18" charset="0"/>
                <a:cs typeface="Times New Roman" pitchFamily="18" charset="0"/>
              </a:rPr>
              <a:t>i</a:t>
            </a:r>
            <a:r>
              <a:rPr lang="es-MX" sz="2800" smtClean="0"/>
              <a:t>.</a:t>
            </a:r>
          </a:p>
          <a:p>
            <a:pPr eaLnBrk="1" hangingPunct="1"/>
            <a:endParaRPr lang="es-MX" sz="2800" smtClean="0"/>
          </a:p>
          <a:p>
            <a:pPr eaLnBrk="1" hangingPunct="1"/>
            <a:r>
              <a:rPr lang="es-MX" sz="2800" smtClean="0"/>
              <a:t>La prueba de sobreidentificación no dice nada sobre el otro instrumento: </a:t>
            </a:r>
          </a:p>
          <a:p>
            <a:pPr lvl="1" eaLnBrk="1" hangingPunct="1"/>
            <a:r>
              <a:rPr lang="es-MX" sz="2400" smtClean="0"/>
              <a:t>Si están escogidos bajo la misma lógica el resultado se puede aplicar a ambos instrumentos. </a:t>
            </a:r>
          </a:p>
          <a:p>
            <a:pPr lvl="1" eaLnBrk="1" hangingPunct="1"/>
            <a:r>
              <a:rPr lang="es-MX" sz="2400" smtClean="0"/>
              <a:t>Ejemplo: Educación de la madre y del padre. </a:t>
            </a:r>
          </a:p>
        </p:txBody>
      </p:sp>
      <p:sp>
        <p:nvSpPr>
          <p:cNvPr id="8" name="7 Rectángulo"/>
          <p:cNvSpPr/>
          <p:nvPr/>
        </p:nvSpPr>
        <p:spPr>
          <a:xfrm>
            <a:off x="0" y="6534150"/>
            <a:ext cx="9144000" cy="323850"/>
          </a:xfrm>
          <a:prstGeom prst="rect">
            <a:avLst/>
          </a:prstGeom>
        </p:spPr>
        <p:txBody>
          <a:bodyPr>
            <a:spAutoFit/>
          </a:bodyPr>
          <a:lstStyle/>
          <a:p>
            <a:pPr algn="ctr" fontAlgn="auto">
              <a:spcBef>
                <a:spcPts val="0"/>
              </a:spcBef>
              <a:spcAft>
                <a:spcPts val="0"/>
              </a:spcAft>
              <a:defRPr/>
            </a:pPr>
            <a:r>
              <a:rPr lang="es-MX" sz="1500" smtClean="0">
                <a:solidFill>
                  <a:schemeClr val="tx1">
                    <a:lumMod val="50000"/>
                    <a:lumOff val="50000"/>
                  </a:schemeClr>
                </a:solidFill>
              </a:rPr>
              <a:t>Guía práctica para la evaluación de impacto /</a:t>
            </a:r>
            <a:r>
              <a:rPr lang="es-CO" sz="1500" smtClean="0">
                <a:solidFill>
                  <a:schemeClr val="tx1">
                    <a:lumMod val="50000"/>
                    <a:lumOff val="50000"/>
                  </a:schemeClr>
                </a:solidFill>
              </a:rPr>
              <a:t>Capítulo </a:t>
            </a:r>
            <a:r>
              <a:rPr lang="es-CO" sz="1500" dirty="0">
                <a:solidFill>
                  <a:schemeClr val="tx1">
                    <a:lumMod val="50000"/>
                    <a:lumOff val="50000"/>
                  </a:schemeClr>
                </a:solidFill>
              </a:rPr>
              <a:t>7: Variables instrumentales/</a:t>
            </a:r>
            <a:fld id="{9A433145-B60B-45E1-97FD-05A818590616}" type="slidenum">
              <a:rPr lang="es-CO" sz="1500">
                <a:solidFill>
                  <a:schemeClr val="tx1">
                    <a:lumMod val="50000"/>
                    <a:lumOff val="50000"/>
                  </a:schemeClr>
                </a:solidFill>
              </a:rPr>
              <a:pPr algn="ctr" fontAlgn="auto">
                <a:spcBef>
                  <a:spcPts val="0"/>
                </a:spcBef>
                <a:spcAft>
                  <a:spcPts val="0"/>
                </a:spcAft>
                <a:defRPr/>
              </a:pPr>
              <a:t>28</a:t>
            </a:fld>
            <a:endParaRPr lang="es-ES" sz="1500" dirty="0">
              <a:solidFill>
                <a:schemeClr val="tx1">
                  <a:lumMod val="50000"/>
                  <a:lumOff val="50000"/>
                </a:schemeClr>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Título"/>
          <p:cNvSpPr>
            <a:spLocks noGrp="1"/>
          </p:cNvSpPr>
          <p:nvPr>
            <p:ph type="title"/>
          </p:nvPr>
        </p:nvSpPr>
        <p:spPr>
          <a:xfrm>
            <a:off x="2554288" y="285750"/>
            <a:ext cx="6132512" cy="1131888"/>
          </a:xfrm>
        </p:spPr>
        <p:txBody>
          <a:bodyPr rtlCol="0">
            <a:normAutofit fontScale="90000"/>
          </a:bodyPr>
          <a:lstStyle/>
          <a:p>
            <a:pPr eaLnBrk="1" fontAlgn="auto" hangingPunct="1">
              <a:spcAft>
                <a:spcPts val="0"/>
              </a:spcAft>
              <a:defRPr/>
            </a:pPr>
            <a:r>
              <a:rPr lang="es-MX" u="sng" dirty="0" smtClean="0"/>
              <a:t/>
            </a:r>
            <a:br>
              <a:rPr lang="es-MX" u="sng" dirty="0" smtClean="0"/>
            </a:br>
            <a:r>
              <a:rPr lang="es-MX" u="sng" dirty="0" smtClean="0"/>
              <a:t> Variables instrumentales: Problemas potenciales</a:t>
            </a:r>
            <a:br>
              <a:rPr lang="es-MX" u="sng" dirty="0" smtClean="0"/>
            </a:br>
            <a:endParaRPr lang="en-US" u="sng" dirty="0"/>
          </a:p>
        </p:txBody>
      </p:sp>
      <p:sp>
        <p:nvSpPr>
          <p:cNvPr id="11269" name="9 Marcador de contenido"/>
          <p:cNvSpPr>
            <a:spLocks noGrp="1"/>
          </p:cNvSpPr>
          <p:nvPr>
            <p:ph idx="1"/>
          </p:nvPr>
        </p:nvSpPr>
        <p:spPr>
          <a:xfrm>
            <a:off x="428625" y="1903413"/>
            <a:ext cx="8429625" cy="4525962"/>
          </a:xfrm>
        </p:spPr>
        <p:txBody>
          <a:bodyPr/>
          <a:lstStyle/>
          <a:p>
            <a:pPr marL="571500" indent="-514350" eaLnBrk="1" hangingPunct="1">
              <a:buFont typeface="Calibri" pitchFamily="34" charset="0"/>
              <a:buAutoNum type="arabicPeriod"/>
            </a:pPr>
            <a:r>
              <a:rPr lang="es-MX" sz="3000" smtClean="0"/>
              <a:t>Es difícil encontrar variables instrumentales válidas y relevantes. </a:t>
            </a:r>
          </a:p>
          <a:p>
            <a:pPr marL="571500" indent="-514350" eaLnBrk="1" hangingPunct="1">
              <a:buFont typeface="Calibri" pitchFamily="34" charset="0"/>
              <a:buAutoNum type="arabicPeriod"/>
            </a:pPr>
            <a:r>
              <a:rPr lang="es-MX" sz="3000" smtClean="0"/>
              <a:t>Si el instrumento es débil (es decir, no predice bien la participación), el estimador de variables instrumentales puede amplificar el sesgo. </a:t>
            </a:r>
          </a:p>
        </p:txBody>
      </p:sp>
      <p:pic>
        <p:nvPicPr>
          <p:cNvPr id="11270" name="Picture 1"/>
          <p:cNvPicPr>
            <a:picLocks noChangeAspect="1" noChangeArrowheads="1"/>
          </p:cNvPicPr>
          <p:nvPr/>
        </p:nvPicPr>
        <p:blipFill>
          <a:blip r:embed="rId4" cstate="print"/>
          <a:srcRect/>
          <a:stretch>
            <a:fillRect/>
          </a:stretch>
        </p:blipFill>
        <p:spPr bwMode="auto">
          <a:xfrm>
            <a:off x="0" y="0"/>
            <a:ext cx="2500313" cy="1189038"/>
          </a:xfrm>
          <a:prstGeom prst="rect">
            <a:avLst/>
          </a:prstGeom>
          <a:noFill/>
          <a:ln w="9525">
            <a:noFill/>
            <a:miter lim="800000"/>
            <a:headEnd/>
            <a:tailEnd/>
          </a:ln>
        </p:spPr>
      </p:pic>
      <p:sp>
        <p:nvSpPr>
          <p:cNvPr id="11271"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s-ES">
              <a:latin typeface="Calibri" pitchFamily="34" charset="0"/>
            </a:endParaRPr>
          </a:p>
        </p:txBody>
      </p:sp>
      <p:sp>
        <p:nvSpPr>
          <p:cNvPr id="11272" name="Rectangle 3"/>
          <p:cNvSpPr>
            <a:spLocks noChangeArrowheads="1"/>
          </p:cNvSpPr>
          <p:nvPr/>
        </p:nvSpPr>
        <p:spPr bwMode="auto">
          <a:xfrm>
            <a:off x="269875" y="1257300"/>
            <a:ext cx="9144000" cy="0"/>
          </a:xfrm>
          <a:prstGeom prst="rect">
            <a:avLst/>
          </a:prstGeom>
          <a:noFill/>
          <a:ln w="9525">
            <a:noFill/>
            <a:miter lim="800000"/>
            <a:headEnd/>
            <a:tailEnd/>
          </a:ln>
        </p:spPr>
        <p:txBody>
          <a:bodyPr wrap="none" anchor="ctr">
            <a:spAutoFit/>
          </a:bodyPr>
          <a:lstStyle/>
          <a:p>
            <a:pPr>
              <a:tabLst>
                <a:tab pos="269875" algn="l"/>
              </a:tabLst>
            </a:pPr>
            <a:endParaRPr lang="es-ES"/>
          </a:p>
        </p:txBody>
      </p:sp>
      <p:sp>
        <p:nvSpPr>
          <p:cNvPr id="11273"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atin typeface="Calibri" pitchFamily="34" charset="0"/>
            </a:endParaRPr>
          </a:p>
        </p:txBody>
      </p:sp>
      <p:sp>
        <p:nvSpPr>
          <p:cNvPr id="11274"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s-ES">
              <a:latin typeface="Calibri" pitchFamily="34" charset="0"/>
            </a:endParaRPr>
          </a:p>
        </p:txBody>
      </p:sp>
      <p:sp>
        <p:nvSpPr>
          <p:cNvPr id="11275" name="Rectangle 8"/>
          <p:cNvSpPr>
            <a:spLocks noChangeArrowheads="1"/>
          </p:cNvSpPr>
          <p:nvPr/>
        </p:nvSpPr>
        <p:spPr bwMode="auto">
          <a:xfrm>
            <a:off x="0" y="1247775"/>
            <a:ext cx="9144000" cy="0"/>
          </a:xfrm>
          <a:prstGeom prst="rect">
            <a:avLst/>
          </a:prstGeom>
          <a:noFill/>
          <a:ln w="9525">
            <a:noFill/>
            <a:miter lim="800000"/>
            <a:headEnd/>
            <a:tailEnd/>
          </a:ln>
        </p:spPr>
        <p:txBody>
          <a:bodyPr wrap="none" anchor="ctr">
            <a:spAutoFit/>
          </a:bodyPr>
          <a:lstStyle/>
          <a:p>
            <a:pPr>
              <a:tabLst>
                <a:tab pos="269875" algn="l"/>
              </a:tabLst>
            </a:pPr>
            <a:endParaRPr lang="es-ES"/>
          </a:p>
        </p:txBody>
      </p:sp>
      <p:cxnSp>
        <p:nvCxnSpPr>
          <p:cNvPr id="18" name="17 Conector recto de flecha"/>
          <p:cNvCxnSpPr/>
          <p:nvPr/>
        </p:nvCxnSpPr>
        <p:spPr>
          <a:xfrm rot="16200000" flipH="1">
            <a:off x="5478463" y="6092825"/>
            <a:ext cx="441325" cy="15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19 Conector recto de flecha"/>
          <p:cNvCxnSpPr/>
          <p:nvPr/>
        </p:nvCxnSpPr>
        <p:spPr>
          <a:xfrm rot="16200000" flipV="1">
            <a:off x="5502275" y="5880100"/>
            <a:ext cx="8191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1266" name="Object 2"/>
          <p:cNvGraphicFramePr>
            <a:graphicFrameLocks noChangeAspect="1"/>
          </p:cNvGraphicFramePr>
          <p:nvPr/>
        </p:nvGraphicFramePr>
        <p:xfrm>
          <a:off x="3294063" y="4379913"/>
          <a:ext cx="2327275" cy="965200"/>
        </p:xfrm>
        <a:graphic>
          <a:graphicData uri="http://schemas.openxmlformats.org/presentationml/2006/ole">
            <p:oleObj spid="_x0000_s11272" name="Ecuación" r:id="rId5" imgW="1040948" imgH="431613" progId="Equation.3">
              <p:embed/>
            </p:oleObj>
          </a:graphicData>
        </a:graphic>
      </p:graphicFrame>
      <p:graphicFrame>
        <p:nvGraphicFramePr>
          <p:cNvPr id="11267" name="Object 3"/>
          <p:cNvGraphicFramePr>
            <a:graphicFrameLocks noChangeAspect="1"/>
          </p:cNvGraphicFramePr>
          <p:nvPr/>
        </p:nvGraphicFramePr>
        <p:xfrm>
          <a:off x="2522538" y="5387975"/>
          <a:ext cx="3043237" cy="949325"/>
        </p:xfrm>
        <a:graphic>
          <a:graphicData uri="http://schemas.openxmlformats.org/presentationml/2006/ole">
            <p:oleObj spid="_x0000_s11273" name="Ecuación" r:id="rId6" imgW="1307532" imgH="431613" progId="Equation.3">
              <p:embed/>
            </p:oleObj>
          </a:graphicData>
        </a:graphic>
      </p:graphicFrame>
      <p:sp>
        <p:nvSpPr>
          <p:cNvPr id="16" name="15 Rectángulo"/>
          <p:cNvSpPr/>
          <p:nvPr/>
        </p:nvSpPr>
        <p:spPr>
          <a:xfrm>
            <a:off x="0" y="6534150"/>
            <a:ext cx="9144000" cy="323850"/>
          </a:xfrm>
          <a:prstGeom prst="rect">
            <a:avLst/>
          </a:prstGeom>
        </p:spPr>
        <p:txBody>
          <a:bodyPr>
            <a:spAutoFit/>
          </a:bodyPr>
          <a:lstStyle/>
          <a:p>
            <a:pPr algn="ctr" fontAlgn="auto">
              <a:spcBef>
                <a:spcPts val="0"/>
              </a:spcBef>
              <a:spcAft>
                <a:spcPts val="0"/>
              </a:spcAft>
              <a:defRPr/>
            </a:pPr>
            <a:r>
              <a:rPr lang="es-MX" sz="1500" smtClean="0">
                <a:solidFill>
                  <a:schemeClr val="tx1">
                    <a:lumMod val="50000"/>
                    <a:lumOff val="50000"/>
                  </a:schemeClr>
                </a:solidFill>
              </a:rPr>
              <a:t>Guía práctica para la evaluación de impacto /</a:t>
            </a:r>
            <a:r>
              <a:rPr lang="es-CO" sz="1500" smtClean="0">
                <a:solidFill>
                  <a:schemeClr val="tx1">
                    <a:lumMod val="50000"/>
                    <a:lumOff val="50000"/>
                  </a:schemeClr>
                </a:solidFill>
              </a:rPr>
              <a:t>Capítulo </a:t>
            </a:r>
            <a:r>
              <a:rPr lang="es-CO" sz="1500" dirty="0">
                <a:solidFill>
                  <a:schemeClr val="tx1">
                    <a:lumMod val="50000"/>
                    <a:lumOff val="50000"/>
                  </a:schemeClr>
                </a:solidFill>
              </a:rPr>
              <a:t>7: Variables instrumentales/</a:t>
            </a:r>
            <a:fld id="{2AD9F147-C67A-4EFD-837A-8302E0EBF384}" type="slidenum">
              <a:rPr lang="es-CO" sz="1500">
                <a:solidFill>
                  <a:schemeClr val="tx1">
                    <a:lumMod val="50000"/>
                    <a:lumOff val="50000"/>
                  </a:schemeClr>
                </a:solidFill>
              </a:rPr>
              <a:pPr algn="ctr" fontAlgn="auto">
                <a:spcBef>
                  <a:spcPts val="0"/>
                </a:spcBef>
                <a:spcAft>
                  <a:spcPts val="0"/>
                </a:spcAft>
                <a:defRPr/>
              </a:pPr>
              <a:t>29</a:t>
            </a:fld>
            <a:endParaRPr lang="es-ES" sz="1500" dirty="0">
              <a:solidFill>
                <a:schemeClr val="tx1">
                  <a:lumMod val="50000"/>
                  <a:lumOff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8 Título"/>
          <p:cNvSpPr>
            <a:spLocks noGrp="1"/>
          </p:cNvSpPr>
          <p:nvPr>
            <p:ph type="title"/>
          </p:nvPr>
        </p:nvSpPr>
        <p:spPr>
          <a:xfrm>
            <a:off x="2554288" y="285750"/>
            <a:ext cx="6132512" cy="1131888"/>
          </a:xfrm>
        </p:spPr>
        <p:txBody>
          <a:bodyPr/>
          <a:lstStyle/>
          <a:p>
            <a:pPr eaLnBrk="1" hangingPunct="1"/>
            <a:r>
              <a:rPr lang="es-MX" u="sng" smtClean="0"/>
              <a:t>Variables instrumentales</a:t>
            </a:r>
            <a:endParaRPr lang="en-US" u="sng" smtClean="0"/>
          </a:p>
        </p:txBody>
      </p:sp>
      <p:sp>
        <p:nvSpPr>
          <p:cNvPr id="10" name="9 Marcador de contenido"/>
          <p:cNvSpPr>
            <a:spLocks noGrp="1"/>
          </p:cNvSpPr>
          <p:nvPr>
            <p:ph idx="1"/>
          </p:nvPr>
        </p:nvSpPr>
        <p:spPr>
          <a:xfrm>
            <a:off x="428625" y="1903413"/>
            <a:ext cx="8429625" cy="4525962"/>
          </a:xfrm>
        </p:spPr>
        <p:txBody>
          <a:bodyPr rtlCol="0">
            <a:normAutofit/>
          </a:bodyPr>
          <a:lstStyle/>
          <a:p>
            <a:pPr eaLnBrk="1" fontAlgn="auto" hangingPunct="1">
              <a:spcAft>
                <a:spcPts val="0"/>
              </a:spcAft>
              <a:buFont typeface="Arial" pitchFamily="34" charset="0"/>
              <a:buChar char="•"/>
              <a:defRPr/>
            </a:pPr>
            <a:r>
              <a:rPr lang="es-MX" dirty="0" smtClean="0"/>
              <a:t>En ausencia del problema de autoselección:  </a:t>
            </a:r>
          </a:p>
          <a:p>
            <a:pPr lvl="1" eaLnBrk="1" fontAlgn="auto" hangingPunct="1">
              <a:spcAft>
                <a:spcPts val="0"/>
              </a:spcAft>
              <a:buFont typeface="Arial" pitchFamily="34" charset="0"/>
              <a:buNone/>
              <a:defRPr/>
            </a:pPr>
            <a:endParaRPr lang="es-MX" dirty="0" smtClean="0"/>
          </a:p>
          <a:p>
            <a:pPr lvl="1" eaLnBrk="1" fontAlgn="auto" hangingPunct="1">
              <a:spcAft>
                <a:spcPts val="0"/>
              </a:spcAft>
              <a:buFont typeface="Arial" pitchFamily="34" charset="0"/>
              <a:buNone/>
              <a:defRPr/>
            </a:pPr>
            <a:endParaRPr lang="es-MX" dirty="0" smtClean="0"/>
          </a:p>
          <a:p>
            <a:pPr lvl="1" eaLnBrk="1" fontAlgn="auto" hangingPunct="1">
              <a:spcAft>
                <a:spcPts val="0"/>
              </a:spcAft>
              <a:buFont typeface="Arial" pitchFamily="34" charset="0"/>
              <a:buNone/>
              <a:defRPr/>
            </a:pPr>
            <a:endParaRPr lang="es-MX" dirty="0" smtClean="0"/>
          </a:p>
          <a:p>
            <a:pPr eaLnBrk="1" fontAlgn="auto" hangingPunct="1">
              <a:spcAft>
                <a:spcPts val="0"/>
              </a:spcAft>
              <a:buFont typeface="Arial" pitchFamily="34" charset="0"/>
              <a:buChar char="•"/>
              <a:defRPr/>
            </a:pPr>
            <a:r>
              <a:rPr lang="es-MX" i="1" dirty="0" smtClean="0">
                <a:solidFill>
                  <a:schemeClr val="accent5">
                    <a:lumMod val="75000"/>
                  </a:schemeClr>
                </a:solidFill>
                <a:latin typeface="Times New Roman" pitchFamily="18" charset="0"/>
                <a:cs typeface="Times New Roman" pitchFamily="18" charset="0"/>
              </a:rPr>
              <a:t>B</a:t>
            </a:r>
            <a:r>
              <a:rPr lang="es-MX" sz="2200" i="1" baseline="-25000" dirty="0" smtClean="0">
                <a:solidFill>
                  <a:schemeClr val="accent5">
                    <a:lumMod val="75000"/>
                  </a:schemeClr>
                </a:solidFill>
                <a:latin typeface="Times New Roman" pitchFamily="18" charset="0"/>
                <a:cs typeface="Times New Roman" pitchFamily="18" charset="0"/>
              </a:rPr>
              <a:t>1</a:t>
            </a:r>
            <a:r>
              <a:rPr lang="es-MX" dirty="0" smtClean="0">
                <a:solidFill>
                  <a:schemeClr val="accent5">
                    <a:lumMod val="75000"/>
                  </a:schemeClr>
                </a:solidFill>
              </a:rPr>
              <a:t>:</a:t>
            </a:r>
            <a:r>
              <a:rPr lang="es-MX" dirty="0" smtClean="0"/>
              <a:t> Efecto del tratamiento. </a:t>
            </a:r>
          </a:p>
          <a:p>
            <a:pPr lvl="1" eaLnBrk="1" fontAlgn="auto" hangingPunct="1">
              <a:spcAft>
                <a:spcPts val="0"/>
              </a:spcAft>
              <a:buFont typeface="Arial" pitchFamily="34" charset="0"/>
              <a:buChar char="–"/>
              <a:defRPr/>
            </a:pPr>
            <a:r>
              <a:rPr lang="es-MX" dirty="0" smtClean="0"/>
              <a:t>Se obtiene al comparar la media de la variable de resultado del grupo de tratamiento y la del grupo de control. </a:t>
            </a:r>
          </a:p>
          <a:p>
            <a:pPr eaLnBrk="1" fontAlgn="auto" hangingPunct="1">
              <a:spcAft>
                <a:spcPts val="0"/>
              </a:spcAft>
              <a:buFont typeface="Arial" pitchFamily="34" charset="0"/>
              <a:buNone/>
              <a:defRPr/>
            </a:pPr>
            <a:endParaRPr lang="es-MX" dirty="0" smtClean="0"/>
          </a:p>
          <a:p>
            <a:pPr eaLnBrk="1" fontAlgn="auto" hangingPunct="1">
              <a:spcAft>
                <a:spcPts val="0"/>
              </a:spcAft>
              <a:buFont typeface="Arial" pitchFamily="34" charset="0"/>
              <a:buChar char="•"/>
              <a:defRPr/>
            </a:pPr>
            <a:endParaRPr lang="es-MX" dirty="0" smtClean="0"/>
          </a:p>
          <a:p>
            <a:pPr eaLnBrk="1" fontAlgn="auto" hangingPunct="1">
              <a:spcAft>
                <a:spcPts val="0"/>
              </a:spcAft>
              <a:buFont typeface="Arial" pitchFamily="34" charset="0"/>
              <a:buChar char="•"/>
              <a:defRPr/>
            </a:pPr>
            <a:endParaRPr lang="es-MX" dirty="0"/>
          </a:p>
        </p:txBody>
      </p:sp>
      <p:pic>
        <p:nvPicPr>
          <p:cNvPr id="2053" name="Picture 1"/>
          <p:cNvPicPr>
            <a:picLocks noChangeAspect="1" noChangeArrowheads="1"/>
          </p:cNvPicPr>
          <p:nvPr/>
        </p:nvPicPr>
        <p:blipFill>
          <a:blip r:embed="rId4" cstate="print"/>
          <a:srcRect/>
          <a:stretch>
            <a:fillRect/>
          </a:stretch>
        </p:blipFill>
        <p:spPr bwMode="auto">
          <a:xfrm>
            <a:off x="0" y="0"/>
            <a:ext cx="2500313" cy="1189038"/>
          </a:xfrm>
          <a:prstGeom prst="rect">
            <a:avLst/>
          </a:prstGeom>
          <a:noFill/>
          <a:ln w="9525">
            <a:noFill/>
            <a:miter lim="800000"/>
            <a:headEnd/>
            <a:tailEnd/>
          </a:ln>
        </p:spPr>
      </p:pic>
      <p:sp>
        <p:nvSpPr>
          <p:cNvPr id="205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atin typeface="Calibri" pitchFamily="34" charset="0"/>
            </a:endParaRPr>
          </a:p>
        </p:txBody>
      </p:sp>
      <p:sp>
        <p:nvSpPr>
          <p:cNvPr id="11" name="10 Rectángulo"/>
          <p:cNvSpPr/>
          <p:nvPr/>
        </p:nvSpPr>
        <p:spPr>
          <a:xfrm>
            <a:off x="0" y="6534150"/>
            <a:ext cx="9144000" cy="323850"/>
          </a:xfrm>
          <a:prstGeom prst="rect">
            <a:avLst/>
          </a:prstGeom>
        </p:spPr>
        <p:txBody>
          <a:bodyPr>
            <a:spAutoFit/>
          </a:bodyPr>
          <a:lstStyle/>
          <a:p>
            <a:pPr algn="ctr" fontAlgn="auto">
              <a:spcBef>
                <a:spcPts val="0"/>
              </a:spcBef>
              <a:spcAft>
                <a:spcPts val="0"/>
              </a:spcAft>
              <a:defRPr/>
            </a:pPr>
            <a:r>
              <a:rPr lang="es-MX" sz="1500" smtClean="0">
                <a:solidFill>
                  <a:schemeClr val="tx1">
                    <a:lumMod val="50000"/>
                    <a:lumOff val="50000"/>
                  </a:schemeClr>
                </a:solidFill>
              </a:rPr>
              <a:t>Guía práctica para la evaluación de impacto /</a:t>
            </a:r>
            <a:r>
              <a:rPr lang="es-CO" sz="1500" smtClean="0">
                <a:solidFill>
                  <a:schemeClr val="tx1">
                    <a:lumMod val="50000"/>
                    <a:lumOff val="50000"/>
                  </a:schemeClr>
                </a:solidFill>
              </a:rPr>
              <a:t>Capítulo </a:t>
            </a:r>
            <a:r>
              <a:rPr lang="es-CO" sz="1500" dirty="0">
                <a:solidFill>
                  <a:schemeClr val="tx1">
                    <a:lumMod val="50000"/>
                    <a:lumOff val="50000"/>
                  </a:schemeClr>
                </a:solidFill>
              </a:rPr>
              <a:t>7: Variables instrumentales/</a:t>
            </a:r>
            <a:fld id="{7B093633-673B-4EDB-97D0-8C6D867CA7FF}" type="slidenum">
              <a:rPr lang="es-CO" sz="1500">
                <a:solidFill>
                  <a:schemeClr val="tx1">
                    <a:lumMod val="50000"/>
                    <a:lumOff val="50000"/>
                  </a:schemeClr>
                </a:solidFill>
              </a:rPr>
              <a:pPr algn="ctr" fontAlgn="auto">
                <a:spcBef>
                  <a:spcPts val="0"/>
                </a:spcBef>
                <a:spcAft>
                  <a:spcPts val="0"/>
                </a:spcAft>
                <a:defRPr/>
              </a:pPr>
              <a:t>3</a:t>
            </a:fld>
            <a:endParaRPr lang="es-ES" sz="1500" dirty="0">
              <a:solidFill>
                <a:schemeClr val="tx1">
                  <a:lumMod val="50000"/>
                  <a:lumOff val="50000"/>
                </a:schemeClr>
              </a:solidFill>
            </a:endParaRPr>
          </a:p>
        </p:txBody>
      </p:sp>
      <p:graphicFrame>
        <p:nvGraphicFramePr>
          <p:cNvPr id="2050" name="Object 3"/>
          <p:cNvGraphicFramePr>
            <a:graphicFrameLocks noChangeAspect="1"/>
          </p:cNvGraphicFramePr>
          <p:nvPr/>
        </p:nvGraphicFramePr>
        <p:xfrm>
          <a:off x="846138" y="2714625"/>
          <a:ext cx="7494587" cy="595313"/>
        </p:xfrm>
        <a:graphic>
          <a:graphicData uri="http://schemas.openxmlformats.org/presentationml/2006/ole">
            <p:oleObj spid="_x0000_s2053" name="Ecuación" r:id="rId5" imgW="2501900" imgH="228600" progId="Equation.3">
              <p:embed/>
            </p:oleObj>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Título"/>
          <p:cNvSpPr>
            <a:spLocks noGrp="1"/>
          </p:cNvSpPr>
          <p:nvPr>
            <p:ph type="title"/>
          </p:nvPr>
        </p:nvSpPr>
        <p:spPr>
          <a:xfrm>
            <a:off x="2554288" y="285750"/>
            <a:ext cx="6132512" cy="1131888"/>
          </a:xfrm>
        </p:spPr>
        <p:txBody>
          <a:bodyPr rtlCol="0">
            <a:normAutofit fontScale="90000"/>
          </a:bodyPr>
          <a:lstStyle/>
          <a:p>
            <a:pPr eaLnBrk="1" fontAlgn="auto" hangingPunct="1">
              <a:spcAft>
                <a:spcPts val="0"/>
              </a:spcAft>
              <a:defRPr/>
            </a:pPr>
            <a:r>
              <a:rPr lang="es-MX" u="sng" dirty="0" smtClean="0"/>
              <a:t/>
            </a:r>
            <a:br>
              <a:rPr lang="es-MX" u="sng" dirty="0" smtClean="0"/>
            </a:br>
            <a:r>
              <a:rPr lang="es-MX" u="sng" dirty="0" smtClean="0"/>
              <a:t> Variables instrumentales: Problemas potenciales</a:t>
            </a:r>
            <a:br>
              <a:rPr lang="es-MX" u="sng" dirty="0" smtClean="0"/>
            </a:br>
            <a:endParaRPr lang="en-US" u="sng" dirty="0"/>
          </a:p>
        </p:txBody>
      </p:sp>
      <p:sp>
        <p:nvSpPr>
          <p:cNvPr id="31747" name="9 Marcador de contenido"/>
          <p:cNvSpPr>
            <a:spLocks noGrp="1"/>
          </p:cNvSpPr>
          <p:nvPr>
            <p:ph idx="1"/>
          </p:nvPr>
        </p:nvSpPr>
        <p:spPr>
          <a:xfrm>
            <a:off x="428625" y="1903413"/>
            <a:ext cx="8429625" cy="4525962"/>
          </a:xfrm>
        </p:spPr>
        <p:txBody>
          <a:bodyPr/>
          <a:lstStyle/>
          <a:p>
            <a:pPr marL="571500" indent="-514350" eaLnBrk="1" hangingPunct="1">
              <a:buFont typeface="Calibri" pitchFamily="34" charset="0"/>
              <a:buAutoNum type="arabicPeriod" startAt="3"/>
            </a:pPr>
            <a:endParaRPr lang="es-MX" smtClean="0"/>
          </a:p>
          <a:p>
            <a:pPr marL="571500" indent="-514350" eaLnBrk="1" hangingPunct="1">
              <a:buFont typeface="Calibri" pitchFamily="34" charset="0"/>
              <a:buAutoNum type="arabicPeriod" startAt="3"/>
            </a:pPr>
            <a:r>
              <a:rPr lang="es-MX" smtClean="0"/>
              <a:t>Las variables instrumentales deben cumplir el supuesto de monotonicidad, que es inverificable. </a:t>
            </a:r>
          </a:p>
          <a:p>
            <a:pPr marL="571500" indent="-514350" eaLnBrk="1" hangingPunct="1">
              <a:buFont typeface="Calibri" pitchFamily="34" charset="0"/>
              <a:buAutoNum type="arabicPeriod" startAt="3"/>
            </a:pPr>
            <a:r>
              <a:rPr lang="es-MX" smtClean="0"/>
              <a:t>El estimador de variables instrumentales identifica un efecto local y no un efecto promedio. </a:t>
            </a:r>
          </a:p>
          <a:p>
            <a:pPr marL="571500" indent="-514350" eaLnBrk="1" hangingPunct="1">
              <a:buFont typeface="Calibri" pitchFamily="34" charset="0"/>
              <a:buAutoNum type="arabicPeriod" startAt="3"/>
            </a:pPr>
            <a:endParaRPr lang="es-MX" smtClean="0"/>
          </a:p>
        </p:txBody>
      </p:sp>
      <p:pic>
        <p:nvPicPr>
          <p:cNvPr id="31748" name="Picture 1"/>
          <p:cNvPicPr>
            <a:picLocks noChangeAspect="1" noChangeArrowheads="1"/>
          </p:cNvPicPr>
          <p:nvPr/>
        </p:nvPicPr>
        <p:blipFill>
          <a:blip r:embed="rId3" cstate="print"/>
          <a:srcRect/>
          <a:stretch>
            <a:fillRect/>
          </a:stretch>
        </p:blipFill>
        <p:spPr bwMode="auto">
          <a:xfrm>
            <a:off x="0" y="0"/>
            <a:ext cx="2500313" cy="1189038"/>
          </a:xfrm>
          <a:prstGeom prst="rect">
            <a:avLst/>
          </a:prstGeom>
          <a:noFill/>
          <a:ln w="9525">
            <a:noFill/>
            <a:miter lim="800000"/>
            <a:headEnd/>
            <a:tailEnd/>
          </a:ln>
        </p:spPr>
      </p:pic>
      <p:sp>
        <p:nvSpPr>
          <p:cNvPr id="31749"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s-ES">
              <a:latin typeface="Calibri" pitchFamily="34" charset="0"/>
            </a:endParaRPr>
          </a:p>
        </p:txBody>
      </p:sp>
      <p:sp>
        <p:nvSpPr>
          <p:cNvPr id="31750" name="Rectangle 3"/>
          <p:cNvSpPr>
            <a:spLocks noChangeArrowheads="1"/>
          </p:cNvSpPr>
          <p:nvPr/>
        </p:nvSpPr>
        <p:spPr bwMode="auto">
          <a:xfrm>
            <a:off x="269875" y="1257300"/>
            <a:ext cx="9144000" cy="0"/>
          </a:xfrm>
          <a:prstGeom prst="rect">
            <a:avLst/>
          </a:prstGeom>
          <a:noFill/>
          <a:ln w="9525">
            <a:noFill/>
            <a:miter lim="800000"/>
            <a:headEnd/>
            <a:tailEnd/>
          </a:ln>
        </p:spPr>
        <p:txBody>
          <a:bodyPr wrap="none" anchor="ctr">
            <a:spAutoFit/>
          </a:bodyPr>
          <a:lstStyle/>
          <a:p>
            <a:pPr>
              <a:tabLst>
                <a:tab pos="269875" algn="l"/>
              </a:tabLst>
            </a:pPr>
            <a:endParaRPr lang="es-ES"/>
          </a:p>
        </p:txBody>
      </p:sp>
      <p:sp>
        <p:nvSpPr>
          <p:cNvPr id="31751"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atin typeface="Calibri" pitchFamily="34" charset="0"/>
            </a:endParaRPr>
          </a:p>
        </p:txBody>
      </p:sp>
      <p:sp>
        <p:nvSpPr>
          <p:cNvPr id="31752"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s-ES">
              <a:latin typeface="Calibri" pitchFamily="34" charset="0"/>
            </a:endParaRPr>
          </a:p>
        </p:txBody>
      </p:sp>
      <p:sp>
        <p:nvSpPr>
          <p:cNvPr id="31753" name="Rectangle 8"/>
          <p:cNvSpPr>
            <a:spLocks noChangeArrowheads="1"/>
          </p:cNvSpPr>
          <p:nvPr/>
        </p:nvSpPr>
        <p:spPr bwMode="auto">
          <a:xfrm>
            <a:off x="0" y="1247775"/>
            <a:ext cx="9144000" cy="0"/>
          </a:xfrm>
          <a:prstGeom prst="rect">
            <a:avLst/>
          </a:prstGeom>
          <a:noFill/>
          <a:ln w="9525">
            <a:noFill/>
            <a:miter lim="800000"/>
            <a:headEnd/>
            <a:tailEnd/>
          </a:ln>
        </p:spPr>
        <p:txBody>
          <a:bodyPr wrap="none" anchor="ctr">
            <a:spAutoFit/>
          </a:bodyPr>
          <a:lstStyle/>
          <a:p>
            <a:pPr>
              <a:tabLst>
                <a:tab pos="269875" algn="l"/>
              </a:tabLst>
            </a:pPr>
            <a:endParaRPr lang="es-ES"/>
          </a:p>
        </p:txBody>
      </p:sp>
      <p:sp>
        <p:nvSpPr>
          <p:cNvPr id="12" name="11 Rectángulo"/>
          <p:cNvSpPr/>
          <p:nvPr/>
        </p:nvSpPr>
        <p:spPr>
          <a:xfrm>
            <a:off x="0" y="6534150"/>
            <a:ext cx="9144000" cy="323850"/>
          </a:xfrm>
          <a:prstGeom prst="rect">
            <a:avLst/>
          </a:prstGeom>
        </p:spPr>
        <p:txBody>
          <a:bodyPr>
            <a:spAutoFit/>
          </a:bodyPr>
          <a:lstStyle/>
          <a:p>
            <a:pPr algn="ctr" fontAlgn="auto">
              <a:spcBef>
                <a:spcPts val="0"/>
              </a:spcBef>
              <a:spcAft>
                <a:spcPts val="0"/>
              </a:spcAft>
              <a:defRPr/>
            </a:pPr>
            <a:r>
              <a:rPr lang="es-MX" sz="1500" smtClean="0">
                <a:solidFill>
                  <a:schemeClr val="tx1">
                    <a:lumMod val="50000"/>
                    <a:lumOff val="50000"/>
                  </a:schemeClr>
                </a:solidFill>
              </a:rPr>
              <a:t>Guía práctica para la evaluación de impacto /</a:t>
            </a:r>
            <a:r>
              <a:rPr lang="es-CO" sz="1500" smtClean="0">
                <a:solidFill>
                  <a:schemeClr val="tx1">
                    <a:lumMod val="50000"/>
                    <a:lumOff val="50000"/>
                  </a:schemeClr>
                </a:solidFill>
              </a:rPr>
              <a:t>Capítulo </a:t>
            </a:r>
            <a:r>
              <a:rPr lang="es-CO" sz="1500" dirty="0">
                <a:solidFill>
                  <a:schemeClr val="tx1">
                    <a:lumMod val="50000"/>
                    <a:lumOff val="50000"/>
                  </a:schemeClr>
                </a:solidFill>
              </a:rPr>
              <a:t>7: Variables instrumentales/</a:t>
            </a:r>
            <a:fld id="{EADFCCEB-FBED-40D3-B6DC-CC1956DC4435}" type="slidenum">
              <a:rPr lang="es-CO" sz="1500">
                <a:solidFill>
                  <a:schemeClr val="tx1">
                    <a:lumMod val="50000"/>
                    <a:lumOff val="50000"/>
                  </a:schemeClr>
                </a:solidFill>
              </a:rPr>
              <a:pPr algn="ctr" fontAlgn="auto">
                <a:spcBef>
                  <a:spcPts val="0"/>
                </a:spcBef>
                <a:spcAft>
                  <a:spcPts val="0"/>
                </a:spcAft>
                <a:defRPr/>
              </a:pPr>
              <a:t>30</a:t>
            </a:fld>
            <a:endParaRPr lang="es-ES" sz="1500" dirty="0">
              <a:solidFill>
                <a:schemeClr val="tx1">
                  <a:lumMod val="50000"/>
                  <a:lumOff val="50000"/>
                </a:schemeClr>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Título"/>
          <p:cNvSpPr>
            <a:spLocks noGrp="1"/>
          </p:cNvSpPr>
          <p:nvPr>
            <p:ph type="title"/>
          </p:nvPr>
        </p:nvSpPr>
        <p:spPr>
          <a:xfrm>
            <a:off x="2554288" y="285750"/>
            <a:ext cx="6132512" cy="1131888"/>
          </a:xfrm>
        </p:spPr>
        <p:txBody>
          <a:bodyPr rtlCol="0">
            <a:normAutofit fontScale="90000"/>
          </a:bodyPr>
          <a:lstStyle/>
          <a:p>
            <a:pPr eaLnBrk="1" fontAlgn="auto" hangingPunct="1">
              <a:spcAft>
                <a:spcPts val="0"/>
              </a:spcAft>
              <a:defRPr/>
            </a:pPr>
            <a:r>
              <a:rPr lang="es-MX" u="sng" dirty="0" smtClean="0"/>
              <a:t/>
            </a:r>
            <a:br>
              <a:rPr lang="es-MX" u="sng" dirty="0" smtClean="0"/>
            </a:br>
            <a:r>
              <a:rPr lang="es-MX" u="sng" dirty="0" smtClean="0"/>
              <a:t> Variables instrumentales: Problemas potenciales</a:t>
            </a:r>
            <a:br>
              <a:rPr lang="es-MX" u="sng" dirty="0" smtClean="0"/>
            </a:br>
            <a:endParaRPr lang="en-US" u="sng" dirty="0"/>
          </a:p>
        </p:txBody>
      </p:sp>
      <p:sp>
        <p:nvSpPr>
          <p:cNvPr id="10" name="9 Marcador de contenido"/>
          <p:cNvSpPr>
            <a:spLocks noGrp="1"/>
          </p:cNvSpPr>
          <p:nvPr>
            <p:ph idx="1"/>
          </p:nvPr>
        </p:nvSpPr>
        <p:spPr>
          <a:xfrm>
            <a:off x="428625" y="1903413"/>
            <a:ext cx="8429625" cy="4525962"/>
          </a:xfrm>
        </p:spPr>
        <p:txBody>
          <a:bodyPr rtlCol="0">
            <a:normAutofit/>
          </a:bodyPr>
          <a:lstStyle/>
          <a:p>
            <a:pPr marL="571500" indent="-514350" eaLnBrk="1" fontAlgn="auto" hangingPunct="1">
              <a:spcAft>
                <a:spcPts val="0"/>
              </a:spcAft>
              <a:buFont typeface="Arial" pitchFamily="34" charset="0"/>
              <a:buNone/>
              <a:defRPr/>
            </a:pPr>
            <a:r>
              <a:rPr lang="es-MX" dirty="0" smtClean="0"/>
              <a:t>En particular:</a:t>
            </a:r>
          </a:p>
          <a:p>
            <a:pPr marL="365125" indent="-3175" eaLnBrk="1" fontAlgn="auto" hangingPunct="1">
              <a:spcAft>
                <a:spcPts val="0"/>
              </a:spcAft>
              <a:buFont typeface="Arial" pitchFamily="34" charset="0"/>
              <a:buNone/>
              <a:defRPr/>
            </a:pPr>
            <a:r>
              <a:rPr lang="es-MX" dirty="0" smtClean="0"/>
              <a:t>El efecto corresponde al grupo de los individuos cooperativos que generalmente no se puede identificar. </a:t>
            </a:r>
          </a:p>
          <a:p>
            <a:pPr marL="971550" lvl="1" indent="-514350" eaLnBrk="1" fontAlgn="auto" hangingPunct="1">
              <a:spcAft>
                <a:spcPts val="0"/>
              </a:spcAft>
              <a:buFont typeface="Arial" pitchFamily="34" charset="0"/>
              <a:buChar char="–"/>
              <a:defRPr/>
            </a:pPr>
            <a:r>
              <a:rPr lang="es-MX" dirty="0" smtClean="0"/>
              <a:t>El grupo sobre el cual se hace inferencia acerca del impacto del programa es desconocido. </a:t>
            </a:r>
          </a:p>
          <a:p>
            <a:pPr marL="571500" indent="-514350" eaLnBrk="1" fontAlgn="auto" hangingPunct="1">
              <a:spcAft>
                <a:spcPts val="0"/>
              </a:spcAft>
              <a:buFont typeface="Arial" pitchFamily="34" charset="0"/>
              <a:buNone/>
              <a:defRPr/>
            </a:pPr>
            <a:endParaRPr lang="es-MX" dirty="0" smtClean="0"/>
          </a:p>
        </p:txBody>
      </p:sp>
      <p:pic>
        <p:nvPicPr>
          <p:cNvPr id="32772" name="Picture 1"/>
          <p:cNvPicPr>
            <a:picLocks noChangeAspect="1" noChangeArrowheads="1"/>
          </p:cNvPicPr>
          <p:nvPr/>
        </p:nvPicPr>
        <p:blipFill>
          <a:blip r:embed="rId3" cstate="print"/>
          <a:srcRect/>
          <a:stretch>
            <a:fillRect/>
          </a:stretch>
        </p:blipFill>
        <p:spPr bwMode="auto">
          <a:xfrm>
            <a:off x="0" y="0"/>
            <a:ext cx="2500313" cy="1189038"/>
          </a:xfrm>
          <a:prstGeom prst="rect">
            <a:avLst/>
          </a:prstGeom>
          <a:noFill/>
          <a:ln w="9525">
            <a:noFill/>
            <a:miter lim="800000"/>
            <a:headEnd/>
            <a:tailEnd/>
          </a:ln>
        </p:spPr>
      </p:pic>
      <p:sp>
        <p:nvSpPr>
          <p:cNvPr id="32773"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s-ES">
              <a:latin typeface="Calibri" pitchFamily="34" charset="0"/>
            </a:endParaRPr>
          </a:p>
        </p:txBody>
      </p:sp>
      <p:sp>
        <p:nvSpPr>
          <p:cNvPr id="32774" name="Rectangle 3"/>
          <p:cNvSpPr>
            <a:spLocks noChangeArrowheads="1"/>
          </p:cNvSpPr>
          <p:nvPr/>
        </p:nvSpPr>
        <p:spPr bwMode="auto">
          <a:xfrm>
            <a:off x="269875" y="1257300"/>
            <a:ext cx="9144000" cy="0"/>
          </a:xfrm>
          <a:prstGeom prst="rect">
            <a:avLst/>
          </a:prstGeom>
          <a:noFill/>
          <a:ln w="9525">
            <a:noFill/>
            <a:miter lim="800000"/>
            <a:headEnd/>
            <a:tailEnd/>
          </a:ln>
        </p:spPr>
        <p:txBody>
          <a:bodyPr wrap="none" anchor="ctr">
            <a:spAutoFit/>
          </a:bodyPr>
          <a:lstStyle/>
          <a:p>
            <a:pPr>
              <a:tabLst>
                <a:tab pos="269875" algn="l"/>
              </a:tabLst>
            </a:pPr>
            <a:endParaRPr lang="es-ES"/>
          </a:p>
        </p:txBody>
      </p:sp>
      <p:sp>
        <p:nvSpPr>
          <p:cNvPr id="32775"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atin typeface="Calibri" pitchFamily="34" charset="0"/>
            </a:endParaRPr>
          </a:p>
        </p:txBody>
      </p:sp>
      <p:sp>
        <p:nvSpPr>
          <p:cNvPr id="32776"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s-ES">
              <a:latin typeface="Calibri" pitchFamily="34" charset="0"/>
            </a:endParaRPr>
          </a:p>
        </p:txBody>
      </p:sp>
      <p:sp>
        <p:nvSpPr>
          <p:cNvPr id="32777" name="Rectangle 8"/>
          <p:cNvSpPr>
            <a:spLocks noChangeArrowheads="1"/>
          </p:cNvSpPr>
          <p:nvPr/>
        </p:nvSpPr>
        <p:spPr bwMode="auto">
          <a:xfrm>
            <a:off x="0" y="1247775"/>
            <a:ext cx="9144000" cy="0"/>
          </a:xfrm>
          <a:prstGeom prst="rect">
            <a:avLst/>
          </a:prstGeom>
          <a:noFill/>
          <a:ln w="9525">
            <a:noFill/>
            <a:miter lim="800000"/>
            <a:headEnd/>
            <a:tailEnd/>
          </a:ln>
        </p:spPr>
        <p:txBody>
          <a:bodyPr wrap="none" anchor="ctr">
            <a:spAutoFit/>
          </a:bodyPr>
          <a:lstStyle/>
          <a:p>
            <a:pPr>
              <a:tabLst>
                <a:tab pos="269875" algn="l"/>
              </a:tabLst>
            </a:pPr>
            <a:endParaRPr lang="es-ES"/>
          </a:p>
        </p:txBody>
      </p:sp>
      <p:sp>
        <p:nvSpPr>
          <p:cNvPr id="12" name="11 Rectángulo"/>
          <p:cNvSpPr/>
          <p:nvPr/>
        </p:nvSpPr>
        <p:spPr>
          <a:xfrm>
            <a:off x="0" y="6534150"/>
            <a:ext cx="9144000" cy="323850"/>
          </a:xfrm>
          <a:prstGeom prst="rect">
            <a:avLst/>
          </a:prstGeom>
        </p:spPr>
        <p:txBody>
          <a:bodyPr>
            <a:spAutoFit/>
          </a:bodyPr>
          <a:lstStyle/>
          <a:p>
            <a:pPr algn="ctr" fontAlgn="auto">
              <a:spcBef>
                <a:spcPts val="0"/>
              </a:spcBef>
              <a:spcAft>
                <a:spcPts val="0"/>
              </a:spcAft>
              <a:defRPr/>
            </a:pPr>
            <a:r>
              <a:rPr lang="es-MX" sz="1500" smtClean="0">
                <a:solidFill>
                  <a:schemeClr val="tx1">
                    <a:lumMod val="50000"/>
                    <a:lumOff val="50000"/>
                  </a:schemeClr>
                </a:solidFill>
              </a:rPr>
              <a:t>Guía práctica para la evaluación de impacto /</a:t>
            </a:r>
            <a:r>
              <a:rPr lang="es-CO" sz="1500" smtClean="0">
                <a:solidFill>
                  <a:schemeClr val="tx1">
                    <a:lumMod val="50000"/>
                    <a:lumOff val="50000"/>
                  </a:schemeClr>
                </a:solidFill>
              </a:rPr>
              <a:t>Capítulo </a:t>
            </a:r>
            <a:r>
              <a:rPr lang="es-CO" sz="1500" dirty="0">
                <a:solidFill>
                  <a:schemeClr val="tx1">
                    <a:lumMod val="50000"/>
                    <a:lumOff val="50000"/>
                  </a:schemeClr>
                </a:solidFill>
              </a:rPr>
              <a:t>7: Variables instrumentales/</a:t>
            </a:r>
            <a:fld id="{935CB36D-DBA9-4956-B1BF-210EF63EB86E}" type="slidenum">
              <a:rPr lang="es-CO" sz="1500">
                <a:solidFill>
                  <a:schemeClr val="tx1">
                    <a:lumMod val="50000"/>
                    <a:lumOff val="50000"/>
                  </a:schemeClr>
                </a:solidFill>
              </a:rPr>
              <a:pPr algn="ctr" fontAlgn="auto">
                <a:spcBef>
                  <a:spcPts val="0"/>
                </a:spcBef>
                <a:spcAft>
                  <a:spcPts val="0"/>
                </a:spcAft>
                <a:defRPr/>
              </a:pPr>
              <a:t>31</a:t>
            </a:fld>
            <a:endParaRPr lang="es-ES" sz="1500" dirty="0">
              <a:solidFill>
                <a:schemeClr val="tx1">
                  <a:lumMod val="50000"/>
                  <a:lumOff val="50000"/>
                </a:schemeClr>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Título"/>
          <p:cNvSpPr>
            <a:spLocks noGrp="1"/>
          </p:cNvSpPr>
          <p:nvPr>
            <p:ph type="title"/>
          </p:nvPr>
        </p:nvSpPr>
        <p:spPr>
          <a:xfrm>
            <a:off x="2554288" y="285750"/>
            <a:ext cx="6132512" cy="1131888"/>
          </a:xfrm>
        </p:spPr>
        <p:txBody>
          <a:bodyPr rtlCol="0">
            <a:normAutofit fontScale="90000"/>
          </a:bodyPr>
          <a:lstStyle/>
          <a:p>
            <a:pPr eaLnBrk="1" fontAlgn="auto" hangingPunct="1">
              <a:spcAft>
                <a:spcPts val="0"/>
              </a:spcAft>
              <a:defRPr/>
            </a:pPr>
            <a:r>
              <a:rPr lang="es-MX" u="sng" dirty="0" smtClean="0"/>
              <a:t>Variables instrumentales</a:t>
            </a:r>
            <a:br>
              <a:rPr lang="es-MX" u="sng" dirty="0" smtClean="0"/>
            </a:br>
            <a:r>
              <a:rPr lang="es-MX" u="sng" dirty="0" smtClean="0"/>
              <a:t>Ejemplo: </a:t>
            </a:r>
            <a:r>
              <a:rPr lang="es-MX" i="1" u="sng" dirty="0" smtClean="0"/>
              <a:t>Canasta</a:t>
            </a:r>
            <a:endParaRPr lang="en-US" i="1" u="sng" dirty="0"/>
          </a:p>
        </p:txBody>
      </p:sp>
      <p:sp>
        <p:nvSpPr>
          <p:cNvPr id="10" name="9 Marcador de contenido"/>
          <p:cNvSpPr>
            <a:spLocks noGrp="1"/>
          </p:cNvSpPr>
          <p:nvPr>
            <p:ph idx="1"/>
          </p:nvPr>
        </p:nvSpPr>
        <p:spPr>
          <a:xfrm>
            <a:off x="428625" y="1903413"/>
            <a:ext cx="8429625" cy="4525962"/>
          </a:xfrm>
        </p:spPr>
        <p:txBody>
          <a:bodyPr rtlCol="0">
            <a:normAutofit/>
          </a:bodyPr>
          <a:lstStyle/>
          <a:p>
            <a:pPr eaLnBrk="1" fontAlgn="auto" hangingPunct="1">
              <a:spcAft>
                <a:spcPts val="0"/>
              </a:spcAft>
              <a:buFont typeface="Arial" pitchFamily="34" charset="0"/>
              <a:buNone/>
              <a:defRPr/>
            </a:pPr>
            <a:r>
              <a:rPr lang="es-MX" dirty="0" smtClean="0">
                <a:solidFill>
                  <a:schemeClr val="accent5">
                    <a:lumMod val="75000"/>
                  </a:schemeClr>
                </a:solidFill>
              </a:rPr>
              <a:t>Programa </a:t>
            </a:r>
            <a:r>
              <a:rPr lang="es-MX" i="1" dirty="0" smtClean="0">
                <a:solidFill>
                  <a:schemeClr val="accent5">
                    <a:lumMod val="75000"/>
                  </a:schemeClr>
                </a:solidFill>
              </a:rPr>
              <a:t>Canasta</a:t>
            </a:r>
            <a:r>
              <a:rPr lang="es-MX" dirty="0" smtClean="0">
                <a:solidFill>
                  <a:schemeClr val="accent5">
                    <a:lumMod val="75000"/>
                  </a:schemeClr>
                </a:solidFill>
              </a:rPr>
              <a:t>:</a:t>
            </a:r>
          </a:p>
          <a:p>
            <a:pPr eaLnBrk="1" fontAlgn="auto" hangingPunct="1">
              <a:spcAft>
                <a:spcPts val="0"/>
              </a:spcAft>
              <a:buFont typeface="Arial" pitchFamily="34" charset="0"/>
              <a:buChar char="•"/>
              <a:defRPr/>
            </a:pPr>
            <a:r>
              <a:rPr lang="es-MX" dirty="0" smtClean="0"/>
              <a:t>Tratamiento: Entrega un mercado a la familia.</a:t>
            </a:r>
          </a:p>
          <a:p>
            <a:pPr eaLnBrk="1" fontAlgn="auto" hangingPunct="1">
              <a:spcAft>
                <a:spcPts val="0"/>
              </a:spcAft>
              <a:buFont typeface="Arial" pitchFamily="34" charset="0"/>
              <a:buChar char="•"/>
              <a:defRPr/>
            </a:pPr>
            <a:r>
              <a:rPr lang="es-MX" dirty="0" smtClean="0"/>
              <a:t>Variable de resultado: Puntaje –Z de la talla según la edad. </a:t>
            </a:r>
          </a:p>
          <a:p>
            <a:pPr eaLnBrk="1" fontAlgn="auto" hangingPunct="1">
              <a:spcAft>
                <a:spcPts val="0"/>
              </a:spcAft>
              <a:buFont typeface="Arial" pitchFamily="34" charset="0"/>
              <a:buChar char="•"/>
              <a:defRPr/>
            </a:pPr>
            <a:r>
              <a:rPr lang="es-MX" dirty="0" smtClean="0"/>
              <a:t>La participación en el programa es voluntaria:</a:t>
            </a:r>
          </a:p>
          <a:p>
            <a:pPr lvl="1" eaLnBrk="1" fontAlgn="auto" hangingPunct="1">
              <a:spcAft>
                <a:spcPts val="0"/>
              </a:spcAft>
              <a:buFont typeface="Arial" pitchFamily="34" charset="0"/>
              <a:buChar char="–"/>
              <a:defRPr/>
            </a:pPr>
            <a:r>
              <a:rPr lang="es-MX" dirty="0" smtClean="0"/>
              <a:t>Autoselección. </a:t>
            </a:r>
          </a:p>
          <a:p>
            <a:pPr lvl="1" eaLnBrk="1" fontAlgn="auto" hangingPunct="1">
              <a:spcAft>
                <a:spcPts val="0"/>
              </a:spcAft>
              <a:buFont typeface="Arial" pitchFamily="34" charset="0"/>
              <a:buChar char="–"/>
              <a:defRPr/>
            </a:pPr>
            <a:r>
              <a:rPr lang="es-MX" dirty="0" smtClean="0"/>
              <a:t>El estimador de MCO podría estar sesgado. </a:t>
            </a:r>
          </a:p>
        </p:txBody>
      </p:sp>
      <p:pic>
        <p:nvPicPr>
          <p:cNvPr id="33796" name="Picture 1"/>
          <p:cNvPicPr>
            <a:picLocks noChangeAspect="1" noChangeArrowheads="1"/>
          </p:cNvPicPr>
          <p:nvPr/>
        </p:nvPicPr>
        <p:blipFill>
          <a:blip r:embed="rId3" cstate="print"/>
          <a:srcRect/>
          <a:stretch>
            <a:fillRect/>
          </a:stretch>
        </p:blipFill>
        <p:spPr bwMode="auto">
          <a:xfrm>
            <a:off x="0" y="0"/>
            <a:ext cx="2500313" cy="1189038"/>
          </a:xfrm>
          <a:prstGeom prst="rect">
            <a:avLst/>
          </a:prstGeom>
          <a:noFill/>
          <a:ln w="9525">
            <a:noFill/>
            <a:miter lim="800000"/>
            <a:headEnd/>
            <a:tailEnd/>
          </a:ln>
        </p:spPr>
      </p:pic>
      <p:sp>
        <p:nvSpPr>
          <p:cNvPr id="7" name="6 Rectángulo"/>
          <p:cNvSpPr/>
          <p:nvPr/>
        </p:nvSpPr>
        <p:spPr>
          <a:xfrm>
            <a:off x="0" y="6534150"/>
            <a:ext cx="9144000" cy="323850"/>
          </a:xfrm>
          <a:prstGeom prst="rect">
            <a:avLst/>
          </a:prstGeom>
        </p:spPr>
        <p:txBody>
          <a:bodyPr>
            <a:spAutoFit/>
          </a:bodyPr>
          <a:lstStyle/>
          <a:p>
            <a:pPr algn="ctr" fontAlgn="auto">
              <a:spcBef>
                <a:spcPts val="0"/>
              </a:spcBef>
              <a:spcAft>
                <a:spcPts val="0"/>
              </a:spcAft>
              <a:defRPr/>
            </a:pPr>
            <a:r>
              <a:rPr lang="es-MX" sz="1500" smtClean="0">
                <a:solidFill>
                  <a:schemeClr val="tx1">
                    <a:lumMod val="50000"/>
                    <a:lumOff val="50000"/>
                  </a:schemeClr>
                </a:solidFill>
              </a:rPr>
              <a:t>Guía práctica para la evaluación de impacto /</a:t>
            </a:r>
            <a:r>
              <a:rPr lang="es-CO" sz="1500" smtClean="0">
                <a:solidFill>
                  <a:schemeClr val="tx1">
                    <a:lumMod val="50000"/>
                    <a:lumOff val="50000"/>
                  </a:schemeClr>
                </a:solidFill>
              </a:rPr>
              <a:t>Capítulo </a:t>
            </a:r>
            <a:r>
              <a:rPr lang="es-CO" sz="1500" dirty="0">
                <a:solidFill>
                  <a:schemeClr val="tx1">
                    <a:lumMod val="50000"/>
                    <a:lumOff val="50000"/>
                  </a:schemeClr>
                </a:solidFill>
              </a:rPr>
              <a:t>7: Variables instrumentales/</a:t>
            </a:r>
            <a:fld id="{EE1C7C3C-B5C4-429B-A140-D445F071BA55}" type="slidenum">
              <a:rPr lang="es-CO" sz="1500">
                <a:solidFill>
                  <a:schemeClr val="tx1">
                    <a:lumMod val="50000"/>
                    <a:lumOff val="50000"/>
                  </a:schemeClr>
                </a:solidFill>
              </a:rPr>
              <a:pPr algn="ctr" fontAlgn="auto">
                <a:spcBef>
                  <a:spcPts val="0"/>
                </a:spcBef>
                <a:spcAft>
                  <a:spcPts val="0"/>
                </a:spcAft>
                <a:defRPr/>
              </a:pPr>
              <a:t>32</a:t>
            </a:fld>
            <a:endParaRPr lang="es-ES" sz="1500" dirty="0">
              <a:solidFill>
                <a:schemeClr val="tx1">
                  <a:lumMod val="50000"/>
                  <a:lumOff val="50000"/>
                </a:schemeClr>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Título"/>
          <p:cNvSpPr>
            <a:spLocks noGrp="1"/>
          </p:cNvSpPr>
          <p:nvPr>
            <p:ph type="title"/>
          </p:nvPr>
        </p:nvSpPr>
        <p:spPr>
          <a:xfrm>
            <a:off x="2554288" y="285750"/>
            <a:ext cx="6132512" cy="1131888"/>
          </a:xfrm>
        </p:spPr>
        <p:txBody>
          <a:bodyPr rtlCol="0">
            <a:normAutofit fontScale="90000"/>
          </a:bodyPr>
          <a:lstStyle/>
          <a:p>
            <a:pPr eaLnBrk="1" fontAlgn="auto" hangingPunct="1">
              <a:spcAft>
                <a:spcPts val="0"/>
              </a:spcAft>
              <a:defRPr/>
            </a:pPr>
            <a:r>
              <a:rPr lang="es-MX" u="sng" dirty="0" smtClean="0"/>
              <a:t>Variables instrumentales</a:t>
            </a:r>
            <a:br>
              <a:rPr lang="es-MX" u="sng" dirty="0" smtClean="0"/>
            </a:br>
            <a:r>
              <a:rPr lang="es-MX" u="sng" dirty="0" smtClean="0"/>
              <a:t>Ejemplo: </a:t>
            </a:r>
            <a:r>
              <a:rPr lang="es-MX" i="1" u="sng" dirty="0" smtClean="0"/>
              <a:t>Canasta</a:t>
            </a:r>
            <a:endParaRPr lang="en-US" i="1" u="sng" dirty="0"/>
          </a:p>
        </p:txBody>
      </p:sp>
      <p:sp>
        <p:nvSpPr>
          <p:cNvPr id="10" name="9 Marcador de contenido"/>
          <p:cNvSpPr>
            <a:spLocks noGrp="1"/>
          </p:cNvSpPr>
          <p:nvPr>
            <p:ph idx="1"/>
          </p:nvPr>
        </p:nvSpPr>
        <p:spPr>
          <a:xfrm>
            <a:off x="428625" y="1781175"/>
            <a:ext cx="8429625" cy="4745038"/>
          </a:xfrm>
        </p:spPr>
        <p:txBody>
          <a:bodyPr rtlCol="0">
            <a:normAutofit fontScale="92500" lnSpcReduction="10000"/>
          </a:bodyPr>
          <a:lstStyle/>
          <a:p>
            <a:pPr eaLnBrk="1" fontAlgn="auto" hangingPunct="1">
              <a:spcAft>
                <a:spcPts val="0"/>
              </a:spcAft>
              <a:buFont typeface="Arial" pitchFamily="34" charset="0"/>
              <a:buChar char="•"/>
              <a:defRPr/>
            </a:pPr>
            <a:r>
              <a:rPr lang="es-MX" sz="3000" dirty="0" smtClean="0">
                <a:solidFill>
                  <a:schemeClr val="accent5">
                    <a:lumMod val="75000"/>
                  </a:schemeClr>
                </a:solidFill>
              </a:rPr>
              <a:t>Variables instrumentales: </a:t>
            </a:r>
          </a:p>
          <a:p>
            <a:pPr lvl="1" eaLnBrk="1" fontAlgn="auto" hangingPunct="1">
              <a:spcAft>
                <a:spcPts val="0"/>
              </a:spcAft>
              <a:buFont typeface="Arial" pitchFamily="34" charset="0"/>
              <a:buChar char="–"/>
              <a:defRPr/>
            </a:pPr>
            <a:r>
              <a:rPr lang="es-MX" dirty="0" smtClean="0"/>
              <a:t>Número de oficinas operadoras del programa en el municipio:</a:t>
            </a:r>
          </a:p>
          <a:p>
            <a:pPr lvl="2" eaLnBrk="1" fontAlgn="auto" hangingPunct="1">
              <a:spcAft>
                <a:spcPts val="0"/>
              </a:spcAft>
              <a:buFont typeface="Arial" pitchFamily="34" charset="0"/>
              <a:buChar char="•"/>
              <a:defRPr/>
            </a:pPr>
            <a:r>
              <a:rPr lang="es-MX" dirty="0" smtClean="0"/>
              <a:t>Disminuye la congestión. </a:t>
            </a:r>
          </a:p>
          <a:p>
            <a:pPr lvl="2" eaLnBrk="1" fontAlgn="auto" hangingPunct="1">
              <a:spcAft>
                <a:spcPts val="0"/>
              </a:spcAft>
              <a:buFont typeface="Arial" pitchFamily="34" charset="0"/>
              <a:buChar char="•"/>
              <a:defRPr/>
            </a:pPr>
            <a:r>
              <a:rPr lang="es-MX" dirty="0" smtClean="0"/>
              <a:t>Hace que la solicitud sea rápida y fácil. </a:t>
            </a:r>
          </a:p>
          <a:p>
            <a:pPr lvl="1" eaLnBrk="1" fontAlgn="auto" hangingPunct="1">
              <a:spcAft>
                <a:spcPts val="0"/>
              </a:spcAft>
              <a:buFont typeface="Arial" pitchFamily="34" charset="0"/>
              <a:buChar char="–"/>
              <a:defRPr/>
            </a:pPr>
            <a:r>
              <a:rPr lang="es-MX" dirty="0" smtClean="0"/>
              <a:t>Distancia desde el hogar de la familia hasta la oficina administradora más cercana: </a:t>
            </a:r>
          </a:p>
          <a:p>
            <a:pPr lvl="2" eaLnBrk="1" fontAlgn="auto" hangingPunct="1">
              <a:spcAft>
                <a:spcPts val="0"/>
              </a:spcAft>
              <a:buFont typeface="Arial" pitchFamily="34" charset="0"/>
              <a:buChar char="•"/>
              <a:defRPr/>
            </a:pPr>
            <a:r>
              <a:rPr lang="es-MX" dirty="0" smtClean="0"/>
              <a:t>Los costos de transporte son menores. </a:t>
            </a:r>
          </a:p>
          <a:p>
            <a:pPr lvl="2" eaLnBrk="1" fontAlgn="auto" hangingPunct="1">
              <a:spcAft>
                <a:spcPts val="0"/>
              </a:spcAft>
              <a:buFont typeface="Arial" pitchFamily="34" charset="0"/>
              <a:buChar char="•"/>
              <a:defRPr/>
            </a:pPr>
            <a:r>
              <a:rPr lang="es-MX" dirty="0" smtClean="0"/>
              <a:t>Hace que la solicitud sea más fácil para las madres. </a:t>
            </a:r>
          </a:p>
          <a:p>
            <a:pPr lvl="2" eaLnBrk="1" fontAlgn="auto" hangingPunct="1">
              <a:spcAft>
                <a:spcPts val="0"/>
              </a:spcAft>
              <a:buFont typeface="Arial" pitchFamily="34" charset="0"/>
              <a:buChar char="•"/>
              <a:defRPr/>
            </a:pPr>
            <a:endParaRPr lang="es-MX" sz="1600" dirty="0" smtClean="0"/>
          </a:p>
          <a:p>
            <a:pPr eaLnBrk="1" fontAlgn="auto" hangingPunct="1">
              <a:spcAft>
                <a:spcPts val="0"/>
              </a:spcAft>
              <a:buFont typeface="Arial" pitchFamily="34" charset="0"/>
              <a:buNone/>
              <a:defRPr/>
            </a:pPr>
            <a:r>
              <a:rPr lang="es-MX" sz="2800" b="1" dirty="0" smtClean="0"/>
              <a:t>	Y no están relacionadas con la motivación-preocupación de las madres. </a:t>
            </a:r>
          </a:p>
          <a:p>
            <a:pPr eaLnBrk="1" fontAlgn="auto" hangingPunct="1">
              <a:spcAft>
                <a:spcPts val="0"/>
              </a:spcAft>
              <a:buFont typeface="Arial" pitchFamily="34" charset="0"/>
              <a:buChar char="•"/>
              <a:defRPr/>
            </a:pPr>
            <a:endParaRPr lang="es-MX" dirty="0" smtClean="0"/>
          </a:p>
        </p:txBody>
      </p:sp>
      <p:pic>
        <p:nvPicPr>
          <p:cNvPr id="34820" name="Picture 1"/>
          <p:cNvPicPr>
            <a:picLocks noChangeAspect="1" noChangeArrowheads="1"/>
          </p:cNvPicPr>
          <p:nvPr/>
        </p:nvPicPr>
        <p:blipFill>
          <a:blip r:embed="rId3" cstate="print"/>
          <a:srcRect/>
          <a:stretch>
            <a:fillRect/>
          </a:stretch>
        </p:blipFill>
        <p:spPr bwMode="auto">
          <a:xfrm>
            <a:off x="0" y="0"/>
            <a:ext cx="2500313" cy="1189038"/>
          </a:xfrm>
          <a:prstGeom prst="rect">
            <a:avLst/>
          </a:prstGeom>
          <a:noFill/>
          <a:ln w="9525">
            <a:noFill/>
            <a:miter lim="800000"/>
            <a:headEnd/>
            <a:tailEnd/>
          </a:ln>
        </p:spPr>
      </p:pic>
      <p:sp>
        <p:nvSpPr>
          <p:cNvPr id="7" name="6 Rectángulo"/>
          <p:cNvSpPr/>
          <p:nvPr/>
        </p:nvSpPr>
        <p:spPr>
          <a:xfrm>
            <a:off x="0" y="6534150"/>
            <a:ext cx="9144000" cy="323850"/>
          </a:xfrm>
          <a:prstGeom prst="rect">
            <a:avLst/>
          </a:prstGeom>
        </p:spPr>
        <p:txBody>
          <a:bodyPr>
            <a:spAutoFit/>
          </a:bodyPr>
          <a:lstStyle/>
          <a:p>
            <a:pPr algn="ctr" fontAlgn="auto">
              <a:spcBef>
                <a:spcPts val="0"/>
              </a:spcBef>
              <a:spcAft>
                <a:spcPts val="0"/>
              </a:spcAft>
              <a:defRPr/>
            </a:pPr>
            <a:r>
              <a:rPr lang="es-MX" sz="1500" smtClean="0">
                <a:solidFill>
                  <a:schemeClr val="tx1">
                    <a:lumMod val="50000"/>
                    <a:lumOff val="50000"/>
                  </a:schemeClr>
                </a:solidFill>
              </a:rPr>
              <a:t>Guía práctica para la evaluación de impacto /</a:t>
            </a:r>
            <a:r>
              <a:rPr lang="es-CO" sz="1500" smtClean="0">
                <a:solidFill>
                  <a:schemeClr val="tx1">
                    <a:lumMod val="50000"/>
                    <a:lumOff val="50000"/>
                  </a:schemeClr>
                </a:solidFill>
              </a:rPr>
              <a:t>Capítulo </a:t>
            </a:r>
            <a:r>
              <a:rPr lang="es-CO" sz="1500" dirty="0">
                <a:solidFill>
                  <a:schemeClr val="tx1">
                    <a:lumMod val="50000"/>
                    <a:lumOff val="50000"/>
                  </a:schemeClr>
                </a:solidFill>
              </a:rPr>
              <a:t>7: Variables instrumentales/</a:t>
            </a:r>
            <a:fld id="{A1FBD209-7FC9-416F-9E5A-B21F33730BB1}" type="slidenum">
              <a:rPr lang="es-CO" sz="1500">
                <a:solidFill>
                  <a:schemeClr val="tx1">
                    <a:lumMod val="50000"/>
                    <a:lumOff val="50000"/>
                  </a:schemeClr>
                </a:solidFill>
              </a:rPr>
              <a:pPr algn="ctr" fontAlgn="auto">
                <a:spcBef>
                  <a:spcPts val="0"/>
                </a:spcBef>
                <a:spcAft>
                  <a:spcPts val="0"/>
                </a:spcAft>
                <a:defRPr/>
              </a:pPr>
              <a:t>33</a:t>
            </a:fld>
            <a:endParaRPr lang="es-ES" sz="1500" dirty="0">
              <a:solidFill>
                <a:schemeClr val="tx1">
                  <a:lumMod val="50000"/>
                  <a:lumOff val="50000"/>
                </a:schemeClr>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8 Título"/>
          <p:cNvSpPr>
            <a:spLocks noGrp="1"/>
          </p:cNvSpPr>
          <p:nvPr>
            <p:ph type="title"/>
          </p:nvPr>
        </p:nvSpPr>
        <p:spPr>
          <a:xfrm>
            <a:off x="2554288" y="285750"/>
            <a:ext cx="6132512" cy="1131888"/>
          </a:xfrm>
        </p:spPr>
        <p:txBody>
          <a:bodyPr/>
          <a:lstStyle/>
          <a:p>
            <a:pPr eaLnBrk="1" hangingPunct="1"/>
            <a:r>
              <a:rPr lang="es-MX" u="sng" smtClean="0"/>
              <a:t>Conclusiones</a:t>
            </a:r>
            <a:endParaRPr lang="en-US" u="sng" smtClean="0"/>
          </a:p>
        </p:txBody>
      </p:sp>
      <p:graphicFrame>
        <p:nvGraphicFramePr>
          <p:cNvPr id="6" name="5 Marcador de contenido"/>
          <p:cNvGraphicFramePr>
            <a:graphicFrameLocks noGrp="1"/>
          </p:cNvGraphicFramePr>
          <p:nvPr>
            <p:ph idx="1"/>
          </p:nvPr>
        </p:nvGraphicFramePr>
        <p:xfrm>
          <a:off x="428625" y="1903413"/>
          <a:ext cx="8429626" cy="4373880"/>
        </p:xfrm>
        <a:graphic>
          <a:graphicData uri="http://schemas.openxmlformats.org/drawingml/2006/table">
            <a:tbl>
              <a:tblPr firstRow="1" bandRow="1">
                <a:tableStyleId>{5C22544A-7EE6-4342-B048-85BDC9FD1C3A}</a:tableStyleId>
              </a:tblPr>
              <a:tblGrid>
                <a:gridCol w="4214813"/>
                <a:gridCol w="4214813"/>
              </a:tblGrid>
              <a:tr h="370840">
                <a:tc>
                  <a:txBody>
                    <a:bodyPr/>
                    <a:lstStyle/>
                    <a:p>
                      <a:pPr algn="ctr"/>
                      <a:r>
                        <a:rPr lang="es-MX" sz="2500" dirty="0" smtClean="0"/>
                        <a:t>Ventajas</a:t>
                      </a:r>
                      <a:endParaRPr lang="en-US" sz="2500" dirty="0"/>
                    </a:p>
                  </a:txBody>
                  <a:tcPr/>
                </a:tc>
                <a:tc>
                  <a:txBody>
                    <a:bodyPr/>
                    <a:lstStyle/>
                    <a:p>
                      <a:pPr algn="ctr"/>
                      <a:r>
                        <a:rPr lang="es-MX" sz="2500" dirty="0" smtClean="0"/>
                        <a:t>Desventajas</a:t>
                      </a:r>
                      <a:endParaRPr lang="en-US" sz="2500" dirty="0"/>
                    </a:p>
                  </a:txBody>
                  <a:tcPr/>
                </a:tc>
              </a:tr>
              <a:tr h="370840">
                <a:tc>
                  <a:txBody>
                    <a:bodyPr/>
                    <a:lstStyle/>
                    <a:p>
                      <a:pPr marL="173038" indent="-173038">
                        <a:buFont typeface="Arial" pitchFamily="34" charset="0"/>
                        <a:buChar char="•"/>
                      </a:pPr>
                      <a:r>
                        <a:rPr lang="es-MX" sz="2500" dirty="0" smtClean="0"/>
                        <a:t>Permite</a:t>
                      </a:r>
                      <a:r>
                        <a:rPr lang="es-MX" sz="2500" baseline="0" dirty="0" smtClean="0"/>
                        <a:t> estimaciones del efecto causal de programas con base en datos no experimentales. </a:t>
                      </a:r>
                    </a:p>
                    <a:p>
                      <a:pPr marL="173038" indent="-173038">
                        <a:buFont typeface="Arial" pitchFamily="34" charset="0"/>
                        <a:buChar char="•"/>
                      </a:pPr>
                      <a:r>
                        <a:rPr lang="es-MX" sz="2500" baseline="0" dirty="0" smtClean="0"/>
                        <a:t>Se puede estimar aun en presencia de variables no observadas que determinan la participación en el programa y la variable de resultado. </a:t>
                      </a:r>
                      <a:endParaRPr lang="en-US" sz="2500" dirty="0"/>
                    </a:p>
                  </a:txBody>
                  <a:tcPr/>
                </a:tc>
                <a:tc>
                  <a:txBody>
                    <a:bodyPr/>
                    <a:lstStyle/>
                    <a:p>
                      <a:pPr marL="173038" indent="-173038">
                        <a:buFont typeface="Arial" pitchFamily="34" charset="0"/>
                        <a:buChar char="•"/>
                      </a:pPr>
                      <a:r>
                        <a:rPr lang="es-MX" sz="2500" dirty="0" smtClean="0"/>
                        <a:t>Es</a:t>
                      </a:r>
                      <a:r>
                        <a:rPr lang="es-MX" sz="2500" baseline="0" dirty="0" smtClean="0"/>
                        <a:t> difícil encontrar instrumentos válidos. </a:t>
                      </a:r>
                    </a:p>
                    <a:p>
                      <a:pPr marL="173038" indent="-173038">
                        <a:buFont typeface="Arial" pitchFamily="34" charset="0"/>
                        <a:buChar char="•"/>
                      </a:pPr>
                      <a:r>
                        <a:rPr lang="es-MX" sz="2500" baseline="0" dirty="0" smtClean="0"/>
                        <a:t>Para el investigador es difícil demostrar la validez de sus instrumentos. </a:t>
                      </a:r>
                    </a:p>
                    <a:p>
                      <a:pPr marL="173038" indent="-173038">
                        <a:buFont typeface="Arial" pitchFamily="34" charset="0"/>
                        <a:buChar char="•"/>
                      </a:pPr>
                      <a:r>
                        <a:rPr lang="es-MX" sz="2500" baseline="0" dirty="0" smtClean="0"/>
                        <a:t>Es un estimador local y, por lo tanto, tiene limitaciones en términos del alcance de la interpretación del estimador. </a:t>
                      </a:r>
                      <a:endParaRPr lang="en-US" sz="2500" dirty="0"/>
                    </a:p>
                  </a:txBody>
                  <a:tcPr/>
                </a:tc>
              </a:tr>
            </a:tbl>
          </a:graphicData>
        </a:graphic>
      </p:graphicFrame>
      <p:pic>
        <p:nvPicPr>
          <p:cNvPr id="35854" name="Picture 1"/>
          <p:cNvPicPr>
            <a:picLocks noChangeAspect="1" noChangeArrowheads="1"/>
          </p:cNvPicPr>
          <p:nvPr/>
        </p:nvPicPr>
        <p:blipFill>
          <a:blip r:embed="rId3" cstate="print"/>
          <a:srcRect/>
          <a:stretch>
            <a:fillRect/>
          </a:stretch>
        </p:blipFill>
        <p:spPr bwMode="auto">
          <a:xfrm>
            <a:off x="0" y="0"/>
            <a:ext cx="2500313" cy="1189038"/>
          </a:xfrm>
          <a:prstGeom prst="rect">
            <a:avLst/>
          </a:prstGeom>
          <a:noFill/>
          <a:ln w="9525">
            <a:noFill/>
            <a:miter lim="800000"/>
            <a:headEnd/>
            <a:tailEnd/>
          </a:ln>
        </p:spPr>
      </p:pic>
      <p:sp>
        <p:nvSpPr>
          <p:cNvPr id="8" name="7 Rectángulo"/>
          <p:cNvSpPr/>
          <p:nvPr/>
        </p:nvSpPr>
        <p:spPr>
          <a:xfrm>
            <a:off x="0" y="6534150"/>
            <a:ext cx="9144000" cy="323850"/>
          </a:xfrm>
          <a:prstGeom prst="rect">
            <a:avLst/>
          </a:prstGeom>
        </p:spPr>
        <p:txBody>
          <a:bodyPr>
            <a:spAutoFit/>
          </a:bodyPr>
          <a:lstStyle/>
          <a:p>
            <a:pPr algn="ctr" fontAlgn="auto">
              <a:spcBef>
                <a:spcPts val="0"/>
              </a:spcBef>
              <a:spcAft>
                <a:spcPts val="0"/>
              </a:spcAft>
              <a:defRPr/>
            </a:pPr>
            <a:r>
              <a:rPr lang="es-MX" sz="1500" smtClean="0">
                <a:solidFill>
                  <a:schemeClr val="tx1">
                    <a:lumMod val="50000"/>
                    <a:lumOff val="50000"/>
                  </a:schemeClr>
                </a:solidFill>
              </a:rPr>
              <a:t>Guía práctica para la evaluación de impacto /</a:t>
            </a:r>
            <a:r>
              <a:rPr lang="es-CO" sz="1500" smtClean="0">
                <a:solidFill>
                  <a:schemeClr val="tx1">
                    <a:lumMod val="50000"/>
                    <a:lumOff val="50000"/>
                  </a:schemeClr>
                </a:solidFill>
              </a:rPr>
              <a:t>Capítulo </a:t>
            </a:r>
            <a:r>
              <a:rPr lang="es-CO" sz="1500" dirty="0">
                <a:solidFill>
                  <a:schemeClr val="tx1">
                    <a:lumMod val="50000"/>
                    <a:lumOff val="50000"/>
                  </a:schemeClr>
                </a:solidFill>
              </a:rPr>
              <a:t>7: Variables instrumentales/</a:t>
            </a:r>
            <a:fld id="{67C9BED7-47C2-4F64-9527-E2E5B92D96D4}" type="slidenum">
              <a:rPr lang="es-CO" sz="1500">
                <a:solidFill>
                  <a:schemeClr val="tx1">
                    <a:lumMod val="50000"/>
                    <a:lumOff val="50000"/>
                  </a:schemeClr>
                </a:solidFill>
              </a:rPr>
              <a:pPr algn="ctr" fontAlgn="auto">
                <a:spcBef>
                  <a:spcPts val="0"/>
                </a:spcBef>
                <a:spcAft>
                  <a:spcPts val="0"/>
                </a:spcAft>
                <a:defRPr/>
              </a:pPr>
              <a:t>34</a:t>
            </a:fld>
            <a:endParaRPr lang="es-ES" sz="1500" dirty="0">
              <a:solidFill>
                <a:schemeClr val="tx1">
                  <a:lumMod val="50000"/>
                  <a:lumOff val="50000"/>
                </a:schemeClr>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Título"/>
          <p:cNvSpPr>
            <a:spLocks noGrp="1"/>
          </p:cNvSpPr>
          <p:nvPr>
            <p:ph type="title"/>
          </p:nvPr>
        </p:nvSpPr>
        <p:spPr>
          <a:xfrm>
            <a:off x="2554288" y="317500"/>
            <a:ext cx="6305550" cy="1195388"/>
          </a:xfrm>
        </p:spPr>
        <p:txBody>
          <a:bodyPr rtlCol="0">
            <a:normAutofit fontScale="90000"/>
          </a:bodyPr>
          <a:lstStyle/>
          <a:p>
            <a:pPr eaLnBrk="1" fontAlgn="auto" hangingPunct="1">
              <a:spcAft>
                <a:spcPts val="0"/>
              </a:spcAft>
              <a:defRPr/>
            </a:pPr>
            <a:r>
              <a:rPr lang="es-MX" dirty="0" smtClean="0"/>
              <a:t>Ejemplo: Servicio militar y salario como civil (</a:t>
            </a:r>
            <a:r>
              <a:rPr lang="es-MX" sz="3300" dirty="0" err="1" smtClean="0"/>
              <a:t>Angrist</a:t>
            </a:r>
            <a:r>
              <a:rPr lang="es-MX" sz="3300" dirty="0" smtClean="0"/>
              <a:t>, 1989)</a:t>
            </a:r>
            <a:endParaRPr lang="en-US" sz="3300" dirty="0"/>
          </a:p>
        </p:txBody>
      </p:sp>
      <p:sp>
        <p:nvSpPr>
          <p:cNvPr id="10" name="9 Marcador de contenido"/>
          <p:cNvSpPr>
            <a:spLocks noGrp="1"/>
          </p:cNvSpPr>
          <p:nvPr>
            <p:ph idx="1"/>
          </p:nvPr>
        </p:nvSpPr>
        <p:spPr>
          <a:xfrm>
            <a:off x="381000" y="1733550"/>
            <a:ext cx="8478838" cy="4824413"/>
          </a:xfrm>
          <a:ln w="28575">
            <a:solidFill>
              <a:schemeClr val="accent1">
                <a:lumMod val="75000"/>
              </a:schemeClr>
            </a:solidFill>
          </a:ln>
        </p:spPr>
        <p:txBody>
          <a:bodyPr rtlCol="0">
            <a:normAutofit fontScale="85000" lnSpcReduction="20000"/>
          </a:bodyPr>
          <a:lstStyle/>
          <a:p>
            <a:pPr eaLnBrk="1" fontAlgn="auto" hangingPunct="1">
              <a:spcAft>
                <a:spcPts val="0"/>
              </a:spcAft>
              <a:buFont typeface="Arial" pitchFamily="34" charset="0"/>
              <a:buChar char="•"/>
              <a:defRPr/>
            </a:pPr>
            <a:r>
              <a:rPr lang="es-MX" dirty="0" smtClean="0">
                <a:solidFill>
                  <a:schemeClr val="accent5">
                    <a:lumMod val="75000"/>
                  </a:schemeClr>
                </a:solidFill>
              </a:rPr>
              <a:t>Pregunta: </a:t>
            </a:r>
            <a:r>
              <a:rPr lang="es-MX" dirty="0" smtClean="0"/>
              <a:t>Efecto del servicio militar en salarios posteriores. Pero participar en el servicio militar es endógeno, dado que el individuo parcialmente decide.</a:t>
            </a:r>
          </a:p>
          <a:p>
            <a:pPr eaLnBrk="1" fontAlgn="auto" hangingPunct="1">
              <a:spcAft>
                <a:spcPts val="0"/>
              </a:spcAft>
              <a:buFont typeface="Arial" pitchFamily="34" charset="0"/>
              <a:buNone/>
              <a:defRPr/>
            </a:pPr>
            <a:endParaRPr lang="es-MX" sz="1300" dirty="0" smtClean="0"/>
          </a:p>
          <a:p>
            <a:pPr eaLnBrk="1" fontAlgn="auto" hangingPunct="1">
              <a:spcAft>
                <a:spcPts val="0"/>
              </a:spcAft>
              <a:buFont typeface="Arial" pitchFamily="34" charset="0"/>
              <a:buChar char="•"/>
              <a:defRPr/>
            </a:pPr>
            <a:r>
              <a:rPr lang="es-MX" dirty="0" smtClean="0">
                <a:solidFill>
                  <a:schemeClr val="accent5">
                    <a:lumMod val="75000"/>
                  </a:schemeClr>
                </a:solidFill>
              </a:rPr>
              <a:t>Este estudio </a:t>
            </a:r>
            <a:r>
              <a:rPr lang="es-MX" dirty="0" smtClean="0"/>
              <a:t>utiliza un sorteo que se llevó a cabo para reclutar a los reservistas. Ciertos números del sorteo implicaban que el reservista podía ser convocado, y otros números que no.</a:t>
            </a:r>
          </a:p>
          <a:p>
            <a:pPr eaLnBrk="1" fontAlgn="auto" hangingPunct="1">
              <a:spcAft>
                <a:spcPts val="0"/>
              </a:spcAft>
              <a:buFont typeface="Arial" pitchFamily="34" charset="0"/>
              <a:buChar char="•"/>
              <a:defRPr/>
            </a:pPr>
            <a:endParaRPr lang="es-MX" sz="1300" dirty="0" smtClean="0"/>
          </a:p>
          <a:p>
            <a:pPr eaLnBrk="1" fontAlgn="auto" hangingPunct="1">
              <a:spcAft>
                <a:spcPts val="0"/>
              </a:spcAft>
              <a:buFont typeface="Arial" pitchFamily="34" charset="0"/>
              <a:buChar char="•"/>
              <a:defRPr/>
            </a:pPr>
            <a:r>
              <a:rPr lang="es-MX" dirty="0" smtClean="0"/>
              <a:t>Sin embargo, algunos individuos que “ganaban” el sorteo y podían ser llamados no cumplían el servicio militar por exenciones (como problemas de salud).</a:t>
            </a:r>
          </a:p>
          <a:p>
            <a:pPr eaLnBrk="1" fontAlgn="auto" hangingPunct="1">
              <a:spcAft>
                <a:spcPts val="0"/>
              </a:spcAft>
              <a:buFont typeface="Arial" pitchFamily="34" charset="0"/>
              <a:buChar char="•"/>
              <a:defRPr/>
            </a:pPr>
            <a:endParaRPr lang="es-MX" sz="1300" dirty="0" smtClean="0"/>
          </a:p>
          <a:p>
            <a:pPr eaLnBrk="1" fontAlgn="auto" hangingPunct="1">
              <a:spcAft>
                <a:spcPts val="0"/>
              </a:spcAft>
              <a:buFont typeface="Arial" pitchFamily="34" charset="0"/>
              <a:buChar char="•"/>
              <a:defRPr/>
            </a:pPr>
            <a:r>
              <a:rPr lang="es-MX" dirty="0" smtClean="0"/>
              <a:t>El servicio militar estaba sólo parcialmente determinado por la lotería. </a:t>
            </a:r>
          </a:p>
          <a:p>
            <a:pPr lvl="1" eaLnBrk="1" fontAlgn="auto" hangingPunct="1">
              <a:spcAft>
                <a:spcPts val="0"/>
              </a:spcAft>
              <a:buFont typeface="Arial" pitchFamily="34" charset="0"/>
              <a:buChar char="–"/>
              <a:defRPr/>
            </a:pPr>
            <a:endParaRPr lang="es-MX" dirty="0" smtClean="0"/>
          </a:p>
          <a:p>
            <a:pPr lvl="1" eaLnBrk="1" fontAlgn="auto" hangingPunct="1">
              <a:spcAft>
                <a:spcPts val="0"/>
              </a:spcAft>
              <a:buFont typeface="Arial" pitchFamily="34" charset="0"/>
              <a:buChar char="–"/>
              <a:defRPr/>
            </a:pPr>
            <a:endParaRPr lang="es-MX" dirty="0" smtClean="0"/>
          </a:p>
          <a:p>
            <a:pPr lvl="1" eaLnBrk="1" fontAlgn="auto" hangingPunct="1">
              <a:spcAft>
                <a:spcPts val="0"/>
              </a:spcAft>
              <a:buFont typeface="Arial" pitchFamily="34" charset="0"/>
              <a:buChar char="–"/>
              <a:defRPr/>
            </a:pPr>
            <a:endParaRPr lang="es-MX" dirty="0" smtClean="0"/>
          </a:p>
          <a:p>
            <a:pPr lvl="1" eaLnBrk="1" fontAlgn="auto" hangingPunct="1">
              <a:spcAft>
                <a:spcPts val="0"/>
              </a:spcAft>
              <a:buFont typeface="Arial" pitchFamily="34" charset="0"/>
              <a:buChar char="–"/>
              <a:defRPr/>
            </a:pPr>
            <a:endParaRPr lang="es-MX" dirty="0" smtClean="0"/>
          </a:p>
        </p:txBody>
      </p:sp>
      <p:pic>
        <p:nvPicPr>
          <p:cNvPr id="36868" name="Picture 1"/>
          <p:cNvPicPr>
            <a:picLocks noChangeAspect="1" noChangeArrowheads="1"/>
          </p:cNvPicPr>
          <p:nvPr/>
        </p:nvPicPr>
        <p:blipFill>
          <a:blip r:embed="rId3" cstate="print"/>
          <a:srcRect/>
          <a:stretch>
            <a:fillRect/>
          </a:stretch>
        </p:blipFill>
        <p:spPr bwMode="auto">
          <a:xfrm>
            <a:off x="0" y="0"/>
            <a:ext cx="2500313" cy="1189038"/>
          </a:xfrm>
          <a:prstGeom prst="rect">
            <a:avLst/>
          </a:prstGeom>
          <a:noFill/>
          <a:ln w="9525">
            <a:noFill/>
            <a:miter lim="800000"/>
            <a:headEnd/>
            <a:tailEnd/>
          </a:ln>
        </p:spPr>
      </p:pic>
      <p:sp>
        <p:nvSpPr>
          <p:cNvPr id="7" name="6 Rectángulo"/>
          <p:cNvSpPr/>
          <p:nvPr/>
        </p:nvSpPr>
        <p:spPr>
          <a:xfrm>
            <a:off x="0" y="6534150"/>
            <a:ext cx="9144000" cy="323850"/>
          </a:xfrm>
          <a:prstGeom prst="rect">
            <a:avLst/>
          </a:prstGeom>
        </p:spPr>
        <p:txBody>
          <a:bodyPr>
            <a:spAutoFit/>
          </a:bodyPr>
          <a:lstStyle/>
          <a:p>
            <a:pPr algn="ctr" fontAlgn="auto">
              <a:spcBef>
                <a:spcPts val="0"/>
              </a:spcBef>
              <a:spcAft>
                <a:spcPts val="0"/>
              </a:spcAft>
              <a:defRPr/>
            </a:pPr>
            <a:r>
              <a:rPr lang="es-MX" sz="1500" smtClean="0">
                <a:solidFill>
                  <a:schemeClr val="tx1">
                    <a:lumMod val="50000"/>
                    <a:lumOff val="50000"/>
                  </a:schemeClr>
                </a:solidFill>
              </a:rPr>
              <a:t>Guía práctica para la evaluación de impacto /</a:t>
            </a:r>
            <a:r>
              <a:rPr lang="es-CO" sz="1500" smtClean="0">
                <a:solidFill>
                  <a:schemeClr val="tx1">
                    <a:lumMod val="50000"/>
                    <a:lumOff val="50000"/>
                  </a:schemeClr>
                </a:solidFill>
              </a:rPr>
              <a:t>Capítulo </a:t>
            </a:r>
            <a:r>
              <a:rPr lang="es-CO" sz="1500" dirty="0">
                <a:solidFill>
                  <a:schemeClr val="tx1">
                    <a:lumMod val="50000"/>
                    <a:lumOff val="50000"/>
                  </a:schemeClr>
                </a:solidFill>
              </a:rPr>
              <a:t>7: Variables instrumentales/</a:t>
            </a:r>
            <a:fld id="{60ED16C5-1C18-4110-A82F-D3998D0CEE9E}" type="slidenum">
              <a:rPr lang="es-CO" sz="1500">
                <a:solidFill>
                  <a:schemeClr val="tx1">
                    <a:lumMod val="50000"/>
                    <a:lumOff val="50000"/>
                  </a:schemeClr>
                </a:solidFill>
              </a:rPr>
              <a:pPr algn="ctr" fontAlgn="auto">
                <a:spcBef>
                  <a:spcPts val="0"/>
                </a:spcBef>
                <a:spcAft>
                  <a:spcPts val="0"/>
                </a:spcAft>
                <a:defRPr/>
              </a:pPr>
              <a:t>35</a:t>
            </a:fld>
            <a:endParaRPr lang="es-ES" sz="1500" dirty="0">
              <a:solidFill>
                <a:schemeClr val="tx1">
                  <a:lumMod val="50000"/>
                  <a:lumOff val="50000"/>
                </a:schemeClr>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Título"/>
          <p:cNvSpPr>
            <a:spLocks noGrp="1"/>
          </p:cNvSpPr>
          <p:nvPr>
            <p:ph type="title"/>
          </p:nvPr>
        </p:nvSpPr>
        <p:spPr>
          <a:xfrm>
            <a:off x="2554288" y="285750"/>
            <a:ext cx="6132512" cy="1131888"/>
          </a:xfrm>
        </p:spPr>
        <p:txBody>
          <a:bodyPr rtlCol="0">
            <a:normAutofit fontScale="90000"/>
          </a:bodyPr>
          <a:lstStyle/>
          <a:p>
            <a:pPr eaLnBrk="1" fontAlgn="auto" hangingPunct="1">
              <a:spcAft>
                <a:spcPts val="0"/>
              </a:spcAft>
              <a:defRPr/>
            </a:pPr>
            <a:r>
              <a:rPr lang="es-MX" dirty="0" smtClean="0"/>
              <a:t>Ejemplo: Servicio militar y salario como civil </a:t>
            </a:r>
            <a:endParaRPr lang="en-US" dirty="0"/>
          </a:p>
        </p:txBody>
      </p:sp>
      <p:sp>
        <p:nvSpPr>
          <p:cNvPr id="10" name="9 Marcador de contenido"/>
          <p:cNvSpPr>
            <a:spLocks noGrp="1"/>
          </p:cNvSpPr>
          <p:nvPr>
            <p:ph idx="1"/>
          </p:nvPr>
        </p:nvSpPr>
        <p:spPr>
          <a:xfrm>
            <a:off x="428625" y="1903413"/>
            <a:ext cx="8429625" cy="4525962"/>
          </a:xfrm>
          <a:ln w="28575">
            <a:solidFill>
              <a:schemeClr val="accent1">
                <a:lumMod val="75000"/>
              </a:schemeClr>
            </a:solidFill>
          </a:ln>
        </p:spPr>
        <p:txBody>
          <a:bodyPr rtlCol="0">
            <a:normAutofit fontScale="92500" lnSpcReduction="10000"/>
          </a:bodyPr>
          <a:lstStyle/>
          <a:p>
            <a:pPr eaLnBrk="1" fontAlgn="auto" hangingPunct="1">
              <a:spcAft>
                <a:spcPts val="0"/>
              </a:spcAft>
              <a:buFont typeface="Arial" pitchFamily="34" charset="0"/>
              <a:buChar char="•"/>
              <a:defRPr/>
            </a:pPr>
            <a:r>
              <a:rPr lang="es-MX" dirty="0" smtClean="0">
                <a:solidFill>
                  <a:schemeClr val="accent5">
                    <a:lumMod val="75000"/>
                  </a:schemeClr>
                </a:solidFill>
              </a:rPr>
              <a:t>Instrumento: Lotería</a:t>
            </a:r>
          </a:p>
          <a:p>
            <a:pPr lvl="1" eaLnBrk="1" fontAlgn="auto" hangingPunct="1">
              <a:spcAft>
                <a:spcPts val="0"/>
              </a:spcAft>
              <a:buFont typeface="Arial" pitchFamily="34" charset="0"/>
              <a:buChar char="–"/>
              <a:defRPr/>
            </a:pPr>
            <a:r>
              <a:rPr lang="es-MX" dirty="0" smtClean="0"/>
              <a:t>Algunos números de la lotería eran elegibles para ser llamados por el ejército. </a:t>
            </a:r>
          </a:p>
          <a:p>
            <a:pPr lvl="1" eaLnBrk="1" fontAlgn="auto" hangingPunct="1">
              <a:spcAft>
                <a:spcPts val="0"/>
              </a:spcAft>
              <a:buFont typeface="Arial" pitchFamily="34" charset="0"/>
              <a:buChar char="–"/>
              <a:defRPr/>
            </a:pPr>
            <a:r>
              <a:rPr lang="es-MX" dirty="0" smtClean="0"/>
              <a:t>Algunos números de la lotería no.</a:t>
            </a:r>
          </a:p>
          <a:p>
            <a:pPr lvl="1" eaLnBrk="1" fontAlgn="auto" hangingPunct="1">
              <a:spcAft>
                <a:spcPts val="0"/>
              </a:spcAft>
              <a:buFont typeface="Arial" pitchFamily="34" charset="0"/>
              <a:buChar char="–"/>
              <a:defRPr/>
            </a:pPr>
            <a:endParaRPr lang="es-MX" dirty="0" smtClean="0"/>
          </a:p>
          <a:p>
            <a:pPr eaLnBrk="1" fontAlgn="auto" hangingPunct="1">
              <a:spcAft>
                <a:spcPts val="0"/>
              </a:spcAft>
              <a:buFont typeface="Arial" pitchFamily="34" charset="0"/>
              <a:buChar char="•"/>
              <a:defRPr/>
            </a:pPr>
            <a:r>
              <a:rPr lang="es-MX" dirty="0" smtClean="0">
                <a:solidFill>
                  <a:schemeClr val="accent5">
                    <a:lumMod val="75000"/>
                  </a:schemeClr>
                </a:solidFill>
              </a:rPr>
              <a:t>Resultado: </a:t>
            </a:r>
          </a:p>
          <a:p>
            <a:pPr lvl="1" eaLnBrk="1" fontAlgn="auto" hangingPunct="1">
              <a:spcAft>
                <a:spcPts val="0"/>
              </a:spcAft>
              <a:buFont typeface="Arial" pitchFamily="34" charset="0"/>
              <a:buChar char="–"/>
              <a:defRPr/>
            </a:pPr>
            <a:r>
              <a:rPr lang="es-MX" dirty="0" smtClean="0"/>
              <a:t> El servicio militar reduce los salarios civiles en el largo plazo. </a:t>
            </a:r>
          </a:p>
          <a:p>
            <a:pPr lvl="1" eaLnBrk="1" fontAlgn="auto" hangingPunct="1">
              <a:spcAft>
                <a:spcPts val="0"/>
              </a:spcAft>
              <a:buFont typeface="Arial" pitchFamily="34" charset="0"/>
              <a:buChar char="–"/>
              <a:defRPr/>
            </a:pPr>
            <a:r>
              <a:rPr lang="es-MX" dirty="0" smtClean="0"/>
              <a:t>No tiene efecto en los veteranos de raza negra o de ascendencia latina. </a:t>
            </a:r>
          </a:p>
          <a:p>
            <a:pPr lvl="1" eaLnBrk="1" fontAlgn="auto" hangingPunct="1">
              <a:spcAft>
                <a:spcPts val="0"/>
              </a:spcAft>
              <a:buFont typeface="Arial" pitchFamily="34" charset="0"/>
              <a:buChar char="–"/>
              <a:defRPr/>
            </a:pPr>
            <a:endParaRPr lang="es-MX" dirty="0" smtClean="0"/>
          </a:p>
          <a:p>
            <a:pPr lvl="1" eaLnBrk="1" fontAlgn="auto" hangingPunct="1">
              <a:spcAft>
                <a:spcPts val="0"/>
              </a:spcAft>
              <a:buFont typeface="Arial" pitchFamily="34" charset="0"/>
              <a:buChar char="–"/>
              <a:defRPr/>
            </a:pPr>
            <a:endParaRPr lang="es-MX" dirty="0" smtClean="0"/>
          </a:p>
        </p:txBody>
      </p:sp>
      <p:pic>
        <p:nvPicPr>
          <p:cNvPr id="37892" name="Picture 1"/>
          <p:cNvPicPr>
            <a:picLocks noChangeAspect="1" noChangeArrowheads="1"/>
          </p:cNvPicPr>
          <p:nvPr/>
        </p:nvPicPr>
        <p:blipFill>
          <a:blip r:embed="rId3" cstate="print"/>
          <a:srcRect/>
          <a:stretch>
            <a:fillRect/>
          </a:stretch>
        </p:blipFill>
        <p:spPr bwMode="auto">
          <a:xfrm>
            <a:off x="0" y="0"/>
            <a:ext cx="2500313" cy="1189038"/>
          </a:xfrm>
          <a:prstGeom prst="rect">
            <a:avLst/>
          </a:prstGeom>
          <a:noFill/>
          <a:ln w="9525">
            <a:noFill/>
            <a:miter lim="800000"/>
            <a:headEnd/>
            <a:tailEnd/>
          </a:ln>
        </p:spPr>
      </p:pic>
      <p:sp>
        <p:nvSpPr>
          <p:cNvPr id="7" name="6 Rectángulo"/>
          <p:cNvSpPr/>
          <p:nvPr/>
        </p:nvSpPr>
        <p:spPr>
          <a:xfrm>
            <a:off x="0" y="6534150"/>
            <a:ext cx="9144000" cy="323850"/>
          </a:xfrm>
          <a:prstGeom prst="rect">
            <a:avLst/>
          </a:prstGeom>
        </p:spPr>
        <p:txBody>
          <a:bodyPr>
            <a:spAutoFit/>
          </a:bodyPr>
          <a:lstStyle/>
          <a:p>
            <a:pPr algn="ctr" fontAlgn="auto">
              <a:spcBef>
                <a:spcPts val="0"/>
              </a:spcBef>
              <a:spcAft>
                <a:spcPts val="0"/>
              </a:spcAft>
              <a:defRPr/>
            </a:pPr>
            <a:r>
              <a:rPr lang="es-MX" sz="1500" smtClean="0">
                <a:solidFill>
                  <a:schemeClr val="tx1">
                    <a:lumMod val="50000"/>
                    <a:lumOff val="50000"/>
                  </a:schemeClr>
                </a:solidFill>
              </a:rPr>
              <a:t>Guía práctica para la evaluación de impacto /</a:t>
            </a:r>
            <a:r>
              <a:rPr lang="es-CO" sz="1500" smtClean="0">
                <a:solidFill>
                  <a:schemeClr val="tx1">
                    <a:lumMod val="50000"/>
                    <a:lumOff val="50000"/>
                  </a:schemeClr>
                </a:solidFill>
              </a:rPr>
              <a:t>Capítulo </a:t>
            </a:r>
            <a:r>
              <a:rPr lang="es-CO" sz="1500" dirty="0">
                <a:solidFill>
                  <a:schemeClr val="tx1">
                    <a:lumMod val="50000"/>
                    <a:lumOff val="50000"/>
                  </a:schemeClr>
                </a:solidFill>
              </a:rPr>
              <a:t>7: Variables instrumentales/</a:t>
            </a:r>
            <a:fld id="{5537F25D-8D2D-48DA-8280-D92C3EA1FFF9}" type="slidenum">
              <a:rPr lang="es-CO" sz="1500">
                <a:solidFill>
                  <a:schemeClr val="tx1">
                    <a:lumMod val="50000"/>
                    <a:lumOff val="50000"/>
                  </a:schemeClr>
                </a:solidFill>
              </a:rPr>
              <a:pPr algn="ctr" fontAlgn="auto">
                <a:spcBef>
                  <a:spcPts val="0"/>
                </a:spcBef>
                <a:spcAft>
                  <a:spcPts val="0"/>
                </a:spcAft>
                <a:defRPr/>
              </a:pPr>
              <a:t>36</a:t>
            </a:fld>
            <a:endParaRPr lang="es-ES" sz="1500" dirty="0">
              <a:solidFill>
                <a:schemeClr val="tx1">
                  <a:lumMod val="50000"/>
                  <a:lumOff val="50000"/>
                </a:schemeClr>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Título"/>
          <p:cNvSpPr>
            <a:spLocks noGrp="1"/>
          </p:cNvSpPr>
          <p:nvPr>
            <p:ph type="title"/>
          </p:nvPr>
        </p:nvSpPr>
        <p:spPr>
          <a:xfrm>
            <a:off x="2554288" y="301625"/>
            <a:ext cx="6132512" cy="1131888"/>
          </a:xfrm>
        </p:spPr>
        <p:txBody>
          <a:bodyPr rtlCol="0">
            <a:normAutofit fontScale="90000"/>
          </a:bodyPr>
          <a:lstStyle/>
          <a:p>
            <a:pPr eaLnBrk="1" fontAlgn="auto" hangingPunct="1">
              <a:spcAft>
                <a:spcPts val="0"/>
              </a:spcAft>
              <a:defRPr/>
            </a:pPr>
            <a:r>
              <a:rPr lang="es-MX" sz="3900" dirty="0" smtClean="0"/>
              <a:t>Ejemplo: Hogares comunitarios (</a:t>
            </a:r>
            <a:r>
              <a:rPr lang="es-CO" sz="3300" dirty="0" err="1" smtClean="0"/>
              <a:t>Attanasio</a:t>
            </a:r>
            <a:r>
              <a:rPr lang="es-CO" sz="3300" dirty="0" smtClean="0"/>
              <a:t> y Vera-Hernández, 2004)</a:t>
            </a:r>
            <a:endParaRPr lang="en-US" sz="3300" dirty="0"/>
          </a:p>
        </p:txBody>
      </p:sp>
      <p:sp>
        <p:nvSpPr>
          <p:cNvPr id="10" name="9 Marcador de contenido"/>
          <p:cNvSpPr>
            <a:spLocks noGrp="1"/>
          </p:cNvSpPr>
          <p:nvPr>
            <p:ph idx="1"/>
          </p:nvPr>
        </p:nvSpPr>
        <p:spPr>
          <a:xfrm>
            <a:off x="428625" y="1903413"/>
            <a:ext cx="8429625" cy="4525962"/>
          </a:xfrm>
          <a:ln w="28575">
            <a:solidFill>
              <a:schemeClr val="accent1">
                <a:lumMod val="75000"/>
              </a:schemeClr>
            </a:solidFill>
          </a:ln>
        </p:spPr>
        <p:txBody>
          <a:bodyPr rtlCol="0">
            <a:normAutofit fontScale="92500" lnSpcReduction="20000"/>
          </a:bodyPr>
          <a:lstStyle/>
          <a:p>
            <a:pPr eaLnBrk="1" fontAlgn="auto" hangingPunct="1">
              <a:spcAft>
                <a:spcPts val="0"/>
              </a:spcAft>
              <a:buFont typeface="Arial" pitchFamily="34" charset="0"/>
              <a:buChar char="•"/>
              <a:defRPr/>
            </a:pPr>
            <a:r>
              <a:rPr lang="es-MX" dirty="0" smtClean="0">
                <a:solidFill>
                  <a:schemeClr val="accent5">
                    <a:lumMod val="75000"/>
                  </a:schemeClr>
                </a:solidFill>
              </a:rPr>
              <a:t>Variables de resultado: </a:t>
            </a:r>
          </a:p>
          <a:p>
            <a:pPr lvl="1" eaLnBrk="1" fontAlgn="auto" hangingPunct="1">
              <a:spcAft>
                <a:spcPts val="0"/>
              </a:spcAft>
              <a:buFont typeface="Arial" pitchFamily="34" charset="0"/>
              <a:buChar char="–"/>
              <a:defRPr/>
            </a:pPr>
            <a:r>
              <a:rPr lang="es-MX" dirty="0" smtClean="0"/>
              <a:t>Talla según la edad.</a:t>
            </a:r>
          </a:p>
          <a:p>
            <a:pPr lvl="1" eaLnBrk="1" fontAlgn="auto" hangingPunct="1">
              <a:spcAft>
                <a:spcPts val="0"/>
              </a:spcAft>
              <a:buFont typeface="Arial" pitchFamily="34" charset="0"/>
              <a:buChar char="–"/>
              <a:defRPr/>
            </a:pPr>
            <a:r>
              <a:rPr lang="es-MX" dirty="0" smtClean="0"/>
              <a:t>Peso según la talla.</a:t>
            </a:r>
          </a:p>
          <a:p>
            <a:pPr lvl="1" eaLnBrk="1" fontAlgn="auto" hangingPunct="1">
              <a:spcAft>
                <a:spcPts val="0"/>
              </a:spcAft>
              <a:buFont typeface="Arial" pitchFamily="34" charset="0"/>
              <a:buChar char="–"/>
              <a:defRPr/>
            </a:pPr>
            <a:r>
              <a:rPr lang="es-MX" dirty="0" smtClean="0"/>
              <a:t>Peso según la edad.</a:t>
            </a:r>
          </a:p>
          <a:p>
            <a:pPr lvl="1" eaLnBrk="1" fontAlgn="auto" hangingPunct="1">
              <a:spcAft>
                <a:spcPts val="0"/>
              </a:spcAft>
              <a:buFont typeface="Arial" pitchFamily="34" charset="0"/>
              <a:buChar char="–"/>
              <a:defRPr/>
            </a:pPr>
            <a:endParaRPr lang="es-MX" dirty="0" smtClean="0"/>
          </a:p>
          <a:p>
            <a:pPr eaLnBrk="1" fontAlgn="auto" hangingPunct="1">
              <a:spcAft>
                <a:spcPts val="0"/>
              </a:spcAft>
              <a:buFont typeface="Arial" pitchFamily="34" charset="0"/>
              <a:buChar char="•"/>
              <a:defRPr/>
            </a:pPr>
            <a:r>
              <a:rPr lang="es-MX" dirty="0" smtClean="0">
                <a:solidFill>
                  <a:schemeClr val="accent5">
                    <a:lumMod val="75000"/>
                  </a:schemeClr>
                </a:solidFill>
              </a:rPr>
              <a:t>Variables exógenas:</a:t>
            </a:r>
          </a:p>
          <a:p>
            <a:pPr lvl="1" eaLnBrk="1" fontAlgn="auto" hangingPunct="1">
              <a:spcAft>
                <a:spcPts val="0"/>
              </a:spcAft>
              <a:buFont typeface="Arial" pitchFamily="34" charset="0"/>
              <a:buChar char="–"/>
              <a:defRPr/>
            </a:pPr>
            <a:r>
              <a:rPr lang="es-MX" dirty="0" smtClean="0"/>
              <a:t>Distancia al colegio o escuela.</a:t>
            </a:r>
          </a:p>
          <a:p>
            <a:pPr lvl="1" eaLnBrk="1" fontAlgn="auto" hangingPunct="1">
              <a:spcAft>
                <a:spcPts val="0"/>
              </a:spcAft>
              <a:buFont typeface="Arial" pitchFamily="34" charset="0"/>
              <a:buChar char="–"/>
              <a:defRPr/>
            </a:pPr>
            <a:r>
              <a:rPr lang="es-MX" dirty="0" smtClean="0"/>
              <a:t>Distancia al hospital más cercano.</a:t>
            </a:r>
          </a:p>
          <a:p>
            <a:pPr lvl="1" eaLnBrk="1" fontAlgn="auto" hangingPunct="1">
              <a:spcAft>
                <a:spcPts val="0"/>
              </a:spcAft>
              <a:buFont typeface="Arial" pitchFamily="34" charset="0"/>
              <a:buChar char="–"/>
              <a:defRPr/>
            </a:pPr>
            <a:r>
              <a:rPr lang="es-MX" dirty="0" smtClean="0"/>
              <a:t>Distancia a centros de capacitación. </a:t>
            </a:r>
          </a:p>
          <a:p>
            <a:pPr lvl="1" eaLnBrk="1" fontAlgn="auto" hangingPunct="1">
              <a:spcAft>
                <a:spcPts val="0"/>
              </a:spcAft>
              <a:buFont typeface="Arial" pitchFamily="34" charset="0"/>
              <a:buChar char="–"/>
              <a:defRPr/>
            </a:pPr>
            <a:r>
              <a:rPr lang="es-MX" dirty="0" smtClean="0"/>
              <a:t>Distancia a otros establecimientos donde se prestan servicios del Estado. </a:t>
            </a:r>
          </a:p>
          <a:p>
            <a:pPr lvl="1" eaLnBrk="1" fontAlgn="auto" hangingPunct="1">
              <a:spcAft>
                <a:spcPts val="0"/>
              </a:spcAft>
              <a:buFont typeface="Arial" pitchFamily="34" charset="0"/>
              <a:buChar char="–"/>
              <a:defRPr/>
            </a:pPr>
            <a:endParaRPr lang="es-MX" dirty="0" smtClean="0"/>
          </a:p>
          <a:p>
            <a:pPr lvl="1" eaLnBrk="1" fontAlgn="auto" hangingPunct="1">
              <a:spcAft>
                <a:spcPts val="0"/>
              </a:spcAft>
              <a:buFont typeface="Arial" pitchFamily="34" charset="0"/>
              <a:buChar char="–"/>
              <a:defRPr/>
            </a:pPr>
            <a:endParaRPr lang="es-MX" dirty="0" smtClean="0"/>
          </a:p>
          <a:p>
            <a:pPr lvl="1" eaLnBrk="1" fontAlgn="auto" hangingPunct="1">
              <a:spcAft>
                <a:spcPts val="0"/>
              </a:spcAft>
              <a:buFont typeface="Arial" pitchFamily="34" charset="0"/>
              <a:buChar char="–"/>
              <a:defRPr/>
            </a:pPr>
            <a:endParaRPr lang="es-MX" dirty="0" smtClean="0"/>
          </a:p>
        </p:txBody>
      </p:sp>
      <p:pic>
        <p:nvPicPr>
          <p:cNvPr id="38916" name="Picture 1"/>
          <p:cNvPicPr>
            <a:picLocks noChangeAspect="1" noChangeArrowheads="1"/>
          </p:cNvPicPr>
          <p:nvPr/>
        </p:nvPicPr>
        <p:blipFill>
          <a:blip r:embed="rId3" cstate="print"/>
          <a:srcRect/>
          <a:stretch>
            <a:fillRect/>
          </a:stretch>
        </p:blipFill>
        <p:spPr bwMode="auto">
          <a:xfrm>
            <a:off x="0" y="0"/>
            <a:ext cx="2500313" cy="1189038"/>
          </a:xfrm>
          <a:prstGeom prst="rect">
            <a:avLst/>
          </a:prstGeom>
          <a:noFill/>
          <a:ln w="9525">
            <a:noFill/>
            <a:miter lim="800000"/>
            <a:headEnd/>
            <a:tailEnd/>
          </a:ln>
        </p:spPr>
      </p:pic>
      <p:sp>
        <p:nvSpPr>
          <p:cNvPr id="7" name="6 Rectángulo"/>
          <p:cNvSpPr/>
          <p:nvPr/>
        </p:nvSpPr>
        <p:spPr>
          <a:xfrm>
            <a:off x="0" y="6534150"/>
            <a:ext cx="9144000" cy="323850"/>
          </a:xfrm>
          <a:prstGeom prst="rect">
            <a:avLst/>
          </a:prstGeom>
        </p:spPr>
        <p:txBody>
          <a:bodyPr>
            <a:spAutoFit/>
          </a:bodyPr>
          <a:lstStyle/>
          <a:p>
            <a:pPr algn="ctr" fontAlgn="auto">
              <a:spcBef>
                <a:spcPts val="0"/>
              </a:spcBef>
              <a:spcAft>
                <a:spcPts val="0"/>
              </a:spcAft>
              <a:defRPr/>
            </a:pPr>
            <a:r>
              <a:rPr lang="es-MX" sz="1500" smtClean="0">
                <a:solidFill>
                  <a:schemeClr val="tx1">
                    <a:lumMod val="50000"/>
                    <a:lumOff val="50000"/>
                  </a:schemeClr>
                </a:solidFill>
              </a:rPr>
              <a:t>Guía práctica para la evaluación de impacto /</a:t>
            </a:r>
            <a:r>
              <a:rPr lang="es-CO" sz="1500" smtClean="0">
                <a:solidFill>
                  <a:schemeClr val="tx1">
                    <a:lumMod val="50000"/>
                    <a:lumOff val="50000"/>
                  </a:schemeClr>
                </a:solidFill>
              </a:rPr>
              <a:t>Capítulo </a:t>
            </a:r>
            <a:r>
              <a:rPr lang="es-CO" sz="1500" dirty="0">
                <a:solidFill>
                  <a:schemeClr val="tx1">
                    <a:lumMod val="50000"/>
                    <a:lumOff val="50000"/>
                  </a:schemeClr>
                </a:solidFill>
              </a:rPr>
              <a:t>7: Variables instrumentales/</a:t>
            </a:r>
            <a:fld id="{D82CF7BE-F091-46A9-B9BE-334A6B00A666}" type="slidenum">
              <a:rPr lang="es-CO" sz="1500">
                <a:solidFill>
                  <a:schemeClr val="tx1">
                    <a:lumMod val="50000"/>
                    <a:lumOff val="50000"/>
                  </a:schemeClr>
                </a:solidFill>
              </a:rPr>
              <a:pPr algn="ctr" fontAlgn="auto">
                <a:spcBef>
                  <a:spcPts val="0"/>
                </a:spcBef>
                <a:spcAft>
                  <a:spcPts val="0"/>
                </a:spcAft>
                <a:defRPr/>
              </a:pPr>
              <a:t>37</a:t>
            </a:fld>
            <a:endParaRPr lang="es-ES" sz="1500" dirty="0">
              <a:solidFill>
                <a:schemeClr val="tx1">
                  <a:lumMod val="50000"/>
                  <a:lumOff val="50000"/>
                </a:schemeClr>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Marcador de contenido"/>
          <p:cNvSpPr>
            <a:spLocks noGrp="1"/>
          </p:cNvSpPr>
          <p:nvPr>
            <p:ph idx="1"/>
          </p:nvPr>
        </p:nvSpPr>
        <p:spPr>
          <a:xfrm>
            <a:off x="428625" y="1903413"/>
            <a:ext cx="8429625" cy="4525962"/>
          </a:xfrm>
          <a:ln w="28575">
            <a:solidFill>
              <a:schemeClr val="accent1">
                <a:lumMod val="75000"/>
              </a:schemeClr>
            </a:solidFill>
          </a:ln>
        </p:spPr>
        <p:txBody>
          <a:bodyPr rtlCol="0">
            <a:normAutofit/>
          </a:bodyPr>
          <a:lstStyle/>
          <a:p>
            <a:pPr eaLnBrk="1" fontAlgn="auto" hangingPunct="1">
              <a:spcAft>
                <a:spcPts val="0"/>
              </a:spcAft>
              <a:buFont typeface="Arial" pitchFamily="34" charset="0"/>
              <a:buChar char="•"/>
              <a:defRPr/>
            </a:pPr>
            <a:r>
              <a:rPr lang="es-MX" dirty="0" smtClean="0">
                <a:solidFill>
                  <a:schemeClr val="accent5">
                    <a:lumMod val="75000"/>
                  </a:schemeClr>
                </a:solidFill>
              </a:rPr>
              <a:t>Instrumento:</a:t>
            </a:r>
          </a:p>
          <a:p>
            <a:pPr lvl="1" eaLnBrk="1" fontAlgn="auto" hangingPunct="1">
              <a:spcAft>
                <a:spcPts val="0"/>
              </a:spcAft>
              <a:buFont typeface="Arial" pitchFamily="34" charset="0"/>
              <a:buChar char="–"/>
              <a:defRPr/>
            </a:pPr>
            <a:r>
              <a:rPr lang="es-MX" dirty="0" smtClean="0"/>
              <a:t>Distancia del hogar de residencia al hogar comunitario más cercano. </a:t>
            </a:r>
          </a:p>
          <a:p>
            <a:pPr lvl="1" eaLnBrk="1" fontAlgn="auto" hangingPunct="1">
              <a:spcAft>
                <a:spcPts val="0"/>
              </a:spcAft>
              <a:buFont typeface="Arial" pitchFamily="34" charset="0"/>
              <a:buChar char="–"/>
              <a:defRPr/>
            </a:pPr>
            <a:endParaRPr lang="es-MX" dirty="0" smtClean="0"/>
          </a:p>
          <a:p>
            <a:pPr eaLnBrk="1" fontAlgn="auto" hangingPunct="1">
              <a:spcAft>
                <a:spcPts val="0"/>
              </a:spcAft>
              <a:buFont typeface="Arial" pitchFamily="34" charset="0"/>
              <a:buChar char="•"/>
              <a:defRPr/>
            </a:pPr>
            <a:r>
              <a:rPr lang="es-MX" dirty="0" smtClean="0"/>
              <a:t>Resultado: </a:t>
            </a:r>
          </a:p>
          <a:p>
            <a:pPr lvl="1" eaLnBrk="1" fontAlgn="auto" hangingPunct="1">
              <a:spcAft>
                <a:spcPts val="0"/>
              </a:spcAft>
              <a:buFont typeface="Arial" pitchFamily="34" charset="0"/>
              <a:buChar char="–"/>
              <a:defRPr/>
            </a:pPr>
            <a:r>
              <a:rPr lang="es-MX" dirty="0" smtClean="0"/>
              <a:t>La distancia afecta claramente la participación en el programa de los hogares rurales estudiados. 	</a:t>
            </a:r>
          </a:p>
          <a:p>
            <a:pPr lvl="1" eaLnBrk="1" fontAlgn="auto" hangingPunct="1">
              <a:spcAft>
                <a:spcPts val="0"/>
              </a:spcAft>
              <a:buFont typeface="Arial" pitchFamily="34" charset="0"/>
              <a:buChar char="–"/>
              <a:defRPr/>
            </a:pPr>
            <a:endParaRPr lang="es-MX" dirty="0" smtClean="0"/>
          </a:p>
          <a:p>
            <a:pPr lvl="1" eaLnBrk="1" fontAlgn="auto" hangingPunct="1">
              <a:spcAft>
                <a:spcPts val="0"/>
              </a:spcAft>
              <a:buFont typeface="Arial" pitchFamily="34" charset="0"/>
              <a:buNone/>
              <a:defRPr/>
            </a:pPr>
            <a:endParaRPr lang="es-MX" dirty="0" smtClean="0"/>
          </a:p>
          <a:p>
            <a:pPr lvl="1" eaLnBrk="1" fontAlgn="auto" hangingPunct="1">
              <a:spcAft>
                <a:spcPts val="0"/>
              </a:spcAft>
              <a:buFont typeface="Arial" pitchFamily="34" charset="0"/>
              <a:buNone/>
              <a:defRPr/>
            </a:pPr>
            <a:endParaRPr lang="es-MX" dirty="0"/>
          </a:p>
        </p:txBody>
      </p:sp>
      <p:pic>
        <p:nvPicPr>
          <p:cNvPr id="39939" name="Picture 1"/>
          <p:cNvPicPr>
            <a:picLocks noChangeAspect="1" noChangeArrowheads="1"/>
          </p:cNvPicPr>
          <p:nvPr/>
        </p:nvPicPr>
        <p:blipFill>
          <a:blip r:embed="rId3" cstate="print"/>
          <a:srcRect/>
          <a:stretch>
            <a:fillRect/>
          </a:stretch>
        </p:blipFill>
        <p:spPr bwMode="auto">
          <a:xfrm>
            <a:off x="0" y="0"/>
            <a:ext cx="2500313" cy="1189038"/>
          </a:xfrm>
          <a:prstGeom prst="rect">
            <a:avLst/>
          </a:prstGeom>
          <a:noFill/>
          <a:ln w="9525">
            <a:noFill/>
            <a:miter lim="800000"/>
            <a:headEnd/>
            <a:tailEnd/>
          </a:ln>
        </p:spPr>
      </p:pic>
      <p:sp>
        <p:nvSpPr>
          <p:cNvPr id="7" name="8 Título"/>
          <p:cNvSpPr>
            <a:spLocks noGrp="1"/>
          </p:cNvSpPr>
          <p:nvPr>
            <p:ph type="title"/>
          </p:nvPr>
        </p:nvSpPr>
        <p:spPr>
          <a:xfrm>
            <a:off x="2554288" y="301625"/>
            <a:ext cx="6132512" cy="1131888"/>
          </a:xfrm>
        </p:spPr>
        <p:txBody>
          <a:bodyPr rtlCol="0">
            <a:normAutofit fontScale="90000"/>
          </a:bodyPr>
          <a:lstStyle/>
          <a:p>
            <a:pPr eaLnBrk="1" fontAlgn="auto" hangingPunct="1">
              <a:spcAft>
                <a:spcPts val="0"/>
              </a:spcAft>
              <a:defRPr/>
            </a:pPr>
            <a:r>
              <a:rPr lang="es-MX" sz="3900" dirty="0" smtClean="0"/>
              <a:t>Ejemplo: Hogares comunitarios (</a:t>
            </a:r>
            <a:r>
              <a:rPr lang="es-CO" sz="3300" dirty="0" err="1" smtClean="0"/>
              <a:t>Attanasio</a:t>
            </a:r>
            <a:r>
              <a:rPr lang="es-CO" sz="3300" dirty="0" smtClean="0"/>
              <a:t> y Vera-Hernández, 2004)</a:t>
            </a:r>
            <a:endParaRPr lang="en-US" sz="3300" dirty="0"/>
          </a:p>
        </p:txBody>
      </p:sp>
      <p:sp>
        <p:nvSpPr>
          <p:cNvPr id="6" name="5 Rectángulo"/>
          <p:cNvSpPr/>
          <p:nvPr/>
        </p:nvSpPr>
        <p:spPr>
          <a:xfrm>
            <a:off x="0" y="6534150"/>
            <a:ext cx="9144000" cy="323850"/>
          </a:xfrm>
          <a:prstGeom prst="rect">
            <a:avLst/>
          </a:prstGeom>
        </p:spPr>
        <p:txBody>
          <a:bodyPr>
            <a:spAutoFit/>
          </a:bodyPr>
          <a:lstStyle/>
          <a:p>
            <a:pPr algn="ctr" fontAlgn="auto">
              <a:spcBef>
                <a:spcPts val="0"/>
              </a:spcBef>
              <a:spcAft>
                <a:spcPts val="0"/>
              </a:spcAft>
              <a:defRPr/>
            </a:pPr>
            <a:r>
              <a:rPr lang="es-MX" sz="1500" smtClean="0">
                <a:solidFill>
                  <a:schemeClr val="tx1">
                    <a:lumMod val="50000"/>
                    <a:lumOff val="50000"/>
                  </a:schemeClr>
                </a:solidFill>
                <a:latin typeface="+mn-lt"/>
                <a:cs typeface="+mn-cs"/>
              </a:rPr>
              <a:t>Guía práctica para la evaluación de impacto /</a:t>
            </a:r>
            <a:r>
              <a:rPr lang="es-CO" sz="1500" smtClean="0">
                <a:solidFill>
                  <a:schemeClr val="tx1">
                    <a:lumMod val="50000"/>
                    <a:lumOff val="50000"/>
                  </a:schemeClr>
                </a:solidFill>
                <a:latin typeface="+mn-lt"/>
                <a:cs typeface="+mn-cs"/>
              </a:rPr>
              <a:t>Capítulo </a:t>
            </a:r>
            <a:r>
              <a:rPr lang="es-CO" sz="1500" dirty="0">
                <a:solidFill>
                  <a:schemeClr val="tx1">
                    <a:lumMod val="50000"/>
                    <a:lumOff val="50000"/>
                  </a:schemeClr>
                </a:solidFill>
                <a:latin typeface="+mn-lt"/>
                <a:cs typeface="+mn-cs"/>
              </a:rPr>
              <a:t>7: Variables instrumentales/</a:t>
            </a:r>
            <a:fld id="{5DCF045E-EF1C-40FD-AD37-92AD4E99BBCB}" type="slidenum">
              <a:rPr lang="es-CO" sz="1500">
                <a:solidFill>
                  <a:schemeClr val="tx1">
                    <a:lumMod val="50000"/>
                    <a:lumOff val="50000"/>
                  </a:schemeClr>
                </a:solidFill>
                <a:latin typeface="+mn-lt"/>
                <a:cs typeface="+mn-cs"/>
              </a:rPr>
              <a:pPr algn="ctr" fontAlgn="auto">
                <a:spcBef>
                  <a:spcPts val="0"/>
                </a:spcBef>
                <a:spcAft>
                  <a:spcPts val="0"/>
                </a:spcAft>
                <a:defRPr/>
              </a:pPr>
              <a:t>38</a:t>
            </a:fld>
            <a:endParaRPr lang="es-ES" sz="1500" dirty="0">
              <a:solidFill>
                <a:schemeClr val="tx1">
                  <a:lumMod val="50000"/>
                  <a:lumOff val="50000"/>
                </a:schemeClr>
              </a:solidFill>
              <a:latin typeface="+mn-lt"/>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6 Marcador de contenido"/>
          <p:cNvGraphicFramePr>
            <a:graphicFrameLocks noGrp="1"/>
          </p:cNvGraphicFramePr>
          <p:nvPr>
            <p:ph idx="1"/>
          </p:nvPr>
        </p:nvGraphicFramePr>
        <p:xfrm>
          <a:off x="428625" y="2139950"/>
          <a:ext cx="8429625" cy="3086056"/>
        </p:xfrm>
        <a:graphic>
          <a:graphicData uri="http://schemas.openxmlformats.org/drawingml/2006/table">
            <a:tbl>
              <a:tblPr firstRow="1" bandRow="1">
                <a:tableStyleId>{5C22544A-7EE6-4342-B048-85BDC9FD1C3A}</a:tableStyleId>
              </a:tblPr>
              <a:tblGrid>
                <a:gridCol w="2809875"/>
                <a:gridCol w="2809875"/>
                <a:gridCol w="2809875"/>
              </a:tblGrid>
              <a:tr h="581014">
                <a:tc>
                  <a:txBody>
                    <a:bodyPr/>
                    <a:lstStyle/>
                    <a:p>
                      <a:pPr algn="just">
                        <a:spcAft>
                          <a:spcPts val="0"/>
                        </a:spcAft>
                      </a:pPr>
                      <a:r>
                        <a:rPr lang="es-ES" sz="2500" dirty="0">
                          <a:solidFill>
                            <a:srgbClr val="000000"/>
                          </a:solidFill>
                          <a:latin typeface="Times New Roman"/>
                          <a:ea typeface="Times New Roman"/>
                        </a:rPr>
                        <a:t> </a:t>
                      </a:r>
                      <a:endParaRPr lang="en-US" sz="2500" dirty="0">
                        <a:latin typeface="Times New Roman"/>
                        <a:ea typeface="Times New Roman"/>
                      </a:endParaRPr>
                    </a:p>
                  </a:txBody>
                  <a:tcPr marL="44450" marR="44450" marT="0" marB="0" anchor="b"/>
                </a:tc>
                <a:tc>
                  <a:txBody>
                    <a:bodyPr/>
                    <a:lstStyle/>
                    <a:p>
                      <a:pPr algn="ctr">
                        <a:spcAft>
                          <a:spcPts val="0"/>
                        </a:spcAft>
                      </a:pPr>
                      <a:r>
                        <a:rPr lang="es-ES" sz="2500" dirty="0">
                          <a:solidFill>
                            <a:srgbClr val="000000"/>
                          </a:solidFill>
                          <a:latin typeface="Times New Roman"/>
                          <a:ea typeface="Times New Roman"/>
                        </a:rPr>
                        <a:t>MCO</a:t>
                      </a:r>
                      <a:endParaRPr lang="en-US" sz="2500" dirty="0">
                        <a:latin typeface="Times New Roman"/>
                        <a:ea typeface="Times New Roman"/>
                      </a:endParaRPr>
                    </a:p>
                  </a:txBody>
                  <a:tcPr marL="44450" marR="44450" marT="0" marB="0" anchor="ctr"/>
                </a:tc>
                <a:tc>
                  <a:txBody>
                    <a:bodyPr/>
                    <a:lstStyle/>
                    <a:p>
                      <a:pPr algn="ctr">
                        <a:spcAft>
                          <a:spcPts val="0"/>
                        </a:spcAft>
                      </a:pPr>
                      <a:r>
                        <a:rPr lang="es-ES" sz="2500" dirty="0" smtClean="0">
                          <a:solidFill>
                            <a:srgbClr val="000000"/>
                          </a:solidFill>
                          <a:latin typeface="Times New Roman"/>
                          <a:ea typeface="Times New Roman"/>
                        </a:rPr>
                        <a:t>Variables instrumentales (VI)</a:t>
                      </a:r>
                      <a:endParaRPr lang="en-US" sz="2500" dirty="0">
                        <a:latin typeface="Times New Roman"/>
                        <a:ea typeface="Times New Roman"/>
                      </a:endParaRPr>
                    </a:p>
                  </a:txBody>
                  <a:tcPr marL="44450" marR="44450" marT="0" marB="0" anchor="b"/>
                </a:tc>
              </a:tr>
              <a:tr h="581014">
                <a:tc rowSpan="2">
                  <a:txBody>
                    <a:bodyPr/>
                    <a:lstStyle/>
                    <a:p>
                      <a:pPr algn="just">
                        <a:spcAft>
                          <a:spcPts val="0"/>
                        </a:spcAft>
                      </a:pPr>
                      <a:r>
                        <a:rPr lang="es-ES" sz="2500" dirty="0">
                          <a:solidFill>
                            <a:srgbClr val="000000"/>
                          </a:solidFill>
                          <a:latin typeface="Times New Roman"/>
                          <a:ea typeface="Times New Roman"/>
                        </a:rPr>
                        <a:t>Talla </a:t>
                      </a:r>
                      <a:r>
                        <a:rPr lang="es-ES" sz="2500" dirty="0" smtClean="0">
                          <a:solidFill>
                            <a:srgbClr val="000000"/>
                          </a:solidFill>
                          <a:latin typeface="Times New Roman"/>
                          <a:ea typeface="Times New Roman"/>
                        </a:rPr>
                        <a:t>según </a:t>
                      </a:r>
                      <a:r>
                        <a:rPr lang="es-ES" sz="2500" dirty="0">
                          <a:solidFill>
                            <a:srgbClr val="000000"/>
                          </a:solidFill>
                          <a:latin typeface="Times New Roman"/>
                          <a:ea typeface="Times New Roman"/>
                        </a:rPr>
                        <a:t>la edad </a:t>
                      </a:r>
                      <a:endParaRPr lang="en-US" sz="2500" dirty="0">
                        <a:latin typeface="Times New Roman"/>
                        <a:ea typeface="Times New Roman"/>
                      </a:endParaRPr>
                    </a:p>
                    <a:p>
                      <a:pPr algn="just">
                        <a:spcAft>
                          <a:spcPts val="0"/>
                        </a:spcAft>
                      </a:pPr>
                      <a:r>
                        <a:rPr lang="es-ES" sz="2500" dirty="0">
                          <a:solidFill>
                            <a:srgbClr val="000000"/>
                          </a:solidFill>
                          <a:latin typeface="Times New Roman"/>
                          <a:ea typeface="Times New Roman"/>
                        </a:rPr>
                        <a:t> </a:t>
                      </a:r>
                      <a:endParaRPr lang="en-US" sz="2500" dirty="0">
                        <a:latin typeface="Times New Roman"/>
                        <a:ea typeface="Times New Roman"/>
                      </a:endParaRPr>
                    </a:p>
                  </a:txBody>
                  <a:tcPr marL="44450" marR="44450" marT="0" marB="0" anchor="b"/>
                </a:tc>
                <a:tc>
                  <a:txBody>
                    <a:bodyPr/>
                    <a:lstStyle/>
                    <a:p>
                      <a:pPr algn="ctr">
                        <a:spcAft>
                          <a:spcPts val="0"/>
                        </a:spcAft>
                      </a:pPr>
                      <a:r>
                        <a:rPr lang="es-ES" sz="2500" dirty="0">
                          <a:solidFill>
                            <a:srgbClr val="000000"/>
                          </a:solidFill>
                          <a:latin typeface="Times New Roman"/>
                          <a:ea typeface="Times New Roman"/>
                        </a:rPr>
                        <a:t>-</a:t>
                      </a:r>
                      <a:r>
                        <a:rPr lang="es-ES" sz="2500" dirty="0" smtClean="0">
                          <a:solidFill>
                            <a:srgbClr val="000000"/>
                          </a:solidFill>
                          <a:latin typeface="Times New Roman"/>
                          <a:ea typeface="Times New Roman"/>
                        </a:rPr>
                        <a:t>0.059</a:t>
                      </a:r>
                      <a:endParaRPr lang="en-US" sz="2500" dirty="0">
                        <a:latin typeface="Times New Roman"/>
                        <a:ea typeface="Times New Roman"/>
                      </a:endParaRPr>
                    </a:p>
                  </a:txBody>
                  <a:tcPr marL="44450" marR="44450" marT="0" marB="0" anchor="b"/>
                </a:tc>
                <a:tc>
                  <a:txBody>
                    <a:bodyPr/>
                    <a:lstStyle/>
                    <a:p>
                      <a:pPr algn="ctr">
                        <a:spcAft>
                          <a:spcPts val="0"/>
                        </a:spcAft>
                      </a:pPr>
                      <a:r>
                        <a:rPr lang="es-ES" sz="2500" dirty="0" smtClean="0">
                          <a:solidFill>
                            <a:srgbClr val="000000"/>
                          </a:solidFill>
                          <a:latin typeface="Times New Roman"/>
                          <a:ea typeface="Times New Roman"/>
                        </a:rPr>
                        <a:t>0.486</a:t>
                      </a:r>
                      <a:endParaRPr lang="en-US" sz="2500" dirty="0">
                        <a:latin typeface="Times New Roman"/>
                        <a:ea typeface="Times New Roman"/>
                      </a:endParaRPr>
                    </a:p>
                  </a:txBody>
                  <a:tcPr marL="44450" marR="44450" marT="0" marB="0" anchor="b"/>
                </a:tc>
              </a:tr>
              <a:tr h="581014">
                <a:tc vMerge="1">
                  <a:txBody>
                    <a:bodyPr/>
                    <a:lstStyle/>
                    <a:p>
                      <a:pPr algn="just">
                        <a:spcAft>
                          <a:spcPts val="0"/>
                        </a:spcAft>
                      </a:pPr>
                      <a:endParaRPr lang="en-US" sz="1200" dirty="0">
                        <a:latin typeface="Times New Roman"/>
                        <a:ea typeface="Times New Roman"/>
                      </a:endParaRPr>
                    </a:p>
                  </a:txBody>
                  <a:tcPr marL="44450" marR="44450" marT="0" marB="0" anchor="b"/>
                </a:tc>
                <a:tc>
                  <a:txBody>
                    <a:bodyPr/>
                    <a:lstStyle/>
                    <a:p>
                      <a:pPr algn="ctr">
                        <a:spcAft>
                          <a:spcPts val="0"/>
                        </a:spcAft>
                      </a:pPr>
                      <a:r>
                        <a:rPr lang="es-ES" sz="2500" dirty="0">
                          <a:solidFill>
                            <a:srgbClr val="000000"/>
                          </a:solidFill>
                          <a:latin typeface="Times New Roman"/>
                          <a:ea typeface="Times New Roman"/>
                        </a:rPr>
                        <a:t>(</a:t>
                      </a:r>
                      <a:r>
                        <a:rPr lang="es-ES" sz="2500" dirty="0" smtClean="0">
                          <a:solidFill>
                            <a:srgbClr val="000000"/>
                          </a:solidFill>
                          <a:latin typeface="Times New Roman"/>
                          <a:ea typeface="Times New Roman"/>
                        </a:rPr>
                        <a:t>0.050</a:t>
                      </a:r>
                      <a:r>
                        <a:rPr lang="es-ES" sz="2500" dirty="0">
                          <a:solidFill>
                            <a:srgbClr val="000000"/>
                          </a:solidFill>
                          <a:latin typeface="Times New Roman"/>
                          <a:ea typeface="Times New Roman"/>
                        </a:rPr>
                        <a:t>)</a:t>
                      </a:r>
                      <a:endParaRPr lang="en-US" sz="2500" dirty="0">
                        <a:latin typeface="Times New Roman"/>
                        <a:ea typeface="Times New Roman"/>
                      </a:endParaRPr>
                    </a:p>
                  </a:txBody>
                  <a:tcPr marL="44450" marR="44450" marT="0" marB="0" anchor="b"/>
                </a:tc>
                <a:tc>
                  <a:txBody>
                    <a:bodyPr/>
                    <a:lstStyle/>
                    <a:p>
                      <a:pPr algn="ctr">
                        <a:spcAft>
                          <a:spcPts val="0"/>
                        </a:spcAft>
                      </a:pPr>
                      <a:r>
                        <a:rPr lang="es-ES" sz="2500" dirty="0">
                          <a:solidFill>
                            <a:srgbClr val="000000"/>
                          </a:solidFill>
                          <a:latin typeface="Times New Roman"/>
                          <a:ea typeface="Times New Roman"/>
                        </a:rPr>
                        <a:t>(</a:t>
                      </a:r>
                      <a:r>
                        <a:rPr lang="es-ES" sz="2500" dirty="0" smtClean="0">
                          <a:solidFill>
                            <a:srgbClr val="000000"/>
                          </a:solidFill>
                          <a:latin typeface="Times New Roman"/>
                          <a:ea typeface="Times New Roman"/>
                        </a:rPr>
                        <a:t>0.156</a:t>
                      </a:r>
                      <a:r>
                        <a:rPr lang="es-ES" sz="2500" dirty="0">
                          <a:solidFill>
                            <a:srgbClr val="000000"/>
                          </a:solidFill>
                          <a:latin typeface="Times New Roman"/>
                          <a:ea typeface="Times New Roman"/>
                        </a:rPr>
                        <a:t>)</a:t>
                      </a:r>
                      <a:endParaRPr lang="en-US" sz="2500" dirty="0">
                        <a:latin typeface="Times New Roman"/>
                        <a:ea typeface="Times New Roman"/>
                      </a:endParaRPr>
                    </a:p>
                  </a:txBody>
                  <a:tcPr marL="44450" marR="44450" marT="0" marB="0" anchor="b"/>
                </a:tc>
              </a:tr>
              <a:tr h="581014">
                <a:tc rowSpan="2">
                  <a:txBody>
                    <a:bodyPr/>
                    <a:lstStyle/>
                    <a:p>
                      <a:pPr algn="just">
                        <a:spcAft>
                          <a:spcPts val="0"/>
                        </a:spcAft>
                      </a:pPr>
                      <a:r>
                        <a:rPr lang="es-ES" sz="2500" dirty="0">
                          <a:solidFill>
                            <a:srgbClr val="000000"/>
                          </a:solidFill>
                          <a:latin typeface="Times New Roman"/>
                          <a:ea typeface="Times New Roman"/>
                        </a:rPr>
                        <a:t>Peso </a:t>
                      </a:r>
                      <a:r>
                        <a:rPr lang="es-ES" sz="2500" dirty="0" smtClean="0">
                          <a:solidFill>
                            <a:srgbClr val="000000"/>
                          </a:solidFill>
                          <a:latin typeface="Times New Roman"/>
                          <a:ea typeface="Times New Roman"/>
                        </a:rPr>
                        <a:t>según </a:t>
                      </a:r>
                      <a:r>
                        <a:rPr lang="es-ES" sz="2500" dirty="0">
                          <a:solidFill>
                            <a:srgbClr val="000000"/>
                          </a:solidFill>
                          <a:latin typeface="Times New Roman"/>
                          <a:ea typeface="Times New Roman"/>
                        </a:rPr>
                        <a:t>la edad</a:t>
                      </a:r>
                      <a:endParaRPr lang="en-US" sz="2500" dirty="0">
                        <a:latin typeface="Times New Roman"/>
                        <a:ea typeface="Times New Roman"/>
                      </a:endParaRPr>
                    </a:p>
                    <a:p>
                      <a:pPr algn="just">
                        <a:spcAft>
                          <a:spcPts val="0"/>
                        </a:spcAft>
                      </a:pPr>
                      <a:r>
                        <a:rPr lang="es-ES" sz="2500" dirty="0">
                          <a:solidFill>
                            <a:srgbClr val="000000"/>
                          </a:solidFill>
                          <a:latin typeface="Times New Roman"/>
                          <a:ea typeface="Times New Roman"/>
                        </a:rPr>
                        <a:t> </a:t>
                      </a:r>
                      <a:endParaRPr lang="en-US" sz="2500" dirty="0">
                        <a:latin typeface="Times New Roman"/>
                        <a:ea typeface="Times New Roman"/>
                      </a:endParaRPr>
                    </a:p>
                  </a:txBody>
                  <a:tcPr marL="44450" marR="44450" marT="0" marB="0" anchor="b"/>
                </a:tc>
                <a:tc>
                  <a:txBody>
                    <a:bodyPr/>
                    <a:lstStyle/>
                    <a:p>
                      <a:pPr algn="ctr">
                        <a:spcAft>
                          <a:spcPts val="0"/>
                        </a:spcAft>
                      </a:pPr>
                      <a:r>
                        <a:rPr lang="es-ES" sz="2500" dirty="0" smtClean="0">
                          <a:solidFill>
                            <a:srgbClr val="000000"/>
                          </a:solidFill>
                          <a:latin typeface="Times New Roman"/>
                          <a:ea typeface="Times New Roman"/>
                        </a:rPr>
                        <a:t>0.006</a:t>
                      </a:r>
                      <a:endParaRPr lang="en-US" sz="2500" dirty="0">
                        <a:latin typeface="Times New Roman"/>
                        <a:ea typeface="Times New Roman"/>
                      </a:endParaRPr>
                    </a:p>
                  </a:txBody>
                  <a:tcPr marL="44450" marR="44450" marT="0" marB="0" anchor="b"/>
                </a:tc>
                <a:tc>
                  <a:txBody>
                    <a:bodyPr/>
                    <a:lstStyle/>
                    <a:p>
                      <a:pPr algn="ctr">
                        <a:spcAft>
                          <a:spcPts val="0"/>
                        </a:spcAft>
                      </a:pPr>
                      <a:r>
                        <a:rPr lang="es-ES" sz="2500" dirty="0" smtClean="0">
                          <a:solidFill>
                            <a:srgbClr val="000000"/>
                          </a:solidFill>
                          <a:latin typeface="Times New Roman"/>
                          <a:ea typeface="Times New Roman"/>
                        </a:rPr>
                        <a:t>0.274</a:t>
                      </a:r>
                      <a:endParaRPr lang="en-US" sz="2500" dirty="0">
                        <a:latin typeface="Times New Roman"/>
                        <a:ea typeface="Times New Roman"/>
                      </a:endParaRPr>
                    </a:p>
                  </a:txBody>
                  <a:tcPr marL="44450" marR="44450" marT="0" marB="0" anchor="b"/>
                </a:tc>
              </a:tr>
              <a:tr h="581014">
                <a:tc vMerge="1">
                  <a:txBody>
                    <a:bodyPr/>
                    <a:lstStyle/>
                    <a:p>
                      <a:pPr algn="just">
                        <a:spcAft>
                          <a:spcPts val="0"/>
                        </a:spcAft>
                      </a:pPr>
                      <a:endParaRPr lang="en-US" sz="1200">
                        <a:latin typeface="Times New Roman"/>
                        <a:ea typeface="Times New Roman"/>
                      </a:endParaRPr>
                    </a:p>
                  </a:txBody>
                  <a:tcPr marL="44450" marR="44450" marT="0" marB="0" anchor="b"/>
                </a:tc>
                <a:tc>
                  <a:txBody>
                    <a:bodyPr/>
                    <a:lstStyle/>
                    <a:p>
                      <a:pPr algn="ctr">
                        <a:spcAft>
                          <a:spcPts val="0"/>
                        </a:spcAft>
                      </a:pPr>
                      <a:r>
                        <a:rPr lang="es-ES" sz="2500" dirty="0">
                          <a:solidFill>
                            <a:srgbClr val="000000"/>
                          </a:solidFill>
                          <a:latin typeface="Times New Roman"/>
                          <a:ea typeface="Times New Roman"/>
                        </a:rPr>
                        <a:t>(</a:t>
                      </a:r>
                      <a:r>
                        <a:rPr lang="es-ES" sz="2500" dirty="0" smtClean="0">
                          <a:solidFill>
                            <a:srgbClr val="000000"/>
                          </a:solidFill>
                          <a:latin typeface="Times New Roman"/>
                          <a:ea typeface="Times New Roman"/>
                        </a:rPr>
                        <a:t>0.046</a:t>
                      </a:r>
                      <a:r>
                        <a:rPr lang="es-ES" sz="2500" dirty="0">
                          <a:solidFill>
                            <a:srgbClr val="000000"/>
                          </a:solidFill>
                          <a:latin typeface="Times New Roman"/>
                          <a:ea typeface="Times New Roman"/>
                        </a:rPr>
                        <a:t>)</a:t>
                      </a:r>
                      <a:endParaRPr lang="en-US" sz="2500" dirty="0">
                        <a:latin typeface="Times New Roman"/>
                        <a:ea typeface="Times New Roman"/>
                      </a:endParaRPr>
                    </a:p>
                  </a:txBody>
                  <a:tcPr marL="44450" marR="44450" marT="0" marB="0" anchor="b"/>
                </a:tc>
                <a:tc>
                  <a:txBody>
                    <a:bodyPr/>
                    <a:lstStyle/>
                    <a:p>
                      <a:pPr algn="ctr">
                        <a:spcAft>
                          <a:spcPts val="0"/>
                        </a:spcAft>
                      </a:pPr>
                      <a:r>
                        <a:rPr lang="es-ES" sz="2500" dirty="0">
                          <a:solidFill>
                            <a:srgbClr val="000000"/>
                          </a:solidFill>
                          <a:latin typeface="Times New Roman"/>
                          <a:ea typeface="Times New Roman"/>
                        </a:rPr>
                        <a:t>(</a:t>
                      </a:r>
                      <a:r>
                        <a:rPr lang="es-ES" sz="2500" dirty="0" smtClean="0">
                          <a:solidFill>
                            <a:srgbClr val="000000"/>
                          </a:solidFill>
                          <a:latin typeface="Times New Roman"/>
                          <a:ea typeface="Times New Roman"/>
                        </a:rPr>
                        <a:t>0.170</a:t>
                      </a:r>
                      <a:r>
                        <a:rPr lang="es-ES" sz="2500" dirty="0">
                          <a:solidFill>
                            <a:srgbClr val="000000"/>
                          </a:solidFill>
                          <a:latin typeface="Times New Roman"/>
                          <a:ea typeface="Times New Roman"/>
                        </a:rPr>
                        <a:t>)</a:t>
                      </a:r>
                      <a:endParaRPr lang="en-US" sz="2500" dirty="0">
                        <a:latin typeface="Times New Roman"/>
                        <a:ea typeface="Times New Roman"/>
                      </a:endParaRPr>
                    </a:p>
                  </a:txBody>
                  <a:tcPr marL="44450" marR="44450" marT="0" marB="0" anchor="b"/>
                </a:tc>
              </a:tr>
            </a:tbl>
          </a:graphicData>
        </a:graphic>
      </p:graphicFrame>
      <p:pic>
        <p:nvPicPr>
          <p:cNvPr id="40986" name="Picture 1"/>
          <p:cNvPicPr>
            <a:picLocks noChangeAspect="1" noChangeArrowheads="1"/>
          </p:cNvPicPr>
          <p:nvPr/>
        </p:nvPicPr>
        <p:blipFill>
          <a:blip r:embed="rId3" cstate="print"/>
          <a:srcRect/>
          <a:stretch>
            <a:fillRect/>
          </a:stretch>
        </p:blipFill>
        <p:spPr bwMode="auto">
          <a:xfrm>
            <a:off x="0" y="0"/>
            <a:ext cx="2500313" cy="1189038"/>
          </a:xfrm>
          <a:prstGeom prst="rect">
            <a:avLst/>
          </a:prstGeom>
          <a:noFill/>
          <a:ln w="9525">
            <a:noFill/>
            <a:miter lim="800000"/>
            <a:headEnd/>
            <a:tailEnd/>
          </a:ln>
        </p:spPr>
      </p:pic>
      <p:sp>
        <p:nvSpPr>
          <p:cNvPr id="40987" name="10 CuadroTexto"/>
          <p:cNvSpPr txBox="1">
            <a:spLocks noChangeArrowheads="1"/>
          </p:cNvSpPr>
          <p:nvPr/>
        </p:nvSpPr>
        <p:spPr bwMode="auto">
          <a:xfrm>
            <a:off x="346075" y="5391150"/>
            <a:ext cx="4446588" cy="369888"/>
          </a:xfrm>
          <a:prstGeom prst="rect">
            <a:avLst/>
          </a:prstGeom>
          <a:noFill/>
          <a:ln w="9525">
            <a:noFill/>
            <a:miter lim="800000"/>
            <a:headEnd/>
            <a:tailEnd/>
          </a:ln>
        </p:spPr>
        <p:txBody>
          <a:bodyPr>
            <a:spAutoFit/>
          </a:bodyPr>
          <a:lstStyle/>
          <a:p>
            <a:r>
              <a:rPr lang="es-MX">
                <a:latin typeface="Calibri" pitchFamily="34" charset="0"/>
              </a:rPr>
              <a:t>Errores estándar ente paréntesis.</a:t>
            </a:r>
            <a:endParaRPr lang="en-US">
              <a:latin typeface="Calibri" pitchFamily="34" charset="0"/>
            </a:endParaRPr>
          </a:p>
        </p:txBody>
      </p:sp>
      <p:sp>
        <p:nvSpPr>
          <p:cNvPr id="12" name="8 Título"/>
          <p:cNvSpPr>
            <a:spLocks noGrp="1"/>
          </p:cNvSpPr>
          <p:nvPr>
            <p:ph type="title"/>
          </p:nvPr>
        </p:nvSpPr>
        <p:spPr>
          <a:xfrm>
            <a:off x="2554288" y="301625"/>
            <a:ext cx="6132512" cy="1131888"/>
          </a:xfrm>
        </p:spPr>
        <p:txBody>
          <a:bodyPr rtlCol="0">
            <a:normAutofit fontScale="90000"/>
          </a:bodyPr>
          <a:lstStyle/>
          <a:p>
            <a:pPr eaLnBrk="1" fontAlgn="auto" hangingPunct="1">
              <a:spcAft>
                <a:spcPts val="0"/>
              </a:spcAft>
              <a:defRPr/>
            </a:pPr>
            <a:r>
              <a:rPr lang="es-MX" sz="3900" dirty="0" smtClean="0"/>
              <a:t>Ejemplo: Hogares comunitarios (</a:t>
            </a:r>
            <a:r>
              <a:rPr lang="es-CO" sz="3300" dirty="0" err="1" smtClean="0"/>
              <a:t>Attanasio</a:t>
            </a:r>
            <a:r>
              <a:rPr lang="es-CO" sz="3300" dirty="0" smtClean="0"/>
              <a:t> y Vera-Hernández, 2004)</a:t>
            </a:r>
            <a:endParaRPr lang="en-US" sz="3300" dirty="0"/>
          </a:p>
        </p:txBody>
      </p:sp>
      <p:sp>
        <p:nvSpPr>
          <p:cNvPr id="40989" name="12 CuadroTexto"/>
          <p:cNvSpPr txBox="1">
            <a:spLocks noChangeArrowheads="1"/>
          </p:cNvSpPr>
          <p:nvPr/>
        </p:nvSpPr>
        <p:spPr bwMode="auto">
          <a:xfrm>
            <a:off x="1450975" y="1671638"/>
            <a:ext cx="7007225" cy="476250"/>
          </a:xfrm>
          <a:prstGeom prst="rect">
            <a:avLst/>
          </a:prstGeom>
          <a:noFill/>
          <a:ln w="9525">
            <a:noFill/>
            <a:miter lim="800000"/>
            <a:headEnd/>
            <a:tailEnd/>
          </a:ln>
        </p:spPr>
        <p:txBody>
          <a:bodyPr wrap="none">
            <a:spAutoFit/>
          </a:bodyPr>
          <a:lstStyle/>
          <a:p>
            <a:r>
              <a:rPr lang="es-CO" sz="2500">
                <a:latin typeface="Calibri" pitchFamily="34" charset="0"/>
              </a:rPr>
              <a:t>Efecto estimado del programa </a:t>
            </a:r>
            <a:r>
              <a:rPr lang="es-CO" sz="2500" i="1">
                <a:latin typeface="Calibri" pitchFamily="34" charset="0"/>
              </a:rPr>
              <a:t>Hogares comunitarios</a:t>
            </a:r>
          </a:p>
        </p:txBody>
      </p:sp>
      <p:sp>
        <p:nvSpPr>
          <p:cNvPr id="9" name="8 Rectángulo"/>
          <p:cNvSpPr/>
          <p:nvPr/>
        </p:nvSpPr>
        <p:spPr>
          <a:xfrm>
            <a:off x="0" y="6534150"/>
            <a:ext cx="9144000" cy="323850"/>
          </a:xfrm>
          <a:prstGeom prst="rect">
            <a:avLst/>
          </a:prstGeom>
        </p:spPr>
        <p:txBody>
          <a:bodyPr>
            <a:spAutoFit/>
          </a:bodyPr>
          <a:lstStyle/>
          <a:p>
            <a:pPr algn="ctr" fontAlgn="auto">
              <a:spcBef>
                <a:spcPts val="0"/>
              </a:spcBef>
              <a:spcAft>
                <a:spcPts val="0"/>
              </a:spcAft>
              <a:defRPr/>
            </a:pPr>
            <a:r>
              <a:rPr lang="es-MX" sz="1500" smtClean="0">
                <a:solidFill>
                  <a:schemeClr val="tx1">
                    <a:lumMod val="50000"/>
                    <a:lumOff val="50000"/>
                  </a:schemeClr>
                </a:solidFill>
                <a:latin typeface="+mn-lt"/>
                <a:cs typeface="+mn-cs"/>
              </a:rPr>
              <a:t>Guía práctica para la evaluación de impacto /</a:t>
            </a:r>
            <a:r>
              <a:rPr lang="es-CO" sz="1500" smtClean="0">
                <a:solidFill>
                  <a:schemeClr val="tx1">
                    <a:lumMod val="50000"/>
                    <a:lumOff val="50000"/>
                  </a:schemeClr>
                </a:solidFill>
                <a:latin typeface="+mn-lt"/>
                <a:cs typeface="+mn-cs"/>
              </a:rPr>
              <a:t>Capítulo </a:t>
            </a:r>
            <a:r>
              <a:rPr lang="es-CO" sz="1500" dirty="0">
                <a:solidFill>
                  <a:schemeClr val="tx1">
                    <a:lumMod val="50000"/>
                    <a:lumOff val="50000"/>
                  </a:schemeClr>
                </a:solidFill>
                <a:latin typeface="+mn-lt"/>
                <a:cs typeface="+mn-cs"/>
              </a:rPr>
              <a:t>7: Variables instrumentales/</a:t>
            </a:r>
            <a:fld id="{70FE5E05-2036-4D2E-BA43-464B59362E90}" type="slidenum">
              <a:rPr lang="es-CO" sz="1500">
                <a:solidFill>
                  <a:schemeClr val="tx1">
                    <a:lumMod val="50000"/>
                    <a:lumOff val="50000"/>
                  </a:schemeClr>
                </a:solidFill>
                <a:latin typeface="+mn-lt"/>
                <a:cs typeface="+mn-cs"/>
              </a:rPr>
              <a:pPr algn="ctr" fontAlgn="auto">
                <a:spcBef>
                  <a:spcPts val="0"/>
                </a:spcBef>
                <a:spcAft>
                  <a:spcPts val="0"/>
                </a:spcAft>
                <a:defRPr/>
              </a:pPr>
              <a:t>39</a:t>
            </a:fld>
            <a:endParaRPr lang="es-ES" sz="1500" dirty="0">
              <a:solidFill>
                <a:schemeClr val="tx1">
                  <a:lumMod val="50000"/>
                  <a:lumOff val="50000"/>
                </a:schemeClr>
              </a:solidFill>
              <a:latin typeface="+mn-lt"/>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8 Título"/>
          <p:cNvSpPr>
            <a:spLocks noGrp="1"/>
          </p:cNvSpPr>
          <p:nvPr>
            <p:ph type="title"/>
          </p:nvPr>
        </p:nvSpPr>
        <p:spPr>
          <a:xfrm>
            <a:off x="2554288" y="285750"/>
            <a:ext cx="6132512" cy="1131888"/>
          </a:xfrm>
        </p:spPr>
        <p:txBody>
          <a:bodyPr/>
          <a:lstStyle/>
          <a:p>
            <a:pPr eaLnBrk="1" hangingPunct="1"/>
            <a:r>
              <a:rPr lang="es-MX" u="sng" smtClean="0"/>
              <a:t>Variables instrumentales</a:t>
            </a:r>
            <a:endParaRPr lang="en-US" u="sng" smtClean="0"/>
          </a:p>
        </p:txBody>
      </p:sp>
      <p:sp>
        <p:nvSpPr>
          <p:cNvPr id="10" name="9 Marcador de contenido"/>
          <p:cNvSpPr>
            <a:spLocks noGrp="1"/>
          </p:cNvSpPr>
          <p:nvPr>
            <p:ph idx="1"/>
          </p:nvPr>
        </p:nvSpPr>
        <p:spPr>
          <a:xfrm>
            <a:off x="428625" y="1903413"/>
            <a:ext cx="8429625" cy="4525962"/>
          </a:xfrm>
        </p:spPr>
        <p:txBody>
          <a:bodyPr rtlCol="0">
            <a:normAutofit lnSpcReduction="10000"/>
          </a:bodyPr>
          <a:lstStyle/>
          <a:p>
            <a:pPr eaLnBrk="1" fontAlgn="auto" hangingPunct="1">
              <a:spcAft>
                <a:spcPts val="0"/>
              </a:spcAft>
              <a:buFont typeface="Arial" pitchFamily="34" charset="0"/>
              <a:buChar char="•"/>
              <a:defRPr/>
            </a:pPr>
            <a:r>
              <a:rPr lang="es-MX" dirty="0" smtClean="0">
                <a:solidFill>
                  <a:schemeClr val="accent5">
                    <a:lumMod val="75000"/>
                  </a:schemeClr>
                </a:solidFill>
              </a:rPr>
              <a:t>Problema de autoselección:</a:t>
            </a:r>
            <a:r>
              <a:rPr lang="es-MX" dirty="0" smtClean="0"/>
              <a:t> </a:t>
            </a:r>
          </a:p>
          <a:p>
            <a:pPr lvl="1" eaLnBrk="1" fontAlgn="auto" hangingPunct="1">
              <a:spcAft>
                <a:spcPts val="0"/>
              </a:spcAft>
              <a:buFont typeface="Arial" pitchFamily="34" charset="0"/>
              <a:buChar char="–"/>
              <a:defRPr/>
            </a:pPr>
            <a:r>
              <a:rPr lang="es-MX" dirty="0" smtClean="0"/>
              <a:t>Un elemento del error está correlacionado con la participación en el programa. </a:t>
            </a:r>
          </a:p>
          <a:p>
            <a:pPr lvl="1" eaLnBrk="1" fontAlgn="auto" hangingPunct="1">
              <a:spcAft>
                <a:spcPts val="0"/>
              </a:spcAft>
              <a:buFont typeface="Arial" pitchFamily="34" charset="0"/>
              <a:buChar char="–"/>
              <a:defRPr/>
            </a:pPr>
            <a:r>
              <a:rPr lang="es-MX" dirty="0" smtClean="0"/>
              <a:t>Los estimadores del programa por mínimos cuadrados ordinarios (MCO) son inconsistentes y sesgados.  </a:t>
            </a:r>
          </a:p>
          <a:p>
            <a:pPr lvl="1" eaLnBrk="1" fontAlgn="auto" hangingPunct="1">
              <a:spcAft>
                <a:spcPts val="0"/>
              </a:spcAft>
              <a:buFont typeface="Arial" pitchFamily="34" charset="0"/>
              <a:buChar char="–"/>
              <a:defRPr/>
            </a:pPr>
            <a:r>
              <a:rPr lang="es-MX" dirty="0" smtClean="0"/>
              <a:t>Ejemplo: La habilidad innata del individuo está correlacionada con la participación en el programa, pero la habilidad innata no está registrada en las bases de datos. </a:t>
            </a:r>
          </a:p>
          <a:p>
            <a:pPr lvl="1" eaLnBrk="1" fontAlgn="auto" hangingPunct="1">
              <a:spcAft>
                <a:spcPts val="0"/>
              </a:spcAft>
              <a:buFont typeface="Arial" pitchFamily="34" charset="0"/>
              <a:buChar char="–"/>
              <a:defRPr/>
            </a:pPr>
            <a:endParaRPr lang="es-MX" dirty="0" smtClean="0"/>
          </a:p>
        </p:txBody>
      </p:sp>
      <p:pic>
        <p:nvPicPr>
          <p:cNvPr id="14340" name="Picture 1"/>
          <p:cNvPicPr>
            <a:picLocks noChangeAspect="1" noChangeArrowheads="1"/>
          </p:cNvPicPr>
          <p:nvPr/>
        </p:nvPicPr>
        <p:blipFill>
          <a:blip r:embed="rId3" cstate="print"/>
          <a:srcRect/>
          <a:stretch>
            <a:fillRect/>
          </a:stretch>
        </p:blipFill>
        <p:spPr bwMode="auto">
          <a:xfrm>
            <a:off x="0" y="0"/>
            <a:ext cx="2500313" cy="1189038"/>
          </a:xfrm>
          <a:prstGeom prst="rect">
            <a:avLst/>
          </a:prstGeom>
          <a:noFill/>
          <a:ln w="9525">
            <a:noFill/>
            <a:miter lim="800000"/>
            <a:headEnd/>
            <a:tailEnd/>
          </a:ln>
        </p:spPr>
      </p:pic>
      <p:sp>
        <p:nvSpPr>
          <p:cNvPr id="8" name="7 Rectángulo"/>
          <p:cNvSpPr/>
          <p:nvPr/>
        </p:nvSpPr>
        <p:spPr>
          <a:xfrm>
            <a:off x="0" y="6534150"/>
            <a:ext cx="9144000" cy="323850"/>
          </a:xfrm>
          <a:prstGeom prst="rect">
            <a:avLst/>
          </a:prstGeom>
        </p:spPr>
        <p:txBody>
          <a:bodyPr>
            <a:spAutoFit/>
          </a:bodyPr>
          <a:lstStyle/>
          <a:p>
            <a:pPr algn="ctr" fontAlgn="auto">
              <a:spcBef>
                <a:spcPts val="0"/>
              </a:spcBef>
              <a:spcAft>
                <a:spcPts val="0"/>
              </a:spcAft>
              <a:defRPr/>
            </a:pPr>
            <a:r>
              <a:rPr lang="es-MX" sz="1500" smtClean="0">
                <a:solidFill>
                  <a:schemeClr val="tx1">
                    <a:lumMod val="50000"/>
                    <a:lumOff val="50000"/>
                  </a:schemeClr>
                </a:solidFill>
              </a:rPr>
              <a:t>Guía práctica para la evaluación de impacto /</a:t>
            </a:r>
            <a:r>
              <a:rPr lang="es-CO" sz="1500" smtClean="0">
                <a:solidFill>
                  <a:schemeClr val="tx1">
                    <a:lumMod val="50000"/>
                    <a:lumOff val="50000"/>
                  </a:schemeClr>
                </a:solidFill>
              </a:rPr>
              <a:t>Capítulo </a:t>
            </a:r>
            <a:r>
              <a:rPr lang="es-CO" sz="1500" dirty="0">
                <a:solidFill>
                  <a:schemeClr val="tx1">
                    <a:lumMod val="50000"/>
                    <a:lumOff val="50000"/>
                  </a:schemeClr>
                </a:solidFill>
              </a:rPr>
              <a:t>7: Variables instrumentales/</a:t>
            </a:r>
            <a:fld id="{78D20B8B-7749-4394-A6FE-863251C1EA94}" type="slidenum">
              <a:rPr lang="es-CO" sz="1500">
                <a:solidFill>
                  <a:schemeClr val="tx1">
                    <a:lumMod val="50000"/>
                    <a:lumOff val="50000"/>
                  </a:schemeClr>
                </a:solidFill>
              </a:rPr>
              <a:pPr algn="ctr" fontAlgn="auto">
                <a:spcBef>
                  <a:spcPts val="0"/>
                </a:spcBef>
                <a:spcAft>
                  <a:spcPts val="0"/>
                </a:spcAft>
                <a:defRPr/>
              </a:pPr>
              <a:t>4</a:t>
            </a:fld>
            <a:endParaRPr lang="es-ES" sz="1500" dirty="0">
              <a:solidFill>
                <a:schemeClr val="tx1">
                  <a:lumMod val="50000"/>
                  <a:lumOff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8 Título"/>
          <p:cNvSpPr>
            <a:spLocks noGrp="1"/>
          </p:cNvSpPr>
          <p:nvPr>
            <p:ph type="title"/>
          </p:nvPr>
        </p:nvSpPr>
        <p:spPr>
          <a:xfrm>
            <a:off x="2554288" y="285750"/>
            <a:ext cx="6132512" cy="1131888"/>
          </a:xfrm>
        </p:spPr>
        <p:txBody>
          <a:bodyPr/>
          <a:lstStyle/>
          <a:p>
            <a:pPr eaLnBrk="1" hangingPunct="1"/>
            <a:r>
              <a:rPr lang="es-MX" u="sng" smtClean="0"/>
              <a:t>Variables instrumentales</a:t>
            </a:r>
            <a:endParaRPr lang="en-US" u="sng" smtClean="0"/>
          </a:p>
        </p:txBody>
      </p:sp>
      <p:sp>
        <p:nvSpPr>
          <p:cNvPr id="10" name="9 Marcador de contenido"/>
          <p:cNvSpPr>
            <a:spLocks noGrp="1"/>
          </p:cNvSpPr>
          <p:nvPr>
            <p:ph idx="1"/>
          </p:nvPr>
        </p:nvSpPr>
        <p:spPr>
          <a:xfrm>
            <a:off x="444500" y="1792288"/>
            <a:ext cx="8429625" cy="4525962"/>
          </a:xfrm>
        </p:spPr>
        <p:txBody>
          <a:bodyPr rtlCol="0">
            <a:normAutofit/>
          </a:bodyPr>
          <a:lstStyle/>
          <a:p>
            <a:pPr marL="265113" indent="3175" eaLnBrk="1" fontAlgn="auto" hangingPunct="1">
              <a:lnSpc>
                <a:spcPts val="3500"/>
              </a:lnSpc>
              <a:spcAft>
                <a:spcPts val="0"/>
              </a:spcAft>
              <a:buFont typeface="Arial" pitchFamily="34" charset="0"/>
              <a:buNone/>
              <a:defRPr/>
            </a:pPr>
            <a:r>
              <a:rPr lang="es-MX" dirty="0" smtClean="0"/>
              <a:t>El método de variables instrumentales consiste en encontrar una parte de la variación en </a:t>
            </a:r>
            <a:r>
              <a:rPr lang="es-MX" i="1" dirty="0" smtClean="0">
                <a:latin typeface="Times New Roman" pitchFamily="18" charset="0"/>
                <a:cs typeface="Times New Roman" pitchFamily="18" charset="0"/>
              </a:rPr>
              <a:t>D</a:t>
            </a:r>
            <a:r>
              <a:rPr lang="es-MX" i="1" baseline="-25000" dirty="0" smtClean="0">
                <a:latin typeface="Times New Roman" pitchFamily="18" charset="0"/>
                <a:cs typeface="Times New Roman" pitchFamily="18" charset="0"/>
              </a:rPr>
              <a:t>i</a:t>
            </a:r>
            <a:r>
              <a:rPr lang="es-MX" dirty="0" smtClean="0"/>
              <a:t> que no esté correlacionada con el error </a:t>
            </a:r>
            <a:r>
              <a:rPr lang="es-MX" i="1" dirty="0" smtClean="0">
                <a:latin typeface="Times New Roman" pitchFamily="18" charset="0"/>
                <a:cs typeface="Times New Roman" pitchFamily="18" charset="0"/>
              </a:rPr>
              <a:t>U</a:t>
            </a:r>
            <a:r>
              <a:rPr lang="es-MX" i="1" baseline="-25000" dirty="0" smtClean="0">
                <a:latin typeface="Times New Roman" pitchFamily="18" charset="0"/>
                <a:cs typeface="Times New Roman" pitchFamily="18" charset="0"/>
              </a:rPr>
              <a:t>i</a:t>
            </a:r>
            <a:r>
              <a:rPr lang="es-MX" dirty="0" smtClean="0"/>
              <a:t>, y estimar el efecto del programa utilizando sólo esa parte de la variación que sí se puede considerar exógena. Por lo tanto, necesitamos encontrar una parte de la variación en </a:t>
            </a:r>
            <a:r>
              <a:rPr lang="es-MX" i="1" dirty="0" smtClean="0">
                <a:latin typeface="Times New Roman" pitchFamily="18" charset="0"/>
                <a:cs typeface="Times New Roman" pitchFamily="18" charset="0"/>
              </a:rPr>
              <a:t>D</a:t>
            </a:r>
            <a:r>
              <a:rPr lang="es-MX" i="1" baseline="-25000" dirty="0" smtClean="0">
                <a:latin typeface="Times New Roman" pitchFamily="18" charset="0"/>
                <a:cs typeface="Times New Roman" pitchFamily="18" charset="0"/>
              </a:rPr>
              <a:t>i</a:t>
            </a:r>
            <a:r>
              <a:rPr lang="es-MX" dirty="0" smtClean="0"/>
              <a:t> que se deba a una variable exógena, conocida como variable instrumental, </a:t>
            </a:r>
            <a:r>
              <a:rPr lang="es-MX" i="1" dirty="0" smtClean="0">
                <a:latin typeface="Times New Roman" pitchFamily="18" charset="0"/>
                <a:cs typeface="Times New Roman" pitchFamily="18" charset="0"/>
              </a:rPr>
              <a:t>Z</a:t>
            </a:r>
            <a:r>
              <a:rPr lang="es-MX" i="1" baseline="-25000" dirty="0" smtClean="0">
                <a:latin typeface="Times New Roman" pitchFamily="18" charset="0"/>
                <a:cs typeface="Times New Roman" pitchFamily="18" charset="0"/>
              </a:rPr>
              <a:t>i</a:t>
            </a:r>
            <a:r>
              <a:rPr lang="es-MX" dirty="0" smtClean="0"/>
              <a:t>.</a:t>
            </a:r>
            <a:endParaRPr lang="es-MX" dirty="0" smtClean="0">
              <a:solidFill>
                <a:schemeClr val="accent5">
                  <a:lumMod val="75000"/>
                </a:schemeClr>
              </a:solidFill>
            </a:endParaRPr>
          </a:p>
        </p:txBody>
      </p:sp>
      <p:pic>
        <p:nvPicPr>
          <p:cNvPr id="15364" name="Picture 1"/>
          <p:cNvPicPr>
            <a:picLocks noChangeAspect="1" noChangeArrowheads="1"/>
          </p:cNvPicPr>
          <p:nvPr/>
        </p:nvPicPr>
        <p:blipFill>
          <a:blip r:embed="rId3" cstate="print"/>
          <a:srcRect/>
          <a:stretch>
            <a:fillRect/>
          </a:stretch>
        </p:blipFill>
        <p:spPr bwMode="auto">
          <a:xfrm>
            <a:off x="0" y="0"/>
            <a:ext cx="2500313" cy="1189038"/>
          </a:xfrm>
          <a:prstGeom prst="rect">
            <a:avLst/>
          </a:prstGeom>
          <a:noFill/>
          <a:ln w="9525">
            <a:noFill/>
            <a:miter lim="800000"/>
            <a:headEnd/>
            <a:tailEnd/>
          </a:ln>
        </p:spPr>
      </p:pic>
      <p:sp>
        <p:nvSpPr>
          <p:cNvPr id="1536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atin typeface="Calibri" pitchFamily="34" charset="0"/>
            </a:endParaRPr>
          </a:p>
        </p:txBody>
      </p:sp>
      <p:sp>
        <p:nvSpPr>
          <p:cNvPr id="15366" name="Rectangle 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s-ES">
              <a:latin typeface="Calibri" pitchFamily="34" charset="0"/>
            </a:endParaRPr>
          </a:p>
        </p:txBody>
      </p:sp>
      <p:sp>
        <p:nvSpPr>
          <p:cNvPr id="15367" name="Rectangle 5"/>
          <p:cNvSpPr>
            <a:spLocks noChangeArrowheads="1"/>
          </p:cNvSpPr>
          <p:nvPr/>
        </p:nvSpPr>
        <p:spPr bwMode="auto">
          <a:xfrm>
            <a:off x="0" y="885825"/>
            <a:ext cx="9144000" cy="0"/>
          </a:xfrm>
          <a:prstGeom prst="rect">
            <a:avLst/>
          </a:prstGeom>
          <a:noFill/>
          <a:ln w="9525">
            <a:noFill/>
            <a:miter lim="800000"/>
            <a:headEnd/>
            <a:tailEnd/>
          </a:ln>
        </p:spPr>
        <p:txBody>
          <a:bodyPr wrap="none" anchor="ctr">
            <a:spAutoFit/>
          </a:bodyPr>
          <a:lstStyle/>
          <a:p>
            <a:endParaRPr lang="es-ES"/>
          </a:p>
        </p:txBody>
      </p:sp>
      <p:sp>
        <p:nvSpPr>
          <p:cNvPr id="15368"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s-ES">
              <a:latin typeface="Calibri" pitchFamily="34" charset="0"/>
            </a:endParaRPr>
          </a:p>
        </p:txBody>
      </p:sp>
      <p:sp>
        <p:nvSpPr>
          <p:cNvPr id="15369" name="Rectangle 8"/>
          <p:cNvSpPr>
            <a:spLocks noChangeArrowheads="1"/>
          </p:cNvSpPr>
          <p:nvPr/>
        </p:nvSpPr>
        <p:spPr bwMode="auto">
          <a:xfrm>
            <a:off x="0" y="885825"/>
            <a:ext cx="9144000" cy="0"/>
          </a:xfrm>
          <a:prstGeom prst="rect">
            <a:avLst/>
          </a:prstGeom>
          <a:noFill/>
          <a:ln w="9525">
            <a:noFill/>
            <a:miter lim="800000"/>
            <a:headEnd/>
            <a:tailEnd/>
          </a:ln>
        </p:spPr>
        <p:txBody>
          <a:bodyPr wrap="none" anchor="ctr">
            <a:spAutoFit/>
          </a:bodyPr>
          <a:lstStyle/>
          <a:p>
            <a:endParaRPr lang="es-ES"/>
          </a:p>
        </p:txBody>
      </p:sp>
      <p:sp>
        <p:nvSpPr>
          <p:cNvPr id="13" name="12 Rectángulo"/>
          <p:cNvSpPr/>
          <p:nvPr/>
        </p:nvSpPr>
        <p:spPr>
          <a:xfrm>
            <a:off x="0" y="6534150"/>
            <a:ext cx="9144000" cy="323850"/>
          </a:xfrm>
          <a:prstGeom prst="rect">
            <a:avLst/>
          </a:prstGeom>
        </p:spPr>
        <p:txBody>
          <a:bodyPr>
            <a:spAutoFit/>
          </a:bodyPr>
          <a:lstStyle/>
          <a:p>
            <a:pPr algn="ctr" fontAlgn="auto">
              <a:spcBef>
                <a:spcPts val="0"/>
              </a:spcBef>
              <a:spcAft>
                <a:spcPts val="0"/>
              </a:spcAft>
              <a:defRPr/>
            </a:pPr>
            <a:r>
              <a:rPr lang="es-MX" sz="1500" smtClean="0">
                <a:solidFill>
                  <a:schemeClr val="tx1">
                    <a:lumMod val="50000"/>
                    <a:lumOff val="50000"/>
                  </a:schemeClr>
                </a:solidFill>
              </a:rPr>
              <a:t>Guía práctica para la evaluación de impacto /</a:t>
            </a:r>
            <a:r>
              <a:rPr lang="es-CO" sz="1500" smtClean="0">
                <a:solidFill>
                  <a:schemeClr val="tx1">
                    <a:lumMod val="50000"/>
                    <a:lumOff val="50000"/>
                  </a:schemeClr>
                </a:solidFill>
              </a:rPr>
              <a:t>Capítulo </a:t>
            </a:r>
            <a:r>
              <a:rPr lang="es-CO" sz="1500" dirty="0">
                <a:solidFill>
                  <a:schemeClr val="tx1">
                    <a:lumMod val="50000"/>
                    <a:lumOff val="50000"/>
                  </a:schemeClr>
                </a:solidFill>
              </a:rPr>
              <a:t>7: Variables instrumentales/</a:t>
            </a:r>
            <a:fld id="{BAF81B42-92C2-41B6-A42B-79D13F9B4C23}" type="slidenum">
              <a:rPr lang="es-CO" sz="1500">
                <a:solidFill>
                  <a:schemeClr val="tx1">
                    <a:lumMod val="50000"/>
                    <a:lumOff val="50000"/>
                  </a:schemeClr>
                </a:solidFill>
              </a:rPr>
              <a:pPr algn="ctr" fontAlgn="auto">
                <a:spcBef>
                  <a:spcPts val="0"/>
                </a:spcBef>
                <a:spcAft>
                  <a:spcPts val="0"/>
                </a:spcAft>
                <a:defRPr/>
              </a:pPr>
              <a:t>5</a:t>
            </a:fld>
            <a:endParaRPr lang="es-ES" sz="1500" dirty="0">
              <a:solidFill>
                <a:schemeClr val="tx1">
                  <a:lumMod val="50000"/>
                  <a:lumOff val="5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8 Título"/>
          <p:cNvSpPr>
            <a:spLocks noGrp="1"/>
          </p:cNvSpPr>
          <p:nvPr>
            <p:ph type="title"/>
          </p:nvPr>
        </p:nvSpPr>
        <p:spPr>
          <a:xfrm>
            <a:off x="2554288" y="285750"/>
            <a:ext cx="6132512" cy="1131888"/>
          </a:xfrm>
        </p:spPr>
        <p:txBody>
          <a:bodyPr/>
          <a:lstStyle/>
          <a:p>
            <a:pPr eaLnBrk="1" hangingPunct="1"/>
            <a:r>
              <a:rPr lang="es-MX" u="sng" smtClean="0"/>
              <a:t>Variables instrumentales</a:t>
            </a:r>
            <a:endParaRPr lang="en-US" u="sng" smtClean="0"/>
          </a:p>
        </p:txBody>
      </p:sp>
      <p:sp>
        <p:nvSpPr>
          <p:cNvPr id="10" name="9 Marcador de contenido"/>
          <p:cNvSpPr>
            <a:spLocks noGrp="1"/>
          </p:cNvSpPr>
          <p:nvPr>
            <p:ph idx="1"/>
          </p:nvPr>
        </p:nvSpPr>
        <p:spPr>
          <a:xfrm>
            <a:off x="428625" y="1903413"/>
            <a:ext cx="8429625" cy="4525962"/>
          </a:xfrm>
        </p:spPr>
        <p:txBody>
          <a:bodyPr rtlCol="0">
            <a:normAutofit/>
          </a:bodyPr>
          <a:lstStyle/>
          <a:p>
            <a:pPr eaLnBrk="1" fontAlgn="auto" hangingPunct="1">
              <a:spcAft>
                <a:spcPts val="0"/>
              </a:spcAft>
              <a:buFont typeface="Arial" pitchFamily="34" charset="0"/>
              <a:buChar char="•"/>
              <a:defRPr/>
            </a:pPr>
            <a:r>
              <a:rPr lang="es-MX" dirty="0" smtClean="0"/>
              <a:t>Una variable instrumental debe cumplir dos condiciones: </a:t>
            </a:r>
          </a:p>
          <a:p>
            <a:pPr lvl="1" eaLnBrk="1" fontAlgn="auto" hangingPunct="1">
              <a:spcAft>
                <a:spcPts val="0"/>
              </a:spcAft>
              <a:buFont typeface="Arial" pitchFamily="34" charset="0"/>
              <a:buChar char="–"/>
              <a:defRPr/>
            </a:pPr>
            <a:r>
              <a:rPr lang="es-MX" dirty="0" smtClean="0">
                <a:solidFill>
                  <a:schemeClr val="accent5">
                    <a:lumMod val="75000"/>
                  </a:schemeClr>
                </a:solidFill>
              </a:rPr>
              <a:t>Relevancia: </a:t>
            </a:r>
          </a:p>
          <a:p>
            <a:pPr lvl="1" eaLnBrk="1" fontAlgn="auto" hangingPunct="1">
              <a:spcAft>
                <a:spcPts val="0"/>
              </a:spcAft>
              <a:buFont typeface="Arial" pitchFamily="34" charset="0"/>
              <a:buNone/>
              <a:defRPr/>
            </a:pPr>
            <a:r>
              <a:rPr lang="es-MX" dirty="0" smtClean="0">
                <a:solidFill>
                  <a:schemeClr val="accent5">
                    <a:lumMod val="75000"/>
                  </a:schemeClr>
                </a:solidFill>
              </a:rPr>
              <a:t>	</a:t>
            </a:r>
            <a:r>
              <a:rPr lang="es-MX" dirty="0" smtClean="0"/>
              <a:t>El instrumento tiene un buen poder de predicción de la probabilidad de participación en el programa.</a:t>
            </a:r>
          </a:p>
          <a:p>
            <a:pPr lvl="1" eaLnBrk="1" fontAlgn="auto" hangingPunct="1">
              <a:spcAft>
                <a:spcPts val="0"/>
              </a:spcAft>
              <a:buFont typeface="Arial" pitchFamily="34" charset="0"/>
              <a:buChar char="–"/>
              <a:defRPr/>
            </a:pPr>
            <a:r>
              <a:rPr lang="es-MX" dirty="0" smtClean="0">
                <a:solidFill>
                  <a:schemeClr val="accent5">
                    <a:lumMod val="75000"/>
                  </a:schemeClr>
                </a:solidFill>
              </a:rPr>
              <a:t>Validez: </a:t>
            </a:r>
          </a:p>
          <a:p>
            <a:pPr lvl="1" eaLnBrk="1" fontAlgn="auto" hangingPunct="1">
              <a:spcAft>
                <a:spcPts val="0"/>
              </a:spcAft>
              <a:buFont typeface="Arial" pitchFamily="34" charset="0"/>
              <a:buNone/>
              <a:defRPr/>
            </a:pPr>
            <a:r>
              <a:rPr lang="es-MX" dirty="0" smtClean="0">
                <a:solidFill>
                  <a:schemeClr val="accent5">
                    <a:lumMod val="75000"/>
                  </a:schemeClr>
                </a:solidFill>
              </a:rPr>
              <a:t>	</a:t>
            </a:r>
            <a:r>
              <a:rPr lang="es-MX" dirty="0" smtClean="0"/>
              <a:t>El término del error no está correlacionado con la variable instrumental </a:t>
            </a:r>
            <a:r>
              <a:rPr lang="es-MX" i="1" dirty="0" smtClean="0">
                <a:latin typeface="Times New Roman" pitchFamily="18" charset="0"/>
                <a:cs typeface="Times New Roman" pitchFamily="18" charset="0"/>
              </a:rPr>
              <a:t>Z</a:t>
            </a:r>
            <a:r>
              <a:rPr lang="es-MX" sz="2000" i="1" baseline="-25000" dirty="0" smtClean="0">
                <a:latin typeface="Times New Roman" pitchFamily="18" charset="0"/>
                <a:cs typeface="Times New Roman" pitchFamily="18" charset="0"/>
              </a:rPr>
              <a:t>i</a:t>
            </a:r>
            <a:r>
              <a:rPr lang="es-MX" dirty="0" smtClean="0"/>
              <a:t>, porque ésta es exógena.</a:t>
            </a:r>
            <a:endParaRPr lang="es-MX" dirty="0" smtClean="0">
              <a:solidFill>
                <a:schemeClr val="accent5">
                  <a:lumMod val="75000"/>
                </a:schemeClr>
              </a:solidFill>
            </a:endParaRPr>
          </a:p>
        </p:txBody>
      </p:sp>
      <p:pic>
        <p:nvPicPr>
          <p:cNvPr id="3078" name="Picture 1"/>
          <p:cNvPicPr>
            <a:picLocks noChangeAspect="1" noChangeArrowheads="1"/>
          </p:cNvPicPr>
          <p:nvPr/>
        </p:nvPicPr>
        <p:blipFill>
          <a:blip r:embed="rId4" cstate="print"/>
          <a:srcRect/>
          <a:stretch>
            <a:fillRect/>
          </a:stretch>
        </p:blipFill>
        <p:spPr bwMode="auto">
          <a:xfrm>
            <a:off x="0" y="0"/>
            <a:ext cx="2500313" cy="1189038"/>
          </a:xfrm>
          <a:prstGeom prst="rect">
            <a:avLst/>
          </a:prstGeom>
          <a:noFill/>
          <a:ln w="9525">
            <a:noFill/>
            <a:miter lim="800000"/>
            <a:headEnd/>
            <a:tailEnd/>
          </a:ln>
        </p:spPr>
      </p:pic>
      <p:sp>
        <p:nvSpPr>
          <p:cNvPr id="307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latin typeface="Calibri" pitchFamily="34" charset="0"/>
            </a:endParaRPr>
          </a:p>
        </p:txBody>
      </p:sp>
      <p:sp>
        <p:nvSpPr>
          <p:cNvPr id="3080" name="Rectangle 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s-ES">
              <a:latin typeface="Calibri" pitchFamily="34" charset="0"/>
            </a:endParaRPr>
          </a:p>
        </p:txBody>
      </p:sp>
      <p:sp>
        <p:nvSpPr>
          <p:cNvPr id="3081" name="Rectangle 5"/>
          <p:cNvSpPr>
            <a:spLocks noChangeArrowheads="1"/>
          </p:cNvSpPr>
          <p:nvPr/>
        </p:nvSpPr>
        <p:spPr bwMode="auto">
          <a:xfrm>
            <a:off x="0" y="885825"/>
            <a:ext cx="9144000" cy="0"/>
          </a:xfrm>
          <a:prstGeom prst="rect">
            <a:avLst/>
          </a:prstGeom>
          <a:noFill/>
          <a:ln w="9525">
            <a:noFill/>
            <a:miter lim="800000"/>
            <a:headEnd/>
            <a:tailEnd/>
          </a:ln>
        </p:spPr>
        <p:txBody>
          <a:bodyPr wrap="none" anchor="ctr">
            <a:spAutoFit/>
          </a:bodyPr>
          <a:lstStyle/>
          <a:p>
            <a:endParaRPr lang="es-ES"/>
          </a:p>
        </p:txBody>
      </p:sp>
      <p:sp>
        <p:nvSpPr>
          <p:cNvPr id="3082" name="Rectangle 7"/>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es-ES">
              <a:latin typeface="Calibri" pitchFamily="34" charset="0"/>
            </a:endParaRPr>
          </a:p>
        </p:txBody>
      </p:sp>
      <p:sp>
        <p:nvSpPr>
          <p:cNvPr id="3083" name="Rectangle 8"/>
          <p:cNvSpPr>
            <a:spLocks noChangeArrowheads="1"/>
          </p:cNvSpPr>
          <p:nvPr/>
        </p:nvSpPr>
        <p:spPr bwMode="auto">
          <a:xfrm>
            <a:off x="0" y="885825"/>
            <a:ext cx="9144000" cy="0"/>
          </a:xfrm>
          <a:prstGeom prst="rect">
            <a:avLst/>
          </a:prstGeom>
          <a:noFill/>
          <a:ln w="9525">
            <a:noFill/>
            <a:miter lim="800000"/>
            <a:headEnd/>
            <a:tailEnd/>
          </a:ln>
        </p:spPr>
        <p:txBody>
          <a:bodyPr wrap="none" anchor="ctr">
            <a:spAutoFit/>
          </a:bodyPr>
          <a:lstStyle/>
          <a:p>
            <a:endParaRPr lang="es-ES"/>
          </a:p>
        </p:txBody>
      </p:sp>
      <p:graphicFrame>
        <p:nvGraphicFramePr>
          <p:cNvPr id="3074" name="Object 2"/>
          <p:cNvGraphicFramePr>
            <a:graphicFrameLocks noChangeAspect="1"/>
          </p:cNvGraphicFramePr>
          <p:nvPr/>
        </p:nvGraphicFramePr>
        <p:xfrm>
          <a:off x="2979738" y="3030538"/>
          <a:ext cx="2097087" cy="490537"/>
        </p:xfrm>
        <a:graphic>
          <a:graphicData uri="http://schemas.openxmlformats.org/presentationml/2006/ole">
            <p:oleObj spid="_x0000_s3080" name="Ecuación" r:id="rId5" imgW="977900" imgH="228600" progId="Equation.3">
              <p:embed/>
            </p:oleObj>
          </a:graphicData>
        </a:graphic>
      </p:graphicFrame>
      <p:graphicFrame>
        <p:nvGraphicFramePr>
          <p:cNvPr id="3075" name="Object 3"/>
          <p:cNvGraphicFramePr>
            <a:graphicFrameLocks noChangeAspect="1"/>
          </p:cNvGraphicFramePr>
          <p:nvPr/>
        </p:nvGraphicFramePr>
        <p:xfrm>
          <a:off x="2473325" y="4492625"/>
          <a:ext cx="2124075" cy="490538"/>
        </p:xfrm>
        <a:graphic>
          <a:graphicData uri="http://schemas.openxmlformats.org/presentationml/2006/ole">
            <p:oleObj spid="_x0000_s3081" name="Ecuación" r:id="rId6" imgW="990600" imgH="228600" progId="Equation.3">
              <p:embed/>
            </p:oleObj>
          </a:graphicData>
        </a:graphic>
      </p:graphicFrame>
      <p:sp>
        <p:nvSpPr>
          <p:cNvPr id="14" name="13 Rectángulo"/>
          <p:cNvSpPr/>
          <p:nvPr/>
        </p:nvSpPr>
        <p:spPr>
          <a:xfrm>
            <a:off x="0" y="6534150"/>
            <a:ext cx="9144000" cy="323850"/>
          </a:xfrm>
          <a:prstGeom prst="rect">
            <a:avLst/>
          </a:prstGeom>
        </p:spPr>
        <p:txBody>
          <a:bodyPr>
            <a:spAutoFit/>
          </a:bodyPr>
          <a:lstStyle/>
          <a:p>
            <a:pPr algn="ctr" fontAlgn="auto">
              <a:spcBef>
                <a:spcPts val="0"/>
              </a:spcBef>
              <a:spcAft>
                <a:spcPts val="0"/>
              </a:spcAft>
              <a:defRPr/>
            </a:pPr>
            <a:r>
              <a:rPr lang="es-MX" sz="1500" smtClean="0">
                <a:solidFill>
                  <a:schemeClr val="tx1">
                    <a:lumMod val="50000"/>
                    <a:lumOff val="50000"/>
                  </a:schemeClr>
                </a:solidFill>
              </a:rPr>
              <a:t>Guía práctica para la evaluación de impacto /</a:t>
            </a:r>
            <a:r>
              <a:rPr lang="es-CO" sz="1500" smtClean="0">
                <a:solidFill>
                  <a:schemeClr val="tx1">
                    <a:lumMod val="50000"/>
                    <a:lumOff val="50000"/>
                  </a:schemeClr>
                </a:solidFill>
              </a:rPr>
              <a:t>Capítulo </a:t>
            </a:r>
            <a:r>
              <a:rPr lang="es-CO" sz="1500" dirty="0">
                <a:solidFill>
                  <a:schemeClr val="tx1">
                    <a:lumMod val="50000"/>
                    <a:lumOff val="50000"/>
                  </a:schemeClr>
                </a:solidFill>
              </a:rPr>
              <a:t>7: Variables instrumentales/</a:t>
            </a:r>
            <a:fld id="{94591512-1334-4D59-96F6-640B8FC3A6D2}" type="slidenum">
              <a:rPr lang="es-CO" sz="1500">
                <a:solidFill>
                  <a:schemeClr val="tx1">
                    <a:lumMod val="50000"/>
                    <a:lumOff val="50000"/>
                  </a:schemeClr>
                </a:solidFill>
              </a:rPr>
              <a:pPr algn="ctr" fontAlgn="auto">
                <a:spcBef>
                  <a:spcPts val="0"/>
                </a:spcBef>
                <a:spcAft>
                  <a:spcPts val="0"/>
                </a:spcAft>
                <a:defRPr/>
              </a:pPr>
              <a:t>6</a:t>
            </a:fld>
            <a:endParaRPr lang="es-ES" sz="1500" dirty="0">
              <a:solidFill>
                <a:schemeClr val="tx1">
                  <a:lumMod val="50000"/>
                  <a:lumOff val="5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8 Título"/>
          <p:cNvSpPr>
            <a:spLocks noGrp="1"/>
          </p:cNvSpPr>
          <p:nvPr>
            <p:ph type="title"/>
          </p:nvPr>
        </p:nvSpPr>
        <p:spPr>
          <a:xfrm>
            <a:off x="2554288" y="285750"/>
            <a:ext cx="6132512" cy="1131888"/>
          </a:xfrm>
        </p:spPr>
        <p:txBody>
          <a:bodyPr/>
          <a:lstStyle/>
          <a:p>
            <a:pPr eaLnBrk="1" hangingPunct="1"/>
            <a:r>
              <a:rPr lang="es-MX" smtClean="0"/>
              <a:t>Ejemplo: </a:t>
            </a:r>
            <a:r>
              <a:rPr lang="es-MX" i="1" smtClean="0"/>
              <a:t>Canasta 1</a:t>
            </a:r>
            <a:endParaRPr lang="en-US" i="1" smtClean="0"/>
          </a:p>
        </p:txBody>
      </p:sp>
      <p:sp>
        <p:nvSpPr>
          <p:cNvPr id="10" name="9 Marcador de contenido"/>
          <p:cNvSpPr>
            <a:spLocks noGrp="1"/>
          </p:cNvSpPr>
          <p:nvPr>
            <p:ph idx="1"/>
          </p:nvPr>
        </p:nvSpPr>
        <p:spPr>
          <a:xfrm>
            <a:off x="428625" y="1903413"/>
            <a:ext cx="8429625" cy="4525962"/>
          </a:xfrm>
          <a:ln w="28575">
            <a:solidFill>
              <a:schemeClr val="accent1">
                <a:lumMod val="75000"/>
              </a:schemeClr>
            </a:solidFill>
          </a:ln>
        </p:spPr>
        <p:txBody>
          <a:bodyPr rtlCol="0">
            <a:normAutofit/>
          </a:bodyPr>
          <a:lstStyle/>
          <a:p>
            <a:pPr eaLnBrk="1" fontAlgn="auto" hangingPunct="1">
              <a:spcAft>
                <a:spcPts val="0"/>
              </a:spcAft>
              <a:buFont typeface="Arial" pitchFamily="34" charset="0"/>
              <a:buChar char="•"/>
              <a:defRPr/>
            </a:pPr>
            <a:endParaRPr lang="es-MX" sz="2500" dirty="0" smtClean="0"/>
          </a:p>
          <a:p>
            <a:pPr eaLnBrk="1" fontAlgn="auto" hangingPunct="1">
              <a:spcAft>
                <a:spcPts val="0"/>
              </a:spcAft>
              <a:buFont typeface="Arial" pitchFamily="34" charset="0"/>
              <a:buChar char="•"/>
              <a:defRPr/>
            </a:pPr>
            <a:r>
              <a:rPr lang="es-MX" sz="2500" dirty="0" smtClean="0"/>
              <a:t>El programa </a:t>
            </a:r>
            <a:r>
              <a:rPr lang="es-MX" sz="2500" i="1" dirty="0" smtClean="0"/>
              <a:t>Canasta</a:t>
            </a:r>
            <a:r>
              <a:rPr lang="es-MX" sz="2500" dirty="0" smtClean="0"/>
              <a:t> entrega un mercado a los hogares para mejorar el estado nutricional de los niños. </a:t>
            </a:r>
          </a:p>
          <a:p>
            <a:pPr eaLnBrk="1" fontAlgn="auto" hangingPunct="1">
              <a:spcAft>
                <a:spcPts val="0"/>
              </a:spcAft>
              <a:buFont typeface="Arial" pitchFamily="34" charset="0"/>
              <a:buChar char="•"/>
              <a:defRPr/>
            </a:pPr>
            <a:endParaRPr lang="es-MX" sz="2500" dirty="0" smtClean="0"/>
          </a:p>
          <a:p>
            <a:pPr eaLnBrk="1" fontAlgn="auto" hangingPunct="1">
              <a:spcAft>
                <a:spcPts val="0"/>
              </a:spcAft>
              <a:buFont typeface="Arial" pitchFamily="34" charset="0"/>
              <a:buChar char="•"/>
              <a:defRPr/>
            </a:pPr>
            <a:r>
              <a:rPr lang="es-MX" sz="2500" dirty="0" smtClean="0"/>
              <a:t>La participación en el programa es voluntaria. </a:t>
            </a:r>
          </a:p>
          <a:p>
            <a:pPr eaLnBrk="1" fontAlgn="auto" hangingPunct="1">
              <a:spcAft>
                <a:spcPts val="0"/>
              </a:spcAft>
              <a:buFont typeface="Arial" pitchFamily="34" charset="0"/>
              <a:buChar char="•"/>
              <a:defRPr/>
            </a:pPr>
            <a:endParaRPr lang="es-MX" sz="2500" dirty="0" smtClean="0"/>
          </a:p>
          <a:p>
            <a:pPr eaLnBrk="1" fontAlgn="auto" hangingPunct="1">
              <a:spcAft>
                <a:spcPts val="0"/>
              </a:spcAft>
              <a:buFont typeface="Arial" pitchFamily="34" charset="0"/>
              <a:buChar char="•"/>
              <a:defRPr/>
            </a:pPr>
            <a:r>
              <a:rPr lang="es-MX" sz="2500" dirty="0" smtClean="0"/>
              <a:t>La aplicación al programa es costosa en términos de tiempo. </a:t>
            </a:r>
          </a:p>
          <a:p>
            <a:pPr lvl="1" eaLnBrk="1" fontAlgn="auto" hangingPunct="1">
              <a:spcAft>
                <a:spcPts val="0"/>
              </a:spcAft>
              <a:buFont typeface="Wingdings" pitchFamily="2" charset="2"/>
              <a:buChar char="à"/>
              <a:defRPr/>
            </a:pPr>
            <a:r>
              <a:rPr lang="es-MX" sz="2500" dirty="0" smtClean="0">
                <a:solidFill>
                  <a:schemeClr val="accent5">
                    <a:lumMod val="75000"/>
                  </a:schemeClr>
                </a:solidFill>
              </a:rPr>
              <a:t>Existe sesgo de selección: </a:t>
            </a:r>
            <a:r>
              <a:rPr lang="es-MX" sz="2500" dirty="0" smtClean="0"/>
              <a:t>Las madres participantes probablemente son más proactivas. </a:t>
            </a:r>
          </a:p>
        </p:txBody>
      </p:sp>
      <p:pic>
        <p:nvPicPr>
          <p:cNvPr id="16388" name="Picture 1"/>
          <p:cNvPicPr>
            <a:picLocks noChangeAspect="1" noChangeArrowheads="1"/>
          </p:cNvPicPr>
          <p:nvPr/>
        </p:nvPicPr>
        <p:blipFill>
          <a:blip r:embed="rId3" cstate="print"/>
          <a:srcRect/>
          <a:stretch>
            <a:fillRect/>
          </a:stretch>
        </p:blipFill>
        <p:spPr bwMode="auto">
          <a:xfrm>
            <a:off x="0" y="0"/>
            <a:ext cx="2500313" cy="1189038"/>
          </a:xfrm>
          <a:prstGeom prst="rect">
            <a:avLst/>
          </a:prstGeom>
          <a:noFill/>
          <a:ln w="9525">
            <a:noFill/>
            <a:miter lim="800000"/>
            <a:headEnd/>
            <a:tailEnd/>
          </a:ln>
        </p:spPr>
      </p:pic>
      <p:sp>
        <p:nvSpPr>
          <p:cNvPr id="7" name="6 Rectángulo"/>
          <p:cNvSpPr/>
          <p:nvPr/>
        </p:nvSpPr>
        <p:spPr>
          <a:xfrm>
            <a:off x="0" y="6534150"/>
            <a:ext cx="9144000" cy="323850"/>
          </a:xfrm>
          <a:prstGeom prst="rect">
            <a:avLst/>
          </a:prstGeom>
        </p:spPr>
        <p:txBody>
          <a:bodyPr>
            <a:spAutoFit/>
          </a:bodyPr>
          <a:lstStyle/>
          <a:p>
            <a:pPr algn="ctr" fontAlgn="auto">
              <a:spcBef>
                <a:spcPts val="0"/>
              </a:spcBef>
              <a:spcAft>
                <a:spcPts val="0"/>
              </a:spcAft>
              <a:defRPr/>
            </a:pPr>
            <a:r>
              <a:rPr lang="es-MX" sz="1500" smtClean="0">
                <a:solidFill>
                  <a:schemeClr val="tx1">
                    <a:lumMod val="50000"/>
                    <a:lumOff val="50000"/>
                  </a:schemeClr>
                </a:solidFill>
              </a:rPr>
              <a:t>Guía práctica para la evaluación de impacto /</a:t>
            </a:r>
            <a:r>
              <a:rPr lang="es-CO" sz="1500" smtClean="0">
                <a:solidFill>
                  <a:schemeClr val="tx1">
                    <a:lumMod val="50000"/>
                    <a:lumOff val="50000"/>
                  </a:schemeClr>
                </a:solidFill>
              </a:rPr>
              <a:t>Capítulo </a:t>
            </a:r>
            <a:r>
              <a:rPr lang="es-CO" sz="1500" dirty="0">
                <a:solidFill>
                  <a:schemeClr val="tx1">
                    <a:lumMod val="50000"/>
                    <a:lumOff val="50000"/>
                  </a:schemeClr>
                </a:solidFill>
              </a:rPr>
              <a:t>7: Variables instrumentales/</a:t>
            </a:r>
            <a:fld id="{1482DC3F-C5C3-4E5D-9E22-F6FC5836E8E8}" type="slidenum">
              <a:rPr lang="es-CO" sz="1500">
                <a:solidFill>
                  <a:schemeClr val="tx1">
                    <a:lumMod val="50000"/>
                    <a:lumOff val="50000"/>
                  </a:schemeClr>
                </a:solidFill>
              </a:rPr>
              <a:pPr algn="ctr" fontAlgn="auto">
                <a:spcBef>
                  <a:spcPts val="0"/>
                </a:spcBef>
                <a:spcAft>
                  <a:spcPts val="0"/>
                </a:spcAft>
                <a:defRPr/>
              </a:pPr>
              <a:t>7</a:t>
            </a:fld>
            <a:endParaRPr lang="es-ES" sz="1500" dirty="0">
              <a:solidFill>
                <a:schemeClr val="tx1">
                  <a:lumMod val="50000"/>
                  <a:lumOff val="5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8 Título"/>
          <p:cNvSpPr>
            <a:spLocks noGrp="1"/>
          </p:cNvSpPr>
          <p:nvPr>
            <p:ph type="title"/>
          </p:nvPr>
        </p:nvSpPr>
        <p:spPr>
          <a:xfrm>
            <a:off x="2554288" y="285750"/>
            <a:ext cx="6132512" cy="1131888"/>
          </a:xfrm>
        </p:spPr>
        <p:txBody>
          <a:bodyPr/>
          <a:lstStyle/>
          <a:p>
            <a:pPr eaLnBrk="1" hangingPunct="1"/>
            <a:r>
              <a:rPr lang="es-MX" smtClean="0"/>
              <a:t>Ejemplo: </a:t>
            </a:r>
            <a:r>
              <a:rPr lang="es-MX" i="1" smtClean="0"/>
              <a:t>Canasta 1</a:t>
            </a:r>
            <a:endParaRPr lang="en-US" smtClean="0"/>
          </a:p>
        </p:txBody>
      </p:sp>
      <p:sp>
        <p:nvSpPr>
          <p:cNvPr id="10" name="9 Marcador de contenido"/>
          <p:cNvSpPr>
            <a:spLocks noGrp="1"/>
          </p:cNvSpPr>
          <p:nvPr>
            <p:ph idx="1"/>
          </p:nvPr>
        </p:nvSpPr>
        <p:spPr>
          <a:xfrm>
            <a:off x="428625" y="1903413"/>
            <a:ext cx="8429625" cy="4525962"/>
          </a:xfrm>
          <a:ln w="28575">
            <a:solidFill>
              <a:schemeClr val="accent1">
                <a:lumMod val="75000"/>
              </a:schemeClr>
            </a:solidFill>
          </a:ln>
        </p:spPr>
        <p:txBody>
          <a:bodyPr rtlCol="0">
            <a:normAutofit lnSpcReduction="10000"/>
          </a:bodyPr>
          <a:lstStyle/>
          <a:p>
            <a:pPr eaLnBrk="1" fontAlgn="auto" hangingPunct="1">
              <a:spcAft>
                <a:spcPts val="0"/>
              </a:spcAft>
              <a:buFont typeface="Arial" pitchFamily="34" charset="0"/>
              <a:buChar char="•"/>
              <a:defRPr/>
            </a:pPr>
            <a:endParaRPr lang="es-MX" sz="2500" dirty="0" smtClean="0"/>
          </a:p>
          <a:p>
            <a:pPr eaLnBrk="1" fontAlgn="auto" hangingPunct="1">
              <a:spcAft>
                <a:spcPts val="0"/>
              </a:spcAft>
              <a:buFont typeface="Arial" pitchFamily="34" charset="0"/>
              <a:buChar char="•"/>
              <a:defRPr/>
            </a:pPr>
            <a:r>
              <a:rPr lang="es-MX" sz="2500" dirty="0" smtClean="0"/>
              <a:t>El indicador de participación está correlacionado con variables no observables de la madre: </a:t>
            </a:r>
          </a:p>
          <a:p>
            <a:pPr lvl="1" eaLnBrk="1" fontAlgn="auto" hangingPunct="1">
              <a:spcAft>
                <a:spcPts val="0"/>
              </a:spcAft>
              <a:buFont typeface="Arial" pitchFamily="34" charset="0"/>
              <a:buChar char="–"/>
              <a:defRPr/>
            </a:pPr>
            <a:r>
              <a:rPr lang="es-MX" sz="2300" dirty="0" smtClean="0"/>
              <a:t>Motivación.</a:t>
            </a:r>
          </a:p>
          <a:p>
            <a:pPr lvl="1" eaLnBrk="1" fontAlgn="auto" hangingPunct="1">
              <a:spcAft>
                <a:spcPts val="0"/>
              </a:spcAft>
              <a:buFont typeface="Arial" pitchFamily="34" charset="0"/>
              <a:buChar char="–"/>
              <a:defRPr/>
            </a:pPr>
            <a:r>
              <a:rPr lang="es-MX" sz="2300" dirty="0" smtClean="0"/>
              <a:t>Disposición para invertir en la nutrición de sus hijos. </a:t>
            </a:r>
          </a:p>
          <a:p>
            <a:pPr lvl="1" eaLnBrk="1" fontAlgn="auto" hangingPunct="1">
              <a:spcAft>
                <a:spcPts val="0"/>
              </a:spcAft>
              <a:buFont typeface="Arial" pitchFamily="34" charset="0"/>
              <a:buChar char="–"/>
              <a:defRPr/>
            </a:pPr>
            <a:endParaRPr lang="es-MX" sz="2100" dirty="0" smtClean="0"/>
          </a:p>
          <a:p>
            <a:pPr eaLnBrk="1" fontAlgn="auto" hangingPunct="1">
              <a:spcAft>
                <a:spcPts val="0"/>
              </a:spcAft>
              <a:buFont typeface="Arial" pitchFamily="34" charset="0"/>
              <a:buChar char="•"/>
              <a:defRPr/>
            </a:pPr>
            <a:r>
              <a:rPr lang="es-MX" sz="2500" dirty="0" smtClean="0"/>
              <a:t>Estas variables también afectan la salud y la nutrición de los niños. </a:t>
            </a:r>
          </a:p>
          <a:p>
            <a:pPr marL="342900" lvl="1" indent="-342900" eaLnBrk="1" fontAlgn="auto" hangingPunct="1">
              <a:spcAft>
                <a:spcPts val="0"/>
              </a:spcAft>
              <a:buFont typeface="Arial" pitchFamily="34" charset="0"/>
              <a:buNone/>
              <a:defRPr/>
            </a:pPr>
            <a:endParaRPr lang="es-MX" sz="2500" dirty="0" smtClean="0">
              <a:solidFill>
                <a:schemeClr val="accent5">
                  <a:lumMod val="75000"/>
                </a:schemeClr>
              </a:solidFill>
              <a:sym typeface="Wingdings" pitchFamily="2" charset="2"/>
            </a:endParaRPr>
          </a:p>
          <a:p>
            <a:pPr marL="342900" lvl="1" indent="-342900" eaLnBrk="1" fontAlgn="auto" hangingPunct="1">
              <a:spcAft>
                <a:spcPts val="0"/>
              </a:spcAft>
              <a:buFont typeface="Arial" pitchFamily="34" charset="0"/>
              <a:buNone/>
              <a:defRPr/>
            </a:pPr>
            <a:r>
              <a:rPr lang="es-MX" sz="2500" dirty="0" smtClean="0">
                <a:solidFill>
                  <a:schemeClr val="accent5">
                    <a:lumMod val="75000"/>
                  </a:schemeClr>
                </a:solidFill>
                <a:sym typeface="Wingdings" pitchFamily="2" charset="2"/>
              </a:rPr>
              <a:t>	 </a:t>
            </a:r>
            <a:r>
              <a:rPr lang="es-MX" sz="2500" dirty="0" smtClean="0">
                <a:solidFill>
                  <a:schemeClr val="accent5">
                    <a:lumMod val="75000"/>
                  </a:schemeClr>
                </a:solidFill>
              </a:rPr>
              <a:t>El estimador del programa a través de MCO estaría sesgado. </a:t>
            </a:r>
          </a:p>
          <a:p>
            <a:pPr eaLnBrk="1" fontAlgn="auto" hangingPunct="1">
              <a:spcAft>
                <a:spcPts val="0"/>
              </a:spcAft>
              <a:buFont typeface="Arial" pitchFamily="34" charset="0"/>
              <a:buChar char="•"/>
              <a:defRPr/>
            </a:pPr>
            <a:endParaRPr lang="es-MX" sz="2500" dirty="0" smtClean="0"/>
          </a:p>
        </p:txBody>
      </p:sp>
      <p:pic>
        <p:nvPicPr>
          <p:cNvPr id="17412" name="Picture 1"/>
          <p:cNvPicPr>
            <a:picLocks noChangeAspect="1" noChangeArrowheads="1"/>
          </p:cNvPicPr>
          <p:nvPr/>
        </p:nvPicPr>
        <p:blipFill>
          <a:blip r:embed="rId3" cstate="print"/>
          <a:srcRect/>
          <a:stretch>
            <a:fillRect/>
          </a:stretch>
        </p:blipFill>
        <p:spPr bwMode="auto">
          <a:xfrm>
            <a:off x="0" y="0"/>
            <a:ext cx="2500313" cy="1189038"/>
          </a:xfrm>
          <a:prstGeom prst="rect">
            <a:avLst/>
          </a:prstGeom>
          <a:noFill/>
          <a:ln w="9525">
            <a:noFill/>
            <a:miter lim="800000"/>
            <a:headEnd/>
            <a:tailEnd/>
          </a:ln>
        </p:spPr>
      </p:pic>
      <p:sp>
        <p:nvSpPr>
          <p:cNvPr id="7" name="6 Rectángulo"/>
          <p:cNvSpPr/>
          <p:nvPr/>
        </p:nvSpPr>
        <p:spPr>
          <a:xfrm>
            <a:off x="0" y="6534150"/>
            <a:ext cx="9144000" cy="323850"/>
          </a:xfrm>
          <a:prstGeom prst="rect">
            <a:avLst/>
          </a:prstGeom>
        </p:spPr>
        <p:txBody>
          <a:bodyPr>
            <a:spAutoFit/>
          </a:bodyPr>
          <a:lstStyle/>
          <a:p>
            <a:pPr algn="ctr" fontAlgn="auto">
              <a:spcBef>
                <a:spcPts val="0"/>
              </a:spcBef>
              <a:spcAft>
                <a:spcPts val="0"/>
              </a:spcAft>
              <a:defRPr/>
            </a:pPr>
            <a:r>
              <a:rPr lang="es-MX" sz="1500" smtClean="0">
                <a:solidFill>
                  <a:schemeClr val="tx1">
                    <a:lumMod val="50000"/>
                    <a:lumOff val="50000"/>
                  </a:schemeClr>
                </a:solidFill>
              </a:rPr>
              <a:t>Guía práctica para la evaluación de impacto /</a:t>
            </a:r>
            <a:r>
              <a:rPr lang="es-CO" sz="1500" smtClean="0">
                <a:solidFill>
                  <a:schemeClr val="tx1">
                    <a:lumMod val="50000"/>
                    <a:lumOff val="50000"/>
                  </a:schemeClr>
                </a:solidFill>
              </a:rPr>
              <a:t>Capítulo </a:t>
            </a:r>
            <a:r>
              <a:rPr lang="es-CO" sz="1500" dirty="0">
                <a:solidFill>
                  <a:schemeClr val="tx1">
                    <a:lumMod val="50000"/>
                    <a:lumOff val="50000"/>
                  </a:schemeClr>
                </a:solidFill>
              </a:rPr>
              <a:t>7: Variables instrumentales/</a:t>
            </a:r>
            <a:fld id="{46EEA6EB-34B9-4D75-AF53-78E0D5E0A190}" type="slidenum">
              <a:rPr lang="es-CO" sz="1500">
                <a:solidFill>
                  <a:schemeClr val="tx1">
                    <a:lumMod val="50000"/>
                    <a:lumOff val="50000"/>
                  </a:schemeClr>
                </a:solidFill>
              </a:rPr>
              <a:pPr algn="ctr" fontAlgn="auto">
                <a:spcBef>
                  <a:spcPts val="0"/>
                </a:spcBef>
                <a:spcAft>
                  <a:spcPts val="0"/>
                </a:spcAft>
                <a:defRPr/>
              </a:pPr>
              <a:t>8</a:t>
            </a:fld>
            <a:endParaRPr lang="es-ES" sz="1500" dirty="0">
              <a:solidFill>
                <a:schemeClr val="tx1">
                  <a:lumMod val="50000"/>
                  <a:lumOff val="5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8 Título"/>
          <p:cNvSpPr>
            <a:spLocks noGrp="1"/>
          </p:cNvSpPr>
          <p:nvPr>
            <p:ph type="title"/>
          </p:nvPr>
        </p:nvSpPr>
        <p:spPr>
          <a:xfrm>
            <a:off x="2554288" y="285750"/>
            <a:ext cx="6132512" cy="1131888"/>
          </a:xfrm>
        </p:spPr>
        <p:txBody>
          <a:bodyPr/>
          <a:lstStyle/>
          <a:p>
            <a:pPr eaLnBrk="1" hangingPunct="1"/>
            <a:r>
              <a:rPr lang="es-MX" smtClean="0"/>
              <a:t>Ejemplo: </a:t>
            </a:r>
            <a:r>
              <a:rPr lang="es-MX" i="1" smtClean="0"/>
              <a:t>Canasta 1</a:t>
            </a:r>
            <a:endParaRPr lang="en-US" i="1" smtClean="0"/>
          </a:p>
        </p:txBody>
      </p:sp>
      <p:sp>
        <p:nvSpPr>
          <p:cNvPr id="10" name="9 Marcador de contenido"/>
          <p:cNvSpPr>
            <a:spLocks noGrp="1"/>
          </p:cNvSpPr>
          <p:nvPr>
            <p:ph idx="1"/>
          </p:nvPr>
        </p:nvSpPr>
        <p:spPr>
          <a:xfrm>
            <a:off x="428625" y="1903413"/>
            <a:ext cx="8429625" cy="4525962"/>
          </a:xfrm>
          <a:ln w="28575">
            <a:solidFill>
              <a:schemeClr val="accent1">
                <a:lumMod val="75000"/>
              </a:schemeClr>
            </a:solidFill>
          </a:ln>
        </p:spPr>
        <p:txBody>
          <a:bodyPr rtlCol="0">
            <a:normAutofit/>
          </a:bodyPr>
          <a:lstStyle/>
          <a:p>
            <a:pPr eaLnBrk="1" fontAlgn="auto" hangingPunct="1">
              <a:spcAft>
                <a:spcPts val="0"/>
              </a:spcAft>
              <a:buFont typeface="Arial" pitchFamily="34" charset="0"/>
              <a:buChar char="•"/>
              <a:defRPr/>
            </a:pPr>
            <a:endParaRPr lang="es-MX" sz="2500" dirty="0" smtClean="0"/>
          </a:p>
          <a:p>
            <a:pPr eaLnBrk="1" fontAlgn="auto" hangingPunct="1">
              <a:spcAft>
                <a:spcPts val="0"/>
              </a:spcAft>
              <a:buFont typeface="Arial" pitchFamily="34" charset="0"/>
              <a:buChar char="•"/>
              <a:defRPr/>
            </a:pPr>
            <a:r>
              <a:rPr lang="es-MX" sz="2500" dirty="0" smtClean="0">
                <a:solidFill>
                  <a:schemeClr val="accent5">
                    <a:lumMod val="75000"/>
                  </a:schemeClr>
                </a:solidFill>
              </a:rPr>
              <a:t>Condiciones para la variable instrumental: </a:t>
            </a:r>
          </a:p>
          <a:p>
            <a:pPr lvl="1" eaLnBrk="1" fontAlgn="auto" hangingPunct="1">
              <a:spcAft>
                <a:spcPts val="0"/>
              </a:spcAft>
              <a:buFont typeface="Arial" pitchFamily="34" charset="0"/>
              <a:buChar char="–"/>
              <a:defRPr/>
            </a:pPr>
            <a:r>
              <a:rPr lang="es-MX" sz="2300" dirty="0" smtClean="0"/>
              <a:t>Debe explicar la probabilidad de participar en el programa </a:t>
            </a:r>
            <a:r>
              <a:rPr lang="es-MX" sz="2300" i="1" dirty="0" smtClean="0"/>
              <a:t>Canasta.</a:t>
            </a:r>
          </a:p>
          <a:p>
            <a:pPr lvl="1" eaLnBrk="1" fontAlgn="auto" hangingPunct="1">
              <a:spcAft>
                <a:spcPts val="0"/>
              </a:spcAft>
              <a:buFont typeface="Arial" pitchFamily="34" charset="0"/>
              <a:buChar char="–"/>
              <a:defRPr/>
            </a:pPr>
            <a:r>
              <a:rPr lang="es-MX" sz="2300" dirty="0" smtClean="0"/>
              <a:t>No debe estar relacionada con la motivación de las madres a invertir tiempo para mejorar la salud de sus hijos (proactivas). </a:t>
            </a:r>
          </a:p>
          <a:p>
            <a:pPr lvl="1" eaLnBrk="1" fontAlgn="auto" hangingPunct="1">
              <a:spcAft>
                <a:spcPts val="0"/>
              </a:spcAft>
              <a:buFont typeface="Arial" pitchFamily="34" charset="0"/>
              <a:buChar char="–"/>
              <a:defRPr/>
            </a:pPr>
            <a:r>
              <a:rPr lang="es-MX" sz="2300" dirty="0" smtClean="0"/>
              <a:t>No debe afectar el estado nutricional de los niños directamente.</a:t>
            </a:r>
          </a:p>
          <a:p>
            <a:pPr lvl="1" eaLnBrk="1" fontAlgn="auto" hangingPunct="1">
              <a:spcAft>
                <a:spcPts val="0"/>
              </a:spcAft>
              <a:buFont typeface="Arial" pitchFamily="34" charset="0"/>
              <a:buChar char="–"/>
              <a:defRPr/>
            </a:pPr>
            <a:endParaRPr lang="es-MX" sz="1000" dirty="0" smtClean="0"/>
          </a:p>
          <a:p>
            <a:pPr eaLnBrk="1" fontAlgn="auto" hangingPunct="1">
              <a:spcAft>
                <a:spcPts val="0"/>
              </a:spcAft>
              <a:buFont typeface="Arial" pitchFamily="34" charset="0"/>
              <a:buChar char="•"/>
              <a:defRPr/>
            </a:pPr>
            <a:r>
              <a:rPr lang="es-MX" sz="2500" dirty="0" smtClean="0">
                <a:solidFill>
                  <a:schemeClr val="accent5">
                    <a:lumMod val="75000"/>
                  </a:schemeClr>
                </a:solidFill>
              </a:rPr>
              <a:t>Variable instrumental:</a:t>
            </a:r>
          </a:p>
          <a:p>
            <a:pPr lvl="1" eaLnBrk="1" fontAlgn="auto" hangingPunct="1">
              <a:spcAft>
                <a:spcPts val="0"/>
              </a:spcAft>
              <a:buFont typeface="Arial" pitchFamily="34" charset="0"/>
              <a:buChar char="–"/>
              <a:defRPr/>
            </a:pPr>
            <a:r>
              <a:rPr lang="es-MX" sz="2300" dirty="0" smtClean="0"/>
              <a:t>Distancia del hogar a la oficina administradora del programa.</a:t>
            </a:r>
          </a:p>
        </p:txBody>
      </p:sp>
      <p:pic>
        <p:nvPicPr>
          <p:cNvPr id="18436" name="Picture 1"/>
          <p:cNvPicPr>
            <a:picLocks noChangeAspect="1" noChangeArrowheads="1"/>
          </p:cNvPicPr>
          <p:nvPr/>
        </p:nvPicPr>
        <p:blipFill>
          <a:blip r:embed="rId3" cstate="print"/>
          <a:srcRect/>
          <a:stretch>
            <a:fillRect/>
          </a:stretch>
        </p:blipFill>
        <p:spPr bwMode="auto">
          <a:xfrm>
            <a:off x="0" y="0"/>
            <a:ext cx="2500313" cy="1189038"/>
          </a:xfrm>
          <a:prstGeom prst="rect">
            <a:avLst/>
          </a:prstGeom>
          <a:noFill/>
          <a:ln w="9525">
            <a:noFill/>
            <a:miter lim="800000"/>
            <a:headEnd/>
            <a:tailEnd/>
          </a:ln>
        </p:spPr>
      </p:pic>
      <p:sp>
        <p:nvSpPr>
          <p:cNvPr id="7" name="6 Rectángulo"/>
          <p:cNvSpPr/>
          <p:nvPr/>
        </p:nvSpPr>
        <p:spPr>
          <a:xfrm>
            <a:off x="0" y="6534150"/>
            <a:ext cx="9144000" cy="323850"/>
          </a:xfrm>
          <a:prstGeom prst="rect">
            <a:avLst/>
          </a:prstGeom>
        </p:spPr>
        <p:txBody>
          <a:bodyPr>
            <a:spAutoFit/>
          </a:bodyPr>
          <a:lstStyle/>
          <a:p>
            <a:pPr algn="ctr" fontAlgn="auto">
              <a:spcBef>
                <a:spcPts val="0"/>
              </a:spcBef>
              <a:spcAft>
                <a:spcPts val="0"/>
              </a:spcAft>
              <a:defRPr/>
            </a:pPr>
            <a:r>
              <a:rPr lang="es-MX" sz="1500" smtClean="0">
                <a:solidFill>
                  <a:schemeClr val="tx1">
                    <a:lumMod val="50000"/>
                    <a:lumOff val="50000"/>
                  </a:schemeClr>
                </a:solidFill>
              </a:rPr>
              <a:t>Guía práctica para la evaluación de impacto /</a:t>
            </a:r>
            <a:r>
              <a:rPr lang="es-CO" sz="1500" smtClean="0">
                <a:solidFill>
                  <a:schemeClr val="tx1">
                    <a:lumMod val="50000"/>
                    <a:lumOff val="50000"/>
                  </a:schemeClr>
                </a:solidFill>
              </a:rPr>
              <a:t>Capítulo </a:t>
            </a:r>
            <a:r>
              <a:rPr lang="es-CO" sz="1500" dirty="0">
                <a:solidFill>
                  <a:schemeClr val="tx1">
                    <a:lumMod val="50000"/>
                    <a:lumOff val="50000"/>
                  </a:schemeClr>
                </a:solidFill>
              </a:rPr>
              <a:t>7: Variables instrumentales/</a:t>
            </a:r>
            <a:fld id="{9D360208-CB75-4329-9442-843EF1FD37AF}" type="slidenum">
              <a:rPr lang="es-CO" sz="1500">
                <a:solidFill>
                  <a:schemeClr val="tx1">
                    <a:lumMod val="50000"/>
                    <a:lumOff val="50000"/>
                  </a:schemeClr>
                </a:solidFill>
              </a:rPr>
              <a:pPr algn="ctr" fontAlgn="auto">
                <a:spcBef>
                  <a:spcPts val="0"/>
                </a:spcBef>
                <a:spcAft>
                  <a:spcPts val="0"/>
                </a:spcAft>
                <a:defRPr/>
              </a:pPr>
              <a:t>9</a:t>
            </a:fld>
            <a:endParaRPr lang="es-ES" sz="1500" dirty="0">
              <a:solidFill>
                <a:schemeClr val="tx1">
                  <a:lumMod val="50000"/>
                  <a:lumOff val="50000"/>
                </a:schemeClr>
              </a:solidFill>
            </a:endParaRP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4305</TotalTime>
  <Words>2732</Words>
  <Application>Microsoft Office PowerPoint</Application>
  <PresentationFormat>Presentación en pantalla (4:3)</PresentationFormat>
  <Paragraphs>379</Paragraphs>
  <Slides>39</Slides>
  <Notes>39</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39</vt:i4>
      </vt:variant>
    </vt:vector>
  </HeadingPairs>
  <TitlesOfParts>
    <vt:vector size="41" baseType="lpstr">
      <vt:lpstr>Tema de Office</vt:lpstr>
      <vt:lpstr>Ecuación</vt:lpstr>
      <vt:lpstr>Capítulo 7</vt:lpstr>
      <vt:lpstr>Variables instrumentales</vt:lpstr>
      <vt:lpstr>Variables instrumentales</vt:lpstr>
      <vt:lpstr>Variables instrumentales</vt:lpstr>
      <vt:lpstr>Variables instrumentales</vt:lpstr>
      <vt:lpstr>Variables instrumentales</vt:lpstr>
      <vt:lpstr>Ejemplo: Canasta 1</vt:lpstr>
      <vt:lpstr>Ejemplo: Canasta 1</vt:lpstr>
      <vt:lpstr>Ejemplo: Canasta 1</vt:lpstr>
      <vt:lpstr>Variables instrumentales</vt:lpstr>
      <vt:lpstr>Variables instrumentales</vt:lpstr>
      <vt:lpstr>Ejemplo: Canasta 2</vt:lpstr>
      <vt:lpstr>Ejemplo: Canasta 2</vt:lpstr>
      <vt:lpstr>Variables instrumentales</vt:lpstr>
      <vt:lpstr>Supuesto de monotonicidad </vt:lpstr>
      <vt:lpstr>Supuesto de monotonicidad </vt:lpstr>
      <vt:lpstr>Variables instrumentales Estimador</vt:lpstr>
      <vt:lpstr>Análogo muestral</vt:lpstr>
      <vt:lpstr>Variables instrumentales mínimos cuadrados en dos etapas (MC2E)</vt:lpstr>
      <vt:lpstr>Variables instrumentales MC2E</vt:lpstr>
      <vt:lpstr>Variables instrumentales MC2E</vt:lpstr>
      <vt:lpstr>Variables instrumentales MC2E</vt:lpstr>
      <vt:lpstr>Elección de los instrumentos</vt:lpstr>
      <vt:lpstr>Evaluación de la variable instrumental </vt:lpstr>
      <vt:lpstr>Pruebas de relevancia </vt:lpstr>
      <vt:lpstr>Pruebas de exogeneidad Modelos sobreidentificados </vt:lpstr>
      <vt:lpstr>Prueba de sobreidentificación (Sargan)</vt:lpstr>
      <vt:lpstr>Prueba de sobreidentificación (Sargan)</vt:lpstr>
      <vt:lpstr>  Variables instrumentales: Problemas potenciales </vt:lpstr>
      <vt:lpstr>  Variables instrumentales: Problemas potenciales </vt:lpstr>
      <vt:lpstr>  Variables instrumentales: Problemas potenciales </vt:lpstr>
      <vt:lpstr>Variables instrumentales Ejemplo: Canasta</vt:lpstr>
      <vt:lpstr>Variables instrumentales Ejemplo: Canasta</vt:lpstr>
      <vt:lpstr>Conclusiones</vt:lpstr>
      <vt:lpstr>Ejemplo: Servicio militar y salario como civil (Angrist, 1989)</vt:lpstr>
      <vt:lpstr>Ejemplo: Servicio militar y salario como civil </vt:lpstr>
      <vt:lpstr>Ejemplo: Hogares comunitarios (Attanasio y Vera-Hernández, 2004)</vt:lpstr>
      <vt:lpstr>Ejemplo: Hogares comunitarios (Attanasio y Vera-Hernández, 2004)</vt:lpstr>
      <vt:lpstr>Ejemplo: Hogares comunitarios (Attanasio y Vera-Hernández, 2004)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Capítulo 6.4</dc:title>
  <dc:creator>Cynthia</dc:creator>
  <cp:lastModifiedBy>profeivan</cp:lastModifiedBy>
  <cp:revision>252</cp:revision>
  <dcterms:created xsi:type="dcterms:W3CDTF">2010-06-11T15:51:37Z</dcterms:created>
  <dcterms:modified xsi:type="dcterms:W3CDTF">2011-04-10T13:19:36Z</dcterms:modified>
</cp:coreProperties>
</file>