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300" r:id="rId12"/>
    <p:sldId id="263" r:id="rId13"/>
    <p:sldId id="266" r:id="rId14"/>
    <p:sldId id="267" r:id="rId15"/>
    <p:sldId id="268" r:id="rId16"/>
    <p:sldId id="269" r:id="rId17"/>
    <p:sldId id="270" r:id="rId18"/>
    <p:sldId id="288" r:id="rId19"/>
    <p:sldId id="289" r:id="rId20"/>
    <p:sldId id="271" r:id="rId21"/>
    <p:sldId id="304" r:id="rId22"/>
    <p:sldId id="305" r:id="rId23"/>
    <p:sldId id="306" r:id="rId24"/>
    <p:sldId id="278" r:id="rId25"/>
    <p:sldId id="279" r:id="rId26"/>
    <p:sldId id="301" r:id="rId27"/>
    <p:sldId id="303" r:id="rId28"/>
    <p:sldId id="296" r:id="rId29"/>
    <p:sldId id="297" r:id="rId30"/>
    <p:sldId id="298" r:id="rId31"/>
    <p:sldId id="299" r:id="rId32"/>
    <p:sldId id="302" r:id="rId33"/>
    <p:sldId id="280" r:id="rId34"/>
    <p:sldId id="290" r:id="rId35"/>
    <p:sldId id="284" r:id="rId36"/>
    <p:sldId id="285" r:id="rId37"/>
    <p:sldId id="286" r:id="rId38"/>
    <p:sldId id="287" r:id="rId39"/>
    <p:sldId id="291" r:id="rId40"/>
    <p:sldId id="292" r:id="rId41"/>
    <p:sldId id="293" r:id="rId42"/>
    <p:sldId id="294" r:id="rId43"/>
    <p:sldId id="29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2019 - 2020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We are not sure what the value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 really is, however. Looking at the chart above, it appears that the rate might become higher late in the observation period, which is equivalent to saying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increases at some point during the observations. (Recall that a higher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assigns more probability to larger outcomes. That is, there is a higher probability of many text messages having been sent on a given day)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7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How can we represent this observation mathematically? Let's assume that on some day during the observation period (call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),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suddenly jumps to a higher value. So we really have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parameters: one for the period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and one for the rest of the observation period. In the literature, a sudden transition like this would be called a switch point: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If, in reality, no sudden change occurred and indeed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posterior distributions should look about equal.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98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E5F7-4AE4-4E4A-BC7D-E573F363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We are interested in inferring the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s. To use Bayesian inference, we need to assign prior probabilities to the different possible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What would be good prior probability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Recall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can be any positive number. As we saw earlier, the exponential distribution provides a continuous density function for positive numbers, so it might be a good choice for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recall that the exponential distribution takes a parameter of its own, so we'll need to include that parameter in our model. Let's call that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1699-6F39-4EBD-A786-82BB0A4E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a hyper-parameter or parent variable. In literal terms, it is a parameter that influences other parameters. Our initial guess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does not influence the model too strongly, so we have some flexibility in our choice. A good rule of thumb is to set the exponential parameter equal to the inverse of the average of the count data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0E9-1670-498B-AA6C-F15559B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? Because of the noisiness of the data, it's difficult to pick out a priori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Instead, we can assign a </a:t>
                </a:r>
                <a:r>
                  <a:rPr lang="en-US" i="1" dirty="0"/>
                  <a:t>uniform prior belief </a:t>
                </a:r>
                <a:r>
                  <a:rPr lang="en-US" dirty="0"/>
                  <a:t>to every possible day. This is equivalent to saying: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041-54A8-40A3-AC6D-A4CD70E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We started by thinking "what is the best random variable to describe this count data?" A Poisson random variable is a good candidate because it can represent count data. So we model the number of </a:t>
                </a:r>
                <a:r>
                  <a:rPr lang="en-US" dirty="0" err="1"/>
                  <a:t>sms's</a:t>
                </a:r>
                <a:r>
                  <a:rPr lang="en-US" dirty="0"/>
                  <a:t> received as sampled from a Poisson distribution.</a:t>
                </a:r>
              </a:p>
              <a:p>
                <a:pPr algn="just"/>
                <a:r>
                  <a:rPr lang="en-US" dirty="0"/>
                  <a:t>Next, we think, "Ok, assuming </a:t>
                </a:r>
                <a:r>
                  <a:rPr lang="en-US" dirty="0" err="1"/>
                  <a:t>sms's</a:t>
                </a:r>
                <a:r>
                  <a:rPr lang="en-US" dirty="0"/>
                  <a:t> are Poisson-distributed, what do I need for the Poisson distribution?" Well, the Poisson distribution has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Do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No. In fact, we have a suspicion that there are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values, one for the earlier </a:t>
                </a:r>
                <a:r>
                  <a:rPr lang="en-US" dirty="0" err="1"/>
                  <a:t>behaviour</a:t>
                </a:r>
                <a:r>
                  <a:rPr lang="en-US" dirty="0"/>
                  <a:t> and one for the later </a:t>
                </a:r>
                <a:r>
                  <a:rPr lang="en-US" dirty="0" err="1"/>
                  <a:t>behaviour</a:t>
                </a:r>
                <a:r>
                  <a:rPr lang="en-US" dirty="0"/>
                  <a:t>. We don't know when the </a:t>
                </a:r>
                <a:r>
                  <a:rPr lang="en-US" dirty="0" err="1"/>
                  <a:t>behaviour</a:t>
                </a:r>
                <a:r>
                  <a:rPr lang="en-US" dirty="0"/>
                  <a:t> switches though, but call the </a:t>
                </a:r>
                <a:r>
                  <a:rPr lang="en-US" dirty="0" err="1"/>
                  <a:t>switchpoint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What is a good distribution for the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s? The exponential is good, as it assigns probabilities to positive real numbers. Well the exponential distribution has a parameter too, 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r="-462" b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6ABD-E3FE-4F30-8876-3B5A81A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Do we know what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might be? No. At this point, we could continue and assign a distribution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but it's better to stop once we reach a set level of ignorance: whereas we have a prior belief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("it probably changes over time", "it's likely between 10 and 30", etc.), we don't really have any strong beliefs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So it's best to stop here.</a:t>
                </a:r>
              </a:p>
              <a:p>
                <a:pPr marL="400050" lvl="1" indent="0" algn="just">
                  <a:buNone/>
                </a:pPr>
                <a:r>
                  <a:rPr lang="en-US" sz="1900" dirty="0"/>
                  <a:t>What is a good value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then? We think that the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s are between 10-30, so if we set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really low (which corresponds to larger probability on high values) we are not reflecting our prior well. Similar, a too-high alpha misses our prior belief as well. A good idea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as to reflect our belief is to set the value so that the mean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/>
                  <a:t>, given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, is equal to our observed mean.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We have no expert opinion of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So we will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from a discrete uniform distribution over the entire timespan.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9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3" y="2162240"/>
            <a:ext cx="10163818" cy="3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3DDA-B559-42DA-BC37-77BFE14D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CE7-10C9-4390-B151-B9797BF0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Generative models are statistical models that describe a joint distribution over three types of random variables:</a:t>
            </a:r>
          </a:p>
          <a:p>
            <a:pPr algn="just"/>
            <a:r>
              <a:rPr lang="en-US" dirty="0"/>
              <a:t>The “observed” random variables (often the “input space”), which are the random variables we have data for.</a:t>
            </a:r>
          </a:p>
          <a:p>
            <a:pPr algn="just"/>
            <a:r>
              <a:rPr lang="en-US" dirty="0"/>
              <a:t>The “latent” random variables, which are the random variables that play a role in the statistical model, but which are never observed (in the Bayesian setting, these are usually, at the very least, the parameters of the model).</a:t>
            </a:r>
          </a:p>
          <a:p>
            <a:pPr algn="just"/>
            <a:r>
              <a:rPr lang="en-US" dirty="0"/>
              <a:t>The “predicted” random variables, which are the random variables that represent the target predictions.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This categorization for the random variables in the joint distribution is not mutually exclusive</a:t>
            </a:r>
          </a:p>
          <a:p>
            <a:pPr marL="0" indent="0" algn="just">
              <a:buNone/>
            </a:pPr>
            <a:r>
              <a:rPr lang="en-US" dirty="0"/>
              <a:t>(though observed random variables are never latent). For example, the predicted random</a:t>
            </a:r>
          </a:p>
          <a:p>
            <a:pPr marL="0" indent="0" algn="just">
              <a:buNone/>
            </a:pPr>
            <a:r>
              <a:rPr lang="en-US" dirty="0"/>
              <a:t>variables can be also latent, such as in the unsupervised setting</a:t>
            </a:r>
          </a:p>
        </p:txBody>
      </p:sp>
    </p:spTree>
    <p:extLst>
      <p:ext uri="{BB962C8B-B14F-4D97-AF65-F5344CB8AC3E}">
        <p14:creationId xmlns:p14="http://schemas.microsoft.com/office/powerpoint/2010/main" val="390915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34D3-E8F1-42D0-AC2E-82A1BD37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800F-51B2-48AA-8BE7-6C0D7991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527944"/>
          </a:xfrm>
        </p:spPr>
        <p:txBody>
          <a:bodyPr/>
          <a:lstStyle/>
          <a:p>
            <a:pPr algn="just"/>
            <a:r>
              <a:rPr lang="en-US" dirty="0"/>
              <a:t>A generative stories identify a joint distribution over the variables in the model, where this joint distribution is a product of several factors.</a:t>
            </a:r>
          </a:p>
          <a:p>
            <a:pPr algn="just"/>
            <a:r>
              <a:rPr lang="en-US" dirty="0"/>
              <a:t>The generative story picks an ordering for the random variables, and the </a:t>
            </a:r>
            <a:r>
              <a:rPr lang="en-US" i="1" dirty="0"/>
              <a:t>chain rule</a:t>
            </a:r>
            <a:r>
              <a:rPr lang="en-US" dirty="0"/>
              <a:t> is applied using that order to yield the joint distribution.</a:t>
            </a:r>
          </a:p>
          <a:p>
            <a:pPr algn="just"/>
            <a:r>
              <a:rPr lang="en-US" dirty="0"/>
              <a:t>Each factor can theoretically condition on all possible random variables that were generated before, but the independence assumptions in the model make some of these variables unnecessary to condition 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D2F763AD-8B7D-445F-8357-889EC2630937}"/>
                  </a:ext>
                </a:extLst>
              </p:cNvPr>
              <p:cNvSpPr/>
              <p:nvPr/>
            </p:nvSpPr>
            <p:spPr>
              <a:xfrm>
                <a:off x="1898542" y="5147421"/>
                <a:ext cx="9988658" cy="923410"/>
              </a:xfrm>
              <a:prstGeom prst="cloudCallout">
                <a:avLst>
                  <a:gd name="adj1" fmla="val 36338"/>
                  <a:gd name="adj2" fmla="val -223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D2F763AD-8B7D-445F-8357-889EC263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42" y="5147421"/>
                <a:ext cx="9988658" cy="923410"/>
              </a:xfrm>
              <a:prstGeom prst="cloudCallout">
                <a:avLst>
                  <a:gd name="adj1" fmla="val 36338"/>
                  <a:gd name="adj2" fmla="val -223663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C4BC9-7379-41D0-A763-FB66B34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Elaborate “Hello World!”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F9DD07-02EB-46E0-9189-B73823B14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Your most humble servant and most faithful friend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BB791-E5EF-4242-8654-81667203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4276725"/>
            <a:ext cx="1771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0" y="2153004"/>
            <a:ext cx="10163818" cy="3843353"/>
          </a:xfrm>
          <a:prstGeom prst="rect">
            <a:avLst/>
          </a:prstGeom>
        </p:spPr>
      </p:pic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1EC48467-2526-49F3-BD94-9A66C850899B}"/>
              </a:ext>
            </a:extLst>
          </p:cNvPr>
          <p:cNvSpPr/>
          <p:nvPr/>
        </p:nvSpPr>
        <p:spPr>
          <a:xfrm>
            <a:off x="6315559" y="5517397"/>
            <a:ext cx="1518835" cy="612648"/>
          </a:xfrm>
          <a:prstGeom prst="borderCallout3">
            <a:avLst>
              <a:gd name="adj1" fmla="val 47394"/>
              <a:gd name="adj2" fmla="val -1036"/>
              <a:gd name="adj3" fmla="val 18750"/>
              <a:gd name="adj4" fmla="val -16667"/>
              <a:gd name="adj5" fmla="val 100000"/>
              <a:gd name="adj6" fmla="val -16667"/>
              <a:gd name="adj7" fmla="val 53514"/>
              <a:gd name="adj8" fmla="val -34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“observed”  variables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3493F8-7CC0-477C-8BEB-EBDBC7440494}"/>
              </a:ext>
            </a:extLst>
          </p:cNvPr>
          <p:cNvSpPr/>
          <p:nvPr/>
        </p:nvSpPr>
        <p:spPr>
          <a:xfrm rot="654432">
            <a:off x="3598667" y="2789065"/>
            <a:ext cx="4947287" cy="2259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1D16D291-1790-4109-A2B1-0B3E752EB673}"/>
              </a:ext>
            </a:extLst>
          </p:cNvPr>
          <p:cNvSpPr/>
          <p:nvPr/>
        </p:nvSpPr>
        <p:spPr>
          <a:xfrm>
            <a:off x="2336801" y="5495743"/>
            <a:ext cx="2129148" cy="612648"/>
          </a:xfrm>
          <a:prstGeom prst="borderCallout2">
            <a:avLst>
              <a:gd name="adj1" fmla="val 47395"/>
              <a:gd name="adj2" fmla="val -524"/>
              <a:gd name="adj3" fmla="val 18750"/>
              <a:gd name="adj4" fmla="val -16667"/>
              <a:gd name="adj5" fmla="val -216159"/>
              <a:gd name="adj6" fmla="val 68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“latent” variables</a:t>
            </a:r>
          </a:p>
        </p:txBody>
      </p: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93392978-3341-450B-B719-F3514B744ECD}"/>
              </a:ext>
            </a:extLst>
          </p:cNvPr>
          <p:cNvSpPr/>
          <p:nvPr/>
        </p:nvSpPr>
        <p:spPr>
          <a:xfrm>
            <a:off x="2974109" y="2057192"/>
            <a:ext cx="2540000" cy="612648"/>
          </a:xfrm>
          <a:prstGeom prst="borderCallout3">
            <a:avLst>
              <a:gd name="adj1" fmla="val 47395"/>
              <a:gd name="adj2" fmla="val -1060"/>
              <a:gd name="adj3" fmla="val 18750"/>
              <a:gd name="adj4" fmla="val -16667"/>
              <a:gd name="adj5" fmla="val 100000"/>
              <a:gd name="adj6" fmla="val -16667"/>
              <a:gd name="adj7" fmla="val 167237"/>
              <a:gd name="adj8" fmla="val 4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“predicted” variable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D48F433-18F7-4A9B-BD97-85AEF0F56941}"/>
              </a:ext>
            </a:extLst>
          </p:cNvPr>
          <p:cNvSpPr/>
          <p:nvPr/>
        </p:nvSpPr>
        <p:spPr>
          <a:xfrm>
            <a:off x="7377193" y="2057192"/>
            <a:ext cx="4311113" cy="970450"/>
          </a:xfrm>
          <a:prstGeom prst="borderCallout1">
            <a:avLst>
              <a:gd name="adj1" fmla="val 47395"/>
              <a:gd name="adj2" fmla="val -406"/>
              <a:gd name="adj3" fmla="val 67272"/>
              <a:gd name="adj4" fmla="val -7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“hyperparameter” (not random)</a:t>
            </a:r>
          </a:p>
          <a:p>
            <a:pPr algn="ctr"/>
            <a:r>
              <a:rPr lang="en-US" dirty="0"/>
              <a:t>usually estimated by maximum likelihood (</a:t>
            </a:r>
            <a:r>
              <a:rPr lang="en-US" i="1" dirty="0"/>
              <a:t>empirical Bayes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2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pymc</a:t>
            </a:r>
            <a:r>
              <a:rPr lang="en-US" sz="1400" dirty="0">
                <a:latin typeface="Consolas" panose="020B0609020204030204" pitchFamily="49" charset="0"/>
              </a:rPr>
              <a:t> as pm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np.loadtxt</a:t>
            </a:r>
            <a:r>
              <a:rPr lang="en-US" sz="1400" dirty="0">
                <a:latin typeface="Consolas" panose="020B0609020204030204" pitchFamily="49" charset="0"/>
              </a:rPr>
              <a:t>("txtdata.csv")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alpha = 1.0 / </a:t>
            </a:r>
            <a:r>
              <a:rPr lang="en-US" sz="1400" dirty="0" err="1">
                <a:latin typeface="Consolas" panose="020B0609020204030204" pitchFamily="49" charset="0"/>
              </a:rPr>
              <a:t>count_data.mean</a:t>
            </a:r>
            <a:r>
              <a:rPr lang="en-US" sz="1400" dirty="0">
                <a:latin typeface="Consolas" panose="020B0609020204030204" pitchFamily="49" charset="0"/>
              </a:rPr>
              <a:t>()  # Recall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is the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# variable that holds our txt counts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("lambda_1",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("lambda_2",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tau = </a:t>
            </a:r>
            <a:r>
              <a:rPr lang="en-US" sz="1400" dirty="0" err="1">
                <a:latin typeface="Consolas" panose="020B0609020204030204" pitchFamily="49" charset="0"/>
              </a:rPr>
              <a:t>pm.DiscreteUniform</a:t>
            </a:r>
            <a:r>
              <a:rPr lang="en-US" sz="1400" dirty="0">
                <a:latin typeface="Consolas" panose="020B0609020204030204" pitchFamily="49" charset="0"/>
              </a:rPr>
              <a:t>("tau", lower=0, upper=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@</a:t>
            </a:r>
            <a:r>
              <a:rPr lang="en-US" sz="1400" dirty="0" err="1">
                <a:latin typeface="Consolas" panose="020B0609020204030204" pitchFamily="49" charset="0"/>
              </a:rPr>
              <a:t>pm.deterministic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def lambda_(tau=tau, lambda_1=lambda_1, lambda_2=lambda_2):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out = </a:t>
            </a:r>
            <a:r>
              <a:rPr lang="en-US" sz="1400" dirty="0" err="1">
                <a:latin typeface="Consolas" panose="020B0609020204030204" pitchFamily="49" charset="0"/>
              </a:rPr>
              <a:t>np.zeros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out[:tau] = lambda_1  # lambda before tau is lambda1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out[tau:] = lambda_2  # lambda after (and including) tau is lambda2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out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0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5FDCB-0DF4-4B77-928A-390843DA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A30C-5BD9-4CEB-974A-78F4E014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671F6-9E1C-462B-8E1E-63933582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4B1-3145-4B60-B252-81C1C983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30278"/>
            <a:ext cx="10554574" cy="475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80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alpha = 1.0 / 20.0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observation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", lambda_, size=80)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model =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([observation, lambda_1, lambda_2, tau])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pm.MCMC</a:t>
            </a:r>
            <a:r>
              <a:rPr lang="en-US" sz="1400" dirty="0">
                <a:latin typeface="Consolas" panose="020B06090202040302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mcmc.sample</a:t>
            </a:r>
            <a:r>
              <a:rPr lang="en-US" sz="1400" dirty="0">
                <a:latin typeface="Consolas" panose="020B0609020204030204" pitchFamily="49" charset="0"/>
              </a:rPr>
              <a:t>(40000, 10000, 1)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('tau')[:]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obs_samples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')[:]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data = </a:t>
            </a:r>
            <a:r>
              <a:rPr lang="en-US" sz="1400" dirty="0" err="1">
                <a:latin typeface="Consolas" panose="020B0609020204030204" pitchFamily="49" charset="0"/>
              </a:rPr>
              <a:t>obs_samples</a:t>
            </a:r>
            <a:r>
              <a:rPr lang="en-US" sz="1400" dirty="0">
                <a:latin typeface="Consolas" panose="020B0609020204030204" pitchFamily="49" charset="0"/>
              </a:rPr>
              <a:t>[10000][:]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tau =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[10000]</a:t>
            </a:r>
          </a:p>
        </p:txBody>
      </p:sp>
    </p:spTree>
    <p:extLst>
      <p:ext uri="{BB962C8B-B14F-4D97-AF65-F5344CB8AC3E}">
        <p14:creationId xmlns:p14="http://schemas.microsoft.com/office/powerpoint/2010/main" val="76917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Having the model, we can simulate a possible realization of the dataset: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Specify when the user's </a:t>
                </a:r>
                <a:r>
                  <a:rPr lang="en-US" dirty="0" err="1"/>
                  <a:t>behaviour</a:t>
                </a:r>
                <a:r>
                  <a:rPr lang="en-US" dirty="0"/>
                  <a:t> switches by sampling from </a:t>
                </a:r>
                <a:r>
                  <a:rPr lang="en-US" dirty="0" err="1"/>
                  <a:t>DiscreteUniform</a:t>
                </a:r>
                <a:r>
                  <a:rPr lang="en-US" dirty="0"/>
                  <a:t>(0, 80):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tau = </a:t>
                </a:r>
                <a:r>
                  <a:rPr lang="en-US" dirty="0" err="1">
                    <a:latin typeface="Consolas" panose="020B0609020204030204" pitchFamily="49" charset="0"/>
                  </a:rPr>
                  <a:t>pm.rdiscrete_uniform</a:t>
                </a:r>
                <a:r>
                  <a:rPr lang="en-US" dirty="0">
                    <a:latin typeface="Consolas" panose="020B0609020204030204" pitchFamily="49" charset="0"/>
                  </a:rPr>
                  <a:t>(0, 80)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print(tau)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21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distribution: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alpha = 1. / 20.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lambda_1, lambda_2 = </a:t>
                </a:r>
                <a:r>
                  <a:rPr lang="en-US" dirty="0" err="1">
                    <a:latin typeface="Consolas" panose="020B0609020204030204" pitchFamily="49" charset="0"/>
                  </a:rPr>
                  <a:t>pm.rexponential</a:t>
                </a:r>
                <a:r>
                  <a:rPr lang="en-US" dirty="0">
                    <a:latin typeface="Consolas" panose="020B0609020204030204" pitchFamily="49" charset="0"/>
                  </a:rPr>
                  <a:t>(alpha, 2)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print(lambda_1, lambda_2)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20.7789591495 62.1938883352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dirty="0"/>
                  <a:t>For days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represent the user's received SMS count by sampling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sample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days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data = </a:t>
                </a:r>
                <a:r>
                  <a:rPr lang="en-US" dirty="0" err="1">
                    <a:latin typeface="Consolas" panose="020B0609020204030204" pitchFamily="49" charset="0"/>
                  </a:rPr>
                  <a:t>np.r</a:t>
                </a:r>
                <a:r>
                  <a:rPr lang="en-US" dirty="0">
                    <a:latin typeface="Consolas" panose="020B0609020204030204" pitchFamily="49" charset="0"/>
                  </a:rPr>
                  <a:t>_[</a:t>
                </a:r>
                <a:r>
                  <a:rPr lang="en-US" dirty="0" err="1">
                    <a:latin typeface="Consolas" panose="020B0609020204030204" pitchFamily="49" charset="0"/>
                  </a:rPr>
                  <a:t>pm.rpoisson</a:t>
                </a:r>
                <a:r>
                  <a:rPr lang="en-US" dirty="0">
                    <a:latin typeface="Consolas" panose="020B0609020204030204" pitchFamily="49" charset="0"/>
                  </a:rPr>
                  <a:t>(lambda_1, tau), </a:t>
                </a:r>
                <a:r>
                  <a:rPr lang="en-US" dirty="0" err="1">
                    <a:latin typeface="Consolas" panose="020B0609020204030204" pitchFamily="49" charset="0"/>
                  </a:rPr>
                  <a:t>pm.rpoisson</a:t>
                </a:r>
                <a:r>
                  <a:rPr lang="en-US" dirty="0">
                    <a:latin typeface="Consolas" panose="020B0609020204030204" pitchFamily="49" charset="0"/>
                  </a:rPr>
                  <a:t>(lambda_2, 80 - tau)]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dirty="0"/>
                  <a:t>Plot the artificial dataset: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plt.bar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np.arange</a:t>
                </a:r>
                <a:r>
                  <a:rPr lang="en-US" dirty="0">
                    <a:latin typeface="Consolas" panose="020B0609020204030204" pitchFamily="49" charset="0"/>
                  </a:rPr>
                  <a:t>(80), data, color="#348ABD")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plt.bar</a:t>
                </a:r>
                <a:r>
                  <a:rPr lang="en-US" dirty="0">
                    <a:latin typeface="Consolas" panose="020B0609020204030204" pitchFamily="49" charset="0"/>
                  </a:rPr>
                  <a:t>(tau - 1, data[tau - 1], color="r", label="user </a:t>
                </a:r>
                <a:r>
                  <a:rPr lang="en-US" dirty="0" err="1">
                    <a:latin typeface="Consolas" panose="020B0609020204030204" pitchFamily="49" charset="0"/>
                  </a:rPr>
                  <a:t>behaviour</a:t>
                </a:r>
                <a:r>
                  <a:rPr lang="en-US" dirty="0">
                    <a:latin typeface="Consolas" panose="020B0609020204030204" pitchFamily="49" charset="0"/>
                  </a:rPr>
                  <a:t> changed")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plt.xlabel</a:t>
                </a:r>
                <a:r>
                  <a:rPr lang="en-US" dirty="0">
                    <a:latin typeface="Consolas" panose="020B0609020204030204" pitchFamily="49" charset="0"/>
                  </a:rPr>
                  <a:t>("Time (days)")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plt.ylabel</a:t>
                </a:r>
                <a:r>
                  <a:rPr lang="en-US" dirty="0">
                    <a:latin typeface="Consolas" panose="020B0609020204030204" pitchFamily="49" charset="0"/>
                  </a:rPr>
                  <a:t>("count of text-</a:t>
                </a:r>
                <a:r>
                  <a:rPr lang="en-US" dirty="0" err="1">
                    <a:latin typeface="Consolas" panose="020B0609020204030204" pitchFamily="49" charset="0"/>
                  </a:rPr>
                  <a:t>msgs</a:t>
                </a:r>
                <a:r>
                  <a:rPr lang="en-US" dirty="0">
                    <a:latin typeface="Consolas" panose="020B0609020204030204" pitchFamily="49" charset="0"/>
                  </a:rPr>
                  <a:t> received")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plt.title</a:t>
                </a:r>
                <a:r>
                  <a:rPr lang="en-US" dirty="0">
                    <a:latin typeface="Consolas" panose="020B0609020204030204" pitchFamily="49" charset="0"/>
                  </a:rPr>
                  <a:t>("Artificial dataset")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plt.xlim</a:t>
                </a:r>
                <a:r>
                  <a:rPr lang="en-US" dirty="0">
                    <a:latin typeface="Consolas" panose="020B0609020204030204" pitchFamily="49" charset="0"/>
                  </a:rPr>
                  <a:t>(0, 80)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plt.legend</a:t>
                </a:r>
                <a:r>
                  <a:rPr lang="en-US" dirty="0">
                    <a:latin typeface="Consolas" panose="020B0609020204030204" pitchFamily="49" charset="0"/>
                  </a:rPr>
                  <a:t>();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431-4CD8-4675-8895-92CF7740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3C0CDB-4789-4CB5-AB90-CFA032F3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77" y="2951377"/>
            <a:ext cx="7248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F3B-5547-4FD1-9CB2-0D4C9D00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Artificial Datasets</a:t>
            </a:r>
          </a:p>
        </p:txBody>
      </p:sp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27FA312-2A42-421A-AC22-0A5C3BAD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71" y="2886721"/>
            <a:ext cx="7058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48674-79EE-412C-AFD7-B753213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8D86-A69F-4D92-B3C4-460690040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9CFF6-11B8-4A2B-860C-D36DB8D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71760-4FD1-4120-A265-6940A252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148"/>
            <a:ext cx="12192000" cy="4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observation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", lambda_, value=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, observed=True)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model =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([observation, lambda_1, lambda_2, tau])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pm.MCMC</a:t>
            </a:r>
            <a:r>
              <a:rPr lang="en-US" sz="1400" dirty="0">
                <a:latin typeface="Consolas" panose="020B06090202040302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mcmc.sample</a:t>
            </a:r>
            <a:r>
              <a:rPr lang="en-US" sz="1400" dirty="0">
                <a:latin typeface="Consolas" panose="020B0609020204030204" pitchFamily="49" charset="0"/>
              </a:rPr>
              <a:t>(40000, 10000, 1)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lambda_1_samples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('lambda_1')[:]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lambda_2_samples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('lambda_2')[:]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('tau')[:]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7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50633-25CA-40AB-BB2B-2F882114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89EB1-EE5D-481B-A728-65377624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6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posterior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7F97B-0C2F-4CCF-B922-4F9E546B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913638"/>
            <a:ext cx="5651069" cy="47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0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EC223-A674-4834-BE7C-D4505D09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/>
          <a:lstStyle/>
          <a:p>
            <a:r>
              <a:rPr lang="en-US" sz="3200" dirty="0"/>
              <a:t>Expected number of texts per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89EA5-8C71-4212-9730-FA8D2FA1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84" y="446088"/>
            <a:ext cx="7467993" cy="629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, lambda_1_samples, lambda_2_samples contain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N samples from the corresponding posterior distribution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N = </a:t>
            </a:r>
            <a:r>
              <a:rPr lang="en-US" sz="1400" dirty="0" err="1">
                <a:latin typeface="Consolas" panose="020B0609020204030204" pitchFamily="49" charset="0"/>
              </a:rPr>
              <a:t>tau_samples.shape</a:t>
            </a:r>
            <a:r>
              <a:rPr lang="en-US" sz="14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np.zeros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for day in range(0, 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ix is a bool index of all tau samples corresponding to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 occurring prior to value of 'day'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ix = day &lt;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Each posterior sample corresponds to a value for tau.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for each day, that value of tau indicates whether we're "before"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(in the lambda1 "regime") 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 "after" (in the lambda2 "regime")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by taking the posterior sample of lambda1/2 accordingly, we can average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over all samples to get an expected value for lambda on that day.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As explained, the "message count" random variable is Poisson distributed,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and therefore lambda (the </a:t>
            </a:r>
            <a:r>
              <a:rPr lang="en-US" sz="1400" dirty="0" err="1">
                <a:latin typeface="Consolas" panose="020B0609020204030204" pitchFamily="49" charset="0"/>
              </a:rPr>
              <a:t>poisson</a:t>
            </a:r>
            <a:r>
              <a:rPr lang="en-US" sz="1400" dirty="0">
                <a:latin typeface="Consolas" panose="020B0609020204030204" pitchFamily="49" charset="0"/>
              </a:rPr>
              <a:t> parameter) is the expected value of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"message count".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[day] = (lambda_1_samples[ix].sum()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  + lambda_2_samples[~ix].sum()) / N</a:t>
            </a:r>
          </a:p>
        </p:txBody>
      </p:sp>
    </p:spTree>
    <p:extLst>
      <p:ext uri="{BB962C8B-B14F-4D97-AF65-F5344CB8AC3E}">
        <p14:creationId xmlns:p14="http://schemas.microsoft.com/office/powerpoint/2010/main" val="217485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AA0EC-2B11-4943-847F-15AC325B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2" y="2742634"/>
            <a:ext cx="7343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We visually inspected the posteriors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declare them different. How can we make this decision more formal?</a:t>
                </a:r>
              </a:p>
              <a:p>
                <a:pPr algn="just"/>
                <a:r>
                  <a:rPr lang="en-US" dirty="0"/>
                  <a:t>One way is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that is, what is the probability that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given the data we observed. Using samples from the posteriors, this computation is very simple – we compute the fraction of times that a sample from the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less than one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  <a:blipFill>
                <a:blip r:embed="rId2"/>
                <a:stretch>
                  <a:fillRect l="-58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1926840" y="4604035"/>
            <a:ext cx="525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print((lambda_1_samples &lt; lambda_2_samples).mean())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0.9998</a:t>
            </a:r>
          </a:p>
        </p:txBody>
      </p:sp>
    </p:spTree>
    <p:extLst>
      <p:ext uri="{BB962C8B-B14F-4D97-AF65-F5344CB8AC3E}">
        <p14:creationId xmlns:p14="http://schemas.microsoft.com/office/powerpoint/2010/main" val="80205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D4D-F2DC-4A77-8B18-E3492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6F9C76-C800-43C4-AB95-83F16471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84" y="1981143"/>
            <a:ext cx="5852172" cy="435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/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Artificial data set was generated from </a:t>
                </a:r>
              </a:p>
              <a:p>
                <a:r>
                  <a:rPr lang="en-US" dirty="0"/>
                  <a:t>a Poisson distribution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=19.255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blipFill>
                <a:blip r:embed="rId3"/>
                <a:stretch>
                  <a:fillRect l="-1087" t="-5660" r="-13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78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artificial data: posterior distributions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A013F8-D1DC-4AA4-AEAB-49F34149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97" y="204663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6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D537A7-3240-4E54-96FE-39906994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90" y="213612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7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2306548" y="3178190"/>
            <a:ext cx="525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print((lambda_1_samples &lt; lambda_2_samples).mean())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0.3962</a:t>
            </a:r>
          </a:p>
        </p:txBody>
      </p:sp>
    </p:spTree>
    <p:extLst>
      <p:ext uri="{BB962C8B-B14F-4D97-AF65-F5344CB8AC3E}">
        <p14:creationId xmlns:p14="http://schemas.microsoft.com/office/powerpoint/2010/main" val="13403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6" t="-503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040835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3D6-0EC8-40C5-B9EF-9483018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B8F8-DB50-47A8-8AD8-1EEE4194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90296"/>
          </a:xfrm>
        </p:spPr>
        <p:txBody>
          <a:bodyPr/>
          <a:lstStyle/>
          <a:p>
            <a:r>
              <a:rPr lang="en-US" dirty="0"/>
              <a:t>Build a probabilistic model of the phenomena.</a:t>
            </a:r>
          </a:p>
          <a:p>
            <a:r>
              <a:rPr lang="en-US" dirty="0"/>
              <a:t>Reason about the phenomena given model and data.</a:t>
            </a:r>
          </a:p>
          <a:p>
            <a:r>
              <a:rPr lang="en-US" dirty="0"/>
              <a:t>Criticize the model, revise and repeat.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AEE05-03FC-49B6-83A8-5072DE9F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0" y="3918730"/>
            <a:ext cx="6762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A45-D2D1-4FEF-BABB-619B6FF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some random variable. Then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probability distribution function that assigns probabilities to the different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 take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Case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discrete, then its distribution is called a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, which measures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takes on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Continuous Case</a:t>
                </a:r>
                <a:r>
                  <a:rPr lang="en-US" dirty="0"/>
                  <a:t>: Instead of a probability mass function, a continuous random variable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i="1" dirty="0"/>
                  <a:t>probability density function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b="-6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5B8F-EDF3-4D2B-86BB-EF7704FE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1B17D9-6BC6-4291-9B73-EC2EC62B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979336"/>
            <a:ext cx="7486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D6A12-9022-4CB2-B047-0E7C068B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48F7D8F9-1556-40F4-99C2-CF3E452D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052637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414D2-CA83-4F5D-8FE8-15EEC90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7E5F7-69C2-4751-8F45-2DC1BE996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r>
                  <a:rPr lang="en-US" dirty="0"/>
                  <a:t>A Poisson random variable is a very appropriate model for this type of count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120348" y="27573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2515</Words>
  <Application>Microsoft Office PowerPoint</Application>
  <PresentationFormat>Widescreen</PresentationFormat>
  <Paragraphs>222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Cambria Math</vt:lpstr>
      <vt:lpstr>Century Gothic</vt:lpstr>
      <vt:lpstr>Consolas</vt:lpstr>
      <vt:lpstr>Wingdings 2</vt:lpstr>
      <vt:lpstr>Quotable</vt:lpstr>
      <vt:lpstr>Probabilistic Programming</vt:lpstr>
      <vt:lpstr>A More Elaborate “Hello World!”</vt:lpstr>
      <vt:lpstr>Inferring behaviour from text-message data</vt:lpstr>
      <vt:lpstr>How can we start to model this?</vt:lpstr>
      <vt:lpstr>Probability Distributions (Memento)</vt:lpstr>
      <vt:lpstr>Poisson Distribution (Memento)</vt:lpstr>
      <vt:lpstr>Exponential Distribution (Memento)</vt:lpstr>
      <vt:lpstr>Modeling</vt:lpstr>
      <vt:lpstr>How can we start to model this?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Bayesian modeling is to think about how your data might have been generated</vt:lpstr>
      <vt:lpstr>Bayesian modeling is to think about how your data might have been generated</vt:lpstr>
      <vt:lpstr>The Model</vt:lpstr>
      <vt:lpstr>Generative Models</vt:lpstr>
      <vt:lpstr>Generative Stories</vt:lpstr>
      <vt:lpstr>The Model</vt:lpstr>
      <vt:lpstr>PyMC Modeling</vt:lpstr>
      <vt:lpstr>PyMC Modeling</vt:lpstr>
      <vt:lpstr>Simulation</vt:lpstr>
      <vt:lpstr>PyMC Simulation</vt:lpstr>
      <vt:lpstr>PyMC Simulation</vt:lpstr>
      <vt:lpstr>PyMC Simulation</vt:lpstr>
      <vt:lpstr>Artificial Dataset</vt:lpstr>
      <vt:lpstr>More Examples of Artificial Datasets</vt:lpstr>
      <vt:lpstr>Inference</vt:lpstr>
      <vt:lpstr>PyMC Inference</vt:lpstr>
      <vt:lpstr>Criticism of the Model</vt:lpstr>
      <vt:lpstr>Inferring behaviour from text-message data: posterior distributions</vt:lpstr>
      <vt:lpstr>Expected number of texts per day</vt:lpstr>
      <vt:lpstr>Expected number of texts per day</vt:lpstr>
      <vt:lpstr>Determining statistically if the two λs are indeed different</vt:lpstr>
      <vt:lpstr>Artificial Dataset</vt:lpstr>
      <vt:lpstr>Inferring behaviour from artificial data: posterior distributions</vt:lpstr>
      <vt:lpstr>Expected number of texts per day</vt:lpstr>
      <vt:lpstr>Determining statistically if the two λs are indeed different</vt:lpstr>
      <vt:lpstr>Probabilistic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2019-10-14T07:16:07Z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