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8"/>
  </p:notesMasterIdLst>
  <p:handoutMasterIdLst>
    <p:handoutMasterId r:id="rId59"/>
  </p:handoutMasterIdLst>
  <p:sldIdLst>
    <p:sldId id="256" r:id="rId5"/>
    <p:sldId id="257" r:id="rId6"/>
    <p:sldId id="258" r:id="rId7"/>
    <p:sldId id="259" r:id="rId8"/>
    <p:sldId id="260" r:id="rId9"/>
    <p:sldId id="261" r:id="rId10"/>
    <p:sldId id="262" r:id="rId11"/>
    <p:sldId id="263" r:id="rId12"/>
    <p:sldId id="291" r:id="rId13"/>
    <p:sldId id="292" r:id="rId14"/>
    <p:sldId id="293" r:id="rId15"/>
    <p:sldId id="294" r:id="rId16"/>
    <p:sldId id="295" r:id="rId17"/>
    <p:sldId id="296" r:id="rId18"/>
    <p:sldId id="264" r:id="rId19"/>
    <p:sldId id="267" r:id="rId20"/>
    <p:sldId id="268" r:id="rId21"/>
    <p:sldId id="269" r:id="rId22"/>
    <p:sldId id="270" r:id="rId23"/>
    <p:sldId id="271" r:id="rId24"/>
    <p:sldId id="272" r:id="rId25"/>
    <p:sldId id="273" r:id="rId26"/>
    <p:sldId id="274" r:id="rId27"/>
    <p:sldId id="275" r:id="rId28"/>
    <p:sldId id="277" r:id="rId29"/>
    <p:sldId id="279" r:id="rId30"/>
    <p:sldId id="280" r:id="rId31"/>
    <p:sldId id="281" r:id="rId32"/>
    <p:sldId id="282" r:id="rId33"/>
    <p:sldId id="283" r:id="rId34"/>
    <p:sldId id="276" r:id="rId35"/>
    <p:sldId id="285" r:id="rId36"/>
    <p:sldId id="284" r:id="rId37"/>
    <p:sldId id="278" r:id="rId38"/>
    <p:sldId id="286" r:id="rId39"/>
    <p:sldId id="287" r:id="rId40"/>
    <p:sldId id="288" r:id="rId41"/>
    <p:sldId id="289" r:id="rId42"/>
    <p:sldId id="297" r:id="rId43"/>
    <p:sldId id="300" r:id="rId44"/>
    <p:sldId id="298" r:id="rId45"/>
    <p:sldId id="299"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11/3/2019</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11/3/2019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11/3/2019</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11/3/2019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a:t>2019 - 2020</a:t>
            </a:r>
            <a:endParaRPr lang="en-US" dirty="0"/>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4BBB2-A3CF-4A2D-B623-B6DDBEA4AE2E}"/>
              </a:ext>
            </a:extLst>
          </p:cNvPr>
          <p:cNvSpPr>
            <a:spLocks noGrp="1"/>
          </p:cNvSpPr>
          <p:nvPr>
            <p:ph type="title"/>
          </p:nvPr>
        </p:nvSpPr>
        <p:spPr/>
        <p:txBody>
          <a:bodyPr/>
          <a:lstStyle/>
          <a:p>
            <a:r>
              <a:rPr lang="en-US" dirty="0">
                <a:solidFill>
                  <a:prstClr val="white"/>
                </a:solidFill>
              </a:rPr>
              <a:t>Markov Chains</a:t>
            </a:r>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410ED3-940D-4746-87D1-D14344AAEBDE}"/>
                  </a:ext>
                </a:extLst>
              </p:cNvPr>
              <p:cNvSpPr>
                <a:spLocks noGrp="1"/>
              </p:cNvSpPr>
              <p:nvPr>
                <p:ph type="body" sz="half" idx="2"/>
              </p:nvPr>
            </p:nvSpPr>
            <p:spPr>
              <a:xfrm>
                <a:off x="1073150" y="4726984"/>
                <a:ext cx="10790631" cy="2030276"/>
              </a:xfrm>
            </p:spPr>
            <p:txBody>
              <a:bodyPr>
                <a:normAutofit/>
              </a:bodyPr>
              <a:lstStyle/>
              <a:p>
                <a:pPr algn="just"/>
                <a:r>
                  <a:rPr lang="en-US" sz="1800" dirty="0"/>
                  <a:t>A </a:t>
                </a:r>
                <a:r>
                  <a:rPr lang="en-US" sz="1800" i="1" dirty="0"/>
                  <a:t>stationary distribution</a:t>
                </a:r>
                <a:r>
                  <a:rPr lang="en-US" sz="1800" dirty="0"/>
                  <a:t> of a Markov chain is a probability distribution that remains unchanged in the Markov chain as time progresses:</a:t>
                </a:r>
              </a:p>
              <a:p>
                <a:pPr algn="just"/>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𝜋</m:t>
                      </m:r>
                      <m:r>
                        <a:rPr lang="en-US" sz="1800" b="0" i="1" smtClean="0">
                          <a:latin typeface="Cambria Math" panose="02040503050406030204" pitchFamily="18" charset="0"/>
                          <a:ea typeface="Cambria Math" panose="02040503050406030204" pitchFamily="18" charset="0"/>
                        </a:rPr>
                        <m:t>𝑃</m:t>
                      </m:r>
                    </m:oMath>
                  </m:oMathPara>
                </a14:m>
                <a:endParaRPr lang="en-US" sz="1800" b="0" dirty="0">
                  <a:ea typeface="Cambria Math" panose="02040503050406030204" pitchFamily="18" charset="0"/>
                </a:endParaRPr>
              </a:p>
              <a:p>
                <a:pPr algn="just"/>
                <a:endParaRPr lang="en-US" sz="1800" dirty="0"/>
              </a:p>
              <a:p>
                <a:pPr algn="just"/>
                <a:r>
                  <a:rPr lang="en-US" sz="1800" i="1" dirty="0"/>
                  <a:t>Ergodic Markov chains</a:t>
                </a:r>
                <a:r>
                  <a:rPr lang="en-US" sz="1800" dirty="0"/>
                  <a:t> have a unique stationary distribution</a:t>
                </a:r>
              </a:p>
            </p:txBody>
          </p:sp>
        </mc:Choice>
        <mc:Fallback xmlns="">
          <p:sp>
            <p:nvSpPr>
              <p:cNvPr id="6" name="Text Placeholder 5">
                <a:extLst>
                  <a:ext uri="{FF2B5EF4-FFF2-40B4-BE49-F238E27FC236}">
                    <a16:creationId xmlns:a16="http://schemas.microsoft.com/office/drawing/2014/main" id="{FE410ED3-940D-4746-87D1-D14344AAEBDE}"/>
                  </a:ext>
                </a:extLst>
              </p:cNvPr>
              <p:cNvSpPr>
                <a:spLocks noGrp="1" noRot="1" noChangeAspect="1" noMove="1" noResize="1" noEditPoints="1" noAdjustHandles="1" noChangeArrowheads="1" noChangeShapeType="1" noTextEdit="1"/>
              </p:cNvSpPr>
              <p:nvPr>
                <p:ph type="body" sz="half" idx="2"/>
              </p:nvPr>
            </p:nvSpPr>
            <p:spPr>
              <a:xfrm>
                <a:off x="1073150" y="4726984"/>
                <a:ext cx="10790631" cy="2030276"/>
              </a:xfrm>
              <a:blipFill>
                <a:blip r:embed="rId2"/>
                <a:stretch>
                  <a:fillRect l="-452" r="-508"/>
                </a:stretch>
              </a:blipFill>
            </p:spPr>
            <p:txBody>
              <a:bodyPr/>
              <a:lstStyle/>
              <a:p>
                <a:r>
                  <a:rPr lang="en-US">
                    <a:noFill/>
                  </a:rPr>
                  <a:t> </a:t>
                </a:r>
              </a:p>
            </p:txBody>
          </p:sp>
        </mc:Fallback>
      </mc:AlternateContent>
      <p:pic>
        <p:nvPicPr>
          <p:cNvPr id="1026" name="Picture 2" descr="https://ds055uzetaobb.cloudfront.net/image_optimizer/b09d998a0d1a693efcd3a50cc9376eb514f6138a.png">
            <a:extLst>
              <a:ext uri="{FF2B5EF4-FFF2-40B4-BE49-F238E27FC236}">
                <a16:creationId xmlns:a16="http://schemas.microsoft.com/office/drawing/2014/main" id="{2748787D-D678-4B04-B996-A3F29F7A7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974" y="804451"/>
            <a:ext cx="6892808" cy="132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BB2D17-890A-430D-BE68-3A5BD5B53DEC}"/>
                  </a:ext>
                </a:extLst>
              </p:cNvPr>
              <p:cNvSpPr txBox="1"/>
              <p:nvPr/>
            </p:nvSpPr>
            <p:spPr>
              <a:xfrm>
                <a:off x="6468465" y="2266277"/>
                <a:ext cx="3684663" cy="23254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15</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15</m:t>
                              </m:r>
                            </m:den>
                          </m:f>
                        </m:e>
                      </m:d>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m:t>
                              </m:r>
                            </m:num>
                            <m:den>
                              <m:r>
                                <a:rPr lang="en-US" i="1">
                                  <a:latin typeface="Cambria Math" panose="02040503050406030204" pitchFamily="18" charset="0"/>
                                  <a:ea typeface="Cambria Math" panose="02040503050406030204" pitchFamily="18" charset="0"/>
                                </a:rPr>
                                <m:t>15</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7</m:t>
                              </m:r>
                            </m:num>
                            <m:den>
                              <m:r>
                                <a:rPr lang="en-US" i="1">
                                  <a:latin typeface="Cambria Math" panose="02040503050406030204" pitchFamily="18" charset="0"/>
                                  <a:ea typeface="Cambria Math" panose="02040503050406030204" pitchFamily="18" charset="0"/>
                                </a:rPr>
                                <m:t>15</m:t>
                              </m:r>
                            </m:den>
                          </m:f>
                        </m:e>
                      </m:d>
                      <m:d>
                        <m:dPr>
                          <m:ctrlPr>
                            <a:rPr lang="en-US" i="1" smtClean="0">
                              <a:latin typeface="Cambria Math" panose="02040503050406030204" pitchFamily="18" charset="0"/>
                              <a:ea typeface="Cambria Math" panose="02040503050406030204" pitchFamily="18" charset="0"/>
                            </a:rPr>
                          </m:ctrlPr>
                        </m:dPr>
                        <m:e>
                          <m:eqArr>
                            <m:eqArrPr>
                              <m:ctrlPr>
                                <a:rPr lang="en-US" i="1" smtClean="0">
                                  <a:latin typeface="Cambria Math" panose="02040503050406030204" pitchFamily="18" charset="0"/>
                                  <a:ea typeface="Cambria Math" panose="02040503050406030204" pitchFamily="18" charset="0"/>
                                </a:rPr>
                              </m:ctrlPr>
                            </m:eqArr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7</m:t>
                                  </m:r>
                                </m:num>
                                <m:den>
                                  <m:r>
                                    <a:rPr lang="en-US" b="0" i="1" smtClean="0">
                                      <a:latin typeface="Cambria Math" panose="02040503050406030204" pitchFamily="18" charset="0"/>
                                      <a:ea typeface="Cambria Math" panose="02040503050406030204" pitchFamily="18" charset="0"/>
                                    </a:rPr>
                                    <m:t>10</m:t>
                                  </m:r>
                                </m:den>
                              </m:f>
                            </m:e>
                            <m:e/>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8</m:t>
                                  </m:r>
                                </m:num>
                                <m:den>
                                  <m:r>
                                    <a:rPr lang="en-US" b="0" i="1" smtClean="0">
                                      <a:latin typeface="Cambria Math" panose="02040503050406030204" pitchFamily="18" charset="0"/>
                                      <a:ea typeface="Cambria Math" panose="02040503050406030204" pitchFamily="18" charset="0"/>
                                    </a:rPr>
                                    <m:t>10</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b="0" i="1" smtClean="0">
                                      <a:latin typeface="Cambria Math" panose="02040503050406030204" pitchFamily="18" charset="0"/>
                                      <a:ea typeface="Cambria Math" panose="02040503050406030204" pitchFamily="18" charset="0"/>
                                    </a:rPr>
                                    <m:t>10</m:t>
                                  </m:r>
                                </m:den>
                              </m:f>
                            </m:e>
                          </m:eqArr>
                        </m:e>
                      </m:d>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8</m:t>
                              </m:r>
                            </m:num>
                            <m:den>
                              <m:r>
                                <a:rPr lang="en-US" i="1">
                                  <a:latin typeface="Cambria Math" panose="02040503050406030204" pitchFamily="18" charset="0"/>
                                  <a:ea typeface="Cambria Math" panose="02040503050406030204" pitchFamily="18" charset="0"/>
                                </a:rPr>
                                <m:t>15</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7</m:t>
                              </m:r>
                            </m:num>
                            <m:den>
                              <m:r>
                                <a:rPr lang="en-US" i="1">
                                  <a:latin typeface="Cambria Math" panose="02040503050406030204" pitchFamily="18" charset="0"/>
                                  <a:ea typeface="Cambria Math" panose="02040503050406030204" pitchFamily="18" charset="0"/>
                                </a:rPr>
                                <m:t>15</m:t>
                              </m:r>
                            </m:den>
                          </m:f>
                        </m:e>
                      </m:d>
                    </m:oMath>
                  </m:oMathPara>
                </a14:m>
                <a:endParaRPr lang="en-US" dirty="0"/>
              </a:p>
            </p:txBody>
          </p:sp>
        </mc:Choice>
        <mc:Fallback xmlns="">
          <p:sp>
            <p:nvSpPr>
              <p:cNvPr id="2" name="TextBox 1">
                <a:extLst>
                  <a:ext uri="{FF2B5EF4-FFF2-40B4-BE49-F238E27FC236}">
                    <a16:creationId xmlns:a16="http://schemas.microsoft.com/office/drawing/2014/main" id="{34BB2D17-890A-430D-BE68-3A5BD5B53DEC}"/>
                  </a:ext>
                </a:extLst>
              </p:cNvPr>
              <p:cNvSpPr txBox="1">
                <a:spLocks noRot="1" noChangeAspect="1" noMove="1" noResize="1" noEditPoints="1" noAdjustHandles="1" noChangeArrowheads="1" noChangeShapeType="1" noTextEdit="1"/>
              </p:cNvSpPr>
              <p:nvPr/>
            </p:nvSpPr>
            <p:spPr>
              <a:xfrm>
                <a:off x="6468465" y="2266277"/>
                <a:ext cx="3684663" cy="232544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189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D2D0-F0D2-4883-8CF2-91E0C4891CB5}"/>
              </a:ext>
            </a:extLst>
          </p:cNvPr>
          <p:cNvSpPr>
            <a:spLocks noGrp="1"/>
          </p:cNvSpPr>
          <p:nvPr>
            <p:ph type="title"/>
          </p:nvPr>
        </p:nvSpPr>
        <p:spPr/>
        <p:txBody>
          <a:bodyPr/>
          <a:lstStyle/>
          <a:p>
            <a:r>
              <a:rPr lang="en-US" dirty="0"/>
              <a:t>Monte Carlo Method</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B4B40BA-ACE1-40C3-83CC-3A5457F883DB}"/>
                  </a:ext>
                </a:extLst>
              </p:cNvPr>
              <p:cNvSpPr>
                <a:spLocks noGrp="1"/>
              </p:cNvSpPr>
              <p:nvPr>
                <p:ph type="body" sz="half" idx="2"/>
              </p:nvPr>
            </p:nvSpPr>
            <p:spPr>
              <a:xfrm>
                <a:off x="1073151" y="3239146"/>
                <a:ext cx="9457947" cy="3525864"/>
              </a:xfrm>
            </p:spPr>
            <p:txBody>
              <a:bodyPr>
                <a:normAutofit lnSpcReduction="10000"/>
              </a:bodyPr>
              <a:lstStyle/>
              <a:p>
                <a:pPr algn="just"/>
                <a:r>
                  <a:rPr lang="en-US" sz="1800" dirty="0"/>
                  <a:t>Monte Carlo methods are a broad class of computational algorithms that rely on repeated random sampling to obtain numerical results. Their essential idea is using randomness to solve problems that might be deterministic in principle</a:t>
                </a:r>
              </a:p>
              <a:p>
                <a:pPr algn="just"/>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𝐼</m:t>
                      </m:r>
                      <m:r>
                        <a:rPr lang="en-US" sz="1800" b="0" i="1" smtClean="0">
                          <a:latin typeface="Cambria Math" panose="02040503050406030204" pitchFamily="18" charset="0"/>
                        </a:rPr>
                        <m:t>=</m:t>
                      </m:r>
                      <m:nary>
                        <m:naryPr>
                          <m:limLoc m:val="undOvr"/>
                          <m:subHide m:val="on"/>
                          <m:supHide m:val="on"/>
                          <m:ctrlPr>
                            <a:rPr lang="en-US" sz="1800" b="0" i="1" smtClean="0">
                              <a:latin typeface="Cambria Math" panose="02040503050406030204" pitchFamily="18" charset="0"/>
                            </a:rPr>
                          </m:ctrlPr>
                        </m:naryPr>
                        <m:sub/>
                        <m:sup/>
                        <m:e>
                          <m:r>
                            <a:rPr lang="en-US" sz="1800" b="0" i="1" smtClean="0">
                              <a:latin typeface="Cambria Math" panose="02040503050406030204" pitchFamily="18" charset="0"/>
                            </a:rPr>
                            <m:t>h</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𝑑𝑥</m:t>
                          </m:r>
                          <m:r>
                            <a:rPr lang="en-US" sz="1800" b="0" i="1" smtClean="0">
                              <a:latin typeface="Cambria Math" panose="02040503050406030204" pitchFamily="18" charset="0"/>
                            </a:rPr>
                            <m:t>   </m:t>
                          </m:r>
                          <m:r>
                            <a:rPr lang="en-US" sz="1800" b="0" i="1" smtClean="0">
                              <a:latin typeface="Cambria Math" panose="02040503050406030204" pitchFamily="18" charset="0"/>
                            </a:rPr>
                            <m:t>𝑓</m:t>
                          </m:r>
                          <m:r>
                            <a:rPr lang="en-US" sz="1800" b="0" i="1" smtClean="0">
                              <a:latin typeface="Cambria Math" panose="02040503050406030204" pitchFamily="18" charset="0"/>
                            </a:rPr>
                            <m:t> </m:t>
                          </m:r>
                          <m:r>
                            <m:rPr>
                              <m:nor/>
                            </m:rPr>
                            <a:rPr lang="en-US" sz="1800" b="0" i="0" smtClean="0">
                              <a:latin typeface="Cambria Math" panose="02040503050406030204" pitchFamily="18" charset="0"/>
                            </a:rPr>
                            <m:t>a</m:t>
                          </m:r>
                          <m:r>
                            <m:rPr>
                              <m:nor/>
                            </m:rPr>
                            <a:rPr lang="en-US" sz="1800" b="0" i="0" smtClean="0">
                              <a:latin typeface="Cambria Math" panose="02040503050406030204" pitchFamily="18" charset="0"/>
                            </a:rPr>
                            <m:t> </m:t>
                          </m:r>
                          <m:r>
                            <m:rPr>
                              <m:nor/>
                            </m:rPr>
                            <a:rPr lang="en-US" sz="1800">
                              <a:latin typeface="Cambria Math" panose="02040503050406030204" pitchFamily="18" charset="0"/>
                            </a:rPr>
                            <m:t>probability</m:t>
                          </m:r>
                          <m:r>
                            <m:rPr>
                              <m:nor/>
                            </m:rPr>
                            <a:rPr lang="en-US" sz="1800">
                              <a:latin typeface="Cambria Math" panose="02040503050406030204" pitchFamily="18" charset="0"/>
                            </a:rPr>
                            <m:t> </m:t>
                          </m:r>
                          <m:r>
                            <m:rPr>
                              <m:nor/>
                            </m:rPr>
                            <a:rPr lang="en-US" sz="1800">
                              <a:latin typeface="Cambria Math" panose="02040503050406030204" pitchFamily="18" charset="0"/>
                            </a:rPr>
                            <m:t>density</m:t>
                          </m:r>
                          <m:r>
                            <m:rPr>
                              <m:nor/>
                            </m:rPr>
                            <a:rPr lang="en-US" sz="1800">
                              <a:latin typeface="Cambria Math" panose="02040503050406030204" pitchFamily="18" charset="0"/>
                            </a:rPr>
                            <m:t> </m:t>
                          </m:r>
                          <m:r>
                            <m:rPr>
                              <m:nor/>
                            </m:rPr>
                            <a:rPr lang="en-US" sz="1800">
                              <a:latin typeface="Cambria Math" panose="02040503050406030204" pitchFamily="18" charset="0"/>
                            </a:rPr>
                            <m:t>function</m:t>
                          </m:r>
                        </m:e>
                      </m:nary>
                    </m:oMath>
                  </m:oMathPara>
                </a14:m>
                <a:endParaRPr lang="en-US" sz="1800" dirty="0"/>
              </a:p>
              <a:p>
                <a:pPr algn="just"/>
                <a:r>
                  <a:rPr lang="en-US" sz="1800" dirty="0"/>
                  <a:t>If we can produce a reasonable number of random vectors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oMath>
                </a14:m>
                <a:r>
                  <a:rPr lang="en-US" sz="1800" dirty="0"/>
                  <a:t> sampled from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 </m:t>
                    </m:r>
                  </m:oMath>
                </a14:m>
                <a:r>
                  <a:rPr lang="en-US" sz="1800" dirty="0"/>
                  <a:t>we can use these values to approximate the unknown integral by finite sums:</a:t>
                </a:r>
              </a:p>
              <a:p>
                <a:pPr algn="just"/>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𝐼</m:t>
                          </m:r>
                        </m:e>
                      </m:acc>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0" i="1" smtClean="0">
                              <a:latin typeface="Cambria Math" panose="02040503050406030204" pitchFamily="18" charset="0"/>
                            </a:rPr>
                            <m:t>h</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e>
                      </m:nary>
                    </m:oMath>
                  </m:oMathPara>
                </a14:m>
                <a:endParaRPr lang="en-US" sz="1800" dirty="0"/>
              </a:p>
              <a:p>
                <a:pPr algn="just"/>
                <a:r>
                  <a:rPr lang="en-US" sz="1800" dirty="0"/>
                  <a:t>By the strong law of large numbers: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𝐼</m:t>
                        </m:r>
                      </m:e>
                    </m:acc>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𝐼</m:t>
                    </m:r>
                  </m:oMath>
                </a14:m>
                <a:r>
                  <a:rPr lang="en-US" sz="1800" dirty="0"/>
                  <a:t> with probability 1</a:t>
                </a:r>
              </a:p>
            </p:txBody>
          </p:sp>
        </mc:Choice>
        <mc:Fallback xmlns="">
          <p:sp>
            <p:nvSpPr>
              <p:cNvPr id="4" name="Text Placeholder 3">
                <a:extLst>
                  <a:ext uri="{FF2B5EF4-FFF2-40B4-BE49-F238E27FC236}">
                    <a16:creationId xmlns:a16="http://schemas.microsoft.com/office/drawing/2014/main" id="{DB4B40BA-ACE1-40C3-83CC-3A5457F883DB}"/>
                  </a:ext>
                </a:extLst>
              </p:cNvPr>
              <p:cNvSpPr>
                <a:spLocks noGrp="1" noRot="1" noChangeAspect="1" noMove="1" noResize="1" noEditPoints="1" noAdjustHandles="1" noChangeArrowheads="1" noChangeShapeType="1" noTextEdit="1"/>
              </p:cNvSpPr>
              <p:nvPr>
                <p:ph type="body" sz="half" idx="2"/>
              </p:nvPr>
            </p:nvSpPr>
            <p:spPr>
              <a:xfrm>
                <a:off x="1073151" y="3239146"/>
                <a:ext cx="9457947" cy="3525864"/>
              </a:xfrm>
              <a:blipFill>
                <a:blip r:embed="rId2"/>
                <a:stretch>
                  <a:fillRect l="-515" t="-864" r="-515" b="-1727"/>
                </a:stretch>
              </a:blipFill>
            </p:spPr>
            <p:txBody>
              <a:bodyPr/>
              <a:lstStyle/>
              <a:p>
                <a:r>
                  <a:rPr lang="en-US">
                    <a:noFill/>
                  </a:rPr>
                  <a:t> </a:t>
                </a:r>
              </a:p>
            </p:txBody>
          </p:sp>
        </mc:Fallback>
      </mc:AlternateContent>
      <p:pic>
        <p:nvPicPr>
          <p:cNvPr id="6" name="Picture 5" descr="A close up of a piece of paper&#10;&#10;Description generated with high confidence">
            <a:extLst>
              <a:ext uri="{FF2B5EF4-FFF2-40B4-BE49-F238E27FC236}">
                <a16:creationId xmlns:a16="http://schemas.microsoft.com/office/drawing/2014/main" id="{DAE0D64B-AB4B-4AF3-A7AA-D6AB89673503}"/>
              </a:ext>
            </a:extLst>
          </p:cNvPr>
          <p:cNvPicPr>
            <a:picLocks noChangeAspect="1"/>
          </p:cNvPicPr>
          <p:nvPr/>
        </p:nvPicPr>
        <p:blipFill>
          <a:blip r:embed="rId3"/>
          <a:stretch>
            <a:fillRect/>
          </a:stretch>
        </p:blipFill>
        <p:spPr>
          <a:xfrm>
            <a:off x="5475818" y="446088"/>
            <a:ext cx="2095500" cy="2095500"/>
          </a:xfrm>
          <a:prstGeom prst="rect">
            <a:avLst/>
          </a:prstGeom>
        </p:spPr>
      </p:pic>
      <p:sp>
        <p:nvSpPr>
          <p:cNvPr id="8" name="TextBox 7">
            <a:extLst>
              <a:ext uri="{FF2B5EF4-FFF2-40B4-BE49-F238E27FC236}">
                <a16:creationId xmlns:a16="http://schemas.microsoft.com/office/drawing/2014/main" id="{AFE66334-2384-4A3F-AA2C-960462A69645}"/>
              </a:ext>
            </a:extLst>
          </p:cNvPr>
          <p:cNvSpPr txBox="1"/>
          <p:nvPr/>
        </p:nvSpPr>
        <p:spPr>
          <a:xfrm>
            <a:off x="7865388" y="681864"/>
            <a:ext cx="4130299" cy="1477328"/>
          </a:xfrm>
          <a:prstGeom prst="rect">
            <a:avLst/>
          </a:prstGeom>
          <a:noFill/>
        </p:spPr>
        <p:txBody>
          <a:bodyPr wrap="square" rtlCol="0">
            <a:spAutoFit/>
          </a:bodyPr>
          <a:lstStyle/>
          <a:p>
            <a:pPr algn="just"/>
            <a:r>
              <a:rPr lang="en-US" dirty="0"/>
              <a:t>Monte Carlo method applied to approximating the value of π. After placing 30,000 random points, the estimate for π is within 0.07% of the actual value.</a:t>
            </a:r>
          </a:p>
        </p:txBody>
      </p:sp>
    </p:spTree>
    <p:extLst>
      <p:ext uri="{BB962C8B-B14F-4D97-AF65-F5344CB8AC3E}">
        <p14:creationId xmlns:p14="http://schemas.microsoft.com/office/powerpoint/2010/main" val="289749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7CE707-D3E4-4B2B-8F02-A172D89B2F69}"/>
              </a:ext>
            </a:extLst>
          </p:cNvPr>
          <p:cNvSpPr>
            <a:spLocks noGrp="1"/>
          </p:cNvSpPr>
          <p:nvPr>
            <p:ph type="title"/>
          </p:nvPr>
        </p:nvSpPr>
        <p:spPr/>
        <p:txBody>
          <a:bodyPr/>
          <a:lstStyle/>
          <a:p>
            <a:r>
              <a:rPr lang="en-US" dirty="0"/>
              <a:t>MCMC: A Class of Algorithms</a:t>
            </a:r>
          </a:p>
        </p:txBody>
      </p:sp>
      <p:sp>
        <p:nvSpPr>
          <p:cNvPr id="6" name="Content Placeholder 5">
            <a:extLst>
              <a:ext uri="{FF2B5EF4-FFF2-40B4-BE49-F238E27FC236}">
                <a16:creationId xmlns:a16="http://schemas.microsoft.com/office/drawing/2014/main" id="{761C135C-7C78-4B71-9232-EC018C4DB525}"/>
              </a:ext>
            </a:extLst>
          </p:cNvPr>
          <p:cNvSpPr>
            <a:spLocks noGrp="1"/>
          </p:cNvSpPr>
          <p:nvPr>
            <p:ph idx="1"/>
          </p:nvPr>
        </p:nvSpPr>
        <p:spPr/>
        <p:txBody>
          <a:bodyPr/>
          <a:lstStyle/>
          <a:p>
            <a:pPr algn="just"/>
            <a:r>
              <a:rPr lang="en-US" dirty="0"/>
              <a:t>Design a Markov chain that has the desired distribution (posterior distribution) as its stationary distribution (step function / method)</a:t>
            </a:r>
          </a:p>
          <a:p>
            <a:pPr algn="just"/>
            <a:r>
              <a:rPr lang="en-US" dirty="0"/>
              <a:t>Simulate (Monte Carlo) the Markov chain a sufficient number of steps to reach its stationary distribution (burn-in)</a:t>
            </a:r>
          </a:p>
          <a:p>
            <a:pPr algn="just"/>
            <a:r>
              <a:rPr lang="en-US" dirty="0"/>
              <a:t>Simulate the Markov chain to sample from the desired distribution (posterior distribution) </a:t>
            </a:r>
          </a:p>
        </p:txBody>
      </p:sp>
    </p:spTree>
    <p:extLst>
      <p:ext uri="{BB962C8B-B14F-4D97-AF65-F5344CB8AC3E}">
        <p14:creationId xmlns:p14="http://schemas.microsoft.com/office/powerpoint/2010/main" val="3346928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2B79-4103-4974-9970-76BF7D75CE61}"/>
              </a:ext>
            </a:extLst>
          </p:cNvPr>
          <p:cNvSpPr>
            <a:spLocks noGrp="1"/>
          </p:cNvSpPr>
          <p:nvPr>
            <p:ph type="title"/>
          </p:nvPr>
        </p:nvSpPr>
        <p:spPr/>
        <p:txBody>
          <a:bodyPr/>
          <a:lstStyle/>
          <a:p>
            <a:r>
              <a:rPr lang="en-US" dirty="0"/>
              <a:t>The Metropolis-Hastings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AD0986-FEA7-4BE4-9C9A-3841904F7CD9}"/>
                  </a:ext>
                </a:extLst>
              </p:cNvPr>
              <p:cNvSpPr>
                <a:spLocks noGrp="1"/>
              </p:cNvSpPr>
              <p:nvPr>
                <p:ph idx="1"/>
              </p:nvPr>
            </p:nvSpPr>
            <p:spPr>
              <a:xfrm>
                <a:off x="818712" y="2222287"/>
                <a:ext cx="10554574" cy="4465232"/>
              </a:xfrm>
            </p:spPr>
            <p:txBody>
              <a:bodyPr/>
              <a:lstStyle/>
              <a:p>
                <a:pPr algn="just"/>
                <a:r>
                  <a:rPr lang="en-US" dirty="0"/>
                  <a:t>The Metropolis-Hastings algorithm generates candidate state transitions from an alternate distribution, and accepts or rejects each candidate probabilistically.</a:t>
                </a:r>
              </a:p>
              <a:p>
                <a:pPr algn="just"/>
                <a:r>
                  <a:rPr lang="en-US" dirty="0"/>
                  <a:t>A proposal distribution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will be used to propose the next candidate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from the current state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The proposal distribution must be able to explore the entire space.</a:t>
                </a:r>
              </a:p>
              <a:p>
                <a:pPr algn="just"/>
                <a:r>
                  <a:rPr lang="en-US" dirty="0"/>
                  <a:t>The proposed parameter value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is accepted with some probability given by the acceptance probability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min</m:t>
                    </m:r>
                    <m:r>
                      <a:rPr lang="en-US" b="0" i="1" smtClean="0">
                        <a:latin typeface="Cambria Math" panose="02040503050406030204" pitchFamily="18" charset="0"/>
                        <a:ea typeface="Cambria Math" panose="02040503050406030204" pitchFamily="18" charset="0"/>
                      </a:rPr>
                      <m:t>⁡(1,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d>
                      </m:num>
                      <m:den>
                        <m:r>
                          <a:rPr lang="en-US" b="0" i="1" smtClean="0">
                            <a:latin typeface="Cambria Math" panose="02040503050406030204" pitchFamily="18" charset="0"/>
                            <a:ea typeface="Cambria Math" panose="02040503050406030204" pitchFamily="18" charset="0"/>
                          </a:rPr>
                          <m:t>𝜋</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e>
                          <m:e>
                            <m:r>
                              <a:rPr lang="en-US" b="0" i="1" smtClean="0">
                                <a:latin typeface="Cambria Math" panose="02040503050406030204" pitchFamily="18" charset="0"/>
                                <a:ea typeface="Cambria Math" panose="02040503050406030204" pitchFamily="18" charset="0"/>
                              </a:rPr>
                              <m:t>𝜃</m:t>
                            </m:r>
                          </m:e>
                        </m:d>
                      </m:den>
                    </m:f>
                    <m:r>
                      <a:rPr lang="en-US" b="0" i="1" smtClean="0">
                        <a:latin typeface="Cambria Math" panose="02040503050406030204" pitchFamily="18" charset="0"/>
                        <a:ea typeface="Cambria Math" panose="02040503050406030204" pitchFamily="18" charset="0"/>
                      </a:rPr>
                      <m:t>)</m:t>
                    </m:r>
                  </m:oMath>
                </a14:m>
                <a:r>
                  <a:rPr lang="en-US" dirty="0"/>
                  <a:t>. If the proposal distribution is symmetric (as originally proposed by Metropolis) then: </a:t>
                </a:r>
                <a14:m>
                  <m:oMath xmlns:m="http://schemas.openxmlformats.org/officeDocument/2006/math">
                    <m:r>
                      <m:rPr>
                        <m:sty m:val="p"/>
                      </m:rPr>
                      <a:rPr lang="el-GR" b="0" i="1" smtClean="0">
                        <a:latin typeface="Cambria Math" panose="02040503050406030204" pitchFamily="18" charset="0"/>
                        <a:ea typeface="Cambria Math" panose="02040503050406030204" pitchFamily="18" charset="0"/>
                      </a:rPr>
                      <m:t>α</m:t>
                    </m:r>
                    <m:r>
                      <a:rPr lang="en-US" b="0" i="0"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θ</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min</m:t>
                    </m:r>
                    <m:r>
                      <a:rPr lang="en-US" i="1">
                        <a:latin typeface="Cambria Math" panose="02040503050406030204" pitchFamily="18" charset="0"/>
                        <a:ea typeface="Cambria Math" panose="02040503050406030204" pitchFamily="18" charset="0"/>
                      </a:rPr>
                      <m:t>⁡(1,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e>
                        </m:d>
                      </m:num>
                      <m:den>
                        <m:r>
                          <a:rPr lang="en-US" i="1">
                            <a:latin typeface="Cambria Math" panose="02040503050406030204" pitchFamily="18" charset="0"/>
                            <a:ea typeface="Cambria Math" panose="02040503050406030204" pitchFamily="18" charset="0"/>
                          </a:rPr>
                          <m:t>𝜋</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den>
                    </m:f>
                    <m:r>
                      <a:rPr lang="en-US" i="1">
                        <a:latin typeface="Cambria Math" panose="02040503050406030204" pitchFamily="18" charset="0"/>
                        <a:ea typeface="Cambria Math" panose="02040503050406030204" pitchFamily="18" charset="0"/>
                      </a:rPr>
                      <m:t>)</m:t>
                    </m:r>
                  </m:oMath>
                </a14:m>
                <a:r>
                  <a:rPr lang="en-US" dirty="0"/>
                  <a:t>.</a:t>
                </a:r>
              </a:p>
              <a:p>
                <a:pPr algn="just"/>
                <a:r>
                  <a:rPr lang="en-US" dirty="0"/>
                  <a:t>The chain is generated from the proposed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as follow</a:t>
                </a:r>
              </a:p>
              <a:p>
                <a:pPr marL="0" indent="0" algn="just">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ea typeface="Cambria Math" panose="02040503050406030204" pitchFamily="18" charset="0"/>
                                </a:rPr>
                              </m:ctrlPr>
                            </m:eqArr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if</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accepted</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𝛼</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Uniform</m:t>
                              </m:r>
                              <m:r>
                                <a:rPr lang="en-US" b="0" i="1" smtClean="0">
                                  <a:latin typeface="Cambria Math" panose="02040503050406030204" pitchFamily="18" charset="0"/>
                                  <a:ea typeface="Cambria Math" panose="02040503050406030204" pitchFamily="18" charset="0"/>
                                </a:rPr>
                                <m:t>(0,1)</m:t>
                              </m:r>
                            </m:e>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𝑡</m:t>
                                  </m:r>
                                </m:sup>
                              </m:sSup>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otherwise</m:t>
                              </m:r>
                              <m:r>
                                <m:rPr>
                                  <m:nor/>
                                </m:rPr>
                                <a:rPr lang="en-US" b="0" i="0" smtClean="0">
                                  <a:latin typeface="Cambria Math" panose="02040503050406030204" pitchFamily="18" charset="0"/>
                                  <a:ea typeface="Cambria Math" panose="02040503050406030204" pitchFamily="18" charset="0"/>
                                </a:rPr>
                                <m:t>                                                                 </m:t>
                              </m:r>
                            </m:e>
                          </m:eqArr>
                        </m:e>
                      </m:d>
                    </m:oMath>
                  </m:oMathPara>
                </a14:m>
                <a:endParaRPr lang="en-US" b="0" dirty="0"/>
              </a:p>
            </p:txBody>
          </p:sp>
        </mc:Choice>
        <mc:Fallback xmlns="">
          <p:sp>
            <p:nvSpPr>
              <p:cNvPr id="3" name="Content Placeholder 2">
                <a:extLst>
                  <a:ext uri="{FF2B5EF4-FFF2-40B4-BE49-F238E27FC236}">
                    <a16:creationId xmlns:a16="http://schemas.microsoft.com/office/drawing/2014/main" id="{EDAD0986-FEA7-4BE4-9C9A-3841904F7CD9}"/>
                  </a:ext>
                </a:extLst>
              </p:cNvPr>
              <p:cNvSpPr>
                <a:spLocks noGrp="1" noRot="1" noChangeAspect="1" noMove="1" noResize="1" noEditPoints="1" noAdjustHandles="1" noChangeArrowheads="1" noChangeShapeType="1" noTextEdit="1"/>
              </p:cNvSpPr>
              <p:nvPr>
                <p:ph idx="1"/>
              </p:nvPr>
            </p:nvSpPr>
            <p:spPr>
              <a:xfrm>
                <a:off x="818712" y="2222287"/>
                <a:ext cx="10554574" cy="4465232"/>
              </a:xfrm>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343578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41F0A4-18F7-4169-B0A2-4D7523516335}"/>
              </a:ext>
            </a:extLst>
          </p:cNvPr>
          <p:cNvSpPr>
            <a:spLocks noGrp="1"/>
          </p:cNvSpPr>
          <p:nvPr>
            <p:ph type="title"/>
          </p:nvPr>
        </p:nvSpPr>
        <p:spPr/>
        <p:txBody>
          <a:bodyPr/>
          <a:lstStyle/>
          <a:p>
            <a:r>
              <a:rPr lang="en-US" dirty="0"/>
              <a:t>MCMC in </a:t>
            </a:r>
            <a:r>
              <a:rPr lang="en-US" dirty="0" err="1"/>
              <a:t>PyMC</a:t>
            </a:r>
            <a:endParaRPr lang="en-US" dirty="0"/>
          </a:p>
        </p:txBody>
      </p:sp>
      <p:sp>
        <p:nvSpPr>
          <p:cNvPr id="5" name="Text Placeholder 4">
            <a:extLst>
              <a:ext uri="{FF2B5EF4-FFF2-40B4-BE49-F238E27FC236}">
                <a16:creationId xmlns:a16="http://schemas.microsoft.com/office/drawing/2014/main" id="{27160D56-D6A2-41FA-B7AB-F508F06D16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40922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48BF-2357-4F9A-8B02-71A8ECCCEF13}"/>
              </a:ext>
            </a:extLst>
          </p:cNvPr>
          <p:cNvSpPr>
            <a:spLocks noGrp="1"/>
          </p:cNvSpPr>
          <p:nvPr>
            <p:ph type="title"/>
          </p:nvPr>
        </p:nvSpPr>
        <p:spPr/>
        <p:txBody>
          <a:bodyPr/>
          <a:lstStyle/>
          <a:p>
            <a:r>
              <a:rPr lang="en-US" dirty="0"/>
              <a:t>Example: Unsupervised Clustering using a Mixture Model</a:t>
            </a:r>
          </a:p>
        </p:txBody>
      </p:sp>
      <p:sp>
        <p:nvSpPr>
          <p:cNvPr id="3" name="Content Placeholder 2">
            <a:extLst>
              <a:ext uri="{FF2B5EF4-FFF2-40B4-BE49-F238E27FC236}">
                <a16:creationId xmlns:a16="http://schemas.microsoft.com/office/drawing/2014/main" id="{A5DB3E04-315C-4060-ACD6-F501F727CE9F}"/>
              </a:ext>
            </a:extLst>
          </p:cNvPr>
          <p:cNvSpPr>
            <a:spLocks noGrp="1"/>
          </p:cNvSpPr>
          <p:nvPr>
            <p:ph idx="1"/>
          </p:nvPr>
        </p:nvSpPr>
        <p:spPr>
          <a:xfrm>
            <a:off x="818712" y="2222288"/>
            <a:ext cx="10554574" cy="626930"/>
          </a:xfrm>
        </p:spPr>
        <p:txBody>
          <a:bodyPr/>
          <a:lstStyle/>
          <a:p>
            <a:pPr marL="0" indent="0">
              <a:buNone/>
            </a:pPr>
            <a:r>
              <a:rPr lang="en-US" dirty="0"/>
              <a:t>Suppose we are given the following dataset. What does the data suggest? </a:t>
            </a:r>
          </a:p>
        </p:txBody>
      </p:sp>
      <p:pic>
        <p:nvPicPr>
          <p:cNvPr id="5" name="Picture 4" descr="A screenshot of a cell phone&#10;&#10;Description generated with very high confidence">
            <a:extLst>
              <a:ext uri="{FF2B5EF4-FFF2-40B4-BE49-F238E27FC236}">
                <a16:creationId xmlns:a16="http://schemas.microsoft.com/office/drawing/2014/main" id="{54CF2EE0-E9F5-4A6D-8907-445251E46CF4}"/>
              </a:ext>
            </a:extLst>
          </p:cNvPr>
          <p:cNvPicPr>
            <a:picLocks noChangeAspect="1"/>
          </p:cNvPicPr>
          <p:nvPr/>
        </p:nvPicPr>
        <p:blipFill>
          <a:blip r:embed="rId2"/>
          <a:stretch>
            <a:fillRect/>
          </a:stretch>
        </p:blipFill>
        <p:spPr>
          <a:xfrm>
            <a:off x="2500311" y="3429000"/>
            <a:ext cx="7191375" cy="2562225"/>
          </a:xfrm>
          <a:prstGeom prst="rect">
            <a:avLst/>
          </a:prstGeom>
        </p:spPr>
      </p:pic>
    </p:spTree>
    <p:extLst>
      <p:ext uri="{BB962C8B-B14F-4D97-AF65-F5344CB8AC3E}">
        <p14:creationId xmlns:p14="http://schemas.microsoft.com/office/powerpoint/2010/main" val="212159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A1A74-EF7E-4909-A1E1-78B222704CC6}"/>
              </a:ext>
            </a:extLst>
          </p:cNvPr>
          <p:cNvSpPr>
            <a:spLocks noGrp="1"/>
          </p:cNvSpPr>
          <p:nvPr>
            <p:ph type="title"/>
          </p:nvPr>
        </p:nvSpPr>
        <p:spPr/>
        <p:txBody>
          <a:bodyPr/>
          <a:lstStyle/>
          <a:p>
            <a:r>
              <a:rPr lang="en-US" dirty="0"/>
              <a:t>Mixture Model</a:t>
            </a: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06B141B1-CF2E-4EE1-B627-5C4EC034B7B9}"/>
                  </a:ext>
                </a:extLst>
              </p:cNvPr>
              <p:cNvSpPr>
                <a:spLocks noGrp="1"/>
              </p:cNvSpPr>
              <p:nvPr>
                <p:ph type="body" sz="half" idx="2"/>
              </p:nvPr>
            </p:nvSpPr>
            <p:spPr>
              <a:xfrm>
                <a:off x="1073151" y="3022600"/>
                <a:ext cx="10549006" cy="3629991"/>
              </a:xfrm>
            </p:spPr>
            <p:txBody>
              <a:bodyPr>
                <a:normAutofit/>
              </a:bodyPr>
              <a:lstStyle/>
              <a:p>
                <a:r>
                  <a:rPr lang="en-US" sz="1800" dirty="0"/>
                  <a:t>It appears the data has a bimodal form, that is, it appears to have two peaks, one near 120 and the other near 200. Perhaps there are two clusters within this dataset.</a:t>
                </a:r>
              </a:p>
              <a:p>
                <a:endParaRPr lang="en-US" sz="1800" dirty="0"/>
              </a:p>
              <a:p>
                <a:r>
                  <a:rPr lang="en-US" sz="1800" dirty="0"/>
                  <a:t>We can propose how the data might have been created:</a:t>
                </a:r>
              </a:p>
              <a:p>
                <a:pPr marL="342900" indent="-342900">
                  <a:buFont typeface="+mj-lt"/>
                  <a:buAutoNum type="arabicPeriod"/>
                </a:pPr>
                <a:r>
                  <a:rPr lang="en-US" sz="1800" dirty="0"/>
                  <a:t>For each data point, choose cluster 1 with probability </a:t>
                </a:r>
                <a14:m>
                  <m:oMath xmlns:m="http://schemas.openxmlformats.org/officeDocument/2006/math">
                    <m:r>
                      <a:rPr lang="en-US" sz="1800" b="0" i="1" smtClean="0">
                        <a:latin typeface="Cambria Math" panose="02040503050406030204" pitchFamily="18" charset="0"/>
                      </a:rPr>
                      <m:t>𝑝</m:t>
                    </m:r>
                  </m:oMath>
                </a14:m>
                <a:r>
                  <a:rPr lang="en-US" sz="1800" dirty="0"/>
                  <a:t>, else choose cluster 2.</a:t>
                </a:r>
              </a:p>
              <a:p>
                <a:pPr marL="342900" indent="-342900">
                  <a:buFont typeface="+mj-lt"/>
                  <a:buAutoNum type="arabicPeriod"/>
                </a:pPr>
                <a:r>
                  <a:rPr lang="en-US" sz="1800" dirty="0"/>
                  <a:t>Draw a random variate from a Normal distribution with parameters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𝜎</m:t>
                        </m:r>
                      </m:e>
                      <m:sub>
                        <m:r>
                          <a:rPr lang="en-US" sz="1800" b="0" i="1" smtClean="0">
                            <a:latin typeface="Cambria Math" panose="02040503050406030204" pitchFamily="18" charset="0"/>
                          </a:rPr>
                          <m:t>𝑖</m:t>
                        </m:r>
                      </m:sub>
                    </m:sSub>
                  </m:oMath>
                </a14:m>
                <a:r>
                  <a:rPr lang="en-US" sz="1800" dirty="0"/>
                  <a:t> where </a:t>
                </a:r>
                <a14:m>
                  <m:oMath xmlns:m="http://schemas.openxmlformats.org/officeDocument/2006/math">
                    <m:r>
                      <a:rPr lang="en-US" sz="1800" b="0" i="1" smtClean="0">
                        <a:latin typeface="Cambria Math" panose="02040503050406030204" pitchFamily="18" charset="0"/>
                      </a:rPr>
                      <m:t>𝑖</m:t>
                    </m:r>
                  </m:oMath>
                </a14:m>
                <a:r>
                  <a:rPr lang="en-US" sz="1800" dirty="0"/>
                  <a:t> was chosen in step 1.</a:t>
                </a:r>
              </a:p>
              <a:p>
                <a:pPr marL="342900" indent="-342900">
                  <a:buFont typeface="+mj-lt"/>
                  <a:buAutoNum type="arabicPeriod"/>
                </a:pPr>
                <a:r>
                  <a:rPr lang="en-US" sz="1800" dirty="0"/>
                  <a:t>Repeat.</a:t>
                </a:r>
              </a:p>
            </p:txBody>
          </p:sp>
        </mc:Choice>
        <mc:Fallback xmlns="">
          <p:sp>
            <p:nvSpPr>
              <p:cNvPr id="6" name="Text Placeholder 5">
                <a:extLst>
                  <a:ext uri="{FF2B5EF4-FFF2-40B4-BE49-F238E27FC236}">
                    <a16:creationId xmlns:a16="http://schemas.microsoft.com/office/drawing/2014/main" id="{06B141B1-CF2E-4EE1-B627-5C4EC034B7B9}"/>
                  </a:ext>
                </a:extLst>
              </p:cNvPr>
              <p:cNvSpPr>
                <a:spLocks noGrp="1" noRot="1" noChangeAspect="1" noMove="1" noResize="1" noEditPoints="1" noAdjustHandles="1" noChangeArrowheads="1" noChangeShapeType="1" noTextEdit="1"/>
              </p:cNvSpPr>
              <p:nvPr>
                <p:ph type="body" sz="half" idx="2"/>
              </p:nvPr>
            </p:nvSpPr>
            <p:spPr>
              <a:xfrm>
                <a:off x="1073151" y="3022600"/>
                <a:ext cx="10549006" cy="3629991"/>
              </a:xfrm>
              <a:blipFill>
                <a:blip r:embed="rId2"/>
                <a:stretch>
                  <a:fillRect l="-462"/>
                </a:stretch>
              </a:blipFill>
            </p:spPr>
            <p:txBody>
              <a:bodyPr/>
              <a:lstStyle/>
              <a:p>
                <a:r>
                  <a:rPr lang="en-US">
                    <a:noFill/>
                  </a:rPr>
                  <a:t> </a:t>
                </a:r>
              </a:p>
            </p:txBody>
          </p:sp>
        </mc:Fallback>
      </mc:AlternateContent>
      <p:pic>
        <p:nvPicPr>
          <p:cNvPr id="8" name="Picture 7" descr="A screenshot of a cell phone&#10;&#10;Description generated with very high confidence">
            <a:extLst>
              <a:ext uri="{FF2B5EF4-FFF2-40B4-BE49-F238E27FC236}">
                <a16:creationId xmlns:a16="http://schemas.microsoft.com/office/drawing/2014/main" id="{63CB44F9-1A94-49BF-BD83-E9AE79A0CBE3}"/>
              </a:ext>
            </a:extLst>
          </p:cNvPr>
          <p:cNvPicPr>
            <a:picLocks noChangeAspect="1"/>
          </p:cNvPicPr>
          <p:nvPr/>
        </p:nvPicPr>
        <p:blipFill>
          <a:blip r:embed="rId3"/>
          <a:stretch>
            <a:fillRect/>
          </a:stretch>
        </p:blipFill>
        <p:spPr>
          <a:xfrm>
            <a:off x="5000625" y="446088"/>
            <a:ext cx="7191375" cy="2562225"/>
          </a:xfrm>
          <a:prstGeom prst="rect">
            <a:avLst/>
          </a:prstGeom>
        </p:spPr>
      </p:pic>
    </p:spTree>
    <p:extLst>
      <p:ext uri="{BB962C8B-B14F-4D97-AF65-F5344CB8AC3E}">
        <p14:creationId xmlns:p14="http://schemas.microsoft.com/office/powerpoint/2010/main" val="154550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C2A6-129C-42C5-9AFB-6A18CB9388A8}"/>
              </a:ext>
            </a:extLst>
          </p:cNvPr>
          <p:cNvSpPr>
            <a:spLocks noGrp="1"/>
          </p:cNvSpPr>
          <p:nvPr>
            <p:ph type="title"/>
          </p:nvPr>
        </p:nvSpPr>
        <p:spPr/>
        <p:txBody>
          <a:bodyPr/>
          <a:lstStyle/>
          <a:p>
            <a:r>
              <a:rPr lang="en-US" dirty="0" err="1"/>
              <a:t>PyMC</a:t>
            </a:r>
            <a:r>
              <a:rPr lang="en-US" dirty="0"/>
              <a:t> Mixture Model</a:t>
            </a:r>
          </a:p>
        </p:txBody>
      </p:sp>
      <p:sp>
        <p:nvSpPr>
          <p:cNvPr id="3" name="Content Placeholder 2">
            <a:extLst>
              <a:ext uri="{FF2B5EF4-FFF2-40B4-BE49-F238E27FC236}">
                <a16:creationId xmlns:a16="http://schemas.microsoft.com/office/drawing/2014/main" id="{A8AD599A-3F97-4DB5-8488-F635045E5264}"/>
              </a:ext>
            </a:extLst>
          </p:cNvPr>
          <p:cNvSpPr>
            <a:spLocks noGrp="1"/>
          </p:cNvSpPr>
          <p:nvPr>
            <p:ph idx="1"/>
          </p:nvPr>
        </p:nvSpPr>
        <p:spPr>
          <a:xfrm>
            <a:off x="4744279" y="92765"/>
            <a:ext cx="7447722" cy="6765235"/>
          </a:xfrm>
        </p:spPr>
        <p:txBody>
          <a:bodyPr>
            <a:normAutofit lnSpcReduction="10000"/>
          </a:bodyPr>
          <a:lstStyle/>
          <a:p>
            <a:pPr marL="0" indent="0">
              <a:buNone/>
            </a:pPr>
            <a:r>
              <a:rPr lang="en-US" sz="1400" dirty="0">
                <a:latin typeface="Consolas" panose="020B0609020204030204" pitchFamily="49" charset="0"/>
              </a:rPr>
              <a:t>data = </a:t>
            </a:r>
            <a:r>
              <a:rPr lang="en-US" sz="1400" dirty="0" err="1">
                <a:latin typeface="Consolas" panose="020B0609020204030204" pitchFamily="49" charset="0"/>
              </a:rPr>
              <a:t>np.loadtxt</a:t>
            </a:r>
            <a:r>
              <a:rPr lang="en-US" sz="1400" dirty="0">
                <a:latin typeface="Consolas" panose="020B0609020204030204" pitchFamily="49" charset="0"/>
              </a:rPr>
              <a:t>("mixture_data.csv", delimiter=",")</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 = </a:t>
            </a:r>
            <a:r>
              <a:rPr lang="en-US" sz="1400" dirty="0" err="1">
                <a:latin typeface="Consolas" panose="020B0609020204030204" pitchFamily="49" charset="0"/>
              </a:rPr>
              <a:t>pm.Uniform</a:t>
            </a:r>
            <a:r>
              <a:rPr lang="en-US" sz="1400" dirty="0">
                <a:latin typeface="Consolas" panose="020B0609020204030204" pitchFamily="49" charset="0"/>
              </a:rPr>
              <a:t>("p", 0, 1)</a:t>
            </a:r>
          </a:p>
          <a:p>
            <a:pPr marL="0" indent="0">
              <a:buNone/>
            </a:pPr>
            <a:r>
              <a:rPr lang="en-US" sz="1400" dirty="0">
                <a:latin typeface="Consolas" panose="020B0609020204030204" pitchFamily="49" charset="0"/>
              </a:rPr>
              <a:t>assignment = </a:t>
            </a:r>
            <a:r>
              <a:rPr lang="en-US" sz="1400" dirty="0" err="1">
                <a:latin typeface="Consolas" panose="020B0609020204030204" pitchFamily="49" charset="0"/>
              </a:rPr>
              <a:t>pm.Categorical</a:t>
            </a:r>
            <a:r>
              <a:rPr lang="en-US" sz="1400" dirty="0">
                <a:latin typeface="Consolas" panose="020B0609020204030204" pitchFamily="49" charset="0"/>
              </a:rPr>
              <a:t>("assignment", [p, 1 - p], size=</a:t>
            </a:r>
            <a:r>
              <a:rPr lang="en-US" sz="1400" dirty="0" err="1">
                <a:latin typeface="Consolas" panose="020B0609020204030204" pitchFamily="49" charset="0"/>
              </a:rPr>
              <a:t>data.shape</a:t>
            </a:r>
            <a:r>
              <a:rPr lang="en-US" sz="1400" dirty="0">
                <a:latin typeface="Consolas" panose="020B0609020204030204" pitchFamily="49" charset="0"/>
              </a:rPr>
              <a:t>[0])</a:t>
            </a:r>
          </a:p>
          <a:p>
            <a:pPr marL="0" indent="0">
              <a:buNone/>
            </a:pPr>
            <a:r>
              <a:rPr lang="en-US" sz="1400" dirty="0" err="1">
                <a:latin typeface="Consolas" panose="020B0609020204030204" pitchFamily="49" charset="0"/>
              </a:rPr>
              <a:t>stds</a:t>
            </a:r>
            <a:r>
              <a:rPr lang="en-US" sz="1400" dirty="0">
                <a:latin typeface="Consolas" panose="020B0609020204030204" pitchFamily="49" charset="0"/>
              </a:rPr>
              <a:t> = </a:t>
            </a:r>
            <a:r>
              <a:rPr lang="en-US" sz="1400" dirty="0" err="1">
                <a:latin typeface="Consolas" panose="020B0609020204030204" pitchFamily="49" charset="0"/>
              </a:rPr>
              <a:t>pm.Uniform</a:t>
            </a:r>
            <a:r>
              <a:rPr lang="en-US" sz="1400" dirty="0">
                <a:latin typeface="Consolas" panose="020B0609020204030204" pitchFamily="49" charset="0"/>
              </a:rPr>
              <a:t>("</a:t>
            </a:r>
            <a:r>
              <a:rPr lang="en-US" sz="1400" dirty="0" err="1">
                <a:latin typeface="Consolas" panose="020B0609020204030204" pitchFamily="49" charset="0"/>
              </a:rPr>
              <a:t>stds</a:t>
            </a:r>
            <a:r>
              <a:rPr lang="en-US" sz="1400" dirty="0">
                <a:latin typeface="Consolas" panose="020B0609020204030204" pitchFamily="49" charset="0"/>
              </a:rPr>
              <a:t>", 0, 100, size=2)</a:t>
            </a:r>
          </a:p>
          <a:p>
            <a:pPr marL="0" indent="0">
              <a:buNone/>
            </a:pPr>
            <a:r>
              <a:rPr lang="en-US" sz="1400" dirty="0" err="1">
                <a:latin typeface="Consolas" panose="020B0609020204030204" pitchFamily="49" charset="0"/>
              </a:rPr>
              <a:t>taus</a:t>
            </a:r>
            <a:r>
              <a:rPr lang="en-US" sz="1400" dirty="0">
                <a:latin typeface="Consolas" panose="020B0609020204030204" pitchFamily="49" charset="0"/>
              </a:rPr>
              <a:t> = 1.0 / </a:t>
            </a:r>
            <a:r>
              <a:rPr lang="en-US" sz="1400" dirty="0" err="1">
                <a:latin typeface="Consolas" panose="020B0609020204030204" pitchFamily="49" charset="0"/>
              </a:rPr>
              <a:t>stds</a:t>
            </a:r>
            <a:r>
              <a:rPr lang="en-US" sz="1400" dirty="0">
                <a:latin typeface="Consolas" panose="020B0609020204030204" pitchFamily="49" charset="0"/>
              </a:rPr>
              <a:t> ** 2</a:t>
            </a:r>
          </a:p>
          <a:p>
            <a:pPr marL="0" indent="0">
              <a:buNone/>
            </a:pPr>
            <a:r>
              <a:rPr lang="en-US" sz="1400" dirty="0">
                <a:latin typeface="Consolas" panose="020B0609020204030204" pitchFamily="49" charset="0"/>
              </a:rPr>
              <a:t>centers = </a:t>
            </a:r>
            <a:r>
              <a:rPr lang="en-US" sz="1400" dirty="0" err="1">
                <a:latin typeface="Consolas" panose="020B0609020204030204" pitchFamily="49" charset="0"/>
              </a:rPr>
              <a:t>pm.Normal</a:t>
            </a:r>
            <a:r>
              <a:rPr lang="en-US" sz="1400" dirty="0">
                <a:latin typeface="Consolas" panose="020B0609020204030204" pitchFamily="49" charset="0"/>
              </a:rPr>
              <a:t>("centers", [120, 190], [0.01, 0.01], size=2)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center_i</a:t>
            </a:r>
            <a:r>
              <a:rPr lang="en-US" sz="1400" dirty="0">
                <a:latin typeface="Consolas" panose="020B0609020204030204" pitchFamily="49" charset="0"/>
              </a:rPr>
              <a:t>(assignment=assignment, centers=centers):</a:t>
            </a:r>
          </a:p>
          <a:p>
            <a:pPr marL="0" indent="0">
              <a:buNone/>
            </a:pPr>
            <a:r>
              <a:rPr lang="en-US" sz="1400" dirty="0">
                <a:latin typeface="Consolas" panose="020B0609020204030204" pitchFamily="49" charset="0"/>
              </a:rPr>
              <a:t>    return centers[assignment]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tau_i</a:t>
            </a:r>
            <a:r>
              <a:rPr lang="en-US" sz="1400" dirty="0">
                <a:latin typeface="Consolas" panose="020B0609020204030204" pitchFamily="49" charset="0"/>
              </a:rPr>
              <a:t>(assignment=assignment, </a:t>
            </a:r>
            <a:r>
              <a:rPr lang="en-US" sz="1400" dirty="0" err="1">
                <a:latin typeface="Consolas" panose="020B0609020204030204" pitchFamily="49" charset="0"/>
              </a:rPr>
              <a:t>taus</a:t>
            </a:r>
            <a:r>
              <a:rPr lang="en-US" sz="1400" dirty="0">
                <a:latin typeface="Consolas" panose="020B0609020204030204" pitchFamily="49" charset="0"/>
              </a:rPr>
              <a:t>=</a:t>
            </a:r>
            <a:r>
              <a:rPr lang="en-US" sz="1400" dirty="0" err="1">
                <a:latin typeface="Consolas" panose="020B0609020204030204" pitchFamily="49" charset="0"/>
              </a:rPr>
              <a:t>taus</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taus</a:t>
            </a:r>
            <a:r>
              <a:rPr lang="en-US" sz="1400" dirty="0">
                <a:latin typeface="Consolas" panose="020B0609020204030204" pitchFamily="49" charset="0"/>
              </a:rPr>
              <a:t>[assignment]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observations=</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a:t>
            </a:r>
            <a:r>
              <a:rPr lang="en-US" sz="1400" dirty="0" err="1">
                <a:latin typeface="Consolas" panose="020B0609020204030204" pitchFamily="49" charset="0"/>
              </a:rPr>
              <a:t>center_i</a:t>
            </a:r>
            <a:r>
              <a:rPr lang="en-US" sz="1400" dirty="0">
                <a:latin typeface="Consolas" panose="020B0609020204030204" pitchFamily="49" charset="0"/>
              </a:rPr>
              <a:t>, </a:t>
            </a:r>
            <a:r>
              <a:rPr lang="en-US" sz="1400" dirty="0" err="1">
                <a:latin typeface="Consolas" panose="020B0609020204030204" pitchFamily="49" charset="0"/>
              </a:rPr>
              <a:t>tau_i</a:t>
            </a:r>
            <a:r>
              <a:rPr lang="en-US" sz="1400" dirty="0">
                <a:latin typeface="Consolas" panose="020B0609020204030204" pitchFamily="49" charset="0"/>
              </a:rPr>
              <a:t>, value=data, observed=True)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([p, assignment, observations, </a:t>
            </a:r>
            <a:r>
              <a:rPr lang="en-US" sz="1400" dirty="0" err="1">
                <a:latin typeface="Consolas" panose="020B0609020204030204" pitchFamily="49" charset="0"/>
              </a:rPr>
              <a:t>taus</a:t>
            </a:r>
            <a:r>
              <a:rPr lang="en-US" sz="1400" dirty="0">
                <a:latin typeface="Consolas" panose="020B0609020204030204" pitchFamily="49" charset="0"/>
              </a:rPr>
              <a:t>, centers])</a:t>
            </a: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(50000)</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425366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map&#10;&#10;Description generated with very high confidence">
            <a:extLst>
              <a:ext uri="{FF2B5EF4-FFF2-40B4-BE49-F238E27FC236}">
                <a16:creationId xmlns:a16="http://schemas.microsoft.com/office/drawing/2014/main" id="{BA83D1B6-3B45-4E25-9ACD-05490AE244E4}"/>
              </a:ext>
            </a:extLst>
          </p:cNvPr>
          <p:cNvPicPr>
            <a:picLocks noChangeAspect="1"/>
          </p:cNvPicPr>
          <p:nvPr/>
        </p:nvPicPr>
        <p:blipFill>
          <a:blip r:embed="rId2"/>
          <a:stretch>
            <a:fillRect/>
          </a:stretch>
        </p:blipFill>
        <p:spPr>
          <a:xfrm>
            <a:off x="2200149" y="643466"/>
            <a:ext cx="7791702" cy="5571067"/>
          </a:xfrm>
          <a:prstGeom prst="rect">
            <a:avLst/>
          </a:prstGeom>
        </p:spPr>
      </p:pic>
    </p:spTree>
    <p:extLst>
      <p:ext uri="{BB962C8B-B14F-4D97-AF65-F5344CB8AC3E}">
        <p14:creationId xmlns:p14="http://schemas.microsoft.com/office/powerpoint/2010/main" val="395796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B745-2D61-4FE5-8021-749CD208F3DE}"/>
              </a:ext>
            </a:extLst>
          </p:cNvPr>
          <p:cNvSpPr>
            <a:spLocks noGrp="1"/>
          </p:cNvSpPr>
          <p:nvPr>
            <p:ph type="title"/>
          </p:nvPr>
        </p:nvSpPr>
        <p:spPr>
          <a:xfrm>
            <a:off x="119271" y="447188"/>
            <a:ext cx="11979964" cy="970450"/>
          </a:xfrm>
        </p:spPr>
        <p:txBody>
          <a:bodyPr/>
          <a:lstStyle/>
          <a:p>
            <a:r>
              <a:rPr lang="en-US" dirty="0"/>
              <a:t>MCMC after one hundred thousand more times</a:t>
            </a:r>
          </a:p>
        </p:txBody>
      </p:sp>
      <p:sp>
        <p:nvSpPr>
          <p:cNvPr id="3" name="Content Placeholder 2">
            <a:extLst>
              <a:ext uri="{FF2B5EF4-FFF2-40B4-BE49-F238E27FC236}">
                <a16:creationId xmlns:a16="http://schemas.microsoft.com/office/drawing/2014/main" id="{A4C6C090-69E0-4EA8-8798-6B7D67BA8C28}"/>
              </a:ext>
            </a:extLst>
          </p:cNvPr>
          <p:cNvSpPr>
            <a:spLocks noGrp="1"/>
          </p:cNvSpPr>
          <p:nvPr>
            <p:ph idx="1"/>
          </p:nvPr>
        </p:nvSpPr>
        <p:spPr>
          <a:xfrm>
            <a:off x="119271" y="5310044"/>
            <a:ext cx="5489323" cy="1342548"/>
          </a:xfrm>
        </p:spPr>
        <p:txBody>
          <a:bodyPr>
            <a:normAutofit/>
          </a:bodyPr>
          <a:lstStyle/>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(100000)</a:t>
            </a:r>
          </a:p>
          <a:p>
            <a:pPr marL="0" indent="0">
              <a:buNone/>
            </a:pPr>
            <a:r>
              <a:rPr lang="fr-FR" sz="1400" dirty="0" err="1">
                <a:latin typeface="Consolas" panose="020B0609020204030204" pitchFamily="49" charset="0"/>
              </a:rPr>
              <a:t>center_trace</a:t>
            </a:r>
            <a:r>
              <a:rPr lang="fr-FR" sz="1400" dirty="0">
                <a:latin typeface="Consolas" panose="020B0609020204030204" pitchFamily="49" charset="0"/>
              </a:rPr>
              <a:t> = </a:t>
            </a:r>
            <a:r>
              <a:rPr lang="fr-FR" sz="1400" dirty="0" err="1">
                <a:latin typeface="Consolas" panose="020B0609020204030204" pitchFamily="49" charset="0"/>
              </a:rPr>
              <a:t>mcmc.trace</a:t>
            </a:r>
            <a:r>
              <a:rPr lang="fr-FR" sz="1400" dirty="0">
                <a:latin typeface="Consolas" panose="020B0609020204030204" pitchFamily="49" charset="0"/>
              </a:rPr>
              <a:t>("centers", </a:t>
            </a:r>
            <a:r>
              <a:rPr lang="fr-FR" sz="1400" dirty="0" err="1">
                <a:latin typeface="Consolas" panose="020B0609020204030204" pitchFamily="49" charset="0"/>
              </a:rPr>
              <a:t>chain</a:t>
            </a:r>
            <a:r>
              <a:rPr lang="fr-FR" sz="1400" dirty="0">
                <a:latin typeface="Consolas" panose="020B0609020204030204" pitchFamily="49" charset="0"/>
              </a:rPr>
              <a:t>=1)[:]</a:t>
            </a:r>
          </a:p>
          <a:p>
            <a:pPr marL="0" indent="0">
              <a:buNone/>
            </a:pPr>
            <a:r>
              <a:rPr lang="fr-FR" sz="1400" dirty="0" err="1">
                <a:latin typeface="Consolas" panose="020B0609020204030204" pitchFamily="49" charset="0"/>
              </a:rPr>
              <a:t>prev_center_trace</a:t>
            </a:r>
            <a:r>
              <a:rPr lang="fr-FR" sz="1400" dirty="0">
                <a:latin typeface="Consolas" panose="020B0609020204030204" pitchFamily="49" charset="0"/>
              </a:rPr>
              <a:t> = </a:t>
            </a:r>
            <a:r>
              <a:rPr lang="fr-FR" sz="1400" dirty="0" err="1">
                <a:latin typeface="Consolas" panose="020B0609020204030204" pitchFamily="49" charset="0"/>
              </a:rPr>
              <a:t>mcmc.trace</a:t>
            </a:r>
            <a:r>
              <a:rPr lang="fr-FR" sz="1400" dirty="0">
                <a:latin typeface="Consolas" panose="020B0609020204030204" pitchFamily="49" charset="0"/>
              </a:rPr>
              <a:t>("centers", </a:t>
            </a:r>
            <a:r>
              <a:rPr lang="fr-FR" sz="1400" dirty="0" err="1">
                <a:latin typeface="Consolas" panose="020B0609020204030204" pitchFamily="49" charset="0"/>
              </a:rPr>
              <a:t>chain</a:t>
            </a:r>
            <a:r>
              <a:rPr lang="fr-FR" sz="1400" dirty="0">
                <a:latin typeface="Consolas" panose="020B0609020204030204" pitchFamily="49" charset="0"/>
              </a:rPr>
              <a:t>=0)[:]</a:t>
            </a:r>
            <a:endParaRPr lang="en-US" sz="1400" dirty="0">
              <a:latin typeface="Consolas" panose="020B0609020204030204" pitchFamily="49" charset="0"/>
            </a:endParaRPr>
          </a:p>
        </p:txBody>
      </p:sp>
      <p:pic>
        <p:nvPicPr>
          <p:cNvPr id="5" name="Picture 4" descr="A close up of a map&#10;&#10;Description generated with high confidence">
            <a:extLst>
              <a:ext uri="{FF2B5EF4-FFF2-40B4-BE49-F238E27FC236}">
                <a16:creationId xmlns:a16="http://schemas.microsoft.com/office/drawing/2014/main" id="{B8A39178-5D2E-42ED-A29E-D67C41315EB1}"/>
              </a:ext>
            </a:extLst>
          </p:cNvPr>
          <p:cNvPicPr>
            <a:picLocks noChangeAspect="1"/>
          </p:cNvPicPr>
          <p:nvPr/>
        </p:nvPicPr>
        <p:blipFill>
          <a:blip r:embed="rId2"/>
          <a:stretch>
            <a:fillRect/>
          </a:stretch>
        </p:blipFill>
        <p:spPr>
          <a:xfrm>
            <a:off x="4541768" y="2043112"/>
            <a:ext cx="7296150" cy="2771775"/>
          </a:xfrm>
          <a:prstGeom prst="rect">
            <a:avLst/>
          </a:prstGeom>
        </p:spPr>
      </p:pic>
    </p:spTree>
    <p:extLst>
      <p:ext uri="{BB962C8B-B14F-4D97-AF65-F5344CB8AC3E}">
        <p14:creationId xmlns:p14="http://schemas.microsoft.com/office/powerpoint/2010/main" val="417288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2265BC-9135-47AB-BB99-A80A26D7F287}"/>
              </a:ext>
            </a:extLst>
          </p:cNvPr>
          <p:cNvSpPr>
            <a:spLocks noGrp="1"/>
          </p:cNvSpPr>
          <p:nvPr>
            <p:ph type="title"/>
          </p:nvPr>
        </p:nvSpPr>
        <p:spPr/>
        <p:txBody>
          <a:bodyPr/>
          <a:lstStyle/>
          <a:p>
            <a:r>
              <a:rPr lang="en-US" dirty="0"/>
              <a:t>Fitting Models</a:t>
            </a:r>
          </a:p>
        </p:txBody>
      </p:sp>
      <p:sp>
        <p:nvSpPr>
          <p:cNvPr id="6" name="Text Placeholder 5">
            <a:extLst>
              <a:ext uri="{FF2B5EF4-FFF2-40B4-BE49-F238E27FC236}">
                <a16:creationId xmlns:a16="http://schemas.microsoft.com/office/drawing/2014/main" id="{944C29DF-80D3-42D1-B574-26B37E9B6A48}"/>
              </a:ext>
            </a:extLst>
          </p:cNvPr>
          <p:cNvSpPr>
            <a:spLocks noGrp="1"/>
          </p:cNvSpPr>
          <p:nvPr>
            <p:ph type="body" idx="1"/>
          </p:nvPr>
        </p:nvSpPr>
        <p:spPr/>
        <p:txBody>
          <a:bodyPr/>
          <a:lstStyle/>
          <a:p>
            <a:r>
              <a:rPr lang="en-US" dirty="0"/>
              <a:t>Markov Chain Monte Carlo (MCMC)</a:t>
            </a:r>
          </a:p>
        </p:txBody>
      </p:sp>
    </p:spTree>
    <p:extLst>
      <p:ext uri="{BB962C8B-B14F-4D97-AF65-F5344CB8AC3E}">
        <p14:creationId xmlns:p14="http://schemas.microsoft.com/office/powerpoint/2010/main" val="414971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142A-316D-437C-A5D6-09D5AF46D1FE}"/>
              </a:ext>
            </a:extLst>
          </p:cNvPr>
          <p:cNvSpPr>
            <a:spLocks noGrp="1"/>
          </p:cNvSpPr>
          <p:nvPr>
            <p:ph type="title"/>
          </p:nvPr>
        </p:nvSpPr>
        <p:spPr/>
        <p:txBody>
          <a:bodyPr/>
          <a:lstStyle/>
          <a:p>
            <a:r>
              <a:rPr lang="en-US" dirty="0"/>
              <a:t>Posterior Distributions of the Center and Standard Deviation Variables</a:t>
            </a:r>
          </a:p>
        </p:txBody>
      </p:sp>
      <p:pic>
        <p:nvPicPr>
          <p:cNvPr id="5" name="Picture 4" descr="A close up of a map&#10;&#10;Description generated with high confidence">
            <a:extLst>
              <a:ext uri="{FF2B5EF4-FFF2-40B4-BE49-F238E27FC236}">
                <a16:creationId xmlns:a16="http://schemas.microsoft.com/office/drawing/2014/main" id="{F6914D29-71A4-48E5-A0EB-58D7D8211E5E}"/>
              </a:ext>
            </a:extLst>
          </p:cNvPr>
          <p:cNvPicPr>
            <a:picLocks noChangeAspect="1"/>
          </p:cNvPicPr>
          <p:nvPr/>
        </p:nvPicPr>
        <p:blipFill>
          <a:blip r:embed="rId2"/>
          <a:stretch>
            <a:fillRect/>
          </a:stretch>
        </p:blipFill>
        <p:spPr>
          <a:xfrm>
            <a:off x="2471945" y="2829753"/>
            <a:ext cx="7486650" cy="2762250"/>
          </a:xfrm>
          <a:prstGeom prst="rect">
            <a:avLst/>
          </a:prstGeom>
        </p:spPr>
      </p:pic>
    </p:spTree>
    <p:extLst>
      <p:ext uri="{BB962C8B-B14F-4D97-AF65-F5344CB8AC3E}">
        <p14:creationId xmlns:p14="http://schemas.microsoft.com/office/powerpoint/2010/main" val="2524623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E41E-248A-41FD-8FFA-D1FDE0B9E68E}"/>
              </a:ext>
            </a:extLst>
          </p:cNvPr>
          <p:cNvSpPr>
            <a:spLocks noGrp="1"/>
          </p:cNvSpPr>
          <p:nvPr>
            <p:ph type="title"/>
          </p:nvPr>
        </p:nvSpPr>
        <p:spPr/>
        <p:txBody>
          <a:bodyPr/>
          <a:lstStyle/>
          <a:p>
            <a:r>
              <a:rPr lang="en-US" dirty="0"/>
              <a:t>The Posterior Distributions for the Labels of the Data Points</a:t>
            </a:r>
          </a:p>
        </p:txBody>
      </p:sp>
      <p:pic>
        <p:nvPicPr>
          <p:cNvPr id="5" name="Picture 4" descr="A close up of a map&#10;&#10;Description generated with high confidence">
            <a:extLst>
              <a:ext uri="{FF2B5EF4-FFF2-40B4-BE49-F238E27FC236}">
                <a16:creationId xmlns:a16="http://schemas.microsoft.com/office/drawing/2014/main" id="{8CDE488E-7935-49AE-B0AE-180EC0001D88}"/>
              </a:ext>
            </a:extLst>
          </p:cNvPr>
          <p:cNvPicPr>
            <a:picLocks noChangeAspect="1"/>
          </p:cNvPicPr>
          <p:nvPr/>
        </p:nvPicPr>
        <p:blipFill>
          <a:blip r:embed="rId2"/>
          <a:stretch>
            <a:fillRect/>
          </a:stretch>
        </p:blipFill>
        <p:spPr>
          <a:xfrm>
            <a:off x="2433636" y="2738230"/>
            <a:ext cx="7324725" cy="2971800"/>
          </a:xfrm>
          <a:prstGeom prst="rect">
            <a:avLst/>
          </a:prstGeom>
        </p:spPr>
      </p:pic>
    </p:spTree>
    <p:extLst>
      <p:ext uri="{BB962C8B-B14F-4D97-AF65-F5344CB8AC3E}">
        <p14:creationId xmlns:p14="http://schemas.microsoft.com/office/powerpoint/2010/main" val="31206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F3C8-5720-41D4-A088-C1F0C6F232A7}"/>
              </a:ext>
            </a:extLst>
          </p:cNvPr>
          <p:cNvSpPr>
            <a:spLocks noGrp="1"/>
          </p:cNvSpPr>
          <p:nvPr>
            <p:ph type="title"/>
          </p:nvPr>
        </p:nvSpPr>
        <p:spPr>
          <a:xfrm>
            <a:off x="145774" y="119270"/>
            <a:ext cx="11859076" cy="1630017"/>
          </a:xfrm>
        </p:spPr>
        <p:txBody>
          <a:bodyPr/>
          <a:lstStyle/>
          <a:p>
            <a:r>
              <a:rPr lang="en-US" dirty="0"/>
              <a:t>How can we choose just a single pair of values for the mean and variance and determine a </a:t>
            </a:r>
            <a:r>
              <a:rPr lang="en-US" dirty="0" err="1"/>
              <a:t>sorta</a:t>
            </a:r>
            <a:r>
              <a:rPr lang="en-US" dirty="0"/>
              <a:t>-best-fit gaussian?</a:t>
            </a:r>
          </a:p>
        </p:txBody>
      </p:sp>
      <p:sp>
        <p:nvSpPr>
          <p:cNvPr id="3" name="Content Placeholder 2">
            <a:extLst>
              <a:ext uri="{FF2B5EF4-FFF2-40B4-BE49-F238E27FC236}">
                <a16:creationId xmlns:a16="http://schemas.microsoft.com/office/drawing/2014/main" id="{D84D9DF6-46B7-4641-8F68-C7B4F46F46ED}"/>
              </a:ext>
            </a:extLst>
          </p:cNvPr>
          <p:cNvSpPr>
            <a:spLocks noGrp="1"/>
          </p:cNvSpPr>
          <p:nvPr>
            <p:ph idx="1"/>
          </p:nvPr>
        </p:nvSpPr>
        <p:spPr>
          <a:xfrm>
            <a:off x="238540" y="2222287"/>
            <a:ext cx="3776870" cy="1859383"/>
          </a:xfrm>
        </p:spPr>
        <p:txBody>
          <a:bodyPr/>
          <a:lstStyle/>
          <a:p>
            <a:pPr marL="0" indent="0" algn="just">
              <a:buNone/>
            </a:pPr>
            <a:r>
              <a:rPr lang="en-US" dirty="0"/>
              <a:t>One quick way (which has nice theoretical properties), is to use the mean of the posterior distributions</a:t>
            </a:r>
          </a:p>
        </p:txBody>
      </p:sp>
      <p:pic>
        <p:nvPicPr>
          <p:cNvPr id="5" name="Picture 4" descr="A close up of a map&#10;&#10;Description generated with very high confidence">
            <a:extLst>
              <a:ext uri="{FF2B5EF4-FFF2-40B4-BE49-F238E27FC236}">
                <a16:creationId xmlns:a16="http://schemas.microsoft.com/office/drawing/2014/main" id="{5416339A-A6F3-4F19-969F-1DCE04E3D857}"/>
              </a:ext>
            </a:extLst>
          </p:cNvPr>
          <p:cNvPicPr>
            <a:picLocks noChangeAspect="1"/>
          </p:cNvPicPr>
          <p:nvPr/>
        </p:nvPicPr>
        <p:blipFill>
          <a:blip r:embed="rId2"/>
          <a:stretch>
            <a:fillRect/>
          </a:stretch>
        </p:blipFill>
        <p:spPr>
          <a:xfrm>
            <a:off x="4203217" y="3429000"/>
            <a:ext cx="7496175" cy="2819400"/>
          </a:xfrm>
          <a:prstGeom prst="rect">
            <a:avLst/>
          </a:prstGeom>
        </p:spPr>
      </p:pic>
    </p:spTree>
    <p:extLst>
      <p:ext uri="{BB962C8B-B14F-4D97-AF65-F5344CB8AC3E}">
        <p14:creationId xmlns:p14="http://schemas.microsoft.com/office/powerpoint/2010/main" val="527552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D8AD-8B3F-4E37-BE24-57B3B0103518}"/>
              </a:ext>
            </a:extLst>
          </p:cNvPr>
          <p:cNvSpPr>
            <a:spLocks noGrp="1"/>
          </p:cNvSpPr>
          <p:nvPr>
            <p:ph type="title"/>
          </p:nvPr>
        </p:nvSpPr>
        <p:spPr/>
        <p:txBody>
          <a:bodyPr/>
          <a:lstStyle/>
          <a:p>
            <a:r>
              <a:rPr lang="en-US" dirty="0"/>
              <a:t>Cluster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C8E2EE-F226-4372-939B-1100B0364C0E}"/>
                  </a:ext>
                </a:extLst>
              </p:cNvPr>
              <p:cNvSpPr>
                <a:spLocks noGrp="1"/>
              </p:cNvSpPr>
              <p:nvPr>
                <p:ph idx="1"/>
              </p:nvPr>
            </p:nvSpPr>
            <p:spPr/>
            <p:txBody>
              <a:bodyPr/>
              <a:lstStyle/>
              <a:p>
                <a:pPr marL="0" indent="0" algn="just">
                  <a:buNone/>
                </a:pPr>
                <a:r>
                  <a:rPr lang="en-US" dirty="0"/>
                  <a:t>What about prediction? Suppose we observe a new data point, say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=175</m:t>
                    </m:r>
                  </m:oMath>
                </a14:m>
                <a:r>
                  <a:rPr lang="en-US" dirty="0"/>
                  <a:t>, and we wish to label it to a cluster. It is foolish to simply assign it to the closer cluster center, as this ignores the standard deviation of the clusters, and we have seen from the plots above that this consideration is very important. More formally: we are interested in the probability (as we cannot be certain about labels) of assigning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=175</m:t>
                    </m:r>
                  </m:oMath>
                </a14:m>
                <a:r>
                  <a:rPr lang="en-US" dirty="0"/>
                  <a:t> to cluster 1. Denote the assignment of </a:t>
                </a:r>
                <a14:m>
                  <m:oMath xmlns:m="http://schemas.openxmlformats.org/officeDocument/2006/math">
                    <m:r>
                      <a:rPr lang="en-US" b="0" i="1" smtClean="0">
                        <a:latin typeface="Cambria Math" panose="02040503050406030204" pitchFamily="18" charset="0"/>
                      </a:rPr>
                      <m:t>𝑥</m:t>
                    </m:r>
                  </m:oMath>
                </a14:m>
                <a:r>
                  <a:rPr lang="en-US"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oMath>
                </a14:m>
                <a:r>
                  <a:rPr lang="en-US" dirty="0"/>
                  <a:t>, which is equal to 0 or 1, and we are interested in </a:t>
                </a: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=175)</m:t>
                    </m:r>
                  </m:oMath>
                </a14:m>
                <a:r>
                  <a:rPr lang="en-US" dirty="0"/>
                  <a:t>.</a:t>
                </a:r>
              </a:p>
              <a:p>
                <a:pPr marL="0" indent="0" algn="just">
                  <a:buNone/>
                </a:pPr>
                <a:endParaRPr lang="en-US" dirty="0"/>
              </a:p>
              <a:p>
                <a:pPr marL="0" indent="0" algn="just">
                  <a:buNone/>
                </a:pPr>
                <a:r>
                  <a:rPr lang="en-US" dirty="0"/>
                  <a:t>A naive method to compute this is to re-run the above MCMC with the additional data point appended. The disadvantage with this method is that it will be slow to infer for each novel data point. Alternatively, we can try a less precise, but much quicker method.</a:t>
                </a:r>
              </a:p>
            </p:txBody>
          </p:sp>
        </mc:Choice>
        <mc:Fallback xmlns="">
          <p:sp>
            <p:nvSpPr>
              <p:cNvPr id="3" name="Content Placeholder 2">
                <a:extLst>
                  <a:ext uri="{FF2B5EF4-FFF2-40B4-BE49-F238E27FC236}">
                    <a16:creationId xmlns:a16="http://schemas.microsoft.com/office/drawing/2014/main" id="{7BC8E2EE-F226-4372-939B-1100B0364C0E}"/>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168407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B737-F134-4128-8DD0-1BBE2498EA02}"/>
              </a:ext>
            </a:extLst>
          </p:cNvPr>
          <p:cNvSpPr>
            <a:spLocks noGrp="1"/>
          </p:cNvSpPr>
          <p:nvPr>
            <p:ph type="title"/>
          </p:nvPr>
        </p:nvSpPr>
        <p:spPr/>
        <p:txBody>
          <a:bodyPr/>
          <a:lstStyle/>
          <a:p>
            <a:r>
              <a:rPr lang="en-US" dirty="0"/>
              <a:t>Cluster Prediction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49D612-50BD-4007-B22A-4B0BD4D3A8B9}"/>
                  </a:ext>
                </a:extLst>
              </p:cNvPr>
              <p:cNvSpPr>
                <a:spLocks noGrp="1"/>
              </p:cNvSpPr>
              <p:nvPr>
                <p:ph idx="1"/>
              </p:nvPr>
            </p:nvSpPr>
            <p:spPr>
              <a:xfrm>
                <a:off x="818712" y="2120348"/>
                <a:ext cx="10554574" cy="4625009"/>
              </a:xfrm>
            </p:spPr>
            <p:txBody>
              <a:bodyPr>
                <a:normAutofit fontScale="92500" lnSpcReduction="10000"/>
              </a:bodyPr>
              <a:lstStyle/>
              <a:p>
                <a:pPr marL="0" indent="0">
                  <a:buNone/>
                </a:pPr>
                <a:r>
                  <a:rPr lang="en-US" dirty="0"/>
                  <a:t>For a particular sample set of parameters for our posterior distribution,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we are interested in asking "Is the probability that </a:t>
                </a:r>
                <a14:m>
                  <m:oMath xmlns:m="http://schemas.openxmlformats.org/officeDocument/2006/math">
                    <m:r>
                      <a:rPr lang="en-US" b="0" i="1" smtClean="0">
                        <a:latin typeface="Cambria Math" panose="02040503050406030204" pitchFamily="18" charset="0"/>
                      </a:rPr>
                      <m:t>𝑥</m:t>
                    </m:r>
                  </m:oMath>
                </a14:m>
                <a:r>
                  <a:rPr lang="en-US" dirty="0"/>
                  <a:t> is in cluster 1 greater than the probability it is in cluster 0?", where the probability is dependent on the chosen parameters.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e>
                        <m:e>
                          <m:r>
                            <a:rPr lang="en-US" b="0" i="1" smtClean="0">
                              <a:latin typeface="Cambria Math" panose="02040503050406030204" pitchFamily="18" charset="0"/>
                            </a:rPr>
                            <m:t>𝑥</m:t>
                          </m:r>
                          <m:r>
                            <a:rPr lang="en-US" b="0" i="1" smtClean="0">
                              <a:latin typeface="Cambria Math" panose="02040503050406030204" pitchFamily="18" charset="0"/>
                            </a:rPr>
                            <m:t>=175</m:t>
                          </m:r>
                        </m:e>
                      </m:d>
                      <m:r>
                        <a:rPr lang="en-US" b="0" i="1" smtClean="0">
                          <a:latin typeface="Cambria Math" panose="02040503050406030204" pitchFamily="18" charset="0"/>
                        </a:rPr>
                        <m:t>&gt;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e>
                          <m:r>
                            <a:rPr lang="en-US" i="1">
                              <a:latin typeface="Cambria Math" panose="02040503050406030204" pitchFamily="18" charset="0"/>
                            </a:rPr>
                            <m:t>𝑥</m:t>
                          </m:r>
                          <m:r>
                            <a:rPr lang="en-US" i="1">
                              <a:latin typeface="Cambria Math" panose="02040503050406030204" pitchFamily="18" charset="0"/>
                            </a:rPr>
                            <m:t>=175</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=175|</m:t>
                                  </m:r>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𝑥</m:t>
                              </m:r>
                            </m:sub>
                          </m:sSub>
                          <m:r>
                            <a:rPr lang="en-US" b="0" i="1" smtClean="0">
                              <a:latin typeface="Cambria Math" panose="02040503050406030204" pitchFamily="18" charset="0"/>
                            </a:rPr>
                            <m:t>=1)</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=175)</m:t>
                          </m:r>
                        </m:den>
                      </m:f>
                      <m:r>
                        <a:rPr lang="en-US" b="0" i="1" smtClean="0">
                          <a:latin typeface="Cambria Math" panose="02040503050406030204" pitchFamily="18" charset="0"/>
                        </a:rPr>
                        <m:t>&gt;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=175)</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=1</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=1</m:t>
                      </m:r>
                      <m:r>
                        <a:rPr lang="en-US" b="0" i="1" smtClean="0">
                          <a:latin typeface="Cambria Math" panose="02040503050406030204" pitchFamily="18" charset="0"/>
                        </a:rPr>
                        <m:t>)&gt;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=175|</m:t>
                              </m:r>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e>
                      </m:d>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𝑥</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oMath>
                  </m:oMathPara>
                </a14:m>
                <a:endParaRPr lang="en-US" dirty="0"/>
              </a:p>
              <a:p>
                <a:pPr marL="0" indent="0">
                  <a:buNone/>
                </a:pPr>
                <a:r>
                  <a:rPr lang="en-US" sz="1400" dirty="0" err="1">
                    <a:latin typeface="Consolas" panose="020B0609020204030204" pitchFamily="49" charset="0"/>
                  </a:rPr>
                  <a:t>norm_pdf</a:t>
                </a:r>
                <a:r>
                  <a:rPr lang="en-US" sz="1400" dirty="0">
                    <a:latin typeface="Consolas" panose="020B0609020204030204" pitchFamily="49" charset="0"/>
                  </a:rPr>
                  <a:t> = stats.norm.pdf</a:t>
                </a:r>
              </a:p>
              <a:p>
                <a:pPr marL="0" indent="0">
                  <a:buNone/>
                </a:pP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("p")[:]</a:t>
                </a:r>
              </a:p>
              <a:p>
                <a:pPr marL="0" indent="0">
                  <a:buNone/>
                </a:pPr>
                <a:r>
                  <a:rPr lang="en-US" sz="1400" dirty="0">
                    <a:latin typeface="Consolas" panose="020B0609020204030204" pitchFamily="49" charset="0"/>
                  </a:rPr>
                  <a:t>x = 175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v = </a:t>
                </a: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norm_pdf</a:t>
                </a:r>
                <a:r>
                  <a:rPr lang="en-US" sz="1400" dirty="0">
                    <a:latin typeface="Consolas" panose="020B0609020204030204" pitchFamily="49" charset="0"/>
                  </a:rPr>
                  <a:t>(x, loc=</a:t>
                </a:r>
                <a:r>
                  <a:rPr lang="en-US" sz="1400" dirty="0" err="1">
                    <a:latin typeface="Consolas" panose="020B0609020204030204" pitchFamily="49" charset="0"/>
                  </a:rPr>
                  <a:t>center_trace</a:t>
                </a:r>
                <a:r>
                  <a:rPr lang="en-US" sz="1400" dirty="0">
                    <a:latin typeface="Consolas" panose="020B0609020204030204" pitchFamily="49" charset="0"/>
                  </a:rPr>
                  <a:t>[:, 0], scale=</a:t>
                </a:r>
                <a:r>
                  <a:rPr lang="en-US" sz="1400" dirty="0" err="1">
                    <a:latin typeface="Consolas" panose="020B0609020204030204" pitchFamily="49" charset="0"/>
                  </a:rPr>
                  <a:t>std_trace</a:t>
                </a:r>
                <a:r>
                  <a:rPr lang="en-US" sz="1400" dirty="0">
                    <a:latin typeface="Consolas" panose="020B0609020204030204" pitchFamily="49" charset="0"/>
                  </a:rPr>
                  <a:t>[:, 0]) &gt; \</a:t>
                </a:r>
              </a:p>
              <a:p>
                <a:pPr marL="0" indent="0">
                  <a:buNone/>
                </a:pPr>
                <a:r>
                  <a:rPr lang="en-US" sz="1400" dirty="0">
                    <a:latin typeface="Consolas" panose="020B0609020204030204" pitchFamily="49" charset="0"/>
                  </a:rPr>
                  <a:t>    (1 - </a:t>
                </a:r>
                <a:r>
                  <a:rPr lang="en-US" sz="1400" dirty="0" err="1">
                    <a:latin typeface="Consolas" panose="020B0609020204030204" pitchFamily="49" charset="0"/>
                  </a:rPr>
                  <a:t>p_trace</a:t>
                </a:r>
                <a:r>
                  <a:rPr lang="en-US" sz="1400" dirty="0">
                    <a:latin typeface="Consolas" panose="020B0609020204030204" pitchFamily="49" charset="0"/>
                  </a:rPr>
                  <a:t>) * </a:t>
                </a:r>
                <a:r>
                  <a:rPr lang="en-US" sz="1400" dirty="0" err="1">
                    <a:latin typeface="Consolas" panose="020B0609020204030204" pitchFamily="49" charset="0"/>
                  </a:rPr>
                  <a:t>norm_pdf</a:t>
                </a:r>
                <a:r>
                  <a:rPr lang="en-US" sz="1400" dirty="0">
                    <a:latin typeface="Consolas" panose="020B0609020204030204" pitchFamily="49" charset="0"/>
                  </a:rPr>
                  <a:t>(x, loc=</a:t>
                </a:r>
                <a:r>
                  <a:rPr lang="en-US" sz="1400" dirty="0" err="1">
                    <a:latin typeface="Consolas" panose="020B0609020204030204" pitchFamily="49" charset="0"/>
                  </a:rPr>
                  <a:t>center_trace</a:t>
                </a:r>
                <a:r>
                  <a:rPr lang="en-US" sz="1400" dirty="0">
                    <a:latin typeface="Consolas" panose="020B0609020204030204" pitchFamily="49" charset="0"/>
                  </a:rPr>
                  <a:t>[:, 1], scale=</a:t>
                </a:r>
                <a:r>
                  <a:rPr lang="en-US" sz="1400" dirty="0" err="1">
                    <a:latin typeface="Consolas" panose="020B0609020204030204" pitchFamily="49" charset="0"/>
                  </a:rPr>
                  <a:t>std_trace</a:t>
                </a:r>
                <a:r>
                  <a:rPr lang="en-US" sz="1400" dirty="0">
                    <a:latin typeface="Consolas" panose="020B0609020204030204" pitchFamily="49" charset="0"/>
                  </a:rPr>
                  <a:t>[:,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print("Probability of belonging to cluster 0:", </a:t>
                </a:r>
                <a:r>
                  <a:rPr lang="en-US" sz="1400" dirty="0" err="1">
                    <a:latin typeface="Consolas" panose="020B0609020204030204" pitchFamily="49" charset="0"/>
                  </a:rPr>
                  <a:t>v.mean</a:t>
                </a:r>
                <a:r>
                  <a:rPr lang="en-US" sz="1400" dirty="0">
                    <a:latin typeface="Consolas" panose="020B0609020204030204" pitchFamily="49" charset="0"/>
                  </a:rPr>
                  <a:t>())   # Probability of belonging to </a:t>
                </a:r>
                <a:r>
                  <a:rPr lang="en-US" sz="1400">
                    <a:latin typeface="Consolas" panose="020B0609020204030204" pitchFamily="49" charset="0"/>
                  </a:rPr>
                  <a:t>cluster 0: 0.025</a:t>
                </a:r>
                <a:endParaRPr lang="en-US" sz="1400"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BB49D612-50BD-4007-B22A-4B0BD4D3A8B9}"/>
                  </a:ext>
                </a:extLst>
              </p:cNvPr>
              <p:cNvSpPr>
                <a:spLocks noGrp="1" noRot="1" noChangeAspect="1" noMove="1" noResize="1" noEditPoints="1" noAdjustHandles="1" noChangeArrowheads="1" noChangeShapeType="1" noTextEdit="1"/>
              </p:cNvSpPr>
              <p:nvPr>
                <p:ph idx="1"/>
              </p:nvPr>
            </p:nvSpPr>
            <p:spPr>
              <a:xfrm>
                <a:off x="818712" y="2120348"/>
                <a:ext cx="10554574" cy="4625009"/>
              </a:xfrm>
              <a:blipFill>
                <a:blip r:embed="rId2"/>
                <a:stretch>
                  <a:fillRect l="-346"/>
                </a:stretch>
              </a:blipFill>
            </p:spPr>
            <p:txBody>
              <a:bodyPr/>
              <a:lstStyle/>
              <a:p>
                <a:r>
                  <a:rPr lang="en-US">
                    <a:noFill/>
                  </a:rPr>
                  <a:t> </a:t>
                </a:r>
              </a:p>
            </p:txBody>
          </p:sp>
        </mc:Fallback>
      </mc:AlternateContent>
    </p:spTree>
    <p:extLst>
      <p:ext uri="{BB962C8B-B14F-4D97-AF65-F5344CB8AC3E}">
        <p14:creationId xmlns:p14="http://schemas.microsoft.com/office/powerpoint/2010/main" val="960985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E5EC8-6F46-457E-AAD0-33A47074E891}"/>
              </a:ext>
            </a:extLst>
          </p:cNvPr>
          <p:cNvSpPr>
            <a:spLocks noGrp="1"/>
          </p:cNvSpPr>
          <p:nvPr>
            <p:ph type="title"/>
          </p:nvPr>
        </p:nvSpPr>
        <p:spPr/>
        <p:txBody>
          <a:bodyPr/>
          <a:lstStyle/>
          <a:p>
            <a:r>
              <a:rPr lang="en-US" dirty="0"/>
              <a:t>Diagnosing Convergence</a:t>
            </a:r>
          </a:p>
        </p:txBody>
      </p:sp>
      <p:sp>
        <p:nvSpPr>
          <p:cNvPr id="5" name="Text Placeholder 4">
            <a:extLst>
              <a:ext uri="{FF2B5EF4-FFF2-40B4-BE49-F238E27FC236}">
                <a16:creationId xmlns:a16="http://schemas.microsoft.com/office/drawing/2014/main" id="{F0A6FC14-25E4-4959-B24D-32665C5111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1860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DBBB3-5B21-48AE-9C1E-4662DB5390CC}"/>
              </a:ext>
            </a:extLst>
          </p:cNvPr>
          <p:cNvSpPr>
            <a:spLocks noGrp="1"/>
          </p:cNvSpPr>
          <p:nvPr>
            <p:ph type="title"/>
          </p:nvPr>
        </p:nvSpPr>
        <p:spPr/>
        <p:txBody>
          <a:bodyPr/>
          <a:lstStyle/>
          <a:p>
            <a:r>
              <a:rPr lang="en-US" dirty="0"/>
              <a:t>MCMC: Science &amp; Art</a:t>
            </a:r>
          </a:p>
        </p:txBody>
      </p:sp>
      <p:sp>
        <p:nvSpPr>
          <p:cNvPr id="5" name="Content Placeholder 4">
            <a:extLst>
              <a:ext uri="{FF2B5EF4-FFF2-40B4-BE49-F238E27FC236}">
                <a16:creationId xmlns:a16="http://schemas.microsoft.com/office/drawing/2014/main" id="{4B375812-EB46-4121-B18E-D00740038002}"/>
              </a:ext>
            </a:extLst>
          </p:cNvPr>
          <p:cNvSpPr>
            <a:spLocks noGrp="1"/>
          </p:cNvSpPr>
          <p:nvPr>
            <p:ph idx="1"/>
          </p:nvPr>
        </p:nvSpPr>
        <p:spPr/>
        <p:txBody>
          <a:bodyPr/>
          <a:lstStyle/>
          <a:p>
            <a:r>
              <a:rPr lang="en-US" dirty="0"/>
              <a:t>Science:</a:t>
            </a:r>
          </a:p>
          <a:p>
            <a:pPr marL="400050" lvl="1" indent="0">
              <a:buNone/>
            </a:pPr>
            <a:r>
              <a:rPr lang="en-US" dirty="0"/>
              <a:t>The Markov chain will converge to the true posterior distribution… after infinite iterations</a:t>
            </a:r>
          </a:p>
          <a:p>
            <a:pPr marL="400050" lvl="1" indent="0">
              <a:buNone/>
            </a:pPr>
            <a:endParaRPr lang="en-US" dirty="0"/>
          </a:p>
          <a:p>
            <a:r>
              <a:rPr lang="en-US" dirty="0"/>
              <a:t>Art:</a:t>
            </a:r>
          </a:p>
          <a:p>
            <a:pPr marL="400050" lvl="1" indent="0">
              <a:buNone/>
            </a:pPr>
            <a:r>
              <a:rPr lang="en-US" dirty="0"/>
              <a:t>To determine the minimum number of samples required to ensure a reasonable approximation to the target posterior density</a:t>
            </a:r>
          </a:p>
        </p:txBody>
      </p:sp>
    </p:spTree>
    <p:extLst>
      <p:ext uri="{BB962C8B-B14F-4D97-AF65-F5344CB8AC3E}">
        <p14:creationId xmlns:p14="http://schemas.microsoft.com/office/powerpoint/2010/main" val="3568237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DA8D-6D41-4DDB-8E95-D6A481BFFBF6}"/>
              </a:ext>
            </a:extLst>
          </p:cNvPr>
          <p:cNvSpPr>
            <a:spLocks noGrp="1"/>
          </p:cNvSpPr>
          <p:nvPr>
            <p:ph type="title"/>
          </p:nvPr>
        </p:nvSpPr>
        <p:spPr/>
        <p:txBody>
          <a:bodyPr/>
          <a:lstStyle/>
          <a:p>
            <a:r>
              <a:rPr lang="en-US" dirty="0"/>
              <a:t>Assessing Convergence</a:t>
            </a:r>
          </a:p>
        </p:txBody>
      </p:sp>
      <p:sp>
        <p:nvSpPr>
          <p:cNvPr id="3" name="Content Placeholder 2">
            <a:extLst>
              <a:ext uri="{FF2B5EF4-FFF2-40B4-BE49-F238E27FC236}">
                <a16:creationId xmlns:a16="http://schemas.microsoft.com/office/drawing/2014/main" id="{67073E8A-20DC-411B-842A-1FECEE6F11B7}"/>
              </a:ext>
            </a:extLst>
          </p:cNvPr>
          <p:cNvSpPr>
            <a:spLocks noGrp="1"/>
          </p:cNvSpPr>
          <p:nvPr>
            <p:ph idx="1"/>
          </p:nvPr>
        </p:nvSpPr>
        <p:spPr>
          <a:xfrm>
            <a:off x="818712" y="2123269"/>
            <a:ext cx="10554574" cy="4533254"/>
          </a:xfrm>
        </p:spPr>
        <p:txBody>
          <a:bodyPr>
            <a:normAutofit lnSpcReduction="10000"/>
          </a:bodyPr>
          <a:lstStyle/>
          <a:p>
            <a:pPr algn="just"/>
            <a:r>
              <a:rPr lang="en-US" dirty="0"/>
              <a:t>One approach to analyzing convergence is analytical, whereby the variance of the sample at different sections of the chain are compared to that of the limiting distribution. These methods use distance metrics to analyze convergence, or place theoretical bounds on the sample variance, and though they are promising, they are generally difficult to use and are not prominent in the MCMC literature. </a:t>
            </a:r>
          </a:p>
          <a:p>
            <a:pPr algn="just"/>
            <a:r>
              <a:rPr lang="en-US" dirty="0"/>
              <a:t>More common is a statistical approach to assessing convergence. With this approach, rather than considering the properties of the theoretical target distribution, only the statistical properties of the observed chain are analyzed. Reliance on the sample alone restricts such convergence criteria to heuristics. As a result, convergence cannot be guaranteed. Although evidence for lack of convergence using statistical convergence diagnostics will correctly imply lack of convergence in the chain, the absence of such evidence will not guarantee convergence in the chain. Nevertheless, negative results for one or more criteria may provide some measure of assurance to users that their sample will provide valid inferences.</a:t>
            </a:r>
          </a:p>
          <a:p>
            <a:pPr algn="just"/>
            <a:r>
              <a:rPr lang="en-US" b="1" dirty="0"/>
              <a:t>The most straightforward approach for assessing convergence is based on simply plotting and inspecting traces and histograms of the observed MCMC sample.</a:t>
            </a:r>
          </a:p>
        </p:txBody>
      </p:sp>
    </p:spTree>
    <p:extLst>
      <p:ext uri="{BB962C8B-B14F-4D97-AF65-F5344CB8AC3E}">
        <p14:creationId xmlns:p14="http://schemas.microsoft.com/office/powerpoint/2010/main" val="3392353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41A02-48AB-4D00-B425-7E0B41CB509B}"/>
              </a:ext>
            </a:extLst>
          </p:cNvPr>
          <p:cNvSpPr>
            <a:spLocks noGrp="1"/>
          </p:cNvSpPr>
          <p:nvPr>
            <p:ph type="title"/>
          </p:nvPr>
        </p:nvSpPr>
        <p:spPr/>
        <p:txBody>
          <a:bodyPr/>
          <a:lstStyle/>
          <a:p>
            <a:r>
              <a:rPr lang="en-US" dirty="0"/>
              <a:t>Assessing Convergence: Good Signs</a:t>
            </a:r>
          </a:p>
        </p:txBody>
      </p:sp>
      <p:sp>
        <p:nvSpPr>
          <p:cNvPr id="3" name="Content Placeholder 2">
            <a:extLst>
              <a:ext uri="{FF2B5EF4-FFF2-40B4-BE49-F238E27FC236}">
                <a16:creationId xmlns:a16="http://schemas.microsoft.com/office/drawing/2014/main" id="{0E99EE1D-EE6F-402D-8A21-FF4FF571420A}"/>
              </a:ext>
            </a:extLst>
          </p:cNvPr>
          <p:cNvSpPr>
            <a:spLocks noGrp="1"/>
          </p:cNvSpPr>
          <p:nvPr>
            <p:ph idx="1"/>
          </p:nvPr>
        </p:nvSpPr>
        <p:spPr>
          <a:xfrm>
            <a:off x="818712" y="2222287"/>
            <a:ext cx="10554574" cy="4188525"/>
          </a:xfrm>
        </p:spPr>
        <p:txBody>
          <a:bodyPr/>
          <a:lstStyle/>
          <a:p>
            <a:pPr algn="just"/>
            <a:r>
              <a:rPr lang="en-US" dirty="0"/>
              <a:t>If the trace of values for each of the stochastics exhibits asymptotic behavior over the last m iterations, this may be satisfactory evidence for convergence.</a:t>
            </a:r>
          </a:p>
          <a:p>
            <a:pPr algn="just"/>
            <a:r>
              <a:rPr lang="en-US" dirty="0"/>
              <a:t>A similar approach involves plotting a histogram for every set of k iterations (perhaps 50-100) beyond some burn in threshold n; if the histograms are not visibly different among the sample intervals, this is reasonable evidence for convergence.</a:t>
            </a:r>
          </a:p>
          <a:p>
            <a:pPr algn="just"/>
            <a:r>
              <a:rPr lang="en-US" dirty="0"/>
              <a:t>The traces of several MCMC chains initialized with different starting values give similar results. Overlaying these traces on the same set of axes should (if convergence has occurred) show each chain tending toward the same equilibrium value, with approximately the same variance.</a:t>
            </a:r>
          </a:p>
          <a:p>
            <a:pPr algn="just"/>
            <a:r>
              <a:rPr lang="en-US" dirty="0"/>
              <a:t>Chain “mixes well”. (i.e., chain has run much longer than any observed timescale for correlation between samples)</a:t>
            </a:r>
          </a:p>
        </p:txBody>
      </p:sp>
    </p:spTree>
    <p:extLst>
      <p:ext uri="{BB962C8B-B14F-4D97-AF65-F5344CB8AC3E}">
        <p14:creationId xmlns:p14="http://schemas.microsoft.com/office/powerpoint/2010/main" val="4150872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AF49-963C-4D64-9BC4-7E45D25DE6A4}"/>
              </a:ext>
            </a:extLst>
          </p:cNvPr>
          <p:cNvSpPr>
            <a:spLocks noGrp="1"/>
          </p:cNvSpPr>
          <p:nvPr>
            <p:ph type="title"/>
          </p:nvPr>
        </p:nvSpPr>
        <p:spPr/>
        <p:txBody>
          <a:bodyPr/>
          <a:lstStyle/>
          <a:p>
            <a:r>
              <a:rPr lang="en-US" dirty="0"/>
              <a:t>Assessing Convergence: Warning Signs</a:t>
            </a:r>
          </a:p>
        </p:txBody>
      </p:sp>
      <p:sp>
        <p:nvSpPr>
          <p:cNvPr id="3" name="Content Placeholder 2">
            <a:extLst>
              <a:ext uri="{FF2B5EF4-FFF2-40B4-BE49-F238E27FC236}">
                <a16:creationId xmlns:a16="http://schemas.microsoft.com/office/drawing/2014/main" id="{21DC1585-B6B7-4E25-B891-2FC99F1EB779}"/>
              </a:ext>
            </a:extLst>
          </p:cNvPr>
          <p:cNvSpPr>
            <a:spLocks noGrp="1"/>
          </p:cNvSpPr>
          <p:nvPr>
            <p:ph idx="1"/>
          </p:nvPr>
        </p:nvSpPr>
        <p:spPr/>
        <p:txBody>
          <a:bodyPr/>
          <a:lstStyle/>
          <a:p>
            <a:r>
              <a:rPr lang="en-US" dirty="0"/>
              <a:t>Differences within or across Markov chains</a:t>
            </a:r>
          </a:p>
          <a:p>
            <a:r>
              <a:rPr lang="en-US" dirty="0"/>
              <a:t>“Poor mixing”</a:t>
            </a:r>
          </a:p>
          <a:p>
            <a:r>
              <a:rPr lang="en-US" dirty="0"/>
              <a:t>Autocorrelation between states of Markov chain</a:t>
            </a:r>
          </a:p>
        </p:txBody>
      </p:sp>
    </p:spTree>
    <p:extLst>
      <p:ext uri="{BB962C8B-B14F-4D97-AF65-F5344CB8AC3E}">
        <p14:creationId xmlns:p14="http://schemas.microsoft.com/office/powerpoint/2010/main" val="127432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A15405-9FDD-4B32-8201-10F748D516AC}"/>
                  </a:ext>
                </a:extLst>
              </p:cNvPr>
              <p:cNvSpPr>
                <a:spLocks noGrp="1"/>
              </p:cNvSpPr>
              <p:nvPr>
                <p:ph idx="1"/>
              </p:nvPr>
            </p:nvSpPr>
            <p:spPr>
              <a:xfrm>
                <a:off x="810000" y="2082804"/>
                <a:ext cx="10554574" cy="2047496"/>
              </a:xfrm>
            </p:spPr>
            <p:txBody>
              <a:bodyPr/>
              <a:lstStyle/>
              <a:p>
                <a:pPr marL="0" indent="0" algn="just">
                  <a:buNone/>
                </a:pPr>
                <a:r>
                  <a:rPr lang="en-US" dirty="0"/>
                  <a:t>When we setup a Bayesian inference problem with </a:t>
                </a:r>
                <a14:m>
                  <m:oMath xmlns:m="http://schemas.openxmlformats.org/officeDocument/2006/math">
                    <m:r>
                      <a:rPr lang="en-US" b="0" i="1" smtClean="0">
                        <a:latin typeface="Cambria Math" panose="02040503050406030204" pitchFamily="18" charset="0"/>
                      </a:rPr>
                      <m:t>𝑁</m:t>
                    </m:r>
                  </m:oMath>
                </a14:m>
                <a:r>
                  <a:rPr lang="en-US" dirty="0"/>
                  <a:t> unknowns, we are implicitly creating an </a:t>
                </a:r>
                <a14:m>
                  <m:oMath xmlns:m="http://schemas.openxmlformats.org/officeDocument/2006/math">
                    <m:r>
                      <a:rPr lang="en-US" b="0" i="1" smtClean="0">
                        <a:latin typeface="Cambria Math" panose="02040503050406030204" pitchFamily="18" charset="0"/>
                      </a:rPr>
                      <m:t>𝑁</m:t>
                    </m:r>
                  </m:oMath>
                </a14:m>
                <a:r>
                  <a:rPr lang="en-US" dirty="0"/>
                  <a:t> dimensional space for the prior distributions to exist in. Associated with the space is an additional dimension, which we can describe as the surface, or curve, that sits on top of the space, that reflects the prior probability of a particular point. The surface on the space is defined by our prior distributions. For example, if we have two unknowns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oMath>
                </a14:m>
                <a:r>
                  <a:rPr lang="en-US" dirty="0"/>
                  <a:t>, and priors for both are </a:t>
                </a:r>
                <a14:m>
                  <m:oMath xmlns:m="http://schemas.openxmlformats.org/officeDocument/2006/math">
                    <m:r>
                      <m:rPr>
                        <m:nor/>
                      </m:rPr>
                      <a:rPr lang="en-US" b="0" i="0" smtClean="0">
                        <a:latin typeface="Cambria Math" panose="02040503050406030204" pitchFamily="18" charset="0"/>
                      </a:rPr>
                      <m:t>Uniform</m:t>
                    </m:r>
                    <m:r>
                      <a:rPr lang="en-US" b="0" i="1" smtClean="0">
                        <a:latin typeface="Cambria Math" panose="02040503050406030204" pitchFamily="18" charset="0"/>
                      </a:rPr>
                      <m:t>(0,5)</m:t>
                    </m:r>
                  </m:oMath>
                </a14:m>
                <a:r>
                  <a:rPr lang="en-US" dirty="0"/>
                  <a:t>, the space created is a square of length 5 and the surface is a flat plane that sits on top of the square (representing that every point is equally likely):</a:t>
                </a:r>
              </a:p>
            </p:txBody>
          </p:sp>
        </mc:Choice>
        <mc:Fallback xmlns="">
          <p:sp>
            <p:nvSpPr>
              <p:cNvPr id="5" name="Content Placeholder 4">
                <a:extLst>
                  <a:ext uri="{FF2B5EF4-FFF2-40B4-BE49-F238E27FC236}">
                    <a16:creationId xmlns:a16="http://schemas.microsoft.com/office/drawing/2014/main" id="{FFA15405-9FDD-4B32-8201-10F748D516AC}"/>
                  </a:ext>
                </a:extLst>
              </p:cNvPr>
              <p:cNvSpPr>
                <a:spLocks noGrp="1" noRot="1" noChangeAspect="1" noMove="1" noResize="1" noEditPoints="1" noAdjustHandles="1" noChangeArrowheads="1" noChangeShapeType="1" noTextEdit="1"/>
              </p:cNvSpPr>
              <p:nvPr>
                <p:ph idx="1"/>
              </p:nvPr>
            </p:nvSpPr>
            <p:spPr>
              <a:xfrm>
                <a:off x="810000" y="2082804"/>
                <a:ext cx="10554574" cy="2047496"/>
              </a:xfrm>
              <a:blipFill>
                <a:blip r:embed="rId2"/>
                <a:stretch>
                  <a:fillRect l="-520" t="-893" r="-462" b="-3869"/>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close up of a piece of paper&#10;&#10;Description generated with high confidence">
            <a:extLst>
              <a:ext uri="{FF2B5EF4-FFF2-40B4-BE49-F238E27FC236}">
                <a16:creationId xmlns:a16="http://schemas.microsoft.com/office/drawing/2014/main" id="{66C4188F-881D-466C-A929-8AC4D3AC643C}"/>
              </a:ext>
            </a:extLst>
          </p:cNvPr>
          <p:cNvPicPr>
            <a:picLocks noChangeAspect="1"/>
          </p:cNvPicPr>
          <p:nvPr/>
        </p:nvPicPr>
        <p:blipFill>
          <a:blip r:embed="rId3"/>
          <a:stretch>
            <a:fillRect/>
          </a:stretch>
        </p:blipFill>
        <p:spPr>
          <a:xfrm>
            <a:off x="2890837" y="4200525"/>
            <a:ext cx="6715125" cy="2657475"/>
          </a:xfrm>
          <a:prstGeom prst="rect">
            <a:avLst/>
          </a:prstGeom>
        </p:spPr>
      </p:pic>
    </p:spTree>
    <p:extLst>
      <p:ext uri="{BB962C8B-B14F-4D97-AF65-F5344CB8AC3E}">
        <p14:creationId xmlns:p14="http://schemas.microsoft.com/office/powerpoint/2010/main" val="548412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0AF49-963C-4D64-9BC4-7E45D25DE6A4}"/>
              </a:ext>
            </a:extLst>
          </p:cNvPr>
          <p:cNvSpPr>
            <a:spLocks noGrp="1"/>
          </p:cNvSpPr>
          <p:nvPr>
            <p:ph type="title"/>
          </p:nvPr>
        </p:nvSpPr>
        <p:spPr>
          <a:xfrm>
            <a:off x="178231" y="447188"/>
            <a:ext cx="11832955" cy="970450"/>
          </a:xfrm>
        </p:spPr>
        <p:txBody>
          <a:bodyPr/>
          <a:lstStyle/>
          <a:p>
            <a:r>
              <a:rPr lang="en-US" dirty="0"/>
              <a:t>Assessing Convergence: More Formal Methods</a:t>
            </a:r>
          </a:p>
        </p:txBody>
      </p:sp>
      <p:sp>
        <p:nvSpPr>
          <p:cNvPr id="3" name="Content Placeholder 2">
            <a:extLst>
              <a:ext uri="{FF2B5EF4-FFF2-40B4-BE49-F238E27FC236}">
                <a16:creationId xmlns:a16="http://schemas.microsoft.com/office/drawing/2014/main" id="{21DC1585-B6B7-4E25-B891-2FC99F1EB779}"/>
              </a:ext>
            </a:extLst>
          </p:cNvPr>
          <p:cNvSpPr>
            <a:spLocks noGrp="1"/>
          </p:cNvSpPr>
          <p:nvPr>
            <p:ph idx="1"/>
          </p:nvPr>
        </p:nvSpPr>
        <p:spPr/>
        <p:txBody>
          <a:bodyPr/>
          <a:lstStyle/>
          <a:p>
            <a:r>
              <a:rPr lang="en-US" dirty="0" err="1"/>
              <a:t>Geweke</a:t>
            </a:r>
            <a:r>
              <a:rPr lang="en-US" dirty="0"/>
              <a:t>: Compares the mean and variance of segments from the beginning and end of a single chain (</a:t>
            </a:r>
            <a:r>
              <a:rPr lang="en-US" sz="1400" dirty="0" err="1">
                <a:latin typeface="Consolas" panose="020B0609020204030204" pitchFamily="49" charset="0"/>
              </a:rPr>
              <a:t>pymc.geweke</a:t>
            </a:r>
            <a:r>
              <a:rPr lang="en-US" sz="1400" dirty="0">
                <a:latin typeface="Consolas" panose="020B0609020204030204" pitchFamily="49" charset="0"/>
              </a:rPr>
              <a:t>, </a:t>
            </a:r>
            <a:r>
              <a:rPr lang="en-US" sz="1400" dirty="0" err="1">
                <a:latin typeface="Consolas" panose="020B0609020204030204" pitchFamily="49" charset="0"/>
              </a:rPr>
              <a:t>pymc.Matplot.geweke_plot</a:t>
            </a:r>
            <a:r>
              <a:rPr lang="en-US" dirty="0"/>
              <a:t>)</a:t>
            </a:r>
          </a:p>
          <a:p>
            <a:r>
              <a:rPr lang="en-US" dirty="0"/>
              <a:t>Raftery: Estimates the minimum chain length needed to estimate a percentile to some precision </a:t>
            </a:r>
            <a:r>
              <a:rPr lang="en-US" sz="1400" dirty="0">
                <a:latin typeface="Consolas" panose="020B0609020204030204" pitchFamily="49" charset="0"/>
              </a:rPr>
              <a:t>(</a:t>
            </a:r>
            <a:r>
              <a:rPr lang="en-US" sz="1400" dirty="0" err="1">
                <a:latin typeface="Consolas" panose="020B0609020204030204" pitchFamily="49" charset="0"/>
              </a:rPr>
              <a:t>pymc.raftery_lewis</a:t>
            </a:r>
            <a:r>
              <a:rPr lang="en-US" sz="1400" dirty="0">
                <a:latin typeface="Consolas" panose="020B0609020204030204" pitchFamily="49" charset="0"/>
              </a:rPr>
              <a:t>)</a:t>
            </a:r>
          </a:p>
          <a:p>
            <a:pPr algn="just"/>
            <a:r>
              <a:rPr lang="en-US" dirty="0"/>
              <a:t>The Gelman-Rubin statistic uses an analysis of variance approach to assessing convergence. This diagnostic uses multiple chains to check for lack of convergence, and is based on the notion that if multiple chains have converged, by definition they should appear very similar to one another; if not, one or more of the chains has failed to converge (</a:t>
            </a:r>
            <a:r>
              <a:rPr lang="en-US" sz="1400" dirty="0" err="1">
                <a:latin typeface="Consolas" panose="020B0609020204030204" pitchFamily="49" charset="0"/>
              </a:rPr>
              <a:t>pymc.gelman_rubin</a:t>
            </a:r>
            <a:r>
              <a:rPr lang="en-US" dirty="0"/>
              <a:t>)</a:t>
            </a:r>
          </a:p>
        </p:txBody>
      </p:sp>
    </p:spTree>
    <p:extLst>
      <p:ext uri="{BB962C8B-B14F-4D97-AF65-F5344CB8AC3E}">
        <p14:creationId xmlns:p14="http://schemas.microsoft.com/office/powerpoint/2010/main" val="223763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9D4E-F67D-46EB-B3EE-F64EA12EC70F}"/>
              </a:ext>
            </a:extLst>
          </p:cNvPr>
          <p:cNvSpPr>
            <a:spLocks noGrp="1"/>
          </p:cNvSpPr>
          <p:nvPr>
            <p:ph type="title"/>
          </p:nvPr>
        </p:nvSpPr>
        <p:spPr/>
        <p:txBody>
          <a:bodyPr/>
          <a:lstStyle/>
          <a:p>
            <a:r>
              <a:rPr lang="en-US" dirty="0"/>
              <a:t>Autocorrelation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AC396A-463F-4448-A997-1F633E30D3B2}"/>
                  </a:ext>
                </a:extLst>
              </p:cNvPr>
              <p:cNvSpPr>
                <a:spLocks noGrp="1"/>
              </p:cNvSpPr>
              <p:nvPr>
                <p:ph idx="1"/>
              </p:nvPr>
            </p:nvSpPr>
            <p:spPr/>
            <p:txBody>
              <a:bodyPr/>
              <a:lstStyle/>
              <a:p>
                <a:pPr algn="just"/>
                <a:r>
                  <a:rPr lang="en-US" dirty="0"/>
                  <a:t>Autocorrelation is a measure of how related a series of numbers is with itself. A measurement of 1.0 is perfect positive autocorrelation, 0 no autocorrelation, and -1 is perfect negative correlation. One way to think of autocorrelation is "If I know the position of the series at time s, can it help me know where I am at time t?"</a:t>
                </a:r>
              </a:p>
              <a:p>
                <a:pPr algn="just"/>
                <a:r>
                  <a:rPr lang="en-US" dirty="0"/>
                  <a:t>Samples from MCMC algorithms are </a:t>
                </a:r>
                <a:r>
                  <a:rPr lang="en-US" dirty="0" err="1"/>
                  <a:t>ususally</a:t>
                </a:r>
                <a:r>
                  <a:rPr lang="en-US" dirty="0"/>
                  <a:t> autocorrelated, due partly to the inherent Markovian dependence structure. The degree of autocorrelation can be quantified using the autocorrelation function:</a:t>
                </a:r>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b="0" i="0" smtClean="0">
                              <a:latin typeface="Cambria Math" panose="02040503050406030204" pitchFamily="18" charset="0"/>
                            </a:rPr>
                            <m:t>Cov</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r>
                                <m:rPr>
                                  <m:nor/>
                                </m:rPr>
                                <a:rPr lang="en-US">
                                  <a:latin typeface="Cambria Math" panose="02040503050406030204" pitchFamily="18" charset="0"/>
                                </a:rPr>
                                <m:t>Var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i="1">
                                  <a:latin typeface="Cambria Math" panose="02040503050406030204" pitchFamily="18" charset="0"/>
                                </a:rPr>
                                <m:t>)</m:t>
                              </m:r>
                              <m:r>
                                <m:rPr>
                                  <m:nor/>
                                </m:rPr>
                                <a:rPr lang="en-US">
                                  <a:latin typeface="Cambria Math" panose="02040503050406030204" pitchFamily="18" charset="0"/>
                                </a:rPr>
                                <m:t>Var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e>
                          </m:rad>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rPr>
                            <m:t>]</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e>
                                  </m:d>
                                </m:e>
                                <m:sup>
                                  <m:r>
                                    <a:rPr lang="en-US" b="0" i="1" smtClean="0">
                                      <a:latin typeface="Cambria Math" panose="02040503050406030204" pitchFamily="18" charset="0"/>
                                    </a:rPr>
                                    <m:t>2</m:t>
                                  </m:r>
                                </m:sup>
                              </m:sSup>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m:t>
                              </m:r>
                            </m:e>
                          </m:rad>
                        </m:den>
                      </m:f>
                    </m:oMath>
                  </m:oMathPara>
                </a14:m>
                <a:endParaRPr lang="en-US" dirty="0"/>
              </a:p>
              <a:p>
                <a:pPr algn="just"/>
                <a:r>
                  <a:rPr lang="en-US" dirty="0"/>
                  <a:t>What is smallest </a:t>
                </a:r>
                <a14:m>
                  <m:oMath xmlns:m="http://schemas.openxmlformats.org/officeDocument/2006/math">
                    <m:r>
                      <a:rPr lang="en-US" b="0" i="1" smtClean="0">
                        <a:latin typeface="Cambria Math" panose="02040503050406030204" pitchFamily="18" charset="0"/>
                      </a:rPr>
                      <m:t>𝑘</m:t>
                    </m:r>
                  </m:oMath>
                </a14:m>
                <a:r>
                  <a:rPr lang="en-US" dirty="0"/>
                  <a:t> (</a:t>
                </a:r>
                <a:r>
                  <a:rPr lang="en-US" i="1" dirty="0"/>
                  <a:t>lag</a:t>
                </a:r>
                <a:r>
                  <a:rPr lang="en-US" dirty="0"/>
                  <a:t>) to give an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a:t>
                </a:r>
              </a:p>
            </p:txBody>
          </p:sp>
        </mc:Choice>
        <mc:Fallback xmlns="">
          <p:sp>
            <p:nvSpPr>
              <p:cNvPr id="3" name="Content Placeholder 2">
                <a:extLst>
                  <a:ext uri="{FF2B5EF4-FFF2-40B4-BE49-F238E27FC236}">
                    <a16:creationId xmlns:a16="http://schemas.microsoft.com/office/drawing/2014/main" id="{D8AC396A-463F-4448-A997-1F633E30D3B2}"/>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1557100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9D4E-F67D-46EB-B3EE-F64EA12EC70F}"/>
              </a:ext>
            </a:extLst>
          </p:cNvPr>
          <p:cNvSpPr>
            <a:spLocks noGrp="1"/>
          </p:cNvSpPr>
          <p:nvPr>
            <p:ph type="title"/>
          </p:nvPr>
        </p:nvSpPr>
        <p:spPr>
          <a:xfrm>
            <a:off x="1015139" y="446088"/>
            <a:ext cx="3696346" cy="2576512"/>
          </a:xfrm>
        </p:spPr>
        <p:txBody>
          <a:bodyPr/>
          <a:lstStyle/>
          <a:p>
            <a:r>
              <a:rPr lang="en-US" sz="3600" dirty="0"/>
              <a:t>Autocorrelation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01CC5D5-28A0-46A5-8D7B-FE9704F1DFE4}"/>
                  </a:ext>
                </a:extLst>
              </p:cNvPr>
              <p:cNvSpPr>
                <a:spLocks noGrp="1"/>
              </p:cNvSpPr>
              <p:nvPr>
                <p:ph type="body" sz="half" idx="2"/>
              </p:nvPr>
            </p:nvSpPr>
            <p:spPr/>
            <p:txBody>
              <a:bodyPr>
                <a:normAutofit/>
              </a:bodyPr>
              <a:lstStyle/>
              <a:p>
                <a:pPr marL="457200" indent="-457200" algn="just">
                  <a:buFont typeface="Arial" panose="020B0604020202020204" pitchFamily="34" charset="0"/>
                  <a:buChar char="•"/>
                </a:pPr>
                <a:r>
                  <a:rPr lang="en-US" sz="1800" dirty="0"/>
                  <a:t>What is smallest </a:t>
                </a:r>
                <a14:m>
                  <m:oMath xmlns:m="http://schemas.openxmlformats.org/officeDocument/2006/math">
                    <m:r>
                      <a:rPr lang="en-US" sz="1800" i="1">
                        <a:latin typeface="Cambria Math" panose="02040503050406030204" pitchFamily="18" charset="0"/>
                      </a:rPr>
                      <m:t>𝑘</m:t>
                    </m:r>
                  </m:oMath>
                </a14:m>
                <a:r>
                  <a:rPr lang="en-US" sz="1800" dirty="0"/>
                  <a:t> (</a:t>
                </a:r>
                <a:r>
                  <a:rPr lang="en-US" sz="1800" i="1" dirty="0"/>
                  <a:t>lag</a:t>
                </a:r>
                <a:r>
                  <a:rPr lang="en-US" sz="1800" dirty="0"/>
                  <a:t>) to give an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𝜌</m:t>
                        </m:r>
                      </m:e>
                      <m:sub>
                        <m:r>
                          <a:rPr lang="en-US" sz="1800" i="1">
                            <a:latin typeface="Cambria Math" panose="02040503050406030204" pitchFamily="18" charset="0"/>
                          </a:rPr>
                          <m:t>𝑘</m:t>
                        </m:r>
                      </m:sub>
                    </m:sSub>
                    <m:r>
                      <a:rPr lang="en-US" sz="1800" i="1">
                        <a:latin typeface="Cambria Math" panose="02040503050406030204" pitchFamily="18" charset="0"/>
                        <a:ea typeface="Cambria Math" panose="02040503050406030204" pitchFamily="18" charset="0"/>
                      </a:rPr>
                      <m:t>≈0</m:t>
                    </m:r>
                  </m:oMath>
                </a14:m>
                <a:r>
                  <a:rPr lang="en-US" sz="1800" dirty="0"/>
                  <a:t> ?</a:t>
                </a:r>
              </a:p>
              <a:p>
                <a:pPr marL="457200" indent="-457200" algn="just">
                  <a:buFont typeface="Arial" panose="020B0604020202020204" pitchFamily="34" charset="0"/>
                  <a:buChar char="•"/>
                </a:pPr>
                <a:endParaRPr lang="en-US" sz="1800" dirty="0"/>
              </a:p>
              <a:p>
                <a:pPr marL="457200" indent="-457200" algn="just">
                  <a:buFont typeface="Arial" panose="020B0604020202020204" pitchFamily="34" charset="0"/>
                  <a:buChar char="•"/>
                </a:pPr>
                <a:r>
                  <a:rPr lang="en-US" sz="1800" dirty="0"/>
                  <a:t>One of several methods for estimating how many iterations of Markov chain are needed</a:t>
                </a:r>
              </a:p>
            </p:txBody>
          </p:sp>
        </mc:Choice>
        <mc:Fallback xmlns="">
          <p:sp>
            <p:nvSpPr>
              <p:cNvPr id="4" name="Text Placeholder 3">
                <a:extLst>
                  <a:ext uri="{FF2B5EF4-FFF2-40B4-BE49-F238E27FC236}">
                    <a16:creationId xmlns:a16="http://schemas.microsoft.com/office/drawing/2014/main" id="{601CC5D5-28A0-46A5-8D7B-FE9704F1DFE4}"/>
                  </a:ext>
                </a:extLst>
              </p:cNvPr>
              <p:cNvSpPr>
                <a:spLocks noGrp="1" noRot="1" noChangeAspect="1" noMove="1" noResize="1" noEditPoints="1" noAdjustHandles="1" noChangeArrowheads="1" noChangeShapeType="1" noTextEdit="1"/>
              </p:cNvSpPr>
              <p:nvPr>
                <p:ph type="body" sz="half" idx="2"/>
              </p:nvPr>
            </p:nvSpPr>
            <p:spPr>
              <a:blipFill>
                <a:blip r:embed="rId2"/>
                <a:stretch>
                  <a:fillRect l="-344" r="-154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7CC5644-E782-4954-AE46-2BAED401DFB5}"/>
              </a:ext>
            </a:extLst>
          </p:cNvPr>
          <p:cNvPicPr>
            <a:picLocks noChangeAspect="1"/>
          </p:cNvPicPr>
          <p:nvPr/>
        </p:nvPicPr>
        <p:blipFill>
          <a:blip r:embed="rId3"/>
          <a:stretch>
            <a:fillRect/>
          </a:stretch>
        </p:blipFill>
        <p:spPr>
          <a:xfrm>
            <a:off x="5021329" y="446088"/>
            <a:ext cx="7032502" cy="5414961"/>
          </a:xfrm>
          <a:prstGeom prst="rect">
            <a:avLst/>
          </a:prstGeom>
        </p:spPr>
      </p:pic>
    </p:spTree>
    <p:extLst>
      <p:ext uri="{BB962C8B-B14F-4D97-AF65-F5344CB8AC3E}">
        <p14:creationId xmlns:p14="http://schemas.microsoft.com/office/powerpoint/2010/main" val="1018096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2749-4647-4C15-A91F-05DEF5FA8E19}"/>
              </a:ext>
            </a:extLst>
          </p:cNvPr>
          <p:cNvSpPr>
            <a:spLocks noGrp="1"/>
          </p:cNvSpPr>
          <p:nvPr>
            <p:ph type="title"/>
          </p:nvPr>
        </p:nvSpPr>
        <p:spPr/>
        <p:txBody>
          <a:bodyPr/>
          <a:lstStyle/>
          <a:p>
            <a:r>
              <a:rPr lang="en-US" dirty="0"/>
              <a:t>Thinning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EC0CDB-760F-425E-A652-4830B62EB82B}"/>
                  </a:ext>
                </a:extLst>
              </p:cNvPr>
              <p:cNvSpPr>
                <a:spLocks noGrp="1"/>
              </p:cNvSpPr>
              <p:nvPr>
                <p:ph idx="1"/>
              </p:nvPr>
            </p:nvSpPr>
            <p:spPr>
              <a:xfrm>
                <a:off x="836136" y="2020809"/>
                <a:ext cx="10554574" cy="2132737"/>
              </a:xfrm>
            </p:spPr>
            <p:txBody>
              <a:bodyPr/>
              <a:lstStyle/>
              <a:p>
                <a:pPr marL="0" indent="0" algn="just">
                  <a:buNone/>
                </a:pPr>
                <a:r>
                  <a:rPr lang="en-US" dirty="0"/>
                  <a:t>Another issue can arise if there is high-autocorrelation between posterior samples. Many post-processing algorithms require samples to be independent of each other. This can be solved, or at least reduced, by only returning to the user every </a:t>
                </a:r>
                <a14:m>
                  <m:oMath xmlns:m="http://schemas.openxmlformats.org/officeDocument/2006/math">
                    <m:r>
                      <a:rPr lang="en-US" b="0" i="1" smtClean="0">
                        <a:latin typeface="Cambria Math" panose="02040503050406030204" pitchFamily="18" charset="0"/>
                      </a:rPr>
                      <m:t>𝑛</m:t>
                    </m:r>
                  </m:oMath>
                </a14:m>
                <a:r>
                  <a:rPr lang="en-US" dirty="0" err="1"/>
                  <a:t>th</a:t>
                </a:r>
                <a:r>
                  <a:rPr lang="en-US" dirty="0"/>
                  <a:t> sample, thus removing some autocorrelation. With more thinning, the autocorrelation drops quicker. There is a tradeoff though: higher thinning requires more MCMC iterations to achieve the same number of returned samples. For example, 10 000 samples </a:t>
                </a:r>
                <a:r>
                  <a:rPr lang="en-US" dirty="0" err="1"/>
                  <a:t>unthinned</a:t>
                </a:r>
                <a:r>
                  <a:rPr lang="en-US" dirty="0"/>
                  <a:t> is 100 000 with a thinning of 10 (though the latter has less autocorrelation).</a:t>
                </a:r>
              </a:p>
            </p:txBody>
          </p:sp>
        </mc:Choice>
        <mc:Fallback xmlns="">
          <p:sp>
            <p:nvSpPr>
              <p:cNvPr id="3" name="Content Placeholder 2">
                <a:extLst>
                  <a:ext uri="{FF2B5EF4-FFF2-40B4-BE49-F238E27FC236}">
                    <a16:creationId xmlns:a16="http://schemas.microsoft.com/office/drawing/2014/main" id="{70EC0CDB-760F-425E-A652-4830B62EB82B}"/>
                  </a:ext>
                </a:extLst>
              </p:cNvPr>
              <p:cNvSpPr>
                <a:spLocks noGrp="1" noRot="1" noChangeAspect="1" noMove="1" noResize="1" noEditPoints="1" noAdjustHandles="1" noChangeArrowheads="1" noChangeShapeType="1" noTextEdit="1"/>
              </p:cNvSpPr>
              <p:nvPr>
                <p:ph idx="1"/>
              </p:nvPr>
            </p:nvSpPr>
            <p:spPr>
              <a:xfrm>
                <a:off x="836136" y="2020809"/>
                <a:ext cx="10554574" cy="2132737"/>
              </a:xfrm>
              <a:blipFill>
                <a:blip r:embed="rId2"/>
                <a:stretch>
                  <a:fillRect l="-462" r="-462" b="-1714"/>
                </a:stretch>
              </a:blipFill>
            </p:spPr>
            <p:txBody>
              <a:bodyPr/>
              <a:lstStyle/>
              <a:p>
                <a:r>
                  <a:rPr lang="en-US">
                    <a:noFill/>
                  </a:rPr>
                  <a:t> </a:t>
                </a:r>
              </a:p>
            </p:txBody>
          </p:sp>
        </mc:Fallback>
      </mc:AlternateContent>
      <p:pic>
        <p:nvPicPr>
          <p:cNvPr id="5" name="Picture 4" descr="A screenshot of a social media post&#10;&#10;Description generated with very high confidence">
            <a:extLst>
              <a:ext uri="{FF2B5EF4-FFF2-40B4-BE49-F238E27FC236}">
                <a16:creationId xmlns:a16="http://schemas.microsoft.com/office/drawing/2014/main" id="{5D15990D-879B-4BD9-9E07-3B0D587C3AAB}"/>
              </a:ext>
            </a:extLst>
          </p:cNvPr>
          <p:cNvPicPr>
            <a:picLocks noChangeAspect="1"/>
          </p:cNvPicPr>
          <p:nvPr/>
        </p:nvPicPr>
        <p:blipFill>
          <a:blip r:embed="rId3"/>
          <a:stretch>
            <a:fillRect/>
          </a:stretch>
        </p:blipFill>
        <p:spPr>
          <a:xfrm>
            <a:off x="2355810" y="4133850"/>
            <a:ext cx="7515225" cy="2724150"/>
          </a:xfrm>
          <a:prstGeom prst="rect">
            <a:avLst/>
          </a:prstGeom>
        </p:spPr>
      </p:pic>
    </p:spTree>
    <p:extLst>
      <p:ext uri="{BB962C8B-B14F-4D97-AF65-F5344CB8AC3E}">
        <p14:creationId xmlns:p14="http://schemas.microsoft.com/office/powerpoint/2010/main" val="1238543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5FEE9-FB7D-4D55-B6AA-0FB8C80C551A}"/>
              </a:ext>
            </a:extLst>
          </p:cNvPr>
          <p:cNvSpPr>
            <a:spLocks noGrp="1"/>
          </p:cNvSpPr>
          <p:nvPr>
            <p:ph type="title"/>
          </p:nvPr>
        </p:nvSpPr>
        <p:spPr/>
        <p:txBody>
          <a:bodyPr/>
          <a:lstStyle/>
          <a:p>
            <a:r>
              <a:rPr lang="en-US" dirty="0" err="1"/>
              <a:t>pymc.Matplot.plot</a:t>
            </a:r>
            <a:r>
              <a:rPr lang="en-US" dirty="0"/>
              <a:t>()</a:t>
            </a:r>
          </a:p>
        </p:txBody>
      </p:sp>
      <p:sp>
        <p:nvSpPr>
          <p:cNvPr id="3" name="Content Placeholder 2">
            <a:extLst>
              <a:ext uri="{FF2B5EF4-FFF2-40B4-BE49-F238E27FC236}">
                <a16:creationId xmlns:a16="http://schemas.microsoft.com/office/drawing/2014/main" id="{3F6A1F29-303C-405E-967E-E50AD25DA65D}"/>
              </a:ext>
            </a:extLst>
          </p:cNvPr>
          <p:cNvSpPr>
            <a:spLocks noGrp="1"/>
          </p:cNvSpPr>
          <p:nvPr>
            <p:ph idx="1"/>
          </p:nvPr>
        </p:nvSpPr>
        <p:spPr>
          <a:xfrm>
            <a:off x="818712" y="2222287"/>
            <a:ext cx="10554574" cy="1316043"/>
          </a:xfrm>
        </p:spPr>
        <p:txBody>
          <a:bodyPr>
            <a:normAutofit/>
          </a:bodyPr>
          <a:lstStyle/>
          <a:p>
            <a:pPr marL="0" indent="0">
              <a:buNone/>
            </a:pPr>
            <a:r>
              <a:rPr lang="en-US" sz="1400" dirty="0">
                <a:latin typeface="Consolas" panose="020B0609020204030204" pitchFamily="49" charset="0"/>
              </a:rPr>
              <a:t>from </a:t>
            </a:r>
            <a:r>
              <a:rPr lang="en-US" sz="1400" dirty="0" err="1">
                <a:latin typeface="Consolas" panose="020B0609020204030204" pitchFamily="49" charset="0"/>
              </a:rPr>
              <a:t>pymc.Matplot</a:t>
            </a:r>
            <a:r>
              <a:rPr lang="en-US" sz="1400" dirty="0">
                <a:latin typeface="Consolas" panose="020B0609020204030204" pitchFamily="49" charset="0"/>
              </a:rPr>
              <a:t> import plot as </a:t>
            </a:r>
            <a:r>
              <a:rPr lang="en-US" sz="1400" dirty="0" err="1">
                <a:latin typeface="Consolas" panose="020B0609020204030204" pitchFamily="49" charset="0"/>
              </a:rPr>
              <a:t>mcplot</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(25000, 0, 10)</a:t>
            </a:r>
          </a:p>
          <a:p>
            <a:pPr marL="0" indent="0">
              <a:buNone/>
            </a:pPr>
            <a:r>
              <a:rPr lang="en-US" sz="1400" dirty="0" err="1">
                <a:latin typeface="Consolas" panose="020B0609020204030204" pitchFamily="49" charset="0"/>
              </a:rPr>
              <a:t>mcplot</a:t>
            </a:r>
            <a:r>
              <a:rPr lang="en-US" sz="1400" dirty="0">
                <a:latin typeface="Consolas" panose="020B0609020204030204" pitchFamily="49" charset="0"/>
              </a:rPr>
              <a:t>(</a:t>
            </a:r>
            <a:r>
              <a:rPr lang="en-US" sz="1400" dirty="0" err="1">
                <a:latin typeface="Consolas" panose="020B0609020204030204" pitchFamily="49" charset="0"/>
              </a:rPr>
              <a:t>mcmc.trace</a:t>
            </a:r>
            <a:r>
              <a:rPr lang="en-US" sz="1400" dirty="0">
                <a:latin typeface="Consolas" panose="020B0609020204030204" pitchFamily="49" charset="0"/>
              </a:rPr>
              <a:t>("centers", 2), </a:t>
            </a:r>
            <a:r>
              <a:rPr lang="en-US" sz="1400" dirty="0" err="1">
                <a:latin typeface="Consolas" panose="020B0609020204030204" pitchFamily="49" charset="0"/>
              </a:rPr>
              <a:t>common_scale</a:t>
            </a:r>
            <a:r>
              <a:rPr lang="en-US" sz="1400" dirty="0">
                <a:latin typeface="Consolas" panose="020B0609020204030204" pitchFamily="49" charset="0"/>
              </a:rPr>
              <a:t>=False)</a:t>
            </a:r>
          </a:p>
        </p:txBody>
      </p:sp>
      <p:pic>
        <p:nvPicPr>
          <p:cNvPr id="5" name="Picture 4">
            <a:extLst>
              <a:ext uri="{FF2B5EF4-FFF2-40B4-BE49-F238E27FC236}">
                <a16:creationId xmlns:a16="http://schemas.microsoft.com/office/drawing/2014/main" id="{613BCFF7-67E4-409D-BE63-F4AA262CAF0F}"/>
              </a:ext>
            </a:extLst>
          </p:cNvPr>
          <p:cNvPicPr>
            <a:picLocks noChangeAspect="1"/>
          </p:cNvPicPr>
          <p:nvPr/>
        </p:nvPicPr>
        <p:blipFill>
          <a:blip r:embed="rId2"/>
          <a:stretch>
            <a:fillRect/>
          </a:stretch>
        </p:blipFill>
        <p:spPr>
          <a:xfrm>
            <a:off x="6095999" y="3089620"/>
            <a:ext cx="5762625" cy="3514725"/>
          </a:xfrm>
          <a:prstGeom prst="rect">
            <a:avLst/>
          </a:prstGeom>
        </p:spPr>
      </p:pic>
    </p:spTree>
    <p:extLst>
      <p:ext uri="{BB962C8B-B14F-4D97-AF65-F5344CB8AC3E}">
        <p14:creationId xmlns:p14="http://schemas.microsoft.com/office/powerpoint/2010/main" val="1131000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CFEFA3-F365-4B55-909F-8A7BDC2E517B}"/>
              </a:ext>
            </a:extLst>
          </p:cNvPr>
          <p:cNvSpPr>
            <a:spLocks noGrp="1"/>
          </p:cNvSpPr>
          <p:nvPr>
            <p:ph type="title"/>
          </p:nvPr>
        </p:nvSpPr>
        <p:spPr/>
        <p:txBody>
          <a:bodyPr/>
          <a:lstStyle/>
          <a:p>
            <a:r>
              <a:rPr lang="en-US" dirty="0"/>
              <a:t>Useful Tips for MCMC</a:t>
            </a:r>
          </a:p>
        </p:txBody>
      </p:sp>
      <p:sp>
        <p:nvSpPr>
          <p:cNvPr id="5" name="Text Placeholder 4">
            <a:extLst>
              <a:ext uri="{FF2B5EF4-FFF2-40B4-BE49-F238E27FC236}">
                <a16:creationId xmlns:a16="http://schemas.microsoft.com/office/drawing/2014/main" id="{F6DA9336-4A92-465D-AEB2-4964DF9E5180}"/>
              </a:ext>
            </a:extLst>
          </p:cNvPr>
          <p:cNvSpPr>
            <a:spLocks noGrp="1"/>
          </p:cNvSpPr>
          <p:nvPr>
            <p:ph type="body" idx="1"/>
          </p:nvPr>
        </p:nvSpPr>
        <p:spPr>
          <a:xfrm>
            <a:off x="255721" y="5281201"/>
            <a:ext cx="11584983" cy="433955"/>
          </a:xfrm>
        </p:spPr>
        <p:txBody>
          <a:bodyPr/>
          <a:lstStyle/>
          <a:p>
            <a:r>
              <a:rPr lang="en-US" dirty="0"/>
              <a:t>Good heuristics to help convergence and speed up the MCMC</a:t>
            </a:r>
          </a:p>
        </p:txBody>
      </p:sp>
    </p:spTree>
    <p:extLst>
      <p:ext uri="{BB962C8B-B14F-4D97-AF65-F5344CB8AC3E}">
        <p14:creationId xmlns:p14="http://schemas.microsoft.com/office/powerpoint/2010/main" val="6363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007589-3E89-4751-AD44-8572EB8EC2A5}"/>
              </a:ext>
            </a:extLst>
          </p:cNvPr>
          <p:cNvSpPr>
            <a:spLocks noGrp="1"/>
          </p:cNvSpPr>
          <p:nvPr>
            <p:ph type="title"/>
          </p:nvPr>
        </p:nvSpPr>
        <p:spPr/>
        <p:txBody>
          <a:bodyPr/>
          <a:lstStyle/>
          <a:p>
            <a:r>
              <a:rPr lang="en-US" dirty="0"/>
              <a:t>Intelligent Starting Values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BCB773C-9960-43FF-B9F2-82A958A60F5D}"/>
                  </a:ext>
                </a:extLst>
              </p:cNvPr>
              <p:cNvSpPr>
                <a:spLocks noGrp="1"/>
              </p:cNvSpPr>
              <p:nvPr>
                <p:ph idx="1"/>
              </p:nvPr>
            </p:nvSpPr>
            <p:spPr/>
            <p:txBody>
              <a:bodyPr/>
              <a:lstStyle/>
              <a:p>
                <a:pPr algn="just"/>
                <a:r>
                  <a:rPr lang="en-US" dirty="0"/>
                  <a:t>It would be great to start the MCMC algorithm off near the posterior distribution, so that it will take little time to start sampling correctly. We can aid the algorithm by telling where we </a:t>
                </a:r>
                <a:r>
                  <a:rPr lang="en-US" i="1" dirty="0"/>
                  <a:t>think</a:t>
                </a:r>
                <a:r>
                  <a:rPr lang="en-US" dirty="0"/>
                  <a:t> the posterior distribution will be by specifying the </a:t>
                </a:r>
                <a:r>
                  <a:rPr lang="en-US" sz="1400" dirty="0">
                    <a:latin typeface="Consolas" panose="020B0609020204030204" pitchFamily="49" charset="0"/>
                  </a:rPr>
                  <a:t>value</a:t>
                </a:r>
                <a:r>
                  <a:rPr lang="en-US" dirty="0"/>
                  <a:t> parameter in the </a:t>
                </a:r>
                <a:r>
                  <a:rPr lang="en-US" sz="1400" dirty="0">
                    <a:latin typeface="Consolas" panose="020B0609020204030204" pitchFamily="49" charset="0"/>
                  </a:rPr>
                  <a:t>Stochastic</a:t>
                </a:r>
                <a:r>
                  <a:rPr lang="en-US" dirty="0"/>
                  <a:t> variable creation. In many cases we can produce a reasonable guess for the parameter. For example, if we have data from a Normal distribution, and we wish to estimate the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parameter, then a good starting value would be the </a:t>
                </a:r>
                <a:r>
                  <a:rPr lang="en-US" i="1" dirty="0"/>
                  <a:t>mean</a:t>
                </a:r>
                <a:r>
                  <a:rPr lang="en-US" dirty="0"/>
                  <a:t> of the data.</a:t>
                </a:r>
              </a:p>
              <a:p>
                <a:pPr algn="just"/>
                <a:endParaRPr lang="en-US" dirty="0"/>
              </a:p>
              <a:p>
                <a:pPr algn="just"/>
                <a:r>
                  <a:rPr lang="en-US" dirty="0"/>
                  <a:t>For most parameters in models, there is a frequentist estimate of it. These estimates are a good starting value for MCMC algorithms.</a:t>
                </a:r>
              </a:p>
            </p:txBody>
          </p:sp>
        </mc:Choice>
        <mc:Fallback xmlns="">
          <p:sp>
            <p:nvSpPr>
              <p:cNvPr id="5" name="Content Placeholder 4">
                <a:extLst>
                  <a:ext uri="{FF2B5EF4-FFF2-40B4-BE49-F238E27FC236}">
                    <a16:creationId xmlns:a16="http://schemas.microsoft.com/office/drawing/2014/main" id="{6BCB773C-9960-43FF-B9F2-82A958A60F5D}"/>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1867250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7C38-6F2E-48CF-9C72-1626879F5550}"/>
              </a:ext>
            </a:extLst>
          </p:cNvPr>
          <p:cNvSpPr>
            <a:spLocks noGrp="1"/>
          </p:cNvSpPr>
          <p:nvPr>
            <p:ph type="title"/>
          </p:nvPr>
        </p:nvSpPr>
        <p:spPr/>
        <p:txBody>
          <a:bodyPr/>
          <a:lstStyle/>
          <a:p>
            <a:r>
              <a:rPr lang="en-US" dirty="0"/>
              <a:t>Using MAP to Improve Convergence</a:t>
            </a:r>
          </a:p>
        </p:txBody>
      </p:sp>
      <p:sp>
        <p:nvSpPr>
          <p:cNvPr id="3" name="Content Placeholder 2">
            <a:extLst>
              <a:ext uri="{FF2B5EF4-FFF2-40B4-BE49-F238E27FC236}">
                <a16:creationId xmlns:a16="http://schemas.microsoft.com/office/drawing/2014/main" id="{4278A48F-240A-4B0F-9D04-296F786982D8}"/>
              </a:ext>
            </a:extLst>
          </p:cNvPr>
          <p:cNvSpPr>
            <a:spLocks noGrp="1"/>
          </p:cNvSpPr>
          <p:nvPr>
            <p:ph idx="1"/>
          </p:nvPr>
        </p:nvSpPr>
        <p:spPr>
          <a:xfrm>
            <a:off x="100739" y="2030278"/>
            <a:ext cx="12003437" cy="4827721"/>
          </a:xfrm>
        </p:spPr>
        <p:txBody>
          <a:bodyPr>
            <a:normAutofit lnSpcReduction="10000"/>
          </a:bodyPr>
          <a:lstStyle/>
          <a:p>
            <a:pPr algn="just"/>
            <a:r>
              <a:rPr lang="en-US" dirty="0"/>
              <a:t>Poor starting values can prevent any convergence, or significantly slow it down. Ideally, we would like to have the chain start at the </a:t>
            </a:r>
            <a:r>
              <a:rPr lang="en-US" i="1" dirty="0"/>
              <a:t>peak</a:t>
            </a:r>
            <a:r>
              <a:rPr lang="en-US" dirty="0"/>
              <a:t> of our landscape, as this is exactly where the posterior distributions exist. Hence, if we started at the "peak", we could avoid a lengthy burn-in period and incorrect inference. Generally, we call this "peak" the </a:t>
            </a:r>
            <a:r>
              <a:rPr lang="en-US" i="1" dirty="0"/>
              <a:t>maximum a posterior</a:t>
            </a:r>
            <a:r>
              <a:rPr lang="en-US" dirty="0"/>
              <a:t> or, more simply, the MAP.</a:t>
            </a:r>
          </a:p>
          <a:p>
            <a:pPr algn="just"/>
            <a:r>
              <a:rPr lang="en-US" dirty="0"/>
              <a:t>Of course, we do not know where the MAP is. </a:t>
            </a:r>
            <a:r>
              <a:rPr lang="en-US" dirty="0" err="1"/>
              <a:t>PyMC</a:t>
            </a:r>
            <a:r>
              <a:rPr lang="en-US" dirty="0"/>
              <a:t> provides an object that will approximate, if not find, the MAP location.</a:t>
            </a:r>
          </a:p>
          <a:p>
            <a:pPr marL="400050" lvl="1"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 [p, assignment, </a:t>
            </a:r>
            <a:r>
              <a:rPr lang="en-US" sz="1400" dirty="0" err="1">
                <a:latin typeface="Consolas" panose="020B0609020204030204" pitchFamily="49" charset="0"/>
              </a:rPr>
              <a:t>taus</a:t>
            </a:r>
            <a:r>
              <a:rPr lang="en-US" sz="1400" dirty="0">
                <a:latin typeface="Consolas" panose="020B0609020204030204" pitchFamily="49" charset="0"/>
              </a:rPr>
              <a:t>, centers ] )</a:t>
            </a:r>
          </a:p>
          <a:p>
            <a:pPr marL="400050" lvl="1" indent="0">
              <a:buNone/>
            </a:pPr>
            <a:endParaRPr lang="en-US" sz="1400" dirty="0">
              <a:latin typeface="Consolas" panose="020B0609020204030204" pitchFamily="49" charset="0"/>
            </a:endParaRPr>
          </a:p>
          <a:p>
            <a:pPr marL="400050" lvl="1" indent="0">
              <a:buNone/>
            </a:pPr>
            <a:r>
              <a:rPr lang="en-US" sz="1400" dirty="0">
                <a:latin typeface="Consolas" panose="020B0609020204030204" pitchFamily="49" charset="0"/>
              </a:rPr>
              <a:t>map_ = </a:t>
            </a:r>
            <a:r>
              <a:rPr lang="en-US" sz="1400" dirty="0" err="1">
                <a:latin typeface="Consolas" panose="020B0609020204030204" pitchFamily="49" charset="0"/>
              </a:rPr>
              <a:t>pm.MAP</a:t>
            </a:r>
            <a:r>
              <a:rPr lang="en-US" sz="1400" dirty="0">
                <a:latin typeface="Consolas" panose="020B0609020204030204" pitchFamily="49" charset="0"/>
              </a:rPr>
              <a:t>( model )</a:t>
            </a:r>
          </a:p>
          <a:p>
            <a:pPr marL="400050" lvl="1" indent="0">
              <a:buNone/>
            </a:pPr>
            <a:r>
              <a:rPr lang="en-US" sz="1400" dirty="0" err="1">
                <a:latin typeface="Consolas" panose="020B0609020204030204" pitchFamily="49" charset="0"/>
              </a:rPr>
              <a:t>map_.fit</a:t>
            </a:r>
            <a:r>
              <a:rPr lang="en-US" sz="1400" dirty="0">
                <a:latin typeface="Consolas" panose="020B0609020204030204" pitchFamily="49" charset="0"/>
              </a:rPr>
              <a:t>() #stores the fitted variables' values in </a:t>
            </a:r>
            <a:r>
              <a:rPr lang="en-US" sz="1400" dirty="0" err="1">
                <a:latin typeface="Consolas" panose="020B0609020204030204" pitchFamily="49" charset="0"/>
              </a:rPr>
              <a:t>foo.value</a:t>
            </a:r>
            <a:endParaRPr lang="en-US" sz="1400" dirty="0">
              <a:latin typeface="Consolas" panose="020B0609020204030204" pitchFamily="49" charset="0"/>
            </a:endParaRPr>
          </a:p>
          <a:p>
            <a:pPr marL="400050" lvl="1" indent="0">
              <a:buNone/>
            </a:pPr>
            <a:endParaRPr lang="en-US" sz="1400" dirty="0">
              <a:latin typeface="Consolas" panose="020B0609020204030204" pitchFamily="49" charset="0"/>
            </a:endParaRPr>
          </a:p>
          <a:p>
            <a:pPr marL="400050" lvl="1"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 model )</a:t>
            </a:r>
          </a:p>
          <a:p>
            <a:pPr marL="400050" lvl="1" indent="0">
              <a:buNone/>
            </a:pPr>
            <a:r>
              <a:rPr lang="en-US" sz="1400" dirty="0" err="1">
                <a:latin typeface="Consolas" panose="020B0609020204030204" pitchFamily="49" charset="0"/>
              </a:rPr>
              <a:t>mcmc.sample</a:t>
            </a:r>
            <a:r>
              <a:rPr lang="en-US" sz="1400" dirty="0">
                <a:latin typeface="Consolas" panose="020B0609020204030204" pitchFamily="49" charset="0"/>
              </a:rPr>
              <a:t>( 100000, 50000 )</a:t>
            </a:r>
          </a:p>
          <a:p>
            <a:pPr marL="400050" lvl="1" indent="0">
              <a:buNone/>
            </a:pPr>
            <a:endParaRPr lang="en-US" sz="1400" dirty="0">
              <a:latin typeface="Consolas" panose="020B0609020204030204" pitchFamily="49" charset="0"/>
            </a:endParaRPr>
          </a:p>
          <a:p>
            <a:pPr algn="just"/>
            <a:r>
              <a:rPr lang="en-US" dirty="0"/>
              <a:t>The MAP can also be used as a solution to the inference problem, as mathematically it is the most likely value for the unknowns. But, this location ignores the uncertainty and doesn't return a distribution.</a:t>
            </a:r>
          </a:p>
        </p:txBody>
      </p:sp>
    </p:spTree>
    <p:extLst>
      <p:ext uri="{BB962C8B-B14F-4D97-AF65-F5344CB8AC3E}">
        <p14:creationId xmlns:p14="http://schemas.microsoft.com/office/powerpoint/2010/main" val="187305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9D2F-B95A-4155-9432-B6EDD9F47A46}"/>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C90B4DF6-C9CF-42D0-B0A9-5D9EBC796A69}"/>
              </a:ext>
            </a:extLst>
          </p:cNvPr>
          <p:cNvSpPr>
            <a:spLocks noGrp="1"/>
          </p:cNvSpPr>
          <p:nvPr>
            <p:ph idx="1"/>
          </p:nvPr>
        </p:nvSpPr>
        <p:spPr/>
        <p:txBody>
          <a:bodyPr/>
          <a:lstStyle/>
          <a:p>
            <a:pPr algn="just"/>
            <a:r>
              <a:rPr lang="en-US" dirty="0"/>
              <a:t>If the priors are poorly chosen, the MCMC algorithm may not converge, or at least have difficulty converging. Consider what may happen if the prior chosen does not even contain the true parameter: the prior assigns 0 probability to the unknown, hence the posterior will assign 0 probability as well. This can cause pathological results.</a:t>
            </a:r>
          </a:p>
          <a:p>
            <a:pPr algn="just"/>
            <a:endParaRPr lang="en-US" dirty="0"/>
          </a:p>
          <a:p>
            <a:pPr algn="just"/>
            <a:r>
              <a:rPr lang="en-US" dirty="0"/>
              <a:t>Often, lack of convergence or evidence of samples crowding to boundaries implies something is wrong with the chosen priors.</a:t>
            </a:r>
          </a:p>
        </p:txBody>
      </p:sp>
    </p:spTree>
    <p:extLst>
      <p:ext uri="{BB962C8B-B14F-4D97-AF65-F5344CB8AC3E}">
        <p14:creationId xmlns:p14="http://schemas.microsoft.com/office/powerpoint/2010/main" val="1131991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7A40C-1EDB-4F2C-9E49-C657D67D359B}"/>
              </a:ext>
            </a:extLst>
          </p:cNvPr>
          <p:cNvSpPr>
            <a:spLocks noGrp="1"/>
          </p:cNvSpPr>
          <p:nvPr>
            <p:ph type="title"/>
          </p:nvPr>
        </p:nvSpPr>
        <p:spPr/>
        <p:txBody>
          <a:bodyPr/>
          <a:lstStyle/>
          <a:p>
            <a:r>
              <a:rPr lang="en-US" dirty="0"/>
              <a:t>Custom Step Methods</a:t>
            </a:r>
          </a:p>
        </p:txBody>
      </p:sp>
      <p:sp>
        <p:nvSpPr>
          <p:cNvPr id="5" name="Text Placeholder 4">
            <a:extLst>
              <a:ext uri="{FF2B5EF4-FFF2-40B4-BE49-F238E27FC236}">
                <a16:creationId xmlns:a16="http://schemas.microsoft.com/office/drawing/2014/main" id="{6D272873-E1DB-42D4-A081-9C8C420AFF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4075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A15405-9FDD-4B32-8201-10F748D516AC}"/>
                  </a:ext>
                </a:extLst>
              </p:cNvPr>
              <p:cNvSpPr>
                <a:spLocks noGrp="1"/>
              </p:cNvSpPr>
              <p:nvPr>
                <p:ph idx="1"/>
              </p:nvPr>
            </p:nvSpPr>
            <p:spPr>
              <a:xfrm>
                <a:off x="810000" y="2082804"/>
                <a:ext cx="10554574" cy="2047496"/>
              </a:xfrm>
            </p:spPr>
            <p:txBody>
              <a:bodyPr>
                <a:normAutofit/>
              </a:bodyPr>
              <a:lstStyle/>
              <a:p>
                <a:pPr marL="0" indent="0" algn="just">
                  <a:buNone/>
                </a:pPr>
                <a:r>
                  <a:rPr lang="en-US" dirty="0"/>
                  <a:t>Alternatively, if the two priors are </a:t>
                </a:r>
                <a14:m>
                  <m:oMath xmlns:m="http://schemas.openxmlformats.org/officeDocument/2006/math">
                    <m:r>
                      <m:rPr>
                        <m:nor/>
                      </m:rPr>
                      <a:rPr lang="en-US" b="0" i="0" smtClean="0">
                        <a:latin typeface="Cambria Math" panose="02040503050406030204" pitchFamily="18" charset="0"/>
                      </a:rPr>
                      <m:t>Exp</m:t>
                    </m:r>
                    <m:r>
                      <a:rPr lang="en-US" b="0" i="1" smtClean="0">
                        <a:latin typeface="Cambria Math" panose="02040503050406030204" pitchFamily="18" charset="0"/>
                      </a:rPr>
                      <m:t>(3)</m:t>
                    </m:r>
                  </m:oMath>
                </a14:m>
                <a:r>
                  <a:rPr lang="en-US" dirty="0"/>
                  <a:t> and </a:t>
                </a:r>
                <a14:m>
                  <m:oMath xmlns:m="http://schemas.openxmlformats.org/officeDocument/2006/math">
                    <m:r>
                      <m:rPr>
                        <m:nor/>
                      </m:rPr>
                      <a:rPr lang="en-US">
                        <a:latin typeface="Cambria Math" panose="02040503050406030204" pitchFamily="18" charset="0"/>
                      </a:rPr>
                      <m:t>Exp</m:t>
                    </m:r>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m:t>
                    </m:r>
                  </m:oMath>
                </a14:m>
                <a:r>
                  <a:rPr lang="en-US" dirty="0"/>
                  <a:t>, then the space is all positive numbers on the 2-D plane, and the surface induced by the priors looks like a water fall that starts at the point (0,0) and flows over the positive numbers.</a:t>
                </a:r>
              </a:p>
              <a:p>
                <a:pPr marL="0" indent="0" algn="just">
                  <a:buNone/>
                </a:pPr>
                <a:r>
                  <a:rPr lang="en-US" dirty="0"/>
                  <a:t>The plots below visualize this. The more dark red the color, the more prior probability is assigned to that location. Conversely, areas with darker blue represent that our priors assign very low probability to that location:</a:t>
                </a:r>
              </a:p>
            </p:txBody>
          </p:sp>
        </mc:Choice>
        <mc:Fallback xmlns="">
          <p:sp>
            <p:nvSpPr>
              <p:cNvPr id="5" name="Content Placeholder 4">
                <a:extLst>
                  <a:ext uri="{FF2B5EF4-FFF2-40B4-BE49-F238E27FC236}">
                    <a16:creationId xmlns:a16="http://schemas.microsoft.com/office/drawing/2014/main" id="{FFA15405-9FDD-4B32-8201-10F748D516AC}"/>
                  </a:ext>
                </a:extLst>
              </p:cNvPr>
              <p:cNvSpPr>
                <a:spLocks noGrp="1" noRot="1" noChangeAspect="1" noMove="1" noResize="1" noEditPoints="1" noAdjustHandles="1" noChangeArrowheads="1" noChangeShapeType="1" noTextEdit="1"/>
              </p:cNvSpPr>
              <p:nvPr>
                <p:ph idx="1"/>
              </p:nvPr>
            </p:nvSpPr>
            <p:spPr>
              <a:xfrm>
                <a:off x="810000" y="2082804"/>
                <a:ext cx="10554574" cy="2047496"/>
              </a:xfrm>
              <a:blipFill>
                <a:blip r:embed="rId2"/>
                <a:stretch>
                  <a:fillRect l="-520" r="-462"/>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D62091FC-B236-48DC-B31C-D7549522E51C}"/>
              </a:ext>
            </a:extLst>
          </p:cNvPr>
          <p:cNvPicPr>
            <a:picLocks noChangeAspect="1"/>
          </p:cNvPicPr>
          <p:nvPr/>
        </p:nvPicPr>
        <p:blipFill>
          <a:blip r:embed="rId3"/>
          <a:stretch>
            <a:fillRect/>
          </a:stretch>
        </p:blipFill>
        <p:spPr>
          <a:xfrm>
            <a:off x="5279715" y="3817498"/>
            <a:ext cx="6581695" cy="3013196"/>
          </a:xfrm>
          <a:prstGeom prst="rect">
            <a:avLst/>
          </a:prstGeom>
        </p:spPr>
      </p:pic>
    </p:spTree>
    <p:extLst>
      <p:ext uri="{BB962C8B-B14F-4D97-AF65-F5344CB8AC3E}">
        <p14:creationId xmlns:p14="http://schemas.microsoft.com/office/powerpoint/2010/main" val="4284132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0F75A7-5295-4005-B616-56B7D361CD5E}"/>
              </a:ext>
            </a:extLst>
          </p:cNvPr>
          <p:cNvSpPr>
            <a:spLocks noGrp="1"/>
          </p:cNvSpPr>
          <p:nvPr>
            <p:ph type="title"/>
          </p:nvPr>
        </p:nvSpPr>
        <p:spPr>
          <a:xfrm>
            <a:off x="170481" y="447188"/>
            <a:ext cx="11832956" cy="970450"/>
          </a:xfrm>
        </p:spPr>
        <p:txBody>
          <a:bodyPr/>
          <a:lstStyle/>
          <a:p>
            <a:r>
              <a:rPr lang="en-US" dirty="0"/>
              <a:t>Random Graphs: Waxman Random Networks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D4A5AFB-BB3D-4978-8B54-3415089A719F}"/>
                  </a:ext>
                </a:extLst>
              </p:cNvPr>
              <p:cNvSpPr>
                <a:spLocks noGrp="1"/>
              </p:cNvSpPr>
              <p:nvPr>
                <p:ph idx="1"/>
              </p:nvPr>
            </p:nvSpPr>
            <p:spPr/>
            <p:txBody>
              <a:bodyPr>
                <a:normAutofit/>
              </a:bodyPr>
              <a:lstStyle/>
              <a:p>
                <a:pPr marL="0" indent="0" algn="just">
                  <a:buNone/>
                </a:pPr>
                <a:r>
                  <a:rPr lang="en-US" dirty="0"/>
                  <a:t>Spatially embedded random networks (SERNs) stem from the notion that longer links are more expensive. The probability of an edge in a SERN is dependent on the distance between the two nodes. Edges in a SERN are independent (conditional on distance), and hence the probability distribution of a spatially embedded random network is given by:</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𝑝</m:t>
                                  </m:r>
                                </m:e>
                                <m:sub>
                                  <m:r>
                                    <a:rPr lang="en-US" i="1">
                                      <a:latin typeface="Cambria Math" panose="02040503050406030204" pitchFamily="18" charset="0"/>
                                    </a:rPr>
                                    <m:t>𝑖𝑗</m:t>
                                  </m:r>
                                </m:sub>
                              </m:sSub>
                              <m:r>
                                <a:rPr lang="en-US" b="0" i="1" smtClean="0">
                                  <a:latin typeface="Cambria Math" panose="02040503050406030204" pitchFamily="18" charset="0"/>
                                </a:rPr>
                                <m:t>)</m:t>
                              </m:r>
                            </m:e>
                          </m:nary>
                        </m:e>
                      </m:nary>
                    </m:oMath>
                  </m:oMathPara>
                </a14:m>
                <a:endParaRPr lang="en-US" dirty="0"/>
              </a:p>
              <a:p>
                <a:pPr marL="0" indent="0">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𝑖𝑗</m:t>
                        </m:r>
                      </m:sub>
                    </m:sSub>
                  </m:oMath>
                </a14:m>
                <a:r>
                  <a:rPr lang="en-US" dirty="0"/>
                  <a:t> is the probability of an edge for the specific SERN of interest</a:t>
                </a:r>
              </a:p>
              <a:p>
                <a:pPr marL="0" indent="0">
                  <a:buNone/>
                </a:pPr>
                <a:r>
                  <a:rPr lang="en-US" dirty="0"/>
                  <a:t>In the Waxman case: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𝑑</m:t>
                                  </m:r>
                                </m:e>
                                <m:sub>
                                  <m:r>
                                    <a:rPr lang="en-US" i="1">
                                      <a:latin typeface="Cambria Math" panose="02040503050406030204" pitchFamily="18" charset="0"/>
                                      <a:ea typeface="Cambria Math" panose="02040503050406030204" pitchFamily="18" charset="0"/>
                                    </a:rPr>
                                    <m:t>𝑖𝑗</m:t>
                                  </m:r>
                                </m:sub>
                              </m:sSub>
                            </m:num>
                            <m:den>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𝐿</m:t>
                              </m:r>
                            </m:den>
                          </m:f>
                        </m:sup>
                      </m:sSup>
                    </m:oMath>
                  </m:oMathPara>
                </a14:m>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3D4A5AFB-BB3D-4978-8B54-3415089A719F}"/>
                  </a:ext>
                </a:extLst>
              </p:cNvPr>
              <p:cNvSpPr>
                <a:spLocks noGrp="1" noRot="1" noChangeAspect="1" noMove="1" noResize="1" noEditPoints="1" noAdjustHandles="1" noChangeArrowheads="1" noChangeShapeType="1" noTextEdit="1"/>
              </p:cNvSpPr>
              <p:nvPr>
                <p:ph idx="1"/>
              </p:nvPr>
            </p:nvSpPr>
            <p:spPr>
              <a:blipFill>
                <a:blip r:embed="rId2"/>
                <a:stretch>
                  <a:fillRect l="-462" t="-3020" r="-462"/>
                </a:stretch>
              </a:blipFill>
            </p:spPr>
            <p:txBody>
              <a:bodyPr/>
              <a:lstStyle/>
              <a:p>
                <a:r>
                  <a:rPr lang="en-US">
                    <a:noFill/>
                  </a:rPr>
                  <a:t> </a:t>
                </a:r>
              </a:p>
            </p:txBody>
          </p:sp>
        </mc:Fallback>
      </mc:AlternateContent>
    </p:spTree>
    <p:extLst>
      <p:ext uri="{BB962C8B-B14F-4D97-AF65-F5344CB8AC3E}">
        <p14:creationId xmlns:p14="http://schemas.microsoft.com/office/powerpoint/2010/main" val="424117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59E337-0E55-43AD-955E-AD00FA7D3CF2}"/>
              </a:ext>
            </a:extLst>
          </p:cNvPr>
          <p:cNvSpPr>
            <a:spLocks noGrp="1"/>
          </p:cNvSpPr>
          <p:nvPr>
            <p:ph type="title"/>
          </p:nvPr>
        </p:nvSpPr>
        <p:spPr>
          <a:xfrm>
            <a:off x="185980" y="447188"/>
            <a:ext cx="11577234" cy="970450"/>
          </a:xfrm>
        </p:spPr>
        <p:txBody>
          <a:bodyPr/>
          <a:lstStyle/>
          <a:p>
            <a:r>
              <a:rPr lang="en-US" dirty="0"/>
              <a:t>Random Graphs: Waxman Random Networks</a:t>
            </a:r>
          </a:p>
        </p:txBody>
      </p:sp>
      <p:sp>
        <p:nvSpPr>
          <p:cNvPr id="6" name="TextBox 5">
            <a:extLst>
              <a:ext uri="{FF2B5EF4-FFF2-40B4-BE49-F238E27FC236}">
                <a16:creationId xmlns:a16="http://schemas.microsoft.com/office/drawing/2014/main" id="{5AFA9E55-0BF9-4BB7-BD8A-9F14F8CA205D}"/>
              </a:ext>
            </a:extLst>
          </p:cNvPr>
          <p:cNvSpPr txBox="1"/>
          <p:nvPr/>
        </p:nvSpPr>
        <p:spPr>
          <a:xfrm>
            <a:off x="185980" y="2116072"/>
            <a:ext cx="6873500" cy="2031325"/>
          </a:xfrm>
          <a:prstGeom prst="rect">
            <a:avLst/>
          </a:prstGeom>
          <a:noFill/>
        </p:spPr>
        <p:txBody>
          <a:bodyPr wrap="square" rtlCol="0">
            <a:spAutoFit/>
          </a:bodyPr>
          <a:lstStyle/>
          <a:p>
            <a:r>
              <a:rPr lang="en-US" sz="1400" dirty="0">
                <a:latin typeface="Consolas" panose="020B0609020204030204" pitchFamily="49" charset="0"/>
              </a:rPr>
              <a:t>import </a:t>
            </a:r>
            <a:r>
              <a:rPr lang="en-US" sz="1400" dirty="0" err="1">
                <a:latin typeface="Consolas" panose="020B0609020204030204" pitchFamily="49" charset="0"/>
              </a:rPr>
              <a:t>networkx</a:t>
            </a:r>
            <a:r>
              <a:rPr lang="en-US" sz="1400" dirty="0">
                <a:latin typeface="Consolas" panose="020B0609020204030204" pitchFamily="49" charset="0"/>
              </a:rPr>
              <a:t> as </a:t>
            </a:r>
            <a:r>
              <a:rPr lang="en-US" sz="1400" dirty="0" err="1">
                <a:latin typeface="Consolas" panose="020B0609020204030204" pitchFamily="49" charset="0"/>
              </a:rPr>
              <a:t>nx</a:t>
            </a:r>
            <a:endParaRPr lang="en-US" sz="1400" dirty="0">
              <a:latin typeface="Consolas" panose="020B0609020204030204" pitchFamily="49" charset="0"/>
            </a:endParaRPr>
          </a:p>
          <a:p>
            <a:r>
              <a:rPr lang="en-US" sz="1400" dirty="0">
                <a:latin typeface="Consolas" panose="020B0609020204030204" pitchFamily="49" charset="0"/>
              </a:rPr>
              <a:t>from matplotlib import </a:t>
            </a:r>
            <a:r>
              <a:rPr lang="en-US" sz="1400" dirty="0" err="1">
                <a:latin typeface="Consolas" panose="020B0609020204030204" pitchFamily="49" charset="0"/>
              </a:rPr>
              <a:t>pyplot</a:t>
            </a:r>
            <a:r>
              <a:rPr lang="en-US" sz="1400" dirty="0">
                <a:latin typeface="Consolas" panose="020B0609020204030204" pitchFamily="49" charset="0"/>
              </a:rPr>
              <a:t> as </a:t>
            </a:r>
            <a:r>
              <a:rPr lang="en-US" sz="1400" dirty="0" err="1">
                <a:latin typeface="Consolas" panose="020B0609020204030204" pitchFamily="49" charset="0"/>
              </a:rPr>
              <a:t>plt</a:t>
            </a:r>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latin typeface="Consolas" panose="020B0609020204030204" pitchFamily="49" charset="0"/>
              </a:rPr>
              <a:t>G = </a:t>
            </a:r>
            <a:r>
              <a:rPr lang="en-US" sz="1400" dirty="0" err="1">
                <a:latin typeface="Consolas" panose="020B0609020204030204" pitchFamily="49" charset="0"/>
              </a:rPr>
              <a:t>nx.waxman_graph</a:t>
            </a:r>
            <a:r>
              <a:rPr lang="en-US" sz="1400" dirty="0">
                <a:latin typeface="Consolas" panose="020B0609020204030204" pitchFamily="49" charset="0"/>
              </a:rPr>
              <a:t>(10, alpha=1, beta=1, L=9, domain=(1, 0, 10, 0))</a:t>
            </a:r>
          </a:p>
          <a:p>
            <a:endParaRPr lang="en-US" sz="1400" dirty="0">
              <a:latin typeface="Consolas" panose="020B0609020204030204" pitchFamily="49" charset="0"/>
            </a:endParaRPr>
          </a:p>
          <a:p>
            <a:r>
              <a:rPr lang="en-US" sz="1400" dirty="0" err="1">
                <a:latin typeface="Consolas" panose="020B0609020204030204" pitchFamily="49" charset="0"/>
              </a:rPr>
              <a:t>nx.draw</a:t>
            </a:r>
            <a:r>
              <a:rPr lang="en-US" sz="1400" dirty="0">
                <a:latin typeface="Consolas" panose="020B0609020204030204" pitchFamily="49" charset="0"/>
              </a:rPr>
              <a:t>(G,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endParaRPr lang="en-US" sz="1400" dirty="0">
              <a:latin typeface="Consolas" panose="020B0609020204030204" pitchFamily="49" charset="0"/>
            </a:endParaRPr>
          </a:p>
          <a:p>
            <a:r>
              <a:rPr lang="en-US" sz="1400" dirty="0" err="1">
                <a:latin typeface="Consolas" panose="020B0609020204030204" pitchFamily="49" charset="0"/>
              </a:rPr>
              <a:t>plt.show</a:t>
            </a:r>
            <a:r>
              <a:rPr lang="en-US" sz="1400" dirty="0">
                <a:latin typeface="Consolas" panose="020B0609020204030204" pitchFamily="49" charset="0"/>
              </a:rPr>
              <a:t>()</a:t>
            </a:r>
          </a:p>
          <a:p>
            <a:endParaRPr lang="en-US" sz="1400" dirty="0">
              <a:latin typeface="Consolas" panose="020B0609020204030204" pitchFamily="49" charset="0"/>
            </a:endParaRPr>
          </a:p>
        </p:txBody>
      </p:sp>
      <p:pic>
        <p:nvPicPr>
          <p:cNvPr id="8" name="Picture 7" descr="A picture containing red, light, sky, sitting&#10;&#10;Description generated with very high confidence">
            <a:extLst>
              <a:ext uri="{FF2B5EF4-FFF2-40B4-BE49-F238E27FC236}">
                <a16:creationId xmlns:a16="http://schemas.microsoft.com/office/drawing/2014/main" id="{1496AF42-BBA3-48B7-ACC0-FCE8A50E56E9}"/>
              </a:ext>
            </a:extLst>
          </p:cNvPr>
          <p:cNvPicPr>
            <a:picLocks noChangeAspect="1"/>
          </p:cNvPicPr>
          <p:nvPr/>
        </p:nvPicPr>
        <p:blipFill>
          <a:blip r:embed="rId2"/>
          <a:stretch>
            <a:fillRect/>
          </a:stretch>
        </p:blipFill>
        <p:spPr>
          <a:xfrm>
            <a:off x="6972844" y="3022169"/>
            <a:ext cx="4550146" cy="3384171"/>
          </a:xfrm>
          <a:prstGeom prst="rect">
            <a:avLst/>
          </a:prstGeom>
        </p:spPr>
      </p:pic>
    </p:spTree>
    <p:extLst>
      <p:ext uri="{BB962C8B-B14F-4D97-AF65-F5344CB8AC3E}">
        <p14:creationId xmlns:p14="http://schemas.microsoft.com/office/powerpoint/2010/main" val="9567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59E337-0E55-43AD-955E-AD00FA7D3CF2}"/>
              </a:ext>
            </a:extLst>
          </p:cNvPr>
          <p:cNvSpPr>
            <a:spLocks noGrp="1"/>
          </p:cNvSpPr>
          <p:nvPr>
            <p:ph type="title"/>
          </p:nvPr>
        </p:nvSpPr>
        <p:spPr>
          <a:xfrm>
            <a:off x="185980" y="447188"/>
            <a:ext cx="11577234" cy="970450"/>
          </a:xfrm>
        </p:spPr>
        <p:txBody>
          <a:bodyPr/>
          <a:lstStyle/>
          <a:p>
            <a:r>
              <a:rPr lang="en-US" dirty="0"/>
              <a:t>Random Graphs: Waxman Random Networks</a:t>
            </a:r>
          </a:p>
        </p:txBody>
      </p:sp>
      <p:sp>
        <p:nvSpPr>
          <p:cNvPr id="6" name="TextBox 5">
            <a:extLst>
              <a:ext uri="{FF2B5EF4-FFF2-40B4-BE49-F238E27FC236}">
                <a16:creationId xmlns:a16="http://schemas.microsoft.com/office/drawing/2014/main" id="{5AFA9E55-0BF9-4BB7-BD8A-9F14F8CA205D}"/>
              </a:ext>
            </a:extLst>
          </p:cNvPr>
          <p:cNvSpPr txBox="1"/>
          <p:nvPr/>
        </p:nvSpPr>
        <p:spPr>
          <a:xfrm>
            <a:off x="92989" y="2176423"/>
            <a:ext cx="7284205" cy="2031325"/>
          </a:xfrm>
          <a:prstGeom prst="rect">
            <a:avLst/>
          </a:prstGeom>
          <a:noFill/>
        </p:spPr>
        <p:txBody>
          <a:bodyPr wrap="square" rtlCol="0">
            <a:spAutoFit/>
          </a:bodyPr>
          <a:lstStyle/>
          <a:p>
            <a:r>
              <a:rPr lang="en-US" sz="1400" dirty="0">
                <a:latin typeface="Consolas" panose="020B0609020204030204" pitchFamily="49" charset="0"/>
              </a:rPr>
              <a:t>import </a:t>
            </a:r>
            <a:r>
              <a:rPr lang="en-US" sz="1400" dirty="0" err="1">
                <a:latin typeface="Consolas" panose="020B0609020204030204" pitchFamily="49" charset="0"/>
              </a:rPr>
              <a:t>networkx</a:t>
            </a:r>
            <a:r>
              <a:rPr lang="en-US" sz="1400" dirty="0">
                <a:latin typeface="Consolas" panose="020B0609020204030204" pitchFamily="49" charset="0"/>
              </a:rPr>
              <a:t> as </a:t>
            </a:r>
            <a:r>
              <a:rPr lang="en-US" sz="1400" dirty="0" err="1">
                <a:latin typeface="Consolas" panose="020B0609020204030204" pitchFamily="49" charset="0"/>
              </a:rPr>
              <a:t>nx</a:t>
            </a:r>
            <a:endParaRPr lang="en-US" sz="1400" dirty="0">
              <a:latin typeface="Consolas" panose="020B0609020204030204" pitchFamily="49" charset="0"/>
            </a:endParaRPr>
          </a:p>
          <a:p>
            <a:r>
              <a:rPr lang="en-US" sz="1400" dirty="0">
                <a:latin typeface="Consolas" panose="020B0609020204030204" pitchFamily="49" charset="0"/>
              </a:rPr>
              <a:t>from matplotlib import </a:t>
            </a:r>
            <a:r>
              <a:rPr lang="en-US" sz="1400" dirty="0" err="1">
                <a:latin typeface="Consolas" panose="020B0609020204030204" pitchFamily="49" charset="0"/>
              </a:rPr>
              <a:t>pyplot</a:t>
            </a:r>
            <a:r>
              <a:rPr lang="en-US" sz="1400" dirty="0">
                <a:latin typeface="Consolas" panose="020B0609020204030204" pitchFamily="49" charset="0"/>
              </a:rPr>
              <a:t> as </a:t>
            </a:r>
            <a:r>
              <a:rPr lang="en-US" sz="1400" dirty="0" err="1">
                <a:latin typeface="Consolas" panose="020B0609020204030204" pitchFamily="49" charset="0"/>
              </a:rPr>
              <a:t>plt</a:t>
            </a:r>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a:latin typeface="Consolas" panose="020B0609020204030204" pitchFamily="49" charset="0"/>
              </a:rPr>
              <a:t>G = </a:t>
            </a:r>
            <a:r>
              <a:rPr lang="en-US" sz="1400" dirty="0" err="1">
                <a:latin typeface="Consolas" panose="020B0609020204030204" pitchFamily="49" charset="0"/>
              </a:rPr>
              <a:t>nx.waxman_graph</a:t>
            </a:r>
            <a:r>
              <a:rPr lang="en-US" sz="1400" dirty="0">
                <a:latin typeface="Consolas" panose="020B0609020204030204" pitchFamily="49" charset="0"/>
              </a:rPr>
              <a:t>(10, alpha=0.5, beta=0.1, L=9, domain=(1, 0, 10, 0))</a:t>
            </a:r>
          </a:p>
          <a:p>
            <a:endParaRPr lang="en-US" sz="1400" dirty="0">
              <a:latin typeface="Consolas" panose="020B0609020204030204" pitchFamily="49" charset="0"/>
            </a:endParaRPr>
          </a:p>
          <a:p>
            <a:r>
              <a:rPr lang="en-US" sz="1400" dirty="0" err="1">
                <a:latin typeface="Consolas" panose="020B0609020204030204" pitchFamily="49" charset="0"/>
              </a:rPr>
              <a:t>nx.draw</a:t>
            </a:r>
            <a:r>
              <a:rPr lang="en-US" sz="1400" dirty="0">
                <a:latin typeface="Consolas" panose="020B0609020204030204" pitchFamily="49" charset="0"/>
              </a:rPr>
              <a:t>(G,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endParaRPr lang="en-US" sz="1400" dirty="0">
              <a:latin typeface="Consolas" panose="020B0609020204030204" pitchFamily="49" charset="0"/>
            </a:endParaRPr>
          </a:p>
          <a:p>
            <a:r>
              <a:rPr lang="en-US" sz="1400" dirty="0" err="1">
                <a:latin typeface="Consolas" panose="020B0609020204030204" pitchFamily="49" charset="0"/>
              </a:rPr>
              <a:t>plt.show</a:t>
            </a:r>
            <a:r>
              <a:rPr lang="en-US" sz="1400" dirty="0">
                <a:latin typeface="Consolas" panose="020B0609020204030204" pitchFamily="49" charset="0"/>
              </a:rPr>
              <a:t>()</a:t>
            </a:r>
          </a:p>
          <a:p>
            <a:endParaRPr lang="en-US" sz="1400" dirty="0">
              <a:latin typeface="Consolas" panose="020B0609020204030204" pitchFamily="49" charset="0"/>
            </a:endParaRPr>
          </a:p>
        </p:txBody>
      </p:sp>
      <p:pic>
        <p:nvPicPr>
          <p:cNvPr id="7" name="Picture 6" descr="A red ball&#10;&#10;Description generated with high confidence">
            <a:extLst>
              <a:ext uri="{FF2B5EF4-FFF2-40B4-BE49-F238E27FC236}">
                <a16:creationId xmlns:a16="http://schemas.microsoft.com/office/drawing/2014/main" id="{204EAB9D-2878-427B-93A5-E2ED020724DF}"/>
              </a:ext>
            </a:extLst>
          </p:cNvPr>
          <p:cNvPicPr>
            <a:picLocks noChangeAspect="1"/>
          </p:cNvPicPr>
          <p:nvPr/>
        </p:nvPicPr>
        <p:blipFill>
          <a:blip r:embed="rId2"/>
          <a:stretch>
            <a:fillRect/>
          </a:stretch>
        </p:blipFill>
        <p:spPr>
          <a:xfrm>
            <a:off x="6912754" y="3176021"/>
            <a:ext cx="4710974" cy="3503787"/>
          </a:xfrm>
          <a:prstGeom prst="rect">
            <a:avLst/>
          </a:prstGeom>
        </p:spPr>
      </p:pic>
    </p:spTree>
    <p:extLst>
      <p:ext uri="{BB962C8B-B14F-4D97-AF65-F5344CB8AC3E}">
        <p14:creationId xmlns:p14="http://schemas.microsoft.com/office/powerpoint/2010/main" val="9860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357D-63A1-480B-A62C-F56F78CAA203}"/>
              </a:ext>
            </a:extLst>
          </p:cNvPr>
          <p:cNvSpPr>
            <a:spLocks noGrp="1"/>
          </p:cNvSpPr>
          <p:nvPr>
            <p:ph type="title"/>
          </p:nvPr>
        </p:nvSpPr>
        <p:spPr/>
        <p:txBody>
          <a:bodyPr/>
          <a:lstStyle/>
          <a:p>
            <a:r>
              <a:rPr lang="en-US" dirty="0"/>
              <a:t>Generating Connected Waxman Graphs</a:t>
            </a:r>
          </a:p>
        </p:txBody>
      </p:sp>
      <p:sp>
        <p:nvSpPr>
          <p:cNvPr id="3" name="Content Placeholder 2">
            <a:extLst>
              <a:ext uri="{FF2B5EF4-FFF2-40B4-BE49-F238E27FC236}">
                <a16:creationId xmlns:a16="http://schemas.microsoft.com/office/drawing/2014/main" id="{CD89B0A7-6871-4CBC-A738-60748E54544B}"/>
              </a:ext>
            </a:extLst>
          </p:cNvPr>
          <p:cNvSpPr>
            <a:spLocks noGrp="1"/>
          </p:cNvSpPr>
          <p:nvPr>
            <p:ph idx="1"/>
          </p:nvPr>
        </p:nvSpPr>
        <p:spPr/>
        <p:txBody>
          <a:bodyPr/>
          <a:lstStyle/>
          <a:p>
            <a:pPr marL="0" indent="0">
              <a:buNone/>
            </a:pPr>
            <a:r>
              <a:rPr lang="en-US" dirty="0"/>
              <a:t>Idea:</a:t>
            </a:r>
          </a:p>
          <a:p>
            <a:pPr marL="400050" lvl="1" indent="0" algn="just">
              <a:buNone/>
            </a:pPr>
            <a:r>
              <a:rPr lang="en-US" dirty="0"/>
              <a:t>We start from a connected graph. We choose two distinct nodes at random and consider the possible link between them. If the link is already in the graph, we consider it for deletion, and if the link is not in the graph, we consider it for inclusion.</a:t>
            </a:r>
          </a:p>
          <a:p>
            <a:pPr marL="0" indent="0">
              <a:buNone/>
            </a:pPr>
            <a:endParaRPr lang="en-US" dirty="0"/>
          </a:p>
          <a:p>
            <a:pPr marL="0" indent="0">
              <a:buNone/>
            </a:pPr>
            <a:r>
              <a:rPr lang="en-US" dirty="0"/>
              <a:t>Gray, C., Mitchell, L., &amp; </a:t>
            </a:r>
            <a:r>
              <a:rPr lang="en-US" dirty="0" err="1"/>
              <a:t>Roughan</a:t>
            </a:r>
            <a:r>
              <a:rPr lang="en-US" dirty="0"/>
              <a:t>, M. (2018). Generating Connected Random Graphs. </a:t>
            </a:r>
            <a:r>
              <a:rPr lang="en-US" dirty="0" err="1"/>
              <a:t>arXiv</a:t>
            </a:r>
            <a:r>
              <a:rPr lang="en-US" dirty="0"/>
              <a:t> preprint arXiv:1806.11276.</a:t>
            </a:r>
          </a:p>
        </p:txBody>
      </p:sp>
    </p:spTree>
    <p:extLst>
      <p:ext uri="{BB962C8B-B14F-4D97-AF65-F5344CB8AC3E}">
        <p14:creationId xmlns:p14="http://schemas.microsoft.com/office/powerpoint/2010/main" val="1705499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7485-5320-416A-AA40-BF989734559A}"/>
              </a:ext>
            </a:extLst>
          </p:cNvPr>
          <p:cNvSpPr>
            <a:spLocks noGrp="1"/>
          </p:cNvSpPr>
          <p:nvPr>
            <p:ph type="title"/>
          </p:nvPr>
        </p:nvSpPr>
        <p:spPr/>
        <p:txBody>
          <a:bodyPr/>
          <a:lstStyle/>
          <a:p>
            <a:r>
              <a:rPr lang="en-US" dirty="0"/>
              <a:t>Start from the Complete Graph </a:t>
            </a:r>
          </a:p>
        </p:txBody>
      </p:sp>
      <p:sp>
        <p:nvSpPr>
          <p:cNvPr id="3" name="Content Placeholder 2">
            <a:extLst>
              <a:ext uri="{FF2B5EF4-FFF2-40B4-BE49-F238E27FC236}">
                <a16:creationId xmlns:a16="http://schemas.microsoft.com/office/drawing/2014/main" id="{018F5645-3924-49A8-9DB0-31365EB5FE63}"/>
              </a:ext>
            </a:extLst>
          </p:cNvPr>
          <p:cNvSpPr>
            <a:spLocks noGrp="1"/>
          </p:cNvSpPr>
          <p:nvPr>
            <p:ph idx="1"/>
          </p:nvPr>
        </p:nvSpPr>
        <p:spPr>
          <a:xfrm>
            <a:off x="818712" y="1945036"/>
            <a:ext cx="10554574" cy="4912963"/>
          </a:xfrm>
        </p:spPr>
        <p:txBody>
          <a:bodyPr>
            <a:normAutofit fontScale="92500" lnSpcReduction="10000"/>
          </a:bodyPr>
          <a:lstStyle/>
          <a:p>
            <a:pPr marL="0" indent="0">
              <a:buNone/>
            </a:pPr>
            <a:r>
              <a:rPr lang="en-US" sz="1400" dirty="0">
                <a:latin typeface="Consolas" panose="020B0609020204030204" pitchFamily="49" charset="0"/>
              </a:rPr>
              <a:t>alpha = 0.5</a:t>
            </a:r>
          </a:p>
          <a:p>
            <a:pPr marL="0" indent="0">
              <a:buNone/>
            </a:pPr>
            <a:r>
              <a:rPr lang="en-US" sz="1400" dirty="0">
                <a:latin typeface="Consolas" panose="020B0609020204030204" pitchFamily="49" charset="0"/>
              </a:rPr>
              <a:t>beta = 0.1</a:t>
            </a:r>
          </a:p>
          <a:p>
            <a:pPr marL="0" indent="0">
              <a:buNone/>
            </a:pPr>
            <a:r>
              <a:rPr lang="en-US" sz="1400" dirty="0">
                <a:latin typeface="Consolas" panose="020B0609020204030204" pitchFamily="49" charset="0"/>
              </a:rPr>
              <a:t>L= 9.0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G0 = </a:t>
            </a:r>
            <a:r>
              <a:rPr lang="en-US" sz="1400" dirty="0" err="1">
                <a:latin typeface="Consolas" panose="020B0609020204030204" pitchFamily="49" charset="0"/>
              </a:rPr>
              <a:t>nx.Graph</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for </a:t>
            </a:r>
            <a:r>
              <a:rPr lang="en-US" sz="1400" dirty="0" err="1">
                <a:latin typeface="Consolas" panose="020B0609020204030204" pitchFamily="49" charset="0"/>
              </a:rPr>
              <a:t>i</a:t>
            </a:r>
            <a:r>
              <a:rPr lang="en-US" sz="1400" dirty="0">
                <a:latin typeface="Consolas" panose="020B0609020204030204" pitchFamily="49" charset="0"/>
              </a:rPr>
              <a:t> in range(1, 10):</a:t>
            </a:r>
          </a:p>
          <a:p>
            <a:pPr marL="0" indent="0">
              <a:buNone/>
            </a:pPr>
            <a:r>
              <a:rPr lang="en-US" sz="1400" dirty="0">
                <a:latin typeface="Consolas" panose="020B0609020204030204" pitchFamily="49" charset="0"/>
              </a:rPr>
              <a:t>    for j in range(</a:t>
            </a:r>
            <a:r>
              <a:rPr lang="en-US" sz="1400" dirty="0" err="1">
                <a:latin typeface="Consolas" panose="020B0609020204030204" pitchFamily="49" charset="0"/>
              </a:rPr>
              <a:t>i</a:t>
            </a:r>
            <a:r>
              <a:rPr lang="en-US" sz="1400" dirty="0">
                <a:latin typeface="Consolas" panose="020B0609020204030204" pitchFamily="49" charset="0"/>
              </a:rPr>
              <a:t> + 1, 11):</a:t>
            </a:r>
          </a:p>
          <a:p>
            <a:pPr marL="0" indent="0">
              <a:buNone/>
            </a:pPr>
            <a:r>
              <a:rPr lang="en-US" sz="1400" dirty="0">
                <a:latin typeface="Consolas" panose="020B0609020204030204" pitchFamily="49" charset="0"/>
              </a:rPr>
              <a:t>        G0.add_edge(</a:t>
            </a:r>
            <a:r>
              <a:rPr lang="en-US" sz="1400" dirty="0" err="1">
                <a:latin typeface="Consolas" panose="020B0609020204030204" pitchFamily="49" charset="0"/>
              </a:rPr>
              <a:t>i</a:t>
            </a:r>
            <a:r>
              <a:rPr lang="en-US" sz="1400" dirty="0">
                <a:latin typeface="Consolas" panose="020B0609020204030204" pitchFamily="49" charset="0"/>
              </a:rPr>
              <a:t>, j)</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#G0.add_path(range(1, 11))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#G0.add_path(range(1, 11))</a:t>
            </a:r>
          </a:p>
          <a:p>
            <a:pPr marL="0" indent="0">
              <a:buNone/>
            </a:pPr>
            <a:r>
              <a:rPr lang="en-US" sz="1400" dirty="0">
                <a:latin typeface="Consolas" panose="020B0609020204030204" pitchFamily="49" charset="0"/>
              </a:rPr>
              <a:t>#G0.remove_edge(2, 3)#G0.remove_edge(3, 4)#G0.add_edge(2, 4)</a:t>
            </a:r>
          </a:p>
          <a:p>
            <a:pPr marL="0" indent="0">
              <a:buNone/>
            </a:pPr>
            <a:r>
              <a:rPr lang="en-US" sz="1400" dirty="0">
                <a:latin typeface="Consolas" panose="020B0609020204030204" pitchFamily="49" charset="0"/>
              </a:rPr>
              <a:t>#G0.add_edge(3, 7)</a:t>
            </a:r>
          </a:p>
          <a:p>
            <a:pPr marL="0" indent="0">
              <a:buNone/>
            </a:pPr>
            <a:r>
              <a:rPr lang="en-US" sz="1400" dirty="0">
                <a:latin typeface="Consolas" panose="020B0609020204030204" pitchFamily="49" charset="0"/>
              </a:rPr>
              <a:t>#G0.add_edge(8, 10)</a:t>
            </a:r>
          </a:p>
          <a:p>
            <a:pPr marL="0" indent="0">
              <a:buNone/>
            </a:pPr>
            <a:endParaRPr lang="en-US" sz="1400" dirty="0">
              <a:latin typeface="Consolas" panose="020B0609020204030204" pitchFamily="49" charset="0"/>
            </a:endParaRPr>
          </a:p>
        </p:txBody>
      </p:sp>
      <p:pic>
        <p:nvPicPr>
          <p:cNvPr id="7" name="Graphic 6" descr="Winking Face with No Fill">
            <a:extLst>
              <a:ext uri="{FF2B5EF4-FFF2-40B4-BE49-F238E27FC236}">
                <a16:creationId xmlns:a16="http://schemas.microsoft.com/office/drawing/2014/main" id="{BFEA1CA4-901B-4764-AA04-D68A18B919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4563" y="475213"/>
            <a:ext cx="914400" cy="914400"/>
          </a:xfrm>
          <a:prstGeom prst="rect">
            <a:avLst/>
          </a:prstGeom>
        </p:spPr>
      </p:pic>
    </p:spTree>
    <p:extLst>
      <p:ext uri="{BB962C8B-B14F-4D97-AF65-F5344CB8AC3E}">
        <p14:creationId xmlns:p14="http://schemas.microsoft.com/office/powerpoint/2010/main" val="1211710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DA742-FEBC-43CD-ACCB-466374843BDF}"/>
              </a:ext>
            </a:extLst>
          </p:cNvPr>
          <p:cNvSpPr>
            <a:spLocks noGrp="1"/>
          </p:cNvSpPr>
          <p:nvPr>
            <p:ph type="title"/>
          </p:nvPr>
        </p:nvSpPr>
        <p:spPr/>
        <p:txBody>
          <a:bodyPr/>
          <a:lstStyle/>
          <a:p>
            <a:r>
              <a:rPr lang="en-US" dirty="0"/>
              <a:t>Waxman Graphs Likelihood</a:t>
            </a:r>
          </a:p>
        </p:txBody>
      </p:sp>
      <p:sp>
        <p:nvSpPr>
          <p:cNvPr id="3" name="Content Placeholder 2">
            <a:extLst>
              <a:ext uri="{FF2B5EF4-FFF2-40B4-BE49-F238E27FC236}">
                <a16:creationId xmlns:a16="http://schemas.microsoft.com/office/drawing/2014/main" id="{2B79BBCC-F88F-473F-80A1-93BD0095B91A}"/>
              </a:ext>
            </a:extLst>
          </p:cNvPr>
          <p:cNvSpPr>
            <a:spLocks noGrp="1"/>
          </p:cNvSpPr>
          <p:nvPr>
            <p:ph idx="1"/>
          </p:nvPr>
        </p:nvSpPr>
        <p:spPr>
          <a:xfrm>
            <a:off x="477750" y="3084163"/>
            <a:ext cx="10554574" cy="3534052"/>
          </a:xfrm>
        </p:spPr>
        <p:txBody>
          <a:bodyPr>
            <a:normAutofit/>
          </a:bodyPr>
          <a:lstStyle/>
          <a:p>
            <a:pPr marL="0" indent="0">
              <a:buNone/>
            </a:pPr>
            <a:r>
              <a:rPr lang="en-US" sz="1400" dirty="0">
                <a:latin typeface="Consolas" panose="020B0609020204030204" pitchFamily="49" charset="0"/>
              </a:rPr>
              <a:t>@</a:t>
            </a:r>
            <a:r>
              <a:rPr lang="en-US" sz="1400" dirty="0" err="1">
                <a:latin typeface="Consolas" panose="020B0609020204030204" pitchFamily="49" charset="0"/>
              </a:rPr>
              <a:t>pm.stochastic</a:t>
            </a:r>
            <a:r>
              <a:rPr lang="en-US" sz="1400" dirty="0">
                <a:latin typeface="Consolas" panose="020B0609020204030204" pitchFamily="49" charset="0"/>
              </a:rPr>
              <a:t>(</a:t>
            </a:r>
            <a:r>
              <a:rPr lang="en-US" sz="1400" dirty="0" err="1">
                <a:latin typeface="Consolas" panose="020B0609020204030204" pitchFamily="49" charset="0"/>
              </a:rPr>
              <a:t>dtype</a:t>
            </a:r>
            <a:r>
              <a:rPr lang="en-US" sz="1400" dirty="0">
                <a:latin typeface="Consolas" panose="020B0609020204030204" pitchFamily="49" charset="0"/>
              </a:rPr>
              <a:t>=</a:t>
            </a:r>
            <a:r>
              <a:rPr lang="en-US" sz="1400" dirty="0" err="1">
                <a:latin typeface="Consolas" panose="020B0609020204030204" pitchFamily="49" charset="0"/>
              </a:rPr>
              <a:t>nx.Graph</a:t>
            </a:r>
            <a:r>
              <a:rPr lang="en-US" sz="1400" dirty="0">
                <a:latin typeface="Consolas" panose="020B0609020204030204" pitchFamily="49" charset="0"/>
              </a:rPr>
              <a:t>)</a:t>
            </a:r>
          </a:p>
          <a:p>
            <a:pPr marL="0" indent="0">
              <a:buNone/>
            </a:pPr>
            <a:r>
              <a:rPr lang="en-US" sz="1400" dirty="0">
                <a:latin typeface="Consolas" panose="020B0609020204030204" pitchFamily="49" charset="0"/>
              </a:rPr>
              <a:t>def </a:t>
            </a:r>
            <a:r>
              <a:rPr lang="en-US" sz="1400" dirty="0" err="1">
                <a:latin typeface="Consolas" panose="020B0609020204030204" pitchFamily="49" charset="0"/>
              </a:rPr>
              <a:t>cwg</a:t>
            </a:r>
            <a:r>
              <a:rPr lang="en-US" sz="1400" dirty="0">
                <a:latin typeface="Consolas" panose="020B0609020204030204" pitchFamily="49" charset="0"/>
              </a:rPr>
              <a:t>(value = G0, alpha = alpha, beta = beta, L = L):</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tmp</a:t>
            </a:r>
            <a:r>
              <a:rPr lang="en-US" sz="1400" dirty="0">
                <a:latin typeface="Consolas" panose="020B0609020204030204" pitchFamily="49" charset="0"/>
              </a:rPr>
              <a:t> = 0</a:t>
            </a:r>
          </a:p>
          <a:p>
            <a:pPr marL="0" indent="0">
              <a:buNone/>
            </a:pPr>
            <a:r>
              <a:rPr lang="en-US" sz="1400" dirty="0">
                <a:latin typeface="Consolas" panose="020B0609020204030204" pitchFamily="49" charset="0"/>
              </a:rPr>
              <a:t>    for </a:t>
            </a:r>
            <a:r>
              <a:rPr lang="en-US" sz="1400" dirty="0" err="1">
                <a:latin typeface="Consolas" panose="020B0609020204030204" pitchFamily="49" charset="0"/>
              </a:rPr>
              <a:t>i</a:t>
            </a:r>
            <a:r>
              <a:rPr lang="en-US" sz="1400" dirty="0">
                <a:latin typeface="Consolas" panose="020B0609020204030204" pitchFamily="49" charset="0"/>
              </a:rPr>
              <a:t> in range(1, </a:t>
            </a:r>
            <a:r>
              <a:rPr lang="en-US" sz="1400" dirty="0" err="1">
                <a:latin typeface="Consolas" panose="020B0609020204030204" pitchFamily="49" charset="0"/>
              </a:rPr>
              <a:t>len</a:t>
            </a:r>
            <a:r>
              <a:rPr lang="en-US" sz="1400" dirty="0">
                <a:latin typeface="Consolas" panose="020B0609020204030204" pitchFamily="49" charset="0"/>
              </a:rPr>
              <a:t>(value)):</a:t>
            </a:r>
          </a:p>
          <a:p>
            <a:pPr marL="0" indent="0">
              <a:buNone/>
            </a:pPr>
            <a:r>
              <a:rPr lang="en-US" sz="1400" dirty="0">
                <a:latin typeface="Consolas" panose="020B0609020204030204" pitchFamily="49" charset="0"/>
              </a:rPr>
              <a:t>        for j in range(</a:t>
            </a:r>
            <a:r>
              <a:rPr lang="en-US" sz="1400" dirty="0" err="1">
                <a:latin typeface="Consolas" panose="020B0609020204030204" pitchFamily="49" charset="0"/>
              </a:rPr>
              <a:t>i</a:t>
            </a:r>
            <a:r>
              <a:rPr lang="en-US" sz="1400" dirty="0">
                <a:latin typeface="Consolas" panose="020B0609020204030204" pitchFamily="49" charset="0"/>
              </a:rPr>
              <a:t> + 1, </a:t>
            </a:r>
            <a:r>
              <a:rPr lang="en-US" sz="1400" dirty="0" err="1">
                <a:latin typeface="Consolas" panose="020B0609020204030204" pitchFamily="49" charset="0"/>
              </a:rPr>
              <a:t>len</a:t>
            </a:r>
            <a:r>
              <a:rPr lang="en-US" sz="1400" dirty="0">
                <a:latin typeface="Consolas" panose="020B0609020204030204" pitchFamily="49" charset="0"/>
              </a:rPr>
              <a:t>(value)+1):</a:t>
            </a:r>
          </a:p>
          <a:p>
            <a:pPr marL="0" indent="0">
              <a:buNone/>
            </a:pPr>
            <a:r>
              <a:rPr lang="en-US" sz="1400" dirty="0">
                <a:latin typeface="Consolas" panose="020B0609020204030204" pitchFamily="49" charset="0"/>
              </a:rPr>
              <a:t>            if </a:t>
            </a:r>
            <a:r>
              <a:rPr lang="en-US" sz="1400" dirty="0" err="1">
                <a:latin typeface="Consolas" panose="020B0609020204030204" pitchFamily="49" charset="0"/>
              </a:rPr>
              <a:t>value.has_edge</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j):</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tmp</a:t>
            </a:r>
            <a:r>
              <a:rPr lang="en-US" sz="1400" dirty="0">
                <a:latin typeface="Consolas" panose="020B0609020204030204" pitchFamily="49" charset="0"/>
              </a:rPr>
              <a:t> += np.log(alpha) - ((j - </a:t>
            </a:r>
            <a:r>
              <a:rPr lang="en-US" sz="1400" dirty="0" err="1">
                <a:latin typeface="Consolas" panose="020B0609020204030204" pitchFamily="49" charset="0"/>
              </a:rPr>
              <a:t>i</a:t>
            </a:r>
            <a:r>
              <a:rPr lang="en-US" sz="1400" dirty="0">
                <a:latin typeface="Consolas" panose="020B0609020204030204" pitchFamily="49" charset="0"/>
              </a:rPr>
              <a:t>) / (beta * L))</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tmp</a:t>
            </a:r>
            <a:r>
              <a:rPr lang="en-US" sz="1400" dirty="0">
                <a:latin typeface="Consolas" panose="020B0609020204030204" pitchFamily="49" charset="0"/>
              </a:rPr>
              <a:t> += np.log(1 - alpha * </a:t>
            </a:r>
            <a:r>
              <a:rPr lang="en-US" sz="1400" dirty="0" err="1">
                <a:latin typeface="Consolas" panose="020B0609020204030204" pitchFamily="49" charset="0"/>
              </a:rPr>
              <a:t>np.exp</a:t>
            </a:r>
            <a:r>
              <a:rPr lang="en-US" sz="1400" dirty="0">
                <a:latin typeface="Consolas" panose="020B0609020204030204" pitchFamily="49" charset="0"/>
              </a:rPr>
              <a:t>((</a:t>
            </a:r>
            <a:r>
              <a:rPr lang="en-US" sz="1400" dirty="0" err="1">
                <a:latin typeface="Consolas" panose="020B0609020204030204" pitchFamily="49" charset="0"/>
              </a:rPr>
              <a:t>i</a:t>
            </a:r>
            <a:r>
              <a:rPr lang="en-US" sz="1400" dirty="0">
                <a:latin typeface="Consolas" panose="020B0609020204030204" pitchFamily="49" charset="0"/>
              </a:rPr>
              <a:t> - j) / (beta * L)))</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tmp</a:t>
            </a:r>
            <a:endParaRPr lang="en-US" sz="1400" dirty="0">
              <a:latin typeface="Consolas" panose="020B0609020204030204" pitchFamily="49"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9856CA0-0553-488D-9BF9-F607417E3CB9}"/>
                  </a:ext>
                </a:extLst>
              </p:cNvPr>
              <p:cNvSpPr txBox="1"/>
              <p:nvPr/>
            </p:nvSpPr>
            <p:spPr>
              <a:xfrm>
                <a:off x="7291952" y="2185262"/>
                <a:ext cx="3358483"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𝐺</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𝑖𝑗</m:t>
                              </m:r>
                            </m:sub>
                          </m:sSub>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𝐸</m:t>
                              </m:r>
                            </m:sub>
                            <m:sup/>
                            <m:e>
                              <m:sSub>
                                <m:sSubPr>
                                  <m:ctrlPr>
                                    <a:rPr lang="en-US"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𝑝</m:t>
                                  </m:r>
                                </m:e>
                                <m:sub>
                                  <m:r>
                                    <a:rPr lang="en-US" i="1">
                                      <a:latin typeface="Cambria Math" panose="02040503050406030204" pitchFamily="18" charset="0"/>
                                    </a:rPr>
                                    <m:t>𝑖𝑗</m:t>
                                  </m:r>
                                </m:sub>
                              </m:sSub>
                              <m:r>
                                <a:rPr lang="en-US" i="1">
                                  <a:latin typeface="Cambria Math" panose="02040503050406030204" pitchFamily="18" charset="0"/>
                                </a:rPr>
                                <m:t>)</m:t>
                              </m:r>
                            </m:e>
                          </m:nary>
                        </m:e>
                      </m:nary>
                    </m:oMath>
                  </m:oMathPara>
                </a14:m>
                <a:endParaRPr lang="en-US" dirty="0"/>
              </a:p>
            </p:txBody>
          </p:sp>
        </mc:Choice>
        <mc:Fallback xmlns="">
          <p:sp>
            <p:nvSpPr>
              <p:cNvPr id="4" name="TextBox 3">
                <a:extLst>
                  <a:ext uri="{FF2B5EF4-FFF2-40B4-BE49-F238E27FC236}">
                    <a16:creationId xmlns:a16="http://schemas.microsoft.com/office/drawing/2014/main" id="{B9856CA0-0553-488D-9BF9-F607417E3CB9}"/>
                  </a:ext>
                </a:extLst>
              </p:cNvPr>
              <p:cNvSpPr txBox="1">
                <a:spLocks noRot="1" noChangeAspect="1" noMove="1" noResize="1" noEditPoints="1" noAdjustHandles="1" noChangeArrowheads="1" noChangeShapeType="1" noTextEdit="1"/>
              </p:cNvSpPr>
              <p:nvPr/>
            </p:nvSpPr>
            <p:spPr>
              <a:xfrm>
                <a:off x="7291952" y="2185262"/>
                <a:ext cx="3358483" cy="80021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92039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05F5-1066-4B7D-92E9-1AA39FECEDF8}"/>
              </a:ext>
            </a:extLst>
          </p:cNvPr>
          <p:cNvSpPr>
            <a:spLocks noGrp="1"/>
          </p:cNvSpPr>
          <p:nvPr>
            <p:ph type="title"/>
          </p:nvPr>
        </p:nvSpPr>
        <p:spPr/>
        <p:txBody>
          <a:bodyPr/>
          <a:lstStyle/>
          <a:p>
            <a:r>
              <a:rPr lang="en-US" dirty="0" err="1"/>
              <a:t>Subclassing</a:t>
            </a:r>
            <a:r>
              <a:rPr lang="en-US" dirty="0"/>
              <a:t> Metropolis </a:t>
            </a:r>
          </a:p>
        </p:txBody>
      </p:sp>
      <p:sp>
        <p:nvSpPr>
          <p:cNvPr id="3" name="Content Placeholder 2">
            <a:extLst>
              <a:ext uri="{FF2B5EF4-FFF2-40B4-BE49-F238E27FC236}">
                <a16:creationId xmlns:a16="http://schemas.microsoft.com/office/drawing/2014/main" id="{33E102DE-4A62-4619-AB6F-61C9C57730D0}"/>
              </a:ext>
            </a:extLst>
          </p:cNvPr>
          <p:cNvSpPr>
            <a:spLocks noGrp="1"/>
          </p:cNvSpPr>
          <p:nvPr>
            <p:ph idx="1"/>
          </p:nvPr>
        </p:nvSpPr>
        <p:spPr>
          <a:xfrm>
            <a:off x="818712" y="2222287"/>
            <a:ext cx="10554574" cy="4426486"/>
          </a:xfrm>
        </p:spPr>
        <p:txBody>
          <a:bodyPr>
            <a:normAutofit/>
          </a:bodyPr>
          <a:lstStyle/>
          <a:p>
            <a:pPr marL="0" indent="0">
              <a:buNone/>
            </a:pPr>
            <a:r>
              <a:rPr lang="en-US" dirty="0"/>
              <a:t>A Metropolis-Hastings step method only needs to implement the following methods, which are called by </a:t>
            </a:r>
            <a:r>
              <a:rPr lang="en-US" sz="1400" dirty="0" err="1">
                <a:latin typeface="Consolas" panose="020B0609020204030204" pitchFamily="49" charset="0"/>
              </a:rPr>
              <a:t>Metropolis.step</a:t>
            </a:r>
            <a:r>
              <a:rPr lang="en-US" sz="1400" dirty="0">
                <a:latin typeface="Consolas" panose="020B0609020204030204" pitchFamily="49" charset="0"/>
              </a:rPr>
              <a:t>()</a:t>
            </a:r>
            <a:r>
              <a:rPr lang="en-US" dirty="0"/>
              <a:t>:</a:t>
            </a:r>
          </a:p>
          <a:p>
            <a:r>
              <a:rPr lang="en-US" sz="1400" dirty="0">
                <a:latin typeface="Consolas" panose="020B0609020204030204" pitchFamily="49" charset="0"/>
              </a:rPr>
              <a:t>propose()</a:t>
            </a:r>
            <a:r>
              <a:rPr lang="en-US" dirty="0"/>
              <a:t>: sets the values of all </a:t>
            </a:r>
            <a:r>
              <a:rPr lang="en-US" sz="1400" dirty="0" err="1">
                <a:latin typeface="Consolas" panose="020B0609020204030204" pitchFamily="49" charset="0"/>
              </a:rPr>
              <a:t>self.stochastics</a:t>
            </a:r>
            <a:r>
              <a:rPr lang="en-US" dirty="0"/>
              <a:t> to new, proposed values</a:t>
            </a:r>
          </a:p>
          <a:p>
            <a:r>
              <a:rPr lang="en-US" sz="1400" dirty="0">
                <a:latin typeface="Consolas" panose="020B0609020204030204" pitchFamily="49" charset="0"/>
              </a:rPr>
              <a:t>reject()</a:t>
            </a:r>
            <a:r>
              <a:rPr lang="en-US" dirty="0"/>
              <a:t>: usually just restore the state </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class </a:t>
            </a:r>
            <a:r>
              <a:rPr lang="en-US" sz="1400" dirty="0" err="1">
                <a:latin typeface="Consolas" panose="020B0609020204030204" pitchFamily="49" charset="0"/>
              </a:rPr>
              <a:t>CWGMetropolis</a:t>
            </a:r>
            <a:r>
              <a:rPr lang="en-US" sz="1400" dirty="0">
                <a:latin typeface="Consolas" panose="020B0609020204030204" pitchFamily="49" charset="0"/>
              </a:rPr>
              <a:t>(</a:t>
            </a:r>
            <a:r>
              <a:rPr lang="en-US" sz="1400" dirty="0" err="1">
                <a:latin typeface="Consolas" panose="020B0609020204030204" pitchFamily="49" charset="0"/>
              </a:rPr>
              <a:t>pm.Metropolis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__</a:t>
            </a:r>
            <a:r>
              <a:rPr lang="en-US" sz="1400" dirty="0" err="1">
                <a:latin typeface="Consolas" panose="020B0609020204030204" pitchFamily="49" charset="0"/>
              </a:rPr>
              <a:t>init</a:t>
            </a:r>
            <a:r>
              <a:rPr lang="en-US" sz="1400" dirty="0">
                <a:latin typeface="Consolas" panose="020B0609020204030204" pitchFamily="49" charset="0"/>
              </a:rPr>
              <a:t>__(self, stochastic):</a:t>
            </a:r>
          </a:p>
          <a:p>
            <a:pPr marL="0" indent="0">
              <a:buNone/>
            </a:pPr>
            <a:r>
              <a:rPr lang="en-US" sz="1400" dirty="0">
                <a:latin typeface="Consolas" panose="020B0609020204030204" pitchFamily="49" charset="0"/>
              </a:rPr>
              <a:t>        # Initialize superclass</a:t>
            </a:r>
          </a:p>
          <a:p>
            <a:pPr marL="0" indent="0">
              <a:buNone/>
            </a:pPr>
            <a:r>
              <a:rPr lang="en-US" sz="1400" dirty="0">
                <a:latin typeface="Consolas" panose="020B0609020204030204" pitchFamily="49" charset="0"/>
              </a:rPr>
              <a:t>        pm.Metropolis.__</a:t>
            </a:r>
            <a:r>
              <a:rPr lang="en-US" sz="1400" dirty="0" err="1">
                <a:latin typeface="Consolas" panose="020B0609020204030204" pitchFamily="49" charset="0"/>
              </a:rPr>
              <a:t>init</a:t>
            </a:r>
            <a:r>
              <a:rPr lang="en-US" sz="1400" dirty="0">
                <a:latin typeface="Consolas" panose="020B0609020204030204" pitchFamily="49" charset="0"/>
              </a:rPr>
              <a:t>__(self, stochastic, scale=1., verbose=0, tally=False)</a:t>
            </a:r>
          </a:p>
        </p:txBody>
      </p:sp>
    </p:spTree>
    <p:extLst>
      <p:ext uri="{BB962C8B-B14F-4D97-AF65-F5344CB8AC3E}">
        <p14:creationId xmlns:p14="http://schemas.microsoft.com/office/powerpoint/2010/main" val="1072450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F4D7-66E3-4A6B-9131-98A75318A49A}"/>
              </a:ext>
            </a:extLst>
          </p:cNvPr>
          <p:cNvSpPr>
            <a:spLocks noGrp="1"/>
          </p:cNvSpPr>
          <p:nvPr>
            <p:ph type="title"/>
          </p:nvPr>
        </p:nvSpPr>
        <p:spPr/>
        <p:txBody>
          <a:bodyPr/>
          <a:lstStyle/>
          <a:p>
            <a:r>
              <a:rPr lang="en-US" dirty="0" err="1"/>
              <a:t>Subclassing</a:t>
            </a:r>
            <a:r>
              <a:rPr lang="en-US" dirty="0"/>
              <a:t> Metropolis </a:t>
            </a:r>
          </a:p>
        </p:txBody>
      </p:sp>
      <p:sp>
        <p:nvSpPr>
          <p:cNvPr id="3" name="Content Placeholder 2">
            <a:extLst>
              <a:ext uri="{FF2B5EF4-FFF2-40B4-BE49-F238E27FC236}">
                <a16:creationId xmlns:a16="http://schemas.microsoft.com/office/drawing/2014/main" id="{0EA76AE1-D0B9-4BCA-814F-966B4990AB12}"/>
              </a:ext>
            </a:extLst>
          </p:cNvPr>
          <p:cNvSpPr>
            <a:spLocks noGrp="1"/>
          </p:cNvSpPr>
          <p:nvPr>
            <p:ph idx="1"/>
          </p:nvPr>
        </p:nvSpPr>
        <p:spPr>
          <a:xfrm>
            <a:off x="818712" y="1983783"/>
            <a:ext cx="10554574" cy="4874217"/>
          </a:xfrm>
        </p:spPr>
        <p:txBody>
          <a:bodyPr>
            <a:normAutofit lnSpcReduction="10000"/>
          </a:bodyPr>
          <a:lstStyle/>
          <a:p>
            <a:pPr marL="0" indent="0">
              <a:buNone/>
            </a:pPr>
            <a:r>
              <a:rPr lang="en-US" sz="1400" dirty="0">
                <a:latin typeface="Consolas" panose="020B0609020204030204" pitchFamily="49" charset="0"/>
              </a:rPr>
              <a:t> def propose(self):</a:t>
            </a:r>
          </a:p>
          <a:p>
            <a:pPr marL="0" indent="0">
              <a:buNone/>
            </a:pPr>
            <a:r>
              <a:rPr lang="en-US" sz="1400" dirty="0">
                <a:latin typeface="Consolas" panose="020B0609020204030204" pitchFamily="49" charset="0"/>
              </a:rPr>
              <a:t>        """ Add an edge or remove an edge"""</a:t>
            </a:r>
          </a:p>
          <a:p>
            <a:pPr marL="0" indent="0">
              <a:buNone/>
            </a:pPr>
            <a:r>
              <a:rPr lang="en-US" sz="1400" dirty="0">
                <a:latin typeface="Consolas" panose="020B0609020204030204" pitchFamily="49" charset="0"/>
              </a:rPr>
              <a:t>        G = </a:t>
            </a:r>
            <a:r>
              <a:rPr lang="en-US" sz="1400" dirty="0" err="1">
                <a:latin typeface="Consolas" panose="020B0609020204030204" pitchFamily="49" charset="0"/>
              </a:rPr>
              <a:t>self.stochastic.value</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G.u_new</a:t>
            </a:r>
            <a:r>
              <a:rPr lang="en-US" sz="1400" dirty="0">
                <a:latin typeface="Consolas" panose="020B0609020204030204" pitchFamily="49" charset="0"/>
              </a:rPr>
              <a:t> = </a:t>
            </a:r>
            <a:r>
              <a:rPr lang="en-US" sz="1400" dirty="0" err="1">
                <a:latin typeface="Consolas" panose="020B0609020204030204" pitchFamily="49" charset="0"/>
              </a:rPr>
              <a:t>np.random.choice</a:t>
            </a:r>
            <a:r>
              <a:rPr lang="en-US" sz="1400" dirty="0">
                <a:latin typeface="Consolas" panose="020B0609020204030204" pitchFamily="49" charset="0"/>
              </a:rPr>
              <a:t>(</a:t>
            </a:r>
            <a:r>
              <a:rPr lang="en-US" sz="1400" dirty="0" err="1">
                <a:latin typeface="Consolas" panose="020B0609020204030204" pitchFamily="49" charset="0"/>
              </a:rPr>
              <a:t>G.nodes</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 = </a:t>
            </a:r>
            <a:r>
              <a:rPr lang="en-US" sz="1400" dirty="0" err="1">
                <a:latin typeface="Consolas" panose="020B0609020204030204" pitchFamily="49" charset="0"/>
              </a:rPr>
              <a:t>np.random.choice</a:t>
            </a:r>
            <a:r>
              <a:rPr lang="en-US" sz="1400" dirty="0">
                <a:latin typeface="Consolas" panose="020B0609020204030204" pitchFamily="49" charset="0"/>
              </a:rPr>
              <a:t>(</a:t>
            </a:r>
            <a:r>
              <a:rPr lang="en-US" sz="1400" dirty="0" err="1">
                <a:latin typeface="Consolas" panose="020B0609020204030204" pitchFamily="49" charset="0"/>
              </a:rPr>
              <a:t>G.nodes</a:t>
            </a:r>
            <a:r>
              <a:rPr lang="en-US" sz="1400" dirty="0">
                <a:latin typeface="Consolas" panose="020B0609020204030204" pitchFamily="49" charset="0"/>
              </a:rPr>
              <a:t>())</a:t>
            </a:r>
          </a:p>
          <a:p>
            <a:pPr marL="0" indent="0">
              <a:buNone/>
            </a:pPr>
            <a:r>
              <a:rPr lang="en-US" sz="1400" dirty="0">
                <a:latin typeface="Consolas" panose="020B0609020204030204" pitchFamily="49" charset="0"/>
              </a:rPr>
              <a:t>        while </a:t>
            </a:r>
            <a:r>
              <a:rPr lang="en-US" sz="1400" dirty="0" err="1">
                <a:latin typeface="Consolas" panose="020B0609020204030204" pitchFamily="49" charset="0"/>
              </a:rPr>
              <a:t>G.u_new</a:t>
            </a:r>
            <a:r>
              <a:rPr lang="en-US" sz="1400" dirty="0">
                <a:latin typeface="Consolas" panose="020B0609020204030204" pitchFamily="49" charset="0"/>
              </a:rPr>
              <a:t> ==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 = </a:t>
            </a:r>
            <a:r>
              <a:rPr lang="en-US" sz="1400" dirty="0" err="1">
                <a:latin typeface="Consolas" panose="020B0609020204030204" pitchFamily="49" charset="0"/>
              </a:rPr>
              <a:t>np.random.choice</a:t>
            </a:r>
            <a:r>
              <a:rPr lang="en-US" sz="1400" dirty="0">
                <a:latin typeface="Consolas" panose="020B0609020204030204" pitchFamily="49" charset="0"/>
              </a:rPr>
              <a:t>(</a:t>
            </a:r>
            <a:r>
              <a:rPr lang="en-US" sz="1400" dirty="0" err="1">
                <a:latin typeface="Consolas" panose="020B0609020204030204" pitchFamily="49" charset="0"/>
              </a:rPr>
              <a:t>G.nodes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if </a:t>
            </a:r>
            <a:r>
              <a:rPr lang="en-US" sz="1400" dirty="0" err="1">
                <a:latin typeface="Consolas" panose="020B0609020204030204" pitchFamily="49" charset="0"/>
              </a:rPr>
              <a:t>G.has_edge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G.remove_edge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if not </a:t>
            </a:r>
            <a:r>
              <a:rPr lang="en-US" sz="1400" dirty="0" err="1">
                <a:latin typeface="Consolas" panose="020B0609020204030204" pitchFamily="49" charset="0"/>
              </a:rPr>
              <a:t>nx.is_connected</a:t>
            </a:r>
            <a:r>
              <a:rPr lang="en-US" sz="1400" dirty="0">
                <a:latin typeface="Consolas" panose="020B0609020204030204" pitchFamily="49" charset="0"/>
              </a:rPr>
              <a:t>(G):</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G.add_edge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G.add_edge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self.stochastic.value</a:t>
            </a:r>
            <a:r>
              <a:rPr lang="en-US" sz="1400" dirty="0">
                <a:latin typeface="Consolas" panose="020B0609020204030204" pitchFamily="49" charset="0"/>
              </a:rPr>
              <a:t> = G</a:t>
            </a:r>
          </a:p>
        </p:txBody>
      </p:sp>
    </p:spTree>
    <p:extLst>
      <p:ext uri="{BB962C8B-B14F-4D97-AF65-F5344CB8AC3E}">
        <p14:creationId xmlns:p14="http://schemas.microsoft.com/office/powerpoint/2010/main" val="3351589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FF4D7-66E3-4A6B-9131-98A75318A49A}"/>
              </a:ext>
            </a:extLst>
          </p:cNvPr>
          <p:cNvSpPr>
            <a:spLocks noGrp="1"/>
          </p:cNvSpPr>
          <p:nvPr>
            <p:ph type="title"/>
          </p:nvPr>
        </p:nvSpPr>
        <p:spPr/>
        <p:txBody>
          <a:bodyPr/>
          <a:lstStyle/>
          <a:p>
            <a:r>
              <a:rPr lang="en-US" dirty="0" err="1"/>
              <a:t>Subclassing</a:t>
            </a:r>
            <a:r>
              <a:rPr lang="en-US" dirty="0"/>
              <a:t> Metropolis </a:t>
            </a:r>
          </a:p>
        </p:txBody>
      </p:sp>
      <p:sp>
        <p:nvSpPr>
          <p:cNvPr id="3" name="Content Placeholder 2">
            <a:extLst>
              <a:ext uri="{FF2B5EF4-FFF2-40B4-BE49-F238E27FC236}">
                <a16:creationId xmlns:a16="http://schemas.microsoft.com/office/drawing/2014/main" id="{0EA76AE1-D0B9-4BCA-814F-966B4990AB12}"/>
              </a:ext>
            </a:extLst>
          </p:cNvPr>
          <p:cNvSpPr>
            <a:spLocks noGrp="1"/>
          </p:cNvSpPr>
          <p:nvPr>
            <p:ph idx="1"/>
          </p:nvPr>
        </p:nvSpPr>
        <p:spPr>
          <a:xfrm>
            <a:off x="818712" y="1983783"/>
            <a:ext cx="10554574" cy="4874217"/>
          </a:xfrm>
        </p:spPr>
        <p:txBody>
          <a:bodyPr>
            <a:normAutofit/>
          </a:bodyPr>
          <a:lstStyle/>
          <a:p>
            <a:pPr marL="0" indent="0">
              <a:buNone/>
            </a:pPr>
            <a:r>
              <a:rPr lang="en-US" sz="1400" dirty="0">
                <a:latin typeface="Consolas" panose="020B0609020204030204" pitchFamily="49" charset="0"/>
              </a:rPr>
              <a:t>  def reject(self):</a:t>
            </a:r>
          </a:p>
          <a:p>
            <a:pPr marL="0" indent="0">
              <a:buNone/>
            </a:pPr>
            <a:r>
              <a:rPr lang="en-US" sz="1400" dirty="0">
                <a:latin typeface="Consolas" panose="020B0609020204030204" pitchFamily="49" charset="0"/>
              </a:rPr>
              <a:t>        """ Restore the graph"""</a:t>
            </a:r>
          </a:p>
          <a:p>
            <a:pPr marL="0" indent="0">
              <a:buNone/>
            </a:pPr>
            <a:r>
              <a:rPr lang="en-US" sz="1400" dirty="0">
                <a:latin typeface="Consolas" panose="020B0609020204030204" pitchFamily="49" charset="0"/>
              </a:rPr>
              <a:t>        G = </a:t>
            </a:r>
            <a:r>
              <a:rPr lang="en-US" sz="1400" dirty="0" err="1">
                <a:latin typeface="Consolas" panose="020B0609020204030204" pitchFamily="49" charset="0"/>
              </a:rPr>
              <a:t>self.stochastic.value</a:t>
            </a:r>
            <a:endParaRPr lang="en-US" sz="1400" dirty="0">
              <a:latin typeface="Consolas" panose="020B0609020204030204" pitchFamily="49" charset="0"/>
            </a:endParaRPr>
          </a:p>
          <a:p>
            <a:pPr marL="0" indent="0">
              <a:buNone/>
            </a:pPr>
            <a:r>
              <a:rPr lang="en-US" sz="1400" dirty="0">
                <a:latin typeface="Consolas" panose="020B0609020204030204" pitchFamily="49" charset="0"/>
              </a:rPr>
              <a:t>        if </a:t>
            </a:r>
            <a:r>
              <a:rPr lang="en-US" sz="1400" dirty="0" err="1">
                <a:latin typeface="Consolas" panose="020B0609020204030204" pitchFamily="49" charset="0"/>
              </a:rPr>
              <a:t>G.has_edge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G.remove_edge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else: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G.add_edge</a:t>
            </a:r>
            <a:r>
              <a:rPr lang="en-US" sz="1400" dirty="0">
                <a:latin typeface="Consolas" panose="020B0609020204030204" pitchFamily="49" charset="0"/>
              </a:rPr>
              <a:t>(</a:t>
            </a:r>
            <a:r>
              <a:rPr lang="en-US" sz="1400" dirty="0" err="1">
                <a:latin typeface="Consolas" panose="020B0609020204030204" pitchFamily="49" charset="0"/>
              </a:rPr>
              <a:t>G.u_new</a:t>
            </a:r>
            <a:r>
              <a:rPr lang="en-US" sz="1400" dirty="0">
                <a:latin typeface="Consolas" panose="020B0609020204030204" pitchFamily="49" charset="0"/>
              </a:rPr>
              <a:t>, </a:t>
            </a:r>
            <a:r>
              <a:rPr lang="en-US" sz="1400" dirty="0" err="1">
                <a:latin typeface="Consolas" panose="020B0609020204030204" pitchFamily="49" charset="0"/>
              </a:rPr>
              <a:t>G.v_new</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self.rejected</a:t>
            </a:r>
            <a:r>
              <a:rPr lang="en-US" sz="1400" dirty="0">
                <a:latin typeface="Consolas" panose="020B0609020204030204" pitchFamily="49" charset="0"/>
              </a:rPr>
              <a:t> += 1</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self.stochastic.value</a:t>
            </a:r>
            <a:r>
              <a:rPr lang="en-US" sz="1400" dirty="0">
                <a:latin typeface="Consolas" panose="020B0609020204030204" pitchFamily="49" charset="0"/>
              </a:rPr>
              <a:t> = G</a:t>
            </a:r>
          </a:p>
        </p:txBody>
      </p:sp>
    </p:spTree>
    <p:extLst>
      <p:ext uri="{BB962C8B-B14F-4D97-AF65-F5344CB8AC3E}">
        <p14:creationId xmlns:p14="http://schemas.microsoft.com/office/powerpoint/2010/main" val="1083047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55E3-5D3C-46CB-9C86-9607DA1183FC}"/>
              </a:ext>
            </a:extLst>
          </p:cNvPr>
          <p:cNvSpPr>
            <a:spLocks noGrp="1"/>
          </p:cNvSpPr>
          <p:nvPr>
            <p:ph type="title"/>
          </p:nvPr>
        </p:nvSpPr>
        <p:spPr/>
        <p:txBody>
          <a:bodyPr/>
          <a:lstStyle/>
          <a:p>
            <a:r>
              <a:rPr lang="en-US" dirty="0"/>
              <a:t>MCMC</a:t>
            </a:r>
          </a:p>
        </p:txBody>
      </p:sp>
      <p:sp>
        <p:nvSpPr>
          <p:cNvPr id="3" name="Content Placeholder 2">
            <a:extLst>
              <a:ext uri="{FF2B5EF4-FFF2-40B4-BE49-F238E27FC236}">
                <a16:creationId xmlns:a16="http://schemas.microsoft.com/office/drawing/2014/main" id="{64017EE4-CEC2-4605-8271-46E050BB7C44}"/>
              </a:ext>
            </a:extLst>
          </p:cNvPr>
          <p:cNvSpPr>
            <a:spLocks noGrp="1"/>
          </p:cNvSpPr>
          <p:nvPr>
            <p:ph idx="1"/>
          </p:nvPr>
        </p:nvSpPr>
        <p:spPr/>
        <p:txBody>
          <a:bodyPr>
            <a:normAutofit/>
          </a:bodyPr>
          <a:lstStyle/>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a:t>
            </a:r>
            <a:r>
              <a:rPr lang="en-US" sz="1400" dirty="0" err="1">
                <a:latin typeface="Consolas" panose="020B0609020204030204" pitchFamily="49" charset="0"/>
              </a:rPr>
              <a:t>cwg</a:t>
            </a:r>
            <a:r>
              <a:rPr lang="en-US" sz="1400" dirty="0">
                <a:latin typeface="Consolas" panose="020B0609020204030204" pitchFamily="49" charset="0"/>
              </a:rPr>
              <a:t>, </a:t>
            </a:r>
            <a:r>
              <a:rPr lang="en-US" sz="1400" dirty="0" err="1">
                <a:latin typeface="Consolas" panose="020B0609020204030204" pitchFamily="49" charset="0"/>
              </a:rPr>
              <a:t>average_degree</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mcmc.use_step_method</a:t>
            </a:r>
            <a:r>
              <a:rPr lang="en-US" sz="1400" dirty="0">
                <a:latin typeface="Consolas" panose="020B0609020204030204" pitchFamily="49" charset="0"/>
              </a:rPr>
              <a:t>(</a:t>
            </a:r>
            <a:r>
              <a:rPr lang="en-US" sz="1400" dirty="0" err="1">
                <a:latin typeface="Consolas" panose="020B0609020204030204" pitchFamily="49" charset="0"/>
              </a:rPr>
              <a:t>CWGMetropolis</a:t>
            </a:r>
            <a:r>
              <a:rPr lang="en-US" sz="1400" dirty="0">
                <a:latin typeface="Consolas" panose="020B0609020204030204" pitchFamily="49" charset="0"/>
              </a:rPr>
              <a:t>, </a:t>
            </a:r>
            <a:r>
              <a:rPr lang="en-US" sz="1400" dirty="0" err="1">
                <a:latin typeface="Consolas" panose="020B0609020204030204" pitchFamily="49" charset="0"/>
              </a:rPr>
              <a:t>cwg</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(100000)</a:t>
            </a:r>
          </a:p>
        </p:txBody>
      </p:sp>
    </p:spTree>
    <p:extLst>
      <p:ext uri="{BB962C8B-B14F-4D97-AF65-F5344CB8AC3E}">
        <p14:creationId xmlns:p14="http://schemas.microsoft.com/office/powerpoint/2010/main" val="112046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346BF-00B3-48E6-BF20-7518CC32DD24}"/>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27A7D1-D7DB-4E2C-9A35-36666E9456B6}"/>
                  </a:ext>
                </a:extLst>
              </p:cNvPr>
              <p:cNvSpPr>
                <a:spLocks noGrp="1"/>
              </p:cNvSpPr>
              <p:nvPr>
                <p:ph idx="1"/>
              </p:nvPr>
            </p:nvSpPr>
            <p:spPr>
              <a:xfrm>
                <a:off x="818712" y="2222287"/>
                <a:ext cx="10554574" cy="4387740"/>
              </a:xfrm>
            </p:spPr>
            <p:txBody>
              <a:bodyPr>
                <a:normAutofit lnSpcReduction="10000"/>
              </a:bodyPr>
              <a:lstStyle/>
              <a:p>
                <a:pPr marL="0" indent="0" algn="just">
                  <a:buNone/>
                </a:pPr>
                <a:r>
                  <a:rPr lang="en-US" dirty="0"/>
                  <a:t>If these surfaces describe our </a:t>
                </a:r>
                <a:r>
                  <a:rPr lang="en-US" i="1" dirty="0"/>
                  <a:t>prior distributions</a:t>
                </a:r>
                <a:r>
                  <a:rPr lang="en-US" dirty="0"/>
                  <a:t> on the unknowns, what happens to our space after we incorporate our observed data  </a:t>
                </a:r>
                <a14:m>
                  <m:oMath xmlns:m="http://schemas.openxmlformats.org/officeDocument/2006/math">
                    <m:r>
                      <a:rPr lang="en-US" b="0" i="1" smtClean="0">
                        <a:latin typeface="Cambria Math" panose="02040503050406030204" pitchFamily="18" charset="0"/>
                      </a:rPr>
                      <m:t>𝑋</m:t>
                    </m:r>
                  </m:oMath>
                </a14:m>
                <a:r>
                  <a:rPr lang="en-US" dirty="0"/>
                  <a:t>? The data </a:t>
                </a:r>
                <a14:m>
                  <m:oMath xmlns:m="http://schemas.openxmlformats.org/officeDocument/2006/math">
                    <m:r>
                      <a:rPr lang="en-US" b="0" i="1" smtClean="0">
                        <a:latin typeface="Cambria Math" panose="02040503050406030204" pitchFamily="18" charset="0"/>
                      </a:rPr>
                      <m:t>𝑋</m:t>
                    </m:r>
                  </m:oMath>
                </a14:m>
                <a:r>
                  <a:rPr lang="en-US" dirty="0"/>
                  <a:t> does not change the space, but it changes the surface of the space by </a:t>
                </a:r>
                <a:r>
                  <a:rPr lang="en-US" i="1" dirty="0"/>
                  <a:t>pulling and stretching the fabric of the prior surface</a:t>
                </a:r>
                <a:r>
                  <a:rPr lang="en-US" dirty="0"/>
                  <a:t> to reflect where the true parameters likely live. More data means more pulling and stretching, and our original shape becomes mangled or insignificant compared to the newly formed shape. Less data, and our original shape is more present. Regardless, the resulting surface describes the </a:t>
                </a:r>
                <a:r>
                  <a:rPr lang="en-US" i="1" dirty="0"/>
                  <a:t>posterior distribution</a:t>
                </a:r>
                <a:r>
                  <a:rPr lang="en-US" dirty="0"/>
                  <a:t>.</a:t>
                </a:r>
              </a:p>
              <a:p>
                <a:pPr marL="0" indent="0" algn="just">
                  <a:buNone/>
                </a:pPr>
                <a:r>
                  <a:rPr lang="en-US" dirty="0"/>
                  <a:t>For two dimensions, the data essentially </a:t>
                </a:r>
                <a:r>
                  <a:rPr lang="en-US" i="1" dirty="0"/>
                  <a:t>pushes up</a:t>
                </a:r>
                <a:r>
                  <a:rPr lang="en-US" dirty="0"/>
                  <a:t> the original surface to make </a:t>
                </a:r>
                <a:r>
                  <a:rPr lang="en-US" i="1" dirty="0"/>
                  <a:t>tall mountains</a:t>
                </a:r>
                <a:r>
                  <a:rPr lang="en-US" dirty="0"/>
                  <a:t>. The tendency of the observed data to </a:t>
                </a:r>
                <a:r>
                  <a:rPr lang="en-US" i="1" dirty="0"/>
                  <a:t>push up</a:t>
                </a:r>
                <a:r>
                  <a:rPr lang="en-US" dirty="0"/>
                  <a:t> the posterior probability in certain areas is checked by the prior probability distribution, so that lower prior probability means more resistance. Thus in the double-exponential prior case above, a mountain (or multiple mountains) that might erupt near the (0,0) corner would be much higher than mountains that erupt closer to (5,5), since there is more resistance (low prior probability) near (5,5). The peak reflects the posterior probability of where the true parameters are likely to be found. Importantly, if the prior has assigned a probability of 0, then no posterior probability will be assigned there.</a:t>
                </a:r>
              </a:p>
            </p:txBody>
          </p:sp>
        </mc:Choice>
        <mc:Fallback xmlns="">
          <p:sp>
            <p:nvSpPr>
              <p:cNvPr id="3" name="Content Placeholder 2">
                <a:extLst>
                  <a:ext uri="{FF2B5EF4-FFF2-40B4-BE49-F238E27FC236}">
                    <a16:creationId xmlns:a16="http://schemas.microsoft.com/office/drawing/2014/main" id="{0B27A7D1-D7DB-4E2C-9A35-36666E9456B6}"/>
                  </a:ext>
                </a:extLst>
              </p:cNvPr>
              <p:cNvSpPr>
                <a:spLocks noGrp="1" noRot="1" noChangeAspect="1" noMove="1" noResize="1" noEditPoints="1" noAdjustHandles="1" noChangeArrowheads="1" noChangeShapeType="1" noTextEdit="1"/>
              </p:cNvSpPr>
              <p:nvPr>
                <p:ph idx="1"/>
              </p:nvPr>
            </p:nvSpPr>
            <p:spPr>
              <a:xfrm>
                <a:off x="818712" y="2222287"/>
                <a:ext cx="10554574" cy="4387740"/>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9803390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4F123-CCA9-44E6-8F67-5FECA1B9D71D}"/>
              </a:ext>
            </a:extLst>
          </p:cNvPr>
          <p:cNvSpPr>
            <a:spLocks noGrp="1"/>
          </p:cNvSpPr>
          <p:nvPr>
            <p:ph type="title"/>
          </p:nvPr>
        </p:nvSpPr>
        <p:spPr/>
        <p:txBody>
          <a:bodyPr/>
          <a:lstStyle/>
          <a:p>
            <a:r>
              <a:rPr lang="en-US" dirty="0"/>
              <a:t>Results</a:t>
            </a:r>
          </a:p>
        </p:txBody>
      </p:sp>
      <p:sp>
        <p:nvSpPr>
          <p:cNvPr id="6" name="Text Placeholder 5">
            <a:extLst>
              <a:ext uri="{FF2B5EF4-FFF2-40B4-BE49-F238E27FC236}">
                <a16:creationId xmlns:a16="http://schemas.microsoft.com/office/drawing/2014/main" id="{71187CC7-9CC3-46BE-84EB-0ACCCE591D9C}"/>
              </a:ext>
            </a:extLst>
          </p:cNvPr>
          <p:cNvSpPr>
            <a:spLocks noGrp="1"/>
          </p:cNvSpPr>
          <p:nvPr>
            <p:ph type="body" sz="half" idx="2"/>
          </p:nvPr>
        </p:nvSpPr>
        <p:spPr>
          <a:xfrm>
            <a:off x="1073151" y="5532895"/>
            <a:ext cx="5742121" cy="948086"/>
          </a:xfrm>
        </p:spPr>
        <p:txBody>
          <a:bodyPr>
            <a:normAutofit lnSpcReduction="10000"/>
          </a:bodyPr>
          <a:lstStyle/>
          <a:p>
            <a:r>
              <a:rPr lang="en-US" sz="1400" dirty="0" err="1">
                <a:latin typeface="Consolas" panose="020B0609020204030204" pitchFamily="49" charset="0"/>
              </a:rPr>
              <a:t>mcmc.sample</a:t>
            </a:r>
            <a:r>
              <a:rPr lang="en-US" sz="1400" dirty="0">
                <a:latin typeface="Consolas" panose="020B0609020204030204" pitchFamily="49" charset="0"/>
              </a:rPr>
              <a:t>(100)</a:t>
            </a:r>
          </a:p>
          <a:p>
            <a:r>
              <a:rPr lang="en-US" sz="1400" dirty="0" err="1">
                <a:latin typeface="Consolas" panose="020B0609020204030204" pitchFamily="49" charset="0"/>
              </a:rPr>
              <a:t>nx.draw</a:t>
            </a:r>
            <a:r>
              <a:rPr lang="en-US" sz="1400" dirty="0">
                <a:latin typeface="Consolas" panose="020B0609020204030204" pitchFamily="49" charset="0"/>
              </a:rPr>
              <a:t>(</a:t>
            </a:r>
            <a:r>
              <a:rPr lang="en-US" sz="1400" dirty="0" err="1">
                <a:latin typeface="Consolas" panose="020B0609020204030204" pitchFamily="49" charset="0"/>
              </a:rPr>
              <a:t>cwg.value</a:t>
            </a:r>
            <a:r>
              <a:rPr lang="en-US" sz="1400" dirty="0">
                <a:latin typeface="Consolas" panose="020B0609020204030204" pitchFamily="49" charset="0"/>
              </a:rPr>
              <a:t>,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r>
              <a:rPr lang="en-US" sz="1400" dirty="0" err="1">
                <a:latin typeface="Consolas" panose="020B0609020204030204" pitchFamily="49" charset="0"/>
              </a:rPr>
              <a:t>plt.show</a:t>
            </a:r>
            <a:r>
              <a:rPr lang="en-US" sz="1400" dirty="0">
                <a:latin typeface="Consolas" panose="020B0609020204030204" pitchFamily="49" charset="0"/>
              </a:rPr>
              <a:t>()</a:t>
            </a:r>
          </a:p>
        </p:txBody>
      </p:sp>
      <p:pic>
        <p:nvPicPr>
          <p:cNvPr id="10" name="Picture 9" descr="A picture containing sky&#10;&#10;Description generated with very high confidence">
            <a:extLst>
              <a:ext uri="{FF2B5EF4-FFF2-40B4-BE49-F238E27FC236}">
                <a16:creationId xmlns:a16="http://schemas.microsoft.com/office/drawing/2014/main" id="{C280DDC5-2C1D-4A23-B9E4-437F8156F507}"/>
              </a:ext>
            </a:extLst>
          </p:cNvPr>
          <p:cNvPicPr>
            <a:picLocks noChangeAspect="1"/>
          </p:cNvPicPr>
          <p:nvPr/>
        </p:nvPicPr>
        <p:blipFill>
          <a:blip r:embed="rId2"/>
          <a:stretch>
            <a:fillRect/>
          </a:stretch>
        </p:blipFill>
        <p:spPr>
          <a:xfrm>
            <a:off x="5967359" y="446088"/>
            <a:ext cx="5852172" cy="4352553"/>
          </a:xfrm>
          <a:prstGeom prst="rect">
            <a:avLst/>
          </a:prstGeom>
        </p:spPr>
      </p:pic>
    </p:spTree>
    <p:extLst>
      <p:ext uri="{BB962C8B-B14F-4D97-AF65-F5344CB8AC3E}">
        <p14:creationId xmlns:p14="http://schemas.microsoft.com/office/powerpoint/2010/main" val="3533627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4F123-CCA9-44E6-8F67-5FECA1B9D71D}"/>
              </a:ext>
            </a:extLst>
          </p:cNvPr>
          <p:cNvSpPr>
            <a:spLocks noGrp="1"/>
          </p:cNvSpPr>
          <p:nvPr>
            <p:ph type="title"/>
          </p:nvPr>
        </p:nvSpPr>
        <p:spPr/>
        <p:txBody>
          <a:bodyPr/>
          <a:lstStyle/>
          <a:p>
            <a:r>
              <a:rPr lang="en-US" dirty="0"/>
              <a:t>Results</a:t>
            </a:r>
          </a:p>
        </p:txBody>
      </p:sp>
      <p:sp>
        <p:nvSpPr>
          <p:cNvPr id="6" name="Text Placeholder 5">
            <a:extLst>
              <a:ext uri="{FF2B5EF4-FFF2-40B4-BE49-F238E27FC236}">
                <a16:creationId xmlns:a16="http://schemas.microsoft.com/office/drawing/2014/main" id="{71187CC7-9CC3-46BE-84EB-0ACCCE591D9C}"/>
              </a:ext>
            </a:extLst>
          </p:cNvPr>
          <p:cNvSpPr>
            <a:spLocks noGrp="1"/>
          </p:cNvSpPr>
          <p:nvPr>
            <p:ph type="body" sz="half" idx="2"/>
          </p:nvPr>
        </p:nvSpPr>
        <p:spPr>
          <a:xfrm>
            <a:off x="1073151" y="5532895"/>
            <a:ext cx="5742121" cy="948086"/>
          </a:xfrm>
        </p:spPr>
        <p:txBody>
          <a:bodyPr>
            <a:normAutofit lnSpcReduction="10000"/>
          </a:bodyPr>
          <a:lstStyle/>
          <a:p>
            <a:r>
              <a:rPr lang="en-US" sz="1400" dirty="0" err="1">
                <a:latin typeface="Consolas" panose="020B0609020204030204" pitchFamily="49" charset="0"/>
              </a:rPr>
              <a:t>mcmc.sample</a:t>
            </a:r>
            <a:r>
              <a:rPr lang="en-US" sz="1400" dirty="0">
                <a:latin typeface="Consolas" panose="020B0609020204030204" pitchFamily="49" charset="0"/>
              </a:rPr>
              <a:t>(100)</a:t>
            </a:r>
          </a:p>
          <a:p>
            <a:r>
              <a:rPr lang="en-US" sz="1400" dirty="0" err="1">
                <a:latin typeface="Consolas" panose="020B0609020204030204" pitchFamily="49" charset="0"/>
              </a:rPr>
              <a:t>nx.draw</a:t>
            </a:r>
            <a:r>
              <a:rPr lang="en-US" sz="1400" dirty="0">
                <a:latin typeface="Consolas" panose="020B0609020204030204" pitchFamily="49" charset="0"/>
              </a:rPr>
              <a:t>(</a:t>
            </a:r>
            <a:r>
              <a:rPr lang="en-US" sz="1400" dirty="0" err="1">
                <a:latin typeface="Consolas" panose="020B0609020204030204" pitchFamily="49" charset="0"/>
              </a:rPr>
              <a:t>cwg.value</a:t>
            </a:r>
            <a:r>
              <a:rPr lang="en-US" sz="1400" dirty="0">
                <a:latin typeface="Consolas" panose="020B0609020204030204" pitchFamily="49" charset="0"/>
              </a:rPr>
              <a:t>,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r>
              <a:rPr lang="en-US" sz="1400" dirty="0" err="1">
                <a:latin typeface="Consolas" panose="020B0609020204030204" pitchFamily="49" charset="0"/>
              </a:rPr>
              <a:t>plt.show</a:t>
            </a:r>
            <a:r>
              <a:rPr lang="en-US" sz="1400" dirty="0">
                <a:latin typeface="Consolas" panose="020B0609020204030204" pitchFamily="49" charset="0"/>
              </a:rPr>
              <a:t>()</a:t>
            </a:r>
          </a:p>
        </p:txBody>
      </p:sp>
      <p:pic>
        <p:nvPicPr>
          <p:cNvPr id="7" name="Picture 6" descr="A picture containing sky, table, indoor&#10;&#10;Description generated with high confidence">
            <a:extLst>
              <a:ext uri="{FF2B5EF4-FFF2-40B4-BE49-F238E27FC236}">
                <a16:creationId xmlns:a16="http://schemas.microsoft.com/office/drawing/2014/main" id="{88E0082A-1016-4AF9-AB47-5F0650191DCD}"/>
              </a:ext>
            </a:extLst>
          </p:cNvPr>
          <p:cNvPicPr>
            <a:picLocks noChangeAspect="1"/>
          </p:cNvPicPr>
          <p:nvPr/>
        </p:nvPicPr>
        <p:blipFill>
          <a:blip r:embed="rId2"/>
          <a:stretch>
            <a:fillRect/>
          </a:stretch>
        </p:blipFill>
        <p:spPr>
          <a:xfrm>
            <a:off x="6096000" y="446088"/>
            <a:ext cx="5852172" cy="4352553"/>
          </a:xfrm>
          <a:prstGeom prst="rect">
            <a:avLst/>
          </a:prstGeom>
        </p:spPr>
      </p:pic>
    </p:spTree>
    <p:extLst>
      <p:ext uri="{BB962C8B-B14F-4D97-AF65-F5344CB8AC3E}">
        <p14:creationId xmlns:p14="http://schemas.microsoft.com/office/powerpoint/2010/main" val="2594110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4F123-CCA9-44E6-8F67-5FECA1B9D71D}"/>
              </a:ext>
            </a:extLst>
          </p:cNvPr>
          <p:cNvSpPr>
            <a:spLocks noGrp="1"/>
          </p:cNvSpPr>
          <p:nvPr>
            <p:ph type="title"/>
          </p:nvPr>
        </p:nvSpPr>
        <p:spPr/>
        <p:txBody>
          <a:bodyPr/>
          <a:lstStyle/>
          <a:p>
            <a:r>
              <a:rPr lang="en-US" dirty="0"/>
              <a:t>Results</a:t>
            </a:r>
          </a:p>
        </p:txBody>
      </p:sp>
      <p:sp>
        <p:nvSpPr>
          <p:cNvPr id="6" name="Text Placeholder 5">
            <a:extLst>
              <a:ext uri="{FF2B5EF4-FFF2-40B4-BE49-F238E27FC236}">
                <a16:creationId xmlns:a16="http://schemas.microsoft.com/office/drawing/2014/main" id="{71187CC7-9CC3-46BE-84EB-0ACCCE591D9C}"/>
              </a:ext>
            </a:extLst>
          </p:cNvPr>
          <p:cNvSpPr>
            <a:spLocks noGrp="1"/>
          </p:cNvSpPr>
          <p:nvPr>
            <p:ph type="body" sz="half" idx="2"/>
          </p:nvPr>
        </p:nvSpPr>
        <p:spPr>
          <a:xfrm>
            <a:off x="1073151" y="5532895"/>
            <a:ext cx="5742121" cy="948086"/>
          </a:xfrm>
        </p:spPr>
        <p:txBody>
          <a:bodyPr>
            <a:normAutofit lnSpcReduction="10000"/>
          </a:bodyPr>
          <a:lstStyle/>
          <a:p>
            <a:r>
              <a:rPr lang="en-US" sz="1400" dirty="0" err="1">
                <a:latin typeface="Consolas" panose="020B0609020204030204" pitchFamily="49" charset="0"/>
              </a:rPr>
              <a:t>mcmc.sample</a:t>
            </a:r>
            <a:r>
              <a:rPr lang="en-US" sz="1400" dirty="0">
                <a:latin typeface="Consolas" panose="020B0609020204030204" pitchFamily="49" charset="0"/>
              </a:rPr>
              <a:t>(100)</a:t>
            </a:r>
          </a:p>
          <a:p>
            <a:r>
              <a:rPr lang="en-US" sz="1400" dirty="0" err="1">
                <a:latin typeface="Consolas" panose="020B0609020204030204" pitchFamily="49" charset="0"/>
              </a:rPr>
              <a:t>nx.draw</a:t>
            </a:r>
            <a:r>
              <a:rPr lang="en-US" sz="1400" dirty="0">
                <a:latin typeface="Consolas" panose="020B0609020204030204" pitchFamily="49" charset="0"/>
              </a:rPr>
              <a:t>(</a:t>
            </a:r>
            <a:r>
              <a:rPr lang="en-US" sz="1400" dirty="0" err="1">
                <a:latin typeface="Consolas" panose="020B0609020204030204" pitchFamily="49" charset="0"/>
              </a:rPr>
              <a:t>cwg.value</a:t>
            </a:r>
            <a:r>
              <a:rPr lang="en-US" sz="1400" dirty="0">
                <a:latin typeface="Consolas" panose="020B0609020204030204" pitchFamily="49" charset="0"/>
              </a:rPr>
              <a:t>, </a:t>
            </a:r>
            <a:r>
              <a:rPr lang="en-US" sz="1400" dirty="0" err="1">
                <a:latin typeface="Consolas" panose="020B0609020204030204" pitchFamily="49" charset="0"/>
              </a:rPr>
              <a:t>with_labels</a:t>
            </a:r>
            <a:r>
              <a:rPr lang="en-US" sz="1400" dirty="0">
                <a:latin typeface="Consolas" panose="020B0609020204030204" pitchFamily="49" charset="0"/>
              </a:rPr>
              <a:t>=True, </a:t>
            </a:r>
            <a:r>
              <a:rPr lang="en-US" sz="1400" dirty="0" err="1">
                <a:latin typeface="Consolas" panose="020B0609020204030204" pitchFamily="49" charset="0"/>
              </a:rPr>
              <a:t>font_weight</a:t>
            </a:r>
            <a:r>
              <a:rPr lang="en-US" sz="1400" dirty="0">
                <a:latin typeface="Consolas" panose="020B0609020204030204" pitchFamily="49" charset="0"/>
              </a:rPr>
              <a:t>='bold')</a:t>
            </a:r>
          </a:p>
          <a:p>
            <a:r>
              <a:rPr lang="en-US" sz="1400" dirty="0" err="1">
                <a:latin typeface="Consolas" panose="020B0609020204030204" pitchFamily="49" charset="0"/>
              </a:rPr>
              <a:t>plt.show</a:t>
            </a:r>
            <a:r>
              <a:rPr lang="en-US" sz="1400" dirty="0">
                <a:latin typeface="Consolas" panose="020B0609020204030204" pitchFamily="49" charset="0"/>
              </a:rPr>
              <a:t>()</a:t>
            </a:r>
          </a:p>
        </p:txBody>
      </p:sp>
      <p:pic>
        <p:nvPicPr>
          <p:cNvPr id="11" name="Picture 10" descr="A picture containing sky, red&#10;&#10;Description generated with high confidence">
            <a:extLst>
              <a:ext uri="{FF2B5EF4-FFF2-40B4-BE49-F238E27FC236}">
                <a16:creationId xmlns:a16="http://schemas.microsoft.com/office/drawing/2014/main" id="{8BD291C2-ED1C-4D29-B8CE-6D35A6BD9F34}"/>
              </a:ext>
            </a:extLst>
          </p:cNvPr>
          <p:cNvPicPr>
            <a:picLocks noChangeAspect="1"/>
          </p:cNvPicPr>
          <p:nvPr/>
        </p:nvPicPr>
        <p:blipFill>
          <a:blip r:embed="rId2"/>
          <a:stretch>
            <a:fillRect/>
          </a:stretch>
        </p:blipFill>
        <p:spPr>
          <a:xfrm>
            <a:off x="6021602" y="446088"/>
            <a:ext cx="5852172" cy="4352553"/>
          </a:xfrm>
          <a:prstGeom prst="rect">
            <a:avLst/>
          </a:prstGeom>
        </p:spPr>
      </p:pic>
    </p:spTree>
    <p:extLst>
      <p:ext uri="{BB962C8B-B14F-4D97-AF65-F5344CB8AC3E}">
        <p14:creationId xmlns:p14="http://schemas.microsoft.com/office/powerpoint/2010/main" val="22222469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A01803-9D24-480C-8305-EA1A40AFDF8B}"/>
              </a:ext>
            </a:extLst>
          </p:cNvPr>
          <p:cNvSpPr>
            <a:spLocks noGrp="1"/>
          </p:cNvSpPr>
          <p:nvPr>
            <p:ph type="title"/>
          </p:nvPr>
        </p:nvSpPr>
        <p:spPr/>
        <p:txBody>
          <a:bodyPr/>
          <a:lstStyle/>
          <a:p>
            <a:r>
              <a:rPr lang="en-US" dirty="0"/>
              <a:t>The Distribution of Average Degrees</a:t>
            </a:r>
          </a:p>
        </p:txBody>
      </p:sp>
      <p:sp>
        <p:nvSpPr>
          <p:cNvPr id="6" name="Content Placeholder 5">
            <a:extLst>
              <a:ext uri="{FF2B5EF4-FFF2-40B4-BE49-F238E27FC236}">
                <a16:creationId xmlns:a16="http://schemas.microsoft.com/office/drawing/2014/main" id="{83569C9F-7F7B-4A03-81D1-20B8355FCF40}"/>
              </a:ext>
            </a:extLst>
          </p:cNvPr>
          <p:cNvSpPr>
            <a:spLocks noGrp="1"/>
          </p:cNvSpPr>
          <p:nvPr>
            <p:ph idx="1"/>
          </p:nvPr>
        </p:nvSpPr>
        <p:spPr>
          <a:xfrm>
            <a:off x="268522" y="2094425"/>
            <a:ext cx="5827478" cy="2896029"/>
          </a:xfrm>
        </p:spPr>
        <p:txBody>
          <a:bodyPr>
            <a:normAutofit/>
          </a:bodyPr>
          <a:lstStyle/>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average_degree</a:t>
            </a:r>
            <a:r>
              <a:rPr lang="en-US" sz="1400" dirty="0">
                <a:latin typeface="Consolas" panose="020B0609020204030204" pitchFamily="49" charset="0"/>
              </a:rPr>
              <a:t>(G = </a:t>
            </a:r>
            <a:r>
              <a:rPr lang="en-US" sz="1400" dirty="0" err="1">
                <a:latin typeface="Consolas" panose="020B0609020204030204" pitchFamily="49" charset="0"/>
              </a:rPr>
              <a:t>cwg</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np.sum</a:t>
            </a:r>
            <a:r>
              <a:rPr lang="en-US" sz="1400" dirty="0">
                <a:latin typeface="Consolas" panose="020B0609020204030204" pitchFamily="49" charset="0"/>
              </a:rPr>
              <a:t>([t[1] for t in list(</a:t>
            </a:r>
            <a:r>
              <a:rPr lang="en-US" sz="1400" dirty="0" err="1">
                <a:latin typeface="Consolas" panose="020B0609020204030204" pitchFamily="49" charset="0"/>
              </a:rPr>
              <a:t>G.degree</a:t>
            </a:r>
            <a:r>
              <a:rPr lang="en-US" sz="1400" dirty="0">
                <a:latin typeface="Consolas" panose="020B0609020204030204" pitchFamily="49" charset="0"/>
              </a:rPr>
              <a:t>())]) / </a:t>
            </a:r>
            <a:r>
              <a:rPr lang="en-US" sz="1400" dirty="0" err="1">
                <a:latin typeface="Consolas" panose="020B0609020204030204" pitchFamily="49" charset="0"/>
              </a:rPr>
              <a:t>len</a:t>
            </a:r>
            <a:r>
              <a:rPr lang="en-US" sz="1400" dirty="0">
                <a:latin typeface="Consolas" panose="020B0609020204030204" pitchFamily="49" charset="0"/>
              </a:rPr>
              <a:t>(G)</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np.sum</a:t>
            </a:r>
            <a:r>
              <a:rPr lang="en-US" sz="1400" dirty="0">
                <a:latin typeface="Consolas" panose="020B0609020204030204" pitchFamily="49" charset="0"/>
              </a:rPr>
              <a:t>(list(</a:t>
            </a:r>
            <a:r>
              <a:rPr lang="en-US" sz="1400" dirty="0" err="1">
                <a:latin typeface="Consolas" panose="020B0609020204030204" pitchFamily="49" charset="0"/>
              </a:rPr>
              <a:t>G.degree</a:t>
            </a:r>
            <a:r>
              <a:rPr lang="en-US" sz="1400" dirty="0">
                <a:latin typeface="Consolas" panose="020B0609020204030204" pitchFamily="49" charset="0"/>
              </a:rPr>
              <a:t>().values())) / </a:t>
            </a:r>
            <a:r>
              <a:rPr lang="en-US" sz="1400" dirty="0" err="1">
                <a:latin typeface="Consolas" panose="020B0609020204030204" pitchFamily="49" charset="0"/>
              </a:rPr>
              <a:t>len</a:t>
            </a:r>
            <a:r>
              <a:rPr lang="en-US" sz="1400" dirty="0">
                <a:latin typeface="Consolas" panose="020B0609020204030204" pitchFamily="49" charset="0"/>
              </a:rPr>
              <a:t>(G)</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avgd_samples</a:t>
            </a:r>
            <a:r>
              <a:rPr lang="en-US" sz="1400" dirty="0">
                <a:latin typeface="Consolas" panose="020B0609020204030204" pitchFamily="49" charset="0"/>
              </a:rPr>
              <a:t> = </a:t>
            </a:r>
            <a:r>
              <a:rPr lang="en-US" sz="1400" dirty="0" err="1">
                <a:latin typeface="Consolas" panose="020B0609020204030204" pitchFamily="49" charset="0"/>
              </a:rPr>
              <a:t>mcmc.trace</a:t>
            </a:r>
            <a:r>
              <a:rPr lang="en-US" sz="1400" dirty="0">
                <a:latin typeface="Consolas" panose="020B0609020204030204" pitchFamily="49" charset="0"/>
              </a:rPr>
              <a:t>("</a:t>
            </a:r>
            <a:r>
              <a:rPr lang="en-US" sz="1400" dirty="0" err="1">
                <a:latin typeface="Consolas" panose="020B0609020204030204" pitchFamily="49" charset="0"/>
              </a:rPr>
              <a:t>average_degree</a:t>
            </a:r>
            <a:r>
              <a:rPr lang="en-US" sz="1400" dirty="0">
                <a:latin typeface="Consolas" panose="020B0609020204030204" pitchFamily="49" charset="0"/>
              </a:rPr>
              <a:t>")[:]</a:t>
            </a:r>
          </a:p>
        </p:txBody>
      </p:sp>
      <p:pic>
        <p:nvPicPr>
          <p:cNvPr id="8" name="Picture 7" descr="A screenshot of a cell phone&#10;&#10;Description generated with very high confidence">
            <a:extLst>
              <a:ext uri="{FF2B5EF4-FFF2-40B4-BE49-F238E27FC236}">
                <a16:creationId xmlns:a16="http://schemas.microsoft.com/office/drawing/2014/main" id="{1ECCFC66-9749-4A6C-BF3E-2DFA6EB37DDB}"/>
              </a:ext>
            </a:extLst>
          </p:cNvPr>
          <p:cNvPicPr>
            <a:picLocks noChangeAspect="1"/>
          </p:cNvPicPr>
          <p:nvPr/>
        </p:nvPicPr>
        <p:blipFill>
          <a:blip r:embed="rId2"/>
          <a:stretch>
            <a:fillRect/>
          </a:stretch>
        </p:blipFill>
        <p:spPr>
          <a:xfrm>
            <a:off x="6339828" y="2094425"/>
            <a:ext cx="5852172" cy="4352553"/>
          </a:xfrm>
          <a:prstGeom prst="rect">
            <a:avLst/>
          </a:prstGeom>
        </p:spPr>
      </p:pic>
    </p:spTree>
    <p:extLst>
      <p:ext uri="{BB962C8B-B14F-4D97-AF65-F5344CB8AC3E}">
        <p14:creationId xmlns:p14="http://schemas.microsoft.com/office/powerpoint/2010/main" val="424868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8E28C-4A98-423E-85C3-B9A833C1850C}"/>
              </a:ext>
            </a:extLst>
          </p:cNvPr>
          <p:cNvSpPr>
            <a:spLocks noGrp="1"/>
          </p:cNvSpPr>
          <p:nvPr>
            <p:ph type="title"/>
          </p:nvPr>
        </p:nvSpPr>
        <p:spPr/>
        <p:txBody>
          <a:bodyPr/>
          <a:lstStyle/>
          <a:p>
            <a:r>
              <a:rPr lang="en-US" dirty="0"/>
              <a:t>The Bayesian Landscape</a:t>
            </a:r>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FBF7F1B3-F3F6-4464-925C-919E15CCBBC6}"/>
                  </a:ext>
                </a:extLst>
              </p:cNvPr>
              <p:cNvSpPr>
                <a:spLocks noGrp="1"/>
              </p:cNvSpPr>
              <p:nvPr>
                <p:ph type="body" sz="half" idx="2"/>
              </p:nvPr>
            </p:nvSpPr>
            <p:spPr/>
            <p:txBody>
              <a:bodyPr>
                <a:normAutofit/>
              </a:bodyPr>
              <a:lstStyle/>
              <a:p>
                <a:endParaRPr lang="en-US" sz="1800" dirty="0"/>
              </a:p>
              <a:p>
                <a:pPr algn="just"/>
                <a:r>
                  <a:rPr lang="en-US" sz="1800" dirty="0"/>
                  <a:t>Suppose the priors mentioned above represent different parameters </a:t>
                </a:r>
                <a14:m>
                  <m:oMath xmlns:m="http://schemas.openxmlformats.org/officeDocument/2006/math">
                    <m:r>
                      <a:rPr lang="en-US" sz="1800" i="1">
                        <a:latin typeface="Cambria Math" panose="02040503050406030204" pitchFamily="18" charset="0"/>
                        <a:ea typeface="Cambria Math" panose="02040503050406030204" pitchFamily="18" charset="0"/>
                      </a:rPr>
                      <m:t>𝜆</m:t>
                    </m:r>
                  </m:oMath>
                </a14:m>
                <a:r>
                  <a:rPr lang="en-US" sz="1800" dirty="0"/>
                  <a:t> of two Poisson distributions. We observe a few data points and visualize the new landscape:</a:t>
                </a:r>
              </a:p>
              <a:p>
                <a:endParaRPr lang="en-US" sz="1800" dirty="0"/>
              </a:p>
            </p:txBody>
          </p:sp>
        </mc:Choice>
        <mc:Fallback xmlns="">
          <p:sp>
            <p:nvSpPr>
              <p:cNvPr id="9" name="Text Placeholder 8">
                <a:extLst>
                  <a:ext uri="{FF2B5EF4-FFF2-40B4-BE49-F238E27FC236}">
                    <a16:creationId xmlns:a16="http://schemas.microsoft.com/office/drawing/2014/main" id="{FBF7F1B3-F3F6-4464-925C-919E15CCBBC6}"/>
                  </a:ext>
                </a:extLst>
              </p:cNvPr>
              <p:cNvSpPr>
                <a:spLocks noGrp="1" noRot="1" noChangeAspect="1" noMove="1" noResize="1" noEditPoints="1" noAdjustHandles="1" noChangeArrowheads="1" noChangeShapeType="1" noTextEdit="1"/>
              </p:cNvSpPr>
              <p:nvPr>
                <p:ph type="body" sz="half" idx="2"/>
              </p:nvPr>
            </p:nvSpPr>
            <p:spPr>
              <a:blipFill>
                <a:blip r:embed="rId2"/>
                <a:stretch>
                  <a:fillRect l="-1375" r="-1546"/>
                </a:stretch>
              </a:blipFill>
            </p:spPr>
            <p:txBody>
              <a:bodyPr/>
              <a:lstStyle/>
              <a:p>
                <a:r>
                  <a:rPr lang="en-US">
                    <a:noFill/>
                  </a:rPr>
                  <a:t> </a:t>
                </a:r>
              </a:p>
            </p:txBody>
          </p:sp>
        </mc:Fallback>
      </mc:AlternateContent>
      <p:sp>
        <p:nvSpPr>
          <p:cNvPr id="7" name="AutoShape 2" descr="C:\Users\Marius\AppData\Local\Microsoft\Windows\INetCache\Content.MSO\ppt7544.tmp">
            <a:extLst>
              <a:ext uri="{FF2B5EF4-FFF2-40B4-BE49-F238E27FC236}">
                <a16:creationId xmlns:a16="http://schemas.microsoft.com/office/drawing/2014/main" id="{98A896C5-004C-4007-B988-F7DAB8B7B99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C:\Users\Marius\AppData\Local\Microsoft\Windows\INetCache\Content.MSO\ppt8D42.tmp">
            <a:extLst>
              <a:ext uri="{FF2B5EF4-FFF2-40B4-BE49-F238E27FC236}">
                <a16:creationId xmlns:a16="http://schemas.microsoft.com/office/drawing/2014/main" id="{FD41B292-E192-411F-8671-A3BEA28B21D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picture containing electronics&#10;&#10;Description generated with high confidence">
            <a:extLst>
              <a:ext uri="{FF2B5EF4-FFF2-40B4-BE49-F238E27FC236}">
                <a16:creationId xmlns:a16="http://schemas.microsoft.com/office/drawing/2014/main" id="{76DC3F33-7ABA-4DF8-BD65-41CD5E56E2E8}"/>
              </a:ext>
            </a:extLst>
          </p:cNvPr>
          <p:cNvPicPr>
            <a:picLocks noChangeAspect="1"/>
          </p:cNvPicPr>
          <p:nvPr/>
        </p:nvPicPr>
        <p:blipFill>
          <a:blip r:embed="rId3"/>
          <a:stretch>
            <a:fillRect/>
          </a:stretch>
        </p:blipFill>
        <p:spPr>
          <a:xfrm>
            <a:off x="5017493" y="0"/>
            <a:ext cx="6914992" cy="6858000"/>
          </a:xfrm>
          <a:prstGeom prst="rect">
            <a:avLst/>
          </a:prstGeom>
        </p:spPr>
      </p:pic>
    </p:spTree>
    <p:extLst>
      <p:ext uri="{BB962C8B-B14F-4D97-AF65-F5344CB8AC3E}">
        <p14:creationId xmlns:p14="http://schemas.microsoft.com/office/powerpoint/2010/main" val="48347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787A90-BDAD-4DA6-90B5-B487701C2062}"/>
              </a:ext>
            </a:extLst>
          </p:cNvPr>
          <p:cNvSpPr>
            <a:spLocks noGrp="1"/>
          </p:cNvSpPr>
          <p:nvPr>
            <p:ph type="title"/>
          </p:nvPr>
        </p:nvSpPr>
        <p:spPr/>
        <p:txBody>
          <a:bodyPr/>
          <a:lstStyle/>
          <a:p>
            <a:r>
              <a:rPr lang="en-US" dirty="0"/>
              <a:t>Exploring the Landscape using the MCMC</a:t>
            </a:r>
          </a:p>
        </p:txBody>
      </p:sp>
      <p:sp>
        <p:nvSpPr>
          <p:cNvPr id="6" name="Content Placeholder 5">
            <a:extLst>
              <a:ext uri="{FF2B5EF4-FFF2-40B4-BE49-F238E27FC236}">
                <a16:creationId xmlns:a16="http://schemas.microsoft.com/office/drawing/2014/main" id="{11E04135-7323-4C22-A11D-449DA8AFD3DD}"/>
              </a:ext>
            </a:extLst>
          </p:cNvPr>
          <p:cNvSpPr>
            <a:spLocks noGrp="1"/>
          </p:cNvSpPr>
          <p:nvPr>
            <p:ph idx="1"/>
          </p:nvPr>
        </p:nvSpPr>
        <p:spPr/>
        <p:txBody>
          <a:bodyPr>
            <a:normAutofit lnSpcReduction="10000"/>
          </a:bodyPr>
          <a:lstStyle/>
          <a:p>
            <a:pPr marL="0" indent="0" algn="just">
              <a:buNone/>
            </a:pPr>
            <a:r>
              <a:rPr lang="en-US" dirty="0"/>
              <a:t>We should explore the deformed posterior space generated by our prior surface and observed data to find the posterior mountain.</a:t>
            </a:r>
          </a:p>
          <a:p>
            <a:pPr marL="0" indent="0" algn="just">
              <a:buNone/>
            </a:pPr>
            <a:endParaRPr lang="en-US" dirty="0"/>
          </a:p>
          <a:p>
            <a:pPr marL="0" indent="0" algn="just">
              <a:buNone/>
            </a:pPr>
            <a:r>
              <a:rPr lang="en-US" dirty="0"/>
              <a:t>The idea behind MCMC is to perform an intelligent search of the space. To say "search" implies we are looking for a particular point, which is perhaps not an accurate as we are really looking for a broad mountain.</a:t>
            </a:r>
          </a:p>
          <a:p>
            <a:pPr marL="0" indent="0" algn="just">
              <a:buNone/>
            </a:pPr>
            <a:endParaRPr lang="en-US" dirty="0"/>
          </a:p>
          <a:p>
            <a:pPr marL="0" indent="0" algn="just">
              <a:buNone/>
            </a:pPr>
            <a:r>
              <a:rPr lang="en-US" dirty="0"/>
              <a:t>MCMC returns samples from the posterior distribution, not the distribution itself. Stretching our mountainous analogy to its limit, MCMC performs a task similar to repeatedly asking "How likely is this pebble I found to be from the mountain I am searching for?", and completes its task by returning thousands of accepted pebbles in hopes of reconstructing the original mountain</a:t>
            </a:r>
          </a:p>
        </p:txBody>
      </p:sp>
    </p:spTree>
    <p:extLst>
      <p:ext uri="{BB962C8B-B14F-4D97-AF65-F5344CB8AC3E}">
        <p14:creationId xmlns:p14="http://schemas.microsoft.com/office/powerpoint/2010/main" val="315545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AF91-C6C1-45D1-864D-78B4AB931789}"/>
              </a:ext>
            </a:extLst>
          </p:cNvPr>
          <p:cNvSpPr>
            <a:spLocks noGrp="1"/>
          </p:cNvSpPr>
          <p:nvPr>
            <p:ph type="title"/>
          </p:nvPr>
        </p:nvSpPr>
        <p:spPr/>
        <p:txBody>
          <a:bodyPr/>
          <a:lstStyle/>
          <a:p>
            <a:r>
              <a:rPr lang="en-US" dirty="0"/>
              <a:t>Exploring the Landscape using the MCMC</a:t>
            </a:r>
          </a:p>
        </p:txBody>
      </p:sp>
      <p:sp>
        <p:nvSpPr>
          <p:cNvPr id="3" name="Content Placeholder 2">
            <a:extLst>
              <a:ext uri="{FF2B5EF4-FFF2-40B4-BE49-F238E27FC236}">
                <a16:creationId xmlns:a16="http://schemas.microsoft.com/office/drawing/2014/main" id="{1DED10DD-9039-4E4F-99C5-F38A71904CB4}"/>
              </a:ext>
            </a:extLst>
          </p:cNvPr>
          <p:cNvSpPr>
            <a:spLocks noGrp="1"/>
          </p:cNvSpPr>
          <p:nvPr>
            <p:ph idx="1"/>
          </p:nvPr>
        </p:nvSpPr>
        <p:spPr/>
        <p:txBody>
          <a:bodyPr/>
          <a:lstStyle/>
          <a:p>
            <a:pPr>
              <a:buFont typeface="+mj-lt"/>
              <a:buAutoNum type="arabicPeriod"/>
            </a:pPr>
            <a:r>
              <a:rPr lang="en-US" dirty="0"/>
              <a:t>Start at current position.</a:t>
            </a:r>
          </a:p>
          <a:p>
            <a:pPr>
              <a:buFont typeface="+mj-lt"/>
              <a:buAutoNum type="arabicPeriod"/>
            </a:pPr>
            <a:r>
              <a:rPr lang="en-US" dirty="0"/>
              <a:t>Propose moving to a new position (investigate a pebble near you).</a:t>
            </a:r>
          </a:p>
          <a:p>
            <a:pPr>
              <a:buFont typeface="+mj-lt"/>
              <a:buAutoNum type="arabicPeriod"/>
            </a:pPr>
            <a:r>
              <a:rPr lang="en-US" dirty="0"/>
              <a:t>Accept/Reject the new position based on the position's adherence to the data and prior distributions (ask if the pebble likely came from the mountain).</a:t>
            </a:r>
          </a:p>
          <a:p>
            <a:pPr>
              <a:buFont typeface="+mj-lt"/>
              <a:buAutoNum type="arabicPeriod"/>
            </a:pPr>
            <a:r>
              <a:rPr lang="en-US" dirty="0"/>
              <a:t>If you accept: Move to the new position. Return to Step 1.</a:t>
            </a:r>
          </a:p>
          <a:p>
            <a:pPr marL="0" indent="0">
              <a:buNone/>
            </a:pPr>
            <a:r>
              <a:rPr lang="en-US" sz="1800" dirty="0"/>
              <a:t>      Else: Do not move to new position. Return to Step 1.</a:t>
            </a:r>
          </a:p>
          <a:p>
            <a:pPr>
              <a:buFont typeface="+mj-lt"/>
              <a:buAutoNum type="arabicPeriod"/>
            </a:pPr>
            <a:r>
              <a:rPr lang="en-US" dirty="0"/>
              <a:t>After a large number of iterations, return all accepted positions.</a:t>
            </a:r>
          </a:p>
        </p:txBody>
      </p:sp>
    </p:spTree>
    <p:extLst>
      <p:ext uri="{BB962C8B-B14F-4D97-AF65-F5344CB8AC3E}">
        <p14:creationId xmlns:p14="http://schemas.microsoft.com/office/powerpoint/2010/main" val="320334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E4BBB2-A3CF-4A2D-B623-B6DDBEA4AE2E}"/>
              </a:ext>
            </a:extLst>
          </p:cNvPr>
          <p:cNvSpPr>
            <a:spLocks noGrp="1"/>
          </p:cNvSpPr>
          <p:nvPr>
            <p:ph type="title"/>
          </p:nvPr>
        </p:nvSpPr>
        <p:spPr/>
        <p:txBody>
          <a:bodyPr/>
          <a:lstStyle/>
          <a:p>
            <a:r>
              <a:rPr lang="en-US" dirty="0">
                <a:solidFill>
                  <a:prstClr val="white"/>
                </a:solidFill>
              </a:rPr>
              <a:t>Markov Chains</a:t>
            </a:r>
            <a:endParaRPr lang="en-US" dirty="0"/>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FE410ED3-940D-4746-87D1-D14344AAEBDE}"/>
                  </a:ext>
                </a:extLst>
              </p:cNvPr>
              <p:cNvSpPr>
                <a:spLocks noGrp="1"/>
              </p:cNvSpPr>
              <p:nvPr>
                <p:ph type="body" sz="half" idx="2"/>
              </p:nvPr>
            </p:nvSpPr>
            <p:spPr>
              <a:xfrm>
                <a:off x="15498" y="4206329"/>
                <a:ext cx="12130007" cy="2510295"/>
              </a:xfrm>
            </p:spPr>
            <p:txBody>
              <a:bodyPr>
                <a:normAutofit lnSpcReduction="10000"/>
              </a:bodyPr>
              <a:lstStyle/>
              <a:p>
                <a:pPr algn="just"/>
                <a:r>
                  <a:rPr lang="en-US" sz="1800" dirty="0"/>
                  <a:t>A Markov chain is a special type of </a:t>
                </a:r>
                <a:r>
                  <a:rPr lang="en-US" sz="1800" i="1" dirty="0"/>
                  <a:t>stochastic process</a:t>
                </a:r>
                <a:r>
                  <a:rPr lang="en-US" sz="1800" dirty="0"/>
                  <a:t>. The standard definition of a stochastic process is an ordered collection of random variables: </a:t>
                </a:r>
                <a14:m>
                  <m:oMath xmlns:m="http://schemas.openxmlformats.org/officeDocument/2006/math">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𝑇</m:t>
                        </m:r>
                      </m:e>
                    </m:d>
                  </m:oMath>
                </a14:m>
                <a:r>
                  <a:rPr lang="en-US" sz="1800" dirty="0"/>
                  <a:t> where </a:t>
                </a:r>
                <a14:m>
                  <m:oMath xmlns:m="http://schemas.openxmlformats.org/officeDocument/2006/math">
                    <m:r>
                      <a:rPr lang="en-US" sz="1800" i="1">
                        <a:latin typeface="Cambria Math" panose="02040503050406030204" pitchFamily="18" charset="0"/>
                      </a:rPr>
                      <m:t>𝑡</m:t>
                    </m:r>
                  </m:oMath>
                </a14:m>
                <a:r>
                  <a:rPr lang="en-US" sz="1800" dirty="0"/>
                  <a:t> is frequently (but not necessarily) a time index.</a:t>
                </a:r>
              </a:p>
              <a:p>
                <a:pPr algn="just"/>
                <a:r>
                  <a:rPr lang="en-US" sz="1800" dirty="0"/>
                  <a:t>If we think of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oMath>
                </a14:m>
                <a:r>
                  <a:rPr lang="en-US" sz="1800" dirty="0"/>
                  <a:t> as a state </a:t>
                </a:r>
                <a14:m>
                  <m:oMath xmlns:m="http://schemas.openxmlformats.org/officeDocument/2006/math">
                    <m:r>
                      <a:rPr lang="en-US" sz="1800" i="1">
                        <a:latin typeface="Cambria Math" panose="02040503050406030204" pitchFamily="18" charset="0"/>
                      </a:rPr>
                      <m:t>𝑋</m:t>
                    </m:r>
                  </m:oMath>
                </a14:m>
                <a:r>
                  <a:rPr lang="en-US" sz="1800" dirty="0"/>
                  <a:t> at time </a:t>
                </a:r>
                <a14:m>
                  <m:oMath xmlns:m="http://schemas.openxmlformats.org/officeDocument/2006/math">
                    <m:r>
                      <a:rPr lang="en-US" sz="1800" i="1">
                        <a:latin typeface="Cambria Math" panose="02040503050406030204" pitchFamily="18" charset="0"/>
                      </a:rPr>
                      <m:t>𝑡</m:t>
                    </m:r>
                  </m:oMath>
                </a14:m>
                <a:r>
                  <a:rPr lang="en-US" sz="1800" dirty="0"/>
                  <a:t>, and invoke the following dependence condition on each state:</a:t>
                </a:r>
              </a:p>
              <a:p>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e>
                        <m:e>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0</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0</m:t>
                              </m:r>
                            </m:sub>
                          </m:sSub>
                        </m:e>
                      </m:d>
                      <m:r>
                        <a:rPr lang="en-US" sz="1800" i="1">
                          <a:latin typeface="Cambria Math" panose="02040503050406030204" pitchFamily="18" charset="0"/>
                        </a:rPr>
                        <m:t>=</m:t>
                      </m:r>
                      <m:r>
                        <a:rPr lang="en-US" sz="1800" i="1">
                          <a:latin typeface="Cambria Math" panose="02040503050406030204" pitchFamily="18" charset="0"/>
                        </a:rPr>
                        <m:t>𝑃</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r>
                            <a:rPr lang="en-US" sz="1800" i="1">
                              <a:latin typeface="Cambria Math" panose="02040503050406030204" pitchFamily="18" charset="0"/>
                            </a:rPr>
                            <m:t>+1</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𝑋</m:t>
                          </m:r>
                        </m:e>
                        <m:sub>
                          <m:r>
                            <a:rPr lang="en-US" sz="1800" i="1">
                              <a:latin typeface="Cambria Math" panose="02040503050406030204" pitchFamily="18" charset="0"/>
                            </a:rPr>
                            <m:t>𝑡</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𝑡</m:t>
                          </m:r>
                        </m:sub>
                      </m:sSub>
                      <m:r>
                        <a:rPr lang="en-US" sz="1800" i="1">
                          <a:latin typeface="Cambria Math" panose="02040503050406030204" pitchFamily="18" charset="0"/>
                        </a:rPr>
                        <m:t>)</m:t>
                      </m:r>
                    </m:oMath>
                  </m:oMathPara>
                </a14:m>
                <a:endParaRPr lang="en-US" sz="1800" dirty="0"/>
              </a:p>
              <a:p>
                <a:pPr algn="just"/>
                <a:r>
                  <a:rPr lang="en-US" sz="1800" dirty="0"/>
                  <a:t>then the stochastic process is known as a Markov chain. This conditioning specifies that the future depends on the current state, but not past states. Thus, the Markov chain wanders about the state space, remembering only where it has just been in the last time step. The collection of transition probabilities is sometimes called a </a:t>
                </a:r>
                <a:r>
                  <a:rPr lang="en-US" sz="1800" i="1" dirty="0"/>
                  <a:t>transition matrix</a:t>
                </a:r>
                <a:r>
                  <a:rPr lang="en-US" sz="1800" dirty="0"/>
                  <a:t> when dealing with discrete states, or more generally, a </a:t>
                </a:r>
                <a:r>
                  <a:rPr lang="en-US" sz="1800" i="1" dirty="0"/>
                  <a:t>transition kernel</a:t>
                </a:r>
                <a:r>
                  <a:rPr lang="en-US" sz="1800" dirty="0"/>
                  <a:t>.</a:t>
                </a:r>
              </a:p>
            </p:txBody>
          </p:sp>
        </mc:Choice>
        <mc:Fallback xmlns="">
          <p:sp>
            <p:nvSpPr>
              <p:cNvPr id="6" name="Text Placeholder 5">
                <a:extLst>
                  <a:ext uri="{FF2B5EF4-FFF2-40B4-BE49-F238E27FC236}">
                    <a16:creationId xmlns:a16="http://schemas.microsoft.com/office/drawing/2014/main" id="{FE410ED3-940D-4746-87D1-D14344AAEBDE}"/>
                  </a:ext>
                </a:extLst>
              </p:cNvPr>
              <p:cNvSpPr>
                <a:spLocks noGrp="1" noRot="1" noChangeAspect="1" noMove="1" noResize="1" noEditPoints="1" noAdjustHandles="1" noChangeArrowheads="1" noChangeShapeType="1" noTextEdit="1"/>
              </p:cNvSpPr>
              <p:nvPr>
                <p:ph type="body" sz="half" idx="2"/>
              </p:nvPr>
            </p:nvSpPr>
            <p:spPr>
              <a:xfrm>
                <a:off x="15498" y="4206329"/>
                <a:ext cx="12130007" cy="2510295"/>
              </a:xfrm>
              <a:blipFill>
                <a:blip r:embed="rId2"/>
                <a:stretch>
                  <a:fillRect l="-452" t="-971" r="-452" b="-2184"/>
                </a:stretch>
              </a:blipFill>
            </p:spPr>
            <p:txBody>
              <a:bodyPr/>
              <a:lstStyle/>
              <a:p>
                <a:r>
                  <a:rPr lang="en-US">
                    <a:noFill/>
                  </a:rPr>
                  <a:t> </a:t>
                </a:r>
              </a:p>
            </p:txBody>
          </p:sp>
        </mc:Fallback>
      </mc:AlternateContent>
      <p:pic>
        <p:nvPicPr>
          <p:cNvPr id="1026" name="Picture 2" descr="https://ds055uzetaobb.cloudfront.net/image_optimizer/b09d998a0d1a693efcd3a50cc9376eb514f6138a.png">
            <a:extLst>
              <a:ext uri="{FF2B5EF4-FFF2-40B4-BE49-F238E27FC236}">
                <a16:creationId xmlns:a16="http://schemas.microsoft.com/office/drawing/2014/main" id="{2748787D-D678-4B04-B996-A3F29F7A7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971" y="285258"/>
            <a:ext cx="6892808" cy="13265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4AAA6AF-0E39-4C02-A8BF-486CC6315BD9}"/>
                  </a:ext>
                </a:extLst>
              </p:cNvPr>
              <p:cNvSpPr txBox="1"/>
              <p:nvPr/>
            </p:nvSpPr>
            <p:spPr>
              <a:xfrm>
                <a:off x="4688238" y="1939580"/>
                <a:ext cx="7205242" cy="23091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r>
                        <a:rPr lang="en-US"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m:rPr>
                              <m:nor/>
                            </m:rPr>
                            <a:rPr lang="en-US" b="0" i="0" smtClean="0">
                              <a:latin typeface="Cambria Math" panose="02040503050406030204" pitchFamily="18" charset="0"/>
                              <a:ea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m:rPr>
                              <m:nor/>
                            </m:rPr>
                            <a:rPr lang="en-US">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B</m:t>
                          </m:r>
                        </m:e>
                      </m:d>
                      <m:r>
                        <a:rPr lang="en-US" b="0" i="1"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state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space</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A</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B</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states</m:t>
                      </m:r>
                      <m:r>
                        <m:rPr>
                          <m:nor/>
                        </m:rPr>
                        <a:rPr lang="en-US" b="0" i="0" smtClean="0">
                          <a:latin typeface="Cambria Math" panose="02040503050406030204" pitchFamily="18" charset="0"/>
                          <a:ea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 </m:t>
                      </m:r>
                      <m:r>
                        <m:rPr>
                          <m:nor/>
                        </m:rPr>
                        <a:rPr lang="en-US" b="0" i="0" smtClean="0">
                          <a:latin typeface="Cambria Math" panose="02040503050406030204" pitchFamily="18" charset="0"/>
                        </a:rPr>
                        <m:t>the</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distribution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of</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initial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distribution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of</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states</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m:rPr>
                                  <m:nor/>
                                </m:rPr>
                                <a:rPr lang="en-US" b="0" i="0" smtClean="0">
                                  <a:latin typeface="Cambria Math" panose="02040503050406030204" pitchFamily="18" charset="0"/>
                                </a:rPr>
                                <m:t>A</m:t>
                              </m:r>
                              <m:r>
                                <a:rPr lang="en-US" b="0" i="1" smtClean="0">
                                  <a:latin typeface="Cambria Math" panose="02040503050406030204" pitchFamily="18" charset="0"/>
                                </a:rPr>
                                <m:t>      </m:t>
                              </m:r>
                              <m:r>
                                <m:rPr>
                                  <m:nor/>
                                </m:rPr>
                                <a:rPr lang="en-US" b="0" i="0" smtClean="0">
                                  <a:latin typeface="Cambria Math" panose="02040503050406030204" pitchFamily="18" charset="0"/>
                                </a:rPr>
                                <m:t>B</m:t>
                              </m:r>
                            </m:e>
                            <m:e>
                              <m:r>
                                <a:rPr lang="en-US" b="0" i="1" smtClean="0">
                                  <a:latin typeface="Cambria Math" panose="02040503050406030204" pitchFamily="18" charset="0"/>
                                </a:rPr>
                                <m:t>0.5   0.5</m:t>
                              </m:r>
                            </m:e>
                          </m:eqArr>
                        </m:e>
                      </m:d>
                    </m:oMath>
                  </m:oMathPara>
                </a14:m>
                <a:endParaRPr lang="en-US" dirty="0"/>
              </a:p>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 </m:t>
                      </m:r>
                      <m:r>
                        <m:rPr>
                          <m:nor/>
                        </m:rPr>
                        <a:rPr lang="en-US" b="0" i="0" smtClean="0">
                          <a:latin typeface="Cambria Math" panose="02040503050406030204" pitchFamily="18" charset="0"/>
                        </a:rPr>
                        <m:t>A</m:t>
                      </m:r>
                      <m:r>
                        <m:rPr>
                          <m:nor/>
                        </m:rPr>
                        <a:rPr lang="en-US" b="0" i="0" smtClean="0">
                          <a:latin typeface="Cambria Math" panose="02040503050406030204" pitchFamily="18" charset="0"/>
                        </a:rPr>
                        <m:t>        </m:t>
                      </m:r>
                      <m:r>
                        <m:rPr>
                          <m:nor/>
                        </m:rPr>
                        <a:rPr lang="en-US" b="0" i="0" smtClean="0">
                          <a:latin typeface="Cambria Math" panose="02040503050406030204" pitchFamily="18" charset="0"/>
                        </a:rPr>
                        <m:t>B</m:t>
                      </m:r>
                      <m:r>
                        <m:rPr>
                          <m:nor/>
                        </m:rPr>
                        <a:rPr lang="en-US" b="0" i="0" smtClean="0">
                          <a:latin typeface="Cambria Math" panose="02040503050406030204" pitchFamily="18" charset="0"/>
                        </a:rPr>
                        <m:t>                        </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m>
                        <m:mPr>
                          <m:mcs>
                            <m:mc>
                              <m:mcPr>
                                <m:count m:val="1"/>
                                <m:mcJc m:val="center"/>
                              </m:mcPr>
                            </m:mc>
                          </m:mcs>
                          <m:ctrlPr>
                            <a:rPr lang="en-US" b="0" i="1" smtClean="0">
                              <a:latin typeface="Cambria Math" panose="02040503050406030204" pitchFamily="18" charset="0"/>
                            </a:rPr>
                          </m:ctrlPr>
                        </m:mPr>
                        <m:mr>
                          <m:e>
                            <m:r>
                              <m:rPr>
                                <m:nor/>
                                <m:brk m:alnAt="7"/>
                              </m:rPr>
                              <a:rPr lang="en-US" b="0" i="0" smtClean="0">
                                <a:latin typeface="Cambria Math" panose="02040503050406030204" pitchFamily="18" charset="0"/>
                              </a:rPr>
                              <m:t>A</m:t>
                            </m:r>
                          </m:e>
                        </m:mr>
                        <m:mr>
                          <m:e>
                            <m:r>
                              <m:rPr>
                                <m:nor/>
                              </m:rPr>
                              <a:rPr lang="en-US" b="0" i="0" smtClean="0">
                                <a:latin typeface="Cambria Math" panose="02040503050406030204" pitchFamily="18" charset="0"/>
                              </a:rPr>
                              <m:t>B</m:t>
                            </m:r>
                          </m:e>
                        </m:mr>
                      </m:m>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0.3     0.7</m:t>
                              </m:r>
                            </m:e>
                            <m:e>
                              <m:r>
                                <a:rPr lang="en-US" b="0" i="1" smtClean="0">
                                  <a:latin typeface="Cambria Math" panose="02040503050406030204" pitchFamily="18" charset="0"/>
                                </a:rPr>
                                <m:t>0.8     0.2</m:t>
                              </m:r>
                            </m:e>
                          </m:eqArr>
                        </m:e>
                      </m:d>
                      <m:r>
                        <a:rPr lang="en-US" b="0" i="1" smtClean="0">
                          <a:latin typeface="Cambria Math" panose="02040503050406030204" pitchFamily="18" charset="0"/>
                        </a:rPr>
                        <m:t>  </m:t>
                      </m:r>
                      <m:r>
                        <m:rPr>
                          <m:nor/>
                        </m:rPr>
                        <a:rPr lang="en-US" b="0" i="0" smtClean="0">
                          <a:latin typeface="Cambria Math" panose="02040503050406030204" pitchFamily="18" charset="0"/>
                        </a:rPr>
                        <m:t>transition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matrix</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0</m:t>
                          </m:r>
                        </m:sub>
                      </m:sSub>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0.5  0.5</m:t>
                          </m:r>
                        </m:e>
                      </m:d>
                      <m:d>
                        <m:dPr>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0.3     0.7</m:t>
                              </m:r>
                            </m:e>
                            <m:e>
                              <m:r>
                                <a:rPr lang="en-US" i="1">
                                  <a:latin typeface="Cambria Math" panose="02040503050406030204" pitchFamily="18" charset="0"/>
                                </a:rPr>
                                <m:t>0.8     0.2</m:t>
                              </m:r>
                            </m:e>
                          </m:eqAr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0.55  0.45</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𝑃</m:t>
                      </m:r>
                      <m:r>
                        <a:rPr lang="en-US" b="0" i="1" smtClean="0">
                          <a:latin typeface="Cambria Math" panose="02040503050406030204" pitchFamily="18" charset="0"/>
                        </a:rPr>
                        <m:t>,   …</m:t>
                      </m:r>
                    </m:oMath>
                  </m:oMathPara>
                </a14:m>
                <a:endParaRPr lang="en-US" dirty="0"/>
              </a:p>
            </p:txBody>
          </p:sp>
        </mc:Choice>
        <mc:Fallback xmlns="">
          <p:sp>
            <p:nvSpPr>
              <p:cNvPr id="2" name="TextBox 1">
                <a:extLst>
                  <a:ext uri="{FF2B5EF4-FFF2-40B4-BE49-F238E27FC236}">
                    <a16:creationId xmlns:a16="http://schemas.microsoft.com/office/drawing/2014/main" id="{54AAA6AF-0E39-4C02-A8BF-486CC6315BD9}"/>
                  </a:ext>
                </a:extLst>
              </p:cNvPr>
              <p:cNvSpPr txBox="1">
                <a:spLocks noRot="1" noChangeAspect="1" noMove="1" noResize="1" noEditPoints="1" noAdjustHandles="1" noChangeArrowheads="1" noChangeShapeType="1" noTextEdit="1"/>
              </p:cNvSpPr>
              <p:nvPr/>
            </p:nvSpPr>
            <p:spPr>
              <a:xfrm>
                <a:off x="4688238" y="1939580"/>
                <a:ext cx="7205242" cy="230915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860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4524</Words>
  <Application>Microsoft Office PowerPoint</Application>
  <PresentationFormat>Widescreen</PresentationFormat>
  <Paragraphs>305</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Century Gothic</vt:lpstr>
      <vt:lpstr>Consolas</vt:lpstr>
      <vt:lpstr>Wingdings 2</vt:lpstr>
      <vt:lpstr>Quotable</vt:lpstr>
      <vt:lpstr>Probabilistic Programming</vt:lpstr>
      <vt:lpstr>Fitting Models</vt:lpstr>
      <vt:lpstr>The Bayesian Landscape</vt:lpstr>
      <vt:lpstr>The Bayesian Landscape</vt:lpstr>
      <vt:lpstr>The Bayesian Landscape</vt:lpstr>
      <vt:lpstr>The Bayesian Landscape</vt:lpstr>
      <vt:lpstr>Exploring the Landscape using the MCMC</vt:lpstr>
      <vt:lpstr>Exploring the Landscape using the MCMC</vt:lpstr>
      <vt:lpstr>Markov Chains</vt:lpstr>
      <vt:lpstr>Markov Chains</vt:lpstr>
      <vt:lpstr>Monte Carlo Method</vt:lpstr>
      <vt:lpstr>MCMC: A Class of Algorithms</vt:lpstr>
      <vt:lpstr>The Metropolis-Hastings Algorithm</vt:lpstr>
      <vt:lpstr>MCMC in PyMC</vt:lpstr>
      <vt:lpstr>Example: Unsupervised Clustering using a Mixture Model</vt:lpstr>
      <vt:lpstr>Mixture Model</vt:lpstr>
      <vt:lpstr>PyMC Mixture Model</vt:lpstr>
      <vt:lpstr>PowerPoint Presentation</vt:lpstr>
      <vt:lpstr>MCMC after one hundred thousand more times</vt:lpstr>
      <vt:lpstr>Posterior Distributions of the Center and Standard Deviation Variables</vt:lpstr>
      <vt:lpstr>The Posterior Distributions for the Labels of the Data Points</vt:lpstr>
      <vt:lpstr>How can we choose just a single pair of values for the mean and variance and determine a sorta-best-fit gaussian?</vt:lpstr>
      <vt:lpstr>Cluster Prediction</vt:lpstr>
      <vt:lpstr>Cluster Prediction</vt:lpstr>
      <vt:lpstr>Diagnosing Convergence</vt:lpstr>
      <vt:lpstr>MCMC: Science &amp; Art</vt:lpstr>
      <vt:lpstr>Assessing Convergence</vt:lpstr>
      <vt:lpstr>Assessing Convergence: Good Signs</vt:lpstr>
      <vt:lpstr>Assessing Convergence: Warning Signs</vt:lpstr>
      <vt:lpstr>Assessing Convergence: More Formal Methods</vt:lpstr>
      <vt:lpstr>Autocorrelation</vt:lpstr>
      <vt:lpstr>Autocorrelation</vt:lpstr>
      <vt:lpstr>Thinning</vt:lpstr>
      <vt:lpstr>pymc.Matplot.plot()</vt:lpstr>
      <vt:lpstr>Useful Tips for MCMC</vt:lpstr>
      <vt:lpstr>Intelligent Starting Values</vt:lpstr>
      <vt:lpstr>Using MAP to Improve Convergence</vt:lpstr>
      <vt:lpstr>Priors</vt:lpstr>
      <vt:lpstr>Custom Step Methods</vt:lpstr>
      <vt:lpstr>Random Graphs: Waxman Random Networks</vt:lpstr>
      <vt:lpstr>Random Graphs: Waxman Random Networks</vt:lpstr>
      <vt:lpstr>Random Graphs: Waxman Random Networks</vt:lpstr>
      <vt:lpstr>Generating Connected Waxman Graphs</vt:lpstr>
      <vt:lpstr>Start from the Complete Graph </vt:lpstr>
      <vt:lpstr>Waxman Graphs Likelihood</vt:lpstr>
      <vt:lpstr>Subclassing Metropolis </vt:lpstr>
      <vt:lpstr>Subclassing Metropolis </vt:lpstr>
      <vt:lpstr>Subclassing Metropolis </vt:lpstr>
      <vt:lpstr>MCMC</vt:lpstr>
      <vt:lpstr>Results</vt:lpstr>
      <vt:lpstr>Results</vt:lpstr>
      <vt:lpstr>Results</vt:lpstr>
      <vt:lpstr>The Distribution of Average Degrees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2018-10-27T06:28:32Z</dcterms:created>
  <dcterms:modified xsi:type="dcterms:W3CDTF">2019-11-03T07:35:07Z</dcterms:modified>
</cp:coreProperties>
</file>