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2" r:id="rId4"/>
  </p:sldMasterIdLst>
  <p:notesMasterIdLst>
    <p:notesMasterId r:id="rId14"/>
  </p:notesMasterIdLst>
  <p:handoutMasterIdLst>
    <p:handoutMasterId r:id="rId15"/>
  </p:handoutMasterIdLst>
  <p:sldIdLst>
    <p:sldId id="256" r:id="rId5"/>
    <p:sldId id="306" r:id="rId6"/>
    <p:sldId id="307" r:id="rId7"/>
    <p:sldId id="308" r:id="rId8"/>
    <p:sldId id="309" r:id="rId9"/>
    <p:sldId id="310" r:id="rId10"/>
    <p:sldId id="312" r:id="rId11"/>
    <p:sldId id="313" r:id="rId12"/>
    <p:sldId id="33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3E3E"/>
    <a:srgbClr val="6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7853C-536D-4A76-A0AE-DD22124D55A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4346" autoAdjust="0"/>
  </p:normalViewPr>
  <p:slideViewPr>
    <p:cSldViewPr snapToGrid="0">
      <p:cViewPr varScale="1">
        <p:scale>
          <a:sx n="123" d="100"/>
          <a:sy n="123" d="100"/>
        </p:scale>
        <p:origin x="114" y="2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EDD3B8-5E68-48E9-AAB1-5DE570C28E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897E35-4312-4077-83D3-69953080BC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836F02-AF67-416B-AB85-08CFF698F86D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53C52-2B92-4B9E-86F4-DB78684BEC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E0EA4-BAD2-4335-9446-CA4CCFEC14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5BC62-3B36-43F8-8B69-D6E5E743DA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518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7E8F0-931C-4E43-98D1-A3CD0E0034DC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EB063-7F11-4E3B-BA52-07405B1C2D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93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AEB063-7F11-4E3B-BA52-07405B1C2D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67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381388F-6D01-4763-9497-2C5F78AF5477}"/>
              </a:ext>
            </a:extLst>
          </p:cNvPr>
          <p:cNvSpPr/>
          <p:nvPr userDrawn="1"/>
        </p:nvSpPr>
        <p:spPr>
          <a:xfrm>
            <a:off x="0" y="4818185"/>
            <a:ext cx="12192000" cy="2039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/>
          <p:cNvSpPr/>
          <p:nvPr/>
        </p:nvSpPr>
        <p:spPr bwMode="ltGray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 algn="ctr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>
            <a:no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326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ltGray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606669"/>
            <a:ext cx="10561418" cy="3813527"/>
          </a:xfrm>
        </p:spPr>
        <p:txBody>
          <a:bodyPr anchor="ctr" anchorCtr="0"/>
          <a:lstStyle>
            <a:lvl1pPr algn="ctr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405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0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126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365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ltGray">
          <a:xfrm>
            <a:off x="1073151" y="446087"/>
            <a:ext cx="3547533" cy="2838449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ffectLst>
            <a:innerShdw blurRad="114300">
              <a:prstClr val="black"/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2576512"/>
          </a:xfrm>
        </p:spPr>
        <p:txBody>
          <a:bodyPr anchor="ctr" anchorCtr="0"/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3022600"/>
            <a:ext cx="3547533" cy="2838449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11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ltGray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964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ltGray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 anchor="ctr" anchorCtr="0"/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46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ltGray">
          <a:xfrm>
            <a:off x="7669651" y="0"/>
            <a:ext cx="4522349" cy="5861051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ffectLst>
            <a:innerShdw blurRad="63500" dist="50800" dir="81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3754460" cy="5134798"/>
          </a:xfrm>
        </p:spPr>
        <p:txBody>
          <a:bodyPr vert="horz" anchor="ctr" anchorCtr="1"/>
          <a:lstStyle>
            <a:lvl1pPr algn="l"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horz" anchor="ctr" anchorCtr="1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69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  <a:noFill/>
          <a:ln w="25400">
            <a:gradFill>
              <a:gsLst>
                <a:gs pos="50000">
                  <a:schemeClr val="bg2"/>
                </a:gs>
                <a:gs pos="0">
                  <a:schemeClr val="bg2"/>
                </a:gs>
                <a:gs pos="100000">
                  <a:schemeClr val="accent1"/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A4059F8-A688-4FFE-AA79-3B6D811FA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22287"/>
            <a:ext cx="5181600" cy="36387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491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Content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ltGray">
          <a:xfrm>
            <a:off x="0" y="1"/>
            <a:ext cx="12192000" cy="6251330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4" y="451513"/>
            <a:ext cx="11288972" cy="5149187"/>
          </a:xfrm>
        </p:spPr>
        <p:txBody>
          <a:bodyPr anchor="ctr" anchorCtr="0"/>
          <a:lstStyle>
            <a:lvl1pPr algn="ctr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19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ltGray">
          <a:xfrm flipH="1">
            <a:off x="12699" y="0"/>
            <a:ext cx="6004585" cy="2041975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81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4" y="375313"/>
            <a:ext cx="5114017" cy="1139895"/>
          </a:xfrm>
        </p:spPr>
        <p:txBody>
          <a:bodyPr/>
          <a:lstStyle>
            <a:lvl1pPr algn="l"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1514" y="2222287"/>
            <a:ext cx="5553071" cy="3638763"/>
          </a:xfrm>
          <a:ln w="25400">
            <a:gradFill>
              <a:gsLst>
                <a:gs pos="0">
                  <a:schemeClr val="bg2"/>
                </a:gs>
                <a:gs pos="50000">
                  <a:srgbClr val="4A3030"/>
                </a:gs>
                <a:gs pos="100000">
                  <a:schemeClr val="accent1"/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C95D556F-51D2-4EF4-B60F-D319BF2328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56099" y="375312"/>
            <a:ext cx="5186363" cy="5485737"/>
          </a:xfrm>
        </p:spPr>
        <p:txBody>
          <a:bodyPr anchor="t" anchorCtr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464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ltGray">
          <a:xfrm flipH="1">
            <a:off x="6187414" y="0"/>
            <a:ext cx="6004583" cy="2041975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27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696" y="359551"/>
            <a:ext cx="5114017" cy="1139895"/>
          </a:xfrm>
        </p:spPr>
        <p:txBody>
          <a:bodyPr/>
          <a:lstStyle>
            <a:lvl1pPr algn="l"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1514" y="451513"/>
            <a:ext cx="5553071" cy="5409537"/>
          </a:xfrm>
        </p:spPr>
        <p:txBody>
          <a:bodyPr anchor="t" anchorCtr="0"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4563" y="2222287"/>
            <a:ext cx="5553071" cy="3638764"/>
          </a:xfrm>
          <a:ln>
            <a:gradFill>
              <a:gsLst>
                <a:gs pos="0">
                  <a:schemeClr val="bg2"/>
                </a:gs>
                <a:gs pos="50000">
                  <a:schemeClr val="bg2"/>
                </a:gs>
                <a:gs pos="100000">
                  <a:schemeClr val="accent1"/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3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2B99B50-4971-48A5-8202-4CC55C7F9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0"/>
            <a:ext cx="6096000" cy="6857999"/>
          </a:xfrm>
          <a:custGeom>
            <a:avLst/>
            <a:gdLst>
              <a:gd name="connsiteX0" fmla="*/ 404916 w 6526400"/>
              <a:gd name="connsiteY0" fmla="*/ 0 h 6857999"/>
              <a:gd name="connsiteX1" fmla="*/ 1425163 w 6526400"/>
              <a:gd name="connsiteY1" fmla="*/ 0 h 6857999"/>
              <a:gd name="connsiteX2" fmla="*/ 2955534 w 6526400"/>
              <a:gd name="connsiteY2" fmla="*/ 0 h 6857999"/>
              <a:gd name="connsiteX3" fmla="*/ 6526400 w 6526400"/>
              <a:gd name="connsiteY3" fmla="*/ 0 h 6857999"/>
              <a:gd name="connsiteX4" fmla="*/ 6526400 w 6526400"/>
              <a:gd name="connsiteY4" fmla="*/ 6857999 h 6857999"/>
              <a:gd name="connsiteX5" fmla="*/ 404916 w 6526400"/>
              <a:gd name="connsiteY5" fmla="*/ 6857999 h 6857999"/>
              <a:gd name="connsiteX6" fmla="*/ 377830 w 6526400"/>
              <a:gd name="connsiteY6" fmla="*/ 2463800 h 6857999"/>
              <a:gd name="connsiteX7" fmla="*/ 0 w 6526400"/>
              <a:gd name="connsiteY7" fmla="*/ 2203407 h 6857999"/>
              <a:gd name="connsiteX8" fmla="*/ 391373 w 6526400"/>
              <a:gd name="connsiteY8" fmla="*/ 1854200 h 6857999"/>
              <a:gd name="connsiteX9" fmla="*/ 404916 w 6526400"/>
              <a:gd name="connsiteY9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26400" h="6857999">
                <a:moveTo>
                  <a:pt x="404916" y="0"/>
                </a:moveTo>
                <a:lnTo>
                  <a:pt x="1425163" y="0"/>
                </a:lnTo>
                <a:lnTo>
                  <a:pt x="2955534" y="0"/>
                </a:lnTo>
                <a:lnTo>
                  <a:pt x="6526400" y="0"/>
                </a:lnTo>
                <a:lnTo>
                  <a:pt x="6526400" y="6857999"/>
                </a:lnTo>
                <a:lnTo>
                  <a:pt x="404916" y="6857999"/>
                </a:lnTo>
                <a:lnTo>
                  <a:pt x="377830" y="2463800"/>
                </a:lnTo>
                <a:lnTo>
                  <a:pt x="0" y="2203407"/>
                </a:lnTo>
                <a:lnTo>
                  <a:pt x="391373" y="1854200"/>
                </a:lnTo>
                <a:cubicBezTo>
                  <a:pt x="395887" y="1282700"/>
                  <a:pt x="400402" y="571500"/>
                  <a:pt x="404916" y="0"/>
                </a:cubicBezTo>
                <a:close/>
              </a:path>
            </a:pathLst>
          </a:custGeom>
          <a:ln/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396" y="311813"/>
            <a:ext cx="5334448" cy="1453488"/>
          </a:xfrm>
          <a:effectLst/>
        </p:spPr>
        <p:txBody>
          <a:bodyPr anchor="b">
            <a:normAutofit/>
          </a:bodyPr>
          <a:lstStyle>
            <a:lvl1pPr algn="l">
              <a:defRPr sz="4000" b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B7F6C47-B260-4BB6-8230-7D14D5CDE026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B4FB892-38DF-40F9-B034-BC1E61FC6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396" y="2057400"/>
            <a:ext cx="5334448" cy="3811588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7305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10001" y="2222287"/>
            <a:ext cx="10571998" cy="3638764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688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89884"/>
            <a:ext cx="10561418" cy="1426004"/>
          </a:xfrm>
        </p:spPr>
        <p:txBody>
          <a:bodyPr anchor="ctr" anchorCtr="0">
            <a:normAutofit/>
          </a:bodyPr>
          <a:lstStyle>
            <a:lvl1pPr algn="ctr">
              <a:defRPr sz="4000" b="0">
                <a:ln>
                  <a:noFill/>
                </a:ln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C1FEB3F-0898-4AE0-B8C4-970BF80A3766}"/>
              </a:ext>
            </a:extLst>
          </p:cNvPr>
          <p:cNvSpPr>
            <a:spLocks noGrp="1"/>
          </p:cNvSpPr>
          <p:nvPr>
            <p:ph sz="quarter" idx="14"/>
          </p:nvPr>
        </p:nvSpPr>
        <p:spPr bwMode="ltGray">
          <a:xfrm>
            <a:off x="-5291" y="-57584"/>
            <a:ext cx="12192000" cy="4851400"/>
          </a:xfrm>
          <a:custGeom>
            <a:avLst/>
            <a:gdLst>
              <a:gd name="connsiteX0" fmla="*/ 0 w 10561638"/>
              <a:gd name="connsiteY0" fmla="*/ 0 h 3937000"/>
              <a:gd name="connsiteX1" fmla="*/ 1760273 w 10561638"/>
              <a:gd name="connsiteY1" fmla="*/ 0 h 3937000"/>
              <a:gd name="connsiteX2" fmla="*/ 1760273 w 10561638"/>
              <a:gd name="connsiteY2" fmla="*/ 0 h 3937000"/>
              <a:gd name="connsiteX3" fmla="*/ 4400683 w 10561638"/>
              <a:gd name="connsiteY3" fmla="*/ 0 h 3937000"/>
              <a:gd name="connsiteX4" fmla="*/ 10561638 w 10561638"/>
              <a:gd name="connsiteY4" fmla="*/ 0 h 3937000"/>
              <a:gd name="connsiteX5" fmla="*/ 10561638 w 10561638"/>
              <a:gd name="connsiteY5" fmla="*/ 2296583 h 3937000"/>
              <a:gd name="connsiteX6" fmla="*/ 10561638 w 10561638"/>
              <a:gd name="connsiteY6" fmla="*/ 2296583 h 3937000"/>
              <a:gd name="connsiteX7" fmla="*/ 10561638 w 10561638"/>
              <a:gd name="connsiteY7" fmla="*/ 3280833 h 3937000"/>
              <a:gd name="connsiteX8" fmla="*/ 10561638 w 10561638"/>
              <a:gd name="connsiteY8" fmla="*/ 3937000 h 3937000"/>
              <a:gd name="connsiteX9" fmla="*/ 4400683 w 10561638"/>
              <a:gd name="connsiteY9" fmla="*/ 3937000 h 3937000"/>
              <a:gd name="connsiteX10" fmla="*/ 2077263 w 10561638"/>
              <a:gd name="connsiteY10" fmla="*/ 4251330 h 3937000"/>
              <a:gd name="connsiteX11" fmla="*/ 1760273 w 10561638"/>
              <a:gd name="connsiteY11" fmla="*/ 3937000 h 3937000"/>
              <a:gd name="connsiteX12" fmla="*/ 0 w 10561638"/>
              <a:gd name="connsiteY12" fmla="*/ 3937000 h 3937000"/>
              <a:gd name="connsiteX13" fmla="*/ 0 w 10561638"/>
              <a:gd name="connsiteY13" fmla="*/ 3280833 h 3937000"/>
              <a:gd name="connsiteX14" fmla="*/ 0 w 10561638"/>
              <a:gd name="connsiteY14" fmla="*/ 2296583 h 3937000"/>
              <a:gd name="connsiteX15" fmla="*/ 0 w 10561638"/>
              <a:gd name="connsiteY15" fmla="*/ 2296583 h 3937000"/>
              <a:gd name="connsiteX16" fmla="*/ 0 w 10561638"/>
              <a:gd name="connsiteY16" fmla="*/ 0 h 3937000"/>
              <a:gd name="connsiteX0" fmla="*/ 0 w 10561638"/>
              <a:gd name="connsiteY0" fmla="*/ 0 h 4251330"/>
              <a:gd name="connsiteX1" fmla="*/ 1760273 w 10561638"/>
              <a:gd name="connsiteY1" fmla="*/ 0 h 4251330"/>
              <a:gd name="connsiteX2" fmla="*/ 1760273 w 10561638"/>
              <a:gd name="connsiteY2" fmla="*/ 0 h 4251330"/>
              <a:gd name="connsiteX3" fmla="*/ 4400683 w 10561638"/>
              <a:gd name="connsiteY3" fmla="*/ 0 h 4251330"/>
              <a:gd name="connsiteX4" fmla="*/ 10561638 w 10561638"/>
              <a:gd name="connsiteY4" fmla="*/ 0 h 4251330"/>
              <a:gd name="connsiteX5" fmla="*/ 10561638 w 10561638"/>
              <a:gd name="connsiteY5" fmla="*/ 2296583 h 4251330"/>
              <a:gd name="connsiteX6" fmla="*/ 10561638 w 10561638"/>
              <a:gd name="connsiteY6" fmla="*/ 2296583 h 4251330"/>
              <a:gd name="connsiteX7" fmla="*/ 10561638 w 10561638"/>
              <a:gd name="connsiteY7" fmla="*/ 3280833 h 4251330"/>
              <a:gd name="connsiteX8" fmla="*/ 10561638 w 10561638"/>
              <a:gd name="connsiteY8" fmla="*/ 3937000 h 4251330"/>
              <a:gd name="connsiteX9" fmla="*/ 2482983 w 10561638"/>
              <a:gd name="connsiteY9" fmla="*/ 3975100 h 4251330"/>
              <a:gd name="connsiteX10" fmla="*/ 2077263 w 10561638"/>
              <a:gd name="connsiteY10" fmla="*/ 4251330 h 4251330"/>
              <a:gd name="connsiteX11" fmla="*/ 1760273 w 10561638"/>
              <a:gd name="connsiteY11" fmla="*/ 3937000 h 4251330"/>
              <a:gd name="connsiteX12" fmla="*/ 0 w 10561638"/>
              <a:gd name="connsiteY12" fmla="*/ 3937000 h 4251330"/>
              <a:gd name="connsiteX13" fmla="*/ 0 w 10561638"/>
              <a:gd name="connsiteY13" fmla="*/ 3280833 h 4251330"/>
              <a:gd name="connsiteX14" fmla="*/ 0 w 10561638"/>
              <a:gd name="connsiteY14" fmla="*/ 2296583 h 4251330"/>
              <a:gd name="connsiteX15" fmla="*/ 0 w 10561638"/>
              <a:gd name="connsiteY15" fmla="*/ 2296583 h 4251330"/>
              <a:gd name="connsiteX16" fmla="*/ 0 w 10561638"/>
              <a:gd name="connsiteY16" fmla="*/ 0 h 4251330"/>
              <a:gd name="connsiteX0" fmla="*/ 0 w 10561638"/>
              <a:gd name="connsiteY0" fmla="*/ 0 h 4251330"/>
              <a:gd name="connsiteX1" fmla="*/ 1760273 w 10561638"/>
              <a:gd name="connsiteY1" fmla="*/ 0 h 4251330"/>
              <a:gd name="connsiteX2" fmla="*/ 1760273 w 10561638"/>
              <a:gd name="connsiteY2" fmla="*/ 0 h 4251330"/>
              <a:gd name="connsiteX3" fmla="*/ 4400683 w 10561638"/>
              <a:gd name="connsiteY3" fmla="*/ 0 h 4251330"/>
              <a:gd name="connsiteX4" fmla="*/ 10561638 w 10561638"/>
              <a:gd name="connsiteY4" fmla="*/ 0 h 4251330"/>
              <a:gd name="connsiteX5" fmla="*/ 10561638 w 10561638"/>
              <a:gd name="connsiteY5" fmla="*/ 2296583 h 4251330"/>
              <a:gd name="connsiteX6" fmla="*/ 10561638 w 10561638"/>
              <a:gd name="connsiteY6" fmla="*/ 2296583 h 4251330"/>
              <a:gd name="connsiteX7" fmla="*/ 10561638 w 10561638"/>
              <a:gd name="connsiteY7" fmla="*/ 3280833 h 4251330"/>
              <a:gd name="connsiteX8" fmla="*/ 10561638 w 10561638"/>
              <a:gd name="connsiteY8" fmla="*/ 3937000 h 4251330"/>
              <a:gd name="connsiteX9" fmla="*/ 2343283 w 10561638"/>
              <a:gd name="connsiteY9" fmla="*/ 3987800 h 4251330"/>
              <a:gd name="connsiteX10" fmla="*/ 2077263 w 10561638"/>
              <a:gd name="connsiteY10" fmla="*/ 4251330 h 4251330"/>
              <a:gd name="connsiteX11" fmla="*/ 1760273 w 10561638"/>
              <a:gd name="connsiteY11" fmla="*/ 3937000 h 4251330"/>
              <a:gd name="connsiteX12" fmla="*/ 0 w 10561638"/>
              <a:gd name="connsiteY12" fmla="*/ 3937000 h 4251330"/>
              <a:gd name="connsiteX13" fmla="*/ 0 w 10561638"/>
              <a:gd name="connsiteY13" fmla="*/ 3280833 h 4251330"/>
              <a:gd name="connsiteX14" fmla="*/ 0 w 10561638"/>
              <a:gd name="connsiteY14" fmla="*/ 2296583 h 4251330"/>
              <a:gd name="connsiteX15" fmla="*/ 0 w 10561638"/>
              <a:gd name="connsiteY15" fmla="*/ 2296583 h 4251330"/>
              <a:gd name="connsiteX16" fmla="*/ 0 w 10561638"/>
              <a:gd name="connsiteY16" fmla="*/ 0 h 4251330"/>
              <a:gd name="connsiteX0" fmla="*/ 0 w 10561638"/>
              <a:gd name="connsiteY0" fmla="*/ 0 h 4251330"/>
              <a:gd name="connsiteX1" fmla="*/ 1760273 w 10561638"/>
              <a:gd name="connsiteY1" fmla="*/ 0 h 4251330"/>
              <a:gd name="connsiteX2" fmla="*/ 1760273 w 10561638"/>
              <a:gd name="connsiteY2" fmla="*/ 0 h 4251330"/>
              <a:gd name="connsiteX3" fmla="*/ 4400683 w 10561638"/>
              <a:gd name="connsiteY3" fmla="*/ 0 h 4251330"/>
              <a:gd name="connsiteX4" fmla="*/ 10561638 w 10561638"/>
              <a:gd name="connsiteY4" fmla="*/ 0 h 4251330"/>
              <a:gd name="connsiteX5" fmla="*/ 10561638 w 10561638"/>
              <a:gd name="connsiteY5" fmla="*/ 2296583 h 4251330"/>
              <a:gd name="connsiteX6" fmla="*/ 10561638 w 10561638"/>
              <a:gd name="connsiteY6" fmla="*/ 2296583 h 4251330"/>
              <a:gd name="connsiteX7" fmla="*/ 10561638 w 10561638"/>
              <a:gd name="connsiteY7" fmla="*/ 3280833 h 4251330"/>
              <a:gd name="connsiteX8" fmla="*/ 10561638 w 10561638"/>
              <a:gd name="connsiteY8" fmla="*/ 3937000 h 4251330"/>
              <a:gd name="connsiteX9" fmla="*/ 2343283 w 10561638"/>
              <a:gd name="connsiteY9" fmla="*/ 3962400 h 4251330"/>
              <a:gd name="connsiteX10" fmla="*/ 2077263 w 10561638"/>
              <a:gd name="connsiteY10" fmla="*/ 4251330 h 4251330"/>
              <a:gd name="connsiteX11" fmla="*/ 1760273 w 10561638"/>
              <a:gd name="connsiteY11" fmla="*/ 3937000 h 4251330"/>
              <a:gd name="connsiteX12" fmla="*/ 0 w 10561638"/>
              <a:gd name="connsiteY12" fmla="*/ 3937000 h 4251330"/>
              <a:gd name="connsiteX13" fmla="*/ 0 w 10561638"/>
              <a:gd name="connsiteY13" fmla="*/ 3280833 h 4251330"/>
              <a:gd name="connsiteX14" fmla="*/ 0 w 10561638"/>
              <a:gd name="connsiteY14" fmla="*/ 2296583 h 4251330"/>
              <a:gd name="connsiteX15" fmla="*/ 0 w 10561638"/>
              <a:gd name="connsiteY15" fmla="*/ 2296583 h 4251330"/>
              <a:gd name="connsiteX16" fmla="*/ 0 w 10561638"/>
              <a:gd name="connsiteY16" fmla="*/ 0 h 4251330"/>
              <a:gd name="connsiteX0" fmla="*/ 0 w 10561638"/>
              <a:gd name="connsiteY0" fmla="*/ 0 h 4251330"/>
              <a:gd name="connsiteX1" fmla="*/ 1760273 w 10561638"/>
              <a:gd name="connsiteY1" fmla="*/ 0 h 4251330"/>
              <a:gd name="connsiteX2" fmla="*/ 1760273 w 10561638"/>
              <a:gd name="connsiteY2" fmla="*/ 0 h 4251330"/>
              <a:gd name="connsiteX3" fmla="*/ 4400683 w 10561638"/>
              <a:gd name="connsiteY3" fmla="*/ 0 h 4251330"/>
              <a:gd name="connsiteX4" fmla="*/ 10561638 w 10561638"/>
              <a:gd name="connsiteY4" fmla="*/ 0 h 4251330"/>
              <a:gd name="connsiteX5" fmla="*/ 10561638 w 10561638"/>
              <a:gd name="connsiteY5" fmla="*/ 2296583 h 4251330"/>
              <a:gd name="connsiteX6" fmla="*/ 10561638 w 10561638"/>
              <a:gd name="connsiteY6" fmla="*/ 2296583 h 4251330"/>
              <a:gd name="connsiteX7" fmla="*/ 10561638 w 10561638"/>
              <a:gd name="connsiteY7" fmla="*/ 3280833 h 4251330"/>
              <a:gd name="connsiteX8" fmla="*/ 10561638 w 10561638"/>
              <a:gd name="connsiteY8" fmla="*/ 3937000 h 4251330"/>
              <a:gd name="connsiteX9" fmla="*/ 2343283 w 10561638"/>
              <a:gd name="connsiteY9" fmla="*/ 3924300 h 4251330"/>
              <a:gd name="connsiteX10" fmla="*/ 2077263 w 10561638"/>
              <a:gd name="connsiteY10" fmla="*/ 4251330 h 4251330"/>
              <a:gd name="connsiteX11" fmla="*/ 1760273 w 10561638"/>
              <a:gd name="connsiteY11" fmla="*/ 3937000 h 4251330"/>
              <a:gd name="connsiteX12" fmla="*/ 0 w 10561638"/>
              <a:gd name="connsiteY12" fmla="*/ 3937000 h 4251330"/>
              <a:gd name="connsiteX13" fmla="*/ 0 w 10561638"/>
              <a:gd name="connsiteY13" fmla="*/ 3280833 h 4251330"/>
              <a:gd name="connsiteX14" fmla="*/ 0 w 10561638"/>
              <a:gd name="connsiteY14" fmla="*/ 2296583 h 4251330"/>
              <a:gd name="connsiteX15" fmla="*/ 0 w 10561638"/>
              <a:gd name="connsiteY15" fmla="*/ 2296583 h 4251330"/>
              <a:gd name="connsiteX16" fmla="*/ 0 w 10561638"/>
              <a:gd name="connsiteY16" fmla="*/ 0 h 425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561638" h="4251330">
                <a:moveTo>
                  <a:pt x="0" y="0"/>
                </a:moveTo>
                <a:lnTo>
                  <a:pt x="1760273" y="0"/>
                </a:lnTo>
                <a:lnTo>
                  <a:pt x="1760273" y="0"/>
                </a:lnTo>
                <a:lnTo>
                  <a:pt x="4400683" y="0"/>
                </a:lnTo>
                <a:lnTo>
                  <a:pt x="10561638" y="0"/>
                </a:lnTo>
                <a:lnTo>
                  <a:pt x="10561638" y="2296583"/>
                </a:lnTo>
                <a:lnTo>
                  <a:pt x="10561638" y="2296583"/>
                </a:lnTo>
                <a:lnTo>
                  <a:pt x="10561638" y="3280833"/>
                </a:lnTo>
                <a:lnTo>
                  <a:pt x="10561638" y="3937000"/>
                </a:lnTo>
                <a:lnTo>
                  <a:pt x="2343283" y="3924300"/>
                </a:lnTo>
                <a:lnTo>
                  <a:pt x="2077263" y="4251330"/>
                </a:lnTo>
                <a:lnTo>
                  <a:pt x="1760273" y="3937000"/>
                </a:lnTo>
                <a:lnTo>
                  <a:pt x="0" y="3937000"/>
                </a:lnTo>
                <a:lnTo>
                  <a:pt x="0" y="3280833"/>
                </a:lnTo>
                <a:lnTo>
                  <a:pt x="0" y="2296583"/>
                </a:lnTo>
                <a:lnTo>
                  <a:pt x="0" y="22965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111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anchor="ctr" anchorCtr="0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28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B7F6C47-B260-4BB6-8230-7D14D5CDE026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481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6" r:id="rId2"/>
    <p:sldLayoutId id="2147483687" r:id="rId3"/>
    <p:sldLayoutId id="2147483688" r:id="rId4"/>
    <p:sldLayoutId id="2147483689" r:id="rId5"/>
    <p:sldLayoutId id="2147483681" r:id="rId6"/>
    <p:sldLayoutId id="2147483690" r:id="rId7"/>
    <p:sldLayoutId id="2147483682" r:id="rId8"/>
    <p:sldLayoutId id="2147483674" r:id="rId9"/>
    <p:sldLayoutId id="2147483675" r:id="rId10"/>
    <p:sldLayoutId id="2147483677" r:id="rId11"/>
    <p:sldLayoutId id="2147483678" r:id="rId12"/>
    <p:sldLayoutId id="2147483679" r:id="rId13"/>
    <p:sldLayoutId id="2147483680" r:id="rId14"/>
    <p:sldLayoutId id="2147483683" r:id="rId15"/>
    <p:sldLayoutId id="2147483684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000" b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opescunmarius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olumbia.edu/~blei/papers/BleiLafferty2009.pdf" TargetMode="External"/><Relationship Id="rId2" Type="http://schemas.openxmlformats.org/officeDocument/2006/relationships/hyperlink" Target="http://www.cs.columbia.edu/~blei/papers/Blei2012.pdf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en.wikipedia.org/wiki/Latent_Dirichlet_allocation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BBD2A-60FD-4D0C-8344-28D7E6E38B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Probabilistic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F24E6-2AE8-4FD8-B92D-FE2CE716A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398249"/>
          </a:xfrm>
        </p:spPr>
        <p:txBody>
          <a:bodyPr/>
          <a:lstStyle/>
          <a:p>
            <a:r>
              <a:rPr lang="en-US" dirty="0"/>
              <a:t>Marius Popescu</a:t>
            </a:r>
          </a:p>
          <a:p>
            <a:r>
              <a:rPr lang="en-US" sz="1800" dirty="0">
                <a:hlinkClick r:id="rId3"/>
              </a:rPr>
              <a:t>popescunmarius@gmail.com</a:t>
            </a:r>
            <a:endParaRPr lang="en-US" sz="1800" dirty="0"/>
          </a:p>
          <a:p>
            <a:r>
              <a:rPr lang="en-US" dirty="0"/>
              <a:t>2019 - 2020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88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7B0EE7-04D9-482E-BDAC-EAF4888E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6C3901-0935-45E7-B555-BD04B2C2AB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Topic Modeling in </a:t>
            </a:r>
            <a:r>
              <a:rPr lang="en-US" dirty="0" err="1"/>
              <a:t>PyMC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122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54E005-F85E-4AE0-BFDB-E976C3B1F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1B7D-AECA-4564-8EF4-03C903811FB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0" y="0"/>
            <a:ext cx="6000945" cy="2425148"/>
          </a:xfrm>
        </p:spPr>
        <p:txBody>
          <a:bodyPr>
            <a:normAutofit/>
          </a:bodyPr>
          <a:lstStyle/>
          <a:p>
            <a:pPr algn="just"/>
            <a:r>
              <a:rPr lang="en-US" sz="1600" dirty="0"/>
              <a:t>Probabilistic models for uncovering the underlying semantic structure of a document collection based on a hierarchical Bayesian analysis of the original texts</a:t>
            </a:r>
          </a:p>
          <a:p>
            <a:pPr algn="just"/>
            <a:r>
              <a:rPr lang="en-US" sz="1600" dirty="0"/>
              <a:t>Topic models are algorithms for discovering the main themes that pervade a large and otherwise unstructured collection of documents. Topic models can organize the collection according to the discovered themes.</a:t>
            </a:r>
          </a:p>
        </p:txBody>
      </p:sp>
      <p:pic>
        <p:nvPicPr>
          <p:cNvPr id="1026" name="Picture 2" descr="Imagini pentru topic modeling">
            <a:extLst>
              <a:ext uri="{FF2B5EF4-FFF2-40B4-BE49-F238E27FC236}">
                <a16:creationId xmlns:a16="http://schemas.microsoft.com/office/drawing/2014/main" id="{1D3B6124-FD1E-4CF9-B2C7-98DEAD33D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733" y="2154335"/>
            <a:ext cx="9679569" cy="470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616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EBEF434-00EE-44AC-BE9B-5959EF110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Dirichlet Allocation (LDA)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581C4C-428F-4478-9479-C2E202CBA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080591"/>
            <a:ext cx="10554574" cy="4777409"/>
          </a:xfrm>
        </p:spPr>
        <p:txBody>
          <a:bodyPr/>
          <a:lstStyle/>
          <a:p>
            <a:pPr algn="just"/>
            <a:r>
              <a:rPr lang="en-US" dirty="0"/>
              <a:t>In the LDA model, each document is viewed as a mixture of topics that are present in the corpus. The model proposes that each word in the document is attributable to one of the document’s topics</a:t>
            </a:r>
          </a:p>
          <a:p>
            <a:pPr algn="just"/>
            <a:r>
              <a:rPr lang="en-US" dirty="0"/>
              <a:t>The idea behind LDA is to model documents as arising from multiple topics, where a topic is defined to be a distribution over a fixed vocabulary of terms</a:t>
            </a:r>
          </a:p>
          <a:p>
            <a:pPr algn="just"/>
            <a:r>
              <a:rPr lang="en-US" dirty="0"/>
              <a:t>Given a dataset of documents, LDA backtracks and tries to figure out what topics would create those documents in the first place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>
                <a:hlinkClick r:id="rId2"/>
              </a:rPr>
              <a:t>http://www.cs.columbia.edu/~blei/papers/Blei2012.pdf</a:t>
            </a:r>
            <a:endParaRPr lang="en-US" dirty="0"/>
          </a:p>
          <a:p>
            <a:pPr marL="0" indent="0" algn="just">
              <a:buNone/>
            </a:pPr>
            <a:r>
              <a:rPr lang="en-US" dirty="0">
                <a:hlinkClick r:id="rId3"/>
              </a:rPr>
              <a:t>http://www.cs.columbia.edu/~blei/papers/BleiLafferty2009.pdf</a:t>
            </a:r>
            <a:r>
              <a:rPr lang="en-US" dirty="0"/>
              <a:t> (sections 1 and 2)</a:t>
            </a:r>
          </a:p>
          <a:p>
            <a:pPr marL="0" indent="0" algn="just">
              <a:buNone/>
            </a:pPr>
            <a:r>
              <a:rPr lang="en-US" dirty="0">
                <a:hlinkClick r:id="rId4"/>
              </a:rPr>
              <a:t>https://en.wikipedia.org/wiki/Latent_Dirichlet_allocation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459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6A8A75-154C-4452-843F-FE1B25F78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LDA: Generative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8A3B74D9-E5B0-4107-AD96-C02F94FA4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dirty="0"/>
                  <a:t>Suppose,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the number of documents in our collection.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is the number of words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document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the size of the vocabulary.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is the number of predefined-topics. In this case, the number of topics is not automatically inferred. Instead, we will manually set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based on our intuition.</a:t>
                </a:r>
              </a:p>
              <a:p>
                <a:pPr algn="just"/>
                <a:r>
                  <a:rPr lang="en-US" dirty="0"/>
                  <a:t>Documents are represented as random mixtures over latent topics, where each topic is characterized by a distribution over all the words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8A3B74D9-E5B0-4107-AD96-C02F94FA4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" r="-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3035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D94411-9E3F-484D-8276-93EDAEED1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375313"/>
            <a:ext cx="5114017" cy="1139895"/>
          </a:xfrm>
        </p:spPr>
        <p:txBody>
          <a:bodyPr/>
          <a:lstStyle/>
          <a:p>
            <a:r>
              <a:rPr lang="en-US" dirty="0"/>
              <a:t>LDA:</a:t>
            </a:r>
            <a:br>
              <a:rPr lang="en-US" dirty="0"/>
            </a:br>
            <a:r>
              <a:rPr lang="en-US" dirty="0"/>
              <a:t>Generative Process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A815A5-E346-4FA1-980F-2B471B5EB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471" y="238539"/>
            <a:ext cx="4705350" cy="2324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25C169D-4E54-4F9A-B892-A86CE4CD242D}"/>
                  </a:ext>
                </a:extLst>
              </p:cNvPr>
              <p:cNvSpPr txBox="1"/>
              <p:nvPr/>
            </p:nvSpPr>
            <p:spPr>
              <a:xfrm>
                <a:off x="451514" y="2835965"/>
                <a:ext cx="10880307" cy="3753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/>
                  <a:t>For each topic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we draw its word distribution, which is denoted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. As prior for the per-topic word distribution we will use a V-dimensional symmetric Dirichlet distribution: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∼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Dir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1≤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dirty="0"/>
              </a:p>
              <a:p>
                <a:pPr algn="just"/>
                <a:r>
                  <a:rPr lang="en-US" dirty="0"/>
                  <a:t>For each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, we draw a topic distribution, which is denoted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. As prior for the per-document topic distribution we will use a K-dimensional symmetric Dirichlet distribution: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∼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Dir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1≤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hyperparameters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are assumed to be fixed typically  sparse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 (set them to 1)</a:t>
                </a:r>
              </a:p>
              <a:p>
                <a:r>
                  <a:rPr lang="en-US" dirty="0"/>
                  <a:t>For each word n in document d (for each of the word positions), we draw a topic for that word according to a Multinomial (Categorical) distribution: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∼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Multinomial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1≤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1≤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Draw the physical word itself from the word distribution associated with its selected topic. Each word is denoted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∼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Multinomial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1≤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1≤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25C169D-4E54-4F9A-B892-A86CE4CD2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14" y="2835965"/>
                <a:ext cx="10880307" cy="3753335"/>
              </a:xfrm>
              <a:prstGeom prst="rect">
                <a:avLst/>
              </a:prstGeom>
              <a:blipFill>
                <a:blip r:embed="rId3"/>
                <a:stretch>
                  <a:fillRect l="-448" t="-812" r="-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1871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359C83D-FA90-48B1-B49F-3B43F759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Task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D2EE128-6885-4AA5-AB82-FB08B5747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2968" y="1440153"/>
            <a:ext cx="5163010" cy="1846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[[0, 1, 2, 3, 4, 5, 6, 7]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[0, 8, 9, 10, 11, 3, 12, 13]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[14, 15, 16, 2, 17, 18, 19]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[20, 12, 21, 22, 23, 24]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[25, 26, 27, 3, 9, 28, 18]]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7">
                <a:extLst>
                  <a:ext uri="{FF2B5EF4-FFF2-40B4-BE49-F238E27FC236}">
                    <a16:creationId xmlns:a16="http://schemas.microsoft.com/office/drawing/2014/main" id="{6FFF92D1-6078-4D41-B574-6BE50597BE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7812" y="3581400"/>
                <a:ext cx="5163010" cy="2908853"/>
              </a:xfrm>
              <a:prstGeom prst="rect">
                <a:avLst/>
              </a:prstGeom>
              <a:effectLst/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80000"/>
                  <a:buFont typeface="Wingdings 2" charset="2"/>
                  <a:buChar char="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80000"/>
                  <a:buFont typeface="Wingdings 2" charset="2"/>
                  <a:buChar char="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80000"/>
                  <a:buFont typeface="Wingdings 2" charset="2"/>
                  <a:buChar char="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80000"/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80000"/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4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Start with a corpus (document collection)</a:t>
                </a:r>
              </a:p>
              <a:p>
                <a:r>
                  <a:rPr lang="en-US" dirty="0"/>
                  <a:t>Build the observed variable:</a:t>
                </a:r>
              </a:p>
              <a:p>
                <a:pPr marL="400050" lvl="1" indent="0">
                  <a:buFont typeface="Wingdings 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1≤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Infer the  hidden topic structure:</a:t>
                </a:r>
              </a:p>
              <a:p>
                <a:pPr marL="400050" lvl="1" indent="0">
                  <a:buFont typeface="Wingdings 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  <a:p>
                <a:pPr marL="400050" lvl="1" indent="0">
                  <a:buFont typeface="Wingdings 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dirty="0"/>
              </a:p>
              <a:p>
                <a:pPr marL="400050" lvl="1" indent="0">
                  <a:buFont typeface="Wingdings 2" charset="2"/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Content Placeholder 7">
                <a:extLst>
                  <a:ext uri="{FF2B5EF4-FFF2-40B4-BE49-F238E27FC236}">
                    <a16:creationId xmlns:a16="http://schemas.microsoft.com/office/drawing/2014/main" id="{6FFF92D1-6078-4D41-B574-6BE50597B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12" y="3581400"/>
                <a:ext cx="5163010" cy="2908853"/>
              </a:xfrm>
              <a:prstGeom prst="rect">
                <a:avLst/>
              </a:prstGeom>
              <a:blipFill>
                <a:blip r:embed="rId2"/>
                <a:stretch>
                  <a:fillRect l="-118" t="-1468" r="-82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D7FB5436-7320-4531-B62B-1208D4B31792}"/>
              </a:ext>
            </a:extLst>
          </p:cNvPr>
          <p:cNvSpPr/>
          <p:nvPr/>
        </p:nvSpPr>
        <p:spPr>
          <a:xfrm>
            <a:off x="5340625" y="0"/>
            <a:ext cx="68513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Document 1</a:t>
            </a:r>
            <a:r>
              <a:rPr lang="en-US" dirty="0"/>
              <a:t>: I had a peanuts butter sandwich for breakfast.</a:t>
            </a:r>
          </a:p>
          <a:p>
            <a:r>
              <a:rPr lang="en-US" b="1" dirty="0"/>
              <a:t>Document 2</a:t>
            </a:r>
            <a:r>
              <a:rPr lang="en-US" dirty="0"/>
              <a:t>: I like to eat almonds, peanuts and walnuts.</a:t>
            </a:r>
          </a:p>
          <a:p>
            <a:r>
              <a:rPr lang="en-US" b="1" dirty="0"/>
              <a:t>Document 3</a:t>
            </a:r>
            <a:r>
              <a:rPr lang="en-US" dirty="0"/>
              <a:t>: My neighbor got a little dog yesterday.</a:t>
            </a:r>
          </a:p>
          <a:p>
            <a:r>
              <a:rPr lang="en-US" b="1" dirty="0"/>
              <a:t>Document 4</a:t>
            </a:r>
            <a:r>
              <a:rPr lang="en-US" dirty="0"/>
              <a:t>: Cats and dogs are mortal enemies.</a:t>
            </a:r>
          </a:p>
          <a:p>
            <a:r>
              <a:rPr lang="en-US" b="1" dirty="0"/>
              <a:t>Document 5</a:t>
            </a:r>
            <a:r>
              <a:rPr lang="en-US" dirty="0"/>
              <a:t>: You mustn’t feed peanuts to your dog.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4A063B-1F20-4D07-B631-40C2A0C9FCF0}"/>
              </a:ext>
            </a:extLst>
          </p:cNvPr>
          <p:cNvSpPr txBox="1"/>
          <p:nvPr/>
        </p:nvSpPr>
        <p:spPr>
          <a:xfrm>
            <a:off x="7038024" y="3290102"/>
            <a:ext cx="286809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[[ 0.19633795  0.80366205]]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[[ 0.18370696  0.81629304]]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[[ 0.2242626  0.7757374]]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[[ 0.72682194  0.27317806]]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[[ 0.19720619  0.80279381]]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682A3A-C05A-42A8-9377-D487CA0CAF17}"/>
              </a:ext>
            </a:extLst>
          </p:cNvPr>
          <p:cNvSpPr txBox="1"/>
          <p:nvPr/>
        </p:nvSpPr>
        <p:spPr>
          <a:xfrm>
            <a:off x="4752143" y="4611231"/>
            <a:ext cx="743985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[[ 0.0153611   0.04258534  0.02096933  0.03742481  0.01003486  0.00337692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0.03687246  0.01759574  0.0308261   0.01290443  0.01975973  0.01656558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0.08359959  0.00988798  0.00815009  0.02573078  0.00934478  0.02543332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0.0267678   0.01700781  0.07986162  0.15302288  0.09572016  0.06718658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0.03541293  0.01084848  0.00399011  0.02285365  0.06090502]]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[[ 0.0475376   0.03045149  0.03110808  0.07166036  0.02985312  0.03845919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0.03310906  0.03910945  0.05759958  0.0438841   0.0596612   0.02342716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0.03582313  0.02156961  0.03489024  0.01348096  0.00848053  0.04888085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0.03665115  0.02932311  0.02411743  0.01016715  0.02278155  0.04463838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0.00023452  0.05109875  0.03079135  0.04895514  0.03225578]]</a:t>
            </a:r>
          </a:p>
        </p:txBody>
      </p:sp>
    </p:spTree>
    <p:extLst>
      <p:ext uri="{BB962C8B-B14F-4D97-AF65-F5344CB8AC3E}">
        <p14:creationId xmlns:p14="http://schemas.microsoft.com/office/powerpoint/2010/main" val="242791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359C83D-FA90-48B1-B49F-3B43F759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Sanity Check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D2EE128-6885-4AA5-AB82-FB08B5747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4605" y="1440154"/>
            <a:ext cx="6851373" cy="552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[[0, 1, 0] [1, 0, 1] [0, 1, 1, 0] [2, 3] [2, 3, 3] [2, 3, 3, 2]]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7">
                <a:extLst>
                  <a:ext uri="{FF2B5EF4-FFF2-40B4-BE49-F238E27FC236}">
                    <a16:creationId xmlns:a16="http://schemas.microsoft.com/office/drawing/2014/main" id="{6FFF92D1-6078-4D41-B574-6BE50597BE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7812" y="3581400"/>
                <a:ext cx="5163010" cy="2908853"/>
              </a:xfrm>
              <a:prstGeom prst="rect">
                <a:avLst/>
              </a:prstGeom>
              <a:effectLst/>
            </p:spPr>
            <p:txBody>
              <a:bodyPr vert="horz" lIns="91440" tIns="45720" rIns="91440" bIns="45720" rtlCol="0" anchor="ctr">
                <a:normAutofit lnSpcReduction="10000"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80000"/>
                  <a:buFont typeface="Wingdings 2" charset="2"/>
                  <a:buChar char="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80000"/>
                  <a:buFont typeface="Wingdings 2" charset="2"/>
                  <a:buChar char="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80000"/>
                  <a:buFont typeface="Wingdings 2" charset="2"/>
                  <a:buChar char="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80000"/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80000"/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4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Start with a corpus (document collection)</a:t>
                </a:r>
              </a:p>
              <a:p>
                <a:r>
                  <a:rPr lang="en-US" dirty="0"/>
                  <a:t>Build the observed variable:</a:t>
                </a:r>
              </a:p>
              <a:p>
                <a:pPr marL="400050" lvl="1" indent="0">
                  <a:buFont typeface="Wingdings 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1≤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Infer the  hidden topic structure:</a:t>
                </a:r>
              </a:p>
              <a:p>
                <a:pPr marL="400050" lvl="1" indent="0">
                  <a:buFont typeface="Wingdings 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  <a:p>
                <a:pPr marL="400050" lvl="1" indent="0">
                  <a:buFont typeface="Wingdings 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Trace also: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1≤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Content Placeholder 7">
                <a:extLst>
                  <a:ext uri="{FF2B5EF4-FFF2-40B4-BE49-F238E27FC236}">
                    <a16:creationId xmlns:a16="http://schemas.microsoft.com/office/drawing/2014/main" id="{6FFF92D1-6078-4D41-B574-6BE50597B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12" y="3581400"/>
                <a:ext cx="5163010" cy="2908853"/>
              </a:xfrm>
              <a:prstGeom prst="rect">
                <a:avLst/>
              </a:prstGeom>
              <a:blipFill>
                <a:blip r:embed="rId2"/>
                <a:stretch>
                  <a:fillRect l="-118" t="-1258" r="-82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D7FB5436-7320-4531-B62B-1208D4B31792}"/>
              </a:ext>
            </a:extLst>
          </p:cNvPr>
          <p:cNvSpPr/>
          <p:nvPr/>
        </p:nvSpPr>
        <p:spPr>
          <a:xfrm>
            <a:off x="5174605" y="48814"/>
            <a:ext cx="685137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docs = [["</a:t>
            </a:r>
            <a:r>
              <a:rPr lang="en-US" sz="1400" dirty="0" err="1">
                <a:latin typeface="Consolas" panose="020B0609020204030204" pitchFamily="49" charset="0"/>
              </a:rPr>
              <a:t>aaa</a:t>
            </a:r>
            <a:r>
              <a:rPr lang="en-US" sz="1400" dirty="0">
                <a:latin typeface="Consolas" panose="020B0609020204030204" pitchFamily="49" charset="0"/>
              </a:rPr>
              <a:t>", "</a:t>
            </a:r>
            <a:r>
              <a:rPr lang="en-US" sz="1400" dirty="0" err="1">
                <a:latin typeface="Consolas" panose="020B0609020204030204" pitchFamily="49" charset="0"/>
              </a:rPr>
              <a:t>bbb</a:t>
            </a:r>
            <a:r>
              <a:rPr lang="en-US" sz="1400" dirty="0">
                <a:latin typeface="Consolas" panose="020B0609020204030204" pitchFamily="49" charset="0"/>
              </a:rPr>
              <a:t>", "</a:t>
            </a:r>
            <a:r>
              <a:rPr lang="en-US" sz="1400" dirty="0" err="1">
                <a:latin typeface="Consolas" panose="020B0609020204030204" pitchFamily="49" charset="0"/>
              </a:rPr>
              <a:t>aaa</a:t>
            </a:r>
            <a:r>
              <a:rPr lang="en-US" sz="1400" dirty="0">
                <a:latin typeface="Consolas" panose="020B0609020204030204" pitchFamily="49" charset="0"/>
              </a:rPr>
              <a:t>"],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["</a:t>
            </a:r>
            <a:r>
              <a:rPr lang="en-US" sz="1400" dirty="0" err="1">
                <a:latin typeface="Consolas" panose="020B0609020204030204" pitchFamily="49" charset="0"/>
              </a:rPr>
              <a:t>bbb</a:t>
            </a:r>
            <a:r>
              <a:rPr lang="en-US" sz="1400" dirty="0">
                <a:latin typeface="Consolas" panose="020B0609020204030204" pitchFamily="49" charset="0"/>
              </a:rPr>
              <a:t>", "</a:t>
            </a:r>
            <a:r>
              <a:rPr lang="en-US" sz="1400" dirty="0" err="1">
                <a:latin typeface="Consolas" panose="020B0609020204030204" pitchFamily="49" charset="0"/>
              </a:rPr>
              <a:t>aaa</a:t>
            </a:r>
            <a:r>
              <a:rPr lang="en-US" sz="1400" dirty="0">
                <a:latin typeface="Consolas" panose="020B0609020204030204" pitchFamily="49" charset="0"/>
              </a:rPr>
              <a:t>", "</a:t>
            </a:r>
            <a:r>
              <a:rPr lang="en-US" sz="1400" dirty="0" err="1">
                <a:latin typeface="Consolas" panose="020B0609020204030204" pitchFamily="49" charset="0"/>
              </a:rPr>
              <a:t>bbb</a:t>
            </a:r>
            <a:r>
              <a:rPr lang="en-US" sz="1400" dirty="0">
                <a:latin typeface="Consolas" panose="020B0609020204030204" pitchFamily="49" charset="0"/>
              </a:rPr>
              <a:t>"],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["</a:t>
            </a:r>
            <a:r>
              <a:rPr lang="en-US" sz="1400" dirty="0" err="1">
                <a:latin typeface="Consolas" panose="020B0609020204030204" pitchFamily="49" charset="0"/>
              </a:rPr>
              <a:t>aaa</a:t>
            </a:r>
            <a:r>
              <a:rPr lang="en-US" sz="1400" dirty="0">
                <a:latin typeface="Consolas" panose="020B0609020204030204" pitchFamily="49" charset="0"/>
              </a:rPr>
              <a:t>", "</a:t>
            </a:r>
            <a:r>
              <a:rPr lang="en-US" sz="1400" dirty="0" err="1">
                <a:latin typeface="Consolas" panose="020B0609020204030204" pitchFamily="49" charset="0"/>
              </a:rPr>
              <a:t>bbb</a:t>
            </a:r>
            <a:r>
              <a:rPr lang="en-US" sz="1400" dirty="0">
                <a:latin typeface="Consolas" panose="020B0609020204030204" pitchFamily="49" charset="0"/>
              </a:rPr>
              <a:t>", "</a:t>
            </a:r>
            <a:r>
              <a:rPr lang="en-US" sz="1400" dirty="0" err="1">
                <a:latin typeface="Consolas" panose="020B0609020204030204" pitchFamily="49" charset="0"/>
              </a:rPr>
              <a:t>bbb</a:t>
            </a:r>
            <a:r>
              <a:rPr lang="en-US" sz="1400" dirty="0">
                <a:latin typeface="Consolas" panose="020B0609020204030204" pitchFamily="49" charset="0"/>
              </a:rPr>
              <a:t>", "</a:t>
            </a:r>
            <a:r>
              <a:rPr lang="en-US" sz="1400" dirty="0" err="1">
                <a:latin typeface="Consolas" panose="020B0609020204030204" pitchFamily="49" charset="0"/>
              </a:rPr>
              <a:t>aaa</a:t>
            </a:r>
            <a:r>
              <a:rPr lang="en-US" sz="1400" dirty="0">
                <a:latin typeface="Consolas" panose="020B0609020204030204" pitchFamily="49" charset="0"/>
              </a:rPr>
              <a:t>"],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["</a:t>
            </a:r>
            <a:r>
              <a:rPr lang="en-US" sz="1400" dirty="0" err="1">
                <a:latin typeface="Consolas" panose="020B0609020204030204" pitchFamily="49" charset="0"/>
              </a:rPr>
              <a:t>uuu</a:t>
            </a:r>
            <a:r>
              <a:rPr lang="en-US" sz="1400" dirty="0">
                <a:latin typeface="Consolas" panose="020B0609020204030204" pitchFamily="49" charset="0"/>
              </a:rPr>
              <a:t>", "</a:t>
            </a:r>
            <a:r>
              <a:rPr lang="en-US" sz="1400" dirty="0" err="1">
                <a:latin typeface="Consolas" panose="020B0609020204030204" pitchFamily="49" charset="0"/>
              </a:rPr>
              <a:t>vvv</a:t>
            </a:r>
            <a:r>
              <a:rPr lang="en-US" sz="1400" dirty="0">
                <a:latin typeface="Consolas" panose="020B0609020204030204" pitchFamily="49" charset="0"/>
              </a:rPr>
              <a:t>"],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["</a:t>
            </a:r>
            <a:r>
              <a:rPr lang="en-US" sz="1400" dirty="0" err="1">
                <a:latin typeface="Consolas" panose="020B0609020204030204" pitchFamily="49" charset="0"/>
              </a:rPr>
              <a:t>uuu</a:t>
            </a:r>
            <a:r>
              <a:rPr lang="en-US" sz="1400" dirty="0">
                <a:latin typeface="Consolas" panose="020B0609020204030204" pitchFamily="49" charset="0"/>
              </a:rPr>
              <a:t>", "</a:t>
            </a:r>
            <a:r>
              <a:rPr lang="en-US" sz="1400" dirty="0" err="1">
                <a:latin typeface="Consolas" panose="020B0609020204030204" pitchFamily="49" charset="0"/>
              </a:rPr>
              <a:t>vvv</a:t>
            </a:r>
            <a:r>
              <a:rPr lang="en-US" sz="1400" dirty="0">
                <a:latin typeface="Consolas" panose="020B0609020204030204" pitchFamily="49" charset="0"/>
              </a:rPr>
              <a:t>", "</a:t>
            </a:r>
            <a:r>
              <a:rPr lang="en-US" sz="1400" dirty="0" err="1">
                <a:latin typeface="Consolas" panose="020B0609020204030204" pitchFamily="49" charset="0"/>
              </a:rPr>
              <a:t>vvv</a:t>
            </a:r>
            <a:r>
              <a:rPr lang="en-US" sz="1400" dirty="0">
                <a:latin typeface="Consolas" panose="020B0609020204030204" pitchFamily="49" charset="0"/>
              </a:rPr>
              <a:t>"],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["</a:t>
            </a:r>
            <a:r>
              <a:rPr lang="en-US" sz="1400" dirty="0" err="1">
                <a:latin typeface="Consolas" panose="020B0609020204030204" pitchFamily="49" charset="0"/>
              </a:rPr>
              <a:t>uuu</a:t>
            </a:r>
            <a:r>
              <a:rPr lang="en-US" sz="1400" dirty="0">
                <a:latin typeface="Consolas" panose="020B0609020204030204" pitchFamily="49" charset="0"/>
              </a:rPr>
              <a:t>", "</a:t>
            </a:r>
            <a:r>
              <a:rPr lang="en-US" sz="1400" dirty="0" err="1">
                <a:latin typeface="Consolas" panose="020B0609020204030204" pitchFamily="49" charset="0"/>
              </a:rPr>
              <a:t>vvv</a:t>
            </a:r>
            <a:r>
              <a:rPr lang="en-US" sz="1400" dirty="0">
                <a:latin typeface="Consolas" panose="020B0609020204030204" pitchFamily="49" charset="0"/>
              </a:rPr>
              <a:t>", "</a:t>
            </a:r>
            <a:r>
              <a:rPr lang="en-US" sz="1400" dirty="0" err="1">
                <a:latin typeface="Consolas" panose="020B0609020204030204" pitchFamily="49" charset="0"/>
              </a:rPr>
              <a:t>vvv</a:t>
            </a:r>
            <a:r>
              <a:rPr lang="en-US" sz="1400" dirty="0">
                <a:latin typeface="Consolas" panose="020B0609020204030204" pitchFamily="49" charset="0"/>
              </a:rPr>
              <a:t>", "</a:t>
            </a:r>
            <a:r>
              <a:rPr lang="en-US" sz="1400" dirty="0" err="1">
                <a:latin typeface="Consolas" panose="020B0609020204030204" pitchFamily="49" charset="0"/>
              </a:rPr>
              <a:t>uuu</a:t>
            </a:r>
            <a:r>
              <a:rPr lang="en-US" sz="1400" dirty="0">
                <a:latin typeface="Consolas" panose="020B0609020204030204" pitchFamily="49" charset="0"/>
              </a:rPr>
              <a:t>"]]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4A063B-1F20-4D07-B631-40C2A0C9FCF0}"/>
              </a:ext>
            </a:extLst>
          </p:cNvPr>
          <p:cNvSpPr txBox="1"/>
          <p:nvPr/>
        </p:nvSpPr>
        <p:spPr>
          <a:xfrm>
            <a:off x="6772617" y="4342171"/>
            <a:ext cx="5253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[[ 0.49718579  0.33963714  0.08627236  0.07690471]]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[[ 0.02396443  0.10446209  0.5212554   0.35031808]]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4CC313-9F9B-444D-AF80-B8DC2F508BDD}"/>
              </a:ext>
            </a:extLst>
          </p:cNvPr>
          <p:cNvSpPr txBox="1"/>
          <p:nvPr/>
        </p:nvSpPr>
        <p:spPr>
          <a:xfrm>
            <a:off x="7428282" y="2345394"/>
            <a:ext cx="2868093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[[ 0.56363964  0.43636036]]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[[ 0.3713786  0.6286214]]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[[ 0.96678627  0.03321373]]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[[ 0.04743652  0.95256348]]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[[ 0.26409289  0.73590711]]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[[ 0.24063087  0.75936913]]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BB37C0-6AD2-4DA0-BAD1-DD4ED07115B7}"/>
              </a:ext>
            </a:extLst>
          </p:cNvPr>
          <p:cNvSpPr txBox="1"/>
          <p:nvPr/>
        </p:nvSpPr>
        <p:spPr>
          <a:xfrm>
            <a:off x="8600291" y="5200175"/>
            <a:ext cx="107914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[0 0 0]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[0 0 0]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[0 0 0 0]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[1 1]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[1 1 1]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[1 1 1 1]</a:t>
            </a:r>
          </a:p>
        </p:txBody>
      </p:sp>
    </p:spTree>
    <p:extLst>
      <p:ext uri="{BB962C8B-B14F-4D97-AF65-F5344CB8AC3E}">
        <p14:creationId xmlns:p14="http://schemas.microsoft.com/office/powerpoint/2010/main" val="99797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AFF3C0E-1C9D-4F39-9BB1-A64DC8177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E0CC61-8FED-4568-B6D1-89AD0CABB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the topic model be used to define a topic-based similarity measure between documents? (0.5)</a:t>
            </a:r>
          </a:p>
          <a:p>
            <a:r>
              <a:rPr lang="en-US" dirty="0"/>
              <a:t>What about a new document? How can topics be assigned to it? (0.75)</a:t>
            </a:r>
          </a:p>
          <a:p>
            <a:r>
              <a:rPr lang="en-US" dirty="0"/>
              <a:t>Extensions:</a:t>
            </a:r>
          </a:p>
          <a:p>
            <a:pPr marL="685800" lvl="1"/>
            <a:r>
              <a:rPr lang="en-US" dirty="0"/>
              <a:t>The correlated topic model (1.5)</a:t>
            </a:r>
          </a:p>
          <a:p>
            <a:pPr marL="685800" lvl="1"/>
            <a:r>
              <a:rPr lang="en-US" dirty="0"/>
              <a:t>The dynamic topic model (1.5)</a:t>
            </a:r>
          </a:p>
        </p:txBody>
      </p:sp>
    </p:spTree>
    <p:extLst>
      <p:ext uri="{BB962C8B-B14F-4D97-AF65-F5344CB8AC3E}">
        <p14:creationId xmlns:p14="http://schemas.microsoft.com/office/powerpoint/2010/main" val="41966575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Default">
      <a:dk1>
        <a:srgbClr val="000000"/>
      </a:dk1>
      <a:lt1>
        <a:sysClr val="window" lastClr="FFFFFF"/>
      </a:lt1>
      <a:dk2>
        <a:srgbClr val="3F3F3F"/>
      </a:dk2>
      <a:lt2>
        <a:srgbClr val="E7E6E6"/>
      </a:lt2>
      <a:accent1>
        <a:srgbClr val="70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700000"/>
      </a:accent5>
      <a:accent6>
        <a:srgbClr val="978869"/>
      </a:accent6>
      <a:hlink>
        <a:srgbClr val="FFC000"/>
      </a:hlink>
      <a:folHlink>
        <a:srgbClr val="7F7F7F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rsuasive Speech Outline_SL_v5" id="{5581881B-4813-400F-8DBA-5A98066FCECE}" vid="{804D9012-1EE1-49D9-B1AB-A146B02984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58C4112-5095-4F1B-BBD1-26FC52CA7D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A1DE3E1-BE43-4468-8986-14BA0CF36A3F}">
  <ds:schemaRefs>
    <ds:schemaRef ds:uri="http://schemas.microsoft.com/office/2006/documentManagement/types"/>
    <ds:schemaRef ds:uri="http://purl.org/dc/elements/1.1/"/>
    <ds:schemaRef ds:uri="6dc4bcd6-49db-4c07-9060-8acfc67cef9f"/>
    <ds:schemaRef ds:uri="http://schemas.microsoft.com/office/2006/metadata/properties"/>
    <ds:schemaRef ds:uri="http://purl.org/dc/terms/"/>
    <ds:schemaRef ds:uri="http://purl.org/dc/dcmitype/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fb0879af-3eba-417a-a55a-ffe6dcd6ca77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DC75368-59C6-47C9-94A5-81D396CCE5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Persuasive speech outline </Template>
  <TotalTime>0</TotalTime>
  <Words>1078</Words>
  <Application>Microsoft Office PowerPoint</Application>
  <PresentationFormat>Widescreen</PresentationFormat>
  <Paragraphs>99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Cambria Math</vt:lpstr>
      <vt:lpstr>Century Gothic</vt:lpstr>
      <vt:lpstr>Consolas</vt:lpstr>
      <vt:lpstr>Wingdings 2</vt:lpstr>
      <vt:lpstr>Quotable</vt:lpstr>
      <vt:lpstr>Probabilistic Programming</vt:lpstr>
      <vt:lpstr>Project 1</vt:lpstr>
      <vt:lpstr>Topic Modeling</vt:lpstr>
      <vt:lpstr>Latent Dirichlet Allocation (LDA)</vt:lpstr>
      <vt:lpstr>LDA: Generative Process</vt:lpstr>
      <vt:lpstr>LDA: Generative Process</vt:lpstr>
      <vt:lpstr>The Task</vt:lpstr>
      <vt:lpstr>Sanity Check</vt:lpstr>
      <vt:lpstr>Extras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2018-09-08T07:39:54Z</dcterms:created>
  <dcterms:modified xsi:type="dcterms:W3CDTF">2019-11-10T06:57:50Z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