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ora"/>
      <p:regular r:id="rId22"/>
      <p:bold r:id="rId23"/>
      <p:italic r:id="rId24"/>
      <p:boldItalic r:id="rId25"/>
    </p:embeddedFont>
    <p:embeddedFont>
      <p:font typeface="Quattrocento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FDDFDCF-88DE-402F-9186-DB0FDB73710F}">
  <a:tblStyle styleId="{FFDDFDCF-88DE-402F-9186-DB0FDB7371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ora-regular.fntdata"/><Relationship Id="rId21" Type="http://schemas.openxmlformats.org/officeDocument/2006/relationships/slide" Target="slides/slide16.xml"/><Relationship Id="rId24" Type="http://schemas.openxmlformats.org/officeDocument/2006/relationships/font" Target="fonts/Lora-italic.fntdata"/><Relationship Id="rId23" Type="http://schemas.openxmlformats.org/officeDocument/2006/relationships/font" Target="fonts/Lor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regular.fntdata"/><Relationship Id="rId25" Type="http://schemas.openxmlformats.org/officeDocument/2006/relationships/font" Target="fonts/Lora-boldItalic.fntdata"/><Relationship Id="rId28" Type="http://schemas.openxmlformats.org/officeDocument/2006/relationships/font" Target="fonts/QuattrocentoSans-italic.fntdata"/><Relationship Id="rId27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5e12f8320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5e12f832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ed618bf2_5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7ed618bf2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e12f8320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5e12f832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5e12f8320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5e12f832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5e51db7f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5e51db7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5e12f8320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5e12f832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5e12f8320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5e12f83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e12f8320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e12f832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5e12f8320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5e12f832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5e12f8320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5e12f832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e12f8320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5e12f832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5e12f8320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5e12f832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70A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letely blank">
  <p:cSld name="BLANK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70ACFF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70A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70ACFF"/>
              </a:buClr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70A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9168300" cy="15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70A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70ACFF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>
            <a:off x="0" y="1131725"/>
            <a:ext cx="9168300" cy="15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70A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highlight>
                  <a:srgbClr val="FFFFFF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0" y="1131725"/>
            <a:ext cx="9168300" cy="15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70A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8"/>
          <p:cNvCxnSpPr/>
          <p:nvPr/>
        </p:nvCxnSpPr>
        <p:spPr>
          <a:xfrm>
            <a:off x="0" y="1131725"/>
            <a:ext cx="9168300" cy="15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0" name="Google Shape;50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70A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4" name="Google Shape;54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70A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70A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0ACFF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70ACFF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Jones Electrical Distribution</a:t>
            </a:r>
            <a:endParaRPr/>
          </a:p>
        </p:txBody>
      </p:sp>
      <p:grpSp>
        <p:nvGrpSpPr>
          <p:cNvPr id="68" name="Google Shape;68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69" name="Google Shape;69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2"/>
          <p:cNvSpPr txBox="1"/>
          <p:nvPr/>
        </p:nvSpPr>
        <p:spPr>
          <a:xfrm>
            <a:off x="989550" y="3839225"/>
            <a:ext cx="71649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Enterprise Management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2018/2019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Integrated Master in Informatics and Computer Engineering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625" y="386200"/>
            <a:ext cx="2402124" cy="9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381250" y="1615375"/>
            <a:ext cx="6769800" cy="1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increase in Jones' accounts receivable and inventory balances in 2005 and 2006 was driven by the following reasons: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The sales force is paid primarily on </a:t>
            </a:r>
            <a:r>
              <a:rPr b="1" lang="en" sz="1600"/>
              <a:t>commission</a:t>
            </a:r>
            <a:r>
              <a:rPr lang="en" sz="1600"/>
              <a:t>, which means that an employee will offer products that must be bought from a supplier, so the inventory of certain products can increase. Also, in order to close a</a:t>
            </a:r>
            <a:endParaRPr sz="1400"/>
          </a:p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839550" y="924175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4" name="Google Shape;184;p21"/>
          <p:cNvSpPr txBox="1"/>
          <p:nvPr>
            <p:ph type="title"/>
          </p:nvPr>
        </p:nvSpPr>
        <p:spPr>
          <a:xfrm>
            <a:off x="1381250" y="922675"/>
            <a:ext cx="67698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drove the increase in Jones' accounts receivable and inventory balances in 2005 and 2006?</a:t>
            </a:r>
            <a:endParaRPr/>
          </a:p>
        </p:txBody>
      </p:sp>
      <p:graphicFrame>
        <p:nvGraphicFramePr>
          <p:cNvPr id="185" name="Google Shape;185;p21"/>
          <p:cNvGraphicFramePr/>
          <p:nvPr/>
        </p:nvGraphicFramePr>
        <p:xfrm>
          <a:off x="5184425" y="3207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{FFDDFDCF-88DE-402F-9186-DB0FDB73710F}</a:tableStyleId>
              </a:tblPr>
              <a:tblGrid>
                <a:gridCol w="1704850"/>
                <a:gridCol w="563650"/>
                <a:gridCol w="567600"/>
              </a:tblGrid>
              <a:tr h="13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Lora"/>
                          <a:ea typeface="Lora"/>
                          <a:cs typeface="Lora"/>
                          <a:sym typeface="Lora"/>
                        </a:rPr>
                        <a:t>2005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Lora"/>
                          <a:ea typeface="Lora"/>
                          <a:cs typeface="Lora"/>
                          <a:sym typeface="Lora"/>
                        </a:rPr>
                        <a:t>2006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Net Sales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$1,916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$2,242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Accounts receivable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$231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$264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Average collection period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44.01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42.98</a:t>
                      </a:r>
                      <a:endParaRPr sz="900">
                        <a:highlight>
                          <a:srgbClr val="70ACFF"/>
                        </a:highlight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381250" y="2960575"/>
            <a:ext cx="3803100" cy="20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sale, </a:t>
            </a:r>
            <a:r>
              <a:rPr b="1" lang="en" sz="1600">
                <a:solidFill>
                  <a:schemeClr val="dk1"/>
                </a:solidFill>
              </a:rPr>
              <a:t>the payment periods can change, which affects the accounts receivable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As the </a:t>
            </a:r>
            <a:r>
              <a:rPr b="1" lang="en" sz="1600"/>
              <a:t>average collection period</a:t>
            </a:r>
            <a:r>
              <a:rPr lang="en" sz="1600"/>
              <a:t> decreases, the </a:t>
            </a:r>
            <a:r>
              <a:rPr lang="en" sz="1600">
                <a:solidFill>
                  <a:srgbClr val="222222"/>
                </a:solidFill>
              </a:rPr>
              <a:t>money owed to Jones’ company by its debtors increases.</a:t>
            </a:r>
            <a:endParaRPr sz="1600"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7" name="Google Shape;187;p21"/>
          <p:cNvSpPr/>
          <p:nvPr/>
        </p:nvSpPr>
        <p:spPr>
          <a:xfrm>
            <a:off x="8074850" y="4390775"/>
            <a:ext cx="159300" cy="18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0A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839550" y="2895600"/>
            <a:ext cx="5214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wtf ----------&gt;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também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está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 quadro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381250" y="1615375"/>
            <a:ext cx="67698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◉"/>
            </a:pPr>
            <a:r>
              <a:rPr lang="en" sz="1600">
                <a:solidFill>
                  <a:schemeClr val="dk1"/>
                </a:solidFill>
              </a:rPr>
              <a:t>According to exhibit 1, there was a </a:t>
            </a:r>
            <a:r>
              <a:rPr b="1" lang="en" sz="1600">
                <a:solidFill>
                  <a:schemeClr val="dk1"/>
                </a:solidFill>
              </a:rPr>
              <a:t>quick increase in demand</a:t>
            </a:r>
            <a:r>
              <a:rPr lang="en" sz="1600">
                <a:solidFill>
                  <a:schemeClr val="dk1"/>
                </a:solidFill>
              </a:rPr>
              <a:t> for Jones Electrical products. In order to keep up with the highly competitive</a:t>
            </a:r>
            <a:endParaRPr sz="1600"/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839550" y="924175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1381250" y="922675"/>
            <a:ext cx="67698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drove the increase in Jones' accounts receivable and inventory balances in 2005 and 2006?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381250" y="2146200"/>
            <a:ext cx="3942600" cy="24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market, it was necessary to</a:t>
            </a:r>
            <a:r>
              <a:rPr b="1" lang="en" sz="1600">
                <a:solidFill>
                  <a:schemeClr val="dk1"/>
                </a:solidFill>
              </a:rPr>
              <a:t> increase the supply</a:t>
            </a:r>
            <a:r>
              <a:rPr lang="en" sz="1600">
                <a:solidFill>
                  <a:schemeClr val="dk1"/>
                </a:solidFill>
              </a:rPr>
              <a:t>, but it </a:t>
            </a:r>
            <a:r>
              <a:rPr b="1" lang="en" sz="1600">
                <a:solidFill>
                  <a:schemeClr val="dk1"/>
                </a:solidFill>
              </a:rPr>
              <a:t>changed</a:t>
            </a:r>
            <a:r>
              <a:rPr lang="en" sz="1600">
                <a:solidFill>
                  <a:schemeClr val="dk1"/>
                </a:solidFill>
              </a:rPr>
              <a:t> the time that it takes for the company to collect a payment. In fact, the </a:t>
            </a:r>
            <a:r>
              <a:rPr b="1" lang="en" sz="1600">
                <a:solidFill>
                  <a:schemeClr val="dk1"/>
                </a:solidFill>
              </a:rPr>
              <a:t>average payment period</a:t>
            </a:r>
            <a:r>
              <a:rPr lang="en" sz="1600">
                <a:solidFill>
                  <a:schemeClr val="dk1"/>
                </a:solidFill>
              </a:rPr>
              <a:t> increased to </a:t>
            </a:r>
            <a:r>
              <a:rPr b="1" lang="en" sz="1600">
                <a:solidFill>
                  <a:schemeClr val="dk1"/>
                </a:solidFill>
              </a:rPr>
              <a:t>24 days</a:t>
            </a:r>
            <a:r>
              <a:rPr lang="en" sz="1600">
                <a:solidFill>
                  <a:schemeClr val="dk1"/>
                </a:solidFill>
              </a:rPr>
              <a:t>, so Mr. Jones took very few purchase discounts.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This generated a </a:t>
            </a:r>
            <a:r>
              <a:rPr b="1" lang="en" sz="1600">
                <a:solidFill>
                  <a:schemeClr val="dk1"/>
                </a:solidFill>
              </a:rPr>
              <a:t>negative impact on the cash flow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98" name="Google Shape;198;p22"/>
          <p:cNvGraphicFramePr/>
          <p:nvPr/>
        </p:nvGraphicFramePr>
        <p:xfrm>
          <a:off x="5323750" y="2359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{FFDDFDCF-88DE-402F-9186-DB0FDB73710F}</a:tableStyleId>
              </a:tblPr>
              <a:tblGrid>
                <a:gridCol w="1566700"/>
                <a:gridCol w="563650"/>
                <a:gridCol w="567600"/>
              </a:tblGrid>
              <a:tr h="17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Lora"/>
                          <a:ea typeface="Lora"/>
                          <a:cs typeface="Lora"/>
                          <a:sym typeface="Lora"/>
                        </a:rPr>
                        <a:t>2005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Lora"/>
                          <a:ea typeface="Lora"/>
                          <a:cs typeface="Lora"/>
                          <a:sym typeface="Lora"/>
                        </a:rPr>
                        <a:t>2006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0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Inventory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$278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$379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20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Net Sales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$1,916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$2,242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20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Cash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$53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$23</a:t>
                      </a:r>
                      <a:endParaRPr sz="900">
                        <a:highlight>
                          <a:srgbClr val="70ACFF"/>
                        </a:highlight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Cost of goods sold</a:t>
                      </a:r>
                      <a:endParaRPr b="1" sz="9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$1,535</a:t>
                      </a:r>
                      <a:endParaRPr sz="9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$1,818</a:t>
                      </a:r>
                      <a:endParaRPr sz="9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Accounts payable</a:t>
                      </a:r>
                      <a:endParaRPr b="1" sz="9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$42</a:t>
                      </a:r>
                      <a:endParaRPr sz="9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$120</a:t>
                      </a:r>
                      <a:endParaRPr sz="9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Average payment period</a:t>
                      </a:r>
                      <a:endParaRPr b="1" sz="900">
                        <a:solidFill>
                          <a:schemeClr val="dk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9.99</a:t>
                      </a:r>
                      <a:endParaRPr sz="9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highlight>
                            <a:srgbClr val="70ACFF"/>
                          </a:highlight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24.09</a:t>
                      </a:r>
                      <a:endParaRPr sz="900">
                        <a:solidFill>
                          <a:schemeClr val="dk1"/>
                        </a:solidFill>
                        <a:highlight>
                          <a:srgbClr val="70ACFF"/>
                        </a:highlight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22"/>
          <p:cNvSpPr/>
          <p:nvPr/>
        </p:nvSpPr>
        <p:spPr>
          <a:xfrm>
            <a:off x="8097900" y="3377600"/>
            <a:ext cx="159300" cy="180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0A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381250" y="922675"/>
            <a:ext cx="7063800" cy="7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is "Jones Electrical Distribution" performing? Do a complete financial analysis.</a:t>
            </a:r>
            <a:endParaRPr/>
          </a:p>
        </p:txBody>
      </p: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839550" y="924175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07" name="Google Shape;207;p23"/>
          <p:cNvGraphicFramePr/>
          <p:nvPr/>
        </p:nvGraphicFramePr>
        <p:xfrm>
          <a:off x="1457475" y="404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{FFDDFDCF-88DE-402F-9186-DB0FDB73710F}</a:tableStyleId>
              </a:tblPr>
              <a:tblGrid>
                <a:gridCol w="1053725"/>
                <a:gridCol w="1053725"/>
                <a:gridCol w="958075"/>
                <a:gridCol w="1149375"/>
              </a:tblGrid>
              <a:tr h="29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Lora"/>
                          <a:ea typeface="Lora"/>
                          <a:cs typeface="Lora"/>
                          <a:sym typeface="Lora"/>
                        </a:rPr>
                        <a:t>Growth Ratios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Lora"/>
                          <a:ea typeface="Lora"/>
                          <a:cs typeface="Lora"/>
                          <a:sym typeface="Lora"/>
                        </a:rPr>
                        <a:t>2004-2005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Lora"/>
                          <a:ea typeface="Lora"/>
                          <a:cs typeface="Lora"/>
                          <a:sym typeface="Lora"/>
                        </a:rPr>
                        <a:t>2005-2006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Lora"/>
                          <a:ea typeface="Lora"/>
                          <a:cs typeface="Lora"/>
                          <a:sym typeface="Lora"/>
                        </a:rPr>
                        <a:t>2006-2007(1st Q)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Lora"/>
                          <a:ea typeface="Lora"/>
                          <a:cs typeface="Lora"/>
                          <a:sym typeface="Lora"/>
                        </a:rPr>
                        <a:t>Sales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17.98%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17.01%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18.29%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" name="Google Shape;208;p23"/>
          <p:cNvGraphicFramePr/>
          <p:nvPr/>
        </p:nvGraphicFramePr>
        <p:xfrm>
          <a:off x="1457463" y="287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{FFDDFDCF-88DE-402F-9186-DB0FDB73710F}</a:tableStyleId>
              </a:tblPr>
              <a:tblGrid>
                <a:gridCol w="769325"/>
                <a:gridCol w="861400"/>
                <a:gridCol w="861400"/>
                <a:gridCol w="861400"/>
                <a:gridCol w="861400"/>
              </a:tblGrid>
              <a:tr h="37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Lora"/>
                          <a:ea typeface="Lora"/>
                          <a:cs typeface="Lora"/>
                          <a:sym typeface="Lora"/>
                        </a:rPr>
                        <a:t>2004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Lora"/>
                          <a:ea typeface="Lora"/>
                          <a:cs typeface="Lora"/>
                          <a:sym typeface="Lora"/>
                        </a:rPr>
                        <a:t>2005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Lora"/>
                          <a:ea typeface="Lora"/>
                          <a:cs typeface="Lora"/>
                          <a:sym typeface="Lora"/>
                        </a:rPr>
                        <a:t>2006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Lora"/>
                          <a:ea typeface="Lora"/>
                          <a:cs typeface="Lora"/>
                          <a:sym typeface="Lora"/>
                        </a:rPr>
                        <a:t>2007(1st Q)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8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Lora"/>
                          <a:ea typeface="Lora"/>
                          <a:cs typeface="Lora"/>
                          <a:sym typeface="Lora"/>
                        </a:rPr>
                        <a:t>Sales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</a:t>
                      </a: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1,624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$1,916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$2,242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$608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  <a:tr h="318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Lora"/>
                          <a:ea typeface="Lora"/>
                          <a:cs typeface="Lora"/>
                          <a:sym typeface="Lora"/>
                        </a:rPr>
                        <a:t>Cash</a:t>
                      </a:r>
                      <a:endParaRPr b="1" sz="9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$45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$53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$23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$32</a:t>
                      </a:r>
                      <a:endParaRPr sz="9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381250" y="1615375"/>
            <a:ext cx="7063800" cy="11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On the subject of growth, Jones Electrical Distribution has been doing well. 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With a </a:t>
            </a:r>
            <a:r>
              <a:rPr b="1" lang="en" sz="1400">
                <a:solidFill>
                  <a:schemeClr val="dk1"/>
                </a:solidFill>
              </a:rPr>
              <a:t>commission driven sales force</a:t>
            </a:r>
            <a:r>
              <a:rPr lang="en" sz="1400">
                <a:solidFill>
                  <a:schemeClr val="dk1"/>
                </a:solidFill>
              </a:rPr>
              <a:t>, the company continues to drive </a:t>
            </a:r>
            <a:r>
              <a:rPr b="1" lang="en" sz="1400">
                <a:solidFill>
                  <a:schemeClr val="dk1"/>
                </a:solidFill>
              </a:rPr>
              <a:t>sales volume higher</a:t>
            </a:r>
            <a:r>
              <a:rPr lang="en" sz="1400">
                <a:solidFill>
                  <a:schemeClr val="dk1"/>
                </a:solidFill>
              </a:rPr>
              <a:t>. Despite of the rapid growth, the </a:t>
            </a:r>
            <a:r>
              <a:rPr b="1" lang="en" sz="1400">
                <a:solidFill>
                  <a:schemeClr val="dk1"/>
                </a:solidFill>
              </a:rPr>
              <a:t>cash flow situation is worrying</a:t>
            </a:r>
            <a:r>
              <a:rPr lang="en" sz="1400">
                <a:solidFill>
                  <a:schemeClr val="dk1"/>
                </a:solidFill>
              </a:rPr>
              <a:t>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Although they have </a:t>
            </a:r>
            <a:r>
              <a:rPr b="1" lang="en" sz="1400">
                <a:solidFill>
                  <a:schemeClr val="dk1"/>
                </a:solidFill>
              </a:rPr>
              <a:t>high sales figures</a:t>
            </a:r>
            <a:r>
              <a:rPr lang="en" sz="1400">
                <a:solidFill>
                  <a:schemeClr val="dk1"/>
                </a:solidFill>
              </a:rPr>
              <a:t>, the company finds itself </a:t>
            </a:r>
            <a:r>
              <a:rPr b="1" lang="en" sz="1400">
                <a:solidFill>
                  <a:schemeClr val="dk1"/>
                </a:solidFill>
              </a:rPr>
              <a:t>borrowing on a line of credit</a:t>
            </a:r>
            <a:r>
              <a:rPr lang="en" sz="1400">
                <a:solidFill>
                  <a:schemeClr val="dk1"/>
                </a:solidFill>
              </a:rPr>
              <a:t> at a local bank in order to pay the bills.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381250" y="922675"/>
            <a:ext cx="68097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Jones is asking for a $350.000 line of credit for 2007. Is this value adequate? </a:t>
            </a:r>
            <a:br>
              <a:rPr lang="en"/>
            </a:br>
            <a:r>
              <a:rPr lang="en"/>
              <a:t>Make the projections for 2007 using the auxiliary spreadsheet.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381250" y="2252875"/>
            <a:ext cx="6809700" cy="24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As a conclusion of our projections of Jones’ balance books for 2007, we believe a </a:t>
            </a:r>
            <a:r>
              <a:rPr b="1" lang="en" sz="1400"/>
              <a:t>line of credit of this value could be adequate</a:t>
            </a:r>
            <a:r>
              <a:rPr lang="en" sz="1400"/>
              <a:t>, provided Mr. Jones does not take the 2% discount from his suppliers for paying them within 10 days of invoice.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While this kind of deal may seem appealing at first since it improves the Net Income for that year, </a:t>
            </a:r>
            <a:r>
              <a:rPr b="1" lang="en" sz="1400"/>
              <a:t>it would not improve the cash flow</a:t>
            </a:r>
            <a:r>
              <a:rPr lang="en" sz="1400"/>
              <a:t>, ultimately resulting in the $350.000 line of credit being short by about $74.000.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On the other hand, taking the full 30 days to pay back his suppliers, would only cause the need for about $345.000 of credit. Thereby the line of credit would not only suffice but also allow for a small margin of $5.000 in case of unforeseen expenses.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6" name="Google Shape;216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839550" y="924175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381250" y="922675"/>
            <a:ext cx="68097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Jones is asking for a $350.000 line of credit for 2007. Is this value adequate? </a:t>
            </a:r>
            <a:br>
              <a:rPr lang="en"/>
            </a:br>
            <a:r>
              <a:rPr lang="en"/>
              <a:t>Make the projections for 2007 using the auxiliary spreadsheet.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381250" y="3179225"/>
            <a:ext cx="68097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If the difference between the </a:t>
            </a:r>
            <a:r>
              <a:rPr b="1" lang="en" sz="1400">
                <a:solidFill>
                  <a:schemeClr val="dk1"/>
                </a:solidFill>
              </a:rPr>
              <a:t>Line of Credit</a:t>
            </a:r>
            <a:r>
              <a:rPr lang="en" sz="1400">
                <a:solidFill>
                  <a:schemeClr val="dk1"/>
                </a:solidFill>
              </a:rPr>
              <a:t> and the </a:t>
            </a:r>
            <a:r>
              <a:rPr b="1" lang="en" sz="1400">
                <a:solidFill>
                  <a:schemeClr val="dk1"/>
                </a:solidFill>
              </a:rPr>
              <a:t>Line of Credit Payable</a:t>
            </a:r>
            <a:r>
              <a:rPr lang="en" sz="1400">
                <a:solidFill>
                  <a:schemeClr val="dk1"/>
                </a:solidFill>
              </a:rPr>
              <a:t> is equal to or bigger than zero, the </a:t>
            </a:r>
            <a:r>
              <a:rPr b="1" lang="en" sz="1400">
                <a:solidFill>
                  <a:schemeClr val="dk1"/>
                </a:solidFill>
              </a:rPr>
              <a:t>Line of Credit will suffice</a:t>
            </a:r>
            <a:r>
              <a:rPr lang="en" sz="1400">
                <a:solidFill>
                  <a:schemeClr val="dk1"/>
                </a:solidFill>
              </a:rPr>
              <a:t>. Otherwise, it is not enough to assure all expenses.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$</a:t>
            </a:r>
            <a:r>
              <a:rPr lang="en" sz="1400"/>
              <a:t>350.000-</a:t>
            </a:r>
            <a:r>
              <a:rPr lang="en" sz="1400">
                <a:solidFill>
                  <a:schemeClr val="dk1"/>
                </a:solidFill>
              </a:rPr>
              <a:t>$</a:t>
            </a:r>
            <a:r>
              <a:rPr lang="en" sz="1400"/>
              <a:t>424.000=-</a:t>
            </a:r>
            <a:r>
              <a:rPr lang="en" sz="1400">
                <a:solidFill>
                  <a:schemeClr val="dk1"/>
                </a:solidFill>
              </a:rPr>
              <a:t>$</a:t>
            </a:r>
            <a:r>
              <a:rPr lang="en" sz="1400"/>
              <a:t>74.000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$350.000-$345.000=$5.000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224" name="Google Shape;224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5"/>
          <p:cNvSpPr txBox="1"/>
          <p:nvPr/>
        </p:nvSpPr>
        <p:spPr>
          <a:xfrm>
            <a:off x="839550" y="924175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26" name="Google Shape;226;p25"/>
          <p:cNvGraphicFramePr/>
          <p:nvPr/>
        </p:nvGraphicFramePr>
        <p:xfrm>
          <a:off x="1478700" y="237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{FFDDFDCF-88DE-402F-9186-DB0FDB73710F}</a:tableStyleId>
              </a:tblPr>
              <a:tblGrid>
                <a:gridCol w="2186475"/>
                <a:gridCol w="1468050"/>
                <a:gridCol w="1425100"/>
              </a:tblGrid>
              <a:tr h="444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Take Discounts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Skip Discounts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5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Line of Credit Payable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$424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$345</a:t>
                      </a:r>
                      <a:endParaRPr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1381250" y="922675"/>
            <a:ext cx="6567900" cy="9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Jones do to reduce the size of the line of credit he needs? And what if the bank refuses the loan, what can Jones do?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1381250" y="1902175"/>
            <a:ext cx="6567900" cy="23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Jones could </a:t>
            </a:r>
            <a:r>
              <a:rPr b="1" lang="en" sz="1600"/>
              <a:t>r</a:t>
            </a:r>
            <a:r>
              <a:rPr b="1" lang="en" sz="1600"/>
              <a:t>educe bank loans by forgoing trade discounts</a:t>
            </a:r>
            <a:r>
              <a:rPr lang="en" sz="1600"/>
              <a:t>. Small discounts - like the 2% noted here - add up to significant sums over time, as it is shown in the table below.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If the </a:t>
            </a:r>
            <a:r>
              <a:rPr b="1" lang="en" sz="1600">
                <a:solidFill>
                  <a:schemeClr val="dk1"/>
                </a:solidFill>
              </a:rPr>
              <a:t>bank refuses the loan</a:t>
            </a:r>
            <a:r>
              <a:rPr lang="en" sz="1600">
                <a:solidFill>
                  <a:schemeClr val="dk1"/>
                </a:solidFill>
              </a:rPr>
              <a:t>, Jones is able to settle his financing needs by means of </a:t>
            </a:r>
            <a:r>
              <a:rPr b="1" lang="en" sz="1600">
                <a:solidFill>
                  <a:schemeClr val="dk1"/>
                </a:solidFill>
              </a:rPr>
              <a:t>raising new equity</a:t>
            </a:r>
            <a:r>
              <a:rPr lang="en" sz="1600">
                <a:solidFill>
                  <a:schemeClr val="dk1"/>
                </a:solidFill>
              </a:rPr>
              <a:t>, which is essentially the process of raising capital through the sale of shares for business purposes.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Jones could then </a:t>
            </a:r>
            <a:r>
              <a:rPr b="1" lang="en" sz="1600">
                <a:solidFill>
                  <a:schemeClr val="dk1"/>
                </a:solidFill>
              </a:rPr>
              <a:t>invest</a:t>
            </a:r>
            <a:r>
              <a:rPr lang="en" sz="1600">
                <a:solidFill>
                  <a:schemeClr val="dk1"/>
                </a:solidFill>
              </a:rPr>
              <a:t> the large influx of cash on </a:t>
            </a:r>
            <a:r>
              <a:rPr b="1" lang="en" sz="1600">
                <a:solidFill>
                  <a:schemeClr val="dk1"/>
                </a:solidFill>
              </a:rPr>
              <a:t>reorganizing his inventory system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</a:t>
            </a:r>
            <a:br>
              <a:rPr lang="en" sz="1600"/>
            </a:br>
            <a:endParaRPr sz="1600"/>
          </a:p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839550" y="924175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35" name="Google Shape;235;p26"/>
          <p:cNvGraphicFramePr/>
          <p:nvPr/>
        </p:nvGraphicFramePr>
        <p:xfrm>
          <a:off x="4245500" y="4149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{FFDDFDCF-88DE-402F-9186-DB0FDB73710F}</a:tableStyleId>
              </a:tblPr>
              <a:tblGrid>
                <a:gridCol w="1233800"/>
                <a:gridCol w="1183000"/>
                <a:gridCol w="1097975"/>
              </a:tblGrid>
              <a:tr h="36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2005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2006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3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Lora"/>
                          <a:ea typeface="Lora"/>
                          <a:cs typeface="Lora"/>
                          <a:sym typeface="Lora"/>
                        </a:rPr>
                        <a:t>Trade Credit</a:t>
                      </a:r>
                      <a:endParaRPr b="1" sz="1200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$6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$77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381250" y="922675"/>
            <a:ext cx="1137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Bárbara Sofia Silva</a:t>
            </a:r>
            <a:r>
              <a:rPr lang="en" sz="1800">
                <a:solidFill>
                  <a:schemeClr val="dk1"/>
                </a:solidFill>
              </a:rPr>
              <a:t> (201505628)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Diogo Dores</a:t>
            </a:r>
            <a:r>
              <a:rPr lang="en" sz="1800">
                <a:solidFill>
                  <a:schemeClr val="dk1"/>
                </a:solidFill>
              </a:rPr>
              <a:t> (201504614)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João Monteiro</a:t>
            </a:r>
            <a:r>
              <a:rPr lang="en" sz="1800">
                <a:solidFill>
                  <a:schemeClr val="dk1"/>
                </a:solidFill>
              </a:rPr>
              <a:t> (201506130)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Luís Correia</a:t>
            </a:r>
            <a:r>
              <a:rPr lang="en" sz="1800">
                <a:solidFill>
                  <a:schemeClr val="dk1"/>
                </a:solidFill>
              </a:rPr>
              <a:t> (201503342)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Eduarda Cunha</a:t>
            </a:r>
            <a:r>
              <a:rPr lang="en" sz="1800">
                <a:solidFill>
                  <a:schemeClr val="dk1"/>
                </a:solidFill>
              </a:rPr>
              <a:t> (201506524)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Miguel Mano Fernandes</a:t>
            </a:r>
            <a:r>
              <a:rPr lang="en" sz="1800">
                <a:solidFill>
                  <a:schemeClr val="dk1"/>
                </a:solidFill>
              </a:rPr>
              <a:t> (201503538)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Vicente Espinha</a:t>
            </a:r>
            <a:r>
              <a:rPr lang="en" sz="1800">
                <a:solidFill>
                  <a:schemeClr val="dk1"/>
                </a:solidFill>
              </a:rPr>
              <a:t> (201503764)</a:t>
            </a:r>
            <a:endParaRPr sz="1800"/>
          </a:p>
        </p:txBody>
      </p:sp>
      <p:grpSp>
        <p:nvGrpSpPr>
          <p:cNvPr id="242" name="Google Shape;242;p2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43" name="Google Shape;243;p2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381250" y="922675"/>
            <a:ext cx="8931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3"/>
          <p:cNvSpPr txBox="1"/>
          <p:nvPr>
            <p:ph idx="4294967295" type="body"/>
          </p:nvPr>
        </p:nvSpPr>
        <p:spPr>
          <a:xfrm>
            <a:off x="1381250" y="1464075"/>
            <a:ext cx="68097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b="1" lang="en" sz="1800">
                <a:solidFill>
                  <a:schemeClr val="dk1"/>
                </a:solidFill>
              </a:rPr>
              <a:t>Case Study Introduction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b="1" lang="en" sz="1800">
                <a:solidFill>
                  <a:schemeClr val="dk1"/>
                </a:solidFill>
              </a:rPr>
              <a:t>Problem Identification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b="1" lang="en" sz="1800">
                <a:solidFill>
                  <a:schemeClr val="dk1"/>
                </a:solidFill>
              </a:rPr>
              <a:t>Recommendations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b="1" lang="en" sz="1800">
                <a:solidFill>
                  <a:schemeClr val="dk1"/>
                </a:solidFill>
              </a:rPr>
              <a:t>Answered questions</a:t>
            </a:r>
            <a:endParaRPr b="1" sz="1800"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Why does Jones need a bank loan with such high profit?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What drove the increase in Jones’ accounts receivable and inventory balances?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How well is Jones Electrical Distribution performing?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Is Jones’ requested line of credit size adequate?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How can Jones reduce the line of credit request size and what if the bank refuses the loan?</a:t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932533" y="1031752"/>
            <a:ext cx="166658" cy="217447"/>
            <a:chOff x="590250" y="244200"/>
            <a:chExt cx="407975" cy="532175"/>
          </a:xfrm>
        </p:grpSpPr>
        <p:sp>
          <p:nvSpPr>
            <p:cNvPr id="87" name="Google Shape;87;p13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381250" y="922675"/>
            <a:ext cx="3198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Introduction</a:t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381250" y="1387875"/>
            <a:ext cx="6809700" cy="32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Jones Electrical Distribution</a:t>
            </a:r>
            <a:r>
              <a:rPr lang="en" sz="1600"/>
              <a:t> is a company which </a:t>
            </a:r>
            <a:r>
              <a:rPr b="1" lang="en" sz="1600"/>
              <a:t>sells electrical components and tools</a:t>
            </a:r>
            <a:r>
              <a:rPr lang="en" sz="1600"/>
              <a:t> to general contractors and electricians and is solely </a:t>
            </a:r>
            <a:r>
              <a:rPr b="1" lang="en" sz="1600"/>
              <a:t>owned by Nelson Jones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The company successfully built up sales volume and </a:t>
            </a:r>
            <a:r>
              <a:rPr b="1" lang="en" sz="1600"/>
              <a:t>had profit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Jones maintained </a:t>
            </a:r>
            <a:r>
              <a:rPr b="1" lang="en" sz="1600"/>
              <a:t>tight control over operating expenses</a:t>
            </a:r>
            <a:r>
              <a:rPr lang="en" sz="1600"/>
              <a:t> and took advantage of </a:t>
            </a:r>
            <a:r>
              <a:rPr b="1" lang="en" sz="1600"/>
              <a:t>quick payment discounts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profitability enabled Jones to </a:t>
            </a:r>
            <a:r>
              <a:rPr b="1" lang="en" sz="1600"/>
              <a:t>vastly expand his inventory</a:t>
            </a:r>
            <a:r>
              <a:rPr lang="en" sz="1600"/>
              <a:t> in an attempt to </a:t>
            </a:r>
            <a:r>
              <a:rPr b="1" lang="en" sz="1600"/>
              <a:t>meet demand forecasts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However, the company still experienced a </a:t>
            </a:r>
            <a:r>
              <a:rPr b="1" lang="en" sz="1600"/>
              <a:t>shortage of cash</a:t>
            </a:r>
            <a:r>
              <a:rPr lang="en" sz="1600"/>
              <a:t> and now requires a </a:t>
            </a:r>
            <a:r>
              <a:rPr b="1" lang="en" sz="1600"/>
              <a:t>higher loan from another bank</a:t>
            </a:r>
            <a:r>
              <a:rPr lang="en" sz="1600"/>
              <a:t>, Southern Bank &amp; Trust, ending his relationship with the Metropolitan Bank.</a:t>
            </a:r>
            <a:endParaRPr sz="1600"/>
          </a:p>
        </p:txBody>
      </p:sp>
      <p:grpSp>
        <p:nvGrpSpPr>
          <p:cNvPr id="107" name="Google Shape;107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8" name="Google Shape;108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381250" y="922675"/>
            <a:ext cx="3198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Introduction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381250" y="1387875"/>
            <a:ext cx="6809700" cy="32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Given a seemingly </a:t>
            </a:r>
            <a:r>
              <a:rPr b="1" lang="en" sz="1600"/>
              <a:t>unending need for more financing</a:t>
            </a:r>
            <a:r>
              <a:rPr lang="en" sz="1600"/>
              <a:t> and </a:t>
            </a:r>
            <a:r>
              <a:rPr b="1" lang="en" sz="1600"/>
              <a:t>increasingly tense relationships with suppliers</a:t>
            </a:r>
            <a:r>
              <a:rPr lang="en" sz="1600"/>
              <a:t>, owing to the fact that Jones had taken very few purchase discounts as of late, he’d need to carefully plan the company’s future.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case study attempts to </a:t>
            </a:r>
            <a:r>
              <a:rPr b="1" lang="en" sz="1800"/>
              <a:t>provide informed recommendations</a:t>
            </a:r>
            <a:r>
              <a:rPr lang="en" sz="1800"/>
              <a:t> to Jonas Electrical Distribution in an effort to </a:t>
            </a:r>
            <a:r>
              <a:rPr b="1" lang="en" sz="1800"/>
              <a:t>mend the company’s present</a:t>
            </a:r>
            <a:r>
              <a:rPr lang="en" sz="1800"/>
              <a:t> and </a:t>
            </a:r>
            <a:r>
              <a:rPr b="1" lang="en" sz="1800"/>
              <a:t>future financial affairs</a:t>
            </a:r>
            <a:r>
              <a:rPr lang="en" sz="1800"/>
              <a:t>.</a:t>
            </a:r>
            <a:endParaRPr sz="1800"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0" name="Google Shape;120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1381250" y="922675"/>
            <a:ext cx="3018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1381250" y="1387875"/>
            <a:ext cx="6809700" cy="32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Nelson Jones has a </a:t>
            </a:r>
            <a:r>
              <a:rPr b="1" lang="en" sz="1600"/>
              <a:t>handful of decisions</a:t>
            </a:r>
            <a:r>
              <a:rPr lang="en" sz="1600"/>
              <a:t> he must settle his mind on, regarding the future of Jones Electrical Distribution.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Therefore, Jones sketched the </a:t>
            </a:r>
            <a:r>
              <a:rPr b="1" lang="en" sz="1600"/>
              <a:t>financing implications of pace of sales growth</a:t>
            </a:r>
            <a:r>
              <a:rPr lang="en" sz="1600"/>
              <a:t> (and lack thereof) which, in turn, lead to the financing implications of each ramification.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If he settles on </a:t>
            </a:r>
            <a:r>
              <a:rPr b="1" lang="en" sz="1600"/>
              <a:t>rapid sales growth</a:t>
            </a:r>
            <a:r>
              <a:rPr lang="en" sz="1600"/>
              <a:t>, Jones must also decide whether to </a:t>
            </a:r>
            <a:r>
              <a:rPr b="1" lang="en" sz="1600"/>
              <a:t>forego or take trade discounts</a:t>
            </a:r>
            <a:r>
              <a:rPr lang="en" sz="1600"/>
              <a:t>. Naturally, </a:t>
            </a:r>
            <a:r>
              <a:rPr b="1" lang="en" sz="1600"/>
              <a:t>refraining</a:t>
            </a:r>
            <a:r>
              <a:rPr lang="en" sz="1600"/>
              <a:t> from the discounts </a:t>
            </a:r>
            <a:r>
              <a:rPr b="1" lang="en" sz="1600"/>
              <a:t>decreases the need for financing</a:t>
            </a:r>
            <a:r>
              <a:rPr lang="en" sz="1600"/>
              <a:t>. Also, given a need for financing, the company must tilt towards either </a:t>
            </a:r>
            <a:r>
              <a:rPr b="1" lang="en" sz="1600"/>
              <a:t>debt or raising new equity</a:t>
            </a:r>
            <a:r>
              <a:rPr lang="en" sz="1600"/>
              <a:t>.</a:t>
            </a:r>
            <a:endParaRPr sz="1600"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2" name="Google Shape;132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1381250" y="922675"/>
            <a:ext cx="3018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1381250" y="1387875"/>
            <a:ext cx="6809700" cy="32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Conversely, were Jones to take a </a:t>
            </a:r>
            <a:r>
              <a:rPr b="1" lang="en" sz="1600"/>
              <a:t>slow or no sales growth</a:t>
            </a:r>
            <a:r>
              <a:rPr lang="en" sz="1600"/>
              <a:t> route, he’d have to either</a:t>
            </a:r>
            <a:r>
              <a:rPr b="1" lang="en" sz="1600"/>
              <a:t> wipe any needs for extra financing</a:t>
            </a:r>
            <a:r>
              <a:rPr lang="en" sz="1600"/>
              <a:t> or </a:t>
            </a:r>
            <a:r>
              <a:rPr b="1" lang="en" sz="1600"/>
              <a:t>accept trade discounts</a:t>
            </a:r>
            <a:r>
              <a:rPr lang="en" sz="1600"/>
              <a:t>. The </a:t>
            </a:r>
            <a:r>
              <a:rPr b="1" lang="en" sz="1600"/>
              <a:t>latter</a:t>
            </a:r>
            <a:r>
              <a:rPr lang="en" sz="1600"/>
              <a:t> would require him to </a:t>
            </a:r>
            <a:r>
              <a:rPr b="1" lang="en" sz="1600"/>
              <a:t>pick new equity or debt finance </a:t>
            </a:r>
            <a:r>
              <a:rPr lang="en" sz="1600"/>
              <a:t>- similarly to the scenario presented before.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On either route, if there’s a </a:t>
            </a:r>
            <a:r>
              <a:rPr b="1" lang="en" sz="1600"/>
              <a:t>need for additional debt financing</a:t>
            </a:r>
            <a:r>
              <a:rPr lang="en" sz="1600"/>
              <a:t>, Jones must realize that he would be severing all ties with Metropolitan Bank and </a:t>
            </a:r>
            <a:r>
              <a:rPr b="1" lang="en" sz="1600"/>
              <a:t>starting a new partnership with Southern Bank &amp; Trust</a:t>
            </a:r>
            <a:r>
              <a:rPr lang="en" sz="1600"/>
              <a:t>. Alternatively, there’s the possibility for </a:t>
            </a:r>
            <a:r>
              <a:rPr b="1" lang="en" sz="1600"/>
              <a:t>long-term debt, instead of bank financing</a:t>
            </a:r>
            <a:r>
              <a:rPr lang="en" sz="1600"/>
              <a:t>. </a:t>
            </a:r>
            <a:endParaRPr sz="1600"/>
          </a:p>
        </p:txBody>
      </p:sp>
      <p:grpSp>
        <p:nvGrpSpPr>
          <p:cNvPr id="143" name="Google Shape;143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4" name="Google Shape;144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1381250" y="922675"/>
            <a:ext cx="2497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1381250" y="1387875"/>
            <a:ext cx="6809700" cy="32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Mr. Jones decides to take Southern Bank &amp; Trust’s offer for a line of credit, he should </a:t>
            </a:r>
            <a:r>
              <a:rPr b="1" lang="en" sz="1600"/>
              <a:t>not seek to take advantage of the 2% discount from his suppliers for paying for supplies within 10 days of invoice</a:t>
            </a:r>
            <a:r>
              <a:rPr lang="en" sz="1600"/>
              <a:t>. While this discount </a:t>
            </a:r>
            <a:r>
              <a:rPr b="1" lang="en" sz="1600"/>
              <a:t>improves his short term Net Income</a:t>
            </a:r>
            <a:r>
              <a:rPr lang="en" sz="1600"/>
              <a:t>, it would </a:t>
            </a:r>
            <a:r>
              <a:rPr b="1" lang="en" sz="1600"/>
              <a:t>not help the cash flow</a:t>
            </a:r>
            <a:r>
              <a:rPr lang="en" sz="1600"/>
              <a:t>, which would result in </a:t>
            </a:r>
            <a:r>
              <a:rPr b="1" lang="en" sz="1600"/>
              <a:t>requiring a larger line of credit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 could, however, </a:t>
            </a:r>
            <a:r>
              <a:rPr b="1" lang="en" sz="1600"/>
              <a:t>refuse the offer </a:t>
            </a:r>
            <a:r>
              <a:rPr lang="en" sz="1600"/>
              <a:t>from the bank altogether, seeking instead </a:t>
            </a:r>
            <a:r>
              <a:rPr b="1" lang="en" sz="1600"/>
              <a:t>financing through equity investments</a:t>
            </a:r>
            <a:r>
              <a:rPr lang="en" sz="1600"/>
              <a:t>. While </a:t>
            </a:r>
            <a:r>
              <a:rPr b="1" lang="en" sz="1600"/>
              <a:t>losing some ownership</a:t>
            </a:r>
            <a:r>
              <a:rPr lang="en" sz="1600"/>
              <a:t> over the company, it would allow Mr. Jones to </a:t>
            </a:r>
            <a:r>
              <a:rPr b="1" lang="en" sz="1600"/>
              <a:t>forgo paying hefty interests</a:t>
            </a:r>
            <a:r>
              <a:rPr lang="en" sz="1600"/>
              <a:t>, therefore allowing him to </a:t>
            </a:r>
            <a:r>
              <a:rPr b="1" lang="en" sz="1600"/>
              <a:t>address his cash flow issues</a:t>
            </a:r>
            <a:r>
              <a:rPr lang="en" sz="1600"/>
              <a:t>, as well as </a:t>
            </a:r>
            <a:r>
              <a:rPr b="1" lang="en" sz="1600"/>
              <a:t>using the advisement</a:t>
            </a:r>
            <a:r>
              <a:rPr lang="en" sz="1600"/>
              <a:t> that could come with it.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Another urgent topic is how to </a:t>
            </a:r>
            <a:r>
              <a:rPr b="1" lang="en" sz="1600"/>
              <a:t>improve his inventory management</a:t>
            </a:r>
            <a:r>
              <a:rPr lang="en" sz="1600"/>
              <a:t>, something that’s been lacking in efficiency, like a management software system.</a:t>
            </a:r>
            <a:endParaRPr sz="1600"/>
          </a:p>
        </p:txBody>
      </p:sp>
      <p:grpSp>
        <p:nvGrpSpPr>
          <p:cNvPr id="155" name="Google Shape;155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56" name="Google Shape;156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ctrTitle"/>
          </p:nvPr>
        </p:nvSpPr>
        <p:spPr>
          <a:xfrm>
            <a:off x="2022225" y="1693525"/>
            <a:ext cx="3960900" cy="11598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Answered Questions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proposed in moodle</a:t>
            </a:r>
            <a:endParaRPr/>
          </a:p>
        </p:txBody>
      </p: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1254350" y="2425400"/>
            <a:ext cx="318446" cy="292712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381250" y="922675"/>
            <a:ext cx="65679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Jones Electrical Distribution has a profit of $30.000 per year. Why does it need a bank loan?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381250" y="1685350"/>
            <a:ext cx="6567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Despite having a profit of $30.000 per year, there are two reasons for the need of a bank loan:</a:t>
            </a:r>
            <a:endParaRPr sz="1600"/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SzPts val="1600"/>
              <a:buChar char="◉"/>
            </a:pPr>
            <a:r>
              <a:rPr b="1" lang="en" sz="1600"/>
              <a:t>The Inventory has risen more than the sales</a:t>
            </a:r>
            <a:r>
              <a:rPr lang="en" sz="1600"/>
              <a:t> (36% over 17%), which means that the company is </a:t>
            </a:r>
            <a:r>
              <a:rPr b="1" lang="en" sz="1600"/>
              <a:t>spending too much to stock its shelves</a:t>
            </a:r>
            <a:r>
              <a:rPr lang="en" sz="1600"/>
              <a:t>, visible also by the</a:t>
            </a:r>
            <a:r>
              <a:rPr b="1" lang="en" sz="1600"/>
              <a:t> low cash problem</a:t>
            </a:r>
            <a:r>
              <a:rPr lang="en" sz="1600"/>
              <a:t>, e.g. in 2006 the cash was 1% of the net sales.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The company is </a:t>
            </a:r>
            <a:r>
              <a:rPr b="1" lang="en" sz="1600"/>
              <a:t>not being paid in time</a:t>
            </a:r>
            <a:r>
              <a:rPr lang="en" sz="1600"/>
              <a:t>. It’s clear, looking at the tables, that the </a:t>
            </a:r>
            <a:r>
              <a:rPr b="1" lang="en" sz="1600"/>
              <a:t>accounts receivable have a similar growth </a:t>
            </a:r>
            <a:r>
              <a:rPr b="1" lang="en" sz="1600">
                <a:solidFill>
                  <a:schemeClr val="dk1"/>
                </a:solidFill>
              </a:rPr>
              <a:t>(14%) </a:t>
            </a:r>
            <a:r>
              <a:rPr b="1" lang="en" sz="1600"/>
              <a:t> as sales</a:t>
            </a:r>
            <a:r>
              <a:rPr lang="en" sz="1600"/>
              <a:t>.</a:t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combination of </a:t>
            </a:r>
            <a:r>
              <a:rPr b="1" lang="en" sz="1600"/>
              <a:t>too much inventory and high accounts receivable</a:t>
            </a:r>
            <a:r>
              <a:rPr lang="en" sz="1600"/>
              <a:t> are the likely reasons for</a:t>
            </a:r>
            <a:r>
              <a:rPr b="1" lang="en" sz="1600"/>
              <a:t> the need of a bank loan</a:t>
            </a:r>
            <a:r>
              <a:rPr lang="en" sz="1600"/>
              <a:t> (maybe the 10% discount is not the best option for now). </a:t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839550" y="924175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