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Amatic SC"/>
      <p:regular r:id="rId30"/>
      <p:bold r:id="rId31"/>
    </p:embeddedFont>
    <p:embeddedFont>
      <p:font typeface="Lora"/>
      <p:regular r:id="rId32"/>
      <p:bold r:id="rId33"/>
      <p:italic r:id="rId34"/>
      <p:boldItalic r:id="rId35"/>
    </p:embeddedFon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DF89EBA-28DF-4A24-9434-8B72C8A14345}">
  <a:tblStyle styleId="{2DF89EBA-28DF-4A24-9434-8B72C8A143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Lora-bold.fntdata"/><Relationship Id="rId10" Type="http://schemas.openxmlformats.org/officeDocument/2006/relationships/slide" Target="slides/slide5.xml"/><Relationship Id="rId32" Type="http://schemas.openxmlformats.org/officeDocument/2006/relationships/font" Target="fonts/Lora-regular.fntdata"/><Relationship Id="rId13" Type="http://schemas.openxmlformats.org/officeDocument/2006/relationships/slide" Target="slides/slide8.xml"/><Relationship Id="rId35" Type="http://schemas.openxmlformats.org/officeDocument/2006/relationships/font" Target="fonts/Lora-boldItalic.fntdata"/><Relationship Id="rId12" Type="http://schemas.openxmlformats.org/officeDocument/2006/relationships/slide" Target="slides/slide7.xml"/><Relationship Id="rId34" Type="http://schemas.openxmlformats.org/officeDocument/2006/relationships/font" Target="fonts/Lora-italic.fntdata"/><Relationship Id="rId15" Type="http://schemas.openxmlformats.org/officeDocument/2006/relationships/slide" Target="slides/slide10.xml"/><Relationship Id="rId37" Type="http://schemas.openxmlformats.org/officeDocument/2006/relationships/font" Target="fonts/QuattrocentoSans-bold.fntdata"/><Relationship Id="rId14" Type="http://schemas.openxmlformats.org/officeDocument/2006/relationships/slide" Target="slides/slide9.xml"/><Relationship Id="rId36" Type="http://schemas.openxmlformats.org/officeDocument/2006/relationships/font" Target="fonts/QuattrocentoSans-regular.fntdata"/><Relationship Id="rId17" Type="http://schemas.openxmlformats.org/officeDocument/2006/relationships/slide" Target="slides/slide12.xml"/><Relationship Id="rId39" Type="http://schemas.openxmlformats.org/officeDocument/2006/relationships/font" Target="fonts/QuattrocentoSans-boldItalic.fntdata"/><Relationship Id="rId16" Type="http://schemas.openxmlformats.org/officeDocument/2006/relationships/slide" Target="slides/slide11.xml"/><Relationship Id="rId38" Type="http://schemas.openxmlformats.org/officeDocument/2006/relationships/font" Target="fonts/Quattrocento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5e12f8320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5e12f832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latin typeface="Roboto"/>
                <a:ea typeface="Roboto"/>
                <a:cs typeface="Roboto"/>
                <a:sym typeface="Roboto"/>
              </a:rPr>
              <a:t>Na última década, o segmento </a:t>
            </a:r>
            <a:r>
              <a:rPr b="1" i="1" lang="en">
                <a:solidFill>
                  <a:schemeClr val="dk1"/>
                </a:solidFill>
                <a:latin typeface="Roboto"/>
                <a:ea typeface="Roboto"/>
                <a:cs typeface="Roboto"/>
                <a:sym typeface="Roboto"/>
              </a:rPr>
              <a:t>Super-Premium</a:t>
            </a:r>
            <a:r>
              <a:rPr lang="en">
                <a:solidFill>
                  <a:schemeClr val="dk1"/>
                </a:solidFill>
                <a:latin typeface="Roboto"/>
                <a:ea typeface="Roboto"/>
                <a:cs typeface="Roboto"/>
                <a:sym typeface="Roboto"/>
              </a:rPr>
              <a:t> teve um </a:t>
            </a:r>
            <a:r>
              <a:rPr b="1" lang="en">
                <a:solidFill>
                  <a:schemeClr val="dk1"/>
                </a:solidFill>
                <a:latin typeface="Roboto"/>
                <a:ea typeface="Roboto"/>
                <a:cs typeface="Roboto"/>
                <a:sym typeface="Roboto"/>
              </a:rPr>
              <a:t>crescimento significativo</a:t>
            </a:r>
            <a:r>
              <a:rPr lang="en">
                <a:solidFill>
                  <a:schemeClr val="dk1"/>
                </a:solidFill>
                <a:latin typeface="Roboto"/>
                <a:ea typeface="Roboto"/>
                <a:cs typeface="Roboto"/>
                <a:sym typeface="Roboto"/>
              </a:rPr>
              <a:t>. Dentro deste segmento, foram criados outros dois:</a:t>
            </a:r>
            <a:endParaRPr>
              <a:solidFill>
                <a:schemeClr val="dk1"/>
              </a:solidFill>
              <a:latin typeface="Roboto"/>
              <a:ea typeface="Roboto"/>
              <a:cs typeface="Roboto"/>
              <a:sym typeface="Roboto"/>
            </a:endParaRPr>
          </a:p>
          <a:p>
            <a:pPr indent="-298450" lvl="0" marL="457200" rtl="0" algn="l">
              <a:spcBef>
                <a:spcPts val="600"/>
              </a:spcBef>
              <a:spcAft>
                <a:spcPts val="0"/>
              </a:spcAft>
              <a:buClr>
                <a:schemeClr val="dk1"/>
              </a:buClr>
              <a:buSzPts val="1100"/>
              <a:buFont typeface="Roboto"/>
              <a:buChar char="-"/>
            </a:pPr>
            <a:r>
              <a:rPr b="1" i="1" lang="en">
                <a:solidFill>
                  <a:schemeClr val="dk1"/>
                </a:solidFill>
                <a:latin typeface="Roboto"/>
                <a:ea typeface="Roboto"/>
                <a:cs typeface="Roboto"/>
                <a:sym typeface="Roboto"/>
              </a:rPr>
              <a:t>Niche</a:t>
            </a:r>
            <a:r>
              <a:rPr lang="en">
                <a:solidFill>
                  <a:schemeClr val="dk1"/>
                </a:solidFill>
                <a:latin typeface="Roboto"/>
                <a:ea typeface="Roboto"/>
                <a:cs typeface="Roboto"/>
                <a:sym typeface="Roboto"/>
              </a:rPr>
              <a:t>: tem como alvo um público mais elite e específico, tendo um valor associado mais elevado.</a:t>
            </a:r>
            <a:endParaRPr>
              <a:solidFill>
                <a:schemeClr val="dk1"/>
              </a:solidFill>
              <a:latin typeface="Roboto"/>
              <a:ea typeface="Roboto"/>
              <a:cs typeface="Roboto"/>
              <a:sym typeface="Roboto"/>
            </a:endParaRPr>
          </a:p>
          <a:p>
            <a:pPr indent="-298450" lvl="0" marL="457200" rtl="0" algn="l">
              <a:spcBef>
                <a:spcPts val="0"/>
              </a:spcBef>
              <a:spcAft>
                <a:spcPts val="0"/>
              </a:spcAft>
              <a:buClr>
                <a:schemeClr val="dk1"/>
              </a:buClr>
              <a:buSzPts val="1100"/>
              <a:buFont typeface="Roboto"/>
              <a:buChar char="-"/>
            </a:pPr>
            <a:r>
              <a:rPr b="1" i="1" lang="en">
                <a:solidFill>
                  <a:schemeClr val="dk1"/>
                </a:solidFill>
                <a:latin typeface="Roboto"/>
                <a:ea typeface="Roboto"/>
                <a:cs typeface="Roboto"/>
                <a:sym typeface="Roboto"/>
              </a:rPr>
              <a:t>Mainstream</a:t>
            </a:r>
            <a:r>
              <a:rPr lang="en">
                <a:solidFill>
                  <a:schemeClr val="dk1"/>
                </a:solidFill>
                <a:latin typeface="Roboto"/>
                <a:ea typeface="Roboto"/>
                <a:cs typeface="Roboto"/>
                <a:sym typeface="Roboto"/>
              </a:rPr>
              <a:t>:  abrange um público maior, sendo o segmento dentro do </a:t>
            </a:r>
            <a:r>
              <a:rPr i="1" lang="en">
                <a:solidFill>
                  <a:schemeClr val="dk1"/>
                </a:solidFill>
                <a:latin typeface="Roboto"/>
                <a:ea typeface="Roboto"/>
                <a:cs typeface="Roboto"/>
                <a:sym typeface="Roboto"/>
              </a:rPr>
              <a:t>Super-Premium</a:t>
            </a:r>
            <a:r>
              <a:rPr lang="en">
                <a:solidFill>
                  <a:schemeClr val="dk1"/>
                </a:solidFill>
                <a:latin typeface="Roboto"/>
                <a:ea typeface="Roboto"/>
                <a:cs typeface="Roboto"/>
                <a:sym typeface="Roboto"/>
              </a:rPr>
              <a:t> que se aproxima mais do </a:t>
            </a:r>
            <a:r>
              <a:rPr i="1" lang="en">
                <a:solidFill>
                  <a:schemeClr val="dk1"/>
                </a:solidFill>
                <a:latin typeface="Roboto"/>
                <a:ea typeface="Roboto"/>
                <a:cs typeface="Roboto"/>
                <a:sym typeface="Roboto"/>
              </a:rPr>
              <a:t>Moderate</a:t>
            </a:r>
            <a:r>
              <a:rPr lang="en">
                <a:solidFill>
                  <a:schemeClr val="dk1"/>
                </a:solidFill>
                <a:latin typeface="Roboto"/>
                <a:ea typeface="Roboto"/>
                <a:cs typeface="Roboto"/>
                <a:sym typeface="Roboto"/>
              </a:rPr>
              <a:t>, ou seja, com um valor mais baixo.</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Segundo a </a:t>
            </a:r>
            <a:r>
              <a:rPr b="1" lang="en">
                <a:solidFill>
                  <a:schemeClr val="dk1"/>
                </a:solidFill>
                <a:latin typeface="Roboto"/>
                <a:ea typeface="Roboto"/>
                <a:cs typeface="Roboto"/>
                <a:sym typeface="Roboto"/>
              </a:rPr>
              <a:t>tabela B</a:t>
            </a:r>
            <a:r>
              <a:rPr lang="en">
                <a:solidFill>
                  <a:schemeClr val="dk1"/>
                </a:solidFill>
                <a:latin typeface="Roboto"/>
                <a:ea typeface="Roboto"/>
                <a:cs typeface="Roboto"/>
                <a:sym typeface="Roboto"/>
              </a:rPr>
              <a:t>, o segmento </a:t>
            </a:r>
            <a:r>
              <a:rPr b="1" i="1" lang="en">
                <a:solidFill>
                  <a:schemeClr val="dk1"/>
                </a:solidFill>
                <a:latin typeface="Roboto"/>
                <a:ea typeface="Roboto"/>
                <a:cs typeface="Roboto"/>
                <a:sym typeface="Roboto"/>
              </a:rPr>
              <a:t>Super-Premium</a:t>
            </a:r>
            <a:r>
              <a:rPr lang="en">
                <a:solidFill>
                  <a:schemeClr val="dk1"/>
                </a:solidFill>
                <a:latin typeface="Roboto"/>
                <a:ea typeface="Roboto"/>
                <a:cs typeface="Roboto"/>
                <a:sym typeface="Roboto"/>
              </a:rPr>
              <a:t> e </a:t>
            </a:r>
            <a:r>
              <a:rPr b="1" i="1" lang="en">
                <a:solidFill>
                  <a:schemeClr val="dk1"/>
                </a:solidFill>
                <a:latin typeface="Roboto"/>
                <a:ea typeface="Roboto"/>
                <a:cs typeface="Roboto"/>
                <a:sym typeface="Roboto"/>
              </a:rPr>
              <a:t>Moderate</a:t>
            </a:r>
            <a:r>
              <a:rPr lang="en">
                <a:solidFill>
                  <a:schemeClr val="dk1"/>
                </a:solidFill>
                <a:latin typeface="Roboto"/>
                <a:ea typeface="Roboto"/>
                <a:cs typeface="Roboto"/>
                <a:sym typeface="Roboto"/>
              </a:rPr>
              <a:t> lideram:</a:t>
            </a:r>
            <a:endParaRPr>
              <a:solidFill>
                <a:schemeClr val="dk1"/>
              </a:solidFill>
              <a:latin typeface="Roboto"/>
              <a:ea typeface="Roboto"/>
              <a:cs typeface="Roboto"/>
              <a:sym typeface="Roboto"/>
            </a:endParaRPr>
          </a:p>
          <a:p>
            <a:pPr indent="-298450" lvl="0" marL="457200" rtl="0" algn="l">
              <a:spcBef>
                <a:spcPts val="600"/>
              </a:spcBef>
              <a:spcAft>
                <a:spcPts val="0"/>
              </a:spcAft>
              <a:buClr>
                <a:srgbClr val="70ACFF"/>
              </a:buClr>
              <a:buSzPts val="1100"/>
              <a:buFont typeface="Roboto"/>
              <a:buChar char="-"/>
            </a:pPr>
            <a:r>
              <a:rPr lang="en">
                <a:solidFill>
                  <a:schemeClr val="dk1"/>
                </a:solidFill>
                <a:latin typeface="Roboto"/>
                <a:ea typeface="Roboto"/>
                <a:cs typeface="Roboto"/>
                <a:sym typeface="Roboto"/>
              </a:rPr>
              <a:t>Volume de vendas, com 68%</a:t>
            </a:r>
            <a:endParaRPr>
              <a:solidFill>
                <a:schemeClr val="dk1"/>
              </a:solidFill>
              <a:latin typeface="Roboto"/>
              <a:ea typeface="Roboto"/>
              <a:cs typeface="Roboto"/>
              <a:sym typeface="Roboto"/>
            </a:endParaRPr>
          </a:p>
          <a:p>
            <a:pPr indent="-298450" lvl="0" marL="457200" rtl="0" algn="l">
              <a:spcBef>
                <a:spcPts val="0"/>
              </a:spcBef>
              <a:spcAft>
                <a:spcPts val="0"/>
              </a:spcAft>
              <a:buClr>
                <a:srgbClr val="70ACFF"/>
              </a:buClr>
              <a:buSzPts val="1100"/>
              <a:buFont typeface="Roboto"/>
              <a:buChar char="-"/>
            </a:pPr>
            <a:r>
              <a:rPr lang="en">
                <a:solidFill>
                  <a:schemeClr val="dk1"/>
                </a:solidFill>
                <a:latin typeface="Roboto"/>
                <a:ea typeface="Roboto"/>
                <a:cs typeface="Roboto"/>
                <a:sym typeface="Roboto"/>
              </a:rPr>
              <a:t>Dinheiro em vendas, com 78%</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O segmento </a:t>
            </a:r>
            <a:r>
              <a:rPr b="1" lang="en">
                <a:solidFill>
                  <a:schemeClr val="dk1"/>
                </a:solidFill>
                <a:latin typeface="Roboto"/>
                <a:ea typeface="Roboto"/>
                <a:cs typeface="Roboto"/>
                <a:sym typeface="Roboto"/>
              </a:rPr>
              <a:t>Value</a:t>
            </a:r>
            <a:r>
              <a:rPr lang="en">
                <a:solidFill>
                  <a:schemeClr val="dk1"/>
                </a:solidFill>
                <a:latin typeface="Roboto"/>
                <a:ea typeface="Roboto"/>
                <a:cs typeface="Roboto"/>
                <a:sym typeface="Roboto"/>
              </a:rPr>
              <a:t>, apesar de ter um volume de vendas superior a </a:t>
            </a:r>
            <a:r>
              <a:rPr i="1" lang="en">
                <a:solidFill>
                  <a:schemeClr val="dk1"/>
                </a:solidFill>
                <a:latin typeface="Roboto"/>
                <a:ea typeface="Roboto"/>
                <a:cs typeface="Roboto"/>
                <a:sym typeface="Roboto"/>
              </a:rPr>
              <a:t>Super-Premium</a:t>
            </a:r>
            <a:r>
              <a:rPr lang="en">
                <a:solidFill>
                  <a:schemeClr val="dk1"/>
                </a:solidFill>
                <a:latin typeface="Roboto"/>
                <a:ea typeface="Roboto"/>
                <a:cs typeface="Roboto"/>
                <a:sym typeface="Roboto"/>
              </a:rPr>
              <a:t>, o dinheiro gerado pelas mesmas é </a:t>
            </a:r>
            <a:r>
              <a:rPr b="1" lang="en">
                <a:solidFill>
                  <a:schemeClr val="dk1"/>
                </a:solidFill>
                <a:latin typeface="Roboto"/>
                <a:ea typeface="Roboto"/>
                <a:cs typeface="Roboto"/>
                <a:sym typeface="Roboto"/>
              </a:rPr>
              <a:t>inferior</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Estes dados fazem nos concluir que é mais inteligente apostar no segmento </a:t>
            </a:r>
            <a:r>
              <a:rPr i="1" lang="en">
                <a:solidFill>
                  <a:schemeClr val="dk1"/>
                </a:solidFill>
                <a:latin typeface="Roboto"/>
                <a:ea typeface="Roboto"/>
                <a:cs typeface="Roboto"/>
                <a:sym typeface="Roboto"/>
              </a:rPr>
              <a:t>Super-Premium</a:t>
            </a:r>
            <a:r>
              <a:rPr lang="en">
                <a:solidFill>
                  <a:schemeClr val="dk1"/>
                </a:solidFill>
                <a:latin typeface="Roboto"/>
                <a:ea typeface="Roboto"/>
                <a:cs typeface="Roboto"/>
                <a:sym typeface="Roboto"/>
              </a:rPr>
              <a:t> ou </a:t>
            </a:r>
            <a:r>
              <a:rPr i="1" lang="en">
                <a:solidFill>
                  <a:schemeClr val="dk1"/>
                </a:solidFill>
                <a:latin typeface="Roboto"/>
                <a:ea typeface="Roboto"/>
                <a:cs typeface="Roboto"/>
                <a:sym typeface="Roboto"/>
              </a:rPr>
              <a:t>Moderate</a:t>
            </a:r>
            <a:r>
              <a:rPr lang="en">
                <a:solidFill>
                  <a:schemeClr val="dk1"/>
                </a:solidFill>
                <a:latin typeface="Roboto"/>
                <a:ea typeface="Roboto"/>
                <a:cs typeface="Roboto"/>
                <a:sym typeface="Roboto"/>
              </a:rPr>
              <a:t>, sendo estes os mais benéficos.</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88493e74d_1_4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88493e74d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Clr>
                <a:srgbClr val="70ACFF"/>
              </a:buClr>
              <a:buSzPts val="1100"/>
              <a:buFont typeface="Roboto"/>
              <a:buChar char="-"/>
            </a:pPr>
            <a:r>
              <a:rPr lang="en">
                <a:solidFill>
                  <a:schemeClr val="dk1"/>
                </a:solidFill>
                <a:latin typeface="Roboto"/>
                <a:ea typeface="Roboto"/>
                <a:cs typeface="Roboto"/>
                <a:sym typeface="Roboto"/>
              </a:rPr>
              <a:t>Em 2009 foi descoberto que os consumidores compravam este tipo de lâminas mais frequentemente do que no ano anterior.</a:t>
            </a:r>
            <a:endParaRPr>
              <a:solidFill>
                <a:schemeClr val="dk1"/>
              </a:solidFill>
              <a:latin typeface="Roboto"/>
              <a:ea typeface="Roboto"/>
              <a:cs typeface="Roboto"/>
              <a:sym typeface="Roboto"/>
            </a:endParaRPr>
          </a:p>
          <a:p>
            <a:pPr indent="-298450" lvl="0" marL="457200" rtl="0" algn="l">
              <a:spcBef>
                <a:spcPts val="0"/>
              </a:spcBef>
              <a:spcAft>
                <a:spcPts val="0"/>
              </a:spcAft>
              <a:buClr>
                <a:srgbClr val="70ACFF"/>
              </a:buClr>
              <a:buSzPts val="1100"/>
              <a:buFont typeface="Roboto"/>
              <a:buChar char="-"/>
            </a:pPr>
            <a:r>
              <a:rPr lang="en">
                <a:solidFill>
                  <a:schemeClr val="dk1"/>
                </a:solidFill>
                <a:latin typeface="Roboto"/>
                <a:ea typeface="Roboto"/>
                <a:cs typeface="Roboto"/>
                <a:sym typeface="Roboto"/>
              </a:rPr>
              <a:t>O ciclo de substituição das lâminas ficou mais curto, como explicado nos slides anteriores, o que demonstra uma mudança de comportamento dos consumidores.</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Tendo em conta os dois fatores das tendências, o crescimento deste sector é inevitável, o que faz bastante sentido que 39% dos consumidores deste tipo de lâminas o faça por uma razão social e emocional.</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Considerando aquilo que já observamos no nosso dia a dia, é possível estimar que cada vez mais a percentagem de consumidores por manutenção vai diminuir em relação aos consumidores envolvidos.</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Se por um lado o estigma associado ao homem que se cuida está a diminuir e há uma grande atenção e criação de tendências relacionadas com a aparência masculina contribui para que o homem atual esteja a mudar a sua perspetiva e sinta maior necessidade de tomar conta do seu aspeto e acaba por desenvolver um gosto neste sentido, por outro os jovens de hoje já estão a nascer e desenvolver-se envolvidos por esta realidade.</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Já é observável nos jovens com que convivemos que o cuidado estético está cada vez mais normalizado e intrínseco a cada um. Logo, as próximas gerações, para quem estas ideias vão ser a regra e não a novidade, deverão atribuir ainda mais importância ao seu aspeto físico.</a:t>
            </a:r>
            <a:endParaRPr>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5e12f8320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5e12f832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 abordagem irá diminuir a canibalização de outros produtos mais no caso da Paramount Pro, porque os utilizadores não relacionam a Clean Edge a uma substituição de outros produtos, mas sim um produto adicional que será introduzido num segmento de mercado novo à marca. Assim, seria também possível extender o ciclo de vida da Paramount Pro.</a:t>
            </a:r>
            <a:endParaRPr/>
          </a:p>
          <a:p>
            <a:pPr indent="0" lvl="0" marL="0" rtl="0" algn="l">
              <a:spcBef>
                <a:spcPts val="0"/>
              </a:spcBef>
              <a:spcAft>
                <a:spcPts val="0"/>
              </a:spcAft>
              <a:buNone/>
            </a:pPr>
            <a:r>
              <a:rPr lang="en"/>
              <a:t>A margem de lucro nos dois primeiros anos será superior, pois embora o custo de produção por unidade seja maior e número de vendas muito mais reduzido é compensado pelos gastos em marketing e promoção (que são inferiores) e pela menor taxa de canibalização já referida.</a:t>
            </a:r>
            <a:endParaRPr/>
          </a:p>
          <a:p>
            <a:pPr indent="0" lvl="0" marL="0" rtl="0" algn="l">
              <a:spcBef>
                <a:spcPts val="0"/>
              </a:spcBef>
              <a:spcAft>
                <a:spcPts val="0"/>
              </a:spcAft>
              <a:buNone/>
            </a:pPr>
            <a:r>
              <a:rPr lang="en"/>
              <a:t>Avançando numa perspetiva niche, cria se uma relação mais especial e íntima com os utilizadores da Clean Edge que resulta em lealdade ao produto e consequentemente à marca. </a:t>
            </a:r>
            <a:br>
              <a:rPr lang="en"/>
            </a:br>
            <a:r>
              <a:rPr lang="en"/>
              <a:t>Desta maneira seria possível elevar o prestígio do produto e dar ênfase à sua inovação e tecnologia que este traz ao mercado. Assim, há uma maior conformidade com a imagem que a empresa quer refletir com a Clean Edge.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98ee97b6c_5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98ee97b6c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Enquanto num período de 2 anos a margem de lucro é maior, com uma vista a longo prazo o resultado será menor que uma abordagem mainstream, devido ao efeito de um reduzido numero de vendas unitárias.</a:t>
            </a:r>
            <a:endParaRPr/>
          </a:p>
          <a:p>
            <a:pPr indent="0" lvl="0" marL="0" rtl="0" algn="l">
              <a:spcBef>
                <a:spcPts val="0"/>
              </a:spcBef>
              <a:spcAft>
                <a:spcPts val="0"/>
              </a:spcAft>
              <a:buNone/>
            </a:pPr>
            <a:r>
              <a:rPr lang="en"/>
              <a:t>Sendo um produto niche, a Clean Edge não irá apelar a um público geral. Embora o mercado tenha vindo a apontar para uma maior sofisticação dos consumidores, utilizadores que estão satisfeitos com a sua experiência de barbear não procuram um novo produto com as características  da Clean Edge. No entanto poderá existir casos contrários, em que utilizadores são aliciados a adquirir um produto com maior qualidade como Clean Edge em detrimento da sua preferência anterior que seria a Paramount Pro.</a:t>
            </a:r>
            <a:endParaRPr/>
          </a:p>
          <a:p>
            <a:pPr indent="0" lvl="0" marL="0" rtl="0" algn="l">
              <a:spcBef>
                <a:spcPts val="0"/>
              </a:spcBef>
              <a:spcAft>
                <a:spcPts val="0"/>
              </a:spcAft>
              <a:buNone/>
            </a:pPr>
            <a:r>
              <a:rPr lang="en"/>
              <a:t>Numa abordagem niche seria necessário uma melhor análise do público target e um conhecimento mais cuidado do cliente, todo esse processo exige mais tempo.</a:t>
            </a:r>
            <a:endParaRPr/>
          </a:p>
          <a:p>
            <a:pPr indent="0" lvl="0" marL="0" rtl="0" algn="l">
              <a:spcBef>
                <a:spcPts val="0"/>
              </a:spcBef>
              <a:spcAft>
                <a:spcPts val="0"/>
              </a:spcAft>
              <a:buNone/>
            </a:pPr>
            <a:r>
              <a:rPr lang="en"/>
              <a:t>A Clean Edge tem em sua vantagem a inovação e características tecnológicas face à concorrência, no entanto se for ultrapassado por outro produto concorrente irá com certeza perder peso de mercado.</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98ee97b6c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98ee97b6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Roboto"/>
                <a:ea typeface="Roboto"/>
                <a:cs typeface="Roboto"/>
                <a:sym typeface="Roboto"/>
              </a:rPr>
              <a:t>Também c</a:t>
            </a:r>
            <a:r>
              <a:rPr lang="en">
                <a:solidFill>
                  <a:schemeClr val="dk1"/>
                </a:solidFill>
                <a:latin typeface="Roboto"/>
                <a:ea typeface="Roboto"/>
                <a:cs typeface="Roboto"/>
                <a:sym typeface="Roboto"/>
              </a:rPr>
              <a:t>omo se trata do setor mais baixo dentro do </a:t>
            </a:r>
            <a:r>
              <a:rPr i="1" lang="en">
                <a:solidFill>
                  <a:schemeClr val="dk1"/>
                </a:solidFill>
                <a:latin typeface="Roboto"/>
                <a:ea typeface="Roboto"/>
                <a:cs typeface="Roboto"/>
                <a:sym typeface="Roboto"/>
              </a:rPr>
              <a:t>Super-Premium</a:t>
            </a:r>
            <a:r>
              <a:rPr lang="en">
                <a:solidFill>
                  <a:schemeClr val="dk1"/>
                </a:solidFill>
                <a:latin typeface="Roboto"/>
                <a:ea typeface="Roboto"/>
                <a:cs typeface="Roboto"/>
                <a:sym typeface="Roboto"/>
              </a:rPr>
              <a:t>, aproxima o produto ligeiramente ao setor imediatamente abaixo </a:t>
            </a:r>
            <a:r>
              <a:rPr i="1" lang="en">
                <a:solidFill>
                  <a:schemeClr val="dk1"/>
                </a:solidFill>
                <a:latin typeface="Roboto"/>
                <a:ea typeface="Roboto"/>
                <a:cs typeface="Roboto"/>
                <a:sym typeface="Roboto"/>
              </a:rPr>
              <a:t>Moderate</a:t>
            </a:r>
            <a:r>
              <a:rPr lang="en">
                <a:solidFill>
                  <a:schemeClr val="dk1"/>
                </a:solidFill>
                <a:latin typeface="Roboto"/>
                <a:ea typeface="Roboto"/>
                <a:cs typeface="Roboto"/>
                <a:sym typeface="Roboto"/>
              </a:rPr>
              <a:t>, que apresentava valor mais elevado de vendas em 2009 (43% em volume e 44% em $). Mais uma promessa de maior número de vendas.</a:t>
            </a:r>
            <a:endParaRPr b="1">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98ee97b6c_4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98ee97b6c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98ee97b6c_4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8ee97b6c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Todos os cálculos usados na análise acima (quer tabela, quer texto) encontram-se na spreadsheet auxiliar conferida. Os dados presentes no texto resultam da diferença entre os valores de ambos os anos na abordagem mainstream e niche, ou seja, (ano1_mainstream+ano2_mainstream) - (ano1_niche+ano2_niche)</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98ee97b6c_8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98ee97b6c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Roboto"/>
                <a:ea typeface="Roboto"/>
                <a:cs typeface="Roboto"/>
                <a:sym typeface="Roboto"/>
              </a:rPr>
              <a:t>É possível estimar que as introduções no mercado no espaço de 2 anos sejam significativas e, consequentemente, justifiquem a descida de preço e de setor, dado que é afirmada nas tendências que “The rate of new-product introductions for nondisposable razors and refill cartridges had been accelerated in recent years, with an unprecedented flurry of 22 new stock-keeping units being introduced between 2008 and 20998. Most of these new SKUs were line extensions targeted at the premium segment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88493e74d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88493e7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Quanto ao nome “Clean Edge by Paramount”:</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É ideal para um posicionamento niche, visto que enfatiza a inovação e a qualidade do produto, apontando, então, para um público mais exclusivo. Seria também a primeira entrada da Paramount no mercado Super-Premium, o que poderia trazer novos clientes já fieis à marca, que procuravam alguma inovação proveniente desta marca. Também é necessário ter em conta que, ao optar por este nome, o manager da Grooming Division (Albert Rosenberg), membro respeitado da empresa há mais de duas décadas, ficaria agradado, pois </a:t>
            </a:r>
            <a:r>
              <a:rPr lang="en">
                <a:latin typeface="Roboto"/>
                <a:ea typeface="Roboto"/>
                <a:cs typeface="Roboto"/>
                <a:sym typeface="Roboto"/>
              </a:rPr>
              <a:t>distanciava</a:t>
            </a:r>
            <a:r>
              <a:rPr lang="en">
                <a:latin typeface="Roboto"/>
                <a:ea typeface="Roboto"/>
                <a:cs typeface="Roboto"/>
                <a:sym typeface="Roboto"/>
              </a:rPr>
              <a:t> a Clean Edge da Paramount Pro.</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No entanto, esta mesma distância pode prejudicar o nome Paramount, uma vez que “Clean Edge by Paramount” pode ser visto como uma tentativa de distanciamento da Paramount relativamente aos seus outros produtos inferiores. Numa empresa já um pouco estagnada no mercado, poderia ser passada a ideia de que a Paramount não tencionava associar-se aos produtos mais antigos, podendo afastar alguns dos clientes mais leais.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Quanto ao nome “Paramount Clean Edge”:</a:t>
            </a:r>
            <a:endParaRPr b="1">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Comparativamente ao outro nome, “Paramount Clean Edge” teria a vantagem de interligar o nome da empresa com o novo produto, mantendo o mesmo tipo de branding que a empresa tem adotado ao longo dos anos. No entanto, ao escolher este nome, a Paramount arriscar-se-ia a aumentar a taxa de canibalismo das suas outras duas lâminas, pois um cliente, ao verificar que a Clean Edge tinha uma qualidade muito superior às outras lâminas, por um preço pouco mais elevado, iria preferir o novo produto aos restantes.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Concluindo, a melhor opção da Paramount seria escolher o nome </a:t>
            </a:r>
            <a:r>
              <a:rPr b="1" lang="en">
                <a:solidFill>
                  <a:schemeClr val="dk1"/>
                </a:solidFill>
                <a:latin typeface="Roboto"/>
                <a:ea typeface="Roboto"/>
                <a:cs typeface="Roboto"/>
                <a:sym typeface="Roboto"/>
              </a:rPr>
              <a:t>“Clean Edge by Paramount”</a:t>
            </a:r>
            <a:r>
              <a:rPr lang="en">
                <a:solidFill>
                  <a:schemeClr val="dk1"/>
                </a:solidFill>
                <a:latin typeface="Roboto"/>
                <a:ea typeface="Roboto"/>
                <a:cs typeface="Roboto"/>
                <a:sym typeface="Roboto"/>
              </a:rPr>
              <a:t>, uma vez que seria uma forma de revitalizar a imagem da empresa no mercado, apresentando ao público uma nova lâmina de qualidade muito elevada, mesmo não reforçando o nome da empresa tão fortemente como o outro nome sugerido.</a:t>
            </a:r>
            <a:endParaRPr>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62eea726b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62eea72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Baseado nas características da audiência-alvo - público principalmente masculino e envolvido social e emocionalmente -, e dado o orçamento para marketing reduzido associado com a estratégia niche, a alocação deste deverá ser ponderada.</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Determinou-se a alocação de </a:t>
            </a:r>
            <a:r>
              <a:rPr b="1" lang="en">
                <a:solidFill>
                  <a:schemeClr val="dk1"/>
                </a:solidFill>
                <a:latin typeface="Roboto"/>
                <a:ea typeface="Roboto"/>
                <a:cs typeface="Roboto"/>
                <a:sym typeface="Roboto"/>
              </a:rPr>
              <a:t>40%</a:t>
            </a:r>
            <a:r>
              <a:rPr lang="en">
                <a:solidFill>
                  <a:schemeClr val="dk1"/>
                </a:solidFill>
                <a:latin typeface="Roboto"/>
                <a:ea typeface="Roboto"/>
                <a:cs typeface="Roboto"/>
                <a:sym typeface="Roboto"/>
              </a:rPr>
              <a:t> dos fundos designados a publicidade a </a:t>
            </a:r>
            <a:r>
              <a:rPr b="1" lang="en">
                <a:solidFill>
                  <a:schemeClr val="dk1"/>
                </a:solidFill>
                <a:latin typeface="Roboto"/>
                <a:ea typeface="Roboto"/>
                <a:cs typeface="Roboto"/>
                <a:sym typeface="Roboto"/>
              </a:rPr>
              <a:t>televisão</a:t>
            </a:r>
            <a:r>
              <a:rPr lang="en">
                <a:solidFill>
                  <a:schemeClr val="dk1"/>
                </a:solidFill>
                <a:latin typeface="Roboto"/>
                <a:ea typeface="Roboto"/>
                <a:cs typeface="Roboto"/>
                <a:sym typeface="Roboto"/>
              </a:rPr>
              <a:t> e </a:t>
            </a:r>
            <a:r>
              <a:rPr b="1" lang="en">
                <a:solidFill>
                  <a:schemeClr val="dk1"/>
                </a:solidFill>
                <a:latin typeface="Roboto"/>
                <a:ea typeface="Roboto"/>
                <a:cs typeface="Roboto"/>
                <a:sym typeface="Roboto"/>
              </a:rPr>
              <a:t>internet</a:t>
            </a:r>
            <a:r>
              <a:rPr lang="en">
                <a:solidFill>
                  <a:schemeClr val="dk1"/>
                </a:solidFill>
                <a:latin typeface="Roboto"/>
                <a:ea typeface="Roboto"/>
                <a:cs typeface="Roboto"/>
                <a:sym typeface="Roboto"/>
              </a:rPr>
              <a:t>, respetivamente. Note-se que seria imperial assegurar que a demografia alcançada é representativa do público-alvo, pelo que se apostaria na divulgação do produto em contextos masculinos, como em canais de televisão, redes sociais, revistas e websites do âmbito do desporto, automóvel, moda masculina, etc.</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O </a:t>
            </a:r>
            <a:r>
              <a:rPr b="1" lang="en">
                <a:solidFill>
                  <a:schemeClr val="dk1"/>
                </a:solidFill>
                <a:latin typeface="Roboto"/>
                <a:ea typeface="Roboto"/>
                <a:cs typeface="Roboto"/>
                <a:sym typeface="Roboto"/>
              </a:rPr>
              <a:t>grande incremento na parcela da internet</a:t>
            </a:r>
            <a:r>
              <a:rPr lang="en">
                <a:solidFill>
                  <a:schemeClr val="dk1"/>
                </a:solidFill>
                <a:latin typeface="Roboto"/>
                <a:ea typeface="Roboto"/>
                <a:cs typeface="Roboto"/>
                <a:sym typeface="Roboto"/>
              </a:rPr>
              <a:t>, comparativamente à televisão, é justificada pelo facto de convergir numa demografia mais jovem e propensa a experimentação. Contrasta com a televisão, que atinge um público mais vasto, mas possivelmente com mais idade, o que iria menos em linha com a ideologia revitalizante e inovadora da </a:t>
            </a:r>
            <a:r>
              <a:rPr b="1" i="1" lang="en">
                <a:solidFill>
                  <a:schemeClr val="dk1"/>
                </a:solidFill>
                <a:latin typeface="Roboto"/>
                <a:ea typeface="Roboto"/>
                <a:cs typeface="Roboto"/>
                <a:sym typeface="Roboto"/>
              </a:rPr>
              <a:t>Clean Edge</a:t>
            </a:r>
            <a:r>
              <a:rPr lang="en">
                <a:solidFill>
                  <a:schemeClr val="dk1"/>
                </a:solidFill>
                <a:latin typeface="Roboto"/>
                <a:ea typeface="Roboto"/>
                <a:cs typeface="Roboto"/>
                <a:sym typeface="Roboto"/>
              </a:rPr>
              <a:t>, tendendo a assemelhar-se com a outra lâmina clássica e sólida da empresa, a Paramount Pro.</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Além disso, a atribuição de um anúncio a um certo utilizador é personalizada e está diretamente relacionada com o perfil deste, havendo a possibilidade de filtrar usuários, indo ao encontro de um lançamento bem focado.</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Alterando o foco para </a:t>
            </a:r>
            <a:r>
              <a:rPr b="1" lang="en">
                <a:solidFill>
                  <a:schemeClr val="dk1"/>
                </a:solidFill>
                <a:latin typeface="Roboto"/>
                <a:ea typeface="Roboto"/>
                <a:cs typeface="Roboto"/>
                <a:sym typeface="Roboto"/>
              </a:rPr>
              <a:t>promoções ao consumidor</a:t>
            </a:r>
            <a:r>
              <a:rPr lang="en">
                <a:solidFill>
                  <a:schemeClr val="dk1"/>
                </a:solidFill>
                <a:latin typeface="Roboto"/>
                <a:ea typeface="Roboto"/>
                <a:cs typeface="Roboto"/>
                <a:sym typeface="Roboto"/>
              </a:rPr>
              <a:t>, sugere-se uma forte incidência na geração de </a:t>
            </a:r>
            <a:r>
              <a:rPr b="1" lang="en">
                <a:solidFill>
                  <a:schemeClr val="dk1"/>
                </a:solidFill>
                <a:latin typeface="Roboto"/>
                <a:ea typeface="Roboto"/>
                <a:cs typeface="Roboto"/>
                <a:sym typeface="Roboto"/>
              </a:rPr>
              <a:t>cupões</a:t>
            </a:r>
            <a:r>
              <a:rPr lang="en">
                <a:solidFill>
                  <a:schemeClr val="dk1"/>
                </a:solidFill>
                <a:latin typeface="Roboto"/>
                <a:ea typeface="Roboto"/>
                <a:cs typeface="Roboto"/>
                <a:sym typeface="Roboto"/>
              </a:rPr>
              <a:t>. De facto, independentemente da abordagem como produto mainstream ou niche, cupões de desconto seriam parte fulcral da estratégia de promoção, dada a sua forte capacidade de </a:t>
            </a:r>
            <a:r>
              <a:rPr b="1" lang="en">
                <a:solidFill>
                  <a:schemeClr val="dk1"/>
                </a:solidFill>
                <a:latin typeface="Roboto"/>
                <a:ea typeface="Roboto"/>
                <a:cs typeface="Roboto"/>
                <a:sym typeface="Roboto"/>
              </a:rPr>
              <a:t>impelir potenciais consumidores à experimentação do produto</a:t>
            </a:r>
            <a:r>
              <a:rPr lang="en">
                <a:solidFill>
                  <a:schemeClr val="dk1"/>
                </a:solidFill>
                <a:latin typeface="Roboto"/>
                <a:ea typeface="Roboto"/>
                <a:cs typeface="Roboto"/>
                <a:sym typeface="Roboto"/>
              </a:rPr>
              <a:t>. Os cupões poderão tomar diversas formas, arrancando num simples desconto de preço até estratégias mais arrojadas como ‘BOGO’ (buy one, get one). Ademais, recomenda-se a divulgação destes vales não só em </a:t>
            </a:r>
            <a:r>
              <a:rPr b="1" lang="en">
                <a:solidFill>
                  <a:schemeClr val="dk1"/>
                </a:solidFill>
                <a:latin typeface="Roboto"/>
                <a:ea typeface="Roboto"/>
                <a:cs typeface="Roboto"/>
                <a:sym typeface="Roboto"/>
              </a:rPr>
              <a:t>revistas</a:t>
            </a:r>
            <a:r>
              <a:rPr lang="en">
                <a:solidFill>
                  <a:schemeClr val="dk1"/>
                </a:solidFill>
                <a:latin typeface="Roboto"/>
                <a:ea typeface="Roboto"/>
                <a:cs typeface="Roboto"/>
                <a:sym typeface="Roboto"/>
              </a:rPr>
              <a:t>, mas também em contexto online, seja em </a:t>
            </a:r>
            <a:r>
              <a:rPr b="1" lang="en">
                <a:solidFill>
                  <a:schemeClr val="dk1"/>
                </a:solidFill>
                <a:latin typeface="Roboto"/>
                <a:ea typeface="Roboto"/>
                <a:cs typeface="Roboto"/>
                <a:sym typeface="Roboto"/>
              </a:rPr>
              <a:t>banners de redes sociais como o Facebook</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anúncios de Instagram</a:t>
            </a:r>
            <a:r>
              <a:rPr lang="en">
                <a:solidFill>
                  <a:schemeClr val="dk1"/>
                </a:solidFill>
                <a:latin typeface="Roboto"/>
                <a:ea typeface="Roboto"/>
                <a:cs typeface="Roboto"/>
                <a:sym typeface="Roboto"/>
              </a:rPr>
              <a:t> ou até </a:t>
            </a:r>
            <a:r>
              <a:rPr b="1" lang="en">
                <a:solidFill>
                  <a:schemeClr val="dk1"/>
                </a:solidFill>
                <a:latin typeface="Roboto"/>
                <a:ea typeface="Roboto"/>
                <a:cs typeface="Roboto"/>
                <a:sym typeface="Roboto"/>
              </a:rPr>
              <a:t>patrocínios de canais de YouTube</a:t>
            </a:r>
            <a:r>
              <a:rPr lang="en">
                <a:solidFill>
                  <a:schemeClr val="dk1"/>
                </a:solidFill>
                <a:latin typeface="Roboto"/>
                <a:ea typeface="Roboto"/>
                <a:cs typeface="Roboto"/>
                <a:sym typeface="Roboto"/>
              </a:rPr>
              <a:t> ou </a:t>
            </a:r>
            <a:r>
              <a:rPr b="1" lang="en">
                <a:solidFill>
                  <a:schemeClr val="dk1"/>
                </a:solidFill>
                <a:latin typeface="Roboto"/>
                <a:ea typeface="Roboto"/>
                <a:cs typeface="Roboto"/>
                <a:sym typeface="Roboto"/>
              </a:rPr>
              <a:t>podcasts</a:t>
            </a:r>
            <a:r>
              <a:rPr lang="en">
                <a:solidFill>
                  <a:schemeClr val="dk1"/>
                </a:solidFill>
                <a:latin typeface="Roboto"/>
                <a:ea typeface="Roboto"/>
                <a:cs typeface="Roboto"/>
                <a:sym typeface="Roboto"/>
              </a:rPr>
              <a:t>. De facto, um método de marketing em rápido crescimento assenta na utilização de mass-influencers da internet como via de promoção.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Tome-se, como exemplo, o patrocínio direto a criadores de conteúdo no YouTube, figuras com vasto público maioritariamente jovem, ideal para uma promoção económica de um produto inovador como a </a:t>
            </a:r>
            <a:r>
              <a:rPr i="1" lang="en">
                <a:solidFill>
                  <a:schemeClr val="dk1"/>
                </a:solidFill>
                <a:latin typeface="Roboto"/>
                <a:ea typeface="Roboto"/>
                <a:cs typeface="Roboto"/>
                <a:sym typeface="Roboto"/>
              </a:rPr>
              <a:t>Clean Edge</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Numa perspetiva similar à dos cupões, propõe-se a promoção de packs corretamente descontados com o intuito de condicionar à compra, assim como a alocação de </a:t>
            </a:r>
            <a:r>
              <a:rPr b="1" lang="en">
                <a:solidFill>
                  <a:schemeClr val="dk1"/>
                </a:solidFill>
                <a:latin typeface="Roboto"/>
                <a:ea typeface="Roboto"/>
                <a:cs typeface="Roboto"/>
                <a:sym typeface="Roboto"/>
              </a:rPr>
              <a:t>20% dos fundos para eventos promocionais</a:t>
            </a:r>
            <a:r>
              <a:rPr lang="en">
                <a:solidFill>
                  <a:schemeClr val="dk1"/>
                </a:solidFill>
                <a:latin typeface="Roboto"/>
                <a:ea typeface="Roboto"/>
                <a:cs typeface="Roboto"/>
                <a:sym typeface="Roboto"/>
              </a:rPr>
              <a:t>, numa tentativa de expandir o nome da marca e cativar a atenção do público geral e media. </a:t>
            </a:r>
            <a:r>
              <a:rPr b="1" lang="en">
                <a:solidFill>
                  <a:schemeClr val="dk1"/>
                </a:solidFill>
                <a:latin typeface="Roboto"/>
                <a:ea typeface="Roboto"/>
                <a:cs typeface="Roboto"/>
                <a:sym typeface="Roboto"/>
              </a:rPr>
              <a:t>Displays em loja</a:t>
            </a:r>
            <a:r>
              <a:rPr lang="en">
                <a:solidFill>
                  <a:schemeClr val="dk1"/>
                </a:solidFill>
                <a:latin typeface="Roboto"/>
                <a:ea typeface="Roboto"/>
                <a:cs typeface="Roboto"/>
                <a:sym typeface="Roboto"/>
              </a:rPr>
              <a:t> subtraem 10% ao orçamento proposto, sendo uma forma eficiente e criativa de impulsionar o potencial de compra, expandir a imagem de marca e alcançar uma vantagem competitiva.</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Por fim, analise-se a parcela de </a:t>
            </a:r>
            <a:r>
              <a:rPr b="1" lang="en">
                <a:solidFill>
                  <a:schemeClr val="dk1"/>
                </a:solidFill>
                <a:latin typeface="Roboto"/>
                <a:ea typeface="Roboto"/>
                <a:cs typeface="Roboto"/>
                <a:sym typeface="Roboto"/>
              </a:rPr>
              <a:t>2$ milhões reservada a promoções comerciais</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Exposições</a:t>
            </a:r>
            <a:r>
              <a:rPr lang="en">
                <a:solidFill>
                  <a:schemeClr val="dk1"/>
                </a:solidFill>
                <a:latin typeface="Roboto"/>
                <a:ea typeface="Roboto"/>
                <a:cs typeface="Roboto"/>
                <a:sym typeface="Roboto"/>
              </a:rPr>
              <a:t> onde a experimentação da </a:t>
            </a:r>
            <a:r>
              <a:rPr i="1" lang="en">
                <a:solidFill>
                  <a:schemeClr val="dk1"/>
                </a:solidFill>
                <a:latin typeface="Roboto"/>
                <a:ea typeface="Roboto"/>
                <a:cs typeface="Roboto"/>
                <a:sym typeface="Roboto"/>
              </a:rPr>
              <a:t>Clean Edge</a:t>
            </a:r>
            <a:r>
              <a:rPr lang="en">
                <a:solidFill>
                  <a:schemeClr val="dk1"/>
                </a:solidFill>
                <a:latin typeface="Roboto"/>
                <a:ea typeface="Roboto"/>
                <a:cs typeface="Roboto"/>
                <a:sym typeface="Roboto"/>
              </a:rPr>
              <a:t> é incentivada serão cruciais para demonstrar as suas funcionalidades inovadoras e reposicionar o nome da </a:t>
            </a:r>
            <a:r>
              <a:rPr i="1" lang="en">
                <a:solidFill>
                  <a:schemeClr val="dk1"/>
                </a:solidFill>
                <a:latin typeface="Roboto"/>
                <a:ea typeface="Roboto"/>
                <a:cs typeface="Roboto"/>
                <a:sym typeface="Roboto"/>
              </a:rPr>
              <a:t>Paramount</a:t>
            </a:r>
            <a:r>
              <a:rPr lang="en">
                <a:solidFill>
                  <a:schemeClr val="dk1"/>
                </a:solidFill>
                <a:latin typeface="Roboto"/>
                <a:ea typeface="Roboto"/>
                <a:cs typeface="Roboto"/>
                <a:sym typeface="Roboto"/>
              </a:rPr>
              <a:t> no mercado.</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POP displays</a:t>
            </a:r>
            <a:r>
              <a:rPr lang="en">
                <a:solidFill>
                  <a:schemeClr val="dk1"/>
                </a:solidFill>
                <a:latin typeface="Roboto"/>
                <a:ea typeface="Roboto"/>
                <a:cs typeface="Roboto"/>
                <a:sym typeface="Roboto"/>
              </a:rPr>
              <a:t> cativam, com bastante sucesso, a atenção dos clientes. Podendo ser colocados em qualquer local da loja e tomando a forma de sinais montados em prateleiras, posters ou até LCDs, alcançam um efeito dramático impacto nas vendas de um particular produto. Um estudo conduzido pela Brigham Young University concluiu que displays com sinais superaram em vendas os isentos em 20%. Assim sendo, atribuiu-se-lhes uma generosa percentagem de 35%.</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Co-op advertising</a:t>
            </a:r>
            <a:r>
              <a:rPr lang="en">
                <a:solidFill>
                  <a:schemeClr val="dk1"/>
                </a:solidFill>
                <a:latin typeface="Roboto"/>
                <a:ea typeface="Roboto"/>
                <a:cs typeface="Roboto"/>
                <a:sym typeface="Roboto"/>
              </a:rPr>
              <a:t> é uma forma económica de garantir que fabricantes e distribuidores atingem o mercado-alvo, sendo que a colaboração poderá consistir na incorporação de ações promocionais ou POP displays. A utilização deste tipo de marketing atinge o seu pico de eficiência em conjunção com eventos anuais especiais como o Dia de S. Valentim ou Dia do Pai, épocas que propiciam a multiplicação de vendas deste produto típico masculino.</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No segundo ano, a Paramount deverá adicionar </a:t>
            </a:r>
            <a:r>
              <a:rPr b="1" lang="en">
                <a:solidFill>
                  <a:schemeClr val="dk1"/>
                </a:solidFill>
                <a:latin typeface="Roboto"/>
                <a:ea typeface="Roboto"/>
                <a:cs typeface="Roboto"/>
                <a:sym typeface="Roboto"/>
              </a:rPr>
              <a:t>mais 1$ milhão para investimento em promoções comerciais</a:t>
            </a:r>
            <a:r>
              <a:rPr lang="en">
                <a:solidFill>
                  <a:schemeClr val="dk1"/>
                </a:solidFill>
                <a:latin typeface="Roboto"/>
                <a:ea typeface="Roboto"/>
                <a:cs typeface="Roboto"/>
                <a:sym typeface="Roboto"/>
              </a:rPr>
              <a:t>, deixando os outros métodos de marketing intocados. Esta aposta extra surge num esforço de manter uma exposição alargada em lojas após o primeiro ano e continuar a prender a atenção do consumidor. Através de uma ponderada transição de exposições para </a:t>
            </a:r>
            <a:r>
              <a:rPr b="1" lang="en">
                <a:solidFill>
                  <a:schemeClr val="dk1"/>
                </a:solidFill>
                <a:latin typeface="Roboto"/>
                <a:ea typeface="Roboto"/>
                <a:cs typeface="Roboto"/>
                <a:sym typeface="Roboto"/>
              </a:rPr>
              <a:t>alianças comerciais</a:t>
            </a:r>
            <a:r>
              <a:rPr lang="en">
                <a:solidFill>
                  <a:schemeClr val="dk1"/>
                </a:solidFill>
                <a:latin typeface="Roboto"/>
                <a:ea typeface="Roboto"/>
                <a:cs typeface="Roboto"/>
                <a:sym typeface="Roboto"/>
              </a:rPr>
              <a:t> - descontos oferecidos por distribuidoras, vistos regularmente como um incentivo promocional a curto-prazo -, a Paramount poderá estimular as vendas da Clean Edge, produto esse que, a esse ponto, totalizaria entre um a dois anos no mercado.</a:t>
            </a:r>
            <a:endParaRPr>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5e12f8320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5e12f83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88493e74d_7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88493e74d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5e12f8320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5e12f832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625de1431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25de14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u="sng">
                <a:latin typeface="Roboto"/>
                <a:ea typeface="Roboto"/>
                <a:cs typeface="Roboto"/>
                <a:sym typeface="Roboto"/>
              </a:rPr>
              <a:t>Principais alterações na  categoria non-disposable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 Estudos revelam que os consumidores tornaram-se mais sofisticados e esperam </a:t>
            </a:r>
            <a:r>
              <a:rPr lang="en">
                <a:latin typeface="Roboto"/>
                <a:ea typeface="Roboto"/>
                <a:cs typeface="Roboto"/>
                <a:sym typeface="Roboto"/>
              </a:rPr>
              <a:t>tecnologia</a:t>
            </a:r>
            <a:r>
              <a:rPr lang="en">
                <a:latin typeface="Roboto"/>
                <a:ea typeface="Roboto"/>
                <a:cs typeface="Roboto"/>
                <a:sym typeface="Roboto"/>
              </a:rPr>
              <a:t> mais </a:t>
            </a:r>
            <a:r>
              <a:rPr lang="en">
                <a:latin typeface="Roboto"/>
                <a:ea typeface="Roboto"/>
                <a:cs typeface="Roboto"/>
                <a:sym typeface="Roboto"/>
              </a:rPr>
              <a:t>evoluída e novas lâminas.  O  mercado cresceu 5%, aproximadamente, por ano entre 2007 e 2010. Acompanhando este desenvolvimento, os pontos de distribuição aumentaram o espaço de prateleira, por categoria de produto, e criaram 22 novos SKUs (Stock-keeping units). Todos os presentes neste mercado esperam aumentar as despesas em publicidade, demonstrando a elevada competitividade do mercado .Por fim, a distribuição estava limitada a traditional food stores e drug store, mas, desde 2007 , começaram a distribuir em mass merchandisers e club stores.</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2b36c3a1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2b36c3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u="sng">
                <a:latin typeface="Roboto"/>
                <a:ea typeface="Roboto"/>
                <a:cs typeface="Roboto"/>
                <a:sym typeface="Roboto"/>
              </a:rPr>
              <a:t>Oportunidades</a:t>
            </a:r>
            <a:endParaRPr b="1" i="1"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Em 2010, seria uma boa altura para o lançamento de um novo produto por parte da Paramount, devido à evolução da </a:t>
            </a:r>
            <a:r>
              <a:rPr lang="en">
                <a:latin typeface="Roboto"/>
                <a:ea typeface="Roboto"/>
                <a:cs typeface="Roboto"/>
                <a:sym typeface="Roboto"/>
              </a:rPr>
              <a:t>tendência em male-specific grooming products, e, também, pela categoria non-disposable razor ter um crescimento em vendas de 5% de 2007 a 2010, com especial atenção ao segmento super-premium. Os avanços tecnológicos foram a principal razão para o desenvolvimento das razor super-premium. Outra das razões pela qual esta seria uma boa época para ser introduzido a Clean Edge, é devido à nova geração de consumidores, que está mais disposta a experimentar novos produtos (ciclos de compra são mais curtos).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i="1" lang="en" u="sng">
                <a:solidFill>
                  <a:schemeClr val="dk1"/>
                </a:solidFill>
                <a:latin typeface="Roboto"/>
                <a:ea typeface="Roboto"/>
                <a:cs typeface="Roboto"/>
                <a:sym typeface="Roboto"/>
              </a:rPr>
              <a:t>Ameaças</a:t>
            </a:r>
            <a:endParaRPr b="1" i="1" u="sng">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De momento, o mercado das non-disposable razor é altamente competitivo, principalmente na secção super-premium.Prevê-se que haja mais gastos em publicidade do que vendas (6% e 5%, respetivamente). Os produtos que substituem as non-disposable razors (depilatory creams, waxing, laser hair removal, electric razors e disposable razors) e os competidores apresentam uma ameaça para a Paramount. A introdução de novos produtos com uma tecnologia inovadora poderá se uma ameaça para a Paramount. Por fim, o posicionamento mainstream poderá levar à canibalização.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b="1" i="1" lang="en" u="sng">
                <a:solidFill>
                  <a:schemeClr val="dk1"/>
                </a:solidFill>
                <a:latin typeface="Roboto"/>
                <a:ea typeface="Roboto"/>
                <a:cs typeface="Roboto"/>
                <a:sym typeface="Roboto"/>
              </a:rPr>
              <a:t>Pontos Fortes</a:t>
            </a:r>
            <a:endParaRPr b="1" i="1" u="sng">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Paramount é uma empresa respeitada no mundo inteiro pelos consumidores e entrou no mercado de non-disposable razors em 1962. Em 2009, era líder de mercado com 23,3% retail unit-share e teve 170 milhões de dólares em receitas, 92 milhões de dólares em lucro bruto e  26 milhões de dólares em operating profit, no mercado dos Estados Unidos da América. Paramount Pro é o produto principal da empresa e está em segundo lugar do mercado, apenas o Congent da Prince está à frente. Outro dos pontos fortes seria devido à revolução tecnológica que a Clean Edge traria, pois a inovação na tecnologia iria, um dia, passar a ser mainstream no mercado das non-disposable razors.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b="1" i="1" lang="en" u="sng">
                <a:solidFill>
                  <a:schemeClr val="dk1"/>
                </a:solidFill>
                <a:latin typeface="Roboto"/>
                <a:ea typeface="Roboto"/>
                <a:cs typeface="Roboto"/>
                <a:sym typeface="Roboto"/>
              </a:rPr>
              <a:t>Pontos Fracos</a:t>
            </a:r>
            <a:endParaRPr b="1" i="1" u="sng">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O lançamento da Clean Edge poderá ser a canibalização dos produtos existentes (Pro e Avail), o que afetará o mercado. A preocupação do steering committee e dos diretores poderá afetar o aumento do orçamento de marketing para o lançamento deste novo produto. O facto de não estar presente no segmento super-premium constitui também um ponto fraco. Outra indício é o facto de a Radiance  lançar um produto com tecnologia similar (Navi) 4 meses antes da Clean Edge, Setembro de 2010 e Janeiro de 2011, respetivamente, e estar disposta a gastar 16 milhões de dólares em publicidade.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62b36c3a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2b36c3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u="sng">
                <a:latin typeface="Roboto"/>
                <a:ea typeface="Roboto"/>
                <a:cs typeface="Roboto"/>
                <a:sym typeface="Roboto"/>
              </a:rPr>
              <a:t>Life cycle</a:t>
            </a:r>
            <a:endParaRPr b="1" i="1" u="sng">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Os executivos consideram que o “ciclo de vida” de um produto tornou-se mais curto devido à vontade de os consumidores de tentar novos produtos e das várias campanhas que falam dos </a:t>
            </a:r>
            <a:r>
              <a:rPr lang="en">
                <a:latin typeface="Roboto"/>
                <a:ea typeface="Roboto"/>
                <a:cs typeface="Roboto"/>
                <a:sym typeface="Roboto"/>
              </a:rPr>
              <a:t>benefícios</a:t>
            </a:r>
            <a:r>
              <a:rPr lang="en">
                <a:latin typeface="Roboto"/>
                <a:ea typeface="Roboto"/>
                <a:cs typeface="Roboto"/>
                <a:sym typeface="Roboto"/>
              </a:rPr>
              <a:t> de uma frequente troca de </a:t>
            </a:r>
            <a:r>
              <a:rPr lang="en">
                <a:latin typeface="Roboto"/>
                <a:ea typeface="Roboto"/>
                <a:cs typeface="Roboto"/>
                <a:sym typeface="Roboto"/>
              </a:rPr>
              <a:t>lâminas</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Howard Rosenberg (product manager) é contra a lançamento da Clean Edge como um produto mainstream. Ele acredita que ao entrar neste mercado, Clean Edge vai competir com a Paramount Pro, o que levará a que esta tenha um “ciclo de vida” mais curto. Howard considera que os consumidores passaram a comprar a Clean Edge em vez da Pro.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William Kim (product manager) acredita que a Paramount Pro já atingiu a maturação do seu “ciclo de vida” ,assim seria apenas um questão de tempo até se verificar o </a:t>
            </a:r>
            <a:r>
              <a:rPr lang="en">
                <a:latin typeface="Roboto"/>
                <a:ea typeface="Roboto"/>
                <a:cs typeface="Roboto"/>
                <a:sym typeface="Roboto"/>
              </a:rPr>
              <a:t>declínio</a:t>
            </a:r>
            <a:r>
              <a:rPr lang="en">
                <a:latin typeface="Roboto"/>
                <a:ea typeface="Roboto"/>
                <a:cs typeface="Roboto"/>
                <a:sym typeface="Roboto"/>
              </a:rPr>
              <a:t> de vendas do produto. Este também acredita que posicionar o Clean Edge como mainstream  prenderá os clientes.</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61" name="Shape 61"/>
        <p:cNvGrpSpPr/>
        <p:nvPr/>
      </p:nvGrpSpPr>
      <p:grpSpPr>
        <a:xfrm>
          <a:off x="0" y="0"/>
          <a:ext cx="0" cy="0"/>
          <a:chOff x="0" y="0"/>
          <a:chExt cx="0" cy="0"/>
        </a:xfrm>
      </p:grpSpPr>
      <p:sp>
        <p:nvSpPr>
          <p:cNvPr id="62" name="Google Shape;62;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lstStyle>
            <a:lvl1pPr lvl="0" rtl="0">
              <a:spcBef>
                <a:spcPts val="0"/>
              </a:spcBef>
              <a:spcAft>
                <a:spcPts val="0"/>
              </a:spcAft>
              <a:buClr>
                <a:srgbClr val="000000"/>
              </a:buClr>
              <a:buSzPts val="1400"/>
              <a:buNone/>
              <a:defRPr sz="1400">
                <a:highlight>
                  <a:srgbClr val="70ACFF"/>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lstStyle>
            <a:lvl1pPr indent="-381000" lvl="0" marL="457200" rtl="0" algn="ctr">
              <a:spcBef>
                <a:spcPts val="600"/>
              </a:spcBef>
              <a:spcAft>
                <a:spcPts val="0"/>
              </a:spcAft>
              <a:buClr>
                <a:srgbClr val="70ACFF"/>
              </a:buClr>
              <a:buSzPts val="2400"/>
              <a:buFont typeface="Lora"/>
              <a:buChar char="◉"/>
              <a:defRPr i="1" sz="2400">
                <a:latin typeface="Lora"/>
                <a:ea typeface="Lora"/>
                <a:cs typeface="Lora"/>
                <a:sym typeface="Lora"/>
              </a:defRPr>
            </a:lvl1pPr>
            <a:lvl2pPr indent="-355600" lvl="1" marL="914400" rtl="0" algn="ctr">
              <a:spcBef>
                <a:spcPts val="0"/>
              </a:spcBef>
              <a:spcAft>
                <a:spcPts val="0"/>
              </a:spcAft>
              <a:buClr>
                <a:srgbClr val="70ACFF"/>
              </a:buClr>
              <a:buSzPts val="2000"/>
              <a:buFont typeface="Lora"/>
              <a:buChar char="○"/>
              <a:defRPr i="1">
                <a:latin typeface="Lora"/>
                <a:ea typeface="Lora"/>
                <a:cs typeface="Lora"/>
                <a:sym typeface="Lora"/>
              </a:defRPr>
            </a:lvl2pPr>
            <a:lvl3pPr indent="-355600" lvl="2" marL="1371600" rtl="0" algn="ctr">
              <a:spcBef>
                <a:spcPts val="0"/>
              </a:spcBef>
              <a:spcAft>
                <a:spcPts val="0"/>
              </a:spcAft>
              <a:buClr>
                <a:srgbClr val="70ACFF"/>
              </a:buClr>
              <a:buSzPts val="2000"/>
              <a:buFont typeface="Lora"/>
              <a:buChar char="■"/>
              <a:defRPr i="1">
                <a:latin typeface="Lora"/>
                <a:ea typeface="Lora"/>
                <a:cs typeface="Lora"/>
                <a:sym typeface="Lora"/>
              </a:defRPr>
            </a:lvl3pPr>
            <a:lvl4pPr indent="-381000" lvl="3" marL="1828800" rtl="0" algn="ctr">
              <a:spcBef>
                <a:spcPts val="0"/>
              </a:spcBef>
              <a:spcAft>
                <a:spcPts val="0"/>
              </a:spcAft>
              <a:buClr>
                <a:srgbClr val="70ACFF"/>
              </a:buClr>
              <a:buSzPts val="2400"/>
              <a:buFont typeface="Lora"/>
              <a:buChar char="●"/>
              <a:defRPr i="1" sz="2400">
                <a:latin typeface="Lora"/>
                <a:ea typeface="Lora"/>
                <a:cs typeface="Lora"/>
                <a:sym typeface="Lora"/>
              </a:defRPr>
            </a:lvl4pPr>
            <a:lvl5pPr indent="-381000" lvl="4" marL="2286000" rtl="0" algn="ctr">
              <a:spcBef>
                <a:spcPts val="0"/>
              </a:spcBef>
              <a:spcAft>
                <a:spcPts val="0"/>
              </a:spcAft>
              <a:buClr>
                <a:srgbClr val="70ACFF"/>
              </a:buClr>
              <a:buSzPts val="2400"/>
              <a:buFont typeface="Lora"/>
              <a:buChar char="○"/>
              <a:defRPr i="1" sz="2400">
                <a:latin typeface="Lora"/>
                <a:ea typeface="Lora"/>
                <a:cs typeface="Lora"/>
                <a:sym typeface="Lora"/>
              </a:defRPr>
            </a:lvl5pPr>
            <a:lvl6pPr indent="-381000" lvl="5" marL="2743200" rtl="0" algn="ctr">
              <a:spcBef>
                <a:spcPts val="0"/>
              </a:spcBef>
              <a:spcAft>
                <a:spcPts val="0"/>
              </a:spcAft>
              <a:buClr>
                <a:srgbClr val="70ACFF"/>
              </a:buClr>
              <a:buSzPts val="2400"/>
              <a:buFont typeface="Lora"/>
              <a:buChar char="■"/>
              <a:defRPr i="1" sz="2400">
                <a:latin typeface="Lora"/>
                <a:ea typeface="Lora"/>
                <a:cs typeface="Lora"/>
                <a:sym typeface="Lora"/>
              </a:defRPr>
            </a:lvl6pPr>
            <a:lvl7pPr indent="-381000" lvl="6" marL="3200400" rtl="0" algn="ctr">
              <a:spcBef>
                <a:spcPts val="0"/>
              </a:spcBef>
              <a:spcAft>
                <a:spcPts val="0"/>
              </a:spcAft>
              <a:buClr>
                <a:srgbClr val="70ACFF"/>
              </a:buClr>
              <a:buSzPts val="2400"/>
              <a:buFont typeface="Lora"/>
              <a:buChar char="●"/>
              <a:defRPr i="1" sz="2400">
                <a:latin typeface="Lora"/>
                <a:ea typeface="Lora"/>
                <a:cs typeface="Lora"/>
                <a:sym typeface="Lora"/>
              </a:defRPr>
            </a:lvl7pPr>
            <a:lvl8pPr indent="-381000" lvl="7" marL="3657600" rtl="0" algn="ctr">
              <a:spcBef>
                <a:spcPts val="0"/>
              </a:spcBef>
              <a:spcAft>
                <a:spcPts val="0"/>
              </a:spcAft>
              <a:buClr>
                <a:srgbClr val="70ACFF"/>
              </a:buClr>
              <a:buSzPts val="2400"/>
              <a:buFont typeface="Lora"/>
              <a:buChar char="○"/>
              <a:defRPr i="1" sz="2400">
                <a:latin typeface="Lora"/>
                <a:ea typeface="Lora"/>
                <a:cs typeface="Lora"/>
                <a:sym typeface="Lora"/>
              </a:defRPr>
            </a:lvl8pPr>
            <a:lvl9pPr indent="-381000" lvl="8" marL="4114800" algn="ctr">
              <a:spcBef>
                <a:spcPts val="0"/>
              </a:spcBef>
              <a:spcAft>
                <a:spcPts val="0"/>
              </a:spcAft>
              <a:buClr>
                <a:srgbClr val="70ACFF"/>
              </a:buClr>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750725"/>
            <a:ext cx="9168300" cy="1560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547767"/>
            <a:ext cx="405900" cy="4059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541668"/>
            <a:ext cx="3878400" cy="435600"/>
          </a:xfrm>
          <a:prstGeom prst="rect">
            <a:avLst/>
          </a:prstGeom>
          <a:solidFill>
            <a:srgbClr val="FFFFFF"/>
          </a:solidFill>
        </p:spPr>
        <p:txBody>
          <a:bodyPr anchorCtr="0" anchor="ctr" bIns="91425" lIns="91425" spcFirstLastPara="1" rIns="91425" wrap="square" tIns="91425"/>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lstStyle>
            <a:lvl1pPr indent="-381000" lvl="0" marL="457200" rtl="0">
              <a:spcBef>
                <a:spcPts val="600"/>
              </a:spcBef>
              <a:spcAft>
                <a:spcPts val="0"/>
              </a:spcAft>
              <a:buClr>
                <a:srgbClr val="70ACFF"/>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70ACFF"/>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70ACFF"/>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9pPr>
          </a:lstStyle>
          <a:p/>
        </p:txBody>
      </p:sp>
      <p:sp>
        <p:nvSpPr>
          <p:cNvPr id="31" name="Google Shape;31;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idx="1" type="body"/>
          </p:nvPr>
        </p:nvSpPr>
        <p:spPr>
          <a:xfrm>
            <a:off x="1381250" y="1618700"/>
            <a:ext cx="3425400" cy="32310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4" name="Google Shape;34;p6"/>
          <p:cNvSpPr txBox="1"/>
          <p:nvPr>
            <p:ph idx="2" type="body"/>
          </p:nvPr>
        </p:nvSpPr>
        <p:spPr>
          <a:xfrm>
            <a:off x="5012916" y="1618700"/>
            <a:ext cx="3425400" cy="32310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5" name="Google Shape;35;p6"/>
          <p:cNvCxnSpPr/>
          <p:nvPr/>
        </p:nvCxnSpPr>
        <p:spPr>
          <a:xfrm>
            <a:off x="0" y="750725"/>
            <a:ext cx="9168300" cy="15600"/>
          </a:xfrm>
          <a:prstGeom prst="straightConnector1">
            <a:avLst/>
          </a:prstGeom>
          <a:noFill/>
          <a:ln cap="flat" cmpd="sng" w="9525">
            <a:solidFill>
              <a:srgbClr val="CCCCCC"/>
            </a:solidFill>
            <a:prstDash val="solid"/>
            <a:round/>
            <a:headEnd len="med" w="med" type="none"/>
            <a:tailEnd len="med" w="med" type="none"/>
          </a:ln>
        </p:spPr>
      </p:cxnSp>
      <p:sp>
        <p:nvSpPr>
          <p:cNvPr id="36" name="Google Shape;36;p6"/>
          <p:cNvSpPr/>
          <p:nvPr/>
        </p:nvSpPr>
        <p:spPr>
          <a:xfrm>
            <a:off x="817475" y="547767"/>
            <a:ext cx="405900" cy="4059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6"/>
          <p:cNvSpPr txBox="1"/>
          <p:nvPr>
            <p:ph type="title"/>
          </p:nvPr>
        </p:nvSpPr>
        <p:spPr>
          <a:xfrm>
            <a:off x="1381250" y="541668"/>
            <a:ext cx="3878400" cy="435600"/>
          </a:xfrm>
          <a:prstGeom prst="rect">
            <a:avLst/>
          </a:prstGeom>
          <a:solidFill>
            <a:srgbClr val="FFFFFF"/>
          </a:solidFill>
        </p:spPr>
        <p:txBody>
          <a:bodyPr anchorCtr="0" anchor="ctr" bIns="91425" lIns="91425" spcFirstLastPara="1" rIns="91425" wrap="square" tIns="91425"/>
          <a:lstStyle>
            <a:lvl1pPr lvl="0">
              <a:spcBef>
                <a:spcPts val="0"/>
              </a:spcBef>
              <a:spcAft>
                <a:spcPts val="0"/>
              </a:spcAft>
              <a:buSzPts val="2000"/>
              <a:buNone/>
              <a:defRPr>
                <a:highlight>
                  <a:srgbClr val="FFFFFF"/>
                </a:highlight>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9" name="Shape 39"/>
        <p:cNvGrpSpPr/>
        <p:nvPr/>
      </p:nvGrpSpPr>
      <p:grpSpPr>
        <a:xfrm>
          <a:off x="0" y="0"/>
          <a:ext cx="0" cy="0"/>
          <a:chOff x="0" y="0"/>
          <a:chExt cx="0" cy="0"/>
        </a:xfrm>
      </p:grpSpPr>
      <p:cxnSp>
        <p:nvCxnSpPr>
          <p:cNvPr id="40" name="Google Shape;40;p7"/>
          <p:cNvCxnSpPr/>
          <p:nvPr/>
        </p:nvCxnSpPr>
        <p:spPr>
          <a:xfrm>
            <a:off x="0" y="750725"/>
            <a:ext cx="9168300" cy="15600"/>
          </a:xfrm>
          <a:prstGeom prst="straightConnector1">
            <a:avLst/>
          </a:prstGeom>
          <a:noFill/>
          <a:ln cap="flat" cmpd="sng" w="9525">
            <a:solidFill>
              <a:srgbClr val="CCCCCC"/>
            </a:solidFill>
            <a:prstDash val="solid"/>
            <a:round/>
            <a:headEnd len="med" w="med" type="none"/>
            <a:tailEnd len="med" w="med" type="none"/>
          </a:ln>
        </p:spPr>
      </p:cxnSp>
      <p:sp>
        <p:nvSpPr>
          <p:cNvPr id="41" name="Google Shape;41;p7"/>
          <p:cNvSpPr txBox="1"/>
          <p:nvPr>
            <p:ph type="title"/>
          </p:nvPr>
        </p:nvSpPr>
        <p:spPr>
          <a:xfrm>
            <a:off x="1381250" y="541668"/>
            <a:ext cx="3878400" cy="435600"/>
          </a:xfrm>
          <a:prstGeom prst="rect">
            <a:avLst/>
          </a:prstGeom>
          <a:solidFill>
            <a:srgbClr val="FFFFFF"/>
          </a:solidFill>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2" name="Google Shape;42;p7"/>
          <p:cNvSpPr txBox="1"/>
          <p:nvPr>
            <p:ph idx="1" type="body"/>
          </p:nvPr>
        </p:nvSpPr>
        <p:spPr>
          <a:xfrm>
            <a:off x="1381250"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3" name="Google Shape;43;p7"/>
          <p:cNvSpPr txBox="1"/>
          <p:nvPr>
            <p:ph idx="2" type="body"/>
          </p:nvPr>
        </p:nvSpPr>
        <p:spPr>
          <a:xfrm>
            <a:off x="3834912"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3" type="body"/>
          </p:nvPr>
        </p:nvSpPr>
        <p:spPr>
          <a:xfrm>
            <a:off x="6288573"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p:nvPr/>
        </p:nvSpPr>
        <p:spPr>
          <a:xfrm>
            <a:off x="817475" y="547767"/>
            <a:ext cx="405900" cy="4059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cxnSp>
        <p:nvCxnSpPr>
          <p:cNvPr id="48" name="Google Shape;48;p8"/>
          <p:cNvCxnSpPr/>
          <p:nvPr/>
        </p:nvCxnSpPr>
        <p:spPr>
          <a:xfrm>
            <a:off x="0" y="750725"/>
            <a:ext cx="9168300" cy="15600"/>
          </a:xfrm>
          <a:prstGeom prst="straightConnector1">
            <a:avLst/>
          </a:prstGeom>
          <a:noFill/>
          <a:ln cap="flat" cmpd="sng" w="9525">
            <a:solidFill>
              <a:srgbClr val="CCCCCC"/>
            </a:solidFill>
            <a:prstDash val="solid"/>
            <a:round/>
            <a:headEnd len="med" w="med" type="none"/>
            <a:tailEnd len="med" w="med" type="none"/>
          </a:ln>
        </p:spPr>
      </p:cxnSp>
      <p:sp>
        <p:nvSpPr>
          <p:cNvPr id="49" name="Google Shape;49;p8"/>
          <p:cNvSpPr txBox="1"/>
          <p:nvPr>
            <p:ph type="title"/>
          </p:nvPr>
        </p:nvSpPr>
        <p:spPr>
          <a:xfrm>
            <a:off x="1381250" y="556125"/>
            <a:ext cx="3878400" cy="435600"/>
          </a:xfrm>
          <a:prstGeom prst="rect">
            <a:avLst/>
          </a:prstGeom>
          <a:solidFill>
            <a:srgbClr val="FFFFFF"/>
          </a:solidFill>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0" name="Google Shape;50;p8"/>
          <p:cNvSpPr/>
          <p:nvPr/>
        </p:nvSpPr>
        <p:spPr>
          <a:xfrm>
            <a:off x="817475" y="547767"/>
            <a:ext cx="405900" cy="4059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9"/>
          <p:cNvSpPr txBox="1"/>
          <p:nvPr>
            <p:ph idx="1" type="body"/>
          </p:nvPr>
        </p:nvSpPr>
        <p:spPr>
          <a:xfrm>
            <a:off x="1990450" y="4037375"/>
            <a:ext cx="5163000" cy="519600"/>
          </a:xfrm>
          <a:prstGeom prst="rect">
            <a:avLst/>
          </a:prstGeom>
        </p:spPr>
        <p:txBody>
          <a:bodyPr anchorCtr="0" anchor="b" bIns="91425" lIns="91425" spcFirstLastPara="1" rIns="91425" wrap="square" tIns="91425"/>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4" name="Google Shape;54;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9"/>
          <p:cNvSpPr/>
          <p:nvPr/>
        </p:nvSpPr>
        <p:spPr>
          <a:xfrm>
            <a:off x="4457400" y="4551496"/>
            <a:ext cx="229200" cy="2292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cxnSp>
        <p:nvCxnSpPr>
          <p:cNvPr id="58" name="Google Shape;58;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10"/>
          <p:cNvSpPr/>
          <p:nvPr/>
        </p:nvSpPr>
        <p:spPr>
          <a:xfrm>
            <a:off x="4293700" y="4235405"/>
            <a:ext cx="556500" cy="5565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70ACFF"/>
              </a:buClr>
              <a:buSzPts val="2400"/>
              <a:buFont typeface="Quattrocento Sans"/>
              <a:buChar char="◉"/>
              <a:defRPr sz="2400">
                <a:latin typeface="Quattrocento Sans"/>
                <a:ea typeface="Quattrocento Sans"/>
                <a:cs typeface="Quattrocento Sans"/>
                <a:sym typeface="Quattrocento Sans"/>
              </a:defRPr>
            </a:lvl1pPr>
            <a:lvl2pPr indent="-355600" lvl="1" marL="914400">
              <a:spcBef>
                <a:spcPts val="0"/>
              </a:spcBef>
              <a:spcAft>
                <a:spcPts val="0"/>
              </a:spcAft>
              <a:buClr>
                <a:srgbClr val="70ACFF"/>
              </a:buClr>
              <a:buSzPts val="2000"/>
              <a:buFont typeface="Quattrocento Sans"/>
              <a:buChar char="○"/>
              <a:defRPr sz="2000">
                <a:latin typeface="Quattrocento Sans"/>
                <a:ea typeface="Quattrocento Sans"/>
                <a:cs typeface="Quattrocento Sans"/>
                <a:sym typeface="Quattrocento Sans"/>
              </a:defRPr>
            </a:lvl2pPr>
            <a:lvl3pPr indent="-355600" lvl="2" marL="1371600">
              <a:spcBef>
                <a:spcPts val="0"/>
              </a:spcBef>
              <a:spcAft>
                <a:spcPts val="0"/>
              </a:spcAft>
              <a:buClr>
                <a:srgbClr val="70ACFF"/>
              </a:buClr>
              <a:buSzPts val="2000"/>
              <a:buFont typeface="Quattrocento Sans"/>
              <a:buChar char="■"/>
              <a:defRPr sz="2000">
                <a:latin typeface="Quattrocento Sans"/>
                <a:ea typeface="Quattrocento Sans"/>
                <a:cs typeface="Quattrocento Sans"/>
                <a:sym typeface="Quattrocento Sans"/>
              </a:defRPr>
            </a:lvl3pPr>
            <a:lvl4pPr indent="-342900" lvl="3" marL="18288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4pPr>
            <a:lvl5pPr indent="-342900" lvl="4" marL="22860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5pPr>
            <a:lvl6pPr indent="-342900" lvl="5" marL="27432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6pPr>
            <a:lvl7pPr indent="-342900" lvl="6" marL="32004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7pPr>
            <a:lvl8pPr indent="-342900" lvl="7" marL="36576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8pPr>
            <a:lvl9pPr indent="-342900" lvl="8" marL="41148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lstStyle>
            <a:lvl1pPr lvl="0">
              <a:spcBef>
                <a:spcPts val="0"/>
              </a:spcBef>
              <a:spcAft>
                <a:spcPts val="0"/>
              </a:spcAft>
              <a:buSzPts val="2000"/>
              <a:buFont typeface="Lora"/>
              <a:buNone/>
              <a:defRPr b="1" sz="2000">
                <a:latin typeface="Lora"/>
                <a:ea typeface="Lora"/>
                <a:cs typeface="Lora"/>
                <a:sym typeface="Lora"/>
              </a:defRPr>
            </a:lvl1pPr>
            <a:lvl2pPr lvl="1">
              <a:spcBef>
                <a:spcPts val="0"/>
              </a:spcBef>
              <a:spcAft>
                <a:spcPts val="0"/>
              </a:spcAft>
              <a:buSzPts val="2000"/>
              <a:buFont typeface="Lora"/>
              <a:buNone/>
              <a:defRPr b="1" sz="2000">
                <a:latin typeface="Lora"/>
                <a:ea typeface="Lora"/>
                <a:cs typeface="Lora"/>
                <a:sym typeface="Lora"/>
              </a:defRPr>
            </a:lvl2pPr>
            <a:lvl3pPr lvl="2">
              <a:spcBef>
                <a:spcPts val="0"/>
              </a:spcBef>
              <a:spcAft>
                <a:spcPts val="0"/>
              </a:spcAft>
              <a:buSzPts val="2000"/>
              <a:buFont typeface="Lora"/>
              <a:buNone/>
              <a:defRPr b="1" sz="2000">
                <a:latin typeface="Lora"/>
                <a:ea typeface="Lora"/>
                <a:cs typeface="Lora"/>
                <a:sym typeface="Lora"/>
              </a:defRPr>
            </a:lvl3pPr>
            <a:lvl4pPr lvl="3">
              <a:spcBef>
                <a:spcPts val="0"/>
              </a:spcBef>
              <a:spcAft>
                <a:spcPts val="0"/>
              </a:spcAft>
              <a:buSzPts val="2000"/>
              <a:buFont typeface="Lora"/>
              <a:buNone/>
              <a:defRPr b="1" sz="2000">
                <a:latin typeface="Lora"/>
                <a:ea typeface="Lora"/>
                <a:cs typeface="Lora"/>
                <a:sym typeface="Lora"/>
              </a:defRPr>
            </a:lvl4pPr>
            <a:lvl5pPr lvl="4">
              <a:spcBef>
                <a:spcPts val="0"/>
              </a:spcBef>
              <a:spcAft>
                <a:spcPts val="0"/>
              </a:spcAft>
              <a:buSzPts val="2000"/>
              <a:buFont typeface="Lora"/>
              <a:buNone/>
              <a:defRPr b="1" sz="2000">
                <a:latin typeface="Lora"/>
                <a:ea typeface="Lora"/>
                <a:cs typeface="Lora"/>
                <a:sym typeface="Lora"/>
              </a:defRPr>
            </a:lvl5pPr>
            <a:lvl6pPr lvl="5">
              <a:spcBef>
                <a:spcPts val="0"/>
              </a:spcBef>
              <a:spcAft>
                <a:spcPts val="0"/>
              </a:spcAft>
              <a:buSzPts val="2000"/>
              <a:buFont typeface="Lora"/>
              <a:buNone/>
              <a:defRPr b="1" sz="2000">
                <a:latin typeface="Lora"/>
                <a:ea typeface="Lora"/>
                <a:cs typeface="Lora"/>
                <a:sym typeface="Lora"/>
              </a:defRPr>
            </a:lvl6pPr>
            <a:lvl7pPr lvl="6">
              <a:spcBef>
                <a:spcPts val="0"/>
              </a:spcBef>
              <a:spcAft>
                <a:spcPts val="0"/>
              </a:spcAft>
              <a:buSzPts val="2000"/>
              <a:buFont typeface="Lora"/>
              <a:buNone/>
              <a:defRPr b="1" sz="2000">
                <a:latin typeface="Lora"/>
                <a:ea typeface="Lora"/>
                <a:cs typeface="Lora"/>
                <a:sym typeface="Lora"/>
              </a:defRPr>
            </a:lvl7pPr>
            <a:lvl8pPr lvl="7">
              <a:spcBef>
                <a:spcPts val="0"/>
              </a:spcBef>
              <a:spcAft>
                <a:spcPts val="0"/>
              </a:spcAft>
              <a:buSzPts val="2000"/>
              <a:buFont typeface="Lora"/>
              <a:buNone/>
              <a:defRPr b="1" sz="2000">
                <a:latin typeface="Lora"/>
                <a:ea typeface="Lora"/>
                <a:cs typeface="Lora"/>
                <a:sym typeface="Lora"/>
              </a:defRPr>
            </a:lvl8pPr>
            <a:lvl9pPr lvl="8">
              <a:spcBef>
                <a:spcPts val="0"/>
              </a:spcBef>
              <a:spcAft>
                <a:spcPts val="0"/>
              </a:spcAft>
              <a:buSzPts val="2000"/>
              <a:buFont typeface="Lora"/>
              <a:buNone/>
              <a:defRPr b="1" sz="2000">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 Edge Razor</a:t>
            </a:r>
            <a:endParaRPr/>
          </a:p>
        </p:txBody>
      </p:sp>
      <p:sp>
        <p:nvSpPr>
          <p:cNvPr id="68" name="Google Shape;68;p12"/>
          <p:cNvSpPr txBox="1"/>
          <p:nvPr/>
        </p:nvSpPr>
        <p:spPr>
          <a:xfrm>
            <a:off x="989550" y="3839225"/>
            <a:ext cx="7164900" cy="82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Quattrocento Sans"/>
                <a:ea typeface="Quattrocento Sans"/>
                <a:cs typeface="Quattrocento Sans"/>
                <a:sym typeface="Quattrocento Sans"/>
              </a:rPr>
              <a:t>Enterprise Management</a:t>
            </a:r>
            <a:endParaRPr>
              <a:latin typeface="Quattrocento Sans"/>
              <a:ea typeface="Quattrocento Sans"/>
              <a:cs typeface="Quattrocento Sans"/>
              <a:sym typeface="Quattrocento Sans"/>
            </a:endParaRPr>
          </a:p>
          <a:p>
            <a:pPr indent="0" lvl="0" marL="0" rtl="0" algn="r">
              <a:spcBef>
                <a:spcPts val="0"/>
              </a:spcBef>
              <a:spcAft>
                <a:spcPts val="0"/>
              </a:spcAft>
              <a:buNone/>
            </a:pPr>
            <a:r>
              <a:rPr lang="en">
                <a:latin typeface="Quattrocento Sans"/>
                <a:ea typeface="Quattrocento Sans"/>
                <a:cs typeface="Quattrocento Sans"/>
                <a:sym typeface="Quattrocento Sans"/>
              </a:rPr>
              <a:t>2018/2019</a:t>
            </a:r>
            <a:endParaRPr>
              <a:latin typeface="Quattrocento Sans"/>
              <a:ea typeface="Quattrocento Sans"/>
              <a:cs typeface="Quattrocento Sans"/>
              <a:sym typeface="Quattrocento Sans"/>
            </a:endParaRPr>
          </a:p>
          <a:p>
            <a:pPr indent="0" lvl="0" marL="0" rtl="0" algn="r">
              <a:spcBef>
                <a:spcPts val="0"/>
              </a:spcBef>
              <a:spcAft>
                <a:spcPts val="0"/>
              </a:spcAft>
              <a:buNone/>
            </a:pPr>
            <a:r>
              <a:rPr lang="en">
                <a:latin typeface="Quattrocento Sans"/>
                <a:ea typeface="Quattrocento Sans"/>
                <a:cs typeface="Quattrocento Sans"/>
                <a:sym typeface="Quattrocento Sans"/>
              </a:rPr>
              <a:t>Integrated Master in Informatics and Computer Engineering</a:t>
            </a:r>
            <a:endParaRPr sz="1200">
              <a:latin typeface="Quattrocento Sans"/>
              <a:ea typeface="Quattrocento Sans"/>
              <a:cs typeface="Quattrocento Sans"/>
              <a:sym typeface="Quattrocento Sans"/>
            </a:endParaRPr>
          </a:p>
          <a:p>
            <a:pPr indent="0" lvl="0" marL="0" rtl="0" algn="ctr">
              <a:spcBef>
                <a:spcPts val="0"/>
              </a:spcBef>
              <a:spcAft>
                <a:spcPts val="0"/>
              </a:spcAft>
              <a:buNone/>
            </a:pPr>
            <a:r>
              <a:t/>
            </a:r>
            <a:endParaRPr sz="1200">
              <a:latin typeface="Quattrocento Sans"/>
              <a:ea typeface="Quattrocento Sans"/>
              <a:cs typeface="Quattrocento Sans"/>
              <a:sym typeface="Quattrocento Sans"/>
            </a:endParaRPr>
          </a:p>
        </p:txBody>
      </p:sp>
      <p:pic>
        <p:nvPicPr>
          <p:cNvPr id="69" name="Google Shape;69;p12"/>
          <p:cNvPicPr preferRelativeResize="0"/>
          <p:nvPr/>
        </p:nvPicPr>
        <p:blipFill>
          <a:blip r:embed="rId3">
            <a:alphaModFix/>
          </a:blip>
          <a:stretch>
            <a:fillRect/>
          </a:stretch>
        </p:blipFill>
        <p:spPr>
          <a:xfrm>
            <a:off x="996625" y="386200"/>
            <a:ext cx="2402124" cy="942175"/>
          </a:xfrm>
          <a:prstGeom prst="rect">
            <a:avLst/>
          </a:prstGeom>
          <a:noFill/>
          <a:ln>
            <a:noFill/>
          </a:ln>
        </p:spPr>
      </p:pic>
      <p:sp>
        <p:nvSpPr>
          <p:cNvPr id="70" name="Google Shape;70;p12"/>
          <p:cNvSpPr/>
          <p:nvPr/>
        </p:nvSpPr>
        <p:spPr>
          <a:xfrm>
            <a:off x="1244761" y="3501441"/>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1"/>
          <p:cNvSpPr txBox="1"/>
          <p:nvPr>
            <p:ph idx="1" type="body"/>
          </p:nvPr>
        </p:nvSpPr>
        <p:spPr>
          <a:xfrm>
            <a:off x="1381250" y="984175"/>
            <a:ext cx="6809700" cy="116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A segmentação do mercado de lâminas não descartáveis foi baseada em </a:t>
            </a:r>
            <a:r>
              <a:rPr b="1" lang="en" sz="1400"/>
              <a:t>preço e qualidade</a:t>
            </a:r>
            <a:r>
              <a:rPr lang="en" sz="1400"/>
              <a:t>, onde cada segmento representa um grupo de consumidores com características semelhantes. Em função </a:t>
            </a:r>
            <a:r>
              <a:rPr lang="en" sz="1400"/>
              <a:t>dessas</a:t>
            </a:r>
            <a:r>
              <a:rPr lang="en" sz="1400"/>
              <a:t> semelhanças, os consumidores tendem a responder de forma similar a uma determinada estratégia de marketing.</a:t>
            </a:r>
            <a:endParaRPr sz="1400"/>
          </a:p>
        </p:txBody>
      </p:sp>
      <p:sp>
        <p:nvSpPr>
          <p:cNvPr id="174" name="Google Shape;174;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5" name="Google Shape;175;p21"/>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2</a:t>
            </a:r>
            <a:endParaRPr sz="2000">
              <a:latin typeface="Lora"/>
              <a:ea typeface="Lora"/>
              <a:cs typeface="Lora"/>
              <a:sym typeface="Lora"/>
            </a:endParaRPr>
          </a:p>
        </p:txBody>
      </p:sp>
      <p:sp>
        <p:nvSpPr>
          <p:cNvPr id="176" name="Google Shape;176;p21"/>
          <p:cNvSpPr txBox="1"/>
          <p:nvPr>
            <p:ph type="title"/>
          </p:nvPr>
        </p:nvSpPr>
        <p:spPr>
          <a:xfrm>
            <a:off x="1381250" y="541675"/>
            <a:ext cx="5265900" cy="44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How is the </a:t>
            </a:r>
            <a:r>
              <a:rPr lang="en" sz="1600"/>
              <a:t>non disposable</a:t>
            </a:r>
            <a:r>
              <a:rPr lang="en" sz="1600"/>
              <a:t> razor market segmented?</a:t>
            </a:r>
            <a:endParaRPr sz="1600"/>
          </a:p>
        </p:txBody>
      </p:sp>
      <p:sp>
        <p:nvSpPr>
          <p:cNvPr id="177" name="Google Shape;177;p21"/>
          <p:cNvSpPr/>
          <p:nvPr/>
        </p:nvSpPr>
        <p:spPr>
          <a:xfrm>
            <a:off x="4107743" y="22890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Mercado</a:t>
            </a:r>
            <a:endParaRPr>
              <a:solidFill>
                <a:srgbClr val="FFFFFF"/>
              </a:solidFill>
            </a:endParaRPr>
          </a:p>
        </p:txBody>
      </p:sp>
      <p:sp>
        <p:nvSpPr>
          <p:cNvPr id="178" name="Google Shape;178;p21"/>
          <p:cNvSpPr/>
          <p:nvPr/>
        </p:nvSpPr>
        <p:spPr>
          <a:xfrm>
            <a:off x="5878040" y="31887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Value</a:t>
            </a:r>
            <a:endParaRPr>
              <a:solidFill>
                <a:srgbClr val="FFFFFF"/>
              </a:solidFill>
            </a:endParaRPr>
          </a:p>
        </p:txBody>
      </p:sp>
      <p:sp>
        <p:nvSpPr>
          <p:cNvPr id="179" name="Google Shape;179;p21"/>
          <p:cNvSpPr/>
          <p:nvPr/>
        </p:nvSpPr>
        <p:spPr>
          <a:xfrm>
            <a:off x="2337447" y="31887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Super-Premium</a:t>
            </a:r>
            <a:endParaRPr>
              <a:solidFill>
                <a:srgbClr val="FFFFFF"/>
              </a:solidFill>
            </a:endParaRPr>
          </a:p>
        </p:txBody>
      </p:sp>
      <p:sp>
        <p:nvSpPr>
          <p:cNvPr id="180" name="Google Shape;180;p21"/>
          <p:cNvSpPr/>
          <p:nvPr/>
        </p:nvSpPr>
        <p:spPr>
          <a:xfrm>
            <a:off x="1492200" y="4088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Niche</a:t>
            </a:r>
            <a:endParaRPr>
              <a:solidFill>
                <a:srgbClr val="FFFFFF"/>
              </a:solidFill>
            </a:endParaRPr>
          </a:p>
        </p:txBody>
      </p:sp>
      <p:sp>
        <p:nvSpPr>
          <p:cNvPr id="181" name="Google Shape;181;p21"/>
          <p:cNvSpPr/>
          <p:nvPr/>
        </p:nvSpPr>
        <p:spPr>
          <a:xfrm>
            <a:off x="3182693" y="4088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Mainstream</a:t>
            </a:r>
            <a:endParaRPr>
              <a:solidFill>
                <a:srgbClr val="FFFFFF"/>
              </a:solidFill>
            </a:endParaRPr>
          </a:p>
        </p:txBody>
      </p:sp>
      <p:cxnSp>
        <p:nvCxnSpPr>
          <p:cNvPr id="182" name="Google Shape;182;p21"/>
          <p:cNvCxnSpPr>
            <a:stCxn id="177" idx="2"/>
            <a:endCxn id="178" idx="0"/>
          </p:cNvCxnSpPr>
          <p:nvPr/>
        </p:nvCxnSpPr>
        <p:spPr>
          <a:xfrm flipH="1" rot="-5400000">
            <a:off x="5533343" y="2075000"/>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83" name="Google Shape;183;p21"/>
          <p:cNvCxnSpPr>
            <a:stCxn id="179" idx="0"/>
            <a:endCxn id="177" idx="2"/>
          </p:cNvCxnSpPr>
          <p:nvPr/>
        </p:nvCxnSpPr>
        <p:spPr>
          <a:xfrm rot="-5400000">
            <a:off x="3763047" y="20750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84" name="Google Shape;184;p21"/>
          <p:cNvCxnSpPr>
            <a:stCxn id="179" idx="2"/>
            <a:endCxn id="181" idx="0"/>
          </p:cNvCxnSpPr>
          <p:nvPr/>
        </p:nvCxnSpPr>
        <p:spPr>
          <a:xfrm flipH="1" rot="-5400000">
            <a:off x="3300447" y="343730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85" name="Google Shape;185;p21"/>
          <p:cNvCxnSpPr>
            <a:stCxn id="180" idx="0"/>
            <a:endCxn id="179" idx="2"/>
          </p:cNvCxnSpPr>
          <p:nvPr/>
        </p:nvCxnSpPr>
        <p:spPr>
          <a:xfrm rot="-5400000">
            <a:off x="2455200" y="34373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86" name="Google Shape;186;p21"/>
          <p:cNvSpPr/>
          <p:nvPr/>
        </p:nvSpPr>
        <p:spPr>
          <a:xfrm>
            <a:off x="4107740" y="31887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Moderate</a:t>
            </a:r>
            <a:endParaRPr>
              <a:solidFill>
                <a:srgbClr val="FFFFFF"/>
              </a:solidFill>
            </a:endParaRPr>
          </a:p>
        </p:txBody>
      </p:sp>
      <p:cxnSp>
        <p:nvCxnSpPr>
          <p:cNvPr id="187" name="Google Shape;187;p21"/>
          <p:cNvCxnSpPr>
            <a:stCxn id="186" idx="0"/>
            <a:endCxn id="177" idx="2"/>
          </p:cNvCxnSpPr>
          <p:nvPr/>
        </p:nvCxnSpPr>
        <p:spPr>
          <a:xfrm rot="-5400000">
            <a:off x="4648490" y="2959851"/>
            <a:ext cx="457200" cy="6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idx="1" type="body"/>
          </p:nvPr>
        </p:nvSpPr>
        <p:spPr>
          <a:xfrm>
            <a:off x="1381250" y="3875250"/>
            <a:ext cx="6809700" cy="87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As tendências atuais também </a:t>
            </a:r>
            <a:r>
              <a:rPr lang="en" sz="1400"/>
              <a:t>influenciaram (e continuam a influenciar) o comportamento dos consumidores masculinos. A higiene pessoal e cuidado estético dos homens capta cada vez mais a atenção dos média e tem cada vez menos estigma associado.</a:t>
            </a:r>
            <a:endParaRPr sz="1400"/>
          </a:p>
        </p:txBody>
      </p:sp>
      <p:sp>
        <p:nvSpPr>
          <p:cNvPr id="193" name="Google Shape;193;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4" name="Google Shape;194;p22"/>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2</a:t>
            </a:r>
            <a:endParaRPr sz="2000">
              <a:latin typeface="Lora"/>
              <a:ea typeface="Lora"/>
              <a:cs typeface="Lora"/>
              <a:sym typeface="Lora"/>
            </a:endParaRPr>
          </a:p>
        </p:txBody>
      </p:sp>
      <p:sp>
        <p:nvSpPr>
          <p:cNvPr id="195" name="Google Shape;195;p22"/>
          <p:cNvSpPr txBox="1"/>
          <p:nvPr>
            <p:ph type="title"/>
          </p:nvPr>
        </p:nvSpPr>
        <p:spPr>
          <a:xfrm>
            <a:off x="1381250" y="541675"/>
            <a:ext cx="55554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Examine consumer behavior for </a:t>
            </a:r>
            <a:r>
              <a:rPr lang="en" sz="1600"/>
              <a:t>non disposable</a:t>
            </a:r>
            <a:r>
              <a:rPr lang="en" sz="1600"/>
              <a:t> razors.</a:t>
            </a:r>
            <a:endParaRPr sz="1600"/>
          </a:p>
        </p:txBody>
      </p:sp>
      <p:sp>
        <p:nvSpPr>
          <p:cNvPr id="196" name="Google Shape;196;p22"/>
          <p:cNvSpPr txBox="1"/>
          <p:nvPr>
            <p:ph idx="1" type="body"/>
          </p:nvPr>
        </p:nvSpPr>
        <p:spPr>
          <a:xfrm>
            <a:off x="5477750" y="1268250"/>
            <a:ext cx="2713200" cy="204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Manutenção - 33%</a:t>
            </a:r>
            <a:endParaRPr b="1" sz="1400"/>
          </a:p>
          <a:p>
            <a:pPr indent="-317500" lvl="0" marL="457200" rtl="0" algn="l">
              <a:spcBef>
                <a:spcPts val="600"/>
              </a:spcBef>
              <a:spcAft>
                <a:spcPts val="0"/>
              </a:spcAft>
              <a:buSzPts val="1400"/>
              <a:buChar char="-"/>
            </a:pPr>
            <a:r>
              <a:rPr lang="en" sz="1400"/>
              <a:t>Quase completamente desinteressado pela categoria do produto</a:t>
            </a:r>
            <a:endParaRPr sz="1400"/>
          </a:p>
          <a:p>
            <a:pPr indent="-317500" lvl="0" marL="457200" rtl="0" algn="l">
              <a:spcBef>
                <a:spcPts val="0"/>
              </a:spcBef>
              <a:spcAft>
                <a:spcPts val="0"/>
              </a:spcAft>
              <a:buSzPts val="1400"/>
              <a:buChar char="-"/>
            </a:pPr>
            <a:r>
              <a:rPr lang="en" sz="1400"/>
              <a:t>Motivado pela necessidade ocasional de manutenção, fazer a barba é apenas uma tarefa.</a:t>
            </a:r>
            <a:endParaRPr sz="1400"/>
          </a:p>
        </p:txBody>
      </p:sp>
      <p:sp>
        <p:nvSpPr>
          <p:cNvPr id="197" name="Google Shape;197;p22"/>
          <p:cNvSpPr txBox="1"/>
          <p:nvPr>
            <p:ph idx="1" type="body"/>
          </p:nvPr>
        </p:nvSpPr>
        <p:spPr>
          <a:xfrm>
            <a:off x="1381250" y="1268250"/>
            <a:ext cx="2713200" cy="260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b="1" lang="en" sz="1400">
                <a:solidFill>
                  <a:schemeClr val="dk1"/>
                </a:solidFill>
              </a:rPr>
              <a:t>Social/Emocional - 39%</a:t>
            </a:r>
            <a:endParaRPr b="1" sz="1400">
              <a:solidFill>
                <a:schemeClr val="dk1"/>
              </a:solidFill>
            </a:endParaRPr>
          </a:p>
          <a:p>
            <a:pPr indent="-317500" lvl="0" marL="457200" rtl="0" algn="l">
              <a:spcBef>
                <a:spcPts val="600"/>
              </a:spcBef>
              <a:spcAft>
                <a:spcPts val="0"/>
              </a:spcAft>
              <a:buClr>
                <a:srgbClr val="70ACFF"/>
              </a:buClr>
              <a:buSzPts val="1400"/>
              <a:buChar char="-"/>
            </a:pPr>
            <a:r>
              <a:rPr lang="en" sz="1400">
                <a:solidFill>
                  <a:schemeClr val="dk1"/>
                </a:solidFill>
              </a:rPr>
              <a:t>Disposto a experimentar novas tecnologias</a:t>
            </a:r>
            <a:endParaRPr sz="1400">
              <a:solidFill>
                <a:schemeClr val="dk1"/>
              </a:solidFill>
            </a:endParaRPr>
          </a:p>
          <a:p>
            <a:pPr indent="-317500" lvl="0" marL="457200" rtl="0" algn="l">
              <a:spcBef>
                <a:spcPts val="0"/>
              </a:spcBef>
              <a:spcAft>
                <a:spcPts val="0"/>
              </a:spcAft>
              <a:buClr>
                <a:srgbClr val="70ACFF"/>
              </a:buClr>
              <a:buSzPts val="1400"/>
              <a:buChar char="-"/>
            </a:pPr>
            <a:r>
              <a:rPr lang="en" sz="1400">
                <a:solidFill>
                  <a:schemeClr val="dk1"/>
                </a:solidFill>
              </a:rPr>
              <a:t>Motivado pela experiência geral de barbear</a:t>
            </a:r>
            <a:endParaRPr sz="1400">
              <a:solidFill>
                <a:schemeClr val="dk1"/>
              </a:solidFill>
            </a:endParaRPr>
          </a:p>
          <a:p>
            <a:pPr indent="0" lvl="0" marL="0" rtl="0" algn="l">
              <a:spcBef>
                <a:spcPts val="600"/>
              </a:spcBef>
              <a:spcAft>
                <a:spcPts val="0"/>
              </a:spcAft>
              <a:buClr>
                <a:srgbClr val="000000"/>
              </a:buClr>
              <a:buSzPts val="1100"/>
              <a:buFont typeface="Arial"/>
              <a:buNone/>
            </a:pPr>
            <a:r>
              <a:rPr b="1" lang="en" sz="1400">
                <a:solidFill>
                  <a:schemeClr val="dk1"/>
                </a:solidFill>
              </a:rPr>
              <a:t>Estético - 28%</a:t>
            </a:r>
            <a:endParaRPr b="1" sz="1400">
              <a:solidFill>
                <a:schemeClr val="dk1"/>
              </a:solidFill>
            </a:endParaRPr>
          </a:p>
          <a:p>
            <a:pPr indent="-317500" lvl="0" marL="457200" rtl="0" algn="l">
              <a:spcBef>
                <a:spcPts val="600"/>
              </a:spcBef>
              <a:spcAft>
                <a:spcPts val="0"/>
              </a:spcAft>
              <a:buClr>
                <a:srgbClr val="70ACFF"/>
              </a:buClr>
              <a:buSzPts val="1400"/>
              <a:buChar char="-"/>
            </a:pPr>
            <a:r>
              <a:rPr lang="en" sz="1400">
                <a:solidFill>
                  <a:schemeClr val="dk1"/>
                </a:solidFill>
              </a:rPr>
              <a:t>Disposto a experimentar novas tecnologias</a:t>
            </a:r>
            <a:endParaRPr sz="1400">
              <a:solidFill>
                <a:schemeClr val="dk1"/>
              </a:solidFill>
            </a:endParaRPr>
          </a:p>
          <a:p>
            <a:pPr indent="-317500" lvl="0" marL="457200" rtl="0" algn="l">
              <a:spcBef>
                <a:spcPts val="0"/>
              </a:spcBef>
              <a:spcAft>
                <a:spcPts val="0"/>
              </a:spcAft>
              <a:buClr>
                <a:srgbClr val="70ACFF"/>
              </a:buClr>
              <a:buSzPts val="1400"/>
              <a:buChar char="-"/>
            </a:pPr>
            <a:r>
              <a:rPr lang="en" sz="1400">
                <a:solidFill>
                  <a:schemeClr val="dk1"/>
                </a:solidFill>
              </a:rPr>
              <a:t>Motivado pelo resultado estético final</a:t>
            </a:r>
            <a:endParaRPr b="1" sz="1400"/>
          </a:p>
        </p:txBody>
      </p:sp>
      <p:sp>
        <p:nvSpPr>
          <p:cNvPr id="198" name="Google Shape;198;p22"/>
          <p:cNvSpPr txBox="1"/>
          <p:nvPr>
            <p:ph idx="1" type="body"/>
          </p:nvPr>
        </p:nvSpPr>
        <p:spPr>
          <a:xfrm>
            <a:off x="1381250" y="935275"/>
            <a:ext cx="6809700" cy="48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Os consumidores de lâminas não descartáveis estão divididos em 3 categorias: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381250" y="541675"/>
            <a:ext cx="6809700" cy="8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What are the arguments for launching Clean Edge as (a) a niche product and (b) a mainstream brand? Which would you recommend and what are the strategic implications of your recommendation?</a:t>
            </a:r>
            <a:endParaRPr sz="1600"/>
          </a:p>
        </p:txBody>
      </p:sp>
      <p:sp>
        <p:nvSpPr>
          <p:cNvPr id="204" name="Google Shape;204;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5" name="Google Shape;205;p23"/>
          <p:cNvSpPr txBox="1"/>
          <p:nvPr/>
        </p:nvSpPr>
        <p:spPr>
          <a:xfrm>
            <a:off x="839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3</a:t>
            </a:r>
            <a:endParaRPr sz="2000">
              <a:latin typeface="Lora"/>
              <a:ea typeface="Lora"/>
              <a:cs typeface="Lora"/>
              <a:sym typeface="Lora"/>
            </a:endParaRPr>
          </a:p>
        </p:txBody>
      </p:sp>
      <p:sp>
        <p:nvSpPr>
          <p:cNvPr id="206" name="Google Shape;206;p23"/>
          <p:cNvSpPr txBox="1"/>
          <p:nvPr>
            <p:ph idx="1" type="body"/>
          </p:nvPr>
        </p:nvSpPr>
        <p:spPr>
          <a:xfrm>
            <a:off x="1381250" y="1378675"/>
            <a:ext cx="6809700" cy="3350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chemeClr val="dk1"/>
                </a:solidFill>
              </a:rPr>
              <a:t>Prós de Abordagem como Produto N</a:t>
            </a:r>
            <a:r>
              <a:rPr b="1" lang="en" sz="1600">
                <a:solidFill>
                  <a:schemeClr val="dk1"/>
                </a:solidFill>
              </a:rPr>
              <a:t>iche </a:t>
            </a:r>
            <a:r>
              <a:rPr lang="en" sz="1600">
                <a:solidFill>
                  <a:schemeClr val="dk1"/>
                </a:solidFill>
              </a:rPr>
              <a:t>:</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Reduz o risco de canibalização;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Maior percentagem de lucro após canibalização;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Gastos em marketing e promoção mais reduzidos;</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Maior conformidade com a imagem que a empresa quer refletir com o produto;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Destaque em relação a outros produtos da competição;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Abordagem a um novo segmento de mercado em falta na empresa;</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Relação mais íntima com o cliente que resulta em lealdade à marca.</a:t>
            </a:r>
            <a:endParaRPr sz="1400">
              <a:solidFill>
                <a:schemeClr val="dk1"/>
              </a:solidFill>
            </a:endParaRPr>
          </a:p>
          <a:p>
            <a:pPr indent="0" lvl="0" marL="0" rtl="0" algn="just">
              <a:spcBef>
                <a:spcPts val="0"/>
              </a:spcBef>
              <a:spcAft>
                <a:spcPts val="0"/>
              </a:spcAft>
              <a:buNone/>
            </a:pPr>
            <a:r>
              <a:t/>
            </a:r>
            <a:endParaRPr sz="1400">
              <a:solidFill>
                <a:schemeClr val="dk1"/>
              </a:solidFill>
            </a:endParaRPr>
          </a:p>
          <a:p>
            <a:pPr indent="0" lvl="0" marL="0" rtl="0" algn="just">
              <a:lnSpc>
                <a:spcPct val="150000"/>
              </a:lnSpc>
              <a:spcBef>
                <a:spcPts val="0"/>
              </a:spcBef>
              <a:spcAft>
                <a:spcPts val="0"/>
              </a:spcAft>
              <a:buNone/>
            </a:pPr>
            <a:r>
              <a:t/>
            </a:r>
            <a:endParaRPr sz="1400">
              <a:solidFill>
                <a:schemeClr val="dk1"/>
              </a:solidFill>
            </a:endParaRPr>
          </a:p>
          <a:p>
            <a:pPr indent="0" lvl="0" marL="457200" rtl="0" algn="just">
              <a:spcBef>
                <a:spcPts val="0"/>
              </a:spcBef>
              <a:spcAft>
                <a:spcPts val="0"/>
              </a:spcAft>
              <a:buNone/>
            </a:pPr>
            <a:r>
              <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2" name="Google Shape;212;p24"/>
          <p:cNvSpPr txBox="1"/>
          <p:nvPr>
            <p:ph type="title"/>
          </p:nvPr>
        </p:nvSpPr>
        <p:spPr>
          <a:xfrm>
            <a:off x="1381250" y="541675"/>
            <a:ext cx="6809700" cy="8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What are the arguments for launching Clean Edge as (a) a niche product and (b) a mainstream brand? Which would you recommend and what are the strategic implications of your recommendation?</a:t>
            </a:r>
            <a:endParaRPr sz="1600"/>
          </a:p>
        </p:txBody>
      </p:sp>
      <p:sp>
        <p:nvSpPr>
          <p:cNvPr id="213" name="Google Shape;213;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4" name="Google Shape;214;p24"/>
          <p:cNvSpPr txBox="1"/>
          <p:nvPr/>
        </p:nvSpPr>
        <p:spPr>
          <a:xfrm>
            <a:off x="839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3</a:t>
            </a:r>
            <a:endParaRPr sz="2000">
              <a:latin typeface="Lora"/>
              <a:ea typeface="Lora"/>
              <a:cs typeface="Lora"/>
              <a:sym typeface="Lora"/>
            </a:endParaRPr>
          </a:p>
        </p:txBody>
      </p:sp>
      <p:sp>
        <p:nvSpPr>
          <p:cNvPr id="215" name="Google Shape;215;p24"/>
          <p:cNvSpPr txBox="1"/>
          <p:nvPr>
            <p:ph idx="1" type="body"/>
          </p:nvPr>
        </p:nvSpPr>
        <p:spPr>
          <a:xfrm>
            <a:off x="1381250" y="1378675"/>
            <a:ext cx="6809700" cy="3350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chemeClr val="dk1"/>
                </a:solidFill>
              </a:rPr>
              <a:t>Contras</a:t>
            </a:r>
            <a:r>
              <a:rPr b="1" lang="en" sz="1600">
                <a:solidFill>
                  <a:schemeClr val="dk1"/>
                </a:solidFill>
              </a:rPr>
              <a:t> de Abordagem como Produto Niche:</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A longo prazo terá uma menor margem de lucro;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Menor número de unidades vendidas;</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Menor apelo a um público mais abrangente;</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Os consumidores poderão ser aliciados a adquirir um produto com mais qualidade em detrimento de Paramount Pro/Avail;</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Risco de o produto ser ultrapassado pela concorrência em termos de inovação;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Mais tempo dispendido a conhecer o cliente.</a:t>
            </a:r>
            <a:endParaRPr sz="1400">
              <a:solidFill>
                <a:schemeClr val="dk1"/>
              </a:solidFill>
            </a:endParaRPr>
          </a:p>
          <a:p>
            <a:pPr indent="0" lvl="0" marL="457200" rtl="0" algn="just">
              <a:lnSpc>
                <a:spcPct val="150000"/>
              </a:lnSpc>
              <a:spcBef>
                <a:spcPts val="0"/>
              </a:spcBef>
              <a:spcAft>
                <a:spcPts val="0"/>
              </a:spcAft>
              <a:buNone/>
            </a:pPr>
            <a:r>
              <a:t/>
            </a:r>
            <a:endParaRPr sz="1400">
              <a:solidFill>
                <a:schemeClr val="dk1"/>
              </a:solidFill>
            </a:endParaRPr>
          </a:p>
          <a:p>
            <a:pPr indent="0" lvl="0" marL="457200" rtl="0" algn="just">
              <a:lnSpc>
                <a:spcPct val="150000"/>
              </a:lnSpc>
              <a:spcBef>
                <a:spcPts val="0"/>
              </a:spcBef>
              <a:spcAft>
                <a:spcPts val="0"/>
              </a:spcAft>
              <a:buNone/>
            </a:pPr>
            <a:r>
              <a:t/>
            </a:r>
            <a:endParaRPr sz="1400">
              <a:solidFill>
                <a:schemeClr val="dk1"/>
              </a:solidFill>
            </a:endParaRPr>
          </a:p>
          <a:p>
            <a:pPr indent="0" lvl="0" marL="0" rtl="0" algn="just">
              <a:lnSpc>
                <a:spcPct val="150000"/>
              </a:lnSpc>
              <a:spcBef>
                <a:spcPts val="0"/>
              </a:spcBef>
              <a:spcAft>
                <a:spcPts val="0"/>
              </a:spcAft>
              <a:buNone/>
            </a:pPr>
            <a:r>
              <a:t/>
            </a:r>
            <a:endParaRPr sz="1400">
              <a:solidFill>
                <a:schemeClr val="dk1"/>
              </a:solidFill>
            </a:endParaRPr>
          </a:p>
          <a:p>
            <a:pPr indent="0" lvl="0" marL="457200" rtl="0" algn="just">
              <a:lnSpc>
                <a:spcPct val="150000"/>
              </a:lnSpc>
              <a:spcBef>
                <a:spcPts val="0"/>
              </a:spcBef>
              <a:spcAft>
                <a:spcPts val="0"/>
              </a:spcAft>
              <a:buNone/>
            </a:pPr>
            <a:r>
              <a:t/>
            </a:r>
            <a:endParaRPr sz="1400">
              <a:solidFill>
                <a:schemeClr val="dk1"/>
              </a:solidFill>
            </a:endParaRPr>
          </a:p>
          <a:p>
            <a:pPr indent="0" lvl="0" marL="0" rtl="0" algn="just">
              <a:spcBef>
                <a:spcPts val="0"/>
              </a:spcBef>
              <a:spcAft>
                <a:spcPts val="0"/>
              </a:spcAft>
              <a:buNone/>
            </a:pPr>
            <a:r>
              <a:t/>
            </a:r>
            <a:endParaRPr sz="1400">
              <a:solidFill>
                <a:schemeClr val="dk1"/>
              </a:solidFill>
            </a:endParaRPr>
          </a:p>
          <a:p>
            <a:pPr indent="0" lvl="0" marL="0" rtl="0" algn="just">
              <a:lnSpc>
                <a:spcPct val="150000"/>
              </a:lnSpc>
              <a:spcBef>
                <a:spcPts val="0"/>
              </a:spcBef>
              <a:spcAft>
                <a:spcPts val="0"/>
              </a:spcAft>
              <a:buNone/>
            </a:pPr>
            <a:r>
              <a:t/>
            </a:r>
            <a:endParaRPr sz="1400">
              <a:solidFill>
                <a:schemeClr val="dk1"/>
              </a:solidFill>
            </a:endParaRPr>
          </a:p>
          <a:p>
            <a:pPr indent="0" lvl="0" marL="457200" rtl="0" algn="just">
              <a:spcBef>
                <a:spcPts val="0"/>
              </a:spcBef>
              <a:spcAft>
                <a:spcPts val="0"/>
              </a:spcAft>
              <a:buNone/>
            </a:pPr>
            <a:r>
              <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381250" y="541675"/>
            <a:ext cx="6809700" cy="8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What are the arguments for launching Clean Edge as (a) a niche product and (b) a mainstream brand? Which would you recommend and what are the strategic implications of your recommendation?</a:t>
            </a:r>
            <a:endParaRPr sz="1600"/>
          </a:p>
        </p:txBody>
      </p:sp>
      <p:sp>
        <p:nvSpPr>
          <p:cNvPr id="221" name="Google Shape;221;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2" name="Google Shape;222;p25"/>
          <p:cNvSpPr txBox="1"/>
          <p:nvPr/>
        </p:nvSpPr>
        <p:spPr>
          <a:xfrm>
            <a:off x="839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3</a:t>
            </a:r>
            <a:endParaRPr sz="2000">
              <a:latin typeface="Lora"/>
              <a:ea typeface="Lora"/>
              <a:cs typeface="Lora"/>
              <a:sym typeface="Lora"/>
            </a:endParaRPr>
          </a:p>
        </p:txBody>
      </p:sp>
      <p:sp>
        <p:nvSpPr>
          <p:cNvPr id="223" name="Google Shape;223;p25"/>
          <p:cNvSpPr txBox="1"/>
          <p:nvPr>
            <p:ph idx="1" type="body"/>
          </p:nvPr>
        </p:nvSpPr>
        <p:spPr>
          <a:xfrm>
            <a:off x="1381250" y="1378675"/>
            <a:ext cx="6809700" cy="3350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chemeClr val="dk1"/>
                </a:solidFill>
              </a:rPr>
              <a:t>Prós de Abordagem como Produto Mainstream:</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Apela a um público maior;</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Não há a necessidade de conhecer realmente o público;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Custo de produção menor por lâmina;</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Criar substituto para a lâmina Pro como novo standard, aproveitando o facto de esta já se encontrar na fase de maturidade;</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Descongelar 5 anos sem inovação no setor mainstream e no produto principal da empresa;</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Evitar que clientes leais sejam atraídos para outras marcas mais inovadoras.</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381250" y="541675"/>
            <a:ext cx="6809700" cy="8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What are the arguments for launching Clean Edge as (a) a niche product and (b) a mainstream brand? Which would you recommend and what are the strategic implications of your recommendation?</a:t>
            </a:r>
            <a:endParaRPr sz="1600"/>
          </a:p>
        </p:txBody>
      </p:sp>
      <p:sp>
        <p:nvSpPr>
          <p:cNvPr id="229" name="Google Shape;229;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0" name="Google Shape;230;p26"/>
          <p:cNvSpPr txBox="1"/>
          <p:nvPr/>
        </p:nvSpPr>
        <p:spPr>
          <a:xfrm>
            <a:off x="839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3</a:t>
            </a:r>
            <a:endParaRPr sz="2000">
              <a:latin typeface="Lora"/>
              <a:ea typeface="Lora"/>
              <a:cs typeface="Lora"/>
              <a:sym typeface="Lora"/>
            </a:endParaRPr>
          </a:p>
        </p:txBody>
      </p:sp>
      <p:sp>
        <p:nvSpPr>
          <p:cNvPr id="231" name="Google Shape;231;p26"/>
          <p:cNvSpPr txBox="1"/>
          <p:nvPr>
            <p:ph idx="1" type="body"/>
          </p:nvPr>
        </p:nvSpPr>
        <p:spPr>
          <a:xfrm>
            <a:off x="1381250" y="1378675"/>
            <a:ext cx="6809700" cy="3350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chemeClr val="dk1"/>
                </a:solidFill>
              </a:rPr>
              <a:t>Contras</a:t>
            </a:r>
            <a:r>
              <a:rPr b="1" lang="en" sz="1600">
                <a:solidFill>
                  <a:schemeClr val="dk1"/>
                </a:solidFill>
              </a:rPr>
              <a:t> d</a:t>
            </a:r>
            <a:r>
              <a:rPr b="1" lang="en" sz="1600">
                <a:solidFill>
                  <a:schemeClr val="dk1"/>
                </a:solidFill>
              </a:rPr>
              <a:t>e Abordagem como Produto Mainstream:</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Maior competição dado o volume de ofertas e, consequentemente, m</a:t>
            </a:r>
            <a:r>
              <a:rPr lang="en" sz="1400">
                <a:solidFill>
                  <a:schemeClr val="dk1"/>
                </a:solidFill>
              </a:rPr>
              <a:t>aior risco de pressão a nível de preço por parte da competição, visto tratar-se de um produto supostamente mais acessível e não para um consumidor elite;</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Encurtamento do período de vida da lâmina Pro;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Risco elevado de canibalização;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Prejuízo maior resultante da canibalização;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Custos mais elevados de difusão/publicitação do produto;</a:t>
            </a:r>
            <a:endParaRPr sz="1400">
              <a:solidFill>
                <a:schemeClr val="dk1"/>
              </a:solidFill>
            </a:endParaRPr>
          </a:p>
          <a:p>
            <a:pPr indent="-317500" lvl="0" marL="457200" rtl="0" algn="just">
              <a:lnSpc>
                <a:spcPct val="115000"/>
              </a:lnSpc>
              <a:spcBef>
                <a:spcPts val="0"/>
              </a:spcBef>
              <a:spcAft>
                <a:spcPts val="0"/>
              </a:spcAft>
              <a:buClr>
                <a:srgbClr val="70ACFF"/>
              </a:buClr>
              <a:buSzPts val="1400"/>
              <a:buChar char="◉"/>
            </a:pPr>
            <a:r>
              <a:rPr lang="en" sz="1400">
                <a:solidFill>
                  <a:schemeClr val="dk1"/>
                </a:solidFill>
              </a:rPr>
              <a:t>Menor percentagem de lucro por venda, inclusive resulta em prejuízo no primeiro ano.</a:t>
            </a:r>
            <a:endParaRPr sz="1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381250" y="541675"/>
            <a:ext cx="6809700" cy="8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What are the arguments for launching Clean Edge as (a) a niche product and (b) a mainstream brand? Which would you recommend and what are the strategic implications of your recommendation?</a:t>
            </a:r>
            <a:endParaRPr sz="1600"/>
          </a:p>
        </p:txBody>
      </p:sp>
      <p:sp>
        <p:nvSpPr>
          <p:cNvPr id="237" name="Google Shape;237;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8" name="Google Shape;238;p27"/>
          <p:cNvSpPr txBox="1"/>
          <p:nvPr/>
        </p:nvSpPr>
        <p:spPr>
          <a:xfrm>
            <a:off x="839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3</a:t>
            </a:r>
            <a:endParaRPr sz="2000">
              <a:latin typeface="Lora"/>
              <a:ea typeface="Lora"/>
              <a:cs typeface="Lora"/>
              <a:sym typeface="Lora"/>
            </a:endParaRPr>
          </a:p>
        </p:txBody>
      </p:sp>
      <p:sp>
        <p:nvSpPr>
          <p:cNvPr id="239" name="Google Shape;239;p27"/>
          <p:cNvSpPr txBox="1"/>
          <p:nvPr>
            <p:ph idx="1" type="body"/>
          </p:nvPr>
        </p:nvSpPr>
        <p:spPr>
          <a:xfrm>
            <a:off x="4521375" y="1378675"/>
            <a:ext cx="3669300" cy="3350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200"/>
              <a:t>Abordagem Mainstream em relação a Niche:</a:t>
            </a:r>
            <a:endParaRPr b="1" sz="1200"/>
          </a:p>
          <a:p>
            <a:pPr indent="0" lvl="0" marL="0" rtl="0" algn="just">
              <a:lnSpc>
                <a:spcPct val="115000"/>
              </a:lnSpc>
              <a:spcBef>
                <a:spcPts val="0"/>
              </a:spcBef>
              <a:spcAft>
                <a:spcPts val="0"/>
              </a:spcAft>
              <a:buNone/>
            </a:pPr>
            <a:r>
              <a:rPr lang="en" sz="1200"/>
              <a:t>T</a:t>
            </a:r>
            <a:r>
              <a:rPr lang="en" sz="1200"/>
              <a:t>otal de vendas: </a:t>
            </a:r>
            <a:r>
              <a:rPr lang="en" sz="1200">
                <a:solidFill>
                  <a:srgbClr val="6AA84F"/>
                </a:solidFill>
              </a:rPr>
              <a:t>+$129.33 milhões</a:t>
            </a:r>
            <a:endParaRPr sz="1200">
              <a:solidFill>
                <a:srgbClr val="6AA84F"/>
              </a:solidFill>
            </a:endParaRPr>
          </a:p>
          <a:p>
            <a:pPr indent="0" lvl="0" marL="0" rtl="0" algn="just">
              <a:lnSpc>
                <a:spcPct val="115000"/>
              </a:lnSpc>
              <a:spcBef>
                <a:spcPts val="0"/>
              </a:spcBef>
              <a:spcAft>
                <a:spcPts val="0"/>
              </a:spcAft>
              <a:buNone/>
            </a:pPr>
            <a:r>
              <a:rPr lang="en" sz="1200"/>
              <a:t>Custos de produção e marketing: </a:t>
            </a:r>
            <a:r>
              <a:rPr lang="en" sz="1200">
                <a:solidFill>
                  <a:srgbClr val="A61C00"/>
                </a:solidFill>
              </a:rPr>
              <a:t>+</a:t>
            </a:r>
            <a:r>
              <a:rPr lang="en" sz="1200">
                <a:solidFill>
                  <a:srgbClr val="990000"/>
                </a:solidFill>
              </a:rPr>
              <a:t>$111.9 milhões</a:t>
            </a:r>
            <a:endParaRPr sz="1200">
              <a:solidFill>
                <a:srgbClr val="990000"/>
              </a:solidFill>
            </a:endParaRPr>
          </a:p>
          <a:p>
            <a:pPr indent="0" lvl="0" marL="0" rtl="0" algn="just">
              <a:lnSpc>
                <a:spcPct val="115000"/>
              </a:lnSpc>
              <a:spcBef>
                <a:spcPts val="0"/>
              </a:spcBef>
              <a:spcAft>
                <a:spcPts val="0"/>
              </a:spcAft>
              <a:buNone/>
            </a:pPr>
            <a:r>
              <a:rPr lang="en" sz="1200"/>
              <a:t>Percentagem de lucro: </a:t>
            </a:r>
            <a:r>
              <a:rPr lang="en" sz="1200">
                <a:solidFill>
                  <a:srgbClr val="A61C00"/>
                </a:solidFill>
              </a:rPr>
              <a:t>-24%</a:t>
            </a:r>
            <a:endParaRPr sz="1200">
              <a:solidFill>
                <a:srgbClr val="A61C00"/>
              </a:solidFill>
            </a:endParaRPr>
          </a:p>
          <a:p>
            <a:pPr indent="0" lvl="0" marL="0" rtl="0" algn="just">
              <a:lnSpc>
                <a:spcPct val="115000"/>
              </a:lnSpc>
              <a:spcBef>
                <a:spcPts val="0"/>
              </a:spcBef>
              <a:spcAft>
                <a:spcPts val="0"/>
              </a:spcAft>
              <a:buNone/>
            </a:pPr>
            <a:r>
              <a:rPr lang="en" sz="1200"/>
              <a:t>Custo de canibalização (lâminas e recargas respetivamente): </a:t>
            </a:r>
            <a:r>
              <a:rPr lang="en" sz="1200">
                <a:solidFill>
                  <a:srgbClr val="A61C00"/>
                </a:solidFill>
              </a:rPr>
              <a:t>+$6.17 milhões </a:t>
            </a:r>
            <a:r>
              <a:rPr lang="en" sz="1200"/>
              <a:t>e</a:t>
            </a:r>
            <a:r>
              <a:rPr lang="en" sz="1200">
                <a:solidFill>
                  <a:srgbClr val="A61C00"/>
                </a:solidFill>
              </a:rPr>
              <a:t> +$39.7 milhões</a:t>
            </a:r>
            <a:endParaRPr sz="1200">
              <a:solidFill>
                <a:srgbClr val="A61C00"/>
              </a:solidFill>
            </a:endParaRPr>
          </a:p>
          <a:p>
            <a:pPr indent="0" lvl="0" marL="0" rtl="0" algn="just">
              <a:lnSpc>
                <a:spcPct val="115000"/>
              </a:lnSpc>
              <a:spcBef>
                <a:spcPts val="0"/>
              </a:spcBef>
              <a:spcAft>
                <a:spcPts val="0"/>
              </a:spcAft>
              <a:buNone/>
            </a:pPr>
            <a:r>
              <a:t/>
            </a:r>
            <a:endParaRPr sz="600"/>
          </a:p>
          <a:p>
            <a:pPr indent="0" lvl="0" marL="0" rtl="0" algn="just">
              <a:lnSpc>
                <a:spcPct val="115000"/>
              </a:lnSpc>
              <a:spcBef>
                <a:spcPts val="0"/>
              </a:spcBef>
              <a:spcAft>
                <a:spcPts val="0"/>
              </a:spcAft>
              <a:buClr>
                <a:schemeClr val="dk1"/>
              </a:buClr>
              <a:buSzPts val="1100"/>
              <a:buFont typeface="Arial"/>
              <a:buNone/>
            </a:pPr>
            <a:r>
              <a:rPr lang="en" sz="1200"/>
              <a:t>Em relação à abordagem como produto mainstream, a</a:t>
            </a:r>
            <a:r>
              <a:rPr lang="en" sz="1200">
                <a:solidFill>
                  <a:schemeClr val="dk1"/>
                </a:solidFill>
              </a:rPr>
              <a:t>pesar dos valores favoráveis estimados nas vendas, ao longo de todo o processo de produção, publicitação e possível canibalização,</a:t>
            </a:r>
            <a:r>
              <a:rPr lang="en" sz="1200"/>
              <a:t> estima-se uma </a:t>
            </a:r>
            <a:r>
              <a:rPr lang="en" sz="1200">
                <a:solidFill>
                  <a:srgbClr val="A61C00"/>
                </a:solidFill>
              </a:rPr>
              <a:t>perda de $28.54 milhões</a:t>
            </a:r>
            <a:r>
              <a:rPr lang="en" sz="1200"/>
              <a:t> em lucro em relação à abordagem niche. Ainda, não só o lucro é significativamente mais baixo, como também implicaria a sobrevivência a um primeiro ano de </a:t>
            </a:r>
            <a:r>
              <a:rPr lang="en" sz="1200">
                <a:solidFill>
                  <a:srgbClr val="A61C00"/>
                </a:solidFill>
              </a:rPr>
              <a:t>prejuízo no valor de $14.23 milhões</a:t>
            </a:r>
            <a:r>
              <a:rPr lang="en" sz="1200"/>
              <a:t>.</a:t>
            </a:r>
            <a:endParaRPr sz="1200"/>
          </a:p>
        </p:txBody>
      </p:sp>
      <p:pic>
        <p:nvPicPr>
          <p:cNvPr id="240" name="Google Shape;240;p27"/>
          <p:cNvPicPr preferRelativeResize="0"/>
          <p:nvPr/>
        </p:nvPicPr>
        <p:blipFill>
          <a:blip r:embed="rId3">
            <a:alphaModFix/>
          </a:blip>
          <a:stretch>
            <a:fillRect/>
          </a:stretch>
        </p:blipFill>
        <p:spPr>
          <a:xfrm>
            <a:off x="852075" y="1511425"/>
            <a:ext cx="3669301" cy="321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381250" y="541675"/>
            <a:ext cx="6809700" cy="8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What are the arguments for launching Clean Edge as (a) a niche product and (b) a mainstream brand? Which would you recommend and what are the strategic implications of your recommendation?</a:t>
            </a:r>
            <a:endParaRPr sz="1600"/>
          </a:p>
        </p:txBody>
      </p:sp>
      <p:sp>
        <p:nvSpPr>
          <p:cNvPr id="246" name="Google Shape;246;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7" name="Google Shape;247;p28"/>
          <p:cNvSpPr txBox="1"/>
          <p:nvPr/>
        </p:nvSpPr>
        <p:spPr>
          <a:xfrm>
            <a:off x="839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3</a:t>
            </a:r>
            <a:endParaRPr sz="2000">
              <a:latin typeface="Lora"/>
              <a:ea typeface="Lora"/>
              <a:cs typeface="Lora"/>
              <a:sym typeface="Lora"/>
            </a:endParaRPr>
          </a:p>
        </p:txBody>
      </p:sp>
      <p:sp>
        <p:nvSpPr>
          <p:cNvPr id="248" name="Google Shape;248;p28"/>
          <p:cNvSpPr txBox="1"/>
          <p:nvPr>
            <p:ph idx="1" type="body"/>
          </p:nvPr>
        </p:nvSpPr>
        <p:spPr>
          <a:xfrm>
            <a:off x="1381250" y="1378675"/>
            <a:ext cx="6809700" cy="3350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chemeClr val="dk1"/>
                </a:solidFill>
              </a:rPr>
              <a:t>A estratégia mais adequada seria optar inicialmente por uma introdução no mercado como niche, pelo menos nos primeiros 2 anos, e depois passar o produto para mainstream.</a:t>
            </a:r>
            <a:endParaRPr sz="1400">
              <a:solidFill>
                <a:schemeClr val="dk1"/>
              </a:solidFill>
            </a:endParaRPr>
          </a:p>
          <a:p>
            <a:pPr indent="0" lvl="0" marL="0" rtl="0" algn="just">
              <a:lnSpc>
                <a:spcPct val="115000"/>
              </a:lnSpc>
              <a:spcBef>
                <a:spcPts val="0"/>
              </a:spcBef>
              <a:spcAft>
                <a:spcPts val="0"/>
              </a:spcAft>
              <a:buNone/>
            </a:pPr>
            <a:r>
              <a:rPr lang="en" sz="1400">
                <a:solidFill>
                  <a:schemeClr val="dk1"/>
                </a:solidFill>
              </a:rPr>
              <a:t>A </a:t>
            </a:r>
            <a:r>
              <a:rPr b="1" lang="en" sz="1400">
                <a:solidFill>
                  <a:schemeClr val="dk1"/>
                </a:solidFill>
              </a:rPr>
              <a:t>abordagem como niche é preferível</a:t>
            </a:r>
            <a:r>
              <a:rPr lang="en" sz="1400">
                <a:solidFill>
                  <a:schemeClr val="dk1"/>
                </a:solidFill>
              </a:rPr>
              <a:t> inicialmente dados os gastos inferiores em publicitação do produto e menor percentagem de canibalização, que, com o seu lucro de $31.37 milhões, corresponde a um ganho de $28.54 milhões em relação à abordagem mainstream. Em adição aos benefícios financeiros, tornamos possível estender o período de vida dos outros produtos da Paramount já estabelecidos no mercado, Pro e Avail.</a:t>
            </a:r>
            <a:endParaRPr sz="1400">
              <a:solidFill>
                <a:schemeClr val="dk1"/>
              </a:solidFill>
            </a:endParaRPr>
          </a:p>
          <a:p>
            <a:pPr indent="0" lvl="0" marL="0" rtl="0" algn="just">
              <a:lnSpc>
                <a:spcPct val="115000"/>
              </a:lnSpc>
              <a:spcBef>
                <a:spcPts val="0"/>
              </a:spcBef>
              <a:spcAft>
                <a:spcPts val="0"/>
              </a:spcAft>
              <a:buNone/>
            </a:pPr>
            <a:r>
              <a:rPr lang="en" sz="1400">
                <a:solidFill>
                  <a:schemeClr val="dk1"/>
                </a:solidFill>
              </a:rPr>
              <a:t>Passados os 2 anos, os problemas principais da introdução no setor mainstream já estariam minimizados, dado que o produto já seria conhecido, o que reduz a necessidade de publicitação. Assim, como </a:t>
            </a:r>
            <a:r>
              <a:rPr lang="en" sz="1400">
                <a:solidFill>
                  <a:schemeClr val="dk1"/>
                </a:solidFill>
              </a:rPr>
              <a:t>o produto já estará também desatualizado em relação a outras introduções no mercado, podemos descer o seu preço e deixar de ser um produto do setor niche.</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9"/>
          <p:cNvSpPr txBox="1"/>
          <p:nvPr>
            <p:ph idx="1" type="body"/>
          </p:nvPr>
        </p:nvSpPr>
        <p:spPr>
          <a:xfrm>
            <a:off x="951950" y="3773275"/>
            <a:ext cx="7239000" cy="955500"/>
          </a:xfrm>
          <a:prstGeom prst="rect">
            <a:avLst/>
          </a:prstGeom>
        </p:spPr>
        <p:txBody>
          <a:bodyPr anchorCtr="0" anchor="t" bIns="91425" lIns="91425" spcFirstLastPara="1" rIns="91425" wrap="square" tIns="91425">
            <a:noAutofit/>
          </a:bodyPr>
          <a:lstStyle/>
          <a:p>
            <a:pPr indent="0" lvl="0" marL="0" rtl="0" algn="just">
              <a:lnSpc>
                <a:spcPct val="115000"/>
              </a:lnSpc>
              <a:spcBef>
                <a:spcPts val="600"/>
              </a:spcBef>
              <a:spcAft>
                <a:spcPts val="0"/>
              </a:spcAft>
              <a:buNone/>
            </a:pPr>
            <a:r>
              <a:rPr lang="en" sz="1400"/>
              <a:t>Tendo em conta a nossa sugestão de posicionamento desta nova lâmina, o melhor nome seria “</a:t>
            </a:r>
            <a:r>
              <a:rPr b="1" lang="en" sz="1400"/>
              <a:t>Clean Edge by Paramount</a:t>
            </a:r>
            <a:r>
              <a:rPr lang="en" sz="1400"/>
              <a:t>”, de forma a reforçar a inovação deste produto e marcar uma posição forte no mercado Super-Premium.  </a:t>
            </a:r>
            <a:endParaRPr b="1" sz="1400"/>
          </a:p>
        </p:txBody>
      </p:sp>
      <p:sp>
        <p:nvSpPr>
          <p:cNvPr id="254" name="Google Shape;254;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29"/>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4</a:t>
            </a:r>
            <a:endParaRPr sz="2000">
              <a:latin typeface="Lora"/>
              <a:ea typeface="Lora"/>
              <a:cs typeface="Lora"/>
              <a:sym typeface="Lora"/>
            </a:endParaRPr>
          </a:p>
        </p:txBody>
      </p:sp>
      <p:sp>
        <p:nvSpPr>
          <p:cNvPr id="256" name="Google Shape;256;p29"/>
          <p:cNvSpPr txBox="1"/>
          <p:nvPr>
            <p:ph type="title"/>
          </p:nvPr>
        </p:nvSpPr>
        <p:spPr>
          <a:xfrm>
            <a:off x="1381250" y="541675"/>
            <a:ext cx="6809700" cy="66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Based on your suggested positioning strategy, what brand name and marketing budget allocations would you advise?</a:t>
            </a:r>
            <a:endParaRPr sz="1600"/>
          </a:p>
        </p:txBody>
      </p:sp>
      <p:graphicFrame>
        <p:nvGraphicFramePr>
          <p:cNvPr id="257" name="Google Shape;257;p29"/>
          <p:cNvGraphicFramePr/>
          <p:nvPr/>
        </p:nvGraphicFramePr>
        <p:xfrm>
          <a:off x="952500" y="1362075"/>
          <a:ext cx="3000000" cy="3000000"/>
        </p:xfrm>
        <a:graphic>
          <a:graphicData uri="http://schemas.openxmlformats.org/drawingml/2006/table">
            <a:tbl>
              <a:tblPr>
                <a:noFill/>
                <a:tableStyleId>{2DF89EBA-28DF-4A24-9434-8B72C8A14345}</a:tableStyleId>
              </a:tblPr>
              <a:tblGrid>
                <a:gridCol w="1447800"/>
                <a:gridCol w="1447800"/>
                <a:gridCol w="1447800"/>
                <a:gridCol w="1447800"/>
                <a:gridCol w="1447800"/>
              </a:tblGrid>
              <a:tr h="381000">
                <a:tc>
                  <a:txBody>
                    <a:bodyPr>
                      <a:noAutofit/>
                    </a:bodyPr>
                    <a:lstStyle/>
                    <a:p>
                      <a:pPr indent="0" lvl="0" marL="0" rtl="0" algn="ctr">
                        <a:spcBef>
                          <a:spcPts val="0"/>
                        </a:spcBef>
                        <a:spcAft>
                          <a:spcPts val="0"/>
                        </a:spcAft>
                        <a:buNone/>
                      </a:pPr>
                      <a:r>
                        <a:t/>
                      </a:r>
                      <a:endParaRPr b="1">
                        <a:latin typeface="Quattrocento Sans"/>
                        <a:ea typeface="Quattrocento Sans"/>
                        <a:cs typeface="Quattrocento Sans"/>
                        <a:sym typeface="Quattrocento Sans"/>
                      </a:endParaRPr>
                    </a:p>
                  </a:txBody>
                  <a:tcPr marT="91425" marB="91425" marR="91425" marL="91425" anchor="ctr"/>
                </a:tc>
                <a:tc gridSpan="2">
                  <a:txBody>
                    <a:bodyPr>
                      <a:noAutofit/>
                    </a:bodyPr>
                    <a:lstStyle/>
                    <a:p>
                      <a:pPr indent="0" lvl="0" marL="0" rtl="0" algn="ctr">
                        <a:spcBef>
                          <a:spcPts val="0"/>
                        </a:spcBef>
                        <a:spcAft>
                          <a:spcPts val="0"/>
                        </a:spcAft>
                        <a:buNone/>
                      </a:pPr>
                      <a:r>
                        <a:rPr b="1" lang="en">
                          <a:latin typeface="Quattrocento Sans"/>
                          <a:ea typeface="Quattrocento Sans"/>
                          <a:cs typeface="Quattrocento Sans"/>
                          <a:sym typeface="Quattrocento Sans"/>
                        </a:rPr>
                        <a:t>“Clean Edge by Paramount”</a:t>
                      </a:r>
                      <a:endParaRPr b="1">
                        <a:latin typeface="Quattrocento Sans"/>
                        <a:ea typeface="Quattrocento Sans"/>
                        <a:cs typeface="Quattrocento Sans"/>
                        <a:sym typeface="Quattrocento Sans"/>
                      </a:endParaRPr>
                    </a:p>
                  </a:txBody>
                  <a:tcPr marT="91425" marB="91425" marR="91425" marL="91425" anchor="ctr"/>
                </a:tc>
                <a:tc hMerge="1"/>
                <a:tc gridSpan="2">
                  <a:txBody>
                    <a:bodyPr>
                      <a:noAutofit/>
                    </a:bodyPr>
                    <a:lstStyle/>
                    <a:p>
                      <a:pPr indent="0" lvl="0" marL="0" rtl="0" algn="ctr">
                        <a:spcBef>
                          <a:spcPts val="0"/>
                        </a:spcBef>
                        <a:spcAft>
                          <a:spcPts val="0"/>
                        </a:spcAft>
                        <a:buNone/>
                      </a:pPr>
                      <a:r>
                        <a:rPr b="1" lang="en">
                          <a:latin typeface="Quattrocento Sans"/>
                          <a:ea typeface="Quattrocento Sans"/>
                          <a:cs typeface="Quattrocento Sans"/>
                          <a:sym typeface="Quattrocento Sans"/>
                        </a:rPr>
                        <a:t>“Paramount Clean Edge”</a:t>
                      </a:r>
                      <a:endParaRPr b="1">
                        <a:latin typeface="Quattrocento Sans"/>
                        <a:ea typeface="Quattrocento Sans"/>
                        <a:cs typeface="Quattrocento Sans"/>
                        <a:sym typeface="Quattrocento Sans"/>
                      </a:endParaRPr>
                    </a:p>
                  </a:txBody>
                  <a:tcPr marT="91425" marB="91425" marR="91425" marL="91425" anchor="ctr">
                    <a:lnB cap="flat" cmpd="sng" w="9525">
                      <a:solidFill>
                        <a:srgbClr val="9E9E9E"/>
                      </a:solidFill>
                      <a:prstDash val="solid"/>
                      <a:round/>
                      <a:headEnd len="sm" w="sm" type="none"/>
                      <a:tailEnd len="sm" w="sm" type="none"/>
                    </a:lnB>
                  </a:tcPr>
                </a:tc>
                <a:tc hMerge="1"/>
              </a:tr>
              <a:tr h="381000">
                <a:tc rowSpan="2">
                  <a:txBody>
                    <a:bodyPr>
                      <a:noAutofit/>
                    </a:bodyPr>
                    <a:lstStyle/>
                    <a:p>
                      <a:pPr indent="0" lvl="0" marL="0" rtl="0" algn="ctr">
                        <a:spcBef>
                          <a:spcPts val="0"/>
                        </a:spcBef>
                        <a:spcAft>
                          <a:spcPts val="0"/>
                        </a:spcAft>
                        <a:buNone/>
                      </a:pPr>
                      <a:r>
                        <a:rPr b="1" lang="en">
                          <a:latin typeface="Quattrocento Sans"/>
                          <a:ea typeface="Quattrocento Sans"/>
                          <a:cs typeface="Quattrocento Sans"/>
                          <a:sym typeface="Quattrocento Sans"/>
                        </a:rPr>
                        <a:t>Prós</a:t>
                      </a:r>
                      <a:endParaRPr b="1">
                        <a:latin typeface="Quattrocento Sans"/>
                        <a:ea typeface="Quattrocento Sans"/>
                        <a:cs typeface="Quattrocento Sans"/>
                        <a:sym typeface="Quattrocento Sans"/>
                      </a:endParaRPr>
                    </a:p>
                  </a:txBody>
                  <a:tcPr marT="91425" marB="91425" marR="91425" marL="91425" anchor="ctr"/>
                </a:tc>
                <a:tc gridSpan="2">
                  <a:txBody>
                    <a:bodyPr>
                      <a:no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Enfatiza a inovação do produto</a:t>
                      </a:r>
                      <a:endParaRPr>
                        <a:latin typeface="Quattrocento Sans"/>
                        <a:ea typeface="Quattrocento Sans"/>
                        <a:cs typeface="Quattrocento Sans"/>
                        <a:sym typeface="Quattrocento Sans"/>
                      </a:endParaRPr>
                    </a:p>
                  </a:txBody>
                  <a:tcPr marT="91425" marB="91425" marR="91425" marL="91425" anchor="ctr"/>
                </a:tc>
                <a:tc hMerge="1"/>
                <a:tc gridSpan="2">
                  <a:txBody>
                    <a:bodyPr>
                      <a:no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Reforça o nome da marca</a:t>
                      </a:r>
                      <a:endParaRPr>
                        <a:latin typeface="Quattrocento Sans"/>
                        <a:ea typeface="Quattrocento Sans"/>
                        <a:cs typeface="Quattrocento Sans"/>
                        <a:sym typeface="Quattrocento Sans"/>
                      </a:endParaRPr>
                    </a:p>
                  </a:txBody>
                  <a:tcPr marT="91425" marB="91425" marR="91425" marL="91425" anchor="ctr">
                    <a:lnT cap="flat" cmpd="sng" w="9525">
                      <a:solidFill>
                        <a:srgbClr val="9E9E9E"/>
                      </a:solidFill>
                      <a:prstDash val="solid"/>
                      <a:round/>
                      <a:headEnd len="sm" w="sm" type="none"/>
                      <a:tailEnd len="sm" w="sm" type="none"/>
                    </a:lnT>
                  </a:tcPr>
                </a:tc>
                <a:tc hMerge="1"/>
              </a:tr>
              <a:tr h="381000">
                <a:tc vMerge="1"/>
                <a:tc gridSpan="2">
                  <a:txBody>
                    <a:bodyPr>
                      <a:no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Favorável para um posicionamento niche</a:t>
                      </a:r>
                      <a:endParaRPr>
                        <a:latin typeface="Quattrocento Sans"/>
                        <a:ea typeface="Quattrocento Sans"/>
                        <a:cs typeface="Quattrocento Sans"/>
                        <a:sym typeface="Quattrocento Sans"/>
                      </a:endParaRPr>
                    </a:p>
                  </a:txBody>
                  <a:tcPr marT="91425" marB="91425" marR="91425" marL="91425" anchor="ctr"/>
                </a:tc>
                <a:tc hMerge="1"/>
                <a:tc gridSpan="2">
                  <a:txBody>
                    <a:bodyPr>
                      <a:noAutofit/>
                    </a:bodyPr>
                    <a:lstStyle/>
                    <a:p>
                      <a:pPr indent="0" lvl="0" marL="0" rtl="0" algn="ctr">
                        <a:spcBef>
                          <a:spcPts val="0"/>
                        </a:spcBef>
                        <a:spcAft>
                          <a:spcPts val="0"/>
                        </a:spcAft>
                        <a:buNone/>
                      </a:pPr>
                      <a:r>
                        <a:rPr lang="en">
                          <a:solidFill>
                            <a:schemeClr val="dk1"/>
                          </a:solidFill>
                          <a:latin typeface="Quattrocento Sans"/>
                          <a:ea typeface="Quattrocento Sans"/>
                          <a:cs typeface="Quattrocento Sans"/>
                          <a:sym typeface="Quattrocento Sans"/>
                        </a:rPr>
                        <a:t>Favorável para um posicionamento mainstream</a:t>
                      </a:r>
                      <a:endParaRPr>
                        <a:latin typeface="Quattrocento Sans"/>
                        <a:ea typeface="Quattrocento Sans"/>
                        <a:cs typeface="Quattrocento Sans"/>
                        <a:sym typeface="Quattrocento Sans"/>
                      </a:endParaRPr>
                    </a:p>
                  </a:txBody>
                  <a:tcPr marT="91425" marB="91425" marR="91425" marL="91425" anchor="ctr"/>
                </a:tc>
                <a:tc hMerge="1"/>
              </a:tr>
              <a:tr h="381000">
                <a:tc rowSpan="2">
                  <a:txBody>
                    <a:bodyPr>
                      <a:noAutofit/>
                    </a:bodyPr>
                    <a:lstStyle/>
                    <a:p>
                      <a:pPr indent="0" lvl="0" marL="0" rtl="0" algn="ctr">
                        <a:spcBef>
                          <a:spcPts val="0"/>
                        </a:spcBef>
                        <a:spcAft>
                          <a:spcPts val="0"/>
                        </a:spcAft>
                        <a:buNone/>
                      </a:pPr>
                      <a:r>
                        <a:rPr b="1" lang="en">
                          <a:latin typeface="Quattrocento Sans"/>
                          <a:ea typeface="Quattrocento Sans"/>
                          <a:cs typeface="Quattrocento Sans"/>
                          <a:sym typeface="Quattrocento Sans"/>
                        </a:rPr>
                        <a:t>Contras</a:t>
                      </a:r>
                      <a:endParaRPr b="1">
                        <a:latin typeface="Quattrocento Sans"/>
                        <a:ea typeface="Quattrocento Sans"/>
                        <a:cs typeface="Quattrocento Sans"/>
                        <a:sym typeface="Quattrocento Sans"/>
                      </a:endParaRPr>
                    </a:p>
                  </a:txBody>
                  <a:tcPr marT="91425" marB="91425" marR="91425" marL="91425" anchor="ctr"/>
                </a:tc>
                <a:tc gridSpan="2" rowSpan="2">
                  <a:txBody>
                    <a:bodyPr>
                      <a:no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Distanciamento da marca em prole do novo produto</a:t>
                      </a:r>
                      <a:endParaRPr>
                        <a:latin typeface="Quattrocento Sans"/>
                        <a:ea typeface="Quattrocento Sans"/>
                        <a:cs typeface="Quattrocento Sans"/>
                        <a:sym typeface="Quattrocento Sans"/>
                      </a:endParaRPr>
                    </a:p>
                  </a:txBody>
                  <a:tcPr marT="91425" marB="91425" marR="91425" marL="91425" anchor="ctr"/>
                </a:tc>
                <a:tc rowSpan="2" hMerge="1"/>
                <a:tc gridSpan="2" rowSpan="2">
                  <a:txBody>
                    <a:bodyPr>
                      <a:no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Possível aumento do rácio de canibalização das outras lâminas</a:t>
                      </a:r>
                      <a:endParaRPr>
                        <a:latin typeface="Quattrocento Sans"/>
                        <a:ea typeface="Quattrocento Sans"/>
                        <a:cs typeface="Quattrocento Sans"/>
                        <a:sym typeface="Quattrocento Sans"/>
                      </a:endParaRPr>
                    </a:p>
                  </a:txBody>
                  <a:tcPr marT="91425" marB="91425" marR="91425" marL="91425" anchor="ctr"/>
                </a:tc>
                <a:tc rowSpan="2" hMerge="1"/>
              </a:tr>
              <a:tr h="381000">
                <a:tc vMerge="1"/>
                <a:tc gridSpan="2" vMerge="1"/>
                <a:tc hMerge="1" vMerge="1"/>
                <a:tc gridSpan="2" vMerge="1"/>
                <a:tc hMerge="1" v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30"/>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4</a:t>
            </a:r>
            <a:endParaRPr sz="2000">
              <a:latin typeface="Lora"/>
              <a:ea typeface="Lora"/>
              <a:cs typeface="Lora"/>
              <a:sym typeface="Lora"/>
            </a:endParaRPr>
          </a:p>
        </p:txBody>
      </p:sp>
      <p:sp>
        <p:nvSpPr>
          <p:cNvPr id="264" name="Google Shape;264;p30"/>
          <p:cNvSpPr txBox="1"/>
          <p:nvPr>
            <p:ph type="title"/>
          </p:nvPr>
        </p:nvSpPr>
        <p:spPr>
          <a:xfrm>
            <a:off x="1381250" y="541675"/>
            <a:ext cx="6809700" cy="66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Based on your suggested positioning strategy, what brand name and marketing budget allocations would you advise?</a:t>
            </a:r>
            <a:endParaRPr sz="1600"/>
          </a:p>
        </p:txBody>
      </p:sp>
      <p:sp>
        <p:nvSpPr>
          <p:cNvPr id="265" name="Google Shape;265;p30"/>
          <p:cNvSpPr txBox="1"/>
          <p:nvPr>
            <p:ph idx="1" type="body"/>
          </p:nvPr>
        </p:nvSpPr>
        <p:spPr>
          <a:xfrm>
            <a:off x="1381250" y="1378675"/>
            <a:ext cx="3207300" cy="1854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chemeClr val="dk1"/>
                </a:solidFill>
              </a:rPr>
              <a:t>De acordo com a previsão de orçamento de marketing para 2011 e 2012 (Exhibit 7), ao posicionar a Clean Edge num mercado niche irá exigir </a:t>
            </a:r>
            <a:r>
              <a:rPr b="1" lang="en" sz="1400">
                <a:solidFill>
                  <a:schemeClr val="dk1"/>
                </a:solidFill>
              </a:rPr>
              <a:t>$15 milhões no primeiro ano</a:t>
            </a:r>
            <a:r>
              <a:rPr lang="en" sz="1400">
                <a:solidFill>
                  <a:schemeClr val="dk1"/>
                </a:solidFill>
              </a:rPr>
              <a:t> e </a:t>
            </a:r>
            <a:r>
              <a:rPr b="1" lang="en" sz="1400">
                <a:solidFill>
                  <a:schemeClr val="dk1"/>
                </a:solidFill>
              </a:rPr>
              <a:t>$16 milhões no segundo</a:t>
            </a:r>
            <a:r>
              <a:rPr lang="en" sz="1400">
                <a:solidFill>
                  <a:schemeClr val="dk1"/>
                </a:solidFill>
              </a:rPr>
              <a:t>. É proposta a seguinte alocação:</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p:txBody>
      </p:sp>
      <p:graphicFrame>
        <p:nvGraphicFramePr>
          <p:cNvPr id="266" name="Google Shape;266;p30"/>
          <p:cNvGraphicFramePr/>
          <p:nvPr/>
        </p:nvGraphicFramePr>
        <p:xfrm>
          <a:off x="4826725" y="1549400"/>
          <a:ext cx="3000000" cy="3000000"/>
        </p:xfrm>
        <a:graphic>
          <a:graphicData uri="http://schemas.openxmlformats.org/drawingml/2006/table">
            <a:tbl>
              <a:tblPr>
                <a:noFill/>
                <a:tableStyleId>{2DF89EBA-28DF-4A24-9434-8B72C8A14345}</a:tableStyleId>
              </a:tblPr>
              <a:tblGrid>
                <a:gridCol w="1508875"/>
                <a:gridCol w="1455550"/>
                <a:gridCol w="513900"/>
              </a:tblGrid>
              <a:tr h="408875">
                <a:tc rowSpan="4">
                  <a:txBody>
                    <a:bodyPr>
                      <a:noAutofit/>
                    </a:bodyPr>
                    <a:lstStyle/>
                    <a:p>
                      <a:pPr indent="0" lvl="0" marL="0" rtl="0" algn="l">
                        <a:spcBef>
                          <a:spcPts val="0"/>
                        </a:spcBef>
                        <a:spcAft>
                          <a:spcPts val="0"/>
                        </a:spcAft>
                        <a:buNone/>
                      </a:pPr>
                      <a:r>
                        <a:rPr b="1" lang="en" sz="1200">
                          <a:latin typeface="Quattrocento Sans"/>
                          <a:ea typeface="Quattrocento Sans"/>
                          <a:cs typeface="Quattrocento Sans"/>
                          <a:sym typeface="Quattrocento Sans"/>
                        </a:rPr>
                        <a:t>Promoções ao Consumidor</a:t>
                      </a:r>
                      <a:endParaRPr b="1" sz="1200">
                        <a:latin typeface="Quattrocento Sans"/>
                        <a:ea typeface="Quattrocento Sans"/>
                        <a:cs typeface="Quattrocento Sans"/>
                        <a:sym typeface="Quattrocento Sans"/>
                      </a:endParaRPr>
                    </a:p>
                    <a:p>
                      <a:pPr indent="0" lvl="0" marL="0" rtl="0" algn="l">
                        <a:spcBef>
                          <a:spcPts val="0"/>
                        </a:spcBef>
                        <a:spcAft>
                          <a:spcPts val="0"/>
                        </a:spcAft>
                        <a:buNone/>
                      </a:pPr>
                      <a:r>
                        <a:rPr lang="en" sz="1200">
                          <a:solidFill>
                            <a:schemeClr val="dk1"/>
                          </a:solidFill>
                          <a:latin typeface="Quattrocento Sans"/>
                          <a:ea typeface="Quattrocento Sans"/>
                          <a:cs typeface="Quattrocento Sans"/>
                          <a:sym typeface="Quattrocento Sans"/>
                        </a:rPr>
                        <a:t>$6 milhões (Y1/Y2)</a:t>
                      </a:r>
                      <a:endParaRPr sz="1200">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Cupões</a:t>
                      </a:r>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Quattrocento Sans"/>
                          <a:ea typeface="Quattrocento Sans"/>
                          <a:cs typeface="Quattrocento Sans"/>
                          <a:sym typeface="Quattrocento Sans"/>
                        </a:rPr>
                        <a:t>5</a:t>
                      </a:r>
                      <a:r>
                        <a:rPr lang="en" sz="1200">
                          <a:solidFill>
                            <a:schemeClr val="dk1"/>
                          </a:solidFill>
                          <a:latin typeface="Quattrocento Sans"/>
                          <a:ea typeface="Quattrocento Sans"/>
                          <a:cs typeface="Quattrocento Sans"/>
                          <a:sym typeface="Quattrocento Sans"/>
                        </a:rPr>
                        <a:t>0%</a:t>
                      </a:r>
                      <a:endParaRPr/>
                    </a:p>
                  </a:txBody>
                  <a:tcPr marT="91425" marB="91425" marR="91425" marL="91425"/>
                </a:tc>
              </a:tr>
              <a:tr h="408875">
                <a:tc vMerge="1"/>
                <a:tc>
                  <a:txBody>
                    <a:bodyPr>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Eventos</a:t>
                      </a:r>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Quattrocento Sans"/>
                          <a:ea typeface="Quattrocento Sans"/>
                          <a:cs typeface="Quattrocento Sans"/>
                          <a:sym typeface="Quattrocento Sans"/>
                        </a:rPr>
                        <a:t>2</a:t>
                      </a:r>
                      <a:r>
                        <a:rPr lang="en" sz="1200">
                          <a:solidFill>
                            <a:schemeClr val="dk1"/>
                          </a:solidFill>
                          <a:latin typeface="Quattrocento Sans"/>
                          <a:ea typeface="Quattrocento Sans"/>
                          <a:cs typeface="Quattrocento Sans"/>
                          <a:sym typeface="Quattrocento Sans"/>
                        </a:rPr>
                        <a:t>0%</a:t>
                      </a:r>
                      <a:endParaRPr/>
                    </a:p>
                  </a:txBody>
                  <a:tcPr marT="91425" marB="91425" marR="91425" marL="91425"/>
                </a:tc>
              </a:tr>
              <a:tr h="408875">
                <a:tc vMerge="1"/>
                <a:tc>
                  <a:txBody>
                    <a:bodyPr>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Packs</a:t>
                      </a:r>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Quattrocento Sans"/>
                          <a:ea typeface="Quattrocento Sans"/>
                          <a:cs typeface="Quattrocento Sans"/>
                          <a:sym typeface="Quattrocento Sans"/>
                        </a:rPr>
                        <a:t>2</a:t>
                      </a:r>
                      <a:r>
                        <a:rPr lang="en" sz="1200">
                          <a:solidFill>
                            <a:schemeClr val="dk1"/>
                          </a:solidFill>
                          <a:latin typeface="Quattrocento Sans"/>
                          <a:ea typeface="Quattrocento Sans"/>
                          <a:cs typeface="Quattrocento Sans"/>
                          <a:sym typeface="Quattrocento Sans"/>
                        </a:rPr>
                        <a:t>0%</a:t>
                      </a:r>
                      <a:endParaRPr sz="1200">
                        <a:latin typeface="Quattrocento Sans"/>
                        <a:ea typeface="Quattrocento Sans"/>
                        <a:cs typeface="Quattrocento Sans"/>
                        <a:sym typeface="Quattrocento Sans"/>
                      </a:endParaRPr>
                    </a:p>
                  </a:txBody>
                  <a:tcPr marT="91425" marB="91425" marR="91425" marL="91425"/>
                </a:tc>
              </a:tr>
              <a:tr h="408875">
                <a:tc vMerge="1"/>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Displays em loja</a:t>
                      </a:r>
                      <a:endParaRPr sz="1200">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Quattrocento Sans"/>
                          <a:ea typeface="Quattrocento Sans"/>
                          <a:cs typeface="Quattrocento Sans"/>
                          <a:sym typeface="Quattrocento Sans"/>
                        </a:rPr>
                        <a:t>1</a:t>
                      </a:r>
                      <a:r>
                        <a:rPr lang="en" sz="1200">
                          <a:solidFill>
                            <a:schemeClr val="dk1"/>
                          </a:solidFill>
                          <a:latin typeface="Quattrocento Sans"/>
                          <a:ea typeface="Quattrocento Sans"/>
                          <a:cs typeface="Quattrocento Sans"/>
                          <a:sym typeface="Quattrocento Sans"/>
                        </a:rPr>
                        <a:t>0%</a:t>
                      </a:r>
                      <a:endParaRPr sz="1200">
                        <a:latin typeface="Quattrocento Sans"/>
                        <a:ea typeface="Quattrocento Sans"/>
                        <a:cs typeface="Quattrocento Sans"/>
                        <a:sym typeface="Quattrocento Sans"/>
                      </a:endParaRPr>
                    </a:p>
                  </a:txBody>
                  <a:tcPr marT="91425" marB="91425" marR="91425" marL="91425"/>
                </a:tc>
              </a:tr>
              <a:tr h="705450">
                <a:tc rowSpan="3">
                  <a:txBody>
                    <a:bodyPr>
                      <a:noAutofit/>
                    </a:bodyPr>
                    <a:lstStyle/>
                    <a:p>
                      <a:pPr indent="0" lvl="0" marL="0" rtl="0" algn="l">
                        <a:spcBef>
                          <a:spcPts val="0"/>
                        </a:spcBef>
                        <a:spcAft>
                          <a:spcPts val="0"/>
                        </a:spcAft>
                        <a:buNone/>
                      </a:pPr>
                      <a:r>
                        <a:rPr b="1" lang="en" sz="1200">
                          <a:latin typeface="Quattrocento Sans"/>
                          <a:ea typeface="Quattrocento Sans"/>
                          <a:cs typeface="Quattrocento Sans"/>
                          <a:sym typeface="Quattrocento Sans"/>
                        </a:rPr>
                        <a:t>Promoções Comerciais</a:t>
                      </a:r>
                      <a:endParaRPr b="1" sz="1200">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$2 milhões (Y1)</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$3 milhões (Y2)</a:t>
                      </a:r>
                      <a:endParaRPr sz="1200">
                        <a:solidFill>
                          <a:schemeClr val="dk1"/>
                        </a:solidFill>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Exposições (Y1)</a:t>
                      </a:r>
                      <a:endParaRPr sz="1200">
                        <a:latin typeface="Quattrocento Sans"/>
                        <a:ea typeface="Quattrocento Sans"/>
                        <a:cs typeface="Quattrocento Sans"/>
                        <a:sym typeface="Quattrocento Sans"/>
                      </a:endParaRPr>
                    </a:p>
                    <a:p>
                      <a:pPr indent="0" lvl="0" marL="0" rtl="0" algn="l">
                        <a:spcBef>
                          <a:spcPts val="0"/>
                        </a:spcBef>
                        <a:spcAft>
                          <a:spcPts val="0"/>
                        </a:spcAft>
                        <a:buNone/>
                      </a:pPr>
                      <a:r>
                        <a:rPr lang="en" sz="1200">
                          <a:latin typeface="Quattrocento Sans"/>
                          <a:ea typeface="Quattrocento Sans"/>
                          <a:cs typeface="Quattrocento Sans"/>
                          <a:sym typeface="Quattrocento Sans"/>
                        </a:rPr>
                        <a:t>Alianças comerciais (Y2)</a:t>
                      </a:r>
                      <a:endParaRPr sz="1200">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ctr">
                        <a:spcBef>
                          <a:spcPts val="0"/>
                        </a:spcBef>
                        <a:spcAft>
                          <a:spcPts val="0"/>
                        </a:spcAft>
                        <a:buNone/>
                      </a:pPr>
                      <a:r>
                        <a:rPr lang="en" sz="1200">
                          <a:solidFill>
                            <a:schemeClr val="dk1"/>
                          </a:solidFill>
                          <a:latin typeface="Quattrocento Sans"/>
                          <a:ea typeface="Quattrocento Sans"/>
                          <a:cs typeface="Quattrocento Sans"/>
                          <a:sym typeface="Quattrocento Sans"/>
                        </a:rPr>
                        <a:t>50</a:t>
                      </a:r>
                      <a:r>
                        <a:rPr lang="en" sz="1200">
                          <a:solidFill>
                            <a:schemeClr val="dk1"/>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txBody>
                  <a:tcPr marT="91425" marB="91425" marR="91425" marL="91425" anchor="ctr"/>
                </a:tc>
              </a:tr>
              <a:tr h="408875">
                <a:tc vMerge="1"/>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POP Displays</a:t>
                      </a:r>
                      <a:endParaRPr sz="1200">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Quattrocento Sans"/>
                          <a:ea typeface="Quattrocento Sans"/>
                          <a:cs typeface="Quattrocento Sans"/>
                          <a:sym typeface="Quattrocento Sans"/>
                        </a:rPr>
                        <a:t>35</a:t>
                      </a:r>
                      <a:r>
                        <a:rPr lang="en" sz="1200">
                          <a:solidFill>
                            <a:schemeClr val="dk1"/>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txBody>
                  <a:tcPr marT="91425" marB="91425" marR="91425" marL="91425"/>
                </a:tc>
              </a:tr>
              <a:tr h="408875">
                <a:tc vMerge="1"/>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Co-op Ads</a:t>
                      </a:r>
                      <a:endParaRPr sz="1200">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Quattrocento Sans"/>
                          <a:ea typeface="Quattrocento Sans"/>
                          <a:cs typeface="Quattrocento Sans"/>
                          <a:sym typeface="Quattrocento Sans"/>
                        </a:rPr>
                        <a:t>15</a:t>
                      </a:r>
                      <a:r>
                        <a:rPr lang="en" sz="1200">
                          <a:solidFill>
                            <a:schemeClr val="dk1"/>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txBody>
                  <a:tcPr marT="91425" marB="91425" marR="91425" marL="91425"/>
                </a:tc>
              </a:tr>
            </a:tbl>
          </a:graphicData>
        </a:graphic>
      </p:graphicFrame>
      <p:graphicFrame>
        <p:nvGraphicFramePr>
          <p:cNvPr id="267" name="Google Shape;267;p30"/>
          <p:cNvGraphicFramePr/>
          <p:nvPr/>
        </p:nvGraphicFramePr>
        <p:xfrm>
          <a:off x="1477300" y="3401275"/>
          <a:ext cx="3000000" cy="3000000"/>
        </p:xfrm>
        <a:graphic>
          <a:graphicData uri="http://schemas.openxmlformats.org/drawingml/2006/table">
            <a:tbl>
              <a:tblPr>
                <a:noFill/>
                <a:tableStyleId>{2DF89EBA-28DF-4A24-9434-8B72C8A14345}</a:tableStyleId>
              </a:tblPr>
              <a:tblGrid>
                <a:gridCol w="1070925"/>
                <a:gridCol w="1464250"/>
                <a:gridCol w="496025"/>
              </a:tblGrid>
              <a:tr h="381000">
                <a:tc rowSpan="3">
                  <a:txBody>
                    <a:bodyPr>
                      <a:noAutofit/>
                    </a:bodyPr>
                    <a:lstStyle/>
                    <a:p>
                      <a:pPr indent="0" lvl="0" marL="0" rtl="0" algn="l">
                        <a:spcBef>
                          <a:spcPts val="0"/>
                        </a:spcBef>
                        <a:spcAft>
                          <a:spcPts val="0"/>
                        </a:spcAft>
                        <a:buNone/>
                      </a:pPr>
                      <a:r>
                        <a:rPr b="1" lang="en" sz="1200">
                          <a:latin typeface="Quattrocento Sans"/>
                          <a:ea typeface="Quattrocento Sans"/>
                          <a:cs typeface="Quattrocento Sans"/>
                          <a:sym typeface="Quattrocento Sans"/>
                        </a:rPr>
                        <a:t>Publicidade</a:t>
                      </a:r>
                      <a:endParaRPr b="1" sz="1200">
                        <a:latin typeface="Quattrocento Sans"/>
                        <a:ea typeface="Quattrocento Sans"/>
                        <a:cs typeface="Quattrocento Sans"/>
                        <a:sym typeface="Quattrocento Sans"/>
                      </a:endParaRPr>
                    </a:p>
                    <a:p>
                      <a:pPr indent="0" lvl="0" marL="0" rtl="0" algn="l">
                        <a:spcBef>
                          <a:spcPts val="0"/>
                        </a:spcBef>
                        <a:spcAft>
                          <a:spcPts val="0"/>
                        </a:spcAft>
                        <a:buNone/>
                      </a:pPr>
                      <a:r>
                        <a:rPr lang="en" sz="1200">
                          <a:latin typeface="Quattrocento Sans"/>
                          <a:ea typeface="Quattrocento Sans"/>
                          <a:cs typeface="Quattrocento Sans"/>
                          <a:sym typeface="Quattrocento Sans"/>
                        </a:rPr>
                        <a:t>$7 milhões</a:t>
                      </a:r>
                      <a:endParaRPr sz="1200">
                        <a:latin typeface="Quattrocento Sans"/>
                        <a:ea typeface="Quattrocento Sans"/>
                        <a:cs typeface="Quattrocento Sans"/>
                        <a:sym typeface="Quattrocento Sans"/>
                      </a:endParaRPr>
                    </a:p>
                    <a:p>
                      <a:pPr indent="0" lvl="0" marL="0" rtl="0" algn="l">
                        <a:spcBef>
                          <a:spcPts val="0"/>
                        </a:spcBef>
                        <a:spcAft>
                          <a:spcPts val="0"/>
                        </a:spcAft>
                        <a:buNone/>
                      </a:pPr>
                      <a:r>
                        <a:rPr lang="en" sz="1200">
                          <a:latin typeface="Quattrocento Sans"/>
                          <a:ea typeface="Quattrocento Sans"/>
                          <a:cs typeface="Quattrocento Sans"/>
                          <a:sym typeface="Quattrocento Sans"/>
                        </a:rPr>
                        <a:t>(Y1/Y2)</a:t>
                      </a:r>
                      <a:endParaRPr sz="12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Televisão</a:t>
                      </a:r>
                      <a:endParaRPr sz="12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40%</a:t>
                      </a:r>
                      <a:endParaRPr sz="12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Internet</a:t>
                      </a:r>
                      <a:endParaRPr sz="12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40%</a:t>
                      </a:r>
                      <a:endParaRPr sz="12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Outros (cartazes, revistas…)</a:t>
                      </a:r>
                      <a:endParaRPr sz="12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Quattrocento Sans"/>
                          <a:ea typeface="Quattrocento Sans"/>
                          <a:cs typeface="Quattrocento Sans"/>
                          <a:sym typeface="Quattrocento Sans"/>
                        </a:rPr>
                        <a:t>20%</a:t>
                      </a:r>
                      <a:endParaRPr sz="1200">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ph type="title"/>
          </p:nvPr>
        </p:nvSpPr>
        <p:spPr>
          <a:xfrm>
            <a:off x="1381250" y="541675"/>
            <a:ext cx="9072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76" name="Google Shape;76;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77" name="Google Shape;77;p13"/>
          <p:cNvGrpSpPr/>
          <p:nvPr/>
        </p:nvGrpSpPr>
        <p:grpSpPr>
          <a:xfrm>
            <a:off x="932533" y="650752"/>
            <a:ext cx="166658" cy="217447"/>
            <a:chOff x="590250" y="244200"/>
            <a:chExt cx="407975" cy="532175"/>
          </a:xfrm>
        </p:grpSpPr>
        <p:sp>
          <p:nvSpPr>
            <p:cNvPr id="78" name="Google Shape;78;p1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49925" y="590050"/>
              <a:ext cx="133975" cy="25"/>
            </a:xfrm>
            <a:custGeom>
              <a:rect b="b" l="l" r="r" t="t"/>
              <a:pathLst>
                <a:path extrusionOk="0" fill="none" h="1" w="5359">
                  <a:moveTo>
                    <a:pt x="5358" y="0"/>
                  </a:moveTo>
                  <a:lnTo>
                    <a:pt x="0"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49925" y="534625"/>
              <a:ext cx="255750" cy="25"/>
            </a:xfrm>
            <a:custGeom>
              <a:rect b="b" l="l" r="r" t="t"/>
              <a:pathLst>
                <a:path extrusionOk="0" fill="none" h="1" w="10230">
                  <a:moveTo>
                    <a:pt x="10229" y="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49925" y="479825"/>
              <a:ext cx="255750" cy="25"/>
            </a:xfrm>
            <a:custGeom>
              <a:rect b="b" l="l" r="r" t="t"/>
              <a:pathLst>
                <a:path extrusionOk="0" fill="none" h="1" w="10230">
                  <a:moveTo>
                    <a:pt x="10229" y="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649925" y="424425"/>
              <a:ext cx="255750" cy="25"/>
            </a:xfrm>
            <a:custGeom>
              <a:rect b="b" l="l" r="r" t="t"/>
              <a:pathLst>
                <a:path extrusionOk="0" fill="none" h="1" w="10230">
                  <a:moveTo>
                    <a:pt x="10229" y="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54800" y="244200"/>
              <a:ext cx="25" cy="51175"/>
            </a:xfrm>
            <a:custGeom>
              <a:rect b="b" l="l" r="r" t="t"/>
              <a:pathLst>
                <a:path extrusionOk="0" fill="none" h="2047" w="1">
                  <a:moveTo>
                    <a:pt x="0" y="1"/>
                  </a:moveTo>
                  <a:lnTo>
                    <a:pt x="0" y="2046"/>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37600" y="244200"/>
              <a:ext cx="25" cy="51175"/>
            </a:xfrm>
            <a:custGeom>
              <a:rect b="b" l="l" r="r" t="t"/>
              <a:pathLst>
                <a:path extrusionOk="0" fill="none" h="2047" w="1">
                  <a:moveTo>
                    <a:pt x="1" y="1"/>
                  </a:moveTo>
                  <a:lnTo>
                    <a:pt x="1" y="2046"/>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820400" y="244200"/>
              <a:ext cx="25" cy="51175"/>
            </a:xfrm>
            <a:custGeom>
              <a:rect b="b" l="l" r="r" t="t"/>
              <a:pathLst>
                <a:path extrusionOk="0" fill="none" h="2047" w="1">
                  <a:moveTo>
                    <a:pt x="1" y="1"/>
                  </a:moveTo>
                  <a:lnTo>
                    <a:pt x="1" y="2046"/>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903225" y="244200"/>
              <a:ext cx="25" cy="51175"/>
            </a:xfrm>
            <a:custGeom>
              <a:rect b="b" l="l" r="r" t="t"/>
              <a:pathLst>
                <a:path extrusionOk="0" fill="none" h="2047" w="1">
                  <a:moveTo>
                    <a:pt x="0" y="1"/>
                  </a:moveTo>
                  <a:lnTo>
                    <a:pt x="0" y="2046"/>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3"/>
          <p:cNvSpPr txBox="1"/>
          <p:nvPr>
            <p:ph idx="4294967295" type="body"/>
          </p:nvPr>
        </p:nvSpPr>
        <p:spPr>
          <a:xfrm>
            <a:off x="1381250" y="977276"/>
            <a:ext cx="6809700" cy="3772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b="1" lang="en" sz="1800">
                <a:solidFill>
                  <a:schemeClr val="dk1"/>
                </a:solidFill>
              </a:rPr>
              <a:t>Case Study Introduction</a:t>
            </a:r>
            <a:endParaRPr b="1" sz="1800">
              <a:solidFill>
                <a:schemeClr val="dk1"/>
              </a:solidFill>
            </a:endParaRPr>
          </a:p>
          <a:p>
            <a:pPr indent="-342900" lvl="0" marL="457200" rtl="0" algn="just">
              <a:lnSpc>
                <a:spcPct val="115000"/>
              </a:lnSpc>
              <a:spcBef>
                <a:spcPts val="0"/>
              </a:spcBef>
              <a:spcAft>
                <a:spcPts val="0"/>
              </a:spcAft>
              <a:buSzPts val="1800"/>
              <a:buChar char="◉"/>
            </a:pPr>
            <a:r>
              <a:rPr b="1" lang="en" sz="1800">
                <a:solidFill>
                  <a:schemeClr val="dk1"/>
                </a:solidFill>
              </a:rPr>
              <a:t>Problem Identification</a:t>
            </a:r>
            <a:endParaRPr b="1" sz="1800">
              <a:solidFill>
                <a:schemeClr val="dk1"/>
              </a:solidFill>
            </a:endParaRPr>
          </a:p>
          <a:p>
            <a:pPr indent="-342900" lvl="0" marL="457200" rtl="0" algn="just">
              <a:lnSpc>
                <a:spcPct val="115000"/>
              </a:lnSpc>
              <a:spcBef>
                <a:spcPts val="0"/>
              </a:spcBef>
              <a:spcAft>
                <a:spcPts val="0"/>
              </a:spcAft>
              <a:buSzPts val="1800"/>
              <a:buChar char="◉"/>
            </a:pPr>
            <a:r>
              <a:rPr b="1" lang="en" sz="1800">
                <a:solidFill>
                  <a:schemeClr val="dk1"/>
                </a:solidFill>
              </a:rPr>
              <a:t>Recommendations</a:t>
            </a:r>
            <a:endParaRPr b="1" sz="1800">
              <a:solidFill>
                <a:schemeClr val="dk1"/>
              </a:solidFill>
            </a:endParaRPr>
          </a:p>
          <a:p>
            <a:pPr indent="-342900" lvl="0" marL="457200" rtl="0" algn="just">
              <a:lnSpc>
                <a:spcPct val="115000"/>
              </a:lnSpc>
              <a:spcBef>
                <a:spcPts val="0"/>
              </a:spcBef>
              <a:spcAft>
                <a:spcPts val="0"/>
              </a:spcAft>
              <a:buSzPts val="1800"/>
              <a:buChar char="◉"/>
            </a:pPr>
            <a:r>
              <a:rPr b="1" lang="en" sz="1800">
                <a:solidFill>
                  <a:schemeClr val="dk1"/>
                </a:solidFill>
              </a:rPr>
              <a:t>Answered questions</a:t>
            </a:r>
            <a:endParaRPr b="1" sz="1800">
              <a:solidFill>
                <a:schemeClr val="dk1"/>
              </a:solidFill>
            </a:endParaRPr>
          </a:p>
          <a:p>
            <a:pPr indent="-317500" lvl="1" marL="914400" rtl="0" algn="just">
              <a:lnSpc>
                <a:spcPct val="115000"/>
              </a:lnSpc>
              <a:spcBef>
                <a:spcPts val="0"/>
              </a:spcBef>
              <a:spcAft>
                <a:spcPts val="0"/>
              </a:spcAft>
              <a:buClr>
                <a:schemeClr val="dk1"/>
              </a:buClr>
              <a:buSzPts val="1400"/>
              <a:buChar char="○"/>
            </a:pPr>
            <a:r>
              <a:rPr lang="en" sz="1400">
                <a:solidFill>
                  <a:schemeClr val="dk1"/>
                </a:solidFill>
              </a:rPr>
              <a:t>What changes are occurring in the nondisposable razor category? Assess Paramount's competitive position. What are the strategic life cycle challenges for Paramount's current products as well as for Clean Edge?</a:t>
            </a:r>
            <a:endParaRPr sz="1400">
              <a:solidFill>
                <a:schemeClr val="dk1"/>
              </a:solidFill>
            </a:endParaRPr>
          </a:p>
          <a:p>
            <a:pPr indent="-317500" lvl="1" marL="914400" rtl="0" algn="just">
              <a:lnSpc>
                <a:spcPct val="115000"/>
              </a:lnSpc>
              <a:spcBef>
                <a:spcPts val="0"/>
              </a:spcBef>
              <a:spcAft>
                <a:spcPts val="0"/>
              </a:spcAft>
              <a:buClr>
                <a:schemeClr val="dk1"/>
              </a:buClr>
              <a:buSzPts val="1400"/>
              <a:buChar char="○"/>
            </a:pPr>
            <a:r>
              <a:rPr lang="en" sz="1400">
                <a:solidFill>
                  <a:schemeClr val="dk1"/>
                </a:solidFill>
              </a:rPr>
              <a:t>How is the nondisposable razor market segmented? Examine consumer behavior for nondisposable razors.</a:t>
            </a:r>
            <a:endParaRPr sz="1400">
              <a:solidFill>
                <a:schemeClr val="dk1"/>
              </a:solidFill>
            </a:endParaRPr>
          </a:p>
          <a:p>
            <a:pPr indent="-317500" lvl="1" marL="914400" rtl="0" algn="just">
              <a:lnSpc>
                <a:spcPct val="115000"/>
              </a:lnSpc>
              <a:spcBef>
                <a:spcPts val="0"/>
              </a:spcBef>
              <a:spcAft>
                <a:spcPts val="0"/>
              </a:spcAft>
              <a:buClr>
                <a:schemeClr val="dk1"/>
              </a:buClr>
              <a:buSzPts val="1400"/>
              <a:buChar char="○"/>
            </a:pPr>
            <a:r>
              <a:rPr lang="en" sz="1400">
                <a:solidFill>
                  <a:schemeClr val="dk1"/>
                </a:solidFill>
              </a:rPr>
              <a:t>What are the arguments for launching Clean Edge as (a) a niche product and (b) a mainstream brand? Which would you recommend and what are the strategic implications of your recommendation?</a:t>
            </a:r>
            <a:endParaRPr sz="1400">
              <a:solidFill>
                <a:schemeClr val="dk1"/>
              </a:solidFill>
            </a:endParaRPr>
          </a:p>
          <a:p>
            <a:pPr indent="-317500" lvl="1" marL="914400" rtl="0" algn="just">
              <a:lnSpc>
                <a:spcPct val="115000"/>
              </a:lnSpc>
              <a:spcBef>
                <a:spcPts val="0"/>
              </a:spcBef>
              <a:spcAft>
                <a:spcPts val="0"/>
              </a:spcAft>
              <a:buClr>
                <a:schemeClr val="dk1"/>
              </a:buClr>
              <a:buSzPts val="1400"/>
              <a:buChar char="○"/>
            </a:pPr>
            <a:r>
              <a:rPr lang="en" sz="1400">
                <a:solidFill>
                  <a:schemeClr val="dk1"/>
                </a:solidFill>
              </a:rPr>
              <a:t>Based on your suggested positioning strategy, what brand name and marketing budget allocations would you advise?</a:t>
            </a:r>
            <a:endParaRPr>
              <a:solidFill>
                <a:schemeClr val="dk1"/>
              </a:solidFill>
            </a:endParaRPr>
          </a:p>
          <a:p>
            <a:pPr indent="0" lvl="0" marL="0" rtl="0" algn="l">
              <a:spcBef>
                <a:spcPts val="1600"/>
              </a:spcBef>
              <a:spcAft>
                <a:spcPts val="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1381250" y="541675"/>
            <a:ext cx="10959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273" name="Google Shape;273;p31"/>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Bárbara Sofia Silva</a:t>
            </a:r>
            <a:r>
              <a:rPr lang="en" sz="1800">
                <a:solidFill>
                  <a:schemeClr val="dk1"/>
                </a:solidFill>
              </a:rPr>
              <a:t> (201505628)</a:t>
            </a:r>
            <a:endParaRPr sz="1800">
              <a:solidFill>
                <a:schemeClr val="dk1"/>
              </a:solidFill>
            </a:endParaRPr>
          </a:p>
          <a:p>
            <a:pPr indent="0" lvl="0" marL="0" rtl="0" algn="l">
              <a:spcBef>
                <a:spcPts val="0"/>
              </a:spcBef>
              <a:spcAft>
                <a:spcPts val="0"/>
              </a:spcAft>
              <a:buNone/>
            </a:pPr>
            <a:r>
              <a:rPr b="1" lang="en" sz="1800">
                <a:solidFill>
                  <a:schemeClr val="dk1"/>
                </a:solidFill>
              </a:rPr>
              <a:t>Diogo Dores</a:t>
            </a:r>
            <a:r>
              <a:rPr lang="en" sz="1800">
                <a:solidFill>
                  <a:schemeClr val="dk1"/>
                </a:solidFill>
              </a:rPr>
              <a:t> (201504614)</a:t>
            </a:r>
            <a:endParaRPr sz="1800">
              <a:solidFill>
                <a:schemeClr val="dk1"/>
              </a:solidFill>
            </a:endParaRPr>
          </a:p>
          <a:p>
            <a:pPr indent="0" lvl="0" marL="0" rtl="0" algn="l">
              <a:spcBef>
                <a:spcPts val="0"/>
              </a:spcBef>
              <a:spcAft>
                <a:spcPts val="0"/>
              </a:spcAft>
              <a:buNone/>
            </a:pPr>
            <a:r>
              <a:rPr b="1" lang="en" sz="1800">
                <a:solidFill>
                  <a:schemeClr val="dk1"/>
                </a:solidFill>
              </a:rPr>
              <a:t>João Monteiro</a:t>
            </a:r>
            <a:r>
              <a:rPr lang="en" sz="1800">
                <a:solidFill>
                  <a:schemeClr val="dk1"/>
                </a:solidFill>
              </a:rPr>
              <a:t> (201506130)</a:t>
            </a:r>
            <a:endParaRPr sz="1800">
              <a:solidFill>
                <a:schemeClr val="dk1"/>
              </a:solidFill>
            </a:endParaRPr>
          </a:p>
          <a:p>
            <a:pPr indent="0" lvl="0" marL="0" rtl="0" algn="l">
              <a:spcBef>
                <a:spcPts val="0"/>
              </a:spcBef>
              <a:spcAft>
                <a:spcPts val="0"/>
              </a:spcAft>
              <a:buNone/>
            </a:pPr>
            <a:r>
              <a:rPr b="1" lang="en" sz="1800">
                <a:solidFill>
                  <a:schemeClr val="dk1"/>
                </a:solidFill>
              </a:rPr>
              <a:t>Luís Correia</a:t>
            </a:r>
            <a:r>
              <a:rPr lang="en" sz="1800">
                <a:solidFill>
                  <a:schemeClr val="dk1"/>
                </a:solidFill>
              </a:rPr>
              <a:t> (201503342)</a:t>
            </a:r>
            <a:endParaRPr sz="1800">
              <a:solidFill>
                <a:schemeClr val="dk1"/>
              </a:solidFill>
            </a:endParaRPr>
          </a:p>
          <a:p>
            <a:pPr indent="0" lvl="0" marL="0" rtl="0" algn="l">
              <a:spcBef>
                <a:spcPts val="0"/>
              </a:spcBef>
              <a:spcAft>
                <a:spcPts val="0"/>
              </a:spcAft>
              <a:buNone/>
            </a:pPr>
            <a:r>
              <a:rPr b="1" lang="en" sz="1800">
                <a:solidFill>
                  <a:schemeClr val="dk1"/>
                </a:solidFill>
              </a:rPr>
              <a:t>Eduarda Cunha</a:t>
            </a:r>
            <a:r>
              <a:rPr lang="en" sz="1800">
                <a:solidFill>
                  <a:schemeClr val="dk1"/>
                </a:solidFill>
              </a:rPr>
              <a:t> (201506524)</a:t>
            </a:r>
            <a:endParaRPr sz="1800">
              <a:solidFill>
                <a:schemeClr val="dk1"/>
              </a:solidFill>
            </a:endParaRPr>
          </a:p>
          <a:p>
            <a:pPr indent="0" lvl="0" marL="0" rtl="0" algn="l">
              <a:spcBef>
                <a:spcPts val="0"/>
              </a:spcBef>
              <a:spcAft>
                <a:spcPts val="0"/>
              </a:spcAft>
              <a:buNone/>
            </a:pPr>
            <a:r>
              <a:rPr b="1" lang="en" sz="1800">
                <a:solidFill>
                  <a:schemeClr val="dk1"/>
                </a:solidFill>
              </a:rPr>
              <a:t>Miguel Mano Fernandes</a:t>
            </a:r>
            <a:r>
              <a:rPr lang="en" sz="1800">
                <a:solidFill>
                  <a:schemeClr val="dk1"/>
                </a:solidFill>
              </a:rPr>
              <a:t> (201503538)</a:t>
            </a:r>
            <a:endParaRPr sz="1800">
              <a:solidFill>
                <a:schemeClr val="dk1"/>
              </a:solidFill>
            </a:endParaRPr>
          </a:p>
          <a:p>
            <a:pPr indent="0" lvl="0" marL="0" rtl="0" algn="l">
              <a:spcBef>
                <a:spcPts val="0"/>
              </a:spcBef>
              <a:spcAft>
                <a:spcPts val="0"/>
              </a:spcAft>
              <a:buNone/>
            </a:pPr>
            <a:r>
              <a:rPr b="1" lang="en" sz="1800">
                <a:solidFill>
                  <a:schemeClr val="dk1"/>
                </a:solidFill>
              </a:rPr>
              <a:t>Vicente Espinha</a:t>
            </a:r>
            <a:r>
              <a:rPr lang="en" sz="1800">
                <a:solidFill>
                  <a:schemeClr val="dk1"/>
                </a:solidFill>
              </a:rPr>
              <a:t> (201503764)</a:t>
            </a:r>
            <a:endParaRPr sz="1800"/>
          </a:p>
        </p:txBody>
      </p:sp>
      <p:sp>
        <p:nvSpPr>
          <p:cNvPr id="274" name="Google Shape;274;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275" name="Google Shape;275;p31"/>
          <p:cNvGrpSpPr/>
          <p:nvPr/>
        </p:nvGrpSpPr>
        <p:grpSpPr>
          <a:xfrm>
            <a:off x="916458" y="652163"/>
            <a:ext cx="214625" cy="214625"/>
            <a:chOff x="2594050" y="1631825"/>
            <a:chExt cx="439625" cy="439625"/>
          </a:xfrm>
        </p:grpSpPr>
        <p:sp>
          <p:nvSpPr>
            <p:cNvPr id="276" name="Google Shape;276;p3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1381250" y="541675"/>
            <a:ext cx="32373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Study Introduction</a:t>
            </a:r>
            <a:endParaRPr/>
          </a:p>
        </p:txBody>
      </p:sp>
      <p:sp>
        <p:nvSpPr>
          <p:cNvPr id="98" name="Google Shape;98;p14"/>
          <p:cNvSpPr txBox="1"/>
          <p:nvPr>
            <p:ph idx="1" type="body"/>
          </p:nvPr>
        </p:nvSpPr>
        <p:spPr>
          <a:xfrm>
            <a:off x="1381250" y="977276"/>
            <a:ext cx="6809700" cy="377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600"/>
              <a:t>A empresa: </a:t>
            </a:r>
            <a:r>
              <a:rPr b="1" i="1" lang="en" sz="1600"/>
              <a:t>Paramount Health and Beauty Company</a:t>
            </a:r>
            <a:r>
              <a:rPr b="1" lang="en" sz="1600"/>
              <a:t> </a:t>
            </a:r>
            <a:endParaRPr b="1" sz="1600"/>
          </a:p>
          <a:p>
            <a:pPr indent="-317500" lvl="0" marL="457200" rtl="0" algn="just">
              <a:spcBef>
                <a:spcPts val="600"/>
              </a:spcBef>
              <a:spcAft>
                <a:spcPts val="0"/>
              </a:spcAft>
              <a:buSzPts val="1400"/>
              <a:buChar char="◉"/>
            </a:pPr>
            <a:r>
              <a:rPr b="1" lang="en" sz="1400"/>
              <a:t>Gigante de produtos de consumo global</a:t>
            </a:r>
            <a:r>
              <a:rPr lang="en" sz="1400"/>
              <a:t> na área da saúde, higiene, bem-estar e cosmética;</a:t>
            </a:r>
            <a:endParaRPr sz="1400"/>
          </a:p>
          <a:p>
            <a:pPr indent="-317500" lvl="0" marL="457200" rtl="0" algn="just">
              <a:spcBef>
                <a:spcPts val="0"/>
              </a:spcBef>
              <a:spcAft>
                <a:spcPts val="0"/>
              </a:spcAft>
              <a:buSzPts val="1400"/>
              <a:buChar char="◉"/>
            </a:pPr>
            <a:r>
              <a:rPr lang="en" sz="1400"/>
              <a:t>Entra no mercado das giletes e lâminas de barbear em </a:t>
            </a:r>
            <a:r>
              <a:rPr b="1" lang="en" sz="1400"/>
              <a:t>1962</a:t>
            </a:r>
            <a:r>
              <a:rPr lang="en" sz="1400"/>
              <a:t>, rapidamente tornando-se um dos líderes do mercado;</a:t>
            </a:r>
            <a:endParaRPr sz="1400"/>
          </a:p>
          <a:p>
            <a:pPr indent="-317500" lvl="0" marL="457200" rtl="0" algn="just">
              <a:spcBef>
                <a:spcPts val="0"/>
              </a:spcBef>
              <a:spcAft>
                <a:spcPts val="0"/>
              </a:spcAft>
              <a:buSzPts val="1400"/>
              <a:buChar char="◉"/>
            </a:pPr>
            <a:r>
              <a:rPr b="1" lang="en" sz="1400"/>
              <a:t>$13 biliões em vendas</a:t>
            </a:r>
            <a:r>
              <a:rPr lang="en" sz="1400"/>
              <a:t> à escala mundial, com </a:t>
            </a:r>
            <a:r>
              <a:rPr b="1" lang="en" sz="1400"/>
              <a:t>$7 biliões de lucro</a:t>
            </a:r>
            <a:r>
              <a:rPr lang="en" sz="1400"/>
              <a:t>, no ano de 2009:</a:t>
            </a:r>
            <a:endParaRPr sz="1400"/>
          </a:p>
          <a:p>
            <a:pPr indent="-317500" lvl="1" marL="914400" rtl="0" algn="just">
              <a:spcBef>
                <a:spcPts val="0"/>
              </a:spcBef>
              <a:spcAft>
                <a:spcPts val="0"/>
              </a:spcAft>
              <a:buSzPts val="1400"/>
              <a:buChar char="○"/>
            </a:pPr>
            <a:r>
              <a:rPr lang="en" sz="1400"/>
              <a:t>Lâminas correspondem a </a:t>
            </a:r>
            <a:r>
              <a:rPr b="1" lang="en" sz="1400"/>
              <a:t>$170 milhões em vendas e $92 milhões de lucro</a:t>
            </a:r>
            <a:r>
              <a:rPr lang="en" sz="1400"/>
              <a:t> bruto;</a:t>
            </a:r>
            <a:endParaRPr sz="1400"/>
          </a:p>
          <a:p>
            <a:pPr indent="-317500" lvl="0" marL="457200" rtl="0" algn="just">
              <a:spcBef>
                <a:spcPts val="0"/>
              </a:spcBef>
              <a:spcAft>
                <a:spcPts val="0"/>
              </a:spcAft>
              <a:buSzPts val="1400"/>
              <a:buChar char="◉"/>
            </a:pPr>
            <a:r>
              <a:rPr b="1" lang="en" sz="1400"/>
              <a:t>Atual líder em volume</a:t>
            </a:r>
            <a:r>
              <a:rPr lang="en" sz="1400"/>
              <a:t>, com </a:t>
            </a:r>
            <a:r>
              <a:rPr b="1" lang="en" sz="1400"/>
              <a:t>23.3%</a:t>
            </a:r>
            <a:r>
              <a:rPr lang="en" sz="1400"/>
              <a:t> de todas as unidades no mercado em 2009 terem sido produzidas pela Paramount;</a:t>
            </a:r>
            <a:endParaRPr sz="1400"/>
          </a:p>
          <a:p>
            <a:pPr indent="-317500" lvl="0" marL="457200" rtl="0" algn="just">
              <a:spcBef>
                <a:spcPts val="0"/>
              </a:spcBef>
              <a:spcAft>
                <a:spcPts val="0"/>
              </a:spcAft>
              <a:buSzPts val="1400"/>
              <a:buChar char="◉"/>
            </a:pPr>
            <a:r>
              <a:rPr lang="en" sz="1400"/>
              <a:t>Oferece </a:t>
            </a:r>
            <a:r>
              <a:rPr b="1" lang="en" sz="1400"/>
              <a:t>duas linhas de produtos</a:t>
            </a:r>
            <a:r>
              <a:rPr lang="en" sz="1400"/>
              <a:t> neste momento (</a:t>
            </a:r>
            <a:r>
              <a:rPr i="1" lang="en" sz="1400"/>
              <a:t>Avail</a:t>
            </a:r>
            <a:r>
              <a:rPr lang="en" sz="1400"/>
              <a:t> e </a:t>
            </a:r>
            <a:r>
              <a:rPr i="1" lang="en" sz="1400"/>
              <a:t>Pro</a:t>
            </a:r>
            <a:r>
              <a:rPr lang="en" sz="1400"/>
              <a:t>), mas sem inovações significativas nos últimos 5 anos;</a:t>
            </a:r>
            <a:endParaRPr sz="1400"/>
          </a:p>
          <a:p>
            <a:pPr indent="-317500" lvl="0" marL="457200" rtl="0" algn="just">
              <a:spcBef>
                <a:spcPts val="0"/>
              </a:spcBef>
              <a:spcAft>
                <a:spcPts val="0"/>
              </a:spcAft>
              <a:buSzPts val="1400"/>
              <a:buChar char="◉"/>
            </a:pPr>
            <a:r>
              <a:rPr lang="en" sz="1400"/>
              <a:t>Desenvolveu uma </a:t>
            </a:r>
            <a:r>
              <a:rPr b="1" lang="en" sz="1400"/>
              <a:t>nova lâmina </a:t>
            </a:r>
            <a:r>
              <a:rPr b="1" i="1" lang="en" sz="1400"/>
              <a:t>premium</a:t>
            </a:r>
            <a:r>
              <a:rPr b="1" lang="en" sz="1400"/>
              <a:t> não-</a:t>
            </a:r>
            <a:r>
              <a:rPr b="1" lang="en" sz="1400"/>
              <a:t>descartável</a:t>
            </a:r>
            <a:r>
              <a:rPr lang="en" sz="1400"/>
              <a:t>, a </a:t>
            </a:r>
            <a:r>
              <a:rPr b="1" i="1" lang="en" sz="1400"/>
              <a:t>Clean Edge</a:t>
            </a:r>
            <a:r>
              <a:rPr lang="en" sz="1400"/>
              <a:t>, que procura lançar no mercado.</a:t>
            </a:r>
            <a:endParaRPr sz="1400"/>
          </a:p>
          <a:p>
            <a:pPr indent="0" lvl="0" marL="0" rtl="0" algn="l">
              <a:spcBef>
                <a:spcPts val="600"/>
              </a:spcBef>
              <a:spcAft>
                <a:spcPts val="0"/>
              </a:spcAft>
              <a:buNone/>
            </a:pPr>
            <a:r>
              <a:t/>
            </a:r>
            <a:endParaRPr sz="1400"/>
          </a:p>
        </p:txBody>
      </p:sp>
      <p:grpSp>
        <p:nvGrpSpPr>
          <p:cNvPr id="99" name="Google Shape;99;p14"/>
          <p:cNvGrpSpPr/>
          <p:nvPr/>
        </p:nvGrpSpPr>
        <p:grpSpPr>
          <a:xfrm>
            <a:off x="916458" y="652163"/>
            <a:ext cx="214625" cy="214625"/>
            <a:chOff x="2594050" y="1631825"/>
            <a:chExt cx="439625" cy="439625"/>
          </a:xfrm>
        </p:grpSpPr>
        <p:sp>
          <p:nvSpPr>
            <p:cNvPr id="100" name="Google Shape;100;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1381250" y="541675"/>
            <a:ext cx="32373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Study Introduction</a:t>
            </a:r>
            <a:endParaRPr/>
          </a:p>
        </p:txBody>
      </p:sp>
      <p:sp>
        <p:nvSpPr>
          <p:cNvPr id="110" name="Google Shape;110;p15"/>
          <p:cNvSpPr txBox="1"/>
          <p:nvPr>
            <p:ph idx="1" type="body"/>
          </p:nvPr>
        </p:nvSpPr>
        <p:spPr>
          <a:xfrm>
            <a:off x="1381250" y="977276"/>
            <a:ext cx="6809700" cy="377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O produto: </a:t>
            </a:r>
            <a:r>
              <a:rPr b="1" i="1" lang="en" sz="1600"/>
              <a:t>Clean Edge</a:t>
            </a:r>
            <a:r>
              <a:rPr b="1" i="1" lang="en" sz="1600"/>
              <a:t> </a:t>
            </a:r>
            <a:endParaRPr b="1" i="1" sz="1600"/>
          </a:p>
          <a:p>
            <a:pPr indent="-317500" lvl="0" marL="457200" rtl="0" algn="just">
              <a:spcBef>
                <a:spcPts val="600"/>
              </a:spcBef>
              <a:spcAft>
                <a:spcPts val="0"/>
              </a:spcAft>
              <a:buSzPts val="1400"/>
              <a:buChar char="◉"/>
            </a:pPr>
            <a:r>
              <a:rPr b="1" lang="en" sz="1400"/>
              <a:t>Qualidade superior</a:t>
            </a:r>
            <a:r>
              <a:rPr lang="en" sz="1400"/>
              <a:t> versus outras marcas líder:</a:t>
            </a:r>
            <a:endParaRPr sz="1400"/>
          </a:p>
          <a:p>
            <a:pPr indent="-317500" lvl="1" marL="914400" rtl="0" algn="just">
              <a:spcBef>
                <a:spcPts val="0"/>
              </a:spcBef>
              <a:spcAft>
                <a:spcPts val="0"/>
              </a:spcAft>
              <a:buSzPts val="1400"/>
              <a:buChar char="○"/>
            </a:pPr>
            <a:r>
              <a:rPr b="1" lang="en" sz="1400"/>
              <a:t>Tecnologia vibratória</a:t>
            </a:r>
            <a:r>
              <a:rPr lang="en" sz="1400"/>
              <a:t> estimulante;</a:t>
            </a:r>
            <a:endParaRPr sz="1400"/>
          </a:p>
          <a:p>
            <a:pPr indent="-317500" lvl="1" marL="914400" rtl="0" algn="just">
              <a:spcBef>
                <a:spcPts val="0"/>
              </a:spcBef>
              <a:spcAft>
                <a:spcPts val="0"/>
              </a:spcAft>
              <a:buSzPts val="1400"/>
              <a:buChar char="○"/>
            </a:pPr>
            <a:r>
              <a:rPr b="1" lang="en" sz="1400"/>
              <a:t>5 lâminas ultra finas</a:t>
            </a:r>
            <a:r>
              <a:rPr lang="en" sz="1400"/>
              <a:t> que </a:t>
            </a:r>
            <a:r>
              <a:rPr b="1" lang="en" sz="1400"/>
              <a:t>reduzem irritação</a:t>
            </a:r>
            <a:r>
              <a:rPr lang="en" sz="1400"/>
              <a:t>;</a:t>
            </a:r>
            <a:endParaRPr sz="1400"/>
          </a:p>
          <a:p>
            <a:pPr indent="-317500" lvl="1" marL="914400" rtl="0" algn="just">
              <a:spcBef>
                <a:spcPts val="0"/>
              </a:spcBef>
              <a:spcAft>
                <a:spcPts val="0"/>
              </a:spcAft>
              <a:buSzPts val="1400"/>
              <a:buChar char="○"/>
            </a:pPr>
            <a:r>
              <a:rPr lang="en" sz="1400"/>
              <a:t>Aumento do peso da pega para </a:t>
            </a:r>
            <a:r>
              <a:rPr b="1" lang="en" sz="1400"/>
              <a:t>melhor firmeza e controlo</a:t>
            </a:r>
            <a:r>
              <a:rPr lang="en" sz="1400"/>
              <a:t> no barbear;</a:t>
            </a:r>
            <a:endParaRPr sz="1400"/>
          </a:p>
          <a:p>
            <a:pPr indent="-317500" lvl="1" marL="914400" rtl="0" algn="just">
              <a:spcBef>
                <a:spcPts val="0"/>
              </a:spcBef>
              <a:spcAft>
                <a:spcPts val="0"/>
              </a:spcAft>
              <a:buSzPts val="1400"/>
              <a:buChar char="○"/>
            </a:pPr>
            <a:r>
              <a:rPr lang="en" sz="1400"/>
              <a:t>Capaz de atingir um </a:t>
            </a:r>
            <a:r>
              <a:rPr b="1" lang="en" sz="1400"/>
              <a:t>aumento de 25% na remoção de pelos</a:t>
            </a:r>
            <a:r>
              <a:rPr lang="en" sz="1400"/>
              <a:t> em comparação com as lâminas presentes no mercado;</a:t>
            </a:r>
            <a:endParaRPr sz="1400"/>
          </a:p>
          <a:p>
            <a:pPr indent="-317500" lvl="1" marL="914400" rtl="0" algn="just">
              <a:spcBef>
                <a:spcPts val="0"/>
              </a:spcBef>
              <a:spcAft>
                <a:spcPts val="0"/>
              </a:spcAft>
              <a:buSzPts val="1400"/>
              <a:buChar char="○"/>
            </a:pPr>
            <a:r>
              <a:rPr lang="en" sz="1400"/>
              <a:t>Suportado por testes científicos por laboratórios desassociados.</a:t>
            </a:r>
            <a:endParaRPr sz="1400"/>
          </a:p>
          <a:p>
            <a:pPr indent="-317500" lvl="0" marL="457200" rtl="0" algn="just">
              <a:spcBef>
                <a:spcPts val="0"/>
              </a:spcBef>
              <a:spcAft>
                <a:spcPts val="0"/>
              </a:spcAft>
              <a:buSzPts val="1400"/>
              <a:buChar char="◉"/>
            </a:pPr>
            <a:r>
              <a:rPr lang="en" sz="1400"/>
              <a:t>Em fase de testes e planeamento, à espera de ser lançado. Com lançamento previsto em Janeiro de 2011.</a:t>
            </a:r>
            <a:endParaRPr sz="1400"/>
          </a:p>
          <a:p>
            <a:pPr indent="0" lvl="0" marL="0" rtl="0" algn="l">
              <a:spcBef>
                <a:spcPts val="600"/>
              </a:spcBef>
              <a:spcAft>
                <a:spcPts val="0"/>
              </a:spcAft>
              <a:buNone/>
            </a:pPr>
            <a:r>
              <a:t/>
            </a:r>
            <a:endParaRPr sz="1400"/>
          </a:p>
        </p:txBody>
      </p:sp>
      <p:grpSp>
        <p:nvGrpSpPr>
          <p:cNvPr id="111" name="Google Shape;111;p15"/>
          <p:cNvGrpSpPr/>
          <p:nvPr/>
        </p:nvGrpSpPr>
        <p:grpSpPr>
          <a:xfrm>
            <a:off x="916458" y="652163"/>
            <a:ext cx="214625" cy="214625"/>
            <a:chOff x="2594050" y="1631825"/>
            <a:chExt cx="439625" cy="439625"/>
          </a:xfrm>
        </p:grpSpPr>
        <p:sp>
          <p:nvSpPr>
            <p:cNvPr id="112" name="Google Shape;112;p1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381250" y="541675"/>
            <a:ext cx="29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
        <p:nvSpPr>
          <p:cNvPr id="122" name="Google Shape;122;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3" name="Google Shape;123;p16"/>
          <p:cNvSpPr txBox="1"/>
          <p:nvPr>
            <p:ph idx="1" type="body"/>
          </p:nvPr>
        </p:nvSpPr>
        <p:spPr>
          <a:xfrm>
            <a:off x="1381250" y="977276"/>
            <a:ext cx="6809700" cy="37725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Neste momento, a Paramount encontra-se com a posse de um produto de </a:t>
            </a:r>
            <a:r>
              <a:rPr b="1" lang="en" sz="1400"/>
              <a:t>qualidade revolucionária</a:t>
            </a:r>
            <a:r>
              <a:rPr lang="en" sz="1400"/>
              <a:t> no mercado.</a:t>
            </a:r>
            <a:br>
              <a:rPr lang="en" sz="1400"/>
            </a:br>
            <a:endParaRPr sz="1400"/>
          </a:p>
          <a:p>
            <a:pPr indent="-317500" lvl="0" marL="457200" rtl="0" algn="just">
              <a:spcBef>
                <a:spcPts val="0"/>
              </a:spcBef>
              <a:spcAft>
                <a:spcPts val="0"/>
              </a:spcAft>
              <a:buSzPts val="1400"/>
              <a:buChar char="◉"/>
            </a:pPr>
            <a:r>
              <a:rPr lang="en" sz="1400"/>
              <a:t>É necessário definir o melhor plano de venda e marketing da </a:t>
            </a:r>
            <a:r>
              <a:rPr b="1" i="1" lang="en" sz="1400"/>
              <a:t>Clean Edge</a:t>
            </a:r>
            <a:r>
              <a:rPr lang="en" sz="1400"/>
              <a:t>, identificando o </a:t>
            </a:r>
            <a:r>
              <a:rPr b="1" lang="en" sz="1400"/>
              <a:t>estado do mercado</a:t>
            </a:r>
            <a:r>
              <a:rPr lang="en" sz="1400"/>
              <a:t>, </a:t>
            </a:r>
            <a:r>
              <a:rPr b="1" lang="en" sz="1400"/>
              <a:t>posição competitiva</a:t>
            </a:r>
            <a:r>
              <a:rPr lang="en" sz="1400"/>
              <a:t> e </a:t>
            </a:r>
            <a:r>
              <a:rPr b="1" lang="en" sz="1400"/>
              <a:t>melhor público alvo</a:t>
            </a:r>
            <a:r>
              <a:rPr lang="en" sz="1400"/>
              <a:t>, para encontrar o preço e estratégia mais eficaz, de modo a produzir o maior lucro possível.</a:t>
            </a:r>
            <a:br>
              <a:rPr lang="en" sz="1400"/>
            </a:br>
            <a:endParaRPr sz="1400"/>
          </a:p>
          <a:p>
            <a:pPr indent="-317500" lvl="0" marL="457200" rtl="0" algn="just">
              <a:spcBef>
                <a:spcPts val="0"/>
              </a:spcBef>
              <a:spcAft>
                <a:spcPts val="0"/>
              </a:spcAft>
              <a:buSzPts val="1400"/>
              <a:buChar char="◉"/>
            </a:pPr>
            <a:r>
              <a:rPr lang="en" sz="1400"/>
              <a:t>Assim sendo, é urgente a definição dos pontos:</a:t>
            </a:r>
            <a:endParaRPr sz="1400"/>
          </a:p>
          <a:p>
            <a:pPr indent="-317500" lvl="1" marL="914400" rtl="0" algn="just">
              <a:spcBef>
                <a:spcPts val="0"/>
              </a:spcBef>
              <a:spcAft>
                <a:spcPts val="0"/>
              </a:spcAft>
              <a:buSzPts val="1400"/>
              <a:buChar char="○"/>
            </a:pPr>
            <a:r>
              <a:rPr lang="en" sz="1400"/>
              <a:t>Como deve ser a </a:t>
            </a:r>
            <a:r>
              <a:rPr b="1" lang="en" sz="1400"/>
              <a:t>entrada da Clean Edge</a:t>
            </a:r>
            <a:r>
              <a:rPr lang="en" sz="1400"/>
              <a:t> no mercado?</a:t>
            </a:r>
            <a:endParaRPr sz="1400"/>
          </a:p>
          <a:p>
            <a:pPr indent="-317500" lvl="1" marL="914400" rtl="0" algn="just">
              <a:spcBef>
                <a:spcPts val="0"/>
              </a:spcBef>
              <a:spcAft>
                <a:spcPts val="0"/>
              </a:spcAft>
              <a:buSzPts val="1400"/>
              <a:buChar char="○"/>
            </a:pPr>
            <a:r>
              <a:rPr lang="en" sz="1400"/>
              <a:t>Qual deve ser a </a:t>
            </a:r>
            <a:r>
              <a:rPr b="1" lang="en" sz="1400"/>
              <a:t>estratégia e orçamento de promoção</a:t>
            </a:r>
            <a:r>
              <a:rPr lang="en" sz="1400"/>
              <a:t>?</a:t>
            </a:r>
            <a:endParaRPr sz="1400"/>
          </a:p>
          <a:p>
            <a:pPr indent="-317500" lvl="1" marL="914400" rtl="0" algn="just">
              <a:spcBef>
                <a:spcPts val="0"/>
              </a:spcBef>
              <a:spcAft>
                <a:spcPts val="0"/>
              </a:spcAft>
              <a:buSzPts val="1400"/>
              <a:buChar char="○"/>
            </a:pPr>
            <a:r>
              <a:rPr lang="en" sz="1400"/>
              <a:t>Como </a:t>
            </a:r>
            <a:r>
              <a:rPr b="1" lang="en" sz="1400"/>
              <a:t>estabelecer a marca</a:t>
            </a:r>
            <a:r>
              <a:rPr lang="en" sz="1400"/>
              <a:t> (definir nome)?</a:t>
            </a:r>
            <a:endParaRPr sz="1400"/>
          </a:p>
        </p:txBody>
      </p:sp>
      <p:grpSp>
        <p:nvGrpSpPr>
          <p:cNvPr id="124" name="Google Shape;124;p16"/>
          <p:cNvGrpSpPr/>
          <p:nvPr/>
        </p:nvGrpSpPr>
        <p:grpSpPr>
          <a:xfrm>
            <a:off x="916458" y="652163"/>
            <a:ext cx="214625" cy="214625"/>
            <a:chOff x="2594050" y="1631825"/>
            <a:chExt cx="439625" cy="439625"/>
          </a:xfrm>
        </p:grpSpPr>
        <p:sp>
          <p:nvSpPr>
            <p:cNvPr id="125" name="Google Shape;125;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ctrTitle"/>
          </p:nvPr>
        </p:nvSpPr>
        <p:spPr>
          <a:xfrm>
            <a:off x="2022225" y="1693525"/>
            <a:ext cx="3960900" cy="11598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
              <a:t>Answered Questions</a:t>
            </a:r>
            <a:endParaRPr/>
          </a:p>
        </p:txBody>
      </p:sp>
      <p:sp>
        <p:nvSpPr>
          <p:cNvPr id="134" name="Google Shape;134;p17"/>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proposed in Moodle</a:t>
            </a:r>
            <a:endParaRPr/>
          </a:p>
        </p:txBody>
      </p:sp>
      <p:sp>
        <p:nvSpPr>
          <p:cNvPr id="135" name="Google Shape;135;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17"/>
          <p:cNvSpPr/>
          <p:nvPr/>
        </p:nvSpPr>
        <p:spPr>
          <a:xfrm>
            <a:off x="1254350" y="2425400"/>
            <a:ext cx="318446" cy="292712"/>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1381250" y="201025"/>
            <a:ext cx="6656100" cy="107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What changes are occurring in the non disposable razor category? </a:t>
            </a:r>
            <a:endParaRPr sz="1600"/>
          </a:p>
        </p:txBody>
      </p:sp>
      <p:sp>
        <p:nvSpPr>
          <p:cNvPr id="142" name="Google Shape;142;p18"/>
          <p:cNvSpPr txBox="1"/>
          <p:nvPr>
            <p:ph idx="1" type="body"/>
          </p:nvPr>
        </p:nvSpPr>
        <p:spPr>
          <a:xfrm>
            <a:off x="1381250" y="935276"/>
            <a:ext cx="6809700" cy="3793500"/>
          </a:xfrm>
          <a:prstGeom prst="rect">
            <a:avLst/>
          </a:prstGeom>
        </p:spPr>
        <p:txBody>
          <a:bodyPr anchorCtr="0" anchor="t" bIns="91425" lIns="91425" spcFirstLastPara="1" rIns="91425" wrap="square" tIns="91425">
            <a:noAutofit/>
          </a:bodyPr>
          <a:lstStyle/>
          <a:p>
            <a:pPr indent="0" lvl="0" marL="0" rtl="0" algn="just">
              <a:lnSpc>
                <a:spcPct val="115000"/>
              </a:lnSpc>
              <a:spcBef>
                <a:spcPts val="600"/>
              </a:spcBef>
              <a:spcAft>
                <a:spcPts val="0"/>
              </a:spcAft>
              <a:buNone/>
            </a:pPr>
            <a:r>
              <a:rPr lang="en" sz="1600"/>
              <a:t>As principais alterações assentam nos seguintes pontos:</a:t>
            </a:r>
            <a:endParaRPr sz="1600"/>
          </a:p>
          <a:p>
            <a:pPr indent="-330200" lvl="0" marL="457200" rtl="0" algn="just">
              <a:lnSpc>
                <a:spcPct val="115000"/>
              </a:lnSpc>
              <a:spcBef>
                <a:spcPts val="600"/>
              </a:spcBef>
              <a:spcAft>
                <a:spcPts val="0"/>
              </a:spcAft>
              <a:buClr>
                <a:srgbClr val="70ACFF"/>
              </a:buClr>
              <a:buSzPts val="1600"/>
              <a:buChar char="◉"/>
            </a:pPr>
            <a:r>
              <a:rPr lang="en" sz="1600"/>
              <a:t>Crescimento de 5% por ano entre 2007 e 2010, devido principalmente à inovação e introdução de novos produtos no mercado;</a:t>
            </a:r>
            <a:endParaRPr sz="1600"/>
          </a:p>
          <a:p>
            <a:pPr indent="-330200" lvl="0" marL="457200" rtl="0" algn="just">
              <a:lnSpc>
                <a:spcPct val="115000"/>
              </a:lnSpc>
              <a:spcBef>
                <a:spcPts val="0"/>
              </a:spcBef>
              <a:spcAft>
                <a:spcPts val="0"/>
              </a:spcAft>
              <a:buClr>
                <a:srgbClr val="70ACFF"/>
              </a:buClr>
              <a:buSzPts val="1600"/>
              <a:buChar char="◉"/>
            </a:pPr>
            <a:r>
              <a:rPr lang="en" sz="1600"/>
              <a:t>Aumento de espaço de prateleira, por categoria de produto, nos pontos de distribuição, e 22 novos SKUs (stock-keeping units);</a:t>
            </a:r>
            <a:endParaRPr sz="1600"/>
          </a:p>
          <a:p>
            <a:pPr indent="-330200" lvl="0" marL="457200" rtl="0" algn="just">
              <a:lnSpc>
                <a:spcPct val="115000"/>
              </a:lnSpc>
              <a:spcBef>
                <a:spcPts val="0"/>
              </a:spcBef>
              <a:spcAft>
                <a:spcPts val="0"/>
              </a:spcAft>
              <a:buClr>
                <a:srgbClr val="70ACFF"/>
              </a:buClr>
              <a:buSzPts val="1600"/>
              <a:buChar char="◉"/>
            </a:pPr>
            <a:r>
              <a:rPr lang="en" sz="1600"/>
              <a:t>Novos pontos de distribuição, tais como mass merchandisers e club stores;</a:t>
            </a:r>
            <a:endParaRPr sz="1600"/>
          </a:p>
          <a:p>
            <a:pPr indent="-330200" lvl="0" marL="457200" rtl="0" algn="just">
              <a:lnSpc>
                <a:spcPct val="115000"/>
              </a:lnSpc>
              <a:spcBef>
                <a:spcPts val="0"/>
              </a:spcBef>
              <a:spcAft>
                <a:spcPts val="0"/>
              </a:spcAft>
              <a:buClr>
                <a:srgbClr val="70ACFF"/>
              </a:buClr>
              <a:buSzPts val="1600"/>
              <a:buChar char="◉"/>
            </a:pPr>
            <a:r>
              <a:rPr lang="en" sz="1600"/>
              <a:t>Numerosas inovações de produtos alimentam o crescimento significativo no segmento </a:t>
            </a:r>
            <a:r>
              <a:rPr i="1" lang="en" sz="1600"/>
              <a:t>Super-Premium</a:t>
            </a:r>
            <a:r>
              <a:rPr lang="en" sz="1600"/>
              <a:t>.</a:t>
            </a:r>
            <a:endParaRPr sz="1600"/>
          </a:p>
        </p:txBody>
      </p:sp>
      <p:sp>
        <p:nvSpPr>
          <p:cNvPr id="143" name="Google Shape;143;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4" name="Google Shape;144;p18"/>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1</a:t>
            </a:r>
            <a:endParaRPr sz="2000">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381250" y="541525"/>
            <a:ext cx="42024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Assess Paramount's competitive position.</a:t>
            </a:r>
            <a:endParaRPr sz="1600"/>
          </a:p>
        </p:txBody>
      </p:sp>
      <p:sp>
        <p:nvSpPr>
          <p:cNvPr id="150" name="Google Shape;150;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1" name="Google Shape;151;p19"/>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1</a:t>
            </a:r>
            <a:endParaRPr sz="2000">
              <a:latin typeface="Lora"/>
              <a:ea typeface="Lora"/>
              <a:cs typeface="Lora"/>
              <a:sym typeface="Lora"/>
            </a:endParaRPr>
          </a:p>
        </p:txBody>
      </p:sp>
      <p:graphicFrame>
        <p:nvGraphicFramePr>
          <p:cNvPr id="152" name="Google Shape;152;p19"/>
          <p:cNvGraphicFramePr/>
          <p:nvPr/>
        </p:nvGraphicFramePr>
        <p:xfrm>
          <a:off x="832550" y="1025400"/>
          <a:ext cx="3000000" cy="3000000"/>
        </p:xfrm>
        <a:graphic>
          <a:graphicData uri="http://schemas.openxmlformats.org/drawingml/2006/table">
            <a:tbl>
              <a:tblPr>
                <a:noFill/>
                <a:tableStyleId>{2DF89EBA-28DF-4A24-9434-8B72C8A14345}</a:tableStyleId>
              </a:tblPr>
              <a:tblGrid>
                <a:gridCol w="3896950"/>
                <a:gridCol w="3896950"/>
              </a:tblGrid>
              <a:tr h="1793350">
                <a:tc>
                  <a:txBody>
                    <a:bodyPr>
                      <a:noAutofit/>
                    </a:bodyPr>
                    <a:lstStyle/>
                    <a:p>
                      <a:pPr indent="0" lvl="0" marL="0" rtl="0" algn="l">
                        <a:spcBef>
                          <a:spcPts val="0"/>
                        </a:spcBef>
                        <a:spcAft>
                          <a:spcPts val="0"/>
                        </a:spcAft>
                        <a:buNone/>
                      </a:pPr>
                      <a:r>
                        <a:rPr b="1" lang="en">
                          <a:solidFill>
                            <a:schemeClr val="dk1"/>
                          </a:solidFill>
                          <a:latin typeface="Quattrocento Sans"/>
                          <a:ea typeface="Quattrocento Sans"/>
                          <a:cs typeface="Quattrocento Sans"/>
                          <a:sym typeface="Quattrocento Sans"/>
                        </a:rPr>
                        <a:t>Pontos Fortes</a:t>
                      </a:r>
                      <a:endParaRPr b="1">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Paramount foi líder de mercado em 2009;</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Confiança por parte dos consumidores (marca estabelecida no mercado);</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Forte quota de mercado;</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Tecnologia inovadora.</a:t>
                      </a:r>
                      <a:endParaRPr sz="1200">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Quattrocento Sans"/>
                          <a:ea typeface="Quattrocento Sans"/>
                          <a:cs typeface="Quattrocento Sans"/>
                          <a:sym typeface="Quattrocento Sans"/>
                        </a:rPr>
                        <a:t>Pontos Fracos</a:t>
                      </a:r>
                      <a:endParaRPr b="1">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Falta de tecnologia inovadora em produtos já existentes (Pro e Avail);</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Baixa aposta em publicidade em comparação com os seus maiores concorrentes (Benet &amp; Klein e Prince);</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Não está presente no segmento Super-Premium;</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Radiance tem um produto com tecnologia semelhante (Naiv).</a:t>
                      </a:r>
                      <a:endParaRPr sz="1200">
                        <a:latin typeface="Quattrocento Sans"/>
                        <a:ea typeface="Quattrocento Sans"/>
                        <a:cs typeface="Quattrocento Sans"/>
                        <a:sym typeface="Quattrocento Sans"/>
                      </a:endParaRPr>
                    </a:p>
                  </a:txBody>
                  <a:tcPr marT="91425" marB="91425" marR="91425" marL="91425"/>
                </a:tc>
              </a:tr>
              <a:tr h="1969700">
                <a:tc>
                  <a:txBody>
                    <a:bodyPr>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Quattrocento Sans"/>
                          <a:ea typeface="Quattrocento Sans"/>
                          <a:cs typeface="Quattrocento Sans"/>
                          <a:sym typeface="Quattrocento Sans"/>
                        </a:rPr>
                        <a:t>Oportunidades</a:t>
                      </a:r>
                      <a:endParaRPr b="1">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O mercado </a:t>
                      </a:r>
                      <a:r>
                        <a:rPr i="1" lang="en" sz="1200">
                          <a:solidFill>
                            <a:schemeClr val="dk1"/>
                          </a:solidFill>
                          <a:latin typeface="Quattrocento Sans"/>
                          <a:ea typeface="Quattrocento Sans"/>
                          <a:cs typeface="Quattrocento Sans"/>
                          <a:sym typeface="Quattrocento Sans"/>
                        </a:rPr>
                        <a:t>Mainstream</a:t>
                      </a:r>
                      <a:r>
                        <a:rPr lang="en" sz="1200">
                          <a:solidFill>
                            <a:schemeClr val="dk1"/>
                          </a:solidFill>
                          <a:latin typeface="Quattrocento Sans"/>
                          <a:ea typeface="Quattrocento Sans"/>
                          <a:cs typeface="Quattrocento Sans"/>
                          <a:sym typeface="Quattrocento Sans"/>
                        </a:rPr>
                        <a:t> é bastante lucrativo;</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Crescimento de vendas de produtos de cuidados masculinos;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Crescimento do segmento </a:t>
                      </a:r>
                      <a:r>
                        <a:rPr i="1" lang="en" sz="1200">
                          <a:solidFill>
                            <a:schemeClr val="dk1"/>
                          </a:solidFill>
                          <a:latin typeface="Quattrocento Sans"/>
                          <a:ea typeface="Quattrocento Sans"/>
                          <a:cs typeface="Quattrocento Sans"/>
                          <a:sym typeface="Quattrocento Sans"/>
                        </a:rPr>
                        <a:t>Super-Premium</a:t>
                      </a:r>
                      <a:r>
                        <a:rPr lang="en" sz="1200">
                          <a:solidFill>
                            <a:schemeClr val="dk1"/>
                          </a:solidFill>
                          <a:latin typeface="Quattrocento Sans"/>
                          <a:ea typeface="Quattrocento Sans"/>
                          <a:cs typeface="Quattrocento Sans"/>
                          <a:sym typeface="Quattrocento Sans"/>
                        </a:rPr>
                        <a:t>;</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Lâminas não descartáveis com crescimento de 5% por ano;</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Mudança do comportamento do consumidor para o segmento Super-Premium e Moderate;</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Ciclo de compra curto.</a:t>
                      </a:r>
                      <a:endParaRPr b="1">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b="1" lang="en">
                          <a:solidFill>
                            <a:schemeClr val="dk1"/>
                          </a:solidFill>
                          <a:latin typeface="Quattrocento Sans"/>
                          <a:ea typeface="Quattrocento Sans"/>
                          <a:cs typeface="Quattrocento Sans"/>
                          <a:sym typeface="Quattrocento Sans"/>
                        </a:rPr>
                        <a:t>Ameaças</a:t>
                      </a:r>
                      <a:endParaRPr b="1">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Mercado bastante competitivo;</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Vários produtos substitutos disponíveis;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Posicionamento </a:t>
                      </a:r>
                      <a:r>
                        <a:rPr i="1" lang="en" sz="1200">
                          <a:solidFill>
                            <a:schemeClr val="dk1"/>
                          </a:solidFill>
                          <a:latin typeface="Quattrocento Sans"/>
                          <a:ea typeface="Quattrocento Sans"/>
                          <a:cs typeface="Quattrocento Sans"/>
                          <a:sym typeface="Quattrocento Sans"/>
                        </a:rPr>
                        <a:t>Mainstream</a:t>
                      </a:r>
                      <a:r>
                        <a:rPr lang="en" sz="1200">
                          <a:solidFill>
                            <a:schemeClr val="dk1"/>
                          </a:solidFill>
                          <a:latin typeface="Quattrocento Sans"/>
                          <a:ea typeface="Quattrocento Sans"/>
                          <a:cs typeface="Quattrocento Sans"/>
                          <a:sym typeface="Quattrocento Sans"/>
                        </a:rPr>
                        <a:t> poderá levar à canibalização;</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Introdução de novos produtos (exemplo: Radiance);</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4A86E8"/>
                        </a:buClr>
                        <a:buSzPts val="1200"/>
                        <a:buFont typeface="Quattrocento Sans"/>
                        <a:buChar char="-"/>
                      </a:pPr>
                      <a:r>
                        <a:rPr lang="en" sz="1200">
                          <a:solidFill>
                            <a:schemeClr val="dk1"/>
                          </a:solidFill>
                          <a:latin typeface="Quattrocento Sans"/>
                          <a:ea typeface="Quattrocento Sans"/>
                          <a:cs typeface="Quattrocento Sans"/>
                          <a:sym typeface="Quattrocento Sans"/>
                        </a:rPr>
                        <a:t>Gastos de publicidade crescem mais que vendas.</a:t>
                      </a:r>
                      <a:endParaRPr>
                        <a:solidFill>
                          <a:schemeClr val="dk1"/>
                        </a:solidFill>
                        <a:latin typeface="Quattrocento Sans"/>
                        <a:ea typeface="Quattrocento Sans"/>
                        <a:cs typeface="Quattrocento Sans"/>
                        <a:sym typeface="Quattrocento San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381250" y="541675"/>
            <a:ext cx="68097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rPr>
              <a:t>What are the strategic life cycle challenges for Paramount's current products as well as for Clean Edge? </a:t>
            </a:r>
            <a:endParaRPr sz="1600"/>
          </a:p>
        </p:txBody>
      </p:sp>
      <p:sp>
        <p:nvSpPr>
          <p:cNvPr id="158" name="Google Shape;158;p20"/>
          <p:cNvSpPr txBox="1"/>
          <p:nvPr>
            <p:ph idx="1" type="body"/>
          </p:nvPr>
        </p:nvSpPr>
        <p:spPr>
          <a:xfrm>
            <a:off x="1381250" y="1147975"/>
            <a:ext cx="6809700" cy="2067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600"/>
              <a:t>O ciclo de vida de um produto torn</a:t>
            </a:r>
            <a:r>
              <a:rPr lang="en" sz="1600"/>
              <a:t>ou-se mais curto pelas seguintes razões:</a:t>
            </a:r>
            <a:endParaRPr sz="1600"/>
          </a:p>
          <a:p>
            <a:pPr indent="-330200" lvl="0" marL="457200" rtl="0" algn="just">
              <a:spcBef>
                <a:spcPts val="600"/>
              </a:spcBef>
              <a:spcAft>
                <a:spcPts val="0"/>
              </a:spcAft>
              <a:buClr>
                <a:srgbClr val="70ACFF"/>
              </a:buClr>
              <a:buSzPts val="1600"/>
              <a:buChar char="◉"/>
            </a:pPr>
            <a:r>
              <a:rPr lang="en" sz="1600"/>
              <a:t>V</a:t>
            </a:r>
            <a:r>
              <a:rPr lang="en" sz="1600"/>
              <a:t>ontade dos consumidores tentarem novos produtos;</a:t>
            </a:r>
            <a:endParaRPr sz="1600"/>
          </a:p>
          <a:p>
            <a:pPr indent="-330200" lvl="0" marL="457200" rtl="0" algn="just">
              <a:spcBef>
                <a:spcPts val="0"/>
              </a:spcBef>
              <a:spcAft>
                <a:spcPts val="0"/>
              </a:spcAft>
              <a:buClr>
                <a:srgbClr val="70ACFF"/>
              </a:buClr>
              <a:buSzPts val="1600"/>
              <a:buChar char="◉"/>
            </a:pPr>
            <a:r>
              <a:rPr lang="en" sz="1600"/>
              <a:t>Diversas campanhas que mencionam os </a:t>
            </a:r>
            <a:r>
              <a:rPr lang="en" sz="1600"/>
              <a:t>benefícios</a:t>
            </a:r>
            <a:r>
              <a:rPr lang="en" sz="1600"/>
              <a:t> de uma frequente troca de </a:t>
            </a:r>
            <a:r>
              <a:rPr lang="en" sz="1600"/>
              <a:t>lâminas.</a:t>
            </a:r>
            <a:endParaRPr sz="1600"/>
          </a:p>
          <a:p>
            <a:pPr indent="0" lvl="0" marL="0" rtl="0" algn="just">
              <a:spcBef>
                <a:spcPts val="600"/>
              </a:spcBef>
              <a:spcAft>
                <a:spcPts val="0"/>
              </a:spcAft>
              <a:buClr>
                <a:srgbClr val="000000"/>
              </a:buClr>
              <a:buSzPts val="1100"/>
              <a:buFont typeface="Arial"/>
              <a:buNone/>
            </a:pPr>
            <a:r>
              <a:rPr b="1" lang="en" sz="1600">
                <a:solidFill>
                  <a:schemeClr val="dk1"/>
                </a:solidFill>
              </a:rPr>
              <a:t>Paramount Pro</a:t>
            </a:r>
            <a:r>
              <a:rPr lang="en" sz="1600">
                <a:solidFill>
                  <a:schemeClr val="dk1"/>
                </a:solidFill>
              </a:rPr>
              <a:t> e </a:t>
            </a:r>
            <a:r>
              <a:rPr b="1" lang="en" sz="1600">
                <a:solidFill>
                  <a:schemeClr val="dk1"/>
                </a:solidFill>
              </a:rPr>
              <a:t>Avail</a:t>
            </a:r>
            <a:r>
              <a:rPr lang="en" sz="1600">
                <a:solidFill>
                  <a:schemeClr val="dk1"/>
                </a:solidFill>
              </a:rPr>
              <a:t> estão de momento na sua fase de maturidade, pelo que brevemente entrarão em declínio, o que levará a uma diminuição das vendas.</a:t>
            </a:r>
            <a:endParaRPr sz="1600"/>
          </a:p>
        </p:txBody>
      </p:sp>
      <p:sp>
        <p:nvSpPr>
          <p:cNvPr id="159" name="Google Shape;159;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0" name="Google Shape;160;p20"/>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1</a:t>
            </a:r>
            <a:endParaRPr sz="2000">
              <a:latin typeface="Lora"/>
              <a:ea typeface="Lora"/>
              <a:cs typeface="Lora"/>
              <a:sym typeface="Lora"/>
            </a:endParaRPr>
          </a:p>
        </p:txBody>
      </p:sp>
      <p:pic>
        <p:nvPicPr>
          <p:cNvPr id="161" name="Google Shape;161;p20"/>
          <p:cNvPicPr preferRelativeResize="0"/>
          <p:nvPr/>
        </p:nvPicPr>
        <p:blipFill>
          <a:blip r:embed="rId3">
            <a:alphaModFix/>
          </a:blip>
          <a:stretch>
            <a:fillRect/>
          </a:stretch>
        </p:blipFill>
        <p:spPr>
          <a:xfrm>
            <a:off x="4099475" y="3087150"/>
            <a:ext cx="4320074" cy="1684183"/>
          </a:xfrm>
          <a:prstGeom prst="rect">
            <a:avLst/>
          </a:prstGeom>
          <a:noFill/>
          <a:ln>
            <a:noFill/>
          </a:ln>
        </p:spPr>
      </p:pic>
      <p:sp>
        <p:nvSpPr>
          <p:cNvPr id="162" name="Google Shape;162;p20"/>
          <p:cNvSpPr txBox="1"/>
          <p:nvPr/>
        </p:nvSpPr>
        <p:spPr>
          <a:xfrm>
            <a:off x="5482598" y="3291152"/>
            <a:ext cx="767400" cy="16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matic SC"/>
                <a:ea typeface="Amatic SC"/>
                <a:cs typeface="Amatic SC"/>
                <a:sym typeface="Amatic SC"/>
              </a:rPr>
              <a:t>Crescimento</a:t>
            </a:r>
            <a:endParaRPr b="1" sz="1000">
              <a:latin typeface="Amatic SC"/>
              <a:ea typeface="Amatic SC"/>
              <a:cs typeface="Amatic SC"/>
              <a:sym typeface="Amatic SC"/>
            </a:endParaRPr>
          </a:p>
        </p:txBody>
      </p:sp>
      <p:sp>
        <p:nvSpPr>
          <p:cNvPr id="163" name="Google Shape;163;p20"/>
          <p:cNvSpPr txBox="1"/>
          <p:nvPr/>
        </p:nvSpPr>
        <p:spPr>
          <a:xfrm>
            <a:off x="4640015" y="3291152"/>
            <a:ext cx="767400" cy="16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matic SC"/>
                <a:ea typeface="Amatic SC"/>
                <a:cs typeface="Amatic SC"/>
                <a:sym typeface="Amatic SC"/>
              </a:rPr>
              <a:t>Introdução</a:t>
            </a:r>
            <a:endParaRPr b="1" sz="1000">
              <a:latin typeface="Amatic SC"/>
              <a:ea typeface="Amatic SC"/>
              <a:cs typeface="Amatic SC"/>
              <a:sym typeface="Amatic SC"/>
            </a:endParaRPr>
          </a:p>
        </p:txBody>
      </p:sp>
      <p:sp>
        <p:nvSpPr>
          <p:cNvPr id="164" name="Google Shape;164;p20"/>
          <p:cNvSpPr txBox="1"/>
          <p:nvPr/>
        </p:nvSpPr>
        <p:spPr>
          <a:xfrm>
            <a:off x="6376121" y="3291152"/>
            <a:ext cx="767400" cy="16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matic SC"/>
                <a:ea typeface="Amatic SC"/>
                <a:cs typeface="Amatic SC"/>
                <a:sym typeface="Amatic SC"/>
              </a:rPr>
              <a:t>Maturidade</a:t>
            </a:r>
            <a:endParaRPr b="1" sz="1000">
              <a:latin typeface="Amatic SC"/>
              <a:ea typeface="Amatic SC"/>
              <a:cs typeface="Amatic SC"/>
              <a:sym typeface="Amatic SC"/>
            </a:endParaRPr>
          </a:p>
        </p:txBody>
      </p:sp>
      <p:sp>
        <p:nvSpPr>
          <p:cNvPr id="165" name="Google Shape;165;p20"/>
          <p:cNvSpPr txBox="1"/>
          <p:nvPr/>
        </p:nvSpPr>
        <p:spPr>
          <a:xfrm>
            <a:off x="7269643" y="3291152"/>
            <a:ext cx="767400" cy="16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matic SC"/>
                <a:ea typeface="Amatic SC"/>
                <a:cs typeface="Amatic SC"/>
                <a:sym typeface="Amatic SC"/>
              </a:rPr>
              <a:t>Declínio</a:t>
            </a:r>
            <a:endParaRPr b="1" sz="1000">
              <a:latin typeface="Amatic SC"/>
              <a:ea typeface="Amatic SC"/>
              <a:cs typeface="Amatic SC"/>
              <a:sym typeface="Amatic SC"/>
            </a:endParaRPr>
          </a:p>
        </p:txBody>
      </p:sp>
      <p:sp>
        <p:nvSpPr>
          <p:cNvPr id="166" name="Google Shape;166;p20"/>
          <p:cNvSpPr txBox="1"/>
          <p:nvPr/>
        </p:nvSpPr>
        <p:spPr>
          <a:xfrm rot="-5400000">
            <a:off x="4088144" y="3757057"/>
            <a:ext cx="532800" cy="34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matic SC"/>
                <a:ea typeface="Amatic SC"/>
                <a:cs typeface="Amatic SC"/>
                <a:sym typeface="Amatic SC"/>
              </a:rPr>
              <a:t>VENDAS</a:t>
            </a:r>
            <a:endParaRPr b="1" sz="1000">
              <a:latin typeface="Amatic SC"/>
              <a:ea typeface="Amatic SC"/>
              <a:cs typeface="Amatic SC"/>
              <a:sym typeface="Amatic SC"/>
            </a:endParaRPr>
          </a:p>
        </p:txBody>
      </p:sp>
      <p:sp>
        <p:nvSpPr>
          <p:cNvPr id="167" name="Google Shape;167;p20"/>
          <p:cNvSpPr txBox="1"/>
          <p:nvPr/>
        </p:nvSpPr>
        <p:spPr>
          <a:xfrm>
            <a:off x="5944818" y="4586938"/>
            <a:ext cx="767400" cy="23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matic SC"/>
                <a:ea typeface="Amatic SC"/>
                <a:cs typeface="Amatic SC"/>
                <a:sym typeface="Amatic SC"/>
              </a:rPr>
              <a:t>TEMPO</a:t>
            </a:r>
            <a:endParaRPr b="1" sz="1000">
              <a:latin typeface="Amatic SC"/>
              <a:ea typeface="Amatic SC"/>
              <a:cs typeface="Amatic SC"/>
              <a:sym typeface="Amatic SC"/>
            </a:endParaRPr>
          </a:p>
        </p:txBody>
      </p:sp>
      <p:sp>
        <p:nvSpPr>
          <p:cNvPr id="168" name="Google Shape;168;p20"/>
          <p:cNvSpPr txBox="1"/>
          <p:nvPr>
            <p:ph idx="1" type="body"/>
          </p:nvPr>
        </p:nvSpPr>
        <p:spPr>
          <a:xfrm>
            <a:off x="1381250" y="3128200"/>
            <a:ext cx="2718300" cy="1935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600"/>
              <a:t>Quanto à </a:t>
            </a:r>
            <a:r>
              <a:rPr b="1" lang="en" sz="1600"/>
              <a:t>Clean Edge</a:t>
            </a:r>
            <a:r>
              <a:rPr lang="en" sz="1600"/>
              <a:t>, o seu grande desafio será a fase de introdução no mercado. Embora com uma previsão positiva, deve-se encontrar primeiro a sua posição e estratégia.</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