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ora"/>
      <p:regular r:id="rId30"/>
      <p:bold r:id="rId31"/>
      <p:italic r:id="rId32"/>
      <p:boldItalic r:id="rId33"/>
    </p:embeddedFon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721BBA-C4D7-46BF-A791-09E583764E3E}">
  <a:tblStyle styleId="{F5721BBA-C4D7-46BF-A791-09E583764E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6.xml"/><Relationship Id="rId33" Type="http://schemas.openxmlformats.org/officeDocument/2006/relationships/font" Target="fonts/Lora-boldItalic.fntdata"/><Relationship Id="rId10" Type="http://schemas.openxmlformats.org/officeDocument/2006/relationships/slide" Target="slides/slide5.xml"/><Relationship Id="rId32" Type="http://schemas.openxmlformats.org/officeDocument/2006/relationships/font" Target="fonts/Lora-italic.fntdata"/><Relationship Id="rId13" Type="http://schemas.openxmlformats.org/officeDocument/2006/relationships/slide" Target="slides/slide8.xml"/><Relationship Id="rId35" Type="http://schemas.openxmlformats.org/officeDocument/2006/relationships/font" Target="fonts/QuattrocentoSans-bold.fntdata"/><Relationship Id="rId12" Type="http://schemas.openxmlformats.org/officeDocument/2006/relationships/slide" Target="slides/slide7.xml"/><Relationship Id="rId34" Type="http://schemas.openxmlformats.org/officeDocument/2006/relationships/font" Target="fonts/QuattrocentoSans-regular.fntdata"/><Relationship Id="rId15" Type="http://schemas.openxmlformats.org/officeDocument/2006/relationships/slide" Target="slides/slide10.xml"/><Relationship Id="rId37" Type="http://schemas.openxmlformats.org/officeDocument/2006/relationships/font" Target="fonts/QuattrocentoSans-boldItalic.fntdata"/><Relationship Id="rId14" Type="http://schemas.openxmlformats.org/officeDocument/2006/relationships/slide" Target="slides/slide9.xml"/><Relationship Id="rId36" Type="http://schemas.openxmlformats.org/officeDocument/2006/relationships/font" Target="fonts/Quattrocento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a95473021_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a9547302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5e12f8320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5e12f832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chemeClr val="dk1"/>
              </a:buClr>
              <a:buSzPts val="1100"/>
              <a:buFont typeface="Arial"/>
              <a:buNone/>
            </a:pPr>
            <a:r>
              <a:rPr b="1" lang="en" sz="1200">
                <a:solidFill>
                  <a:schemeClr val="dk1"/>
                </a:solidFill>
                <a:latin typeface="Quattrocento Sans"/>
                <a:ea typeface="Quattrocento Sans"/>
                <a:cs typeface="Quattrocento Sans"/>
                <a:sym typeface="Quattrocento Sans"/>
              </a:rPr>
              <a:t>Mercado:</a:t>
            </a:r>
            <a:endParaRPr b="1" sz="1200">
              <a:solidFill>
                <a:schemeClr val="dk1"/>
              </a:solidFill>
              <a:latin typeface="Quattrocento Sans"/>
              <a:ea typeface="Quattrocento Sans"/>
              <a:cs typeface="Quattrocento Sans"/>
              <a:sym typeface="Quattrocento Sans"/>
            </a:endParaRPr>
          </a:p>
          <a:p>
            <a:pPr indent="-304800" lvl="0" marL="457200" rtl="0" algn="just">
              <a:spcBef>
                <a:spcPts val="600"/>
              </a:spcBef>
              <a:spcAft>
                <a:spcPts val="0"/>
              </a:spcAft>
              <a:buClr>
                <a:srgbClr val="70ACFF"/>
              </a:buClr>
              <a:buSzPts val="1200"/>
              <a:buFont typeface="Quattrocento Sans"/>
              <a:buChar char="◉"/>
            </a:pPr>
            <a:r>
              <a:rPr lang="en" sz="1200">
                <a:solidFill>
                  <a:schemeClr val="dk1"/>
                </a:solidFill>
                <a:latin typeface="Quattrocento Sans"/>
                <a:ea typeface="Quattrocento Sans"/>
                <a:cs typeface="Quattrocento Sans"/>
                <a:sym typeface="Quattrocento Sans"/>
              </a:rPr>
              <a:t>Envelhecimento da população levou a um rápido aumento da procura de cirurgias ortopédicas.</a:t>
            </a:r>
            <a:endParaRPr sz="1200">
              <a:solidFill>
                <a:schemeClr val="dk1"/>
              </a:solidFill>
              <a:latin typeface="Quattrocento Sans"/>
              <a:ea typeface="Quattrocento Sans"/>
              <a:cs typeface="Quattrocento Sans"/>
              <a:sym typeface="Quattrocento Sans"/>
            </a:endParaRPr>
          </a:p>
          <a:p>
            <a:pPr indent="-304800" lvl="0" marL="457200" rtl="0" algn="just">
              <a:spcBef>
                <a:spcPts val="0"/>
              </a:spcBef>
              <a:spcAft>
                <a:spcPts val="0"/>
              </a:spcAft>
              <a:buClr>
                <a:srgbClr val="70ACFF"/>
              </a:buClr>
              <a:buSzPts val="1200"/>
              <a:buFont typeface="Quattrocento Sans"/>
              <a:buChar char="◉"/>
            </a:pPr>
            <a:r>
              <a:rPr lang="en" sz="1200">
                <a:solidFill>
                  <a:schemeClr val="dk1"/>
                </a:solidFill>
                <a:latin typeface="Quattrocento Sans"/>
                <a:ea typeface="Quattrocento Sans"/>
                <a:cs typeface="Quattrocento Sans"/>
                <a:sym typeface="Quattrocento Sans"/>
              </a:rPr>
              <a:t>Cirurgias de fusão da coluna eram as quintas mais comuns na américa, em 2012.</a:t>
            </a:r>
            <a:endParaRPr sz="1200">
              <a:solidFill>
                <a:schemeClr val="dk1"/>
              </a:solidFill>
              <a:latin typeface="Quattrocento Sans"/>
              <a:ea typeface="Quattrocento Sans"/>
              <a:cs typeface="Quattrocento Sans"/>
              <a:sym typeface="Quattrocento Sans"/>
            </a:endParaRPr>
          </a:p>
          <a:p>
            <a:pPr indent="-304800" lvl="0" marL="457200" rtl="0" algn="just">
              <a:spcBef>
                <a:spcPts val="0"/>
              </a:spcBef>
              <a:spcAft>
                <a:spcPts val="0"/>
              </a:spcAft>
              <a:buClr>
                <a:srgbClr val="70ACFF"/>
              </a:buClr>
              <a:buSzPts val="1200"/>
              <a:buFont typeface="Quattrocento Sans"/>
              <a:buChar char="◉"/>
            </a:pPr>
            <a:r>
              <a:rPr lang="en" sz="1200">
                <a:solidFill>
                  <a:schemeClr val="dk1"/>
                </a:solidFill>
                <a:latin typeface="Quattrocento Sans"/>
                <a:ea typeface="Quattrocento Sans"/>
                <a:cs typeface="Quattrocento Sans"/>
                <a:sym typeface="Quattrocento Sans"/>
              </a:rPr>
              <a:t>Estas cirurgias, realizadas manualmente, estavam associadas a uma alta taxa de insucesso, devido à dificuldade da operação.</a:t>
            </a:r>
            <a:endParaRPr sz="1200">
              <a:solidFill>
                <a:schemeClr val="dk1"/>
              </a:solidFill>
              <a:latin typeface="Quattrocento Sans"/>
              <a:ea typeface="Quattrocento Sans"/>
              <a:cs typeface="Quattrocento Sans"/>
              <a:sym typeface="Quattrocento Sans"/>
            </a:endParaRPr>
          </a:p>
          <a:p>
            <a:pPr indent="0" lvl="0" marL="0" rtl="0" algn="just">
              <a:spcBef>
                <a:spcPts val="600"/>
              </a:spcBef>
              <a:spcAft>
                <a:spcPts val="0"/>
              </a:spcAft>
              <a:buNone/>
            </a:pPr>
            <a:r>
              <a:rPr lang="en" sz="1200">
                <a:solidFill>
                  <a:schemeClr val="dk1"/>
                </a:solidFill>
                <a:latin typeface="Quattrocento Sans"/>
                <a:ea typeface="Quattrocento Sans"/>
                <a:cs typeface="Quattrocento Sans"/>
                <a:sym typeface="Quattrocento Sans"/>
              </a:rPr>
              <a:t>Robotech:</a:t>
            </a:r>
            <a:endParaRPr sz="1200">
              <a:solidFill>
                <a:schemeClr val="dk1"/>
              </a:solidFill>
              <a:latin typeface="Quattrocento Sans"/>
              <a:ea typeface="Quattrocento Sans"/>
              <a:cs typeface="Quattrocento Sans"/>
              <a:sym typeface="Quattrocento Sans"/>
            </a:endParaRPr>
          </a:p>
          <a:p>
            <a:pPr indent="-304800" lvl="0" marL="457200" rtl="0" algn="just">
              <a:spcBef>
                <a:spcPts val="600"/>
              </a:spcBef>
              <a:spcAft>
                <a:spcPts val="0"/>
              </a:spcAft>
              <a:buClr>
                <a:srgbClr val="70ACFF"/>
              </a:buClr>
              <a:buSzPts val="1200"/>
              <a:buFont typeface="Quattrocento Sans"/>
              <a:buChar char="◉"/>
            </a:pPr>
            <a:r>
              <a:rPr lang="en" sz="1200">
                <a:solidFill>
                  <a:schemeClr val="dk1"/>
                </a:solidFill>
                <a:latin typeface="Quattrocento Sans"/>
                <a:ea typeface="Quattrocento Sans"/>
                <a:cs typeface="Quattrocento Sans"/>
                <a:sym typeface="Quattrocento Sans"/>
              </a:rPr>
              <a:t>Durante os últimos 3 anos tiveram grande sucesso nos E.U.A.</a:t>
            </a:r>
            <a:endParaRPr sz="1200">
              <a:solidFill>
                <a:schemeClr val="dk1"/>
              </a:solidFill>
              <a:latin typeface="Quattrocento Sans"/>
              <a:ea typeface="Quattrocento Sans"/>
              <a:cs typeface="Quattrocento Sans"/>
              <a:sym typeface="Quattrocento Sans"/>
            </a:endParaRPr>
          </a:p>
          <a:p>
            <a:pPr indent="0" lvl="0" marL="0" rtl="0" algn="just">
              <a:spcBef>
                <a:spcPts val="600"/>
              </a:spcBef>
              <a:spcAft>
                <a:spcPts val="0"/>
              </a:spcAft>
              <a:buNone/>
            </a:pPr>
            <a:r>
              <a:t/>
            </a:r>
            <a:endParaRPr sz="1200">
              <a:solidFill>
                <a:schemeClr val="dk1"/>
              </a:solidFill>
              <a:latin typeface="Quattrocento Sans"/>
              <a:ea typeface="Quattrocento Sans"/>
              <a:cs typeface="Quattrocento Sans"/>
              <a:sym typeface="Quattrocento Sans"/>
            </a:endParaRPr>
          </a:p>
          <a:p>
            <a:pPr indent="0" lvl="0" marL="0" rtl="0" algn="just">
              <a:spcBef>
                <a:spcPts val="600"/>
              </a:spcBef>
              <a:spcAft>
                <a:spcPts val="0"/>
              </a:spcAft>
              <a:buNone/>
            </a:pPr>
            <a:r>
              <a:rPr lang="en" sz="1200">
                <a:solidFill>
                  <a:schemeClr val="dk1"/>
                </a:solidFill>
                <a:latin typeface="Quattrocento Sans"/>
                <a:ea typeface="Quattrocento Sans"/>
                <a:cs typeface="Quattrocento Sans"/>
                <a:sym typeface="Quattrocento Sans"/>
              </a:rPr>
              <a:t>Pontos comuns para muitas das empresas:</a:t>
            </a:r>
            <a:endParaRPr sz="1200">
              <a:solidFill>
                <a:schemeClr val="dk1"/>
              </a:solidFill>
              <a:latin typeface="Quattrocento Sans"/>
              <a:ea typeface="Quattrocento Sans"/>
              <a:cs typeface="Quattrocento Sans"/>
              <a:sym typeface="Quattrocento Sans"/>
            </a:endParaRPr>
          </a:p>
          <a:p>
            <a:pPr indent="-304800" lvl="0" marL="457200" rtl="0" algn="just">
              <a:spcBef>
                <a:spcPts val="60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Aliança de duas empresas distintas para melhorar o produto de ambas/expandir o mercado</a:t>
            </a:r>
            <a:endParaRPr sz="1200">
              <a:solidFill>
                <a:schemeClr val="dk1"/>
              </a:solidFill>
              <a:latin typeface="Quattrocento Sans"/>
              <a:ea typeface="Quattrocento Sans"/>
              <a:cs typeface="Quattrocento Sans"/>
              <a:sym typeface="Quattrocento Sans"/>
            </a:endParaRPr>
          </a:p>
          <a:p>
            <a:pPr indent="-304800" lvl="0" marL="457200" rtl="0" algn="just">
              <a:spcBef>
                <a:spcPts val="0"/>
              </a:spcBef>
              <a:spcAft>
                <a:spcPts val="0"/>
              </a:spcAft>
              <a:buClr>
                <a:schemeClr val="dk1"/>
              </a:buClr>
              <a:buSzPts val="1200"/>
              <a:buFont typeface="Quattrocento Sans"/>
              <a:buChar char="-"/>
            </a:pPr>
            <a:r>
              <a:rPr lang="en" sz="1200">
                <a:solidFill>
                  <a:schemeClr val="dk1"/>
                </a:solidFill>
                <a:latin typeface="Quattrocento Sans"/>
                <a:ea typeface="Quattrocento Sans"/>
                <a:cs typeface="Quattrocento Sans"/>
                <a:sym typeface="Quattrocento Sans"/>
              </a:rPr>
              <a:t>Investimento em produtos que permitam a realização de mais que uma cirurgia</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a92f7560a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a92f7560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a95473021_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a9547302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chemeClr val="dk1"/>
              </a:buClr>
              <a:buSzPts val="1100"/>
              <a:buFont typeface="Arial"/>
              <a:buNone/>
            </a:pPr>
            <a:r>
              <a:rPr b="1" lang="en" sz="1400">
                <a:solidFill>
                  <a:schemeClr val="dk1"/>
                </a:solidFill>
                <a:latin typeface="Quattrocento Sans"/>
                <a:ea typeface="Quattrocento Sans"/>
                <a:cs typeface="Quattrocento Sans"/>
                <a:sym typeface="Quattrocento Sans"/>
              </a:rPr>
              <a:t>Mercado:</a:t>
            </a:r>
            <a:endParaRPr b="1" sz="1400">
              <a:solidFill>
                <a:schemeClr val="dk1"/>
              </a:solidFill>
              <a:latin typeface="Quattrocento Sans"/>
              <a:ea typeface="Quattrocento Sans"/>
              <a:cs typeface="Quattrocento Sans"/>
              <a:sym typeface="Quattrocento Sans"/>
            </a:endParaRPr>
          </a:p>
          <a:p>
            <a:pPr indent="-317500" lvl="0" marL="457200" rtl="0" algn="just">
              <a:spcBef>
                <a:spcPts val="600"/>
              </a:spcBef>
              <a:spcAft>
                <a:spcPts val="0"/>
              </a:spcAft>
              <a:buClr>
                <a:srgbClr val="70ACFF"/>
              </a:buClr>
              <a:buSzPts val="1400"/>
              <a:buFont typeface="Quattrocento Sans"/>
              <a:buChar char="◉"/>
            </a:pPr>
            <a:r>
              <a:rPr lang="en" sz="1400">
                <a:solidFill>
                  <a:schemeClr val="dk1"/>
                </a:solidFill>
                <a:latin typeface="Quattrocento Sans"/>
                <a:ea typeface="Quattrocento Sans"/>
                <a:cs typeface="Quattrocento Sans"/>
                <a:sym typeface="Quattrocento Sans"/>
              </a:rPr>
              <a:t>Envelhecimento da população levou a um rápido aumento da procura de cirurgias ortopédicas.</a:t>
            </a:r>
            <a:endParaRPr sz="1400">
              <a:solidFill>
                <a:schemeClr val="dk1"/>
              </a:solidFill>
              <a:latin typeface="Quattrocento Sans"/>
              <a:ea typeface="Quattrocento Sans"/>
              <a:cs typeface="Quattrocento Sans"/>
              <a:sym typeface="Quattrocento Sans"/>
            </a:endParaRPr>
          </a:p>
          <a:p>
            <a:pPr indent="-317500" lvl="0" marL="457200" rtl="0" algn="just">
              <a:spcBef>
                <a:spcPts val="0"/>
              </a:spcBef>
              <a:spcAft>
                <a:spcPts val="0"/>
              </a:spcAft>
              <a:buClr>
                <a:srgbClr val="70ACFF"/>
              </a:buClr>
              <a:buSzPts val="1400"/>
              <a:buFont typeface="Quattrocento Sans"/>
              <a:buChar char="◉"/>
            </a:pPr>
            <a:r>
              <a:rPr lang="en" sz="1400">
                <a:solidFill>
                  <a:schemeClr val="dk1"/>
                </a:solidFill>
                <a:latin typeface="Quattrocento Sans"/>
                <a:ea typeface="Quattrocento Sans"/>
                <a:cs typeface="Quattrocento Sans"/>
                <a:sym typeface="Quattrocento Sans"/>
              </a:rPr>
              <a:t>Cirurgias de fusão da coluna eram as quintas mais comuns na américa, em 2012.</a:t>
            </a:r>
            <a:endParaRPr sz="1400">
              <a:solidFill>
                <a:schemeClr val="dk1"/>
              </a:solidFill>
              <a:latin typeface="Quattrocento Sans"/>
              <a:ea typeface="Quattrocento Sans"/>
              <a:cs typeface="Quattrocento Sans"/>
              <a:sym typeface="Quattrocento Sans"/>
            </a:endParaRPr>
          </a:p>
          <a:p>
            <a:pPr indent="-317500" lvl="0" marL="457200" rtl="0" algn="just">
              <a:spcBef>
                <a:spcPts val="0"/>
              </a:spcBef>
              <a:spcAft>
                <a:spcPts val="0"/>
              </a:spcAft>
              <a:buClr>
                <a:srgbClr val="70ACFF"/>
              </a:buClr>
              <a:buSzPts val="1400"/>
              <a:buFont typeface="Quattrocento Sans"/>
              <a:buChar char="◉"/>
            </a:pPr>
            <a:r>
              <a:rPr lang="en" sz="1400">
                <a:solidFill>
                  <a:schemeClr val="dk1"/>
                </a:solidFill>
                <a:latin typeface="Quattrocento Sans"/>
                <a:ea typeface="Quattrocento Sans"/>
                <a:cs typeface="Quattrocento Sans"/>
                <a:sym typeface="Quattrocento Sans"/>
              </a:rPr>
              <a:t>Estas cirurgias, realizadas manualmente, estavam associadas a uma alta taxa de insucesso, devido à dificuldade da operação.</a:t>
            </a:r>
            <a:endParaRPr>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Legal: more precise surgery diminish risk of problems and mistakes during surgery, diminished liability against lawsuits; patents’ wars</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Political: prevailing competitive complexity had been exacerbated by political uncertainty following the election of President Donald Trump, who had promised to “repeal and replace Obamacare.”</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Social: ageing population -&gt; increasing number of people requiring surgery; doctors unfamiliarized with how to operate the machines</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Technological: RoboTech’s technological breakthroughs, no other technologies available</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Environmental: Robotização de cirurgias leva à criação de menos resíduos hospitalares</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Economical: expensive machines, expensive training for the doctors -&gt; expensive procedures</a:t>
            </a:r>
            <a:endParaRPr>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Competition:</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a)Mazor:</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a:t>
            </a:r>
            <a:r>
              <a:rPr lang="en">
                <a:solidFill>
                  <a:schemeClr val="dk1"/>
                </a:solidFill>
                <a:latin typeface="Roboto"/>
                <a:ea typeface="Roboto"/>
                <a:cs typeface="Roboto"/>
                <a:sym typeface="Roboto"/>
              </a:rPr>
              <a:t>only company with a directly competitive product, had sold just 10 units in 2015.</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-agreement with Medtronic covering co-promotion, co-development, and global distribution of its spinal products.</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-with Medtronic’s support, had just introduced an improved spinal robotic system. Furthermore, it was rumored to be developing a related system for neurosurgery.</a:t>
            </a:r>
            <a:endParaRPr>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b)Zimmer:</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-acquisition of Medtech SA, a French developer of a robotic device already used in 20 hospitals in Europe, North America, and Asia.Asia.14 Its original neurosurgical device had been used in Europe for years, and its spine system adaptation had received European approval in 2014 and FDA clearance in 2016.</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-Later in 2016, had introduced a robotic spinal surgical device. It came out with a new generation of Medtech’s neurosurgery robotic device, which could also perform spinal surgery.</a:t>
            </a:r>
            <a:endParaRPr>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c)Johnson &amp; Johnson:</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-entered a joint venture with Verily, Google’s life sciences business. These firms were investing $250 million in Verb Surgical, a project to develop an intelligent digital surgery platform to support multiple cardiac, urologic, gynecologic and pediatric procedures.</a:t>
            </a:r>
            <a:endParaRPr>
              <a:latin typeface="Roboto"/>
              <a:ea typeface="Roboto"/>
              <a:cs typeface="Roboto"/>
              <a:sym typeface="Roboto"/>
            </a:endParaRPr>
          </a:p>
          <a:p>
            <a:pPr indent="0" lvl="0" marL="0" rtl="0" algn="l">
              <a:spcBef>
                <a:spcPts val="600"/>
              </a:spcBef>
              <a:spcAft>
                <a:spcPts val="0"/>
              </a:spcAft>
              <a:buNone/>
            </a:pPr>
            <a:r>
              <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d)Verb:</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-believed specialized surgical robots time was past</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-planned to launch its multisurgery robot product in 2017</a:t>
            </a:r>
            <a:endParaRPr>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Common points for several companies:</a:t>
            </a:r>
            <a:br>
              <a:rPr lang="en">
                <a:latin typeface="Roboto"/>
                <a:ea typeface="Roboto"/>
                <a:cs typeface="Roboto"/>
                <a:sym typeface="Roboto"/>
              </a:rPr>
            </a:br>
            <a:r>
              <a:rPr lang="en">
                <a:latin typeface="Roboto"/>
                <a:ea typeface="Roboto"/>
                <a:cs typeface="Roboto"/>
                <a:sym typeface="Roboto"/>
              </a:rPr>
              <a:t>-Allying two companies by one buying the other or making accords;</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-investing in products which allow for more than one type of surgery</a:t>
            </a:r>
            <a:endParaRPr>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MATRIZ SWOT</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Interno:</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&gt;Pontos Fortes: Tecnologia; Fundos; Experiência</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&gt;Pontos Fracos: Incapacidade de lidar com elevada procura</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Externo:</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&gt;Oportunidades: Falta de tecnologia cimentada</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&gt;Ameaças: Concorrência</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5e12f8320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5e12f832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MATRIZ SWOT</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Interno:</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&gt;Pontos Fortes: Tecnologia; Fundos; Experiência</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&gt;Pontos Fracos: Incapacidade de lidar com elevada procura</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Externo:</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&gt;Oportunidades: Falta de tecnologia cimentada</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&gt;Ameaças: Concorrência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a95473021_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a9547302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a:t>
            </a:r>
            <a:r>
              <a:rPr lang="en"/>
              <a:t>A associação estabelecida com a equipa de desenvolvimento de Kinetic Software, ajuda a complementar o seu produto. Software este que preza pela precisão extrema e inovação (consegue fazer um mapa exato da anatomia ortopédica do paciente), possibilitando o desenvolvimento de robôs de alta qualidade.</a:t>
            </a:r>
            <a:endParaRPr/>
          </a:p>
          <a:p>
            <a:pPr indent="0" lvl="0" marL="0" rtl="0" algn="l">
              <a:spcBef>
                <a:spcPts val="0"/>
              </a:spcBef>
              <a:spcAft>
                <a:spcPts val="0"/>
              </a:spcAft>
              <a:buNone/>
            </a:pPr>
            <a:r>
              <a:rPr lang="en"/>
              <a:t>&gt; A existência de investidores interessados em financiar o projeto, maioritariamente família e um banco.</a:t>
            </a:r>
            <a:endParaRPr/>
          </a:p>
          <a:p>
            <a:pPr indent="0" lvl="0" marL="0" rtl="0" algn="l">
              <a:spcBef>
                <a:spcPts val="0"/>
              </a:spcBef>
              <a:spcAft>
                <a:spcPts val="0"/>
              </a:spcAft>
              <a:buNone/>
            </a:pPr>
            <a:r>
              <a:rPr lang="en"/>
              <a:t>&gt; Pat Chen tem experiência em engenharia mecânica, passou 7 anos na indústria dos semicondutores, tirou ainda Master of Business Administration</a:t>
            </a:r>
            <a:endParaRPr/>
          </a:p>
          <a:p>
            <a:pPr indent="0" lvl="0" marL="0" rtl="0" algn="l">
              <a:spcBef>
                <a:spcPts val="0"/>
              </a:spcBef>
              <a:spcAft>
                <a:spcPts val="0"/>
              </a:spcAft>
              <a:buNone/>
            </a:pPr>
            <a:r>
              <a:rPr lang="en"/>
              <a:t>&gt; A empresa foi pioneira no desenvolvimento de robos cirurgicos focados na coluna vertebral.</a:t>
            </a:r>
            <a:endParaRPr/>
          </a:p>
          <a:p>
            <a:pPr indent="0" lvl="0" marL="0" rtl="0" algn="l">
              <a:spcBef>
                <a:spcPts val="0"/>
              </a:spcBef>
              <a:spcAft>
                <a:spcPts val="0"/>
              </a:spcAft>
              <a:buNone/>
            </a:pPr>
            <a:r>
              <a:rPr lang="en"/>
              <a:t>&gt; A Robotech tem já experiencia a desenvolver robos utilizados em soldagem de aviões que realizam tarefas em que é essencial uma precisão extrema (experiencia em produção de hardware capaz)</a:t>
            </a:r>
            <a:endParaRPr/>
          </a:p>
          <a:p>
            <a:pPr indent="0" lvl="0" marL="0" rtl="0" algn="l">
              <a:spcBef>
                <a:spcPts val="0"/>
              </a:spcBef>
              <a:spcAft>
                <a:spcPts val="0"/>
              </a:spcAft>
              <a:buNone/>
            </a:pPr>
            <a:r>
              <a:t/>
            </a:r>
            <a:endParaRPr/>
          </a:p>
          <a:p>
            <a:pPr indent="0" lvl="0" marL="0" rtl="0" algn="l">
              <a:spcBef>
                <a:spcPts val="600"/>
              </a:spcBef>
              <a:spcAft>
                <a:spcPts val="0"/>
              </a:spcAft>
              <a:buNone/>
            </a:pPr>
            <a:r>
              <a:rPr lang="en">
                <a:solidFill>
                  <a:schemeClr val="dk1"/>
                </a:solidFill>
                <a:latin typeface="Roboto"/>
                <a:ea typeface="Roboto"/>
                <a:cs typeface="Roboto"/>
                <a:sym typeface="Roboto"/>
              </a:rPr>
              <a:t>MATRIZ SWOT</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Interno:</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&gt;Pontos Fortes: Tecnologia; Fundos; Experiência</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&gt;Pontos Fracos: Incapacidade de lidar com elevada procura</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Externo:</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&gt;Oportunidades: Falta de tecnologia cimentada</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&gt;Ameaças: Concorrência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9ddb996e1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9ddb996e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a95473021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a9547302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a95473021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a9547302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88493e74d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88493e7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5e12f8320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5e12f83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Cirurgia da coluna é um mercado pequeno e sensível mas em crescimento, associado à falta de tecnologia existente (concorrência) e necessidade de extrema precisão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e12f8320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e12f832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625de1431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625de14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Primeiro Ano (informação complementar):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Como as práticas de reembolso moviam-se para um modelo de agrupamento. As empresas de seguros de saúde adaptaram-se a receber um pagamento único que cobria as consultas de médico, anestesiologia, implantes, controlo de dor, pós-operatório e cuidados de reabilitação durante 60 a 90 dias.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Com o aumento de complexidade e de tempo gasto nos processos de compras, o departamento de vendas aperceberam-se que teriam de se organizar melhor o seu tempo. Eles não só teriam de enfatizar as melhorias nos procedimentos efetuados na coluna vertebral, como também teriam de realçar que as pessoas iriam gastar menos devido à baixa taxa de cirurgias repetidas e recuperações rápidas.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Segundo Ano (informação complementar):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As vendas dispararam, criando novas dificuldades na empresa. Em resposta a pressões financeiras devido aos problemas de expansão da produção, investimento R&amp;D e dívidas de devolução, decidiram tentar implementar um depósito de 30% por encomenda, de modo a garantir um melhor planeamento de produção (medida não utilizada na indústria). Esta medida agravou o descontentamento dos clientes, que já se queixavam das promessas falhadas nos prazos de entrega.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Entretanto, a competitividade aumentou com  as seguintes entradas no mercado:</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Em Dezembro de 2013, Stryker comprou a Mako Surgical, e devido à sua forte influência nas cirurgias à coluna vertebral, especulava-se que planeavam desenvolver um dispositivo cirúrgico robótico para a coluna.</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Em 2014, Mazor Robotics entrou no mercado norte-americano com um produto com hardware similar ao da RoboTech.</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Em 2015, Smith &amp; Nephew, uma empresa de 4.7 bilhões, com base no reino-unido, especializada em dispositivos de substituição de articulações, adquiriu a Blue Belt Technologies, que produzia ferramentas cirúrgicas roboticamente controladas para substituição de joelhos. Esta recente aquisição levou a empresa europeia a entrar no mercado norte-americano.</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a95473021_4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a9547302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Terceiro ano: (informação complementar)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No início do ano, era previsto vender-se 100 unidades em 2016.</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O’Hanlon sentia-se confiante, visto que o único competidor direto apenas tinha vendido 10 unidades.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Ao longo do ano, a RoboTech deparou-se com novos desafios, tais como:</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Medtronic anunciou um acordo com Mazor que consistia na promoção, desenvolvimento e distribuição global de produtos para a coluna vertebral.</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Zimmer anunciou a compra da Medtech SA, empresa que já estava estabelecida em 20 hospitais na Europa, América do Norte e  Ásia. O seu dispositivo neuro cirúrgico  já era usado há vários anos, e o seu sistema de adaptação à coluna tinha sido aprovado na Europa e nos Estados Unidos (Chen esperava entrar no mercado da neurocirurgia). Mais tarde, Zimmer revelou o seu novo</a:t>
            </a:r>
            <a:r>
              <a:rPr lang="en">
                <a:solidFill>
                  <a:schemeClr val="dk1"/>
                </a:solidFill>
                <a:latin typeface="Roboto"/>
                <a:ea typeface="Roboto"/>
                <a:cs typeface="Roboto"/>
                <a:sym typeface="Roboto"/>
              </a:rPr>
              <a:t> dispositivo cirúrgico robótico para a coluna.</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MedTronic tentou comprar a RoboTech antes de adquirir a Mazor, mas a Chen recusou pois considerou a oferta demasiado baixa.</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Johnson &amp; Johnson, Verily e  Google’s life sciences coligaram-se para desenvolver uma plataforma digital inteligente para cirurgia, com investimento de 250 milhões de dólares e lançamento em 2017, para ajudar em procedimentos cardíacos, urológicos, de ginecologia e pediatria.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a95473021_4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a9547302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 primeiro ano:</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Margem menor do que nos outros anos.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Mais um </a:t>
            </a:r>
            <a:r>
              <a:rPr lang="en">
                <a:latin typeface="Roboto"/>
                <a:ea typeface="Roboto"/>
                <a:cs typeface="Roboto"/>
                <a:sym typeface="Roboto"/>
              </a:rPr>
              <a:t>robô</a:t>
            </a:r>
            <a:r>
              <a:rPr lang="en">
                <a:latin typeface="Roboto"/>
                <a:ea typeface="Roboto"/>
                <a:cs typeface="Roboto"/>
                <a:sym typeface="Roboto"/>
              </a:rPr>
              <a:t> vendido do que o que era previsto.</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62b36c3a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62b36c3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61" name="Shape 61"/>
        <p:cNvGrpSpPr/>
        <p:nvPr/>
      </p:nvGrpSpPr>
      <p:grpSpPr>
        <a:xfrm>
          <a:off x="0" y="0"/>
          <a:ext cx="0" cy="0"/>
          <a:chOff x="0" y="0"/>
          <a:chExt cx="0" cy="0"/>
        </a:xfrm>
      </p:grpSpPr>
      <p:sp>
        <p:nvSpPr>
          <p:cNvPr id="62" name="Google Shape;62;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lstStyle>
            <a:lvl1pPr lvl="0" rtl="0">
              <a:spcBef>
                <a:spcPts val="0"/>
              </a:spcBef>
              <a:spcAft>
                <a:spcPts val="0"/>
              </a:spcAft>
              <a:buClr>
                <a:srgbClr val="000000"/>
              </a:buClr>
              <a:buSzPts val="1400"/>
              <a:buNone/>
              <a:defRPr sz="1400">
                <a:highlight>
                  <a:srgbClr val="70ACFF"/>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lstStyle>
            <a:lvl1pPr indent="-381000" lvl="0" marL="457200" rtl="0" algn="ctr">
              <a:spcBef>
                <a:spcPts val="600"/>
              </a:spcBef>
              <a:spcAft>
                <a:spcPts val="0"/>
              </a:spcAft>
              <a:buClr>
                <a:srgbClr val="70ACFF"/>
              </a:buClr>
              <a:buSzPts val="2400"/>
              <a:buFont typeface="Lora"/>
              <a:buChar char="◉"/>
              <a:defRPr i="1" sz="2400">
                <a:latin typeface="Lora"/>
                <a:ea typeface="Lora"/>
                <a:cs typeface="Lora"/>
                <a:sym typeface="Lora"/>
              </a:defRPr>
            </a:lvl1pPr>
            <a:lvl2pPr indent="-355600" lvl="1" marL="914400" rtl="0" algn="ctr">
              <a:spcBef>
                <a:spcPts val="0"/>
              </a:spcBef>
              <a:spcAft>
                <a:spcPts val="0"/>
              </a:spcAft>
              <a:buClr>
                <a:srgbClr val="70ACFF"/>
              </a:buClr>
              <a:buSzPts val="2000"/>
              <a:buFont typeface="Lora"/>
              <a:buChar char="○"/>
              <a:defRPr i="1">
                <a:latin typeface="Lora"/>
                <a:ea typeface="Lora"/>
                <a:cs typeface="Lora"/>
                <a:sym typeface="Lora"/>
              </a:defRPr>
            </a:lvl2pPr>
            <a:lvl3pPr indent="-355600" lvl="2" marL="1371600" rtl="0" algn="ctr">
              <a:spcBef>
                <a:spcPts val="0"/>
              </a:spcBef>
              <a:spcAft>
                <a:spcPts val="0"/>
              </a:spcAft>
              <a:buClr>
                <a:srgbClr val="70ACFF"/>
              </a:buClr>
              <a:buSzPts val="2000"/>
              <a:buFont typeface="Lora"/>
              <a:buChar char="■"/>
              <a:defRPr i="1">
                <a:latin typeface="Lora"/>
                <a:ea typeface="Lora"/>
                <a:cs typeface="Lora"/>
                <a:sym typeface="Lora"/>
              </a:defRPr>
            </a:lvl3pPr>
            <a:lvl4pPr indent="-381000" lvl="3" marL="1828800" rtl="0" algn="ctr">
              <a:spcBef>
                <a:spcPts val="0"/>
              </a:spcBef>
              <a:spcAft>
                <a:spcPts val="0"/>
              </a:spcAft>
              <a:buClr>
                <a:srgbClr val="70ACFF"/>
              </a:buClr>
              <a:buSzPts val="2400"/>
              <a:buFont typeface="Lora"/>
              <a:buChar char="●"/>
              <a:defRPr i="1" sz="2400">
                <a:latin typeface="Lora"/>
                <a:ea typeface="Lora"/>
                <a:cs typeface="Lora"/>
                <a:sym typeface="Lora"/>
              </a:defRPr>
            </a:lvl4pPr>
            <a:lvl5pPr indent="-381000" lvl="4" marL="2286000" rtl="0" algn="ctr">
              <a:spcBef>
                <a:spcPts val="0"/>
              </a:spcBef>
              <a:spcAft>
                <a:spcPts val="0"/>
              </a:spcAft>
              <a:buClr>
                <a:srgbClr val="70ACFF"/>
              </a:buClr>
              <a:buSzPts val="2400"/>
              <a:buFont typeface="Lora"/>
              <a:buChar char="○"/>
              <a:defRPr i="1" sz="2400">
                <a:latin typeface="Lora"/>
                <a:ea typeface="Lora"/>
                <a:cs typeface="Lora"/>
                <a:sym typeface="Lora"/>
              </a:defRPr>
            </a:lvl5pPr>
            <a:lvl6pPr indent="-381000" lvl="5" marL="2743200" rtl="0" algn="ctr">
              <a:spcBef>
                <a:spcPts val="0"/>
              </a:spcBef>
              <a:spcAft>
                <a:spcPts val="0"/>
              </a:spcAft>
              <a:buClr>
                <a:srgbClr val="70ACFF"/>
              </a:buClr>
              <a:buSzPts val="2400"/>
              <a:buFont typeface="Lora"/>
              <a:buChar char="■"/>
              <a:defRPr i="1" sz="2400">
                <a:latin typeface="Lora"/>
                <a:ea typeface="Lora"/>
                <a:cs typeface="Lora"/>
                <a:sym typeface="Lora"/>
              </a:defRPr>
            </a:lvl6pPr>
            <a:lvl7pPr indent="-381000" lvl="6" marL="3200400" rtl="0" algn="ctr">
              <a:spcBef>
                <a:spcPts val="0"/>
              </a:spcBef>
              <a:spcAft>
                <a:spcPts val="0"/>
              </a:spcAft>
              <a:buClr>
                <a:srgbClr val="70ACFF"/>
              </a:buClr>
              <a:buSzPts val="2400"/>
              <a:buFont typeface="Lora"/>
              <a:buChar char="●"/>
              <a:defRPr i="1" sz="2400">
                <a:latin typeface="Lora"/>
                <a:ea typeface="Lora"/>
                <a:cs typeface="Lora"/>
                <a:sym typeface="Lora"/>
              </a:defRPr>
            </a:lvl7pPr>
            <a:lvl8pPr indent="-381000" lvl="7" marL="3657600" rtl="0" algn="ctr">
              <a:spcBef>
                <a:spcPts val="0"/>
              </a:spcBef>
              <a:spcAft>
                <a:spcPts val="0"/>
              </a:spcAft>
              <a:buClr>
                <a:srgbClr val="70ACFF"/>
              </a:buClr>
              <a:buSzPts val="2400"/>
              <a:buFont typeface="Lora"/>
              <a:buChar char="○"/>
              <a:defRPr i="1" sz="2400">
                <a:latin typeface="Lora"/>
                <a:ea typeface="Lora"/>
                <a:cs typeface="Lora"/>
                <a:sym typeface="Lora"/>
              </a:defRPr>
            </a:lvl8pPr>
            <a:lvl9pPr indent="-381000" lvl="8" marL="4114800" algn="ctr">
              <a:spcBef>
                <a:spcPts val="0"/>
              </a:spcBef>
              <a:spcAft>
                <a:spcPts val="0"/>
              </a:spcAft>
              <a:buClr>
                <a:srgbClr val="70ACFF"/>
              </a:buClr>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750725"/>
            <a:ext cx="9168300" cy="1560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547767"/>
            <a:ext cx="405900" cy="4059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541668"/>
            <a:ext cx="3878400" cy="435600"/>
          </a:xfrm>
          <a:prstGeom prst="rect">
            <a:avLst/>
          </a:prstGeom>
          <a:solidFill>
            <a:srgbClr val="FFFFFF"/>
          </a:solidFill>
        </p:spPr>
        <p:txBody>
          <a:bodyPr anchorCtr="0" anchor="ctr" bIns="91425" lIns="91425" spcFirstLastPara="1" rIns="91425" wrap="square" tIns="91425"/>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lstStyle>
            <a:lvl1pPr indent="-381000" lvl="0" marL="457200" rtl="0">
              <a:spcBef>
                <a:spcPts val="600"/>
              </a:spcBef>
              <a:spcAft>
                <a:spcPts val="0"/>
              </a:spcAft>
              <a:buClr>
                <a:srgbClr val="70ACFF"/>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70ACFF"/>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70ACFF"/>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9pPr>
          </a:lstStyle>
          <a:p/>
        </p:txBody>
      </p:sp>
      <p:sp>
        <p:nvSpPr>
          <p:cNvPr id="31" name="Google Shape;31;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idx="1" type="body"/>
          </p:nvPr>
        </p:nvSpPr>
        <p:spPr>
          <a:xfrm>
            <a:off x="1381250" y="1618700"/>
            <a:ext cx="3425400" cy="32310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4" name="Google Shape;34;p6"/>
          <p:cNvSpPr txBox="1"/>
          <p:nvPr>
            <p:ph idx="2" type="body"/>
          </p:nvPr>
        </p:nvSpPr>
        <p:spPr>
          <a:xfrm>
            <a:off x="5012916" y="1618700"/>
            <a:ext cx="3425400" cy="32310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5" name="Google Shape;35;p6"/>
          <p:cNvCxnSpPr/>
          <p:nvPr/>
        </p:nvCxnSpPr>
        <p:spPr>
          <a:xfrm>
            <a:off x="0" y="750725"/>
            <a:ext cx="9168300" cy="15600"/>
          </a:xfrm>
          <a:prstGeom prst="straightConnector1">
            <a:avLst/>
          </a:prstGeom>
          <a:noFill/>
          <a:ln cap="flat" cmpd="sng" w="9525">
            <a:solidFill>
              <a:srgbClr val="CCCCCC"/>
            </a:solidFill>
            <a:prstDash val="solid"/>
            <a:round/>
            <a:headEnd len="med" w="med" type="none"/>
            <a:tailEnd len="med" w="med" type="none"/>
          </a:ln>
        </p:spPr>
      </p:cxnSp>
      <p:sp>
        <p:nvSpPr>
          <p:cNvPr id="36" name="Google Shape;36;p6"/>
          <p:cNvSpPr/>
          <p:nvPr/>
        </p:nvSpPr>
        <p:spPr>
          <a:xfrm>
            <a:off x="817475" y="547767"/>
            <a:ext cx="405900" cy="4059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6"/>
          <p:cNvSpPr txBox="1"/>
          <p:nvPr>
            <p:ph type="title"/>
          </p:nvPr>
        </p:nvSpPr>
        <p:spPr>
          <a:xfrm>
            <a:off x="1381250" y="541668"/>
            <a:ext cx="3878400" cy="435600"/>
          </a:xfrm>
          <a:prstGeom prst="rect">
            <a:avLst/>
          </a:prstGeom>
          <a:solidFill>
            <a:srgbClr val="FFFFFF"/>
          </a:solidFill>
        </p:spPr>
        <p:txBody>
          <a:bodyPr anchorCtr="0" anchor="ctr" bIns="91425" lIns="91425" spcFirstLastPara="1" rIns="91425" wrap="square" tIns="91425"/>
          <a:lstStyle>
            <a:lvl1pPr lvl="0">
              <a:spcBef>
                <a:spcPts val="0"/>
              </a:spcBef>
              <a:spcAft>
                <a:spcPts val="0"/>
              </a:spcAft>
              <a:buSzPts val="2000"/>
              <a:buNone/>
              <a:defRPr>
                <a:highlight>
                  <a:srgbClr val="FFFFFF"/>
                </a:highlight>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9" name="Shape 39"/>
        <p:cNvGrpSpPr/>
        <p:nvPr/>
      </p:nvGrpSpPr>
      <p:grpSpPr>
        <a:xfrm>
          <a:off x="0" y="0"/>
          <a:ext cx="0" cy="0"/>
          <a:chOff x="0" y="0"/>
          <a:chExt cx="0" cy="0"/>
        </a:xfrm>
      </p:grpSpPr>
      <p:cxnSp>
        <p:nvCxnSpPr>
          <p:cNvPr id="40" name="Google Shape;40;p7"/>
          <p:cNvCxnSpPr/>
          <p:nvPr/>
        </p:nvCxnSpPr>
        <p:spPr>
          <a:xfrm>
            <a:off x="0" y="750725"/>
            <a:ext cx="9168300" cy="15600"/>
          </a:xfrm>
          <a:prstGeom prst="straightConnector1">
            <a:avLst/>
          </a:prstGeom>
          <a:noFill/>
          <a:ln cap="flat" cmpd="sng" w="9525">
            <a:solidFill>
              <a:srgbClr val="CCCCCC"/>
            </a:solidFill>
            <a:prstDash val="solid"/>
            <a:round/>
            <a:headEnd len="med" w="med" type="none"/>
            <a:tailEnd len="med" w="med" type="none"/>
          </a:ln>
        </p:spPr>
      </p:cxnSp>
      <p:sp>
        <p:nvSpPr>
          <p:cNvPr id="41" name="Google Shape;41;p7"/>
          <p:cNvSpPr txBox="1"/>
          <p:nvPr>
            <p:ph type="title"/>
          </p:nvPr>
        </p:nvSpPr>
        <p:spPr>
          <a:xfrm>
            <a:off x="1381250" y="541668"/>
            <a:ext cx="3878400" cy="435600"/>
          </a:xfrm>
          <a:prstGeom prst="rect">
            <a:avLst/>
          </a:prstGeom>
          <a:solidFill>
            <a:srgbClr val="FFFFFF"/>
          </a:solidFill>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2" name="Google Shape;42;p7"/>
          <p:cNvSpPr txBox="1"/>
          <p:nvPr>
            <p:ph idx="1" type="body"/>
          </p:nvPr>
        </p:nvSpPr>
        <p:spPr>
          <a:xfrm>
            <a:off x="1381250"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3" name="Google Shape;43;p7"/>
          <p:cNvSpPr txBox="1"/>
          <p:nvPr>
            <p:ph idx="2" type="body"/>
          </p:nvPr>
        </p:nvSpPr>
        <p:spPr>
          <a:xfrm>
            <a:off x="3834912"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3" type="body"/>
          </p:nvPr>
        </p:nvSpPr>
        <p:spPr>
          <a:xfrm>
            <a:off x="6288573" y="1651075"/>
            <a:ext cx="2334000" cy="31224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p:nvPr/>
        </p:nvSpPr>
        <p:spPr>
          <a:xfrm>
            <a:off x="817475" y="547767"/>
            <a:ext cx="405900" cy="4059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 name="Shape 47"/>
        <p:cNvGrpSpPr/>
        <p:nvPr/>
      </p:nvGrpSpPr>
      <p:grpSpPr>
        <a:xfrm>
          <a:off x="0" y="0"/>
          <a:ext cx="0" cy="0"/>
          <a:chOff x="0" y="0"/>
          <a:chExt cx="0" cy="0"/>
        </a:xfrm>
      </p:grpSpPr>
      <p:cxnSp>
        <p:nvCxnSpPr>
          <p:cNvPr id="48" name="Google Shape;48;p8"/>
          <p:cNvCxnSpPr/>
          <p:nvPr/>
        </p:nvCxnSpPr>
        <p:spPr>
          <a:xfrm>
            <a:off x="0" y="750725"/>
            <a:ext cx="9168300" cy="15600"/>
          </a:xfrm>
          <a:prstGeom prst="straightConnector1">
            <a:avLst/>
          </a:prstGeom>
          <a:noFill/>
          <a:ln cap="flat" cmpd="sng" w="9525">
            <a:solidFill>
              <a:srgbClr val="CCCCCC"/>
            </a:solidFill>
            <a:prstDash val="solid"/>
            <a:round/>
            <a:headEnd len="med" w="med" type="none"/>
            <a:tailEnd len="med" w="med" type="none"/>
          </a:ln>
        </p:spPr>
      </p:cxnSp>
      <p:sp>
        <p:nvSpPr>
          <p:cNvPr id="49" name="Google Shape;49;p8"/>
          <p:cNvSpPr txBox="1"/>
          <p:nvPr>
            <p:ph type="title"/>
          </p:nvPr>
        </p:nvSpPr>
        <p:spPr>
          <a:xfrm>
            <a:off x="1381250" y="556125"/>
            <a:ext cx="3878400" cy="435600"/>
          </a:xfrm>
          <a:prstGeom prst="rect">
            <a:avLst/>
          </a:prstGeom>
          <a:solidFill>
            <a:srgbClr val="FFFFFF"/>
          </a:solidFill>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0" name="Google Shape;50;p8"/>
          <p:cNvSpPr/>
          <p:nvPr/>
        </p:nvSpPr>
        <p:spPr>
          <a:xfrm>
            <a:off x="817475" y="547767"/>
            <a:ext cx="405900" cy="4059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9"/>
          <p:cNvSpPr txBox="1"/>
          <p:nvPr>
            <p:ph idx="1" type="body"/>
          </p:nvPr>
        </p:nvSpPr>
        <p:spPr>
          <a:xfrm>
            <a:off x="1990450" y="4037375"/>
            <a:ext cx="5163000" cy="519600"/>
          </a:xfrm>
          <a:prstGeom prst="rect">
            <a:avLst/>
          </a:prstGeom>
        </p:spPr>
        <p:txBody>
          <a:bodyPr anchorCtr="0" anchor="b" bIns="91425" lIns="91425" spcFirstLastPara="1" rIns="91425" wrap="square" tIns="91425"/>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4" name="Google Shape;54;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9"/>
          <p:cNvSpPr/>
          <p:nvPr/>
        </p:nvSpPr>
        <p:spPr>
          <a:xfrm>
            <a:off x="4457400" y="4551496"/>
            <a:ext cx="229200" cy="2292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cxnSp>
        <p:nvCxnSpPr>
          <p:cNvPr id="58" name="Google Shape;58;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10"/>
          <p:cNvSpPr/>
          <p:nvPr/>
        </p:nvSpPr>
        <p:spPr>
          <a:xfrm>
            <a:off x="4293700" y="4235405"/>
            <a:ext cx="556500" cy="556500"/>
          </a:xfrm>
          <a:prstGeom prst="ellipse">
            <a:avLst/>
          </a:prstGeom>
          <a:solidFill>
            <a:srgbClr val="70A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70ACFF"/>
              </a:buClr>
              <a:buSzPts val="2400"/>
              <a:buFont typeface="Quattrocento Sans"/>
              <a:buChar char="◉"/>
              <a:defRPr sz="2400">
                <a:latin typeface="Quattrocento Sans"/>
                <a:ea typeface="Quattrocento Sans"/>
                <a:cs typeface="Quattrocento Sans"/>
                <a:sym typeface="Quattrocento Sans"/>
              </a:defRPr>
            </a:lvl1pPr>
            <a:lvl2pPr indent="-355600" lvl="1" marL="914400">
              <a:spcBef>
                <a:spcPts val="0"/>
              </a:spcBef>
              <a:spcAft>
                <a:spcPts val="0"/>
              </a:spcAft>
              <a:buClr>
                <a:srgbClr val="70ACFF"/>
              </a:buClr>
              <a:buSzPts val="2000"/>
              <a:buFont typeface="Quattrocento Sans"/>
              <a:buChar char="○"/>
              <a:defRPr sz="2000">
                <a:latin typeface="Quattrocento Sans"/>
                <a:ea typeface="Quattrocento Sans"/>
                <a:cs typeface="Quattrocento Sans"/>
                <a:sym typeface="Quattrocento Sans"/>
              </a:defRPr>
            </a:lvl2pPr>
            <a:lvl3pPr indent="-355600" lvl="2" marL="1371600">
              <a:spcBef>
                <a:spcPts val="0"/>
              </a:spcBef>
              <a:spcAft>
                <a:spcPts val="0"/>
              </a:spcAft>
              <a:buClr>
                <a:srgbClr val="70ACFF"/>
              </a:buClr>
              <a:buSzPts val="2000"/>
              <a:buFont typeface="Quattrocento Sans"/>
              <a:buChar char="■"/>
              <a:defRPr sz="2000">
                <a:latin typeface="Quattrocento Sans"/>
                <a:ea typeface="Quattrocento Sans"/>
                <a:cs typeface="Quattrocento Sans"/>
                <a:sym typeface="Quattrocento Sans"/>
              </a:defRPr>
            </a:lvl3pPr>
            <a:lvl4pPr indent="-342900" lvl="3" marL="18288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4pPr>
            <a:lvl5pPr indent="-342900" lvl="4" marL="22860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5pPr>
            <a:lvl6pPr indent="-342900" lvl="5" marL="27432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6pPr>
            <a:lvl7pPr indent="-342900" lvl="6" marL="32004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7pPr>
            <a:lvl8pPr indent="-342900" lvl="7" marL="36576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8pPr>
            <a:lvl9pPr indent="-342900" lvl="8" marL="4114800">
              <a:spcBef>
                <a:spcPts val="0"/>
              </a:spcBef>
              <a:spcAft>
                <a:spcPts val="0"/>
              </a:spcAft>
              <a:buClr>
                <a:srgbClr val="70ACFF"/>
              </a:buClr>
              <a:buSzPts val="1800"/>
              <a:buFont typeface="Quattrocento Sans"/>
              <a:buChar char="■"/>
              <a:defRPr sz="1800">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lstStyle>
            <a:lvl1pPr lvl="0">
              <a:spcBef>
                <a:spcPts val="0"/>
              </a:spcBef>
              <a:spcAft>
                <a:spcPts val="0"/>
              </a:spcAft>
              <a:buSzPts val="2000"/>
              <a:buFont typeface="Lora"/>
              <a:buNone/>
              <a:defRPr b="1" sz="2000">
                <a:latin typeface="Lora"/>
                <a:ea typeface="Lora"/>
                <a:cs typeface="Lora"/>
                <a:sym typeface="Lora"/>
              </a:defRPr>
            </a:lvl1pPr>
            <a:lvl2pPr lvl="1">
              <a:spcBef>
                <a:spcPts val="0"/>
              </a:spcBef>
              <a:spcAft>
                <a:spcPts val="0"/>
              </a:spcAft>
              <a:buSzPts val="2000"/>
              <a:buFont typeface="Lora"/>
              <a:buNone/>
              <a:defRPr b="1" sz="2000">
                <a:latin typeface="Lora"/>
                <a:ea typeface="Lora"/>
                <a:cs typeface="Lora"/>
                <a:sym typeface="Lora"/>
              </a:defRPr>
            </a:lvl2pPr>
            <a:lvl3pPr lvl="2">
              <a:spcBef>
                <a:spcPts val="0"/>
              </a:spcBef>
              <a:spcAft>
                <a:spcPts val="0"/>
              </a:spcAft>
              <a:buSzPts val="2000"/>
              <a:buFont typeface="Lora"/>
              <a:buNone/>
              <a:defRPr b="1" sz="2000">
                <a:latin typeface="Lora"/>
                <a:ea typeface="Lora"/>
                <a:cs typeface="Lora"/>
                <a:sym typeface="Lora"/>
              </a:defRPr>
            </a:lvl3pPr>
            <a:lvl4pPr lvl="3">
              <a:spcBef>
                <a:spcPts val="0"/>
              </a:spcBef>
              <a:spcAft>
                <a:spcPts val="0"/>
              </a:spcAft>
              <a:buSzPts val="2000"/>
              <a:buFont typeface="Lora"/>
              <a:buNone/>
              <a:defRPr b="1" sz="2000">
                <a:latin typeface="Lora"/>
                <a:ea typeface="Lora"/>
                <a:cs typeface="Lora"/>
                <a:sym typeface="Lora"/>
              </a:defRPr>
            </a:lvl4pPr>
            <a:lvl5pPr lvl="4">
              <a:spcBef>
                <a:spcPts val="0"/>
              </a:spcBef>
              <a:spcAft>
                <a:spcPts val="0"/>
              </a:spcAft>
              <a:buSzPts val="2000"/>
              <a:buFont typeface="Lora"/>
              <a:buNone/>
              <a:defRPr b="1" sz="2000">
                <a:latin typeface="Lora"/>
                <a:ea typeface="Lora"/>
                <a:cs typeface="Lora"/>
                <a:sym typeface="Lora"/>
              </a:defRPr>
            </a:lvl5pPr>
            <a:lvl6pPr lvl="5">
              <a:spcBef>
                <a:spcPts val="0"/>
              </a:spcBef>
              <a:spcAft>
                <a:spcPts val="0"/>
              </a:spcAft>
              <a:buSzPts val="2000"/>
              <a:buFont typeface="Lora"/>
              <a:buNone/>
              <a:defRPr b="1" sz="2000">
                <a:latin typeface="Lora"/>
                <a:ea typeface="Lora"/>
                <a:cs typeface="Lora"/>
                <a:sym typeface="Lora"/>
              </a:defRPr>
            </a:lvl6pPr>
            <a:lvl7pPr lvl="6">
              <a:spcBef>
                <a:spcPts val="0"/>
              </a:spcBef>
              <a:spcAft>
                <a:spcPts val="0"/>
              </a:spcAft>
              <a:buSzPts val="2000"/>
              <a:buFont typeface="Lora"/>
              <a:buNone/>
              <a:defRPr b="1" sz="2000">
                <a:latin typeface="Lora"/>
                <a:ea typeface="Lora"/>
                <a:cs typeface="Lora"/>
                <a:sym typeface="Lora"/>
              </a:defRPr>
            </a:lvl7pPr>
            <a:lvl8pPr lvl="7">
              <a:spcBef>
                <a:spcPts val="0"/>
              </a:spcBef>
              <a:spcAft>
                <a:spcPts val="0"/>
              </a:spcAft>
              <a:buSzPts val="2000"/>
              <a:buFont typeface="Lora"/>
              <a:buNone/>
              <a:defRPr b="1" sz="2000">
                <a:latin typeface="Lora"/>
                <a:ea typeface="Lora"/>
                <a:cs typeface="Lora"/>
                <a:sym typeface="Lora"/>
              </a:defRPr>
            </a:lvl8pPr>
            <a:lvl9pPr lvl="8">
              <a:spcBef>
                <a:spcPts val="0"/>
              </a:spcBef>
              <a:spcAft>
                <a:spcPts val="0"/>
              </a:spcAft>
              <a:buSzPts val="2000"/>
              <a:buFont typeface="Lora"/>
              <a:buNone/>
              <a:defRPr b="1" sz="2000">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RoboTech</a:t>
            </a:r>
            <a:endParaRPr/>
          </a:p>
        </p:txBody>
      </p:sp>
      <p:sp>
        <p:nvSpPr>
          <p:cNvPr id="68" name="Google Shape;68;p12"/>
          <p:cNvSpPr txBox="1"/>
          <p:nvPr/>
        </p:nvSpPr>
        <p:spPr>
          <a:xfrm>
            <a:off x="989550" y="3839225"/>
            <a:ext cx="7164900" cy="82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Quattrocento Sans"/>
                <a:ea typeface="Quattrocento Sans"/>
                <a:cs typeface="Quattrocento Sans"/>
                <a:sym typeface="Quattrocento Sans"/>
              </a:rPr>
              <a:t>Enterprise Management</a:t>
            </a:r>
            <a:endParaRPr>
              <a:latin typeface="Quattrocento Sans"/>
              <a:ea typeface="Quattrocento Sans"/>
              <a:cs typeface="Quattrocento Sans"/>
              <a:sym typeface="Quattrocento Sans"/>
            </a:endParaRPr>
          </a:p>
          <a:p>
            <a:pPr indent="0" lvl="0" marL="0" rtl="0" algn="r">
              <a:spcBef>
                <a:spcPts val="0"/>
              </a:spcBef>
              <a:spcAft>
                <a:spcPts val="0"/>
              </a:spcAft>
              <a:buNone/>
            </a:pPr>
            <a:r>
              <a:rPr lang="en">
                <a:latin typeface="Quattrocento Sans"/>
                <a:ea typeface="Quattrocento Sans"/>
                <a:cs typeface="Quattrocento Sans"/>
                <a:sym typeface="Quattrocento Sans"/>
              </a:rPr>
              <a:t>2018/2019</a:t>
            </a:r>
            <a:endParaRPr>
              <a:latin typeface="Quattrocento Sans"/>
              <a:ea typeface="Quattrocento Sans"/>
              <a:cs typeface="Quattrocento Sans"/>
              <a:sym typeface="Quattrocento Sans"/>
            </a:endParaRPr>
          </a:p>
          <a:p>
            <a:pPr indent="0" lvl="0" marL="0" rtl="0" algn="r">
              <a:spcBef>
                <a:spcPts val="0"/>
              </a:spcBef>
              <a:spcAft>
                <a:spcPts val="0"/>
              </a:spcAft>
              <a:buNone/>
            </a:pPr>
            <a:r>
              <a:rPr lang="en">
                <a:latin typeface="Quattrocento Sans"/>
                <a:ea typeface="Quattrocento Sans"/>
                <a:cs typeface="Quattrocento Sans"/>
                <a:sym typeface="Quattrocento Sans"/>
              </a:rPr>
              <a:t>Integrated Master in Informatics and Computer Engineering</a:t>
            </a:r>
            <a:endParaRPr sz="1200">
              <a:latin typeface="Quattrocento Sans"/>
              <a:ea typeface="Quattrocento Sans"/>
              <a:cs typeface="Quattrocento Sans"/>
              <a:sym typeface="Quattrocento Sans"/>
            </a:endParaRPr>
          </a:p>
          <a:p>
            <a:pPr indent="0" lvl="0" marL="0" rtl="0" algn="ctr">
              <a:spcBef>
                <a:spcPts val="0"/>
              </a:spcBef>
              <a:spcAft>
                <a:spcPts val="0"/>
              </a:spcAft>
              <a:buNone/>
            </a:pPr>
            <a:r>
              <a:t/>
            </a:r>
            <a:endParaRPr sz="1200">
              <a:latin typeface="Quattrocento Sans"/>
              <a:ea typeface="Quattrocento Sans"/>
              <a:cs typeface="Quattrocento Sans"/>
              <a:sym typeface="Quattrocento Sans"/>
            </a:endParaRPr>
          </a:p>
        </p:txBody>
      </p:sp>
      <p:pic>
        <p:nvPicPr>
          <p:cNvPr id="69" name="Google Shape;69;p12"/>
          <p:cNvPicPr preferRelativeResize="0"/>
          <p:nvPr/>
        </p:nvPicPr>
        <p:blipFill>
          <a:blip r:embed="rId3">
            <a:alphaModFix/>
          </a:blip>
          <a:stretch>
            <a:fillRect/>
          </a:stretch>
        </p:blipFill>
        <p:spPr>
          <a:xfrm>
            <a:off x="996625" y="386200"/>
            <a:ext cx="2402124" cy="942175"/>
          </a:xfrm>
          <a:prstGeom prst="rect">
            <a:avLst/>
          </a:prstGeom>
          <a:noFill/>
          <a:ln>
            <a:noFill/>
          </a:ln>
        </p:spPr>
      </p:pic>
      <p:grpSp>
        <p:nvGrpSpPr>
          <p:cNvPr id="70" name="Google Shape;70;p12"/>
          <p:cNvGrpSpPr/>
          <p:nvPr/>
        </p:nvGrpSpPr>
        <p:grpSpPr>
          <a:xfrm>
            <a:off x="1240029" y="3520680"/>
            <a:ext cx="330318" cy="318541"/>
            <a:chOff x="576250" y="4319400"/>
            <a:chExt cx="442075" cy="442050"/>
          </a:xfrm>
        </p:grpSpPr>
        <p:sp>
          <p:nvSpPr>
            <p:cNvPr id="71" name="Google Shape;71;p12"/>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2"/>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1381250" y="541675"/>
            <a:ext cx="68097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rPr>
              <a:t>What do you think it has done most effectively and where it has fallen short?</a:t>
            </a:r>
            <a:endParaRPr sz="1600"/>
          </a:p>
        </p:txBody>
      </p:sp>
      <p:sp>
        <p:nvSpPr>
          <p:cNvPr id="171" name="Google Shape;171;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2" name="Google Shape;172;p21"/>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1</a:t>
            </a:r>
            <a:endParaRPr sz="2000">
              <a:latin typeface="Lora"/>
              <a:ea typeface="Lora"/>
              <a:cs typeface="Lora"/>
              <a:sym typeface="Lora"/>
            </a:endParaRPr>
          </a:p>
        </p:txBody>
      </p:sp>
      <p:sp>
        <p:nvSpPr>
          <p:cNvPr id="173" name="Google Shape;173;p21"/>
          <p:cNvSpPr txBox="1"/>
          <p:nvPr>
            <p:ph idx="1" type="body"/>
          </p:nvPr>
        </p:nvSpPr>
        <p:spPr>
          <a:xfrm>
            <a:off x="1381250" y="1212075"/>
            <a:ext cx="6809700" cy="3537900"/>
          </a:xfrm>
          <a:prstGeom prst="rect">
            <a:avLst/>
          </a:prstGeom>
        </p:spPr>
        <p:txBody>
          <a:bodyPr anchorCtr="0" anchor="t" bIns="91425" lIns="114300" spcFirstLastPara="1" rIns="91425" wrap="square" tIns="91425">
            <a:noAutofit/>
          </a:bodyPr>
          <a:lstStyle/>
          <a:p>
            <a:pPr indent="0" lvl="0" marL="0" rtl="0" algn="just">
              <a:spcBef>
                <a:spcPts val="600"/>
              </a:spcBef>
              <a:spcAft>
                <a:spcPts val="0"/>
              </a:spcAft>
              <a:buClr>
                <a:srgbClr val="000000"/>
              </a:buClr>
              <a:buSzPts val="1100"/>
              <a:buFont typeface="Arial"/>
              <a:buNone/>
            </a:pPr>
            <a:r>
              <a:rPr b="1" lang="en" sz="1400">
                <a:solidFill>
                  <a:schemeClr val="dk1"/>
                </a:solidFill>
              </a:rPr>
              <a:t>Fallen short</a:t>
            </a:r>
            <a:endParaRPr sz="1400">
              <a:solidFill>
                <a:schemeClr val="dk1"/>
              </a:solidFill>
            </a:endParaRPr>
          </a:p>
          <a:p>
            <a:pPr indent="-190500" lvl="0" marL="228600" rtl="0" algn="just">
              <a:lnSpc>
                <a:spcPct val="115000"/>
              </a:lnSpc>
              <a:spcBef>
                <a:spcPts val="600"/>
              </a:spcBef>
              <a:spcAft>
                <a:spcPts val="0"/>
              </a:spcAft>
              <a:buSzPts val="1200"/>
              <a:buChar char="◉"/>
            </a:pPr>
            <a:r>
              <a:rPr lang="en" sz="1200">
                <a:solidFill>
                  <a:schemeClr val="dk1"/>
                </a:solidFill>
              </a:rPr>
              <a:t>O </a:t>
            </a:r>
            <a:r>
              <a:rPr b="1" lang="en" sz="1200">
                <a:solidFill>
                  <a:schemeClr val="dk1"/>
                </a:solidFill>
              </a:rPr>
              <a:t>desequilíbrio entre a grande quantidade de encomendas e a capacidade de produção </a:t>
            </a:r>
            <a:r>
              <a:rPr lang="en" sz="1200">
                <a:solidFill>
                  <a:schemeClr val="dk1"/>
                </a:solidFill>
              </a:rPr>
              <a:t>de Singapura, levando a um atraso em meses. O </a:t>
            </a:r>
            <a:r>
              <a:rPr b="1" lang="en" sz="1200">
                <a:solidFill>
                  <a:schemeClr val="dk1"/>
                </a:solidFill>
              </a:rPr>
              <a:t>staff de vendas</a:t>
            </a:r>
            <a:r>
              <a:rPr lang="en" sz="1200">
                <a:solidFill>
                  <a:schemeClr val="dk1"/>
                </a:solidFill>
              </a:rPr>
              <a:t> estava </a:t>
            </a:r>
            <a:r>
              <a:rPr b="1" lang="en" sz="1200">
                <a:solidFill>
                  <a:schemeClr val="dk1"/>
                </a:solidFill>
              </a:rPr>
              <a:t>sobrecarregado </a:t>
            </a:r>
            <a:r>
              <a:rPr lang="en" sz="1200">
                <a:solidFill>
                  <a:schemeClr val="dk1"/>
                </a:solidFill>
              </a:rPr>
              <a:t>e os </a:t>
            </a:r>
            <a:r>
              <a:rPr b="1" lang="en" sz="1200">
                <a:solidFill>
                  <a:schemeClr val="dk1"/>
                </a:solidFill>
              </a:rPr>
              <a:t>clientes descontentes</a:t>
            </a:r>
            <a:r>
              <a:rPr lang="en" sz="1200">
                <a:solidFill>
                  <a:schemeClr val="dk1"/>
                </a:solidFill>
              </a:rPr>
              <a:t>;</a:t>
            </a:r>
            <a:endParaRPr sz="1200">
              <a:solidFill>
                <a:schemeClr val="dk1"/>
              </a:solidFill>
            </a:endParaRPr>
          </a:p>
          <a:p>
            <a:pPr indent="-190500" lvl="0" marL="228600" rtl="0" algn="just">
              <a:lnSpc>
                <a:spcPct val="115000"/>
              </a:lnSpc>
              <a:spcBef>
                <a:spcPts val="0"/>
              </a:spcBef>
              <a:spcAft>
                <a:spcPts val="0"/>
              </a:spcAft>
              <a:buSzPts val="1200"/>
              <a:buChar char="◉"/>
            </a:pPr>
            <a:r>
              <a:rPr b="1" lang="en" sz="1200">
                <a:solidFill>
                  <a:schemeClr val="dk1"/>
                </a:solidFill>
              </a:rPr>
              <a:t>Fraca previsão do orçamento de reembolso</a:t>
            </a:r>
            <a:r>
              <a:rPr lang="en" sz="1200">
                <a:solidFill>
                  <a:schemeClr val="dk1"/>
                </a:solidFill>
              </a:rPr>
              <a:t>, falhando o valor por pelo menos $10,000;</a:t>
            </a:r>
            <a:endParaRPr sz="1200">
              <a:solidFill>
                <a:schemeClr val="dk1"/>
              </a:solidFill>
            </a:endParaRPr>
          </a:p>
          <a:p>
            <a:pPr indent="-190500" lvl="0" marL="228600" rtl="0" algn="just">
              <a:lnSpc>
                <a:spcPct val="115000"/>
              </a:lnSpc>
              <a:spcBef>
                <a:spcPts val="0"/>
              </a:spcBef>
              <a:spcAft>
                <a:spcPts val="0"/>
              </a:spcAft>
              <a:buSzPts val="1200"/>
              <a:buChar char="◉"/>
            </a:pPr>
            <a:r>
              <a:rPr lang="en" sz="1200">
                <a:solidFill>
                  <a:schemeClr val="dk1"/>
                </a:solidFill>
              </a:rPr>
              <a:t>Pedir a clientes para pagar 30% de caução com a sua encomenda, o que agravou o </a:t>
            </a:r>
            <a:r>
              <a:rPr b="1" lang="en" sz="1200">
                <a:solidFill>
                  <a:schemeClr val="dk1"/>
                </a:solidFill>
              </a:rPr>
              <a:t>descontentamento</a:t>
            </a:r>
            <a:r>
              <a:rPr lang="en" sz="1200">
                <a:solidFill>
                  <a:schemeClr val="dk1"/>
                </a:solidFill>
              </a:rPr>
              <a:t> dos mesmos;</a:t>
            </a:r>
            <a:endParaRPr sz="1200">
              <a:solidFill>
                <a:schemeClr val="dk1"/>
              </a:solidFill>
            </a:endParaRPr>
          </a:p>
          <a:p>
            <a:pPr indent="-190500" lvl="0" marL="228600" rtl="0" algn="just">
              <a:lnSpc>
                <a:spcPct val="115000"/>
              </a:lnSpc>
              <a:spcBef>
                <a:spcPts val="0"/>
              </a:spcBef>
              <a:spcAft>
                <a:spcPts val="0"/>
              </a:spcAft>
              <a:buSzPts val="1200"/>
              <a:buChar char="◉"/>
            </a:pPr>
            <a:r>
              <a:rPr lang="en" sz="1200">
                <a:solidFill>
                  <a:schemeClr val="dk1"/>
                </a:solidFill>
              </a:rPr>
              <a:t>O’Hanlon provou-se </a:t>
            </a:r>
            <a:r>
              <a:rPr b="1" lang="en" sz="1200">
                <a:solidFill>
                  <a:schemeClr val="dk1"/>
                </a:solidFill>
              </a:rPr>
              <a:t>incapaz de aumentar o </a:t>
            </a:r>
            <a:r>
              <a:rPr b="1" i="1" lang="en" sz="1200">
                <a:solidFill>
                  <a:schemeClr val="dk1"/>
                </a:solidFill>
              </a:rPr>
              <a:t>salesforce</a:t>
            </a:r>
            <a:r>
              <a:rPr b="1" lang="en" sz="1200">
                <a:solidFill>
                  <a:schemeClr val="dk1"/>
                </a:solidFill>
              </a:rPr>
              <a:t> rápido o suficiente</a:t>
            </a:r>
            <a:r>
              <a:rPr lang="en" sz="1200">
                <a:solidFill>
                  <a:schemeClr val="dk1"/>
                </a:solidFill>
              </a:rPr>
              <a:t> para ir de encontro às novas necessidades de mercado;</a:t>
            </a:r>
            <a:endParaRPr sz="1200">
              <a:solidFill>
                <a:schemeClr val="dk1"/>
              </a:solidFill>
            </a:endParaRPr>
          </a:p>
          <a:p>
            <a:pPr indent="-190500" lvl="0" marL="228600" rtl="0" algn="just">
              <a:lnSpc>
                <a:spcPct val="115000"/>
              </a:lnSpc>
              <a:spcBef>
                <a:spcPts val="0"/>
              </a:spcBef>
              <a:spcAft>
                <a:spcPts val="0"/>
              </a:spcAft>
              <a:buSzPts val="1200"/>
              <a:buChar char="◉"/>
            </a:pPr>
            <a:r>
              <a:rPr lang="en" sz="1200">
                <a:solidFill>
                  <a:schemeClr val="dk1"/>
                </a:solidFill>
              </a:rPr>
              <a:t>Chen e O’Hanlon mantiveram uma </a:t>
            </a:r>
            <a:r>
              <a:rPr b="1" lang="en" sz="1200">
                <a:solidFill>
                  <a:schemeClr val="dk1"/>
                </a:solidFill>
              </a:rPr>
              <a:t>visão demasiado otimista em relação ao seu produto</a:t>
            </a:r>
            <a:r>
              <a:rPr lang="en" sz="1200">
                <a:solidFill>
                  <a:schemeClr val="dk1"/>
                </a:solidFill>
              </a:rPr>
              <a:t>, sem considerar a forte concorrência em ascensão, que demonstrava ter hardware semelhante, rapidamente captando a atenção da indústria (ex: Mazor Robotics);</a:t>
            </a:r>
            <a:endParaRPr sz="1200">
              <a:solidFill>
                <a:schemeClr val="dk1"/>
              </a:solidFill>
            </a:endParaRPr>
          </a:p>
          <a:p>
            <a:pPr indent="-190500" lvl="0" marL="228600" rtl="0" algn="just">
              <a:lnSpc>
                <a:spcPct val="115000"/>
              </a:lnSpc>
              <a:spcBef>
                <a:spcPts val="0"/>
              </a:spcBef>
              <a:spcAft>
                <a:spcPts val="0"/>
              </a:spcAft>
              <a:buSzPts val="1200"/>
              <a:buChar char="◉"/>
            </a:pPr>
            <a:r>
              <a:rPr b="1" lang="en" sz="1200">
                <a:solidFill>
                  <a:schemeClr val="dk1"/>
                </a:solidFill>
              </a:rPr>
              <a:t>Falta de coligações</a:t>
            </a:r>
            <a:r>
              <a:rPr lang="en" sz="1200">
                <a:solidFill>
                  <a:schemeClr val="dk1"/>
                </a:solidFill>
              </a:rPr>
              <a:t> para potenciais fundos aplicáveis ao produto, o que resulta no </a:t>
            </a:r>
            <a:r>
              <a:rPr b="1" lang="en" sz="1200">
                <a:solidFill>
                  <a:schemeClr val="dk1"/>
                </a:solidFill>
              </a:rPr>
              <a:t>risco de estagnação </a:t>
            </a:r>
            <a:r>
              <a:rPr lang="en" sz="1200">
                <a:solidFill>
                  <a:schemeClr val="dk1"/>
                </a:solidFill>
              </a:rPr>
              <a:t>deste, sendo tecnologicamente ultrapassado por competidores como Mazor Robotics na próxima geração.</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9" name="Google Shape;179;p22"/>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2</a:t>
            </a:r>
            <a:endParaRPr sz="2000">
              <a:latin typeface="Lora"/>
              <a:ea typeface="Lora"/>
              <a:cs typeface="Lora"/>
              <a:sym typeface="Lora"/>
            </a:endParaRPr>
          </a:p>
        </p:txBody>
      </p:sp>
      <p:sp>
        <p:nvSpPr>
          <p:cNvPr id="180" name="Google Shape;180;p22"/>
          <p:cNvSpPr txBox="1"/>
          <p:nvPr>
            <p:ph type="title"/>
          </p:nvPr>
        </p:nvSpPr>
        <p:spPr>
          <a:xfrm>
            <a:off x="1381250" y="541675"/>
            <a:ext cx="6809700" cy="62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How would you characterise the competitive environment of the orthopedic robotic industry in the US, in 2017?</a:t>
            </a:r>
            <a:endParaRPr sz="1600"/>
          </a:p>
        </p:txBody>
      </p:sp>
      <p:sp>
        <p:nvSpPr>
          <p:cNvPr id="181" name="Google Shape;181;p22"/>
          <p:cNvSpPr txBox="1"/>
          <p:nvPr>
            <p:ph idx="1" type="body"/>
          </p:nvPr>
        </p:nvSpPr>
        <p:spPr>
          <a:xfrm>
            <a:off x="1381250" y="1147975"/>
            <a:ext cx="6809700" cy="3710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rgbClr val="000000"/>
              </a:buClr>
              <a:buSzPts val="1100"/>
              <a:buFont typeface="Arial"/>
              <a:buNone/>
            </a:pPr>
            <a:r>
              <a:rPr b="1" lang="en" sz="1200"/>
              <a:t>Robotech:</a:t>
            </a:r>
            <a:endParaRPr sz="1200"/>
          </a:p>
          <a:p>
            <a:pPr indent="-298450" lvl="0" marL="457200" rtl="0" algn="just">
              <a:spcBef>
                <a:spcPts val="600"/>
              </a:spcBef>
              <a:spcAft>
                <a:spcPts val="0"/>
              </a:spcAft>
              <a:buSzPts val="1100"/>
              <a:buChar char="◉"/>
            </a:pPr>
            <a:r>
              <a:rPr lang="en" sz="1100"/>
              <a:t>É uma das empresas dominantes do mercado;</a:t>
            </a:r>
            <a:endParaRPr sz="1100"/>
          </a:p>
          <a:p>
            <a:pPr indent="-298450" lvl="0" marL="457200" rtl="0" algn="just">
              <a:spcBef>
                <a:spcPts val="0"/>
              </a:spcBef>
              <a:spcAft>
                <a:spcPts val="0"/>
              </a:spcAft>
              <a:buSzPts val="1100"/>
              <a:buChar char="◉"/>
            </a:pPr>
            <a:r>
              <a:rPr lang="en" sz="1100"/>
              <a:t>As suas vendas </a:t>
            </a:r>
            <a:r>
              <a:rPr lang="en" sz="1100"/>
              <a:t>ultrapassaram os valores previstos;</a:t>
            </a:r>
            <a:endParaRPr sz="1100">
              <a:highlight>
                <a:srgbClr val="F4CCCC"/>
              </a:highlight>
            </a:endParaRPr>
          </a:p>
          <a:p>
            <a:pPr indent="-298450" lvl="0" marL="457200" rtl="0" algn="just">
              <a:spcBef>
                <a:spcPts val="0"/>
              </a:spcBef>
              <a:spcAft>
                <a:spcPts val="0"/>
              </a:spcAft>
              <a:buSzPts val="1100"/>
              <a:buChar char="◉"/>
            </a:pPr>
            <a:r>
              <a:rPr lang="en" sz="1100"/>
              <a:t>Tem uma reputação um pouco instável.</a:t>
            </a:r>
            <a:endParaRPr b="1" sz="600"/>
          </a:p>
          <a:p>
            <a:pPr indent="0" lvl="0" marL="0" rtl="0" algn="just">
              <a:spcBef>
                <a:spcPts val="600"/>
              </a:spcBef>
              <a:spcAft>
                <a:spcPts val="0"/>
              </a:spcAft>
              <a:buNone/>
            </a:pPr>
            <a:r>
              <a:rPr b="1" lang="en" sz="1200"/>
              <a:t>Competição:</a:t>
            </a:r>
            <a:endParaRPr sz="1200">
              <a:solidFill>
                <a:schemeClr val="dk1"/>
              </a:solidFill>
            </a:endParaRPr>
          </a:p>
          <a:p>
            <a:pPr indent="-298450" lvl="0" marL="457200" rtl="0" algn="just">
              <a:spcBef>
                <a:spcPts val="600"/>
              </a:spcBef>
              <a:spcAft>
                <a:spcPts val="0"/>
              </a:spcAft>
              <a:buClr>
                <a:srgbClr val="70ACFF"/>
              </a:buClr>
              <a:buSzPts val="1100"/>
              <a:buChar char="◉"/>
            </a:pPr>
            <a:r>
              <a:rPr lang="en" sz="1100"/>
              <a:t>Mazor + Medtronic (líder do setor de implantes da coluna):</a:t>
            </a:r>
            <a:endParaRPr sz="1100"/>
          </a:p>
          <a:p>
            <a:pPr indent="-298450" lvl="1" marL="914400" rtl="0" algn="just">
              <a:spcBef>
                <a:spcPts val="0"/>
              </a:spcBef>
              <a:spcAft>
                <a:spcPts val="0"/>
              </a:spcAft>
              <a:buClr>
                <a:srgbClr val="70ACFF"/>
              </a:buClr>
              <a:buSzPts val="1100"/>
              <a:buChar char="○"/>
            </a:pPr>
            <a:r>
              <a:rPr lang="en" sz="1100"/>
              <a:t>Introduziram no mercado um produto semelhante ao da RoboTech e especula-se que estejam a desenvolver um sistema similar para a neurocirurgia.</a:t>
            </a:r>
            <a:endParaRPr sz="1100"/>
          </a:p>
          <a:p>
            <a:pPr indent="-298450" lvl="0" marL="457200" rtl="0" algn="just">
              <a:spcBef>
                <a:spcPts val="0"/>
              </a:spcBef>
              <a:spcAft>
                <a:spcPts val="0"/>
              </a:spcAft>
              <a:buClr>
                <a:srgbClr val="70ACFF"/>
              </a:buClr>
              <a:buSzPts val="1100"/>
              <a:buChar char="◉"/>
            </a:pPr>
            <a:r>
              <a:rPr lang="en" sz="1100">
                <a:solidFill>
                  <a:schemeClr val="dk1"/>
                </a:solidFill>
              </a:rPr>
              <a:t>Zimmer + Medtech SA</a:t>
            </a:r>
            <a:endParaRPr sz="1100">
              <a:solidFill>
                <a:schemeClr val="dk1"/>
              </a:solidFill>
            </a:endParaRPr>
          </a:p>
          <a:p>
            <a:pPr indent="-298450" lvl="1" marL="914400" rtl="0" algn="just">
              <a:spcBef>
                <a:spcPts val="0"/>
              </a:spcBef>
              <a:spcAft>
                <a:spcPts val="0"/>
              </a:spcAft>
              <a:buClr>
                <a:srgbClr val="70ACFF"/>
              </a:buClr>
              <a:buSzPts val="1100"/>
              <a:buChar char="○"/>
            </a:pPr>
            <a:r>
              <a:rPr lang="en" sz="1100">
                <a:solidFill>
                  <a:schemeClr val="dk1"/>
                </a:solidFill>
              </a:rPr>
              <a:t>Em 2016, lançaram um robô multi-propósitos que realizava neurocirurgias e cirurgias da coluna por $950,000.</a:t>
            </a:r>
            <a:endParaRPr sz="1100">
              <a:solidFill>
                <a:schemeClr val="dk1"/>
              </a:solidFill>
            </a:endParaRPr>
          </a:p>
          <a:p>
            <a:pPr indent="-298450" lvl="0" marL="457200" rtl="0" algn="just">
              <a:spcBef>
                <a:spcPts val="0"/>
              </a:spcBef>
              <a:spcAft>
                <a:spcPts val="0"/>
              </a:spcAft>
              <a:buClr>
                <a:srgbClr val="70ACFF"/>
              </a:buClr>
              <a:buSzPts val="1100"/>
              <a:buChar char="◉"/>
            </a:pPr>
            <a:r>
              <a:rPr lang="en" sz="1100">
                <a:solidFill>
                  <a:schemeClr val="dk1"/>
                </a:solidFill>
              </a:rPr>
              <a:t>Johnson &amp; Johnson + Verily + Verb Surgical</a:t>
            </a:r>
            <a:endParaRPr sz="1100">
              <a:solidFill>
                <a:schemeClr val="dk1"/>
              </a:solidFill>
            </a:endParaRPr>
          </a:p>
          <a:p>
            <a:pPr indent="-298450" lvl="1" marL="914400" rtl="0" algn="just">
              <a:spcBef>
                <a:spcPts val="0"/>
              </a:spcBef>
              <a:spcAft>
                <a:spcPts val="0"/>
              </a:spcAft>
              <a:buClr>
                <a:srgbClr val="70ACFF"/>
              </a:buClr>
              <a:buSzPts val="1100"/>
              <a:buChar char="○"/>
            </a:pPr>
            <a:r>
              <a:rPr lang="en" sz="1100">
                <a:solidFill>
                  <a:schemeClr val="dk1"/>
                </a:solidFill>
              </a:rPr>
              <a:t>As firmas Johnson &amp; Johnson e Verily investiram no projeto Verb Surgical de modo a investir a criação de um robô multi-cirurgias, que seria o primeiro do mercado. A Verb planeava lançar este robô ainda em 2017. </a:t>
            </a:r>
            <a:endParaRPr sz="1100">
              <a:solidFill>
                <a:schemeClr val="dk1"/>
              </a:solidFill>
            </a:endParaRPr>
          </a:p>
          <a:p>
            <a:pPr indent="-298450" lvl="0" marL="457200" rtl="0" algn="just">
              <a:spcBef>
                <a:spcPts val="0"/>
              </a:spcBef>
              <a:spcAft>
                <a:spcPts val="0"/>
              </a:spcAft>
              <a:buClr>
                <a:srgbClr val="70ACFF"/>
              </a:buClr>
              <a:buSzPts val="1100"/>
              <a:buChar char="◉"/>
            </a:pPr>
            <a:r>
              <a:rPr lang="en" sz="1100"/>
              <a:t>Mako + Stryker:</a:t>
            </a:r>
            <a:endParaRPr sz="1100"/>
          </a:p>
          <a:p>
            <a:pPr indent="-298450" lvl="1" marL="914400" rtl="0" algn="just">
              <a:spcBef>
                <a:spcPts val="0"/>
              </a:spcBef>
              <a:spcAft>
                <a:spcPts val="0"/>
              </a:spcAft>
              <a:buClr>
                <a:srgbClr val="70ACFF"/>
              </a:buClr>
              <a:buSzPts val="1100"/>
              <a:buChar char="○"/>
            </a:pPr>
            <a:r>
              <a:rPr lang="en" sz="1100"/>
              <a:t>Embora não competidora direta com o produto da RoboTech em 2017, previa-se que esta aliança fosse trazer outro robô cirúrgico para o mercado.</a:t>
            </a:r>
            <a:endParaRPr sz="1100"/>
          </a:p>
          <a:p>
            <a:pPr indent="-298450" lvl="0" marL="457200" rtl="0" algn="just">
              <a:spcBef>
                <a:spcPts val="0"/>
              </a:spcBef>
              <a:spcAft>
                <a:spcPts val="0"/>
              </a:spcAft>
              <a:buClr>
                <a:srgbClr val="70ACFF"/>
              </a:buClr>
              <a:buSzPts val="1100"/>
              <a:buChar char="◉"/>
            </a:pPr>
            <a:r>
              <a:rPr lang="en" sz="1100"/>
              <a:t>Smith &amp; Nephew + Blue Belt Technologies:</a:t>
            </a:r>
            <a:endParaRPr sz="1100"/>
          </a:p>
          <a:p>
            <a:pPr indent="-298450" lvl="1" marL="914400" rtl="0" algn="just">
              <a:spcBef>
                <a:spcPts val="0"/>
              </a:spcBef>
              <a:spcAft>
                <a:spcPts val="0"/>
              </a:spcAft>
              <a:buClr>
                <a:srgbClr val="70ACFF"/>
              </a:buClr>
              <a:buSzPts val="1100"/>
              <a:buChar char="○"/>
            </a:pPr>
            <a:r>
              <a:rPr lang="en" sz="1100"/>
              <a:t>A aliança permitiu o sucesso da entrada da empresa britânica Smith &amp; Nephew nos E.U.A..</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7" name="Google Shape;187;p23"/>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2</a:t>
            </a:r>
            <a:endParaRPr sz="2000">
              <a:latin typeface="Lora"/>
              <a:ea typeface="Lora"/>
              <a:cs typeface="Lora"/>
              <a:sym typeface="Lora"/>
            </a:endParaRPr>
          </a:p>
        </p:txBody>
      </p:sp>
      <p:sp>
        <p:nvSpPr>
          <p:cNvPr id="188" name="Google Shape;188;p23"/>
          <p:cNvSpPr txBox="1"/>
          <p:nvPr>
            <p:ph type="title"/>
          </p:nvPr>
        </p:nvSpPr>
        <p:spPr>
          <a:xfrm>
            <a:off x="1381250" y="541675"/>
            <a:ext cx="6809700" cy="62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How would you characterise the competitive environment of the orthopedic robotic industry in the US, in 2017?</a:t>
            </a:r>
            <a:endParaRPr sz="1600"/>
          </a:p>
        </p:txBody>
      </p:sp>
      <p:sp>
        <p:nvSpPr>
          <p:cNvPr id="189" name="Google Shape;189;p23"/>
          <p:cNvSpPr txBox="1"/>
          <p:nvPr>
            <p:ph idx="1" type="body"/>
          </p:nvPr>
        </p:nvSpPr>
        <p:spPr>
          <a:xfrm>
            <a:off x="1381250" y="1147975"/>
            <a:ext cx="6809700" cy="3601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1400" u="sng"/>
              <a:t>Análise PESTEL</a:t>
            </a:r>
            <a:endParaRPr b="1" sz="1400" u="sng"/>
          </a:p>
          <a:p>
            <a:pPr indent="0" lvl="0" marL="0" rtl="0" algn="just">
              <a:spcBef>
                <a:spcPts val="600"/>
              </a:spcBef>
              <a:spcAft>
                <a:spcPts val="0"/>
              </a:spcAft>
              <a:buNone/>
            </a:pPr>
            <a:r>
              <a:t/>
            </a:r>
            <a:endParaRPr sz="1200" u="sng"/>
          </a:p>
          <a:p>
            <a:pPr indent="0" lvl="0" marL="0" rtl="0" algn="just">
              <a:spcBef>
                <a:spcPts val="600"/>
              </a:spcBef>
              <a:spcAft>
                <a:spcPts val="0"/>
              </a:spcAft>
              <a:buNone/>
            </a:pPr>
            <a:r>
              <a:rPr b="1" lang="en" sz="1200"/>
              <a:t>Politica</a:t>
            </a:r>
            <a:r>
              <a:rPr b="1" lang="en" sz="1200"/>
              <a:t>l</a:t>
            </a:r>
            <a:r>
              <a:rPr b="1" lang="en" sz="1200"/>
              <a:t>:</a:t>
            </a:r>
            <a:r>
              <a:rPr lang="en" sz="1200"/>
              <a:t> Com a eleição de Donald Trump, o acesso a este tipo de cirurgias irá ser dificultado, atendendo ao facto de este ter prometido terminar o serviço de seguro de saúde ObamaCare. </a:t>
            </a:r>
            <a:endParaRPr sz="1200"/>
          </a:p>
          <a:p>
            <a:pPr indent="0" lvl="0" marL="0" rtl="0" algn="just">
              <a:spcBef>
                <a:spcPts val="600"/>
              </a:spcBef>
              <a:spcAft>
                <a:spcPts val="0"/>
              </a:spcAft>
              <a:buNone/>
            </a:pPr>
            <a:r>
              <a:rPr b="1" lang="en" sz="1200">
                <a:solidFill>
                  <a:schemeClr val="dk1"/>
                </a:solidFill>
              </a:rPr>
              <a:t>Economical:</a:t>
            </a:r>
            <a:r>
              <a:rPr lang="en" sz="1200">
                <a:solidFill>
                  <a:schemeClr val="dk1"/>
                </a:solidFill>
              </a:rPr>
              <a:t> O facto de toda a tecnologia envolvida ser de alto custo, associado ao tempo e despesas relacionadas com a instrução/treino dos médicos para uma correta operação das máquinas, resultaria num processo muito custoso para os hospitais.</a:t>
            </a:r>
            <a:endParaRPr sz="1200">
              <a:solidFill>
                <a:schemeClr val="dk1"/>
              </a:solidFill>
            </a:endParaRPr>
          </a:p>
          <a:p>
            <a:pPr indent="0" lvl="0" marL="0" rtl="0" algn="just">
              <a:spcBef>
                <a:spcPts val="600"/>
              </a:spcBef>
              <a:spcAft>
                <a:spcPts val="0"/>
              </a:spcAft>
              <a:buNone/>
            </a:pPr>
            <a:r>
              <a:rPr b="1" lang="en" sz="1200">
                <a:solidFill>
                  <a:schemeClr val="dk1"/>
                </a:solidFill>
              </a:rPr>
              <a:t>Social: </a:t>
            </a:r>
            <a:r>
              <a:rPr lang="en" sz="1200">
                <a:solidFill>
                  <a:schemeClr val="dk1"/>
                </a:solidFill>
              </a:rPr>
              <a:t>Tendo em conta o envelhecimento progressivo da população, um maior número de pessoas necessita de implantes cirúrgicos. Por outro lado, os médicos estão pouco familiarizados com o funcionamento destas máquinas.</a:t>
            </a:r>
            <a:endParaRPr sz="1200">
              <a:solidFill>
                <a:schemeClr val="dk1"/>
              </a:solidFill>
            </a:endParaRPr>
          </a:p>
          <a:p>
            <a:pPr indent="0" lvl="0" marL="0" rtl="0" algn="just">
              <a:spcBef>
                <a:spcPts val="600"/>
              </a:spcBef>
              <a:spcAft>
                <a:spcPts val="0"/>
              </a:spcAft>
              <a:buNone/>
            </a:pPr>
            <a:r>
              <a:rPr b="1" lang="en" sz="1200">
                <a:solidFill>
                  <a:schemeClr val="dk1"/>
                </a:solidFill>
              </a:rPr>
              <a:t>Technological: </a:t>
            </a:r>
            <a:r>
              <a:rPr lang="en" sz="1200">
                <a:solidFill>
                  <a:schemeClr val="dk1"/>
                </a:solidFill>
              </a:rPr>
              <a:t>A RoboTech encontra-se na vanguarda deste tipo de tecnologia.</a:t>
            </a:r>
            <a:endParaRPr sz="1200">
              <a:solidFill>
                <a:schemeClr val="dk1"/>
              </a:solidFill>
            </a:endParaRPr>
          </a:p>
          <a:p>
            <a:pPr indent="0" lvl="0" marL="0" rtl="0" algn="just">
              <a:spcBef>
                <a:spcPts val="600"/>
              </a:spcBef>
              <a:spcAft>
                <a:spcPts val="0"/>
              </a:spcAft>
              <a:buNone/>
            </a:pPr>
            <a:r>
              <a:rPr b="1" lang="en" sz="1200">
                <a:solidFill>
                  <a:schemeClr val="dk1"/>
                </a:solidFill>
              </a:rPr>
              <a:t>Environmental: </a:t>
            </a:r>
            <a:r>
              <a:rPr lang="en" sz="1200">
                <a:solidFill>
                  <a:schemeClr val="dk1"/>
                </a:solidFill>
              </a:rPr>
              <a:t>Robotização de cirurgias leva à redução de resíduos hospitalares.</a:t>
            </a:r>
            <a:endParaRPr b="1" sz="1200">
              <a:solidFill>
                <a:schemeClr val="dk1"/>
              </a:solidFill>
            </a:endParaRPr>
          </a:p>
          <a:p>
            <a:pPr indent="0" lvl="0" marL="0" rtl="0" algn="just">
              <a:spcBef>
                <a:spcPts val="600"/>
              </a:spcBef>
              <a:spcAft>
                <a:spcPts val="0"/>
              </a:spcAft>
              <a:buNone/>
            </a:pPr>
            <a:r>
              <a:rPr b="1" lang="en" sz="1200">
                <a:solidFill>
                  <a:schemeClr val="dk1"/>
                </a:solidFill>
              </a:rPr>
              <a:t>Legal: </a:t>
            </a:r>
            <a:r>
              <a:rPr lang="en" sz="1200">
                <a:solidFill>
                  <a:schemeClr val="dk1"/>
                </a:solidFill>
              </a:rPr>
              <a:t>Uma cirurgia mais precisa diminui o risco de erros e problemas durante esta, reduzindo assim a suscetibilidade a processos legais. Contribui também para um tempo de recuperação e cicatrização mais curto, com menos dor associada.</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5" name="Google Shape;195;p24"/>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2</a:t>
            </a:r>
            <a:endParaRPr sz="2000">
              <a:latin typeface="Lora"/>
              <a:ea typeface="Lora"/>
              <a:cs typeface="Lora"/>
              <a:sym typeface="Lora"/>
            </a:endParaRPr>
          </a:p>
        </p:txBody>
      </p:sp>
      <p:sp>
        <p:nvSpPr>
          <p:cNvPr id="196" name="Google Shape;196;p24"/>
          <p:cNvSpPr txBox="1"/>
          <p:nvPr>
            <p:ph type="title"/>
          </p:nvPr>
        </p:nvSpPr>
        <p:spPr>
          <a:xfrm>
            <a:off x="1381250" y="541675"/>
            <a:ext cx="6809700" cy="62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How would you characterise the competitive environment of the orthopedic robotic industry in the US, in 2017?</a:t>
            </a:r>
            <a:endParaRPr sz="1600"/>
          </a:p>
        </p:txBody>
      </p:sp>
      <p:sp>
        <p:nvSpPr>
          <p:cNvPr id="197" name="Google Shape;197;p24"/>
          <p:cNvSpPr txBox="1"/>
          <p:nvPr>
            <p:ph idx="1" type="body"/>
          </p:nvPr>
        </p:nvSpPr>
        <p:spPr>
          <a:xfrm>
            <a:off x="1381250" y="1223250"/>
            <a:ext cx="1704600" cy="739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1300" u="sng">
                <a:solidFill>
                  <a:schemeClr val="dk1"/>
                </a:solidFill>
              </a:rPr>
              <a:t>Modelo de 5 Forças</a:t>
            </a:r>
            <a:endParaRPr b="1" sz="1300" u="sng">
              <a:solidFill>
                <a:schemeClr val="dk1"/>
              </a:solidFill>
            </a:endParaRPr>
          </a:p>
          <a:p>
            <a:pPr indent="0" lvl="0" marL="0" rtl="0" algn="just">
              <a:spcBef>
                <a:spcPts val="600"/>
              </a:spcBef>
              <a:spcAft>
                <a:spcPts val="0"/>
              </a:spcAft>
              <a:buNone/>
            </a:pPr>
            <a:r>
              <a:rPr b="1" lang="en" sz="1300" u="sng">
                <a:solidFill>
                  <a:schemeClr val="dk1"/>
                </a:solidFill>
              </a:rPr>
              <a:t> de Porter</a:t>
            </a:r>
            <a:r>
              <a:rPr b="1" lang="en" sz="1300" u="sng">
                <a:solidFill>
                  <a:schemeClr val="dk1"/>
                </a:solidFill>
              </a:rPr>
              <a:t>:</a:t>
            </a:r>
            <a:endParaRPr b="1" sz="1400"/>
          </a:p>
        </p:txBody>
      </p:sp>
      <p:sp>
        <p:nvSpPr>
          <p:cNvPr id="198" name="Google Shape;198;p24"/>
          <p:cNvSpPr/>
          <p:nvPr/>
        </p:nvSpPr>
        <p:spPr>
          <a:xfrm>
            <a:off x="3085913" y="2412600"/>
            <a:ext cx="3021300" cy="12339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Quattrocento Sans"/>
                <a:ea typeface="Quattrocento Sans"/>
                <a:cs typeface="Quattrocento Sans"/>
                <a:sym typeface="Quattrocento Sans"/>
              </a:rPr>
              <a:t>Rivalidade entre Concorrentes</a:t>
            </a:r>
            <a:endParaRPr b="1" sz="10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rPr lang="en" sz="1000">
                <a:solidFill>
                  <a:schemeClr val="dk1"/>
                </a:solidFill>
                <a:latin typeface="Roboto"/>
                <a:ea typeface="Roboto"/>
                <a:cs typeface="Roboto"/>
                <a:sym typeface="Roboto"/>
              </a:rPr>
              <a:t>Forte</a:t>
            </a:r>
            <a:endParaRPr sz="1000">
              <a:solidFill>
                <a:schemeClr val="dk1"/>
              </a:solidFill>
              <a:latin typeface="Roboto"/>
              <a:ea typeface="Roboto"/>
              <a:cs typeface="Roboto"/>
              <a:sym typeface="Roboto"/>
            </a:endParaRPr>
          </a:p>
          <a:p>
            <a:pPr indent="0" lvl="0" marL="0" rtl="0" algn="just">
              <a:spcBef>
                <a:spcPts val="0"/>
              </a:spcBef>
              <a:spcAft>
                <a:spcPts val="0"/>
              </a:spcAft>
              <a:buNone/>
            </a:pPr>
            <a:r>
              <a:rPr lang="en" sz="1000">
                <a:solidFill>
                  <a:schemeClr val="dk1"/>
                </a:solidFill>
                <a:latin typeface="Roboto"/>
                <a:ea typeface="Roboto"/>
                <a:cs typeface="Roboto"/>
                <a:sym typeface="Roboto"/>
              </a:rPr>
              <a:t>Procura deste tipo de cirurgia tem aumentado com os anos;</a:t>
            </a:r>
            <a:endParaRPr sz="1000">
              <a:solidFill>
                <a:schemeClr val="dk1"/>
              </a:solidFill>
              <a:latin typeface="Roboto"/>
              <a:ea typeface="Roboto"/>
              <a:cs typeface="Roboto"/>
              <a:sym typeface="Roboto"/>
            </a:endParaRPr>
          </a:p>
          <a:p>
            <a:pPr indent="0" lvl="0" marL="0" rtl="0" algn="just">
              <a:spcBef>
                <a:spcPts val="0"/>
              </a:spcBef>
              <a:spcAft>
                <a:spcPts val="0"/>
              </a:spcAft>
              <a:buNone/>
            </a:pPr>
            <a:r>
              <a:rPr lang="en" sz="1000">
                <a:solidFill>
                  <a:schemeClr val="dk1"/>
                </a:solidFill>
                <a:latin typeface="Roboto"/>
                <a:ea typeface="Roboto"/>
                <a:cs typeface="Roboto"/>
                <a:sym typeface="Roboto"/>
              </a:rPr>
              <a:t>Várias empresas no mesmo mercado, incluindo coligações, para o mesmo mercado;</a:t>
            </a:r>
            <a:endParaRPr sz="1000">
              <a:solidFill>
                <a:schemeClr val="dk1"/>
              </a:solidFill>
              <a:latin typeface="Roboto"/>
              <a:ea typeface="Roboto"/>
              <a:cs typeface="Roboto"/>
              <a:sym typeface="Roboto"/>
            </a:endParaRPr>
          </a:p>
          <a:p>
            <a:pPr indent="0" lvl="0" marL="0" rtl="0" algn="just">
              <a:spcBef>
                <a:spcPts val="0"/>
              </a:spcBef>
              <a:spcAft>
                <a:spcPts val="0"/>
              </a:spcAft>
              <a:buNone/>
            </a:pPr>
            <a:r>
              <a:rPr lang="en" sz="1000">
                <a:solidFill>
                  <a:schemeClr val="dk1"/>
                </a:solidFill>
                <a:latin typeface="Roboto"/>
                <a:ea typeface="Roboto"/>
                <a:cs typeface="Roboto"/>
                <a:sym typeface="Roboto"/>
              </a:rPr>
              <a:t>Redução das margens de lucro dada a competição.</a:t>
            </a:r>
            <a:endParaRPr sz="1000">
              <a:solidFill>
                <a:schemeClr val="dk1"/>
              </a:solidFill>
              <a:latin typeface="Roboto"/>
              <a:ea typeface="Roboto"/>
              <a:cs typeface="Roboto"/>
              <a:sym typeface="Roboto"/>
            </a:endParaRPr>
          </a:p>
        </p:txBody>
      </p:sp>
      <p:sp>
        <p:nvSpPr>
          <p:cNvPr id="199" name="Google Shape;199;p24"/>
          <p:cNvSpPr/>
          <p:nvPr/>
        </p:nvSpPr>
        <p:spPr>
          <a:xfrm>
            <a:off x="3085850" y="1223250"/>
            <a:ext cx="3021300" cy="9357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Quattrocento Sans"/>
                <a:ea typeface="Quattrocento Sans"/>
                <a:cs typeface="Quattrocento Sans"/>
                <a:sym typeface="Quattrocento Sans"/>
              </a:rPr>
              <a:t>Poder Negocial dos Fornecedores</a:t>
            </a:r>
            <a:endParaRPr b="1" sz="10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rPr lang="en" sz="1000">
                <a:solidFill>
                  <a:schemeClr val="dk1"/>
                </a:solidFill>
                <a:latin typeface="Roboto"/>
                <a:ea typeface="Roboto"/>
                <a:cs typeface="Roboto"/>
                <a:sym typeface="Roboto"/>
              </a:rPr>
              <a:t>Forte</a:t>
            </a:r>
            <a:endParaRPr sz="1000">
              <a:solidFill>
                <a:schemeClr val="dk1"/>
              </a:solidFill>
              <a:latin typeface="Roboto"/>
              <a:ea typeface="Roboto"/>
              <a:cs typeface="Roboto"/>
              <a:sym typeface="Roboto"/>
            </a:endParaRPr>
          </a:p>
          <a:p>
            <a:pPr indent="0" lvl="0" marL="0" rtl="0" algn="just">
              <a:spcBef>
                <a:spcPts val="0"/>
              </a:spcBef>
              <a:spcAft>
                <a:spcPts val="0"/>
              </a:spcAft>
              <a:buNone/>
            </a:pPr>
            <a:r>
              <a:rPr lang="en" sz="1000">
                <a:solidFill>
                  <a:schemeClr val="dk1"/>
                </a:solidFill>
                <a:latin typeface="Roboto"/>
                <a:ea typeface="Roboto"/>
                <a:cs typeface="Roboto"/>
                <a:sym typeface="Roboto"/>
              </a:rPr>
              <a:t>Depende de outsourcing. Sujeitos aos preços estabelecidos pelos fornecedores.</a:t>
            </a:r>
            <a:endParaRPr sz="1000"/>
          </a:p>
        </p:txBody>
      </p:sp>
      <p:sp>
        <p:nvSpPr>
          <p:cNvPr id="200" name="Google Shape;200;p24"/>
          <p:cNvSpPr/>
          <p:nvPr/>
        </p:nvSpPr>
        <p:spPr>
          <a:xfrm>
            <a:off x="299850" y="2412600"/>
            <a:ext cx="2404500" cy="12339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Quattrocento Sans"/>
                <a:ea typeface="Quattrocento Sans"/>
                <a:cs typeface="Quattrocento Sans"/>
                <a:sym typeface="Quattrocento Sans"/>
              </a:rPr>
              <a:t>Ameaça de Entrada de Novos Concorrentes</a:t>
            </a:r>
            <a:endParaRPr sz="1000">
              <a:solidFill>
                <a:schemeClr val="dk1"/>
              </a:solidFill>
              <a:latin typeface="Roboto"/>
              <a:ea typeface="Roboto"/>
              <a:cs typeface="Roboto"/>
              <a:sym typeface="Roboto"/>
            </a:endParaRPr>
          </a:p>
          <a:p>
            <a:pPr indent="0" lvl="0" marL="0" rtl="0" algn="ctr">
              <a:spcBef>
                <a:spcPts val="0"/>
              </a:spcBef>
              <a:spcAft>
                <a:spcPts val="0"/>
              </a:spcAft>
              <a:buNone/>
            </a:pPr>
            <a:r>
              <a:rPr lang="en" sz="1000">
                <a:solidFill>
                  <a:schemeClr val="dk1"/>
                </a:solidFill>
                <a:latin typeface="Roboto"/>
                <a:ea typeface="Roboto"/>
                <a:cs typeface="Roboto"/>
                <a:sym typeface="Roboto"/>
              </a:rPr>
              <a:t>Forte</a:t>
            </a:r>
            <a:endParaRPr sz="1000">
              <a:solidFill>
                <a:schemeClr val="dk1"/>
              </a:solidFill>
              <a:latin typeface="Roboto"/>
              <a:ea typeface="Roboto"/>
              <a:cs typeface="Roboto"/>
              <a:sym typeface="Roboto"/>
            </a:endParaRPr>
          </a:p>
          <a:p>
            <a:pPr indent="0" lvl="0" marL="0" rtl="0" algn="just">
              <a:spcBef>
                <a:spcPts val="0"/>
              </a:spcBef>
              <a:spcAft>
                <a:spcPts val="0"/>
              </a:spcAft>
              <a:buNone/>
            </a:pPr>
            <a:r>
              <a:rPr lang="en" sz="1000">
                <a:solidFill>
                  <a:schemeClr val="dk1"/>
                </a:solidFill>
                <a:latin typeface="Roboto"/>
                <a:ea typeface="Roboto"/>
                <a:cs typeface="Roboto"/>
                <a:sym typeface="Roboto"/>
              </a:rPr>
              <a:t>Coligação Johnson &amp; Johnson e Verily.</a:t>
            </a:r>
            <a:endParaRPr sz="1000"/>
          </a:p>
        </p:txBody>
      </p:sp>
      <p:sp>
        <p:nvSpPr>
          <p:cNvPr id="201" name="Google Shape;201;p24"/>
          <p:cNvSpPr/>
          <p:nvPr/>
        </p:nvSpPr>
        <p:spPr>
          <a:xfrm>
            <a:off x="6488775" y="2412500"/>
            <a:ext cx="2404500" cy="12339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Quattrocento Sans"/>
                <a:ea typeface="Quattrocento Sans"/>
                <a:cs typeface="Quattrocento Sans"/>
                <a:sym typeface="Quattrocento Sans"/>
              </a:rPr>
              <a:t>Ameaça de Substitutos</a:t>
            </a:r>
            <a:endParaRPr sz="1000">
              <a:solidFill>
                <a:schemeClr val="dk1"/>
              </a:solidFill>
              <a:latin typeface="Roboto"/>
              <a:ea typeface="Roboto"/>
              <a:cs typeface="Roboto"/>
              <a:sym typeface="Roboto"/>
            </a:endParaRPr>
          </a:p>
          <a:p>
            <a:pPr indent="0" lvl="0" marL="0" rtl="0" algn="ctr">
              <a:spcBef>
                <a:spcPts val="0"/>
              </a:spcBef>
              <a:spcAft>
                <a:spcPts val="0"/>
              </a:spcAft>
              <a:buNone/>
            </a:pPr>
            <a:r>
              <a:rPr lang="en" sz="1000">
                <a:solidFill>
                  <a:schemeClr val="dk1"/>
                </a:solidFill>
                <a:latin typeface="Roboto"/>
                <a:ea typeface="Roboto"/>
                <a:cs typeface="Roboto"/>
                <a:sym typeface="Roboto"/>
              </a:rPr>
              <a:t>Fraca</a:t>
            </a:r>
            <a:endParaRPr sz="1000">
              <a:solidFill>
                <a:schemeClr val="dk1"/>
              </a:solidFill>
              <a:latin typeface="Roboto"/>
              <a:ea typeface="Roboto"/>
              <a:cs typeface="Roboto"/>
              <a:sym typeface="Roboto"/>
            </a:endParaRPr>
          </a:p>
          <a:p>
            <a:pPr indent="0" lvl="0" marL="0" rtl="0" algn="just">
              <a:spcBef>
                <a:spcPts val="0"/>
              </a:spcBef>
              <a:spcAft>
                <a:spcPts val="0"/>
              </a:spcAft>
              <a:buNone/>
            </a:pPr>
            <a:r>
              <a:rPr lang="en" sz="1000">
                <a:solidFill>
                  <a:schemeClr val="dk1"/>
                </a:solidFill>
                <a:latin typeface="Roboto"/>
                <a:ea typeface="Roboto"/>
                <a:cs typeface="Roboto"/>
                <a:sym typeface="Roboto"/>
              </a:rPr>
              <a:t>Cirurgia feita manualmente pelos cirurgiões;</a:t>
            </a:r>
            <a:endParaRPr sz="1000">
              <a:solidFill>
                <a:schemeClr val="dk1"/>
              </a:solidFill>
              <a:latin typeface="Roboto"/>
              <a:ea typeface="Roboto"/>
              <a:cs typeface="Roboto"/>
              <a:sym typeface="Roboto"/>
            </a:endParaRPr>
          </a:p>
          <a:p>
            <a:pPr indent="0" lvl="0" marL="0" rtl="0" algn="just">
              <a:spcBef>
                <a:spcPts val="0"/>
              </a:spcBef>
              <a:spcAft>
                <a:spcPts val="0"/>
              </a:spcAft>
              <a:buNone/>
            </a:pPr>
            <a:r>
              <a:rPr lang="en" sz="1000">
                <a:solidFill>
                  <a:schemeClr val="dk1"/>
                </a:solidFill>
                <a:latin typeface="Roboto"/>
                <a:ea typeface="Roboto"/>
                <a:cs typeface="Roboto"/>
                <a:sym typeface="Roboto"/>
              </a:rPr>
              <a:t>Dispositivos multifuncionais (ainda estão em desenvolvimento).</a:t>
            </a:r>
            <a:endParaRPr sz="1000">
              <a:solidFill>
                <a:schemeClr val="dk1"/>
              </a:solidFill>
              <a:latin typeface="Roboto"/>
              <a:ea typeface="Roboto"/>
              <a:cs typeface="Roboto"/>
              <a:sym typeface="Roboto"/>
            </a:endParaRPr>
          </a:p>
        </p:txBody>
      </p:sp>
      <p:sp>
        <p:nvSpPr>
          <p:cNvPr id="202" name="Google Shape;202;p24"/>
          <p:cNvSpPr/>
          <p:nvPr/>
        </p:nvSpPr>
        <p:spPr>
          <a:xfrm>
            <a:off x="3085850" y="3900150"/>
            <a:ext cx="3021300" cy="11346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Quattrocento Sans"/>
                <a:ea typeface="Quattrocento Sans"/>
                <a:cs typeface="Quattrocento Sans"/>
                <a:sym typeface="Quattrocento Sans"/>
              </a:rPr>
              <a:t>Poder Negocial dos Clientes</a:t>
            </a:r>
            <a:endParaRPr sz="1000">
              <a:solidFill>
                <a:schemeClr val="dk1"/>
              </a:solidFill>
              <a:latin typeface="Roboto"/>
              <a:ea typeface="Roboto"/>
              <a:cs typeface="Roboto"/>
              <a:sym typeface="Roboto"/>
            </a:endParaRPr>
          </a:p>
          <a:p>
            <a:pPr indent="0" lvl="0" marL="0" rtl="0" algn="ctr">
              <a:spcBef>
                <a:spcPts val="0"/>
              </a:spcBef>
              <a:spcAft>
                <a:spcPts val="0"/>
              </a:spcAft>
              <a:buNone/>
            </a:pPr>
            <a:r>
              <a:rPr lang="en" sz="1000">
                <a:solidFill>
                  <a:schemeClr val="dk1"/>
                </a:solidFill>
                <a:latin typeface="Roboto"/>
                <a:ea typeface="Roboto"/>
                <a:cs typeface="Roboto"/>
                <a:sym typeface="Roboto"/>
              </a:rPr>
              <a:t>Fraca</a:t>
            </a:r>
            <a:endParaRPr sz="1000">
              <a:solidFill>
                <a:schemeClr val="dk1"/>
              </a:solidFill>
              <a:latin typeface="Roboto"/>
              <a:ea typeface="Roboto"/>
              <a:cs typeface="Roboto"/>
              <a:sym typeface="Roboto"/>
            </a:endParaRPr>
          </a:p>
          <a:p>
            <a:pPr indent="0" lvl="0" marL="0" rtl="0" algn="just">
              <a:spcBef>
                <a:spcPts val="0"/>
              </a:spcBef>
              <a:spcAft>
                <a:spcPts val="0"/>
              </a:spcAft>
              <a:buNone/>
            </a:pPr>
            <a:r>
              <a:rPr lang="en" sz="1000">
                <a:solidFill>
                  <a:schemeClr val="dk1"/>
                </a:solidFill>
                <a:latin typeface="Roboto"/>
                <a:ea typeface="Roboto"/>
                <a:cs typeface="Roboto"/>
                <a:sym typeface="Roboto"/>
              </a:rPr>
              <a:t>Hospitais têm poder de compra e não negoceiam;</a:t>
            </a:r>
            <a:endParaRPr sz="1000">
              <a:solidFill>
                <a:schemeClr val="dk1"/>
              </a:solidFill>
              <a:latin typeface="Roboto"/>
              <a:ea typeface="Roboto"/>
              <a:cs typeface="Roboto"/>
              <a:sym typeface="Roboto"/>
            </a:endParaRPr>
          </a:p>
          <a:p>
            <a:pPr indent="0" lvl="0" marL="0" rtl="0" algn="just">
              <a:spcBef>
                <a:spcPts val="0"/>
              </a:spcBef>
              <a:spcAft>
                <a:spcPts val="0"/>
              </a:spcAft>
              <a:buNone/>
            </a:pPr>
            <a:r>
              <a:rPr lang="en" sz="1000">
                <a:solidFill>
                  <a:schemeClr val="dk1"/>
                </a:solidFill>
                <a:latin typeface="Roboto"/>
                <a:ea typeface="Roboto"/>
                <a:cs typeface="Roboto"/>
                <a:sym typeface="Roboto"/>
              </a:rPr>
              <a:t>Hospitais estudantis competem entre si para ver quem adquire tecnologias primeiro. </a:t>
            </a:r>
            <a:endParaRPr sz="1000">
              <a:solidFill>
                <a:schemeClr val="dk1"/>
              </a:solidFill>
              <a:latin typeface="Roboto"/>
              <a:ea typeface="Roboto"/>
              <a:cs typeface="Roboto"/>
              <a:sym typeface="Roboto"/>
            </a:endParaRPr>
          </a:p>
        </p:txBody>
      </p:sp>
      <p:sp>
        <p:nvSpPr>
          <p:cNvPr id="203" name="Google Shape;203;p24"/>
          <p:cNvSpPr/>
          <p:nvPr/>
        </p:nvSpPr>
        <p:spPr>
          <a:xfrm>
            <a:off x="4534325" y="2203725"/>
            <a:ext cx="124500" cy="164100"/>
          </a:xfrm>
          <a:prstGeom prst="downArrow">
            <a:avLst>
              <a:gd fmla="val 50000" name="adj1"/>
              <a:gd fmla="val 50000" name="adj2"/>
            </a:avLst>
          </a:prstGeom>
          <a:solidFill>
            <a:srgbClr val="70ACFF"/>
          </a:solidFill>
          <a:ln cap="flat" cmpd="sng" w="9525">
            <a:solidFill>
              <a:srgbClr val="70AC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rot="5400000">
            <a:off x="6235750" y="2931800"/>
            <a:ext cx="124500" cy="164100"/>
          </a:xfrm>
          <a:prstGeom prst="downArrow">
            <a:avLst>
              <a:gd fmla="val 50000" name="adj1"/>
              <a:gd fmla="val 50000" name="adj2"/>
            </a:avLst>
          </a:prstGeom>
          <a:solidFill>
            <a:srgbClr val="70ACFF"/>
          </a:solidFill>
          <a:ln cap="flat" cmpd="sng" w="9525">
            <a:solidFill>
              <a:srgbClr val="70AC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rot="-5400000">
            <a:off x="2832875" y="2931800"/>
            <a:ext cx="124500" cy="164100"/>
          </a:xfrm>
          <a:prstGeom prst="downArrow">
            <a:avLst>
              <a:gd fmla="val 50000" name="adj1"/>
              <a:gd fmla="val 50000" name="adj2"/>
            </a:avLst>
          </a:prstGeom>
          <a:solidFill>
            <a:srgbClr val="70ACFF"/>
          </a:solidFill>
          <a:ln cap="flat" cmpd="sng" w="9525">
            <a:solidFill>
              <a:srgbClr val="70AC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rot="10800000">
            <a:off x="4534313" y="3691275"/>
            <a:ext cx="124500" cy="164100"/>
          </a:xfrm>
          <a:prstGeom prst="downArrow">
            <a:avLst>
              <a:gd fmla="val 50000" name="adj1"/>
              <a:gd fmla="val 50000" name="adj2"/>
            </a:avLst>
          </a:prstGeom>
          <a:solidFill>
            <a:srgbClr val="70ACFF"/>
          </a:solidFill>
          <a:ln cap="flat" cmpd="sng" w="9525">
            <a:solidFill>
              <a:srgbClr val="70AC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381250" y="541675"/>
            <a:ext cx="6809700" cy="5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What kind of resources and capabilities does Robotech have to address this market?</a:t>
            </a:r>
            <a:endParaRPr sz="1600"/>
          </a:p>
        </p:txBody>
      </p:sp>
      <p:sp>
        <p:nvSpPr>
          <p:cNvPr id="212" name="Google Shape;212;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13" name="Google Shape;213;p25"/>
          <p:cNvSpPr txBox="1"/>
          <p:nvPr/>
        </p:nvSpPr>
        <p:spPr>
          <a:xfrm>
            <a:off x="839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3</a:t>
            </a:r>
            <a:endParaRPr sz="2000">
              <a:latin typeface="Lora"/>
              <a:ea typeface="Lora"/>
              <a:cs typeface="Lora"/>
              <a:sym typeface="Lora"/>
            </a:endParaRPr>
          </a:p>
        </p:txBody>
      </p:sp>
      <p:sp>
        <p:nvSpPr>
          <p:cNvPr id="214" name="Google Shape;214;p25"/>
          <p:cNvSpPr txBox="1"/>
          <p:nvPr>
            <p:ph idx="1" type="body"/>
          </p:nvPr>
        </p:nvSpPr>
        <p:spPr>
          <a:xfrm>
            <a:off x="1002900" y="1137175"/>
            <a:ext cx="7138200" cy="3525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70ACFF"/>
              </a:buClr>
              <a:buSzPts val="1400"/>
              <a:buChar char="◉"/>
            </a:pPr>
            <a:r>
              <a:rPr b="1" lang="en" sz="1400">
                <a:solidFill>
                  <a:schemeClr val="dk1"/>
                </a:solidFill>
              </a:rPr>
              <a:t>E</a:t>
            </a:r>
            <a:r>
              <a:rPr b="1" lang="en" sz="1400">
                <a:solidFill>
                  <a:schemeClr val="dk1"/>
                </a:solidFill>
              </a:rPr>
              <a:t>xperiência </a:t>
            </a:r>
            <a:r>
              <a:rPr lang="en" sz="1400">
                <a:solidFill>
                  <a:schemeClr val="dk1"/>
                </a:solidFill>
              </a:rPr>
              <a:t>a desenvolver robôs utilizados em soldagem de aviões que realizam tarefas em que é essencial uma precisão extrema (experiência em produção de hardware capaz);</a:t>
            </a:r>
            <a:endParaRPr sz="1400">
              <a:solidFill>
                <a:schemeClr val="dk1"/>
              </a:solidFill>
            </a:endParaRPr>
          </a:p>
          <a:p>
            <a:pPr indent="-317500" lvl="0" marL="457200" rtl="0" algn="just">
              <a:spcBef>
                <a:spcPts val="0"/>
              </a:spcBef>
              <a:spcAft>
                <a:spcPts val="0"/>
              </a:spcAft>
              <a:buClr>
                <a:srgbClr val="70ACFF"/>
              </a:buClr>
              <a:buSzPts val="1400"/>
              <a:buChar char="◉"/>
            </a:pPr>
            <a:r>
              <a:rPr lang="en" sz="1400">
                <a:solidFill>
                  <a:schemeClr val="dk1"/>
                </a:solidFill>
              </a:rPr>
              <a:t>R</a:t>
            </a:r>
            <a:r>
              <a:rPr lang="en" sz="1400">
                <a:solidFill>
                  <a:schemeClr val="dk1"/>
                </a:solidFill>
              </a:rPr>
              <a:t>econhecimento do </a:t>
            </a:r>
            <a:r>
              <a:rPr b="1" lang="en" sz="1400">
                <a:solidFill>
                  <a:schemeClr val="dk1"/>
                </a:solidFill>
              </a:rPr>
              <a:t>pioneirismo </a:t>
            </a:r>
            <a:r>
              <a:rPr lang="en" sz="1400">
                <a:solidFill>
                  <a:schemeClr val="dk1"/>
                </a:solidFill>
              </a:rPr>
              <a:t>no desenvolvimento de robôs cirúrgicos focados na coluna vertebral;</a:t>
            </a:r>
            <a:endParaRPr sz="1400">
              <a:solidFill>
                <a:schemeClr val="dk1"/>
              </a:solidFill>
            </a:endParaRPr>
          </a:p>
          <a:p>
            <a:pPr indent="-317500" lvl="0" marL="457200" rtl="0" algn="just">
              <a:spcBef>
                <a:spcPts val="0"/>
              </a:spcBef>
              <a:spcAft>
                <a:spcPts val="0"/>
              </a:spcAft>
              <a:buClr>
                <a:srgbClr val="70ACFF"/>
              </a:buClr>
              <a:buSzPts val="1400"/>
              <a:buChar char="◉"/>
            </a:pPr>
            <a:r>
              <a:rPr lang="en" sz="1400">
                <a:solidFill>
                  <a:schemeClr val="dk1"/>
                </a:solidFill>
              </a:rPr>
              <a:t>Existência de </a:t>
            </a:r>
            <a:r>
              <a:rPr b="1" lang="en" sz="1400">
                <a:solidFill>
                  <a:schemeClr val="dk1"/>
                </a:solidFill>
              </a:rPr>
              <a:t>investidores </a:t>
            </a:r>
            <a:r>
              <a:rPr lang="en" sz="1400">
                <a:solidFill>
                  <a:schemeClr val="dk1"/>
                </a:solidFill>
              </a:rPr>
              <a:t>interessados em financiar o projeto, maioritariamente família e um banco;</a:t>
            </a:r>
            <a:endParaRPr sz="1400">
              <a:solidFill>
                <a:schemeClr val="dk1"/>
              </a:solidFill>
            </a:endParaRPr>
          </a:p>
          <a:p>
            <a:pPr indent="-317500" lvl="0" marL="457200" rtl="0" algn="just">
              <a:spcBef>
                <a:spcPts val="0"/>
              </a:spcBef>
              <a:spcAft>
                <a:spcPts val="0"/>
              </a:spcAft>
              <a:buClr>
                <a:srgbClr val="70ACFF"/>
              </a:buClr>
              <a:buSzPts val="1400"/>
              <a:buChar char="◉"/>
            </a:pPr>
            <a:r>
              <a:rPr lang="en" sz="1400">
                <a:solidFill>
                  <a:schemeClr val="dk1"/>
                </a:solidFill>
              </a:rPr>
              <a:t>Conhecimento e </a:t>
            </a:r>
            <a:r>
              <a:rPr b="1" lang="en" sz="1400">
                <a:solidFill>
                  <a:schemeClr val="dk1"/>
                </a:solidFill>
              </a:rPr>
              <a:t>formação da CEO Pat Chen</a:t>
            </a:r>
            <a:r>
              <a:rPr lang="en" sz="1400">
                <a:solidFill>
                  <a:schemeClr val="dk1"/>
                </a:solidFill>
              </a:rPr>
              <a:t>, com estudos em engenharia mecânica, um </a:t>
            </a:r>
            <a:r>
              <a:rPr i="1" lang="en" sz="1400">
                <a:solidFill>
                  <a:schemeClr val="dk1"/>
                </a:solidFill>
              </a:rPr>
              <a:t>Master of Business Administration</a:t>
            </a:r>
            <a:r>
              <a:rPr lang="en" sz="1400">
                <a:solidFill>
                  <a:schemeClr val="dk1"/>
                </a:solidFill>
              </a:rPr>
              <a:t> e 7 anos de experiência na indústria de semicondutores;</a:t>
            </a:r>
            <a:endParaRPr sz="1400">
              <a:solidFill>
                <a:schemeClr val="dk1"/>
              </a:solidFill>
            </a:endParaRPr>
          </a:p>
          <a:p>
            <a:pPr indent="-317500" lvl="0" marL="457200" rtl="0" algn="just">
              <a:spcBef>
                <a:spcPts val="0"/>
              </a:spcBef>
              <a:spcAft>
                <a:spcPts val="0"/>
              </a:spcAft>
              <a:buClr>
                <a:srgbClr val="70ACFF"/>
              </a:buClr>
              <a:buSzPts val="1400"/>
              <a:buChar char="◉"/>
            </a:pPr>
            <a:r>
              <a:rPr lang="en" sz="1400">
                <a:solidFill>
                  <a:schemeClr val="dk1"/>
                </a:solidFill>
              </a:rPr>
              <a:t>Associação estabelecida com a equipa de desenvolvimento de </a:t>
            </a:r>
            <a:r>
              <a:rPr b="1" lang="en" sz="1400">
                <a:solidFill>
                  <a:schemeClr val="dk1"/>
                </a:solidFill>
              </a:rPr>
              <a:t>Kinetic Software</a:t>
            </a:r>
            <a:r>
              <a:rPr lang="en" sz="1400">
                <a:solidFill>
                  <a:schemeClr val="dk1"/>
                </a:solidFill>
              </a:rPr>
              <a:t> ajuda a complementar o seu produto com um software que preza pela precisão extrema e inovação (consegue fazer um mapa exato da anatomia ortopédica do paciente), possibilitando o desenvolvimento de </a:t>
            </a:r>
            <a:r>
              <a:rPr b="1" lang="en" sz="1400">
                <a:solidFill>
                  <a:schemeClr val="dk1"/>
                </a:solidFill>
              </a:rPr>
              <a:t>robôs de alta qualidade</a:t>
            </a:r>
            <a:r>
              <a:rPr lang="en" sz="1400">
                <a:solidFill>
                  <a:schemeClr val="dk1"/>
                </a:solidFill>
              </a:rPr>
              <a:t>.</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381250" y="541675"/>
            <a:ext cx="6809700" cy="5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What kind of resources and capabilities does Robotech have to address this market?</a:t>
            </a:r>
            <a:endParaRPr sz="1600"/>
          </a:p>
        </p:txBody>
      </p:sp>
      <p:sp>
        <p:nvSpPr>
          <p:cNvPr id="220" name="Google Shape;220;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221" name="Google Shape;221;p26"/>
          <p:cNvGraphicFramePr/>
          <p:nvPr/>
        </p:nvGraphicFramePr>
        <p:xfrm>
          <a:off x="783025" y="1137175"/>
          <a:ext cx="3000000" cy="3000000"/>
        </p:xfrm>
        <a:graphic>
          <a:graphicData uri="http://schemas.openxmlformats.org/drawingml/2006/table">
            <a:tbl>
              <a:tblPr>
                <a:noFill/>
                <a:tableStyleId>{F5721BBA-C4D7-46BF-A791-09E583764E3E}</a:tableStyleId>
              </a:tblPr>
              <a:tblGrid>
                <a:gridCol w="3104850"/>
                <a:gridCol w="2476325"/>
                <a:gridCol w="2179025"/>
              </a:tblGrid>
              <a:tr h="1031875">
                <a:tc>
                  <a:txBody>
                    <a:bodyPr>
                      <a:noAutofit/>
                    </a:bodyPr>
                    <a:lstStyle/>
                    <a:p>
                      <a:pPr indent="0" lvl="0" marL="0" rtl="0" algn="l">
                        <a:spcBef>
                          <a:spcPts val="0"/>
                        </a:spcBef>
                        <a:spcAft>
                          <a:spcPts val="0"/>
                        </a:spcAft>
                        <a:buNone/>
                      </a:pPr>
                      <a:r>
                        <a:rPr b="1" lang="en" sz="1200">
                          <a:latin typeface="Quattrocento Sans"/>
                          <a:ea typeface="Quattrocento Sans"/>
                          <a:cs typeface="Quattrocento Sans"/>
                          <a:sym typeface="Quattrocento Sans"/>
                        </a:rPr>
                        <a:t>SWOT Matrix</a:t>
                      </a:r>
                      <a:endParaRPr b="1" sz="1200">
                        <a:latin typeface="Quattrocento Sans"/>
                        <a:ea typeface="Quattrocento Sans"/>
                        <a:cs typeface="Quattrocento Sans"/>
                        <a:sym typeface="Quattrocento Sans"/>
                      </a:endParaRPr>
                    </a:p>
                  </a:txBody>
                  <a:tcPr marT="91425" marB="91425" marR="91425" marL="91425">
                    <a:solidFill>
                      <a:srgbClr val="E4ECF8"/>
                    </a:solidFill>
                  </a:tcPr>
                </a:tc>
                <a:tc>
                  <a:txBody>
                    <a:bodyPr>
                      <a:noAutofit/>
                    </a:bodyPr>
                    <a:lstStyle/>
                    <a:p>
                      <a:pPr indent="0" lvl="0" marL="0" rtl="0" algn="just">
                        <a:spcBef>
                          <a:spcPts val="0"/>
                        </a:spcBef>
                        <a:spcAft>
                          <a:spcPts val="0"/>
                        </a:spcAft>
                        <a:buNone/>
                      </a:pPr>
                      <a:r>
                        <a:rPr b="1" lang="en" sz="1000">
                          <a:latin typeface="Quattrocento Sans"/>
                          <a:ea typeface="Quattrocento Sans"/>
                          <a:cs typeface="Quattrocento Sans"/>
                          <a:sym typeface="Quattrocento Sans"/>
                        </a:rPr>
                        <a:t>Opportunities</a:t>
                      </a:r>
                      <a:endParaRPr b="1"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latin typeface="Quattrocento Sans"/>
                          <a:ea typeface="Quattrocento Sans"/>
                          <a:cs typeface="Quattrocento Sans"/>
                          <a:sym typeface="Quattrocento Sans"/>
                        </a:rPr>
                        <a:t>Diversas especialidades na área da cirurgia ortopédica;</a:t>
                      </a:r>
                      <a:endParaRPr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latin typeface="Quattrocento Sans"/>
                          <a:ea typeface="Quattrocento Sans"/>
                          <a:cs typeface="Quattrocento Sans"/>
                          <a:sym typeface="Quattrocento Sans"/>
                        </a:rPr>
                        <a:t>Necessidade de instrumentos precisos sem tecnologia cimentada.</a:t>
                      </a:r>
                      <a:endParaRPr sz="1000">
                        <a:latin typeface="Quattrocento Sans"/>
                        <a:ea typeface="Quattrocento Sans"/>
                        <a:cs typeface="Quattrocento Sans"/>
                        <a:sym typeface="Quattrocento Sans"/>
                      </a:endParaRPr>
                    </a:p>
                  </a:txBody>
                  <a:tcPr marT="91425" marB="91425" marR="91425" marL="91425">
                    <a:solidFill>
                      <a:srgbClr val="E4ECF8"/>
                    </a:solidFill>
                  </a:tcPr>
                </a:tc>
                <a:tc>
                  <a:txBody>
                    <a:bodyPr>
                      <a:noAutofit/>
                    </a:bodyPr>
                    <a:lstStyle/>
                    <a:p>
                      <a:pPr indent="0" lvl="0" marL="0" rtl="0" algn="just">
                        <a:spcBef>
                          <a:spcPts val="0"/>
                        </a:spcBef>
                        <a:spcAft>
                          <a:spcPts val="0"/>
                        </a:spcAft>
                        <a:buNone/>
                      </a:pPr>
                      <a:r>
                        <a:rPr b="1" lang="en" sz="1000">
                          <a:latin typeface="Quattrocento Sans"/>
                          <a:ea typeface="Quattrocento Sans"/>
                          <a:cs typeface="Quattrocento Sans"/>
                          <a:sym typeface="Quattrocento Sans"/>
                        </a:rPr>
                        <a:t>Threats</a:t>
                      </a:r>
                      <a:endParaRPr b="1"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latin typeface="Quattrocento Sans"/>
                          <a:ea typeface="Quattrocento Sans"/>
                          <a:cs typeface="Quattrocento Sans"/>
                          <a:sym typeface="Quattrocento Sans"/>
                        </a:rPr>
                        <a:t>Compet</a:t>
                      </a:r>
                      <a:r>
                        <a:rPr lang="en" sz="1000">
                          <a:latin typeface="Quattrocento Sans"/>
                          <a:ea typeface="Quattrocento Sans"/>
                          <a:cs typeface="Quattrocento Sans"/>
                          <a:sym typeface="Quattrocento Sans"/>
                        </a:rPr>
                        <a:t>i</a:t>
                      </a:r>
                      <a:r>
                        <a:rPr lang="en" sz="1000">
                          <a:latin typeface="Quattrocento Sans"/>
                          <a:ea typeface="Quattrocento Sans"/>
                          <a:cs typeface="Quattrocento Sans"/>
                          <a:sym typeface="Quattrocento Sans"/>
                        </a:rPr>
                        <a:t>ção de outras empresas, como </a:t>
                      </a:r>
                      <a:r>
                        <a:rPr i="1" lang="en" sz="1000">
                          <a:solidFill>
                            <a:schemeClr val="dk1"/>
                          </a:solidFill>
                          <a:latin typeface="Quattrocento Sans"/>
                          <a:ea typeface="Quattrocento Sans"/>
                          <a:cs typeface="Quattrocento Sans"/>
                          <a:sym typeface="Quattrocento Sans"/>
                        </a:rPr>
                        <a:t>Stryker</a:t>
                      </a:r>
                      <a:r>
                        <a:rPr lang="en" sz="1000">
                          <a:solidFill>
                            <a:schemeClr val="dk1"/>
                          </a:solidFill>
                          <a:latin typeface="Quattrocento Sans"/>
                          <a:ea typeface="Quattrocento Sans"/>
                          <a:cs typeface="Quattrocento Sans"/>
                          <a:sym typeface="Quattrocento Sans"/>
                        </a:rPr>
                        <a:t>, </a:t>
                      </a:r>
                      <a:r>
                        <a:rPr i="1" lang="en" sz="1000">
                          <a:latin typeface="Quattrocento Sans"/>
                          <a:ea typeface="Quattrocento Sans"/>
                          <a:cs typeface="Quattrocento Sans"/>
                          <a:sym typeface="Quattrocento Sans"/>
                        </a:rPr>
                        <a:t>Medtronic</a:t>
                      </a:r>
                      <a:r>
                        <a:rPr lang="en" sz="1000">
                          <a:latin typeface="Quattrocento Sans"/>
                          <a:ea typeface="Quattrocento Sans"/>
                          <a:cs typeface="Quattrocento Sans"/>
                          <a:sym typeface="Quattrocento Sans"/>
                        </a:rPr>
                        <a:t> e </a:t>
                      </a:r>
                      <a:r>
                        <a:rPr i="1" lang="en" sz="1000">
                          <a:latin typeface="Quattrocento Sans"/>
                          <a:ea typeface="Quattrocento Sans"/>
                          <a:cs typeface="Quattrocento Sans"/>
                          <a:sym typeface="Quattrocento Sans"/>
                        </a:rPr>
                        <a:t>Mako</a:t>
                      </a:r>
                      <a:r>
                        <a:rPr lang="en" sz="1000">
                          <a:latin typeface="Quattrocento Sans"/>
                          <a:ea typeface="Quattrocento Sans"/>
                          <a:cs typeface="Quattrocento Sans"/>
                          <a:sym typeface="Quattrocento Sans"/>
                        </a:rPr>
                        <a:t>.</a:t>
                      </a:r>
                      <a:endParaRPr sz="1000">
                        <a:latin typeface="Quattrocento Sans"/>
                        <a:ea typeface="Quattrocento Sans"/>
                        <a:cs typeface="Quattrocento Sans"/>
                        <a:sym typeface="Quattrocento Sans"/>
                      </a:endParaRPr>
                    </a:p>
                  </a:txBody>
                  <a:tcPr marT="91425" marB="91425" marR="91425" marL="91425">
                    <a:solidFill>
                      <a:srgbClr val="E4ECF8"/>
                    </a:solidFill>
                  </a:tcPr>
                </a:tc>
              </a:tr>
              <a:tr h="1653750">
                <a:tc>
                  <a:txBody>
                    <a:bodyPr>
                      <a:noAutofit/>
                    </a:bodyPr>
                    <a:lstStyle/>
                    <a:p>
                      <a:pPr indent="0" lvl="0" marL="0" rtl="0" algn="just">
                        <a:spcBef>
                          <a:spcPts val="0"/>
                        </a:spcBef>
                        <a:spcAft>
                          <a:spcPts val="0"/>
                        </a:spcAft>
                        <a:buNone/>
                      </a:pPr>
                      <a:r>
                        <a:rPr b="1" lang="en" sz="1000">
                          <a:latin typeface="Quattrocento Sans"/>
                          <a:ea typeface="Quattrocento Sans"/>
                          <a:cs typeface="Quattrocento Sans"/>
                          <a:sym typeface="Quattrocento Sans"/>
                        </a:rPr>
                        <a:t>Strengths</a:t>
                      </a:r>
                      <a:endParaRPr b="1"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latin typeface="Quattrocento Sans"/>
                          <a:ea typeface="Quattrocento Sans"/>
                          <a:cs typeface="Quattrocento Sans"/>
                          <a:sym typeface="Quattrocento Sans"/>
                        </a:rPr>
                        <a:t>Associações estabelecidas com outras empresas como a Kinetic Software que complementam os seus produtos;</a:t>
                      </a:r>
                      <a:endParaRPr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latin typeface="Quattrocento Sans"/>
                          <a:ea typeface="Quattrocento Sans"/>
                          <a:cs typeface="Quattrocento Sans"/>
                          <a:sym typeface="Quattrocento Sans"/>
                        </a:rPr>
                        <a:t>Tecnologia com precisão de 10 microns;</a:t>
                      </a:r>
                      <a:endParaRPr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latin typeface="Quattrocento Sans"/>
                          <a:ea typeface="Quattrocento Sans"/>
                          <a:cs typeface="Quattrocento Sans"/>
                          <a:sym typeface="Quattrocento Sans"/>
                        </a:rPr>
                        <a:t>Fundos e interesse em investimento;</a:t>
                      </a:r>
                      <a:endParaRPr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latin typeface="Quattrocento Sans"/>
                          <a:ea typeface="Quattrocento Sans"/>
                          <a:cs typeface="Quattrocento Sans"/>
                          <a:sym typeface="Quattrocento Sans"/>
                        </a:rPr>
                        <a:t>Experiência e formação da gerência - conhecimento extenso em diversas áreas;</a:t>
                      </a:r>
                      <a:endParaRPr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latin typeface="Quattrocento Sans"/>
                          <a:ea typeface="Quattrocento Sans"/>
                          <a:cs typeface="Quattrocento Sans"/>
                          <a:sym typeface="Quattrocento Sans"/>
                        </a:rPr>
                        <a:t>Tecnologia evoluída e extremamente precisa na área dos robôs </a:t>
                      </a:r>
                      <a:r>
                        <a:rPr lang="en" sz="1000">
                          <a:latin typeface="Quattrocento Sans"/>
                          <a:ea typeface="Quattrocento Sans"/>
                          <a:cs typeface="Quattrocento Sans"/>
                          <a:sym typeface="Quattrocento Sans"/>
                        </a:rPr>
                        <a:t>cirúrgicos.</a:t>
                      </a:r>
                      <a:endParaRPr sz="1000">
                        <a:latin typeface="Quattrocento Sans"/>
                        <a:ea typeface="Quattrocento Sans"/>
                        <a:cs typeface="Quattrocento Sans"/>
                        <a:sym typeface="Quattrocento Sans"/>
                      </a:endParaRPr>
                    </a:p>
                  </a:txBody>
                  <a:tcPr marT="91425" marB="91425" marR="91425" marL="91425">
                    <a:solidFill>
                      <a:srgbClr val="E4ECF8"/>
                    </a:solidFill>
                  </a:tcPr>
                </a:tc>
                <a:tc>
                  <a:txBody>
                    <a:bodyPr>
                      <a:noAutofit/>
                    </a:bodyPr>
                    <a:lstStyle/>
                    <a:p>
                      <a:pPr indent="0" lvl="0" marL="0" rtl="0" algn="just">
                        <a:spcBef>
                          <a:spcPts val="0"/>
                        </a:spcBef>
                        <a:spcAft>
                          <a:spcPts val="0"/>
                        </a:spcAft>
                        <a:buNone/>
                      </a:pPr>
                      <a:r>
                        <a:rPr lang="en" sz="1000">
                          <a:latin typeface="Quattrocento Sans"/>
                          <a:ea typeface="Quattrocento Sans"/>
                          <a:cs typeface="Quattrocento Sans"/>
                          <a:sym typeface="Quattrocento Sans"/>
                        </a:rPr>
                        <a:t>&gt; Histórico de adaptação a novos mercados associado à já dominada tecnologia permite a expansão para outras especialidades;</a:t>
                      </a:r>
                      <a:endParaRPr sz="1000">
                        <a:latin typeface="Quattrocento Sans"/>
                        <a:ea typeface="Quattrocento Sans"/>
                        <a:cs typeface="Quattrocento Sans"/>
                        <a:sym typeface="Quattrocento Sans"/>
                      </a:endParaRPr>
                    </a:p>
                    <a:p>
                      <a:pPr indent="0" lvl="0" marL="0" rtl="0" algn="just">
                        <a:spcBef>
                          <a:spcPts val="0"/>
                        </a:spcBef>
                        <a:spcAft>
                          <a:spcPts val="0"/>
                        </a:spcAft>
                        <a:buNone/>
                      </a:pPr>
                      <a:r>
                        <a:t/>
                      </a:r>
                      <a:endParaRPr sz="1000">
                        <a:latin typeface="Quattrocento Sans"/>
                        <a:ea typeface="Quattrocento Sans"/>
                        <a:cs typeface="Quattrocento Sans"/>
                        <a:sym typeface="Quattrocento Sans"/>
                      </a:endParaRPr>
                    </a:p>
                    <a:p>
                      <a:pPr indent="0" lvl="0" marL="0" rtl="0" algn="just">
                        <a:spcBef>
                          <a:spcPts val="0"/>
                        </a:spcBef>
                        <a:spcAft>
                          <a:spcPts val="0"/>
                        </a:spcAft>
                        <a:buNone/>
                      </a:pPr>
                      <a:r>
                        <a:rPr lang="en" sz="1000">
                          <a:latin typeface="Quattrocento Sans"/>
                          <a:ea typeface="Quattrocento Sans"/>
                          <a:cs typeface="Quattrocento Sans"/>
                          <a:sym typeface="Quattrocento Sans"/>
                        </a:rPr>
                        <a:t>&gt; Tal como na cirurgia da coluna, outras especialidades também estarão ainda em falta de suporte robótico onde a Robotech pode investir.</a:t>
                      </a:r>
                      <a:endParaRPr sz="1000">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just">
                        <a:spcBef>
                          <a:spcPts val="0"/>
                        </a:spcBef>
                        <a:spcAft>
                          <a:spcPts val="0"/>
                        </a:spcAft>
                        <a:buNone/>
                      </a:pPr>
                      <a:r>
                        <a:rPr lang="en" sz="1000">
                          <a:latin typeface="Quattrocento Sans"/>
                          <a:ea typeface="Quattrocento Sans"/>
                          <a:cs typeface="Quattrocento Sans"/>
                          <a:sym typeface="Quattrocento Sans"/>
                        </a:rPr>
                        <a:t>&gt; Experiência e conforto com a tecnologia necessária pode elevar a RoboTech em relação à concorrência;</a:t>
                      </a:r>
                      <a:endParaRPr sz="1000">
                        <a:latin typeface="Quattrocento Sans"/>
                        <a:ea typeface="Quattrocento Sans"/>
                        <a:cs typeface="Quattrocento Sans"/>
                        <a:sym typeface="Quattrocento Sans"/>
                      </a:endParaRPr>
                    </a:p>
                  </a:txBody>
                  <a:tcPr marT="91425" marB="91425" marR="91425" marL="91425"/>
                </a:tc>
              </a:tr>
              <a:tr h="1048575">
                <a:tc>
                  <a:txBody>
                    <a:bodyPr>
                      <a:noAutofit/>
                    </a:bodyPr>
                    <a:lstStyle/>
                    <a:p>
                      <a:pPr indent="0" lvl="0" marL="0" rtl="0" algn="l">
                        <a:spcBef>
                          <a:spcPts val="0"/>
                        </a:spcBef>
                        <a:spcAft>
                          <a:spcPts val="0"/>
                        </a:spcAft>
                        <a:buNone/>
                      </a:pPr>
                      <a:r>
                        <a:rPr b="1" lang="en" sz="1000">
                          <a:latin typeface="Quattrocento Sans"/>
                          <a:ea typeface="Quattrocento Sans"/>
                          <a:cs typeface="Quattrocento Sans"/>
                          <a:sym typeface="Quattrocento Sans"/>
                        </a:rPr>
                        <a:t>Weaknesses</a:t>
                      </a:r>
                      <a:endParaRPr b="1"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solidFill>
                            <a:schemeClr val="dk1"/>
                          </a:solidFill>
                          <a:latin typeface="Quattrocento Sans"/>
                          <a:ea typeface="Quattrocento Sans"/>
                          <a:cs typeface="Quattrocento Sans"/>
                          <a:sym typeface="Quattrocento Sans"/>
                        </a:rPr>
                        <a:t>Instalações reduzidas - </a:t>
                      </a:r>
                      <a:r>
                        <a:rPr lang="en" sz="1000">
                          <a:latin typeface="Quattrocento Sans"/>
                          <a:ea typeface="Quattrocento Sans"/>
                          <a:cs typeface="Quattrocento Sans"/>
                          <a:sym typeface="Quattrocento Sans"/>
                        </a:rPr>
                        <a:t>i</a:t>
                      </a:r>
                      <a:r>
                        <a:rPr lang="en" sz="1000">
                          <a:latin typeface="Quattrocento Sans"/>
                          <a:ea typeface="Quattrocento Sans"/>
                          <a:cs typeface="Quattrocento Sans"/>
                          <a:sym typeface="Quattrocento Sans"/>
                        </a:rPr>
                        <a:t>ncapacidade de lidar com a elevada procura atual;</a:t>
                      </a:r>
                      <a:endParaRPr sz="1000">
                        <a:latin typeface="Quattrocento Sans"/>
                        <a:ea typeface="Quattrocento Sans"/>
                        <a:cs typeface="Quattrocento Sans"/>
                        <a:sym typeface="Quattrocento Sans"/>
                      </a:endParaRPr>
                    </a:p>
                    <a:p>
                      <a:pPr indent="-292100" lvl="0" marL="457200" rtl="0" algn="just">
                        <a:spcBef>
                          <a:spcPts val="0"/>
                        </a:spcBef>
                        <a:spcAft>
                          <a:spcPts val="0"/>
                        </a:spcAft>
                        <a:buSzPts val="1000"/>
                        <a:buFont typeface="Quattrocento Sans"/>
                        <a:buAutoNum type="arabicPeriod"/>
                      </a:pPr>
                      <a:r>
                        <a:rPr lang="en" sz="1000">
                          <a:latin typeface="Quattrocento Sans"/>
                          <a:ea typeface="Quattrocento Sans"/>
                          <a:cs typeface="Quattrocento Sans"/>
                          <a:sym typeface="Quattrocento Sans"/>
                        </a:rPr>
                        <a:t>Necessidade de associação com outras empresas para apresentar um produto completo.</a:t>
                      </a:r>
                      <a:endParaRPr sz="1000">
                        <a:latin typeface="Quattrocento Sans"/>
                        <a:ea typeface="Quattrocento Sans"/>
                        <a:cs typeface="Quattrocento Sans"/>
                        <a:sym typeface="Quattrocento Sans"/>
                      </a:endParaRPr>
                    </a:p>
                  </a:txBody>
                  <a:tcPr marT="91425" marB="91425" marR="91425" marL="91425">
                    <a:solidFill>
                      <a:srgbClr val="E4ECF8"/>
                    </a:solidFill>
                  </a:tcPr>
                </a:tc>
                <a:tc>
                  <a:txBody>
                    <a:bodyPr>
                      <a:noAutofit/>
                    </a:bodyPr>
                    <a:lstStyle/>
                    <a:p>
                      <a:pPr indent="0" lvl="0" marL="0" rtl="0" algn="just">
                        <a:spcBef>
                          <a:spcPts val="0"/>
                        </a:spcBef>
                        <a:spcAft>
                          <a:spcPts val="0"/>
                        </a:spcAft>
                        <a:buNone/>
                      </a:pPr>
                      <a:r>
                        <a:rPr lang="en" sz="1000">
                          <a:latin typeface="Quattrocento Sans"/>
                          <a:ea typeface="Quattrocento Sans"/>
                          <a:cs typeface="Quattrocento Sans"/>
                          <a:sym typeface="Quattrocento Sans"/>
                        </a:rPr>
                        <a:t>&gt; Incapacidade de lidar com encomendas volumosas;</a:t>
                      </a:r>
                      <a:endParaRPr sz="1000">
                        <a:latin typeface="Quattrocento Sans"/>
                        <a:ea typeface="Quattrocento Sans"/>
                        <a:cs typeface="Quattrocento Sans"/>
                        <a:sym typeface="Quattrocento Sans"/>
                      </a:endParaRPr>
                    </a:p>
                    <a:p>
                      <a:pPr indent="0" lvl="0" marL="0" rtl="0" algn="just">
                        <a:spcBef>
                          <a:spcPts val="0"/>
                        </a:spcBef>
                        <a:spcAft>
                          <a:spcPts val="0"/>
                        </a:spcAft>
                        <a:buNone/>
                      </a:pPr>
                      <a:r>
                        <a:t/>
                      </a:r>
                      <a:endParaRPr sz="1000">
                        <a:latin typeface="Quattrocento Sans"/>
                        <a:ea typeface="Quattrocento Sans"/>
                        <a:cs typeface="Quattrocento Sans"/>
                        <a:sym typeface="Quattrocento Sans"/>
                      </a:endParaRPr>
                    </a:p>
                    <a:p>
                      <a:pPr indent="0" lvl="0" marL="0" rtl="0" algn="just">
                        <a:spcBef>
                          <a:spcPts val="0"/>
                        </a:spcBef>
                        <a:spcAft>
                          <a:spcPts val="0"/>
                        </a:spcAft>
                        <a:buNone/>
                      </a:pPr>
                      <a:r>
                        <a:rPr lang="en" sz="1000">
                          <a:latin typeface="Quattrocento Sans"/>
                          <a:ea typeface="Quattrocento Sans"/>
                          <a:cs typeface="Quattrocento Sans"/>
                          <a:sym typeface="Quattrocento Sans"/>
                        </a:rPr>
                        <a:t>&gt; Constante dependência da capacidade de  outras empresas (outsourcing).</a:t>
                      </a:r>
                      <a:endParaRPr sz="1000">
                        <a:latin typeface="Quattrocento Sans"/>
                        <a:ea typeface="Quattrocento Sans"/>
                        <a:cs typeface="Quattrocento Sans"/>
                        <a:sym typeface="Quattrocento Sans"/>
                      </a:endParaRPr>
                    </a:p>
                  </a:txBody>
                  <a:tcPr marT="91425" marB="91425" marR="91425" marL="91425"/>
                </a:tc>
                <a:tc>
                  <a:txBody>
                    <a:bodyPr>
                      <a:noAutofit/>
                    </a:bodyPr>
                    <a:lstStyle/>
                    <a:p>
                      <a:pPr indent="0" lvl="0" marL="0" rtl="0" algn="just">
                        <a:spcBef>
                          <a:spcPts val="0"/>
                        </a:spcBef>
                        <a:spcAft>
                          <a:spcPts val="0"/>
                        </a:spcAft>
                        <a:buNone/>
                      </a:pPr>
                      <a:r>
                        <a:rPr lang="en" sz="1000">
                          <a:latin typeface="Quattrocento Sans"/>
                          <a:ea typeface="Quattrocento Sans"/>
                          <a:cs typeface="Quattrocento Sans"/>
                          <a:sym typeface="Quattrocento Sans"/>
                        </a:rPr>
                        <a:t>&gt; Tamanho da RoboTech em comparação com outras empresas concorrentes pode levar à perda de contratos por incapacidade de lidar com procura.</a:t>
                      </a:r>
                      <a:endParaRPr sz="1000">
                        <a:latin typeface="Quattrocento Sans"/>
                        <a:ea typeface="Quattrocento Sans"/>
                        <a:cs typeface="Quattrocento Sans"/>
                        <a:sym typeface="Quattrocento Sans"/>
                      </a:endParaRPr>
                    </a:p>
                  </a:txBody>
                  <a:tcPr marT="91425" marB="91425" marR="91425" marL="91425"/>
                </a:tc>
              </a:tr>
            </a:tbl>
          </a:graphicData>
        </a:graphic>
      </p:graphicFrame>
      <p:sp>
        <p:nvSpPr>
          <p:cNvPr id="222" name="Google Shape;222;p26"/>
          <p:cNvSpPr txBox="1"/>
          <p:nvPr/>
        </p:nvSpPr>
        <p:spPr>
          <a:xfrm>
            <a:off x="839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3</a:t>
            </a:r>
            <a:endParaRPr sz="2000">
              <a:latin typeface="Lora"/>
              <a:ea typeface="Lora"/>
              <a:cs typeface="Lora"/>
              <a:sym typeface="Lora"/>
            </a:endParaRPr>
          </a:p>
        </p:txBody>
      </p:sp>
      <p:sp>
        <p:nvSpPr>
          <p:cNvPr id="223" name="Google Shape;223;p26"/>
          <p:cNvSpPr txBox="1"/>
          <p:nvPr/>
        </p:nvSpPr>
        <p:spPr>
          <a:xfrm>
            <a:off x="2567675" y="1213375"/>
            <a:ext cx="12615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Quattrocento Sans"/>
                <a:ea typeface="Quattrocento Sans"/>
                <a:cs typeface="Quattrocento Sans"/>
                <a:sym typeface="Quattrocento Sans"/>
              </a:rPr>
              <a:t>External Environment</a:t>
            </a:r>
            <a:endParaRPr sz="1200">
              <a:latin typeface="Quattrocento Sans"/>
              <a:ea typeface="Quattrocento Sans"/>
              <a:cs typeface="Quattrocento Sans"/>
              <a:sym typeface="Quattrocento Sans"/>
            </a:endParaRPr>
          </a:p>
        </p:txBody>
      </p:sp>
      <p:sp>
        <p:nvSpPr>
          <p:cNvPr id="224" name="Google Shape;224;p26"/>
          <p:cNvSpPr txBox="1"/>
          <p:nvPr/>
        </p:nvSpPr>
        <p:spPr>
          <a:xfrm>
            <a:off x="952500" y="1706125"/>
            <a:ext cx="1261500" cy="5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Quattrocento Sans"/>
                <a:ea typeface="Quattrocento Sans"/>
                <a:cs typeface="Quattrocento Sans"/>
                <a:sym typeface="Quattrocento Sans"/>
              </a:rPr>
              <a:t>Internal </a:t>
            </a:r>
            <a:r>
              <a:rPr lang="en" sz="1200">
                <a:latin typeface="Quattrocento Sans"/>
                <a:ea typeface="Quattrocento Sans"/>
                <a:cs typeface="Quattrocento Sans"/>
                <a:sym typeface="Quattrocento Sans"/>
              </a:rPr>
              <a:t>Environment</a:t>
            </a:r>
            <a:endParaRPr sz="1200">
              <a:latin typeface="Quattrocento Sans"/>
              <a:ea typeface="Quattrocento Sans"/>
              <a:cs typeface="Quattrocento Sans"/>
              <a:sym typeface="Quattrocento Sans"/>
            </a:endParaRPr>
          </a:p>
        </p:txBody>
      </p:sp>
      <p:cxnSp>
        <p:nvCxnSpPr>
          <p:cNvPr id="225" name="Google Shape;225;p26"/>
          <p:cNvCxnSpPr/>
          <p:nvPr/>
        </p:nvCxnSpPr>
        <p:spPr>
          <a:xfrm rot="10800000">
            <a:off x="2048675" y="1617375"/>
            <a:ext cx="1779300" cy="6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27"/>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4</a:t>
            </a:r>
            <a:endParaRPr sz="2000">
              <a:latin typeface="Lora"/>
              <a:ea typeface="Lora"/>
              <a:cs typeface="Lora"/>
              <a:sym typeface="Lora"/>
            </a:endParaRPr>
          </a:p>
        </p:txBody>
      </p:sp>
      <p:sp>
        <p:nvSpPr>
          <p:cNvPr id="232" name="Google Shape;232;p27"/>
          <p:cNvSpPr txBox="1"/>
          <p:nvPr>
            <p:ph type="title"/>
          </p:nvPr>
        </p:nvSpPr>
        <p:spPr>
          <a:xfrm>
            <a:off x="1381250" y="541675"/>
            <a:ext cx="6809700" cy="5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Building upon this analysis, what strategic alternatives does Robotech and Chen have?</a:t>
            </a:r>
            <a:endParaRPr sz="1600"/>
          </a:p>
        </p:txBody>
      </p:sp>
      <p:sp>
        <p:nvSpPr>
          <p:cNvPr id="233" name="Google Shape;233;p27"/>
          <p:cNvSpPr txBox="1"/>
          <p:nvPr>
            <p:ph idx="1" type="body"/>
          </p:nvPr>
        </p:nvSpPr>
        <p:spPr>
          <a:xfrm>
            <a:off x="1381250" y="1147975"/>
            <a:ext cx="6809700" cy="3601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rgbClr val="000000"/>
              </a:buClr>
              <a:buSzPts val="1100"/>
              <a:buFont typeface="Arial"/>
              <a:buNone/>
            </a:pPr>
            <a:r>
              <a:rPr lang="en" sz="1300"/>
              <a:t>A Chen recebeu </a:t>
            </a:r>
            <a:r>
              <a:rPr b="1" lang="en" sz="1300"/>
              <a:t>2 pedidos</a:t>
            </a:r>
            <a:r>
              <a:rPr lang="en" sz="1300"/>
              <a:t>, um da diretora de I&amp;D e outro do diretor de vendas dos Estados Unidos, O’Hanlon.</a:t>
            </a:r>
            <a:br>
              <a:rPr lang="en" sz="1300"/>
            </a:br>
            <a:br>
              <a:rPr lang="en" sz="1300"/>
            </a:br>
            <a:r>
              <a:rPr lang="en" sz="1300"/>
              <a:t>Apostar em </a:t>
            </a:r>
            <a:r>
              <a:rPr b="1" lang="en" sz="1300"/>
              <a:t>Investigação e Desenvolvimento</a:t>
            </a:r>
            <a:r>
              <a:rPr lang="en" sz="1300"/>
              <a:t>:</a:t>
            </a:r>
            <a:endParaRPr sz="1300"/>
          </a:p>
          <a:p>
            <a:pPr indent="-304800" lvl="0" marL="457200" rtl="0" algn="just">
              <a:spcBef>
                <a:spcPts val="600"/>
              </a:spcBef>
              <a:spcAft>
                <a:spcPts val="0"/>
              </a:spcAft>
              <a:buSzPts val="1200"/>
              <a:buChar char="◉"/>
            </a:pPr>
            <a:r>
              <a:rPr b="1" lang="en" sz="1200">
                <a:solidFill>
                  <a:schemeClr val="dk1"/>
                </a:solidFill>
              </a:rPr>
              <a:t>$18 milhões</a:t>
            </a:r>
            <a:r>
              <a:rPr lang="en" sz="1200">
                <a:solidFill>
                  <a:schemeClr val="dk1"/>
                </a:solidFill>
              </a:rPr>
              <a:t> - acelerar programas de hardware e software para atualizar sistema da coluna vertebral existente;</a:t>
            </a:r>
            <a:endParaRPr sz="1200">
              <a:solidFill>
                <a:schemeClr val="dk1"/>
              </a:solidFill>
            </a:endParaRPr>
          </a:p>
          <a:p>
            <a:pPr indent="-304800" lvl="0" marL="457200" rtl="0" algn="just">
              <a:spcBef>
                <a:spcPts val="0"/>
              </a:spcBef>
              <a:spcAft>
                <a:spcPts val="0"/>
              </a:spcAft>
              <a:buSzPts val="1200"/>
              <a:buChar char="◉"/>
            </a:pPr>
            <a:r>
              <a:rPr b="1" lang="en" sz="1200">
                <a:solidFill>
                  <a:schemeClr val="dk1"/>
                </a:solidFill>
              </a:rPr>
              <a:t>$85 milhões</a:t>
            </a:r>
            <a:r>
              <a:rPr lang="en" sz="1200">
                <a:solidFill>
                  <a:schemeClr val="dk1"/>
                </a:solidFill>
              </a:rPr>
              <a:t> - desenvolver um dispositivo de 3ª geração que suporte cirurgia da coluna vertebral e cerebral.</a:t>
            </a:r>
            <a:endParaRPr sz="1200">
              <a:solidFill>
                <a:schemeClr val="dk1"/>
              </a:solidFill>
            </a:endParaRPr>
          </a:p>
          <a:p>
            <a:pPr indent="-304800" lvl="1" marL="1371600" rtl="0" algn="just">
              <a:spcBef>
                <a:spcPts val="0"/>
              </a:spcBef>
              <a:spcAft>
                <a:spcPts val="0"/>
              </a:spcAft>
              <a:buClr>
                <a:schemeClr val="dk1"/>
              </a:buClr>
              <a:buSzPts val="1200"/>
              <a:buChar char="○"/>
            </a:pPr>
            <a:r>
              <a:rPr lang="en" sz="1200">
                <a:solidFill>
                  <a:schemeClr val="dk1"/>
                </a:solidFill>
              </a:rPr>
              <a:t>Nova geração do dispositivo já existente entra no mercado em 2018;</a:t>
            </a:r>
            <a:endParaRPr sz="1200">
              <a:solidFill>
                <a:schemeClr val="dk1"/>
              </a:solidFill>
            </a:endParaRPr>
          </a:p>
          <a:p>
            <a:pPr indent="-304800" lvl="1" marL="1371600" rtl="0" algn="just">
              <a:spcBef>
                <a:spcPts val="0"/>
              </a:spcBef>
              <a:spcAft>
                <a:spcPts val="0"/>
              </a:spcAft>
              <a:buClr>
                <a:schemeClr val="dk1"/>
              </a:buClr>
              <a:buSzPts val="1200"/>
              <a:buChar char="○"/>
            </a:pPr>
            <a:r>
              <a:rPr lang="en" sz="1200">
                <a:solidFill>
                  <a:schemeClr val="dk1"/>
                </a:solidFill>
              </a:rPr>
              <a:t>Unidade combinada preparada para o mercado em 2019.</a:t>
            </a:r>
            <a:endParaRPr sz="1200">
              <a:solidFill>
                <a:schemeClr val="dk1"/>
              </a:solidFill>
            </a:endParaRPr>
          </a:p>
          <a:p>
            <a:pPr indent="0" lvl="0" marL="0" rtl="0" algn="just">
              <a:spcBef>
                <a:spcPts val="600"/>
              </a:spcBef>
              <a:spcAft>
                <a:spcPts val="0"/>
              </a:spcAft>
              <a:buClr>
                <a:srgbClr val="000000"/>
              </a:buClr>
              <a:buSzPts val="1100"/>
              <a:buFont typeface="Arial"/>
              <a:buNone/>
            </a:pPr>
            <a:r>
              <a:t/>
            </a:r>
            <a:endParaRPr sz="800"/>
          </a:p>
          <a:p>
            <a:pPr indent="0" lvl="0" marL="0" rtl="0" algn="just">
              <a:spcBef>
                <a:spcPts val="600"/>
              </a:spcBef>
              <a:spcAft>
                <a:spcPts val="0"/>
              </a:spcAft>
              <a:buClr>
                <a:srgbClr val="000000"/>
              </a:buClr>
              <a:buSzPts val="1100"/>
              <a:buFont typeface="Arial"/>
              <a:buNone/>
            </a:pPr>
            <a:r>
              <a:rPr lang="en" sz="1300"/>
              <a:t>Apostar em </a:t>
            </a:r>
            <a:r>
              <a:rPr b="1" lang="en" sz="1300"/>
              <a:t>Marketing e Vendas</a:t>
            </a:r>
            <a:r>
              <a:rPr lang="en" sz="1300"/>
              <a:t>:</a:t>
            </a:r>
            <a:endParaRPr sz="1300">
              <a:solidFill>
                <a:schemeClr val="dk1"/>
              </a:solidFill>
            </a:endParaRPr>
          </a:p>
          <a:p>
            <a:pPr indent="-304800" lvl="0" marL="457200" rtl="0" algn="just">
              <a:spcBef>
                <a:spcPts val="600"/>
              </a:spcBef>
              <a:spcAft>
                <a:spcPts val="0"/>
              </a:spcAft>
              <a:buSzPts val="1200"/>
              <a:buChar char="◉"/>
            </a:pPr>
            <a:r>
              <a:rPr lang="en" sz="1200">
                <a:solidFill>
                  <a:schemeClr val="dk1"/>
                </a:solidFill>
              </a:rPr>
              <a:t>Aumentar força de vendas de 30 para 45;</a:t>
            </a:r>
            <a:endParaRPr sz="1200">
              <a:solidFill>
                <a:schemeClr val="dk1"/>
              </a:solidFill>
            </a:endParaRPr>
          </a:p>
          <a:p>
            <a:pPr indent="-304800" lvl="0" marL="457200" rtl="0" algn="just">
              <a:spcBef>
                <a:spcPts val="0"/>
              </a:spcBef>
              <a:spcAft>
                <a:spcPts val="0"/>
              </a:spcAft>
              <a:buSzPts val="1200"/>
              <a:buChar char="◉"/>
            </a:pPr>
            <a:r>
              <a:rPr lang="en" sz="1200">
                <a:solidFill>
                  <a:schemeClr val="dk1"/>
                </a:solidFill>
              </a:rPr>
              <a:t>Abrir 2 novos centros de serviços;</a:t>
            </a:r>
            <a:endParaRPr sz="1200">
              <a:solidFill>
                <a:schemeClr val="dk1"/>
              </a:solidFill>
            </a:endParaRPr>
          </a:p>
          <a:p>
            <a:pPr indent="-304800" lvl="0" marL="457200" rtl="0" algn="just">
              <a:spcBef>
                <a:spcPts val="0"/>
              </a:spcBef>
              <a:spcAft>
                <a:spcPts val="0"/>
              </a:spcAft>
              <a:buSzPts val="1200"/>
              <a:buChar char="◉"/>
            </a:pPr>
            <a:r>
              <a:rPr lang="en" sz="1200">
                <a:solidFill>
                  <a:schemeClr val="dk1"/>
                </a:solidFill>
              </a:rPr>
              <a:t>Duplicar staff de serviços para 28;</a:t>
            </a:r>
            <a:endParaRPr sz="1200">
              <a:solidFill>
                <a:schemeClr val="dk1"/>
              </a:solidFill>
            </a:endParaRPr>
          </a:p>
          <a:p>
            <a:pPr indent="-304800" lvl="0" marL="457200" rtl="0" algn="just">
              <a:spcBef>
                <a:spcPts val="0"/>
              </a:spcBef>
              <a:spcAft>
                <a:spcPts val="0"/>
              </a:spcAft>
              <a:buSzPts val="1200"/>
              <a:buChar char="◉"/>
            </a:pPr>
            <a:r>
              <a:rPr lang="en" sz="1200">
                <a:solidFill>
                  <a:schemeClr val="dk1"/>
                </a:solidFill>
              </a:rPr>
              <a:t>Reduzir preço do dispositivo em $120.000.</a:t>
            </a:r>
            <a:endParaRPr sz="1200">
              <a:solidFill>
                <a:schemeClr val="dk1"/>
              </a:solidFill>
            </a:endParaRPr>
          </a:p>
          <a:p>
            <a:pPr indent="-304800" lvl="1" marL="1371600" rtl="0" algn="just">
              <a:spcBef>
                <a:spcPts val="0"/>
              </a:spcBef>
              <a:spcAft>
                <a:spcPts val="0"/>
              </a:spcAft>
              <a:buClr>
                <a:schemeClr val="dk1"/>
              </a:buClr>
              <a:buSzPts val="1200"/>
              <a:buChar char="○"/>
            </a:pPr>
            <a:r>
              <a:rPr lang="en" sz="1200">
                <a:solidFill>
                  <a:schemeClr val="dk1"/>
                </a:solidFill>
              </a:rPr>
              <a:t>Equivale oferta da Stryker e é mais baixo que oferta da Zimmer</a:t>
            </a:r>
            <a:endParaRPr sz="1200"/>
          </a:p>
        </p:txBody>
      </p:sp>
      <p:sp>
        <p:nvSpPr>
          <p:cNvPr id="234" name="Google Shape;234;p27"/>
          <p:cNvSpPr/>
          <p:nvPr/>
        </p:nvSpPr>
        <p:spPr>
          <a:xfrm>
            <a:off x="5133400" y="3843125"/>
            <a:ext cx="548700" cy="480900"/>
          </a:xfrm>
          <a:prstGeom prst="rightBrace">
            <a:avLst>
              <a:gd fmla="val 8333" name="adj1"/>
              <a:gd fmla="val 50000" name="adj2"/>
            </a:avLst>
          </a:prstGeom>
          <a:noFill/>
          <a:ln cap="flat" cmpd="sng" w="9525">
            <a:solidFill>
              <a:srgbClr val="70AC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txBox="1"/>
          <p:nvPr/>
        </p:nvSpPr>
        <p:spPr>
          <a:xfrm>
            <a:off x="5682100" y="3785825"/>
            <a:ext cx="1669500" cy="5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980000"/>
                </a:solidFill>
                <a:latin typeface="Quattrocento Sans"/>
                <a:ea typeface="Quattrocento Sans"/>
                <a:cs typeface="Quattrocento Sans"/>
                <a:sym typeface="Quattrocento Sans"/>
              </a:rPr>
              <a:t>$5 milhões</a:t>
            </a:r>
            <a:r>
              <a:rPr lang="en" sz="1300">
                <a:latin typeface="Quattrocento Sans"/>
                <a:ea typeface="Quattrocento Sans"/>
                <a:cs typeface="Quattrocento Sans"/>
                <a:sym typeface="Quattrocento Sans"/>
              </a:rPr>
              <a:t> em investimentos</a:t>
            </a:r>
            <a:endParaRPr sz="1300">
              <a:latin typeface="Quattrocento Sans"/>
              <a:ea typeface="Quattrocento Sans"/>
              <a:cs typeface="Quattrocento Sans"/>
              <a:sym typeface="Quattrocento Sans"/>
            </a:endParaRPr>
          </a:p>
        </p:txBody>
      </p:sp>
      <p:sp>
        <p:nvSpPr>
          <p:cNvPr id="236" name="Google Shape;236;p27"/>
          <p:cNvSpPr txBox="1"/>
          <p:nvPr/>
        </p:nvSpPr>
        <p:spPr>
          <a:xfrm>
            <a:off x="7518525" y="4323400"/>
            <a:ext cx="13449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980000"/>
                </a:solidFill>
                <a:latin typeface="Roboto"/>
                <a:ea typeface="Roboto"/>
                <a:cs typeface="Roboto"/>
                <a:sym typeface="Roboto"/>
              </a:rPr>
              <a:t>-</a:t>
            </a:r>
            <a:r>
              <a:rPr lang="en" sz="1300">
                <a:solidFill>
                  <a:srgbClr val="980000"/>
                </a:solidFill>
                <a:latin typeface="Quattrocento Sans"/>
                <a:ea typeface="Quattrocento Sans"/>
                <a:cs typeface="Quattrocento Sans"/>
                <a:sym typeface="Quattrocento Sans"/>
              </a:rPr>
              <a:t>$25 milhões </a:t>
            </a:r>
            <a:r>
              <a:rPr lang="en" sz="1300">
                <a:latin typeface="Quattrocento Sans"/>
                <a:ea typeface="Quattrocento Sans"/>
                <a:cs typeface="Quattrocento Sans"/>
                <a:sym typeface="Quattrocento Sans"/>
              </a:rPr>
              <a:t>em net earnings</a:t>
            </a:r>
            <a:endParaRPr sz="1300">
              <a:latin typeface="Quattrocento Sans"/>
              <a:ea typeface="Quattrocento Sans"/>
              <a:cs typeface="Quattrocento Sans"/>
              <a:sym typeface="Quattrocento Sans"/>
            </a:endParaRPr>
          </a:p>
        </p:txBody>
      </p:sp>
      <p:sp>
        <p:nvSpPr>
          <p:cNvPr id="237" name="Google Shape;237;p27"/>
          <p:cNvSpPr/>
          <p:nvPr/>
        </p:nvSpPr>
        <p:spPr>
          <a:xfrm>
            <a:off x="7139675" y="4439200"/>
            <a:ext cx="376800" cy="310500"/>
          </a:xfrm>
          <a:prstGeom prst="rightBrace">
            <a:avLst>
              <a:gd fmla="val 8333" name="adj1"/>
              <a:gd fmla="val 53945" name="adj2"/>
            </a:avLst>
          </a:prstGeom>
          <a:noFill/>
          <a:ln cap="flat" cmpd="sng" w="9525">
            <a:solidFill>
              <a:srgbClr val="70AC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8"/>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4</a:t>
            </a:r>
            <a:endParaRPr sz="2000">
              <a:latin typeface="Lora"/>
              <a:ea typeface="Lora"/>
              <a:cs typeface="Lora"/>
              <a:sym typeface="Lora"/>
            </a:endParaRPr>
          </a:p>
        </p:txBody>
      </p:sp>
      <p:sp>
        <p:nvSpPr>
          <p:cNvPr id="244" name="Google Shape;244;p28"/>
          <p:cNvSpPr txBox="1"/>
          <p:nvPr>
            <p:ph type="title"/>
          </p:nvPr>
        </p:nvSpPr>
        <p:spPr>
          <a:xfrm>
            <a:off x="1381250" y="541675"/>
            <a:ext cx="6809700" cy="5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Building upon this analysis, what strategic alternatives does Robotech and Chen have?</a:t>
            </a:r>
            <a:endParaRPr sz="1600"/>
          </a:p>
        </p:txBody>
      </p:sp>
      <p:sp>
        <p:nvSpPr>
          <p:cNvPr id="245" name="Google Shape;245;p28"/>
          <p:cNvSpPr txBox="1"/>
          <p:nvPr>
            <p:ph idx="1" type="body"/>
          </p:nvPr>
        </p:nvSpPr>
        <p:spPr>
          <a:xfrm>
            <a:off x="1381250" y="1147975"/>
            <a:ext cx="6809700" cy="360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b="1" lang="en" sz="1400"/>
              <a:t>Investigação e Desenvolvimento</a:t>
            </a:r>
            <a:endParaRPr b="1" sz="1400"/>
          </a:p>
          <a:p>
            <a:pPr indent="0" lvl="0" marL="0" rtl="0" algn="just">
              <a:spcBef>
                <a:spcPts val="0"/>
              </a:spcBef>
              <a:spcAft>
                <a:spcPts val="0"/>
              </a:spcAft>
              <a:buClr>
                <a:srgbClr val="000000"/>
              </a:buClr>
              <a:buSzPts val="1100"/>
              <a:buFont typeface="Arial"/>
              <a:buNone/>
            </a:pPr>
            <a:r>
              <a:t/>
            </a:r>
            <a:endParaRPr sz="600"/>
          </a:p>
          <a:p>
            <a:pPr indent="0" lvl="0" marL="0" rtl="0" algn="just">
              <a:spcBef>
                <a:spcPts val="0"/>
              </a:spcBef>
              <a:spcAft>
                <a:spcPts val="0"/>
              </a:spcAft>
              <a:buClr>
                <a:srgbClr val="000000"/>
              </a:buClr>
              <a:buSzPts val="1100"/>
              <a:buFont typeface="Arial"/>
              <a:buNone/>
            </a:pPr>
            <a:r>
              <a:rPr lang="en" sz="1100"/>
              <a:t>É do interesse da empresa que o seu produto já conhecido se mantenha atualizado, de forma a não perder qualidade, e que a empresa acompanhe as tendências do mercado de desenvolver produtos multifuncionais. Isto, pois uma vez que outras empresas já estão a apostar neste tipo de produto, não demora muito até que os hospitais e outros clientes comecem a preferir adquirir um só produto que lhes permite realizar diferentes operações em vez de gastar mais dinheiro em vários produtos separados.</a:t>
            </a:r>
            <a:endParaRPr sz="1100"/>
          </a:p>
          <a:p>
            <a:pPr indent="0" lvl="0" marL="0" rtl="0" algn="just">
              <a:spcBef>
                <a:spcPts val="0"/>
              </a:spcBef>
              <a:spcAft>
                <a:spcPts val="0"/>
              </a:spcAft>
              <a:buClr>
                <a:srgbClr val="000000"/>
              </a:buClr>
              <a:buSzPts val="1100"/>
              <a:buFont typeface="Arial"/>
              <a:buNone/>
            </a:pPr>
            <a:r>
              <a:t/>
            </a:r>
            <a:endParaRPr sz="1100"/>
          </a:p>
          <a:p>
            <a:pPr indent="0" lvl="0" marL="0" rtl="0" algn="just">
              <a:spcBef>
                <a:spcPts val="0"/>
              </a:spcBef>
              <a:spcAft>
                <a:spcPts val="0"/>
              </a:spcAft>
              <a:buClr>
                <a:schemeClr val="dk1"/>
              </a:buClr>
              <a:buSzPts val="1100"/>
              <a:buFont typeface="Arial"/>
              <a:buNone/>
            </a:pPr>
            <a:r>
              <a:rPr lang="en" sz="1100">
                <a:solidFill>
                  <a:schemeClr val="dk1"/>
                </a:solidFill>
              </a:rPr>
              <a:t>Apostar em </a:t>
            </a:r>
            <a:r>
              <a:rPr b="1" lang="en" sz="1100">
                <a:solidFill>
                  <a:schemeClr val="dk1"/>
                </a:solidFill>
              </a:rPr>
              <a:t>I&amp;D</a:t>
            </a:r>
            <a:r>
              <a:rPr lang="en" sz="1100">
                <a:solidFill>
                  <a:schemeClr val="dk1"/>
                </a:solidFill>
              </a:rPr>
              <a:t>, além do investimento significativo e muito superior a qualquer investimento feito anteriormente pela empresa, apresenta sempre o risco de não devolver os frutos pretendidos dado que o campo de investigação não é particularmente previsível. Além disso, ainda que o produto que procuram fosse efetivamente desenvolvido com sucesso, não será uma novidade no mercado pelo que será difícil de o implementar como líder (Medtech e Zimmer já tinham apostado em dispositivos multifuncionais com incidência na cirurgia espinhal e cerebral e Verb tinha lançamento previsto de um produto do género em 2017).</a:t>
            </a:r>
            <a:endParaRPr sz="1100"/>
          </a:p>
          <a:p>
            <a:pPr indent="0" lvl="0" marL="0" rtl="0" algn="just">
              <a:spcBef>
                <a:spcPts val="600"/>
              </a:spcBef>
              <a:spcAft>
                <a:spcPts val="0"/>
              </a:spcAft>
              <a:buClr>
                <a:srgbClr val="000000"/>
              </a:buClr>
              <a:buSzPts val="1100"/>
              <a:buFont typeface="Arial"/>
              <a:buNone/>
            </a:pPr>
            <a:r>
              <a:t/>
            </a:r>
            <a:endParaRPr sz="1000"/>
          </a:p>
          <a:p>
            <a:pPr indent="0" lvl="0" marL="0" rtl="0" algn="just">
              <a:spcBef>
                <a:spcPts val="600"/>
              </a:spcBef>
              <a:spcAft>
                <a:spcPts val="0"/>
              </a:spcAft>
              <a:buClr>
                <a:srgbClr val="000000"/>
              </a:buClr>
              <a:buSzPts val="1100"/>
              <a:buFont typeface="Arial"/>
              <a:buNone/>
            </a:pPr>
            <a:r>
              <a:t/>
            </a:r>
            <a:endParaRPr sz="1000"/>
          </a:p>
          <a:p>
            <a:pPr indent="0" lvl="0" marL="0" rtl="0" algn="just">
              <a:spcBef>
                <a:spcPts val="600"/>
              </a:spcBef>
              <a:spcAft>
                <a:spcPts val="0"/>
              </a:spcAft>
              <a:buClr>
                <a:srgbClr val="000000"/>
              </a:buClr>
              <a:buSzPts val="1100"/>
              <a:buFont typeface="Arial"/>
              <a:buNone/>
            </a:pPr>
            <a:r>
              <a:t/>
            </a:r>
            <a:endParaRPr sz="600"/>
          </a:p>
          <a:p>
            <a:pPr indent="0" lvl="0" marL="0" rtl="0" algn="just">
              <a:spcBef>
                <a:spcPts val="600"/>
              </a:spcBef>
              <a:spcAft>
                <a:spcPts val="0"/>
              </a:spcAft>
              <a:buClr>
                <a:srgbClr val="000000"/>
              </a:buClr>
              <a:buSzPts val="1100"/>
              <a:buFont typeface="Arial"/>
              <a:buNone/>
            </a:pPr>
            <a:r>
              <a:t/>
            </a:r>
            <a:endParaRPr sz="600"/>
          </a:p>
          <a:p>
            <a:pPr indent="0" lvl="0" marL="0" rtl="0" algn="just">
              <a:spcBef>
                <a:spcPts val="600"/>
              </a:spcBef>
              <a:spcAft>
                <a:spcPts val="0"/>
              </a:spcAft>
              <a:buClr>
                <a:srgbClr val="000000"/>
              </a:buClr>
              <a:buSzPts val="1100"/>
              <a:buFont typeface="Arial"/>
              <a:buNone/>
            </a:pPr>
            <a:r>
              <a:t/>
            </a:r>
            <a:endParaRPr sz="1000"/>
          </a:p>
        </p:txBody>
      </p:sp>
      <p:graphicFrame>
        <p:nvGraphicFramePr>
          <p:cNvPr id="246" name="Google Shape;246;p28"/>
          <p:cNvGraphicFramePr/>
          <p:nvPr/>
        </p:nvGraphicFramePr>
        <p:xfrm>
          <a:off x="1461963" y="3963525"/>
          <a:ext cx="3000000" cy="3000000"/>
        </p:xfrm>
        <a:graphic>
          <a:graphicData uri="http://schemas.openxmlformats.org/drawingml/2006/table">
            <a:tbl>
              <a:tblPr>
                <a:noFill/>
                <a:tableStyleId>{F5721BBA-C4D7-46BF-A791-09E583764E3E}</a:tableStyleId>
              </a:tblPr>
              <a:tblGrid>
                <a:gridCol w="1108075"/>
                <a:gridCol w="1672125"/>
                <a:gridCol w="1000075"/>
                <a:gridCol w="955975"/>
                <a:gridCol w="922250"/>
                <a:gridCol w="989775"/>
              </a:tblGrid>
              <a:tr h="402925">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Proposta</a:t>
                      </a:r>
                      <a:endParaRPr b="1"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Ano de Inovação Anterior</a:t>
                      </a:r>
                      <a:endParaRPr b="1"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2017</a:t>
                      </a:r>
                      <a:endParaRPr b="1"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2016</a:t>
                      </a:r>
                      <a:endParaRPr b="1"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2015</a:t>
                      </a:r>
                      <a:endParaRPr b="1"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2014</a:t>
                      </a:r>
                      <a:endParaRPr b="1" sz="1000">
                        <a:latin typeface="Quattrocento Sans"/>
                        <a:ea typeface="Quattrocento Sans"/>
                        <a:cs typeface="Quattrocento Sans"/>
                        <a:sym typeface="Quattrocento Sans"/>
                      </a:endParaRPr>
                    </a:p>
                  </a:txBody>
                  <a:tcPr marT="91425" marB="91425" marR="91425" marL="91425" anchor="ctr"/>
                </a:tc>
              </a:tr>
              <a:tr h="402925">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$(18+85) milhões</a:t>
                      </a:r>
                      <a:endParaRPr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$45 milhões</a:t>
                      </a:r>
                      <a:endParaRPr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$147,354</a:t>
                      </a:r>
                      <a:endParaRPr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$4,044</a:t>
                      </a:r>
                      <a:endParaRPr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$3,089</a:t>
                      </a:r>
                      <a:endParaRPr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$10,004</a:t>
                      </a:r>
                      <a:endParaRPr sz="1000">
                        <a:latin typeface="Quattrocento Sans"/>
                        <a:ea typeface="Quattrocento Sans"/>
                        <a:cs typeface="Quattrocento Sans"/>
                        <a:sym typeface="Quattrocento Sans"/>
                      </a:endParaRPr>
                    </a:p>
                  </a:txBody>
                  <a:tcPr marT="91425" marB="91425" marR="91425" marL="914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9"/>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4</a:t>
            </a:r>
            <a:endParaRPr sz="2000">
              <a:latin typeface="Lora"/>
              <a:ea typeface="Lora"/>
              <a:cs typeface="Lora"/>
              <a:sym typeface="Lora"/>
            </a:endParaRPr>
          </a:p>
        </p:txBody>
      </p:sp>
      <p:sp>
        <p:nvSpPr>
          <p:cNvPr id="253" name="Google Shape;253;p29"/>
          <p:cNvSpPr txBox="1"/>
          <p:nvPr>
            <p:ph type="title"/>
          </p:nvPr>
        </p:nvSpPr>
        <p:spPr>
          <a:xfrm>
            <a:off x="1381250" y="541675"/>
            <a:ext cx="6809700" cy="5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Building upon this analysis, what strategic alternatives does Robotech and Chen have?</a:t>
            </a:r>
            <a:endParaRPr sz="1600"/>
          </a:p>
        </p:txBody>
      </p:sp>
      <p:sp>
        <p:nvSpPr>
          <p:cNvPr id="254" name="Google Shape;254;p29"/>
          <p:cNvSpPr txBox="1"/>
          <p:nvPr>
            <p:ph idx="1" type="body"/>
          </p:nvPr>
        </p:nvSpPr>
        <p:spPr>
          <a:xfrm>
            <a:off x="1381250" y="1147975"/>
            <a:ext cx="6809700" cy="360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b="1" lang="en" sz="1400"/>
              <a:t>Marketing e Vendas</a:t>
            </a:r>
            <a:endParaRPr b="1" sz="1400"/>
          </a:p>
          <a:p>
            <a:pPr indent="0" lvl="0" marL="0" rtl="0" algn="just">
              <a:spcBef>
                <a:spcPts val="0"/>
              </a:spcBef>
              <a:spcAft>
                <a:spcPts val="0"/>
              </a:spcAft>
              <a:buClr>
                <a:srgbClr val="000000"/>
              </a:buClr>
              <a:buSzPts val="1100"/>
              <a:buFont typeface="Arial"/>
              <a:buNone/>
            </a:pPr>
            <a:r>
              <a:t/>
            </a:r>
            <a:endParaRPr b="1" sz="600"/>
          </a:p>
          <a:p>
            <a:pPr indent="0" lvl="0" marL="0" rtl="0" algn="just">
              <a:spcBef>
                <a:spcPts val="0"/>
              </a:spcBef>
              <a:spcAft>
                <a:spcPts val="0"/>
              </a:spcAft>
              <a:buClr>
                <a:srgbClr val="000000"/>
              </a:buClr>
              <a:buSzPts val="1100"/>
              <a:buFont typeface="Arial"/>
              <a:buNone/>
            </a:pPr>
            <a:r>
              <a:rPr lang="en" sz="1100"/>
              <a:t>Permite reduzir a distância entre os clientes e a empresa, havendo um contacto mais próximo entre as 2 partes. É necessário acompanhar as necessidades do mercado.</a:t>
            </a:r>
            <a:endParaRPr sz="1100"/>
          </a:p>
          <a:p>
            <a:pPr indent="0" lvl="0" marL="0" rtl="0" algn="just">
              <a:spcBef>
                <a:spcPts val="0"/>
              </a:spcBef>
              <a:spcAft>
                <a:spcPts val="0"/>
              </a:spcAft>
              <a:buClr>
                <a:srgbClr val="000000"/>
              </a:buClr>
              <a:buSzPts val="1100"/>
              <a:buFont typeface="Arial"/>
              <a:buNone/>
            </a:pPr>
            <a:r>
              <a:t/>
            </a:r>
            <a:endParaRPr sz="1100"/>
          </a:p>
          <a:p>
            <a:pPr indent="0" lvl="0" marL="0" rtl="0" algn="just">
              <a:spcBef>
                <a:spcPts val="0"/>
              </a:spcBef>
              <a:spcAft>
                <a:spcPts val="0"/>
              </a:spcAft>
              <a:buClr>
                <a:schemeClr val="dk1"/>
              </a:buClr>
              <a:buSzPts val="1100"/>
              <a:buFont typeface="Arial"/>
              <a:buNone/>
            </a:pPr>
            <a:r>
              <a:rPr lang="en" sz="1100">
                <a:solidFill>
                  <a:schemeClr val="dk1"/>
                </a:solidFill>
              </a:rPr>
              <a:t>Apostar em </a:t>
            </a:r>
            <a:r>
              <a:rPr b="1" lang="en" sz="1100">
                <a:solidFill>
                  <a:schemeClr val="dk1"/>
                </a:solidFill>
              </a:rPr>
              <a:t>Marketing e Vendas</a:t>
            </a:r>
            <a:r>
              <a:rPr lang="en" sz="1100">
                <a:solidFill>
                  <a:schemeClr val="dk1"/>
                </a:solidFill>
              </a:rPr>
              <a:t> já se apresentava como uma necessidade há vários anos, dado que a equipa de vendas se encontrava sobrecarregada, havia longos prazos de espera, inquéritos técnicos e quebras na comunicação com os clientes.</a:t>
            </a:r>
            <a:endParaRPr sz="1100">
              <a:solidFill>
                <a:schemeClr val="dk1"/>
              </a:solidFill>
            </a:endParaRPr>
          </a:p>
          <a:p>
            <a:pPr indent="0" lvl="0" marL="0" rtl="0" algn="just">
              <a:spcBef>
                <a:spcPts val="0"/>
              </a:spcBef>
              <a:spcAft>
                <a:spcPts val="0"/>
              </a:spcAft>
              <a:buClr>
                <a:schemeClr val="dk1"/>
              </a:buClr>
              <a:buSzPts val="1100"/>
              <a:buFont typeface="Arial"/>
              <a:buNone/>
            </a:pPr>
            <a:r>
              <a:rPr lang="en" sz="1100">
                <a:solidFill>
                  <a:schemeClr val="dk1"/>
                </a:solidFill>
              </a:rPr>
              <a:t>Requer um investimento muito menos significativo do que </a:t>
            </a:r>
            <a:r>
              <a:rPr b="1" lang="en" sz="1100">
                <a:solidFill>
                  <a:schemeClr val="dk1"/>
                </a:solidFill>
              </a:rPr>
              <a:t>I&amp;D</a:t>
            </a:r>
            <a:r>
              <a:rPr lang="en" sz="1100">
                <a:solidFill>
                  <a:schemeClr val="dk1"/>
                </a:solidFill>
              </a:rPr>
              <a:t>, mas resulta em perdas significativas a nível das vendas.</a:t>
            </a:r>
            <a:endParaRPr sz="1100">
              <a:solidFill>
                <a:schemeClr val="dk1"/>
              </a:solidFill>
            </a:endParaRPr>
          </a:p>
        </p:txBody>
      </p:sp>
      <p:graphicFrame>
        <p:nvGraphicFramePr>
          <p:cNvPr id="255" name="Google Shape;255;p29"/>
          <p:cNvGraphicFramePr/>
          <p:nvPr/>
        </p:nvGraphicFramePr>
        <p:xfrm>
          <a:off x="1463950" y="3488500"/>
          <a:ext cx="3000000" cy="3000000"/>
        </p:xfrm>
        <a:graphic>
          <a:graphicData uri="http://schemas.openxmlformats.org/drawingml/2006/table">
            <a:tbl>
              <a:tblPr>
                <a:noFill/>
                <a:tableStyleId>{F5721BBA-C4D7-46BF-A791-09E583764E3E}</a:tableStyleId>
              </a:tblPr>
              <a:tblGrid>
                <a:gridCol w="1327050"/>
                <a:gridCol w="1327050"/>
                <a:gridCol w="1327050"/>
                <a:gridCol w="1327050"/>
                <a:gridCol w="1327050"/>
              </a:tblGrid>
              <a:tr h="418375">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Proposta</a:t>
                      </a:r>
                      <a:endParaRPr b="1"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2017</a:t>
                      </a:r>
                      <a:endParaRPr b="1"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2016</a:t>
                      </a:r>
                      <a:endParaRPr b="1" sz="1000">
                        <a:latin typeface="Quattrocento Sans"/>
                        <a:ea typeface="Quattrocento Sans"/>
                        <a:cs typeface="Quattrocento Sans"/>
                        <a:sym typeface="Quattrocento Sans"/>
                      </a:endParaRPr>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2015</a:t>
                      </a:r>
                      <a:endParaRPr b="1" sz="1000">
                        <a:latin typeface="Quattrocento Sans"/>
                        <a:ea typeface="Quattrocento Sans"/>
                        <a:cs typeface="Quattrocento Sans"/>
                        <a:sym typeface="Quattrocento Sans"/>
                      </a:endParaRPr>
                    </a:p>
                  </a:txBody>
                  <a:tcPr marT="91425" marB="91425" marR="91425" marL="91425" anchor="ct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Quattrocento Sans"/>
                          <a:ea typeface="Quattrocento Sans"/>
                          <a:cs typeface="Quattrocento Sans"/>
                          <a:sym typeface="Quattrocento Sans"/>
                        </a:rPr>
                        <a:t>2014</a:t>
                      </a:r>
                      <a:endParaRPr b="1" sz="1000">
                        <a:latin typeface="Quattrocento Sans"/>
                        <a:ea typeface="Quattrocento Sans"/>
                        <a:cs typeface="Quattrocento Sans"/>
                        <a:sym typeface="Quattrocento Sans"/>
                      </a:endParaRPr>
                    </a:p>
                  </a:txBody>
                  <a:tcPr marT="91425" marB="91425" marR="91425" marL="91425" anchor="ctr">
                    <a:lnB cap="flat" cmpd="sng" w="9525">
                      <a:solidFill>
                        <a:srgbClr val="9E9E9E"/>
                      </a:solidFill>
                      <a:prstDash val="solid"/>
                      <a:round/>
                      <a:headEnd len="sm" w="sm" type="none"/>
                      <a:tailEnd len="sm" w="sm" type="none"/>
                    </a:lnB>
                  </a:tcPr>
                </a:tc>
              </a:tr>
              <a:tr h="418375">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$(5+25) milhões</a:t>
                      </a:r>
                      <a:endParaRPr sz="1000">
                        <a:latin typeface="Quattrocento Sans"/>
                        <a:ea typeface="Quattrocento Sans"/>
                        <a:cs typeface="Quattrocento Sans"/>
                        <a:sym typeface="Quattrocento Sans"/>
                      </a:endParaRPr>
                    </a:p>
                  </a:txBody>
                  <a:tcPr marT="91425" marB="91425" marR="91425" marL="91425" anchor="ctr"/>
                </a:tc>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$18,166.5</a:t>
                      </a:r>
                      <a:endParaRPr sz="1000">
                        <a:latin typeface="Quattrocento Sans"/>
                        <a:ea typeface="Quattrocento Sans"/>
                        <a:cs typeface="Quattrocento Sans"/>
                        <a:sym typeface="Quattrocento Sans"/>
                      </a:endParaRPr>
                    </a:p>
                  </a:txBody>
                  <a:tcPr marT="91425" marB="91425" marR="91425" marL="91425" anchor="ctr">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a:t>
                      </a:r>
                      <a:r>
                        <a:rPr lang="en" sz="1000">
                          <a:latin typeface="Quattrocento Sans"/>
                          <a:ea typeface="Quattrocento Sans"/>
                          <a:cs typeface="Quattrocento Sans"/>
                          <a:sym typeface="Quattrocento Sans"/>
                        </a:rPr>
                        <a:t>12,111</a:t>
                      </a:r>
                      <a:endParaRPr sz="1000">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a:t>
                      </a:r>
                      <a:r>
                        <a:rPr lang="en" sz="1000">
                          <a:latin typeface="Quattrocento Sans"/>
                          <a:ea typeface="Quattrocento Sans"/>
                          <a:cs typeface="Quattrocento Sans"/>
                          <a:sym typeface="Quattrocento Sans"/>
                        </a:rPr>
                        <a:t>4</a:t>
                      </a:r>
                      <a:r>
                        <a:rPr lang="en" sz="1000">
                          <a:latin typeface="Quattrocento Sans"/>
                          <a:ea typeface="Quattrocento Sans"/>
                          <a:cs typeface="Quattrocento Sans"/>
                          <a:sym typeface="Quattrocento Sans"/>
                        </a:rPr>
                        <a:t>,</a:t>
                      </a:r>
                      <a:r>
                        <a:rPr lang="en" sz="1000">
                          <a:latin typeface="Quattrocento Sans"/>
                          <a:ea typeface="Quattrocento Sans"/>
                          <a:cs typeface="Quattrocento Sans"/>
                          <a:sym typeface="Quattrocento Sans"/>
                        </a:rPr>
                        <a:t>987</a:t>
                      </a:r>
                      <a:endParaRPr sz="1000">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000">
                          <a:latin typeface="Quattrocento Sans"/>
                          <a:ea typeface="Quattrocento Sans"/>
                          <a:cs typeface="Quattrocento Sans"/>
                          <a:sym typeface="Quattrocento Sans"/>
                        </a:rPr>
                        <a:t>$</a:t>
                      </a:r>
                      <a:r>
                        <a:rPr lang="en" sz="1000">
                          <a:latin typeface="Quattrocento Sans"/>
                          <a:ea typeface="Quattrocento Sans"/>
                          <a:cs typeface="Quattrocento Sans"/>
                          <a:sym typeface="Quattrocento Sans"/>
                        </a:rPr>
                        <a:t>1,</a:t>
                      </a:r>
                      <a:r>
                        <a:rPr lang="en" sz="1000">
                          <a:latin typeface="Quattrocento Sans"/>
                          <a:ea typeface="Quattrocento Sans"/>
                          <a:cs typeface="Quattrocento Sans"/>
                          <a:sym typeface="Quattrocento Sans"/>
                        </a:rPr>
                        <a:t>600</a:t>
                      </a:r>
                      <a:endParaRPr sz="1000">
                        <a:latin typeface="Quattrocento Sans"/>
                        <a:ea typeface="Quattrocento Sans"/>
                        <a:cs typeface="Quattrocento Sans"/>
                        <a:sym typeface="Quattrocento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0"/>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4</a:t>
            </a:r>
            <a:endParaRPr sz="2000">
              <a:latin typeface="Lora"/>
              <a:ea typeface="Lora"/>
              <a:cs typeface="Lora"/>
              <a:sym typeface="Lora"/>
            </a:endParaRPr>
          </a:p>
        </p:txBody>
      </p:sp>
      <p:sp>
        <p:nvSpPr>
          <p:cNvPr id="262" name="Google Shape;262;p30"/>
          <p:cNvSpPr txBox="1"/>
          <p:nvPr>
            <p:ph type="title"/>
          </p:nvPr>
        </p:nvSpPr>
        <p:spPr>
          <a:xfrm>
            <a:off x="1381250" y="541675"/>
            <a:ext cx="6809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How should the company move forward into 2017 and beyond?</a:t>
            </a:r>
            <a:endParaRPr sz="1600"/>
          </a:p>
        </p:txBody>
      </p:sp>
      <p:sp>
        <p:nvSpPr>
          <p:cNvPr id="263" name="Google Shape;263;p30"/>
          <p:cNvSpPr txBox="1"/>
          <p:nvPr>
            <p:ph idx="1" type="body"/>
          </p:nvPr>
        </p:nvSpPr>
        <p:spPr>
          <a:xfrm>
            <a:off x="1381250" y="995575"/>
            <a:ext cx="6809700" cy="360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1300"/>
              <a:t>De forma geral, ambos os pedidos têm de ser atendidos. Se por um lado uma empresa na área da tecnologia não pode ficar parada no tempo, por outro a relação com os clientes é extremamente importante.</a:t>
            </a:r>
            <a:endParaRPr sz="1300"/>
          </a:p>
          <a:p>
            <a:pPr indent="0" lvl="0" marL="0" rtl="0" algn="just">
              <a:spcBef>
                <a:spcPts val="0"/>
              </a:spcBef>
              <a:spcAft>
                <a:spcPts val="0"/>
              </a:spcAft>
              <a:buClr>
                <a:srgbClr val="000000"/>
              </a:buClr>
              <a:buSzPts val="1100"/>
              <a:buFont typeface="Arial"/>
              <a:buNone/>
            </a:pPr>
            <a:r>
              <a:t/>
            </a:r>
            <a:endParaRPr sz="1300"/>
          </a:p>
          <a:p>
            <a:pPr indent="0" lvl="0" marL="0" rtl="0" algn="just">
              <a:spcBef>
                <a:spcPts val="0"/>
              </a:spcBef>
              <a:spcAft>
                <a:spcPts val="0"/>
              </a:spcAft>
              <a:buClr>
                <a:srgbClr val="000000"/>
              </a:buClr>
              <a:buSzPts val="1100"/>
              <a:buFont typeface="Arial"/>
              <a:buNone/>
            </a:pPr>
            <a:r>
              <a:rPr lang="en" sz="1300"/>
              <a:t>Assim, uma opção mais segura seria combinar ambos os pedidos, mas fazendo investimentos mais pequenos, particularmente a nível de I&amp;D, mantendo-se talvez apenas por atualizar o produto existente. Desta forma, </a:t>
            </a:r>
            <a:r>
              <a:rPr b="1" lang="en" sz="1300"/>
              <a:t>reduz-se o problema do financiamento </a:t>
            </a:r>
            <a:r>
              <a:rPr lang="en" sz="1300"/>
              <a:t>significativamente.</a:t>
            </a:r>
            <a:endParaRPr sz="1300"/>
          </a:p>
          <a:p>
            <a:pPr indent="0" lvl="0" marL="0" rtl="0" algn="just">
              <a:spcBef>
                <a:spcPts val="0"/>
              </a:spcBef>
              <a:spcAft>
                <a:spcPts val="0"/>
              </a:spcAft>
              <a:buClr>
                <a:srgbClr val="000000"/>
              </a:buClr>
              <a:buSzPts val="1100"/>
              <a:buFont typeface="Arial"/>
              <a:buNone/>
            </a:pPr>
            <a:r>
              <a:rPr lang="en" sz="1300"/>
              <a:t>No entanto, jogar pelo seguro e manter-se apenas com aquilo que já têm pode levar a que a empresa se torne ultrapassada. Dado o passado visionário da Chen, que já provou ter uma boa capacidade de prever espaços em falta no mercado, uma forma de </a:t>
            </a:r>
            <a:r>
              <a:rPr b="1" lang="en" sz="1300"/>
              <a:t>evitar a competição</a:t>
            </a:r>
            <a:r>
              <a:rPr lang="en" sz="1300"/>
              <a:t> entre todas as empresas existentes neste setor seria </a:t>
            </a:r>
            <a:r>
              <a:rPr b="1" lang="en" sz="1300"/>
              <a:t>mudar o rumo da empresa</a:t>
            </a:r>
            <a:r>
              <a:rPr lang="en" sz="1300"/>
              <a:t> ou </a:t>
            </a:r>
            <a:r>
              <a:rPr b="1" lang="en" sz="1300"/>
              <a:t>mudar o local de ação</a:t>
            </a:r>
            <a:r>
              <a:rPr lang="en" sz="1300"/>
              <a:t> do produto, ou seja, investir noutro tipo de produto que tenha necessidades semelhantes àquelas em que a Robotech já se distingue (tecnologia extremamente precisa e forte), de forma a minimizar os gastos com o desenvolvimento do novo produto, ou mudar para um novo continente em que empresas do mesmo tipo ainda não estejam fortemente enraizadas, como a Europa. Esta mudança de continente não inviabilizaria que a sucursal nos Estados Unidos continuasse a existir com o produto atual como produto principal e se aliasse a outra empresa de forma a usufruir de financiamento, conselho ou promoção mútua.</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3"/>
          <p:cNvSpPr txBox="1"/>
          <p:nvPr>
            <p:ph type="title"/>
          </p:nvPr>
        </p:nvSpPr>
        <p:spPr>
          <a:xfrm>
            <a:off x="1381250" y="541675"/>
            <a:ext cx="12036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Índice</a:t>
            </a:r>
            <a:endParaRPr/>
          </a:p>
        </p:txBody>
      </p:sp>
      <p:sp>
        <p:nvSpPr>
          <p:cNvPr id="80" name="Google Shape;80;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81" name="Google Shape;81;p13"/>
          <p:cNvGrpSpPr/>
          <p:nvPr/>
        </p:nvGrpSpPr>
        <p:grpSpPr>
          <a:xfrm>
            <a:off x="932533" y="650752"/>
            <a:ext cx="166658" cy="217447"/>
            <a:chOff x="590250" y="244200"/>
            <a:chExt cx="407975" cy="532175"/>
          </a:xfrm>
        </p:grpSpPr>
        <p:sp>
          <p:nvSpPr>
            <p:cNvPr id="82" name="Google Shape;82;p1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49925" y="590050"/>
              <a:ext cx="133975" cy="25"/>
            </a:xfrm>
            <a:custGeom>
              <a:rect b="b" l="l" r="r" t="t"/>
              <a:pathLst>
                <a:path extrusionOk="0" fill="none" h="1" w="5359">
                  <a:moveTo>
                    <a:pt x="5358" y="0"/>
                  </a:moveTo>
                  <a:lnTo>
                    <a:pt x="0"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49925" y="534625"/>
              <a:ext cx="255750" cy="25"/>
            </a:xfrm>
            <a:custGeom>
              <a:rect b="b" l="l" r="r" t="t"/>
              <a:pathLst>
                <a:path extrusionOk="0" fill="none" h="1" w="10230">
                  <a:moveTo>
                    <a:pt x="10229" y="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49925" y="479825"/>
              <a:ext cx="255750" cy="25"/>
            </a:xfrm>
            <a:custGeom>
              <a:rect b="b" l="l" r="r" t="t"/>
              <a:pathLst>
                <a:path extrusionOk="0" fill="none" h="1" w="10230">
                  <a:moveTo>
                    <a:pt x="10229" y="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49925" y="424425"/>
              <a:ext cx="255750" cy="25"/>
            </a:xfrm>
            <a:custGeom>
              <a:rect b="b" l="l" r="r" t="t"/>
              <a:pathLst>
                <a:path extrusionOk="0" fill="none" h="1" w="10230">
                  <a:moveTo>
                    <a:pt x="10229" y="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54800" y="244200"/>
              <a:ext cx="25" cy="51175"/>
            </a:xfrm>
            <a:custGeom>
              <a:rect b="b" l="l" r="r" t="t"/>
              <a:pathLst>
                <a:path extrusionOk="0" fill="none" h="2047" w="1">
                  <a:moveTo>
                    <a:pt x="0" y="1"/>
                  </a:moveTo>
                  <a:lnTo>
                    <a:pt x="0" y="2046"/>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37600" y="244200"/>
              <a:ext cx="25" cy="51175"/>
            </a:xfrm>
            <a:custGeom>
              <a:rect b="b" l="l" r="r" t="t"/>
              <a:pathLst>
                <a:path extrusionOk="0" fill="none" h="2047" w="1">
                  <a:moveTo>
                    <a:pt x="1" y="1"/>
                  </a:moveTo>
                  <a:lnTo>
                    <a:pt x="1" y="2046"/>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820400" y="244200"/>
              <a:ext cx="25" cy="51175"/>
            </a:xfrm>
            <a:custGeom>
              <a:rect b="b" l="l" r="r" t="t"/>
              <a:pathLst>
                <a:path extrusionOk="0" fill="none" h="2047" w="1">
                  <a:moveTo>
                    <a:pt x="1" y="1"/>
                  </a:moveTo>
                  <a:lnTo>
                    <a:pt x="1" y="2046"/>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903225" y="244200"/>
              <a:ext cx="25" cy="51175"/>
            </a:xfrm>
            <a:custGeom>
              <a:rect b="b" l="l" r="r" t="t"/>
              <a:pathLst>
                <a:path extrusionOk="0" fill="none" h="2047" w="1">
                  <a:moveTo>
                    <a:pt x="0" y="1"/>
                  </a:moveTo>
                  <a:lnTo>
                    <a:pt x="0" y="2046"/>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3"/>
          <p:cNvSpPr txBox="1"/>
          <p:nvPr>
            <p:ph idx="4294967295" type="body"/>
          </p:nvPr>
        </p:nvSpPr>
        <p:spPr>
          <a:xfrm>
            <a:off x="1381250" y="977276"/>
            <a:ext cx="6809700" cy="37725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b="1" lang="en" sz="1800">
                <a:solidFill>
                  <a:schemeClr val="dk1"/>
                </a:solidFill>
              </a:rPr>
              <a:t>Introdução ao Caso de Estudo</a:t>
            </a:r>
            <a:endParaRPr b="1" sz="1800">
              <a:solidFill>
                <a:schemeClr val="dk1"/>
              </a:solidFill>
            </a:endParaRPr>
          </a:p>
          <a:p>
            <a:pPr indent="-342900" lvl="0" marL="457200" rtl="0" algn="just">
              <a:lnSpc>
                <a:spcPct val="115000"/>
              </a:lnSpc>
              <a:spcBef>
                <a:spcPts val="0"/>
              </a:spcBef>
              <a:spcAft>
                <a:spcPts val="0"/>
              </a:spcAft>
              <a:buSzPts val="1800"/>
              <a:buChar char="◉"/>
            </a:pPr>
            <a:r>
              <a:rPr b="1" lang="en" sz="1800">
                <a:solidFill>
                  <a:schemeClr val="dk1"/>
                </a:solidFill>
              </a:rPr>
              <a:t>Identificação do Problema</a:t>
            </a:r>
            <a:endParaRPr b="1" sz="1800">
              <a:solidFill>
                <a:schemeClr val="dk1"/>
              </a:solidFill>
            </a:endParaRPr>
          </a:p>
          <a:p>
            <a:pPr indent="-342900" lvl="0" marL="457200" rtl="0" algn="just">
              <a:lnSpc>
                <a:spcPct val="115000"/>
              </a:lnSpc>
              <a:spcBef>
                <a:spcPts val="0"/>
              </a:spcBef>
              <a:spcAft>
                <a:spcPts val="0"/>
              </a:spcAft>
              <a:buSzPts val="1800"/>
              <a:buChar char="◉"/>
            </a:pPr>
            <a:r>
              <a:rPr b="1" lang="en" sz="1800">
                <a:solidFill>
                  <a:schemeClr val="dk1"/>
                </a:solidFill>
              </a:rPr>
              <a:t>Questões Respondidas</a:t>
            </a:r>
            <a:endParaRPr b="1" sz="1800">
              <a:solidFill>
                <a:schemeClr val="dk1"/>
              </a:solidFill>
            </a:endParaRPr>
          </a:p>
          <a:p>
            <a:pPr indent="-317500" lvl="1" marL="914400" rtl="0" algn="just">
              <a:lnSpc>
                <a:spcPct val="115000"/>
              </a:lnSpc>
              <a:spcBef>
                <a:spcPts val="0"/>
              </a:spcBef>
              <a:spcAft>
                <a:spcPts val="0"/>
              </a:spcAft>
              <a:buClr>
                <a:schemeClr val="dk1"/>
              </a:buClr>
              <a:buSzPts val="1400"/>
              <a:buChar char="○"/>
            </a:pPr>
            <a:r>
              <a:rPr lang="en" sz="1400">
                <a:solidFill>
                  <a:schemeClr val="dk1"/>
                </a:solidFill>
              </a:rPr>
              <a:t>How would you evaluate Robotech’s first three years in the US medical device market? What do you think it has done most effectively and where it has fallen short?</a:t>
            </a:r>
            <a:endParaRPr sz="1400">
              <a:solidFill>
                <a:schemeClr val="dk1"/>
              </a:solidFill>
            </a:endParaRPr>
          </a:p>
          <a:p>
            <a:pPr indent="-317500" lvl="1" marL="914400" rtl="0" algn="just">
              <a:lnSpc>
                <a:spcPct val="115000"/>
              </a:lnSpc>
              <a:spcBef>
                <a:spcPts val="0"/>
              </a:spcBef>
              <a:spcAft>
                <a:spcPts val="0"/>
              </a:spcAft>
              <a:buClr>
                <a:schemeClr val="dk1"/>
              </a:buClr>
              <a:buSzPts val="1400"/>
              <a:buChar char="○"/>
            </a:pPr>
            <a:r>
              <a:rPr lang="en" sz="1400">
                <a:solidFill>
                  <a:schemeClr val="dk1"/>
                </a:solidFill>
              </a:rPr>
              <a:t>How would you characterise the competitive environment of the orthopedic robotic industry in the US, in 2017?</a:t>
            </a:r>
            <a:endParaRPr sz="1400">
              <a:solidFill>
                <a:schemeClr val="dk1"/>
              </a:solidFill>
            </a:endParaRPr>
          </a:p>
          <a:p>
            <a:pPr indent="-317500" lvl="1" marL="914400" rtl="0" algn="just">
              <a:lnSpc>
                <a:spcPct val="115000"/>
              </a:lnSpc>
              <a:spcBef>
                <a:spcPts val="0"/>
              </a:spcBef>
              <a:spcAft>
                <a:spcPts val="0"/>
              </a:spcAft>
              <a:buClr>
                <a:schemeClr val="dk1"/>
              </a:buClr>
              <a:buSzPts val="1400"/>
              <a:buChar char="○"/>
            </a:pPr>
            <a:r>
              <a:rPr lang="en" sz="1400">
                <a:solidFill>
                  <a:schemeClr val="dk1"/>
                </a:solidFill>
              </a:rPr>
              <a:t>What kind of resources and capabilities does Robotech have to address this market?</a:t>
            </a:r>
            <a:endParaRPr sz="1400">
              <a:solidFill>
                <a:schemeClr val="dk1"/>
              </a:solidFill>
            </a:endParaRPr>
          </a:p>
          <a:p>
            <a:pPr indent="-317500" lvl="1" marL="914400" rtl="0" algn="just">
              <a:lnSpc>
                <a:spcPct val="115000"/>
              </a:lnSpc>
              <a:spcBef>
                <a:spcPts val="0"/>
              </a:spcBef>
              <a:spcAft>
                <a:spcPts val="0"/>
              </a:spcAft>
              <a:buClr>
                <a:schemeClr val="dk1"/>
              </a:buClr>
              <a:buSzPts val="1400"/>
              <a:buChar char="○"/>
            </a:pPr>
            <a:r>
              <a:rPr lang="en" sz="1400">
                <a:solidFill>
                  <a:schemeClr val="dk1"/>
                </a:solidFill>
              </a:rPr>
              <a:t>Building upon this analysis, what strategic alternatives does Robotech and Chen have? How should the company move forward into 2017 and beyond?</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1381250" y="541675"/>
            <a:ext cx="10959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269" name="Google Shape;269;p31"/>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Bárbara Sofia Silva</a:t>
            </a:r>
            <a:r>
              <a:rPr lang="en" sz="1800">
                <a:solidFill>
                  <a:schemeClr val="dk1"/>
                </a:solidFill>
              </a:rPr>
              <a:t> (201505628)</a:t>
            </a:r>
            <a:endParaRPr sz="1800">
              <a:solidFill>
                <a:schemeClr val="dk1"/>
              </a:solidFill>
            </a:endParaRPr>
          </a:p>
          <a:p>
            <a:pPr indent="0" lvl="0" marL="0" rtl="0" algn="l">
              <a:spcBef>
                <a:spcPts val="0"/>
              </a:spcBef>
              <a:spcAft>
                <a:spcPts val="0"/>
              </a:spcAft>
              <a:buNone/>
            </a:pPr>
            <a:r>
              <a:rPr b="1" lang="en" sz="1800">
                <a:solidFill>
                  <a:schemeClr val="dk1"/>
                </a:solidFill>
              </a:rPr>
              <a:t>Diogo Dores</a:t>
            </a:r>
            <a:r>
              <a:rPr lang="en" sz="1800">
                <a:solidFill>
                  <a:schemeClr val="dk1"/>
                </a:solidFill>
              </a:rPr>
              <a:t> (201504614)</a:t>
            </a:r>
            <a:endParaRPr sz="1800">
              <a:solidFill>
                <a:schemeClr val="dk1"/>
              </a:solidFill>
            </a:endParaRPr>
          </a:p>
          <a:p>
            <a:pPr indent="0" lvl="0" marL="0" rtl="0" algn="l">
              <a:spcBef>
                <a:spcPts val="0"/>
              </a:spcBef>
              <a:spcAft>
                <a:spcPts val="0"/>
              </a:spcAft>
              <a:buNone/>
            </a:pPr>
            <a:r>
              <a:rPr b="1" lang="en" sz="1800">
                <a:solidFill>
                  <a:schemeClr val="dk1"/>
                </a:solidFill>
              </a:rPr>
              <a:t>João Monteiro</a:t>
            </a:r>
            <a:r>
              <a:rPr lang="en" sz="1800">
                <a:solidFill>
                  <a:schemeClr val="dk1"/>
                </a:solidFill>
              </a:rPr>
              <a:t> (201506130)</a:t>
            </a:r>
            <a:endParaRPr sz="1800">
              <a:solidFill>
                <a:schemeClr val="dk1"/>
              </a:solidFill>
            </a:endParaRPr>
          </a:p>
          <a:p>
            <a:pPr indent="0" lvl="0" marL="0" rtl="0" algn="l">
              <a:spcBef>
                <a:spcPts val="0"/>
              </a:spcBef>
              <a:spcAft>
                <a:spcPts val="0"/>
              </a:spcAft>
              <a:buNone/>
            </a:pPr>
            <a:r>
              <a:rPr b="1" lang="en" sz="1800">
                <a:solidFill>
                  <a:schemeClr val="dk1"/>
                </a:solidFill>
              </a:rPr>
              <a:t>Luís Correia</a:t>
            </a:r>
            <a:r>
              <a:rPr lang="en" sz="1800">
                <a:solidFill>
                  <a:schemeClr val="dk1"/>
                </a:solidFill>
              </a:rPr>
              <a:t> (201503342)</a:t>
            </a:r>
            <a:endParaRPr sz="1800">
              <a:solidFill>
                <a:schemeClr val="dk1"/>
              </a:solidFill>
            </a:endParaRPr>
          </a:p>
          <a:p>
            <a:pPr indent="0" lvl="0" marL="0" rtl="0" algn="l">
              <a:spcBef>
                <a:spcPts val="0"/>
              </a:spcBef>
              <a:spcAft>
                <a:spcPts val="0"/>
              </a:spcAft>
              <a:buNone/>
            </a:pPr>
            <a:r>
              <a:rPr b="1" lang="en" sz="1800">
                <a:solidFill>
                  <a:schemeClr val="dk1"/>
                </a:solidFill>
              </a:rPr>
              <a:t>Eduarda Cunha</a:t>
            </a:r>
            <a:r>
              <a:rPr lang="en" sz="1800">
                <a:solidFill>
                  <a:schemeClr val="dk1"/>
                </a:solidFill>
              </a:rPr>
              <a:t> (201506524)</a:t>
            </a:r>
            <a:endParaRPr sz="1800">
              <a:solidFill>
                <a:schemeClr val="dk1"/>
              </a:solidFill>
            </a:endParaRPr>
          </a:p>
          <a:p>
            <a:pPr indent="0" lvl="0" marL="0" rtl="0" algn="l">
              <a:spcBef>
                <a:spcPts val="0"/>
              </a:spcBef>
              <a:spcAft>
                <a:spcPts val="0"/>
              </a:spcAft>
              <a:buNone/>
            </a:pPr>
            <a:r>
              <a:rPr b="1" lang="en" sz="1800">
                <a:solidFill>
                  <a:schemeClr val="dk1"/>
                </a:solidFill>
              </a:rPr>
              <a:t>Miguel Mano Fernandes</a:t>
            </a:r>
            <a:r>
              <a:rPr lang="en" sz="1800">
                <a:solidFill>
                  <a:schemeClr val="dk1"/>
                </a:solidFill>
              </a:rPr>
              <a:t> (201503538)</a:t>
            </a:r>
            <a:endParaRPr sz="1800">
              <a:solidFill>
                <a:schemeClr val="dk1"/>
              </a:solidFill>
            </a:endParaRPr>
          </a:p>
          <a:p>
            <a:pPr indent="0" lvl="0" marL="0" rtl="0" algn="l">
              <a:spcBef>
                <a:spcPts val="0"/>
              </a:spcBef>
              <a:spcAft>
                <a:spcPts val="0"/>
              </a:spcAft>
              <a:buNone/>
            </a:pPr>
            <a:r>
              <a:rPr b="1" lang="en" sz="1800">
                <a:solidFill>
                  <a:schemeClr val="dk1"/>
                </a:solidFill>
              </a:rPr>
              <a:t>Vicente Espinha</a:t>
            </a:r>
            <a:r>
              <a:rPr lang="en" sz="1800">
                <a:solidFill>
                  <a:schemeClr val="dk1"/>
                </a:solidFill>
              </a:rPr>
              <a:t> (201503764)</a:t>
            </a:r>
            <a:endParaRPr sz="1800"/>
          </a:p>
        </p:txBody>
      </p:sp>
      <p:sp>
        <p:nvSpPr>
          <p:cNvPr id="270" name="Google Shape;270;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271" name="Google Shape;271;p31"/>
          <p:cNvGrpSpPr/>
          <p:nvPr/>
        </p:nvGrpSpPr>
        <p:grpSpPr>
          <a:xfrm>
            <a:off x="916458" y="652163"/>
            <a:ext cx="214625" cy="214625"/>
            <a:chOff x="2594050" y="1631825"/>
            <a:chExt cx="439625" cy="439625"/>
          </a:xfrm>
        </p:grpSpPr>
        <p:sp>
          <p:nvSpPr>
            <p:cNvPr id="272" name="Google Shape;272;p3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1381250" y="541675"/>
            <a:ext cx="39987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Introdução ao Caso de Estudo</a:t>
            </a:r>
            <a:endParaRPr/>
          </a:p>
        </p:txBody>
      </p:sp>
      <p:sp>
        <p:nvSpPr>
          <p:cNvPr id="102" name="Google Shape;102;p14"/>
          <p:cNvSpPr txBox="1"/>
          <p:nvPr>
            <p:ph idx="1" type="body"/>
          </p:nvPr>
        </p:nvSpPr>
        <p:spPr>
          <a:xfrm>
            <a:off x="1381250" y="977276"/>
            <a:ext cx="6809700" cy="37725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t/>
            </a:r>
            <a:endParaRPr sz="1400"/>
          </a:p>
          <a:p>
            <a:pPr indent="0" lvl="0" marL="0" rtl="0" algn="l">
              <a:spcBef>
                <a:spcPts val="600"/>
              </a:spcBef>
              <a:spcAft>
                <a:spcPts val="0"/>
              </a:spcAft>
              <a:buNone/>
            </a:pPr>
            <a:r>
              <a:t/>
            </a:r>
            <a:endParaRPr sz="1400"/>
          </a:p>
        </p:txBody>
      </p:sp>
      <p:grpSp>
        <p:nvGrpSpPr>
          <p:cNvPr id="103" name="Google Shape;103;p14"/>
          <p:cNvGrpSpPr/>
          <p:nvPr/>
        </p:nvGrpSpPr>
        <p:grpSpPr>
          <a:xfrm>
            <a:off x="916458" y="652163"/>
            <a:ext cx="214625" cy="214625"/>
            <a:chOff x="2594050" y="1631825"/>
            <a:chExt cx="439625" cy="439625"/>
          </a:xfrm>
        </p:grpSpPr>
        <p:sp>
          <p:nvSpPr>
            <p:cNvPr id="104" name="Google Shape;104;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9" name="Google Shape;109;p14"/>
          <p:cNvSpPr txBox="1"/>
          <p:nvPr>
            <p:ph idx="1" type="body"/>
          </p:nvPr>
        </p:nvSpPr>
        <p:spPr>
          <a:xfrm>
            <a:off x="1381250" y="977276"/>
            <a:ext cx="6809700" cy="37725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600"/>
              </a:spcBef>
              <a:spcAft>
                <a:spcPts val="0"/>
              </a:spcAft>
              <a:buNone/>
            </a:pPr>
            <a:r>
              <a:rPr lang="en" sz="1500"/>
              <a:t>A </a:t>
            </a:r>
            <a:r>
              <a:rPr b="1" lang="en" sz="1500"/>
              <a:t>RoboTech</a:t>
            </a:r>
            <a:r>
              <a:rPr lang="en" sz="1500"/>
              <a:t>: </a:t>
            </a:r>
            <a:endParaRPr sz="1500"/>
          </a:p>
          <a:p>
            <a:pPr indent="-311150" lvl="0" marL="457200" marR="0" rtl="0" algn="just">
              <a:lnSpc>
                <a:spcPct val="100000"/>
              </a:lnSpc>
              <a:spcBef>
                <a:spcPts val="600"/>
              </a:spcBef>
              <a:spcAft>
                <a:spcPts val="0"/>
              </a:spcAft>
              <a:buSzPts val="1300"/>
              <a:buChar char="◉"/>
            </a:pPr>
            <a:r>
              <a:rPr lang="en" sz="1300"/>
              <a:t>Começou como uma pequena empresa de robótica industrial;</a:t>
            </a:r>
            <a:endParaRPr sz="1300"/>
          </a:p>
          <a:p>
            <a:pPr indent="-311150" lvl="0" marL="457200" marR="0" rtl="0" algn="just">
              <a:lnSpc>
                <a:spcPct val="100000"/>
              </a:lnSpc>
              <a:spcBef>
                <a:spcPts val="0"/>
              </a:spcBef>
              <a:spcAft>
                <a:spcPts val="0"/>
              </a:spcAft>
              <a:buSzPts val="1300"/>
              <a:buChar char="◉"/>
            </a:pPr>
            <a:r>
              <a:rPr lang="en" sz="1300"/>
              <a:t>Após ser adquirida em 1999 por Pat Chen, conseguiu reconhecimento na área com o desenvolvimento de pequenos robôs precisos e fiáveis para a soldagem de aeronaves;</a:t>
            </a:r>
            <a:endParaRPr sz="1300"/>
          </a:p>
          <a:p>
            <a:pPr indent="-311150" lvl="0" marL="457200" marR="0" rtl="0" algn="just">
              <a:lnSpc>
                <a:spcPct val="100000"/>
              </a:lnSpc>
              <a:spcBef>
                <a:spcPts val="0"/>
              </a:spcBef>
              <a:spcAft>
                <a:spcPts val="0"/>
              </a:spcAft>
              <a:buSzPts val="1300"/>
              <a:buChar char="◉"/>
            </a:pPr>
            <a:r>
              <a:rPr lang="en" sz="1300"/>
              <a:t>Eventual acesso à tecnologia pela concorrência, conjugado com a crise económica do final da época de 2000 levou a que contratos em tempos lucrativos perdessem a viabilidade;</a:t>
            </a:r>
            <a:endParaRPr sz="1300"/>
          </a:p>
          <a:p>
            <a:pPr indent="0" lvl="0" marL="0" marR="0" rtl="0" algn="just">
              <a:lnSpc>
                <a:spcPct val="100000"/>
              </a:lnSpc>
              <a:spcBef>
                <a:spcPts val="600"/>
              </a:spcBef>
              <a:spcAft>
                <a:spcPts val="0"/>
              </a:spcAft>
              <a:buNone/>
            </a:pPr>
            <a:r>
              <a:t/>
            </a:r>
            <a:endParaRPr sz="1300"/>
          </a:p>
          <a:p>
            <a:pPr indent="-311150" lvl="0" marL="457200" marR="0" rtl="0" algn="just">
              <a:lnSpc>
                <a:spcPct val="100000"/>
              </a:lnSpc>
              <a:spcBef>
                <a:spcPts val="600"/>
              </a:spcBef>
              <a:spcAft>
                <a:spcPts val="0"/>
              </a:spcAft>
              <a:buSzPts val="1300"/>
              <a:buChar char="◉"/>
            </a:pPr>
            <a:r>
              <a:rPr lang="en" sz="1300"/>
              <a:t>Adaptação às </a:t>
            </a:r>
            <a:r>
              <a:rPr lang="en" sz="1300"/>
              <a:t>circunstâncias</a:t>
            </a:r>
            <a:r>
              <a:rPr lang="en" sz="1300"/>
              <a:t> com a expansão a novas aplicações da tecnologia num mercado menos saturado -&gt; cirurgia assistida por robôs;</a:t>
            </a:r>
            <a:endParaRPr sz="1300"/>
          </a:p>
          <a:p>
            <a:pPr indent="-311150" lvl="0" marL="457200" marR="0" rtl="0" algn="just">
              <a:lnSpc>
                <a:spcPct val="100000"/>
              </a:lnSpc>
              <a:spcBef>
                <a:spcPts val="0"/>
              </a:spcBef>
              <a:spcAft>
                <a:spcPts val="0"/>
              </a:spcAft>
              <a:buSzPts val="1300"/>
              <a:buChar char="◉"/>
            </a:pPr>
            <a:r>
              <a:rPr lang="en" sz="1300"/>
              <a:t>Identificação da área de cirurgia ortopédica, nomeadamente da coluna, como um ramo ótimo para investimento;</a:t>
            </a:r>
            <a:endParaRPr sz="1300"/>
          </a:p>
          <a:p>
            <a:pPr indent="0" lvl="0" marL="0" marR="0" rtl="0" algn="just">
              <a:lnSpc>
                <a:spcPct val="100000"/>
              </a:lnSpc>
              <a:spcBef>
                <a:spcPts val="600"/>
              </a:spcBef>
              <a:spcAft>
                <a:spcPts val="0"/>
              </a:spcAft>
              <a:buNone/>
            </a:pPr>
            <a:r>
              <a:t/>
            </a:r>
            <a:endParaRPr sz="1300"/>
          </a:p>
          <a:p>
            <a:pPr indent="-311150" lvl="0" marL="457200" marR="0" rtl="0" algn="just">
              <a:lnSpc>
                <a:spcPct val="100000"/>
              </a:lnSpc>
              <a:spcBef>
                <a:spcPts val="600"/>
              </a:spcBef>
              <a:spcAft>
                <a:spcPts val="0"/>
              </a:spcAft>
              <a:buSzPts val="1300"/>
              <a:buChar char="◉"/>
            </a:pPr>
            <a:r>
              <a:rPr lang="en" sz="1300"/>
              <a:t>Desenvolvimento com sucesso de um dispositivo de apoio à cirurgia da coluna e subsequente cimentação como líder do ramo.</a:t>
            </a:r>
            <a:endParaRPr sz="1300"/>
          </a:p>
        </p:txBody>
      </p:sp>
      <p:sp>
        <p:nvSpPr>
          <p:cNvPr id="110" name="Google Shape;110;p14"/>
          <p:cNvSpPr/>
          <p:nvPr/>
        </p:nvSpPr>
        <p:spPr>
          <a:xfrm>
            <a:off x="4822925" y="2637575"/>
            <a:ext cx="214500" cy="214500"/>
          </a:xfrm>
          <a:prstGeom prst="downArrow">
            <a:avLst>
              <a:gd fmla="val 50000" name="adj1"/>
              <a:gd fmla="val 50000" name="adj2"/>
            </a:avLst>
          </a:prstGeom>
          <a:solidFill>
            <a:srgbClr val="70ACFF"/>
          </a:solidFill>
          <a:ln cap="flat" cmpd="sng" w="9525">
            <a:solidFill>
              <a:srgbClr val="70AC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4822925" y="3793075"/>
            <a:ext cx="214500" cy="214500"/>
          </a:xfrm>
          <a:prstGeom prst="downArrow">
            <a:avLst>
              <a:gd fmla="val 50000" name="adj1"/>
              <a:gd fmla="val 50000" name="adj2"/>
            </a:avLst>
          </a:prstGeom>
          <a:solidFill>
            <a:srgbClr val="70ACFF"/>
          </a:solidFill>
          <a:ln cap="flat" cmpd="sng" w="9525">
            <a:solidFill>
              <a:srgbClr val="70AC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1381250" y="541675"/>
            <a:ext cx="3700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Identificação do Problema</a:t>
            </a:r>
            <a:endParaRPr/>
          </a:p>
        </p:txBody>
      </p:sp>
      <p:sp>
        <p:nvSpPr>
          <p:cNvPr id="117" name="Google Shape;117;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8" name="Google Shape;118;p15"/>
          <p:cNvSpPr txBox="1"/>
          <p:nvPr>
            <p:ph idx="1" type="body"/>
          </p:nvPr>
        </p:nvSpPr>
        <p:spPr>
          <a:xfrm>
            <a:off x="1381250" y="977276"/>
            <a:ext cx="6809700" cy="37725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600"/>
              </a:spcBef>
              <a:spcAft>
                <a:spcPts val="0"/>
              </a:spcAft>
              <a:buNone/>
            </a:pPr>
            <a:r>
              <a:t/>
            </a:r>
            <a:endParaRPr sz="1400"/>
          </a:p>
          <a:p>
            <a:pPr indent="-323850" lvl="0" marL="457200" marR="0" rtl="0" algn="just">
              <a:lnSpc>
                <a:spcPct val="100000"/>
              </a:lnSpc>
              <a:spcBef>
                <a:spcPts val="600"/>
              </a:spcBef>
              <a:spcAft>
                <a:spcPts val="0"/>
              </a:spcAft>
              <a:buSzPts val="1500"/>
              <a:buChar char="◉"/>
            </a:pPr>
            <a:r>
              <a:rPr lang="en" sz="1500"/>
              <a:t>Num momento de </a:t>
            </a:r>
            <a:r>
              <a:rPr b="1" lang="en" sz="1500"/>
              <a:t>resultados seguros e positivos</a:t>
            </a:r>
            <a:r>
              <a:rPr lang="en" sz="1500"/>
              <a:t>, é necessário </a:t>
            </a:r>
            <a:r>
              <a:rPr b="1" lang="en" sz="1500"/>
              <a:t>proteger a posição da RoboTech</a:t>
            </a:r>
            <a:r>
              <a:rPr lang="en" sz="1500"/>
              <a:t> como peça importante no mercado;</a:t>
            </a:r>
            <a:endParaRPr sz="1500"/>
          </a:p>
          <a:p>
            <a:pPr indent="0" lvl="0" marL="0" marR="0" rtl="0" algn="just">
              <a:lnSpc>
                <a:spcPct val="100000"/>
              </a:lnSpc>
              <a:spcBef>
                <a:spcPts val="600"/>
              </a:spcBef>
              <a:spcAft>
                <a:spcPts val="0"/>
              </a:spcAft>
              <a:buNone/>
            </a:pPr>
            <a:r>
              <a:t/>
            </a:r>
            <a:endParaRPr sz="1500"/>
          </a:p>
          <a:p>
            <a:pPr indent="-323850" lvl="0" marL="457200" marR="0" rtl="0" algn="just">
              <a:lnSpc>
                <a:spcPct val="100000"/>
              </a:lnSpc>
              <a:spcBef>
                <a:spcPts val="600"/>
              </a:spcBef>
              <a:spcAft>
                <a:spcPts val="0"/>
              </a:spcAft>
              <a:buSzPts val="1500"/>
              <a:buChar char="◉"/>
            </a:pPr>
            <a:r>
              <a:rPr lang="en" sz="1500"/>
              <a:t>A gerência da empresa tem feito pressão para uma jogada de afirmação na forma de um </a:t>
            </a:r>
            <a:r>
              <a:rPr b="1" lang="en" sz="1500"/>
              <a:t>investimento significativo</a:t>
            </a:r>
            <a:r>
              <a:rPr lang="en" sz="1500"/>
              <a:t>, onde Pat Chen </a:t>
            </a:r>
            <a:r>
              <a:rPr lang="en" sz="1500"/>
              <a:t>encontra</a:t>
            </a:r>
            <a:r>
              <a:rPr lang="en" sz="1500"/>
              <a:t> risco de puxar a RoboTech de volta ao prejuízo;</a:t>
            </a:r>
            <a:endParaRPr sz="1500"/>
          </a:p>
          <a:p>
            <a:pPr indent="0" lvl="0" marL="0" marR="0" rtl="0" algn="just">
              <a:lnSpc>
                <a:spcPct val="100000"/>
              </a:lnSpc>
              <a:spcBef>
                <a:spcPts val="600"/>
              </a:spcBef>
              <a:spcAft>
                <a:spcPts val="0"/>
              </a:spcAft>
              <a:buNone/>
            </a:pPr>
            <a:r>
              <a:t/>
            </a:r>
            <a:endParaRPr sz="1500"/>
          </a:p>
          <a:p>
            <a:pPr indent="-323850" lvl="0" marL="457200" marR="0" rtl="0" algn="just">
              <a:lnSpc>
                <a:spcPct val="100000"/>
              </a:lnSpc>
              <a:spcBef>
                <a:spcPts val="600"/>
              </a:spcBef>
              <a:spcAft>
                <a:spcPts val="0"/>
              </a:spcAft>
              <a:buSzPts val="1500"/>
              <a:buChar char="◉"/>
            </a:pPr>
            <a:r>
              <a:rPr lang="en" sz="1500"/>
              <a:t>Assim, é essencial </a:t>
            </a:r>
            <a:r>
              <a:rPr b="1" lang="en" sz="1500"/>
              <a:t>decidir a estratégia e próximo passo da empresa</a:t>
            </a:r>
            <a:r>
              <a:rPr lang="en" sz="1500"/>
              <a:t>.</a:t>
            </a:r>
            <a:endParaRPr sz="1500"/>
          </a:p>
          <a:p>
            <a:pPr indent="0" lvl="0" marL="0" marR="0" rtl="0" algn="just">
              <a:lnSpc>
                <a:spcPct val="100000"/>
              </a:lnSpc>
              <a:spcBef>
                <a:spcPts val="600"/>
              </a:spcBef>
              <a:spcAft>
                <a:spcPts val="0"/>
              </a:spcAft>
              <a:buNone/>
            </a:pPr>
            <a:r>
              <a:t/>
            </a:r>
            <a:endParaRPr sz="1400"/>
          </a:p>
        </p:txBody>
      </p:sp>
      <p:grpSp>
        <p:nvGrpSpPr>
          <p:cNvPr id="119" name="Google Shape;119;p15"/>
          <p:cNvGrpSpPr/>
          <p:nvPr/>
        </p:nvGrpSpPr>
        <p:grpSpPr>
          <a:xfrm>
            <a:off x="916458" y="652163"/>
            <a:ext cx="214625" cy="214625"/>
            <a:chOff x="2594050" y="1631825"/>
            <a:chExt cx="439625" cy="439625"/>
          </a:xfrm>
        </p:grpSpPr>
        <p:sp>
          <p:nvSpPr>
            <p:cNvPr id="120" name="Google Shape;120;p1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6"/>
          <p:cNvSpPr txBox="1"/>
          <p:nvPr>
            <p:ph type="ctrTitle"/>
          </p:nvPr>
        </p:nvSpPr>
        <p:spPr>
          <a:xfrm>
            <a:off x="2022225" y="1693525"/>
            <a:ext cx="4847400" cy="11598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
              <a:t>Questões Respondidas</a:t>
            </a:r>
            <a:endParaRPr/>
          </a:p>
        </p:txBody>
      </p:sp>
      <p:sp>
        <p:nvSpPr>
          <p:cNvPr id="129" name="Google Shape;129;p16"/>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Questões propostas no Moodle</a:t>
            </a:r>
            <a:endParaRPr/>
          </a:p>
        </p:txBody>
      </p:sp>
      <p:sp>
        <p:nvSpPr>
          <p:cNvPr id="130" name="Google Shape;130;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6"/>
          <p:cNvSpPr/>
          <p:nvPr/>
        </p:nvSpPr>
        <p:spPr>
          <a:xfrm>
            <a:off x="1254350" y="2425400"/>
            <a:ext cx="318446" cy="292712"/>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381250" y="541675"/>
            <a:ext cx="6656100" cy="6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How would you evaluate Robotech’s first three years in the US medical device market?</a:t>
            </a:r>
            <a:endParaRPr sz="1600"/>
          </a:p>
        </p:txBody>
      </p:sp>
      <p:sp>
        <p:nvSpPr>
          <p:cNvPr id="137" name="Google Shape;137;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38" name="Google Shape;138;p17"/>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1</a:t>
            </a:r>
            <a:endParaRPr sz="2000">
              <a:latin typeface="Lora"/>
              <a:ea typeface="Lora"/>
              <a:cs typeface="Lora"/>
              <a:sym typeface="Lora"/>
            </a:endParaRPr>
          </a:p>
        </p:txBody>
      </p:sp>
      <p:sp>
        <p:nvSpPr>
          <p:cNvPr id="139" name="Google Shape;139;p17"/>
          <p:cNvSpPr txBox="1"/>
          <p:nvPr>
            <p:ph idx="1" type="body"/>
          </p:nvPr>
        </p:nvSpPr>
        <p:spPr>
          <a:xfrm>
            <a:off x="1381250" y="1147975"/>
            <a:ext cx="6809700" cy="39954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1400"/>
              <a:t>Primeiro Ano (2014)</a:t>
            </a:r>
            <a:endParaRPr b="1" sz="1400"/>
          </a:p>
          <a:p>
            <a:pPr indent="0" lvl="0" marL="0" rtl="0" algn="just">
              <a:spcBef>
                <a:spcPts val="600"/>
              </a:spcBef>
              <a:spcAft>
                <a:spcPts val="0"/>
              </a:spcAft>
              <a:buNone/>
            </a:pPr>
            <a:r>
              <a:t/>
            </a:r>
            <a:endParaRPr b="1" sz="600"/>
          </a:p>
          <a:p>
            <a:pPr indent="-304800" lvl="0" marL="457200" rtl="0" algn="just">
              <a:spcBef>
                <a:spcPts val="0"/>
              </a:spcBef>
              <a:spcAft>
                <a:spcPts val="0"/>
              </a:spcAft>
              <a:buClr>
                <a:srgbClr val="70ACFF"/>
              </a:buClr>
              <a:buSzPts val="1200"/>
              <a:buChar char="◉"/>
            </a:pPr>
            <a:r>
              <a:rPr lang="en" sz="1200">
                <a:solidFill>
                  <a:schemeClr val="dk1"/>
                </a:solidFill>
              </a:rPr>
              <a:t>Entregou </a:t>
            </a:r>
            <a:r>
              <a:rPr b="1" lang="en" sz="1200">
                <a:solidFill>
                  <a:schemeClr val="dk1"/>
                </a:solidFill>
              </a:rPr>
              <a:t>24 sistemas</a:t>
            </a:r>
            <a:r>
              <a:rPr lang="en" sz="1200">
                <a:solidFill>
                  <a:schemeClr val="dk1"/>
                </a:solidFill>
              </a:rPr>
              <a:t> e, no final do ano, tinha mais </a:t>
            </a:r>
            <a:r>
              <a:rPr b="1" lang="en" sz="1200">
                <a:solidFill>
                  <a:schemeClr val="dk1"/>
                </a:solidFill>
              </a:rPr>
              <a:t>6 encomendas</a:t>
            </a:r>
            <a:r>
              <a:rPr lang="en" sz="1200">
                <a:solidFill>
                  <a:schemeClr val="dk1"/>
                </a:solidFill>
              </a:rPr>
              <a:t>;</a:t>
            </a:r>
            <a:endParaRPr sz="1200">
              <a:solidFill>
                <a:schemeClr val="dk1"/>
              </a:solidFill>
            </a:endParaRPr>
          </a:p>
          <a:p>
            <a:pPr indent="-304800" lvl="0" marL="457200" rtl="0" algn="just">
              <a:spcBef>
                <a:spcPts val="0"/>
              </a:spcBef>
              <a:spcAft>
                <a:spcPts val="0"/>
              </a:spcAft>
              <a:buClr>
                <a:srgbClr val="70ACFF"/>
              </a:buClr>
              <a:buSzPts val="1200"/>
              <a:buChar char="◉"/>
            </a:pPr>
            <a:r>
              <a:rPr lang="en" sz="1200">
                <a:solidFill>
                  <a:schemeClr val="dk1"/>
                </a:solidFill>
              </a:rPr>
              <a:t>Estavam </a:t>
            </a:r>
            <a:r>
              <a:rPr b="1" lang="en" sz="1200">
                <a:solidFill>
                  <a:schemeClr val="dk1"/>
                </a:solidFill>
              </a:rPr>
              <a:t>sobrecarregados de encomendas,</a:t>
            </a:r>
            <a:r>
              <a:rPr lang="en" sz="1200">
                <a:solidFill>
                  <a:schemeClr val="dk1"/>
                </a:solidFill>
              </a:rPr>
              <a:t> resultando em </a:t>
            </a:r>
            <a:r>
              <a:rPr b="1" lang="en" sz="1200">
                <a:solidFill>
                  <a:schemeClr val="dk1"/>
                </a:solidFill>
              </a:rPr>
              <a:t>longos atrasos</a:t>
            </a:r>
            <a:r>
              <a:rPr lang="en" sz="1200">
                <a:solidFill>
                  <a:schemeClr val="dk1"/>
                </a:solidFill>
              </a:rPr>
              <a:t>. O número de encomendas era superior à capacidade de produção. Contudo, novas encomendas eram feitas, levando a Chen a expandir a capacidade de produção para 80 unidades;</a:t>
            </a:r>
            <a:endParaRPr sz="1200">
              <a:solidFill>
                <a:schemeClr val="dk1"/>
              </a:solidFill>
            </a:endParaRPr>
          </a:p>
          <a:p>
            <a:pPr indent="-304800" lvl="0" marL="457200" rtl="0" algn="just">
              <a:spcBef>
                <a:spcPts val="0"/>
              </a:spcBef>
              <a:spcAft>
                <a:spcPts val="0"/>
              </a:spcAft>
              <a:buClr>
                <a:srgbClr val="70ACFF"/>
              </a:buClr>
              <a:buSzPts val="1200"/>
              <a:buChar char="◉"/>
            </a:pPr>
            <a:r>
              <a:rPr b="1" lang="en" sz="1200">
                <a:solidFill>
                  <a:schemeClr val="dk1"/>
                </a:solidFill>
              </a:rPr>
              <a:t>Novas práticas de reembolso</a:t>
            </a:r>
            <a:r>
              <a:rPr lang="en" sz="1200">
                <a:solidFill>
                  <a:schemeClr val="dk1"/>
                </a:solidFill>
              </a:rPr>
              <a:t> (“bundling”);</a:t>
            </a:r>
            <a:endParaRPr sz="1200">
              <a:solidFill>
                <a:schemeClr val="dk1"/>
              </a:solidFill>
            </a:endParaRPr>
          </a:p>
          <a:p>
            <a:pPr indent="-304800" lvl="0" marL="457200" rtl="0" algn="just">
              <a:spcBef>
                <a:spcPts val="0"/>
              </a:spcBef>
              <a:spcAft>
                <a:spcPts val="0"/>
              </a:spcAft>
              <a:buClr>
                <a:srgbClr val="70ACFF"/>
              </a:buClr>
              <a:buSzPts val="1200"/>
              <a:buChar char="◉"/>
            </a:pPr>
            <a:r>
              <a:rPr lang="en" sz="1200">
                <a:solidFill>
                  <a:schemeClr val="dk1"/>
                </a:solidFill>
              </a:rPr>
              <a:t>O’Hanlon reconheceu que não tinha sido capaz </a:t>
            </a:r>
            <a:r>
              <a:rPr b="1" lang="en" sz="1200">
                <a:solidFill>
                  <a:schemeClr val="dk1"/>
                </a:solidFill>
              </a:rPr>
              <a:t>de escalar as vendas rápido o suficiente para acompanhar as novas necessidades</a:t>
            </a:r>
            <a:r>
              <a:rPr lang="en" sz="1200">
                <a:solidFill>
                  <a:schemeClr val="dk1"/>
                </a:solidFill>
              </a:rPr>
              <a:t> do mercado.</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rPr b="1" lang="en" sz="1400">
                <a:solidFill>
                  <a:schemeClr val="dk1"/>
                </a:solidFill>
              </a:rPr>
              <a:t>Segundo Ano (2015)</a:t>
            </a:r>
            <a:endParaRPr b="1" sz="1400">
              <a:solidFill>
                <a:schemeClr val="dk1"/>
              </a:solidFill>
            </a:endParaRPr>
          </a:p>
          <a:p>
            <a:pPr indent="0" lvl="0" marL="0" rtl="0" algn="just">
              <a:spcBef>
                <a:spcPts val="0"/>
              </a:spcBef>
              <a:spcAft>
                <a:spcPts val="0"/>
              </a:spcAft>
              <a:buNone/>
            </a:pPr>
            <a:r>
              <a:t/>
            </a:r>
            <a:endParaRPr b="1" sz="600">
              <a:solidFill>
                <a:schemeClr val="dk1"/>
              </a:solidFill>
            </a:endParaRPr>
          </a:p>
          <a:p>
            <a:pPr indent="-304800" lvl="0" marL="457200" rtl="0" algn="just">
              <a:spcBef>
                <a:spcPts val="0"/>
              </a:spcBef>
              <a:spcAft>
                <a:spcPts val="0"/>
              </a:spcAft>
              <a:buClr>
                <a:srgbClr val="70ACFF"/>
              </a:buClr>
              <a:buSzPts val="1200"/>
              <a:buChar char="◉"/>
            </a:pPr>
            <a:r>
              <a:rPr lang="en" sz="1200">
                <a:solidFill>
                  <a:schemeClr val="dk1"/>
                </a:solidFill>
              </a:rPr>
              <a:t>As </a:t>
            </a:r>
            <a:r>
              <a:rPr b="1" lang="en" sz="1200">
                <a:solidFill>
                  <a:schemeClr val="dk1"/>
                </a:solidFill>
              </a:rPr>
              <a:t>vendas dispararam</a:t>
            </a:r>
            <a:r>
              <a:rPr lang="en" sz="1200">
                <a:solidFill>
                  <a:schemeClr val="dk1"/>
                </a:solidFill>
              </a:rPr>
              <a:t>, criando </a:t>
            </a:r>
            <a:r>
              <a:rPr b="1" lang="en" sz="1200">
                <a:solidFill>
                  <a:schemeClr val="dk1"/>
                </a:solidFill>
              </a:rPr>
              <a:t>novas dificuldades</a:t>
            </a:r>
            <a:r>
              <a:rPr lang="en" sz="1200">
                <a:solidFill>
                  <a:schemeClr val="dk1"/>
                </a:solidFill>
              </a:rPr>
              <a:t>;</a:t>
            </a:r>
            <a:endParaRPr sz="1200">
              <a:solidFill>
                <a:schemeClr val="dk1"/>
              </a:solidFill>
            </a:endParaRPr>
          </a:p>
          <a:p>
            <a:pPr indent="-304800" lvl="0" marL="457200" rtl="0" algn="just">
              <a:spcBef>
                <a:spcPts val="0"/>
              </a:spcBef>
              <a:spcAft>
                <a:spcPts val="0"/>
              </a:spcAft>
              <a:buClr>
                <a:srgbClr val="70ACFF"/>
              </a:buClr>
              <a:buSzPts val="1200"/>
              <a:buChar char="◉"/>
            </a:pPr>
            <a:r>
              <a:rPr lang="en" sz="1200">
                <a:solidFill>
                  <a:schemeClr val="dk1"/>
                </a:solidFill>
              </a:rPr>
              <a:t>Decidiram implementar um </a:t>
            </a:r>
            <a:r>
              <a:rPr b="1" lang="en" sz="1200">
                <a:solidFill>
                  <a:schemeClr val="dk1"/>
                </a:solidFill>
              </a:rPr>
              <a:t>sistema de depósito de 30% por encomenda</a:t>
            </a:r>
            <a:r>
              <a:rPr lang="en" sz="1200">
                <a:solidFill>
                  <a:schemeClr val="dk1"/>
                </a:solidFill>
              </a:rPr>
              <a:t>, de modo a garantir um melhor planeamento de produção (medida inovadora, que </a:t>
            </a:r>
            <a:r>
              <a:rPr b="1" lang="en" sz="1200">
                <a:solidFill>
                  <a:schemeClr val="dk1"/>
                </a:solidFill>
              </a:rPr>
              <a:t>agravou o descontentamento dos clientes</a:t>
            </a:r>
            <a:r>
              <a:rPr lang="en" sz="1200">
                <a:solidFill>
                  <a:schemeClr val="dk1"/>
                </a:solidFill>
              </a:rPr>
              <a:t>);</a:t>
            </a:r>
            <a:endParaRPr sz="1200">
              <a:solidFill>
                <a:schemeClr val="dk1"/>
              </a:solidFill>
            </a:endParaRPr>
          </a:p>
          <a:p>
            <a:pPr indent="-304800" lvl="0" marL="457200" rtl="0" algn="just">
              <a:spcBef>
                <a:spcPts val="0"/>
              </a:spcBef>
              <a:spcAft>
                <a:spcPts val="0"/>
              </a:spcAft>
              <a:buClr>
                <a:srgbClr val="70ACFF"/>
              </a:buClr>
              <a:buSzPts val="1200"/>
              <a:buChar char="◉"/>
            </a:pPr>
            <a:r>
              <a:rPr lang="en" sz="1200">
                <a:solidFill>
                  <a:schemeClr val="dk1"/>
                </a:solidFill>
              </a:rPr>
              <a:t>Ainda assim, as vendas atingiram um recorde de </a:t>
            </a:r>
            <a:r>
              <a:rPr b="1" lang="en" sz="1200">
                <a:solidFill>
                  <a:schemeClr val="dk1"/>
                </a:solidFill>
              </a:rPr>
              <a:t>55 unidades vendidas e mais 20 encomendas efetuadas</a:t>
            </a:r>
            <a:r>
              <a:rPr lang="en" sz="1200">
                <a:solidFill>
                  <a:schemeClr val="dk1"/>
                </a:solidFill>
              </a:rPr>
              <a:t>, levando a uma operação lucrativa;</a:t>
            </a:r>
            <a:endParaRPr sz="1200">
              <a:solidFill>
                <a:schemeClr val="dk1"/>
              </a:solidFill>
            </a:endParaRPr>
          </a:p>
          <a:p>
            <a:pPr indent="-304800" lvl="0" marL="457200" rtl="0" algn="just">
              <a:spcBef>
                <a:spcPts val="0"/>
              </a:spcBef>
              <a:spcAft>
                <a:spcPts val="0"/>
              </a:spcAft>
              <a:buClr>
                <a:srgbClr val="70ACFF"/>
              </a:buClr>
              <a:buSzPts val="1200"/>
              <a:buChar char="◉"/>
            </a:pPr>
            <a:r>
              <a:rPr lang="en" sz="1200">
                <a:solidFill>
                  <a:schemeClr val="dk1"/>
                </a:solidFill>
              </a:rPr>
              <a:t>Entretanto a </a:t>
            </a:r>
            <a:r>
              <a:rPr b="1" lang="en" sz="1200">
                <a:solidFill>
                  <a:schemeClr val="dk1"/>
                </a:solidFill>
              </a:rPr>
              <a:t>competitividade aumentou</a:t>
            </a:r>
            <a:r>
              <a:rPr lang="en" sz="1200">
                <a:solidFill>
                  <a:schemeClr val="dk1"/>
                </a:solidFill>
              </a:rPr>
              <a:t> com as entradas no mercado da Stryker, Mazor robotics a Smith &amp; Nephew.</a:t>
            </a:r>
            <a:endParaRPr sz="1400"/>
          </a:p>
          <a:p>
            <a:pPr indent="0" lvl="0" marL="457200" rtl="0" algn="just">
              <a:spcBef>
                <a:spcPts val="600"/>
              </a:spcBef>
              <a:spcAft>
                <a:spcPts val="0"/>
              </a:spcAft>
              <a:buNone/>
            </a:pPr>
            <a:r>
              <a:t/>
            </a:r>
            <a:endParaRPr sz="1400">
              <a:solidFill>
                <a:schemeClr val="dk1"/>
              </a:solidFill>
            </a:endParaRPr>
          </a:p>
          <a:p>
            <a:pPr indent="0" lvl="0" marL="0" rtl="0" algn="just">
              <a:spcBef>
                <a:spcPts val="600"/>
              </a:spcBef>
              <a:spcAft>
                <a:spcPts val="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1381250" y="541675"/>
            <a:ext cx="6656100" cy="6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How would you evaluate RoboTech’s first three years in the US medical device market?</a:t>
            </a:r>
            <a:endParaRPr sz="1600"/>
          </a:p>
        </p:txBody>
      </p:sp>
      <p:sp>
        <p:nvSpPr>
          <p:cNvPr id="145" name="Google Shape;145;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46" name="Google Shape;146;p18"/>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1</a:t>
            </a:r>
            <a:endParaRPr sz="2000">
              <a:latin typeface="Lora"/>
              <a:ea typeface="Lora"/>
              <a:cs typeface="Lora"/>
              <a:sym typeface="Lora"/>
            </a:endParaRPr>
          </a:p>
        </p:txBody>
      </p:sp>
      <p:sp>
        <p:nvSpPr>
          <p:cNvPr id="147" name="Google Shape;147;p18"/>
          <p:cNvSpPr txBox="1"/>
          <p:nvPr>
            <p:ph idx="1" type="body"/>
          </p:nvPr>
        </p:nvSpPr>
        <p:spPr>
          <a:xfrm>
            <a:off x="1381250" y="1147975"/>
            <a:ext cx="6809700" cy="3601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1400"/>
              <a:t>Terceiro</a:t>
            </a:r>
            <a:r>
              <a:rPr b="1" lang="en" sz="1400"/>
              <a:t> Ano (2016)</a:t>
            </a:r>
            <a:endParaRPr b="1" sz="1400"/>
          </a:p>
          <a:p>
            <a:pPr indent="0" lvl="0" marL="0" rtl="0" algn="just">
              <a:spcBef>
                <a:spcPts val="600"/>
              </a:spcBef>
              <a:spcAft>
                <a:spcPts val="0"/>
              </a:spcAft>
              <a:buNone/>
            </a:pPr>
            <a:r>
              <a:t/>
            </a:r>
            <a:endParaRPr b="1" sz="600"/>
          </a:p>
          <a:p>
            <a:pPr indent="-304800" lvl="0" marL="457200" rtl="0" algn="just">
              <a:spcBef>
                <a:spcPts val="0"/>
              </a:spcBef>
              <a:spcAft>
                <a:spcPts val="0"/>
              </a:spcAft>
              <a:buClr>
                <a:srgbClr val="70ACFF"/>
              </a:buClr>
              <a:buSzPts val="1200"/>
              <a:buChar char="◉"/>
            </a:pPr>
            <a:r>
              <a:rPr lang="en" sz="1200">
                <a:solidFill>
                  <a:schemeClr val="dk1"/>
                </a:solidFill>
              </a:rPr>
              <a:t>O </a:t>
            </a:r>
            <a:r>
              <a:rPr b="1" lang="en" sz="1200">
                <a:solidFill>
                  <a:schemeClr val="dk1"/>
                </a:solidFill>
              </a:rPr>
              <a:t>único concorrente direto</a:t>
            </a:r>
            <a:r>
              <a:rPr lang="en" sz="1200">
                <a:solidFill>
                  <a:schemeClr val="dk1"/>
                </a:solidFill>
              </a:rPr>
              <a:t> vendeu apenas </a:t>
            </a:r>
            <a:r>
              <a:rPr b="1" lang="en" sz="1200">
                <a:solidFill>
                  <a:schemeClr val="dk1"/>
                </a:solidFill>
              </a:rPr>
              <a:t>10 unidades</a:t>
            </a:r>
            <a:r>
              <a:rPr lang="en" sz="1200">
                <a:solidFill>
                  <a:schemeClr val="dk1"/>
                </a:solidFill>
              </a:rPr>
              <a:t>;</a:t>
            </a:r>
            <a:endParaRPr sz="1200">
              <a:solidFill>
                <a:schemeClr val="dk1"/>
              </a:solidFill>
            </a:endParaRPr>
          </a:p>
          <a:p>
            <a:pPr indent="-304800" lvl="0" marL="457200" rtl="0" algn="just">
              <a:spcBef>
                <a:spcPts val="0"/>
              </a:spcBef>
              <a:spcAft>
                <a:spcPts val="0"/>
              </a:spcAft>
              <a:buClr>
                <a:srgbClr val="70ACFF"/>
              </a:buClr>
              <a:buSzPts val="1200"/>
              <a:buChar char="◉"/>
            </a:pPr>
            <a:r>
              <a:rPr lang="en" sz="1200">
                <a:solidFill>
                  <a:schemeClr val="dk1"/>
                </a:solidFill>
              </a:rPr>
              <a:t>Ao longo do ano, deparou-se com </a:t>
            </a:r>
            <a:r>
              <a:rPr b="1" lang="en" sz="1200">
                <a:solidFill>
                  <a:schemeClr val="dk1"/>
                </a:solidFill>
              </a:rPr>
              <a:t>novos desafios</a:t>
            </a:r>
            <a:r>
              <a:rPr lang="en" sz="1200">
                <a:solidFill>
                  <a:schemeClr val="dk1"/>
                </a:solidFill>
              </a:rPr>
              <a:t>, tais como:</a:t>
            </a:r>
            <a:endParaRPr sz="1200">
              <a:solidFill>
                <a:schemeClr val="dk1"/>
              </a:solidFill>
            </a:endParaRPr>
          </a:p>
          <a:p>
            <a:pPr indent="-304800" lvl="1" marL="914400" rtl="0" algn="just">
              <a:spcBef>
                <a:spcPts val="0"/>
              </a:spcBef>
              <a:spcAft>
                <a:spcPts val="0"/>
              </a:spcAft>
              <a:buClr>
                <a:srgbClr val="70ACFF"/>
              </a:buClr>
              <a:buSzPts val="1200"/>
              <a:buChar char="○"/>
            </a:pPr>
            <a:r>
              <a:rPr b="1" lang="en" sz="1200">
                <a:solidFill>
                  <a:schemeClr val="dk1"/>
                </a:solidFill>
              </a:rPr>
              <a:t>Medtronic e Mazor anunciaram um acordo</a:t>
            </a:r>
            <a:r>
              <a:rPr lang="en" sz="1200">
                <a:solidFill>
                  <a:schemeClr val="dk1"/>
                </a:solidFill>
              </a:rPr>
              <a:t> que consistia na promoção, desenvolvimento e distribuição global de produtos para a coluna vertebral;</a:t>
            </a:r>
            <a:endParaRPr sz="1200">
              <a:solidFill>
                <a:schemeClr val="dk1"/>
              </a:solidFill>
            </a:endParaRPr>
          </a:p>
          <a:p>
            <a:pPr indent="-304800" lvl="1" marL="914400" rtl="0" algn="just">
              <a:spcBef>
                <a:spcPts val="0"/>
              </a:spcBef>
              <a:spcAft>
                <a:spcPts val="0"/>
              </a:spcAft>
              <a:buClr>
                <a:srgbClr val="70ACFF"/>
              </a:buClr>
              <a:buSzPts val="1200"/>
              <a:buChar char="○"/>
            </a:pPr>
            <a:r>
              <a:rPr b="1" lang="en" sz="1200">
                <a:solidFill>
                  <a:schemeClr val="dk1"/>
                </a:solidFill>
              </a:rPr>
              <a:t>Zimmer comprou a Medtech</a:t>
            </a:r>
            <a:r>
              <a:rPr lang="en" sz="1200">
                <a:solidFill>
                  <a:schemeClr val="dk1"/>
                </a:solidFill>
              </a:rPr>
              <a:t>, empresa já estabelecida em 20 hospitais na Europa, América do Norte e Ásia. Mais tarde, anunciaram o seu novo dispositivo  cirúrgico  robótico para a coluna;</a:t>
            </a:r>
            <a:endParaRPr sz="1200">
              <a:solidFill>
                <a:schemeClr val="dk1"/>
              </a:solidFill>
            </a:endParaRPr>
          </a:p>
          <a:p>
            <a:pPr indent="-304800" lvl="1" marL="914400" rtl="0" algn="just">
              <a:spcBef>
                <a:spcPts val="0"/>
              </a:spcBef>
              <a:spcAft>
                <a:spcPts val="0"/>
              </a:spcAft>
              <a:buClr>
                <a:srgbClr val="70ACFF"/>
              </a:buClr>
              <a:buSzPts val="1200"/>
              <a:buChar char="○"/>
            </a:pPr>
            <a:r>
              <a:rPr b="1" lang="en" sz="1200">
                <a:solidFill>
                  <a:schemeClr val="dk1"/>
                </a:solidFill>
              </a:rPr>
              <a:t>Johnson &amp; Johnson, Verily e  Google’s life sciences coligaram-se</a:t>
            </a:r>
            <a:r>
              <a:rPr lang="en" sz="1200">
                <a:solidFill>
                  <a:schemeClr val="dk1"/>
                </a:solidFill>
              </a:rPr>
              <a:t> para desenvolver uma plataforma digital inteligente para cirurgia, com</a:t>
            </a:r>
            <a:r>
              <a:rPr b="1" lang="en" sz="1200">
                <a:solidFill>
                  <a:schemeClr val="dk1"/>
                </a:solidFill>
              </a:rPr>
              <a:t> investimento de 250 milhões</a:t>
            </a:r>
            <a:r>
              <a:rPr lang="en" sz="1200">
                <a:solidFill>
                  <a:schemeClr val="dk1"/>
                </a:solidFill>
              </a:rPr>
              <a:t> de dólares.</a:t>
            </a:r>
            <a:endParaRPr sz="1200">
              <a:solidFill>
                <a:schemeClr val="dk1"/>
              </a:solidFill>
            </a:endParaRPr>
          </a:p>
          <a:p>
            <a:pPr indent="-304800" lvl="0" marL="457200" rtl="0" algn="just">
              <a:spcBef>
                <a:spcPts val="0"/>
              </a:spcBef>
              <a:spcAft>
                <a:spcPts val="0"/>
              </a:spcAft>
              <a:buClr>
                <a:srgbClr val="70ACFF"/>
              </a:buClr>
              <a:buSzPts val="1200"/>
              <a:buChar char="◉"/>
            </a:pPr>
            <a:r>
              <a:rPr b="1" lang="en" sz="1200">
                <a:solidFill>
                  <a:schemeClr val="dk1"/>
                </a:solidFill>
              </a:rPr>
              <a:t>MedTronic tentou comprar a RoboTech</a:t>
            </a:r>
            <a:r>
              <a:rPr lang="en" sz="1200">
                <a:solidFill>
                  <a:schemeClr val="dk1"/>
                </a:solidFill>
              </a:rPr>
              <a:t> antes de adquirir a Mazor;</a:t>
            </a:r>
            <a:endParaRPr sz="1200">
              <a:solidFill>
                <a:schemeClr val="dk1"/>
              </a:solidFill>
            </a:endParaRPr>
          </a:p>
          <a:p>
            <a:pPr indent="-304800" lvl="0" marL="457200" rtl="0" algn="just">
              <a:spcBef>
                <a:spcPts val="0"/>
              </a:spcBef>
              <a:spcAft>
                <a:spcPts val="0"/>
              </a:spcAft>
              <a:buClr>
                <a:srgbClr val="70ACFF"/>
              </a:buClr>
              <a:buSzPts val="1200"/>
              <a:buChar char="◉"/>
            </a:pPr>
            <a:r>
              <a:rPr lang="en" sz="1200">
                <a:solidFill>
                  <a:schemeClr val="dk1"/>
                </a:solidFill>
              </a:rPr>
              <a:t>No fim do ano, a </a:t>
            </a:r>
            <a:r>
              <a:rPr b="1" lang="en" sz="1200">
                <a:solidFill>
                  <a:schemeClr val="dk1"/>
                </a:solidFill>
              </a:rPr>
              <a:t>RoboTech tinha vendido 110 unidades</a:t>
            </a:r>
            <a:r>
              <a:rPr lang="en" sz="1200">
                <a:solidFill>
                  <a:schemeClr val="dk1"/>
                </a:solidFill>
              </a:rPr>
              <a:t>, apenas mais 20 que os seus competidores. A </a:t>
            </a:r>
            <a:r>
              <a:rPr b="1" lang="en" sz="1200">
                <a:solidFill>
                  <a:schemeClr val="dk1"/>
                </a:solidFill>
              </a:rPr>
              <a:t>procura excedeu a capacidade da indústria de 220</a:t>
            </a:r>
            <a:r>
              <a:rPr lang="en" sz="1200">
                <a:solidFill>
                  <a:schemeClr val="dk1"/>
                </a:solidFill>
              </a:rPr>
              <a:t>, confirmado pelo número de encomendas de fim de ano, 20 para a RoboTech e 30 para os seus competidores.</a:t>
            </a:r>
            <a:endParaRPr sz="1200">
              <a:solidFill>
                <a:schemeClr val="dk1"/>
              </a:solidFill>
            </a:endParaRPr>
          </a:p>
          <a:p>
            <a:pPr indent="0" lvl="0" marL="0" rtl="0" algn="just">
              <a:spcBef>
                <a:spcPts val="600"/>
              </a:spcBef>
              <a:spcAft>
                <a:spcPts val="0"/>
              </a:spcAft>
              <a:buNone/>
            </a:pPr>
            <a:r>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1381250" y="541675"/>
            <a:ext cx="6656100" cy="6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How would you evaluate RoboTech’s first three years in the US medical device market?</a:t>
            </a:r>
            <a:endParaRPr sz="1600"/>
          </a:p>
        </p:txBody>
      </p:sp>
      <p:sp>
        <p:nvSpPr>
          <p:cNvPr id="153" name="Google Shape;153;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4" name="Google Shape;154;p19"/>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1</a:t>
            </a:r>
            <a:endParaRPr sz="2000">
              <a:latin typeface="Lora"/>
              <a:ea typeface="Lora"/>
              <a:cs typeface="Lora"/>
              <a:sym typeface="Lora"/>
            </a:endParaRPr>
          </a:p>
        </p:txBody>
      </p:sp>
      <p:sp>
        <p:nvSpPr>
          <p:cNvPr id="155" name="Google Shape;155;p19"/>
          <p:cNvSpPr txBox="1"/>
          <p:nvPr>
            <p:ph idx="1" type="body"/>
          </p:nvPr>
        </p:nvSpPr>
        <p:spPr>
          <a:xfrm>
            <a:off x="1381250" y="1147975"/>
            <a:ext cx="6809700" cy="3601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100">
                <a:solidFill>
                  <a:schemeClr val="dk1"/>
                </a:solidFill>
              </a:rPr>
              <a:t>Em 2014, a RoboTech </a:t>
            </a:r>
            <a:r>
              <a:rPr b="1" lang="en" sz="1100">
                <a:solidFill>
                  <a:schemeClr val="dk1"/>
                </a:solidFill>
              </a:rPr>
              <a:t>obteve prejuízo</a:t>
            </a:r>
            <a:r>
              <a:rPr lang="en" sz="1100">
                <a:solidFill>
                  <a:schemeClr val="dk1"/>
                </a:solidFill>
              </a:rPr>
              <a:t> </a:t>
            </a:r>
            <a:r>
              <a:rPr lang="en" sz="1100">
                <a:solidFill>
                  <a:schemeClr val="dk1"/>
                </a:solidFill>
              </a:rPr>
              <a:t>maioritariamente</a:t>
            </a:r>
            <a:r>
              <a:rPr lang="en" sz="1100">
                <a:solidFill>
                  <a:schemeClr val="dk1"/>
                </a:solidFill>
              </a:rPr>
              <a:t> devido ao grande investimento em pesquisa e desenvolvimento. Ao longo dos três anos, </a:t>
            </a:r>
            <a:r>
              <a:rPr lang="en" sz="1100">
                <a:solidFill>
                  <a:schemeClr val="dk1"/>
                </a:solidFill>
              </a:rPr>
              <a:t>apesar de se verificar um </a:t>
            </a:r>
            <a:r>
              <a:rPr b="1" lang="en" sz="1100">
                <a:solidFill>
                  <a:schemeClr val="dk1"/>
                </a:solidFill>
              </a:rPr>
              <a:t>aumento de gastos de operação</a:t>
            </a:r>
            <a:r>
              <a:rPr lang="en" sz="1100">
                <a:solidFill>
                  <a:schemeClr val="dk1"/>
                </a:solidFill>
              </a:rPr>
              <a:t>, </a:t>
            </a:r>
            <a:r>
              <a:rPr lang="en" sz="1100">
                <a:solidFill>
                  <a:schemeClr val="dk1"/>
                </a:solidFill>
              </a:rPr>
              <a:t>o </a:t>
            </a:r>
            <a:r>
              <a:rPr b="1" lang="en" sz="1100">
                <a:solidFill>
                  <a:schemeClr val="dk1"/>
                </a:solidFill>
              </a:rPr>
              <a:t>crescimento</a:t>
            </a:r>
            <a:r>
              <a:rPr b="1" lang="en" sz="1100">
                <a:solidFill>
                  <a:schemeClr val="dk1"/>
                </a:solidFill>
              </a:rPr>
              <a:t> das receitas é superior ao custo de vendas</a:t>
            </a:r>
            <a:r>
              <a:rPr lang="en" sz="1100">
                <a:solidFill>
                  <a:schemeClr val="dk1"/>
                </a:solidFill>
              </a:rPr>
              <a:t>, resultando num </a:t>
            </a:r>
            <a:r>
              <a:rPr b="1" lang="en" sz="1100">
                <a:solidFill>
                  <a:schemeClr val="dk1"/>
                </a:solidFill>
              </a:rPr>
              <a:t>crescimento do lucro</a:t>
            </a:r>
            <a:r>
              <a:rPr lang="en" sz="1100">
                <a:solidFill>
                  <a:schemeClr val="dk1"/>
                </a:solidFill>
              </a:rPr>
              <a:t>.</a:t>
            </a:r>
            <a:endParaRPr sz="1100">
              <a:solidFill>
                <a:schemeClr val="dk1"/>
              </a:solidFill>
            </a:endParaRPr>
          </a:p>
          <a:p>
            <a:pPr indent="0" lvl="0" marL="0" rtl="0" algn="just">
              <a:spcBef>
                <a:spcPts val="600"/>
              </a:spcBef>
              <a:spcAft>
                <a:spcPts val="0"/>
              </a:spcAft>
              <a:buNone/>
            </a:pPr>
            <a:r>
              <a:rPr lang="en" sz="1100">
                <a:solidFill>
                  <a:schemeClr val="dk1"/>
                </a:solidFill>
              </a:rPr>
              <a:t>Os </a:t>
            </a:r>
            <a:r>
              <a:rPr b="1" lang="en" sz="1100">
                <a:solidFill>
                  <a:schemeClr val="dk1"/>
                </a:solidFill>
              </a:rPr>
              <a:t>custos com o departamento de marketing e vendas também aumentaram</a:t>
            </a:r>
            <a:r>
              <a:rPr lang="en" sz="1100">
                <a:solidFill>
                  <a:schemeClr val="dk1"/>
                </a:solidFill>
              </a:rPr>
              <a:t> com o intuito de contrariar o descontentamento dos clientes provocado pelos atrasos nas entregas das encomendas e pelo novo sistema de depósito de 30% por encomenda.</a:t>
            </a:r>
            <a:endParaRPr sz="1100">
              <a:solidFill>
                <a:schemeClr val="dk1"/>
              </a:solidFill>
            </a:endParaRPr>
          </a:p>
        </p:txBody>
      </p:sp>
      <p:pic>
        <p:nvPicPr>
          <p:cNvPr id="156" name="Google Shape;156;p19" title="Points scored"/>
          <p:cNvPicPr preferRelativeResize="0"/>
          <p:nvPr/>
        </p:nvPicPr>
        <p:blipFill>
          <a:blip r:embed="rId3">
            <a:alphaModFix/>
          </a:blip>
          <a:stretch>
            <a:fillRect/>
          </a:stretch>
        </p:blipFill>
        <p:spPr>
          <a:xfrm>
            <a:off x="4900175" y="2593150"/>
            <a:ext cx="3781374" cy="2338148"/>
          </a:xfrm>
          <a:prstGeom prst="rect">
            <a:avLst/>
          </a:prstGeom>
          <a:noFill/>
          <a:ln>
            <a:noFill/>
          </a:ln>
        </p:spPr>
      </p:pic>
      <p:pic>
        <p:nvPicPr>
          <p:cNvPr id="157" name="Google Shape;157;p19" title="Points scored"/>
          <p:cNvPicPr preferRelativeResize="0"/>
          <p:nvPr/>
        </p:nvPicPr>
        <p:blipFill>
          <a:blip r:embed="rId4">
            <a:alphaModFix/>
          </a:blip>
          <a:stretch>
            <a:fillRect/>
          </a:stretch>
        </p:blipFill>
        <p:spPr>
          <a:xfrm>
            <a:off x="832549" y="2593150"/>
            <a:ext cx="3781374" cy="233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1381250" y="541675"/>
            <a:ext cx="68097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rPr>
              <a:t>What do you think it has done most effectively and where it has fallen short?</a:t>
            </a:r>
            <a:endParaRPr sz="1600"/>
          </a:p>
        </p:txBody>
      </p:sp>
      <p:sp>
        <p:nvSpPr>
          <p:cNvPr id="163" name="Google Shape;163;p20"/>
          <p:cNvSpPr txBox="1"/>
          <p:nvPr>
            <p:ph idx="1" type="body"/>
          </p:nvPr>
        </p:nvSpPr>
        <p:spPr>
          <a:xfrm>
            <a:off x="1381250" y="1212075"/>
            <a:ext cx="6809700" cy="3888000"/>
          </a:xfrm>
          <a:prstGeom prst="rect">
            <a:avLst/>
          </a:prstGeom>
        </p:spPr>
        <p:txBody>
          <a:bodyPr anchorCtr="0" anchor="t" bIns="91425" lIns="114300" spcFirstLastPara="1" rIns="91425" wrap="square" tIns="91425">
            <a:noAutofit/>
          </a:bodyPr>
          <a:lstStyle/>
          <a:p>
            <a:pPr indent="0" lvl="0" marL="0" rtl="0" algn="just">
              <a:spcBef>
                <a:spcPts val="600"/>
              </a:spcBef>
              <a:spcAft>
                <a:spcPts val="0"/>
              </a:spcAft>
              <a:buClr>
                <a:srgbClr val="000000"/>
              </a:buClr>
              <a:buSzPts val="1100"/>
              <a:buFont typeface="Arial"/>
              <a:buNone/>
            </a:pPr>
            <a:r>
              <a:rPr b="1" lang="en" sz="1400"/>
              <a:t>Effectively</a:t>
            </a:r>
            <a:endParaRPr b="1" sz="1400"/>
          </a:p>
          <a:p>
            <a:pPr indent="-190500" lvl="0" marL="228600" rtl="0" algn="just">
              <a:lnSpc>
                <a:spcPct val="115000"/>
              </a:lnSpc>
              <a:spcBef>
                <a:spcPts val="600"/>
              </a:spcBef>
              <a:spcAft>
                <a:spcPts val="0"/>
              </a:spcAft>
              <a:buSzPts val="1200"/>
              <a:buChar char="◉"/>
            </a:pPr>
            <a:r>
              <a:rPr lang="en" sz="1200"/>
              <a:t>RoboTech foi inteligente ao investir em cirurgias assistidas por robôs, dado o </a:t>
            </a:r>
            <a:r>
              <a:rPr b="1" lang="en" sz="1200"/>
              <a:t>rápido aumento da procura de cirurgia ortopédica</a:t>
            </a:r>
            <a:r>
              <a:rPr lang="en" sz="1200"/>
              <a:t>, associado ao </a:t>
            </a:r>
            <a:r>
              <a:rPr b="1" lang="en" sz="1200"/>
              <a:t>crescimento de uma população mais idosa</a:t>
            </a:r>
            <a:r>
              <a:rPr lang="en" sz="1200"/>
              <a:t>; e à falta de dedicação por parte de empresas competidoras a robôs ortopédicos;</a:t>
            </a:r>
            <a:endParaRPr sz="1200"/>
          </a:p>
          <a:p>
            <a:pPr indent="-190500" lvl="0" marL="228600" rtl="0" algn="just">
              <a:lnSpc>
                <a:spcPct val="115000"/>
              </a:lnSpc>
              <a:spcBef>
                <a:spcPts val="0"/>
              </a:spcBef>
              <a:spcAft>
                <a:spcPts val="0"/>
              </a:spcAft>
              <a:buSzPts val="1200"/>
              <a:buChar char="◉"/>
            </a:pPr>
            <a:r>
              <a:rPr lang="en" sz="1200"/>
              <a:t>A cirurgia da coluna vertebral provou-se não tão eficaz como se pensava anteriormente - </a:t>
            </a:r>
            <a:r>
              <a:rPr b="1" lang="en" sz="1200"/>
              <a:t>um quarto dos pacientes ficavam insatisfeitos com os resultados</a:t>
            </a:r>
            <a:r>
              <a:rPr lang="en" sz="1200"/>
              <a:t> - e Chen tinha a </a:t>
            </a:r>
            <a:r>
              <a:rPr b="1" lang="en" sz="1200"/>
              <a:t>tecnologia para mudar</a:t>
            </a:r>
            <a:r>
              <a:rPr lang="en" sz="1200"/>
              <a:t> isso. Boa </a:t>
            </a:r>
            <a:r>
              <a:rPr b="1" lang="en" sz="1200"/>
              <a:t>exploração de uma lacuna no setor</a:t>
            </a:r>
            <a:r>
              <a:rPr lang="en" sz="1200"/>
              <a:t>;</a:t>
            </a:r>
            <a:endParaRPr sz="1200"/>
          </a:p>
          <a:p>
            <a:pPr indent="-190500" lvl="0" marL="228600" rtl="0" algn="just">
              <a:lnSpc>
                <a:spcPct val="115000"/>
              </a:lnSpc>
              <a:spcBef>
                <a:spcPts val="0"/>
              </a:spcBef>
              <a:spcAft>
                <a:spcPts val="0"/>
              </a:spcAft>
              <a:buSzPts val="1200"/>
              <a:buChar char="◉"/>
            </a:pPr>
            <a:r>
              <a:rPr b="1" lang="en" sz="1200"/>
              <a:t>Seleção inteligente de instalações, cirurgiões e pacientes</a:t>
            </a:r>
            <a:r>
              <a:rPr lang="en" sz="1200"/>
              <a:t> contactados para uma melhor promoção do </a:t>
            </a:r>
            <a:r>
              <a:rPr i="1" lang="en" sz="1200"/>
              <a:t>Kinetics System</a:t>
            </a:r>
            <a:r>
              <a:rPr lang="en" sz="1200"/>
              <a:t>, tendo alcançado muitos sem a necessidade de grandes gastos;</a:t>
            </a:r>
            <a:endParaRPr sz="1200"/>
          </a:p>
          <a:p>
            <a:pPr indent="-190500" lvl="0" marL="228600" rtl="0" algn="just">
              <a:lnSpc>
                <a:spcPct val="115000"/>
              </a:lnSpc>
              <a:spcBef>
                <a:spcPts val="0"/>
              </a:spcBef>
              <a:spcAft>
                <a:spcPts val="0"/>
              </a:spcAft>
              <a:buSzPts val="1200"/>
              <a:buChar char="◉"/>
            </a:pPr>
            <a:r>
              <a:rPr b="1" lang="en" sz="1200"/>
              <a:t>Forte lançamento no primeiro ano</a:t>
            </a:r>
            <a:r>
              <a:rPr lang="en" sz="1200"/>
              <a:t> e, além de questões emergentes, a operação conseguiu </a:t>
            </a:r>
            <a:r>
              <a:rPr b="1" lang="en" sz="1200"/>
              <a:t>obter lucro</a:t>
            </a:r>
            <a:r>
              <a:rPr lang="en" sz="1200"/>
              <a:t> no 2º ano.</a:t>
            </a:r>
            <a:endParaRPr sz="1200"/>
          </a:p>
        </p:txBody>
      </p:sp>
      <p:sp>
        <p:nvSpPr>
          <p:cNvPr id="164" name="Google Shape;164;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65" name="Google Shape;165;p20"/>
          <p:cNvSpPr txBox="1"/>
          <p:nvPr/>
        </p:nvSpPr>
        <p:spPr>
          <a:xfrm>
            <a:off x="832550" y="541675"/>
            <a:ext cx="3768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ora"/>
                <a:ea typeface="Lora"/>
                <a:cs typeface="Lora"/>
                <a:sym typeface="Lora"/>
              </a:rPr>
              <a:t>1</a:t>
            </a:r>
            <a:endParaRPr sz="2000">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