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716" r:id="rId2"/>
    <p:sldId id="277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26" r:id="rId11"/>
    <p:sldId id="727" r:id="rId12"/>
    <p:sldId id="750" r:id="rId13"/>
    <p:sldId id="728" r:id="rId14"/>
    <p:sldId id="729" r:id="rId15"/>
    <p:sldId id="730" r:id="rId16"/>
    <p:sldId id="754" r:id="rId17"/>
    <p:sldId id="755" r:id="rId18"/>
    <p:sldId id="756" r:id="rId19"/>
    <p:sldId id="757" r:id="rId20"/>
    <p:sldId id="758" r:id="rId21"/>
    <p:sldId id="759" r:id="rId22"/>
    <p:sldId id="760" r:id="rId23"/>
    <p:sldId id="761" r:id="rId24"/>
    <p:sldId id="762" r:id="rId25"/>
    <p:sldId id="767" r:id="rId26"/>
    <p:sldId id="768" r:id="rId27"/>
    <p:sldId id="769" r:id="rId28"/>
    <p:sldId id="746" r:id="rId29"/>
    <p:sldId id="747" r:id="rId30"/>
    <p:sldId id="765" r:id="rId31"/>
    <p:sldId id="763" r:id="rId32"/>
    <p:sldId id="764" r:id="rId33"/>
    <p:sldId id="748" r:id="rId34"/>
    <p:sldId id="766" r:id="rId35"/>
    <p:sldId id="770" r:id="rId36"/>
    <p:sldId id="771" r:id="rId37"/>
    <p:sldId id="772" r:id="rId38"/>
    <p:sldId id="773" r:id="rId39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60"/>
  </p:normalViewPr>
  <p:slideViewPr>
    <p:cSldViewPr>
      <p:cViewPr varScale="1">
        <p:scale>
          <a:sx n="71" d="100"/>
          <a:sy n="71" d="100"/>
        </p:scale>
        <p:origin x="1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apachefriend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xdebug.org/wizar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1: INTRODUCCIÓ A PHP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8111729" y="2204765"/>
            <a:ext cx="1800225" cy="2159000"/>
          </a:xfrm>
          <a:prstGeom prst="can">
            <a:avLst>
              <a:gd name="adj" fmla="val 2998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2566591" y="2204765"/>
            <a:ext cx="3529013" cy="2159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3865166" y="2852466"/>
            <a:ext cx="936625" cy="1296987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865166" y="2925491"/>
            <a:ext cx="9366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Página</a:t>
            </a:r>
            <a:br>
              <a:rPr kumimoji="1" lang="es-ES">
                <a:latin typeface="Arial" pitchFamily="34" charset="0"/>
              </a:rPr>
            </a:br>
            <a:r>
              <a:rPr kumimoji="1" lang="es-ES">
                <a:latin typeface="Arial" pitchFamily="34" charset="0"/>
              </a:rPr>
              <a:t>HTML</a:t>
            </a: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4009628" y="350175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4009628" y="364462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4009628" y="378909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4009628" y="393355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4798616" y="3500165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8543529" y="2852466"/>
            <a:ext cx="936625" cy="1296987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8543529" y="2925491"/>
            <a:ext cx="9366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Página</a:t>
            </a:r>
            <a:br>
              <a:rPr kumimoji="1" lang="es-ES">
                <a:latin typeface="Arial" pitchFamily="34" charset="0"/>
              </a:rPr>
            </a:br>
            <a:r>
              <a:rPr kumimoji="1" lang="es-ES">
                <a:latin typeface="Arial" pitchFamily="34" charset="0"/>
              </a:rPr>
              <a:t>HTML</a:t>
            </a: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8687990" y="350175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8687990" y="364462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8687990" y="378909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8687990" y="393355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6382940" y="2996927"/>
            <a:ext cx="1443038" cy="966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6671866" y="3284265"/>
            <a:ext cx="954107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internet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3647678" y="2276202"/>
            <a:ext cx="1531188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Servidor web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399065" y="2204766"/>
            <a:ext cx="142859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Cliente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(navegador)</a:t>
            </a: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2999979" y="5228953"/>
            <a:ext cx="26638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200">
                <a:latin typeface="Courier New" pitchFamily="49" charset="0"/>
              </a:rPr>
              <a:t>&lt;P&gt;Hola, Ana&lt;/P&gt;</a:t>
            </a: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4154090" y="4147866"/>
            <a:ext cx="287338" cy="1081087"/>
          </a:xfrm>
          <a:prstGeom prst="downArrow">
            <a:avLst>
              <a:gd name="adj1" fmla="val 50000"/>
              <a:gd name="adj2" fmla="val 9406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8832454" y="4147866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53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248128" y="4797153"/>
            <a:ext cx="2705100" cy="1266825"/>
          </a:xfrm>
          <a:prstGeom prst="rect">
            <a:avLst/>
          </a:prstGeom>
        </p:spPr>
      </p:pic>
      <p:sp>
        <p:nvSpPr>
          <p:cNvPr id="2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PAGINAS WEB ESTATICAS</a:t>
            </a:r>
            <a:endParaRPr lang="es-ES" sz="4400" dirty="0"/>
          </a:p>
        </p:txBody>
      </p:sp>
      <p:sp>
        <p:nvSpPr>
          <p:cNvPr id="2" name="Rectángulo 1"/>
          <p:cNvSpPr/>
          <p:nvPr/>
        </p:nvSpPr>
        <p:spPr>
          <a:xfrm>
            <a:off x="1269006" y="1406427"/>
            <a:ext cx="257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PAGINAS </a:t>
            </a:r>
            <a:r>
              <a:rPr lang="es-ES" b="1" dirty="0"/>
              <a:t>WEB ESTATICAS</a:t>
            </a:r>
          </a:p>
        </p:txBody>
      </p:sp>
    </p:spTree>
    <p:extLst>
      <p:ext uri="{BB962C8B-B14F-4D97-AF65-F5344CB8AC3E}">
        <p14:creationId xmlns:p14="http://schemas.microsoft.com/office/powerpoint/2010/main" val="1234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90600" y="1143001"/>
            <a:ext cx="10972800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s-ES" sz="2800" b="1" dirty="0" smtClean="0"/>
              <a:t>PAGINAS </a:t>
            </a:r>
            <a:r>
              <a:rPr lang="es-ES" sz="2800" b="1" dirty="0"/>
              <a:t>WEB </a:t>
            </a:r>
            <a:r>
              <a:rPr lang="es-ES" sz="2800" b="1" dirty="0" smtClean="0"/>
              <a:t>DINAMICAS</a:t>
            </a:r>
            <a:endParaRPr lang="es-ES_tradnl" sz="2800" b="1" dirty="0" smtClean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 smtClean="0"/>
              <a:t>Página </a:t>
            </a:r>
            <a:r>
              <a:rPr lang="es-ES_tradnl" sz="2800" dirty="0"/>
              <a:t>cuyos contenidos pueden cambiar en función de la interactividad con el usuario.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Las páginas web dinámicas ofrecen funcionalidades de acceso a bases de datos.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Esto se consigue mediante lenguajes de script de servidor, como PHP, ASP, JSP, PERL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Son lenguajes que se ejecutan en el servidor. El resultado de dicha ejecución es una página escrita en HTML, CSS ó </a:t>
            </a:r>
            <a:r>
              <a:rPr lang="es-ES_tradnl" sz="2800" dirty="0" err="1"/>
              <a:t>JavaScript</a:t>
            </a:r>
            <a:r>
              <a:rPr lang="es-ES_tradnl" sz="2800" dirty="0"/>
              <a:t>.</a:t>
            </a:r>
            <a:endParaRPr lang="en-U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PAGINAS WEB DINAMICAS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70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66800" y="1295400"/>
            <a:ext cx="10668000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s-ES" sz="2800" b="1" dirty="0" smtClean="0"/>
              <a:t>PAGINAS </a:t>
            </a:r>
            <a:r>
              <a:rPr lang="es-ES" sz="2800" b="1" dirty="0"/>
              <a:t>WEB DINAMICAS</a:t>
            </a:r>
          </a:p>
          <a:p>
            <a:pPr marL="457200" indent="-457200">
              <a:spcBef>
                <a:spcPct val="20000"/>
              </a:spcBef>
            </a:pPr>
            <a:r>
              <a:rPr lang="es-ES_tradnl" sz="2800" b="1" dirty="0" smtClean="0">
                <a:solidFill>
                  <a:srgbClr val="FF0000"/>
                </a:solidFill>
              </a:rPr>
              <a:t>Proceso </a:t>
            </a:r>
            <a:r>
              <a:rPr lang="es-ES_tradnl" sz="2800" b="1" dirty="0">
                <a:solidFill>
                  <a:srgbClr val="FF0000"/>
                </a:solidFill>
              </a:rPr>
              <a:t>Visualización de una Página </a:t>
            </a:r>
            <a:r>
              <a:rPr lang="es-ES_tradnl" sz="2800" b="1" dirty="0" smtClean="0">
                <a:solidFill>
                  <a:srgbClr val="FF0000"/>
                </a:solidFill>
              </a:rPr>
              <a:t>dinámica</a:t>
            </a:r>
            <a:endParaRPr lang="es-ES_tradnl" sz="28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s-ES_tradnl" sz="2800" b="1" dirty="0">
                <a:solidFill>
                  <a:srgbClr val="FF0000"/>
                </a:solidFill>
              </a:rPr>
              <a:t> </a:t>
            </a:r>
            <a:r>
              <a:rPr lang="es-ES" sz="2800" dirty="0" smtClean="0"/>
              <a:t>El </a:t>
            </a:r>
            <a:r>
              <a:rPr lang="es-ES" sz="2800" dirty="0"/>
              <a:t>navegador pide acceder a la página PHP. </a:t>
            </a:r>
            <a:endParaRPr lang="es-ES" sz="2800" dirty="0" smtClean="0"/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" sz="2800" dirty="0" smtClean="0"/>
              <a:t>El </a:t>
            </a:r>
            <a:r>
              <a:rPr lang="es-ES" sz="2800" dirty="0"/>
              <a:t>servidor busca la página </a:t>
            </a:r>
            <a:r>
              <a:rPr lang="es-ES" sz="2800" dirty="0" smtClean="0"/>
              <a:t>solicitada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" sz="2800" dirty="0" smtClean="0"/>
              <a:t>El </a:t>
            </a:r>
            <a:r>
              <a:rPr lang="es-ES" sz="2800" dirty="0"/>
              <a:t>servidor pasa la página con extensión PHP al interprete PHP para que ejecute los </a:t>
            </a:r>
            <a:r>
              <a:rPr lang="es-ES" sz="2800" dirty="0" smtClean="0"/>
              <a:t>scripts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" sz="2800" dirty="0" smtClean="0"/>
              <a:t>El </a:t>
            </a:r>
            <a:r>
              <a:rPr lang="es-ES" sz="2800" dirty="0"/>
              <a:t>interprete PHP devuelve el documento resultante al servidor, como código </a:t>
            </a:r>
            <a:r>
              <a:rPr lang="es-ES" sz="2800" dirty="0" smtClean="0"/>
              <a:t>HTML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" sz="2800" dirty="0" smtClean="0"/>
              <a:t>El </a:t>
            </a:r>
            <a:r>
              <a:rPr lang="es-ES" sz="2800" dirty="0"/>
              <a:t>servidor devuelve la página al navegador. </a:t>
            </a:r>
            <a:endParaRPr lang="es-ES" sz="2800" dirty="0" smtClean="0"/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" sz="2800" dirty="0" smtClean="0"/>
              <a:t>El </a:t>
            </a:r>
            <a:r>
              <a:rPr lang="es-ES" sz="2800" dirty="0"/>
              <a:t>navegador interpreta el documento y lo presenta en pantalla</a:t>
            </a:r>
            <a:endParaRPr lang="en-U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PAGINAS WEB DINAMICAS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475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8112746" y="2060848"/>
            <a:ext cx="1800225" cy="2159000"/>
          </a:xfrm>
          <a:prstGeom prst="can">
            <a:avLst>
              <a:gd name="adj" fmla="val 2998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67608" y="2060848"/>
            <a:ext cx="3529012" cy="2159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83509" y="2708549"/>
            <a:ext cx="936625" cy="1296987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83509" y="2781574"/>
            <a:ext cx="9366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Página</a:t>
            </a:r>
            <a:br>
              <a:rPr kumimoji="1" lang="es-ES">
                <a:latin typeface="Arial" pitchFamily="34" charset="0"/>
              </a:rPr>
            </a:br>
            <a:r>
              <a:rPr kumimoji="1" lang="es-ES">
                <a:latin typeface="Arial" pitchFamily="34" charset="0"/>
              </a:rPr>
              <a:t>PHP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27970" y="33578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927970" y="350071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27970" y="364517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927970" y="37896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18546" y="335624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791570" y="3356249"/>
            <a:ext cx="117211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Intérprete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PHP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942509" y="2708549"/>
            <a:ext cx="936625" cy="1296987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42509" y="2781574"/>
            <a:ext cx="9366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Página</a:t>
            </a:r>
            <a:br>
              <a:rPr kumimoji="1" lang="es-ES">
                <a:latin typeface="Arial" pitchFamily="34" charset="0"/>
              </a:rPr>
            </a:br>
            <a:r>
              <a:rPr kumimoji="1" lang="es-ES">
                <a:latin typeface="Arial" pitchFamily="34" charset="0"/>
              </a:rPr>
              <a:t>HTML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086970" y="33578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086970" y="350071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086970" y="364517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086970" y="37896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44546" y="2708549"/>
            <a:ext cx="936625" cy="1296987"/>
          </a:xfrm>
          <a:prstGeom prst="foldedCorner">
            <a:avLst>
              <a:gd name="adj" fmla="val 1250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544546" y="2781574"/>
            <a:ext cx="936625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Página</a:t>
            </a:r>
            <a:br>
              <a:rPr kumimoji="1" lang="es-ES">
                <a:latin typeface="Arial" pitchFamily="34" charset="0"/>
              </a:rPr>
            </a:br>
            <a:r>
              <a:rPr kumimoji="1" lang="es-ES">
                <a:latin typeface="Arial" pitchFamily="34" charset="0"/>
              </a:rPr>
              <a:t>HTML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8689008" y="33578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689008" y="350071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689008" y="364517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689008" y="378963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880721" y="335624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6383959" y="2853010"/>
            <a:ext cx="1443037" cy="966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672884" y="3140348"/>
            <a:ext cx="954107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internet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648695" y="2132285"/>
            <a:ext cx="1531188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Servidor web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8400083" y="2060849"/>
            <a:ext cx="142859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Cliente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es-ES">
                <a:latin typeface="Arial" pitchFamily="34" charset="0"/>
              </a:rPr>
              <a:t>(navegador)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135809" y="4653235"/>
            <a:ext cx="324008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s-ES_tradnl" sz="1200">
                <a:latin typeface="Courier New" pitchFamily="49" charset="0"/>
              </a:rPr>
              <a:t>&lt;?PHP</a:t>
            </a:r>
          </a:p>
          <a:p>
            <a:r>
              <a:rPr kumimoji="1" lang="es-ES_tradnl" sz="1200">
                <a:latin typeface="Courier New" pitchFamily="49" charset="0"/>
              </a:rPr>
              <a:t>  $nombre = "Ana";</a:t>
            </a:r>
          </a:p>
          <a:p>
            <a:r>
              <a:rPr kumimoji="1" lang="es-ES_tradnl" sz="1200">
                <a:latin typeface="Courier New" pitchFamily="49" charset="0"/>
              </a:rPr>
              <a:t>  print ("&lt;P&gt;Hola, $nombre&lt;/P&gt;");</a:t>
            </a:r>
          </a:p>
          <a:p>
            <a:r>
              <a:rPr kumimoji="1" lang="es-ES_tradnl" sz="1200">
                <a:latin typeface="Courier New" pitchFamily="49" charset="0"/>
              </a:rPr>
              <a:t>?&gt;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856534" y="5661298"/>
            <a:ext cx="3889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200">
                <a:latin typeface="Courier New" pitchFamily="49" charset="0"/>
              </a:rPr>
              <a:t>&lt;P&gt;Hola, Ana&lt;/P&gt;</a:t>
            </a:r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3072434" y="4003949"/>
            <a:ext cx="287337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8833470" y="4003949"/>
            <a:ext cx="287338" cy="649287"/>
          </a:xfrm>
          <a:prstGeom prst="downArrow">
            <a:avLst>
              <a:gd name="adj1" fmla="val 50000"/>
              <a:gd name="adj2" fmla="val 5649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5448920" y="4003949"/>
            <a:ext cx="287338" cy="1660525"/>
          </a:xfrm>
          <a:prstGeom prst="downArrow">
            <a:avLst>
              <a:gd name="adj1" fmla="val 50000"/>
              <a:gd name="adj2" fmla="val 144475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39" name="Picture 3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86900" y="4652963"/>
            <a:ext cx="2705100" cy="1266825"/>
          </a:xfrm>
          <a:prstGeom prst="rect">
            <a:avLst/>
          </a:prstGeom>
        </p:spPr>
      </p:pic>
      <p:sp>
        <p:nvSpPr>
          <p:cNvPr id="4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PAGINAS WEB DINAMICAS</a:t>
            </a:r>
            <a:endParaRPr lang="es-ES" sz="4400" dirty="0"/>
          </a:p>
        </p:txBody>
      </p:sp>
      <p:sp>
        <p:nvSpPr>
          <p:cNvPr id="41" name="6 Rectángulo"/>
          <p:cNvSpPr/>
          <p:nvPr/>
        </p:nvSpPr>
        <p:spPr>
          <a:xfrm>
            <a:off x="1066800" y="12954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s-ES" sz="2800" b="1" dirty="0" smtClean="0"/>
              <a:t>PAGINAS </a:t>
            </a:r>
            <a:r>
              <a:rPr lang="es-ES" sz="2800" b="1" dirty="0"/>
              <a:t>WEB </a:t>
            </a:r>
            <a:r>
              <a:rPr lang="es-ES" sz="2800" b="1" dirty="0" smtClean="0"/>
              <a:t>DINAMICAS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2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14400" y="1676400"/>
            <a:ext cx="109728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_tradnl" sz="2800" b="1" dirty="0">
                <a:solidFill>
                  <a:srgbClr val="FF0000"/>
                </a:solidFill>
              </a:rPr>
              <a:t>Requisitos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Servidor web Apache (www.apache.org)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Módulo PHP (www.php.net)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Base de datos </a:t>
            </a:r>
            <a:r>
              <a:rPr lang="es-ES_tradnl" sz="2800" dirty="0" err="1"/>
              <a:t>MySQL</a:t>
            </a:r>
            <a:r>
              <a:rPr lang="es-ES_tradnl" sz="2800" dirty="0"/>
              <a:t> (</a:t>
            </a:r>
            <a:r>
              <a:rPr lang="es-ES_tradnl" sz="2800" dirty="0">
                <a:hlinkClick r:id="rId2"/>
              </a:rPr>
              <a:t>www.mysql.com</a:t>
            </a:r>
            <a:r>
              <a:rPr lang="es-ES_tradnl" sz="2800" dirty="0"/>
              <a:t>)  si se desea crear páginas dinámicas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</a:pPr>
            <a:r>
              <a:rPr lang="es-ES_tradnl" sz="2800" b="1" dirty="0">
                <a:solidFill>
                  <a:srgbClr val="FF0000"/>
                </a:solidFill>
              </a:rPr>
              <a:t>Otras utilidades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Herramientas para la gestión de </a:t>
            </a:r>
            <a:r>
              <a:rPr lang="es-ES_tradnl" sz="2800" dirty="0" err="1"/>
              <a:t>MySQL</a:t>
            </a:r>
            <a:r>
              <a:rPr lang="es-ES_tradnl" sz="2800" dirty="0"/>
              <a:t>, como </a:t>
            </a:r>
            <a:r>
              <a:rPr lang="es-ES_tradnl" sz="2800" dirty="0" err="1"/>
              <a:t>PHPMyAdmin</a:t>
            </a:r>
            <a:r>
              <a:rPr lang="es-ES_tradnl" sz="2800" dirty="0"/>
              <a:t> (www.phpmyadmin.net)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Editores de PHP, como </a:t>
            </a:r>
            <a:r>
              <a:rPr lang="es-ES_tradnl" sz="2800" dirty="0" err="1"/>
              <a:t>DreamWeaver</a:t>
            </a:r>
            <a:r>
              <a:rPr lang="es-ES_tradnl" sz="2800" dirty="0"/>
              <a:t>,  Eclipse (www.eclipse.org</a:t>
            </a:r>
            <a:r>
              <a:rPr lang="es-ES_tradnl" sz="2800" dirty="0" smtClean="0"/>
              <a:t>)</a:t>
            </a:r>
            <a:endParaRPr lang="es-ES_tradnl" sz="2800" dirty="0"/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_tradnl" sz="2800" dirty="0"/>
              <a:t>Manuales de PHP y </a:t>
            </a:r>
            <a:r>
              <a:rPr lang="es-ES_tradnl" sz="2800" dirty="0" err="1"/>
              <a:t>MySQL</a:t>
            </a:r>
            <a:endParaRPr lang="en-US" sz="2800" dirty="0"/>
          </a:p>
        </p:txBody>
      </p:sp>
      <p:sp>
        <p:nvSpPr>
          <p:cNvPr id="5" name="4 Rectángulo"/>
          <p:cNvSpPr/>
          <p:nvPr/>
        </p:nvSpPr>
        <p:spPr>
          <a:xfrm>
            <a:off x="914400" y="1219200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kern="0" dirty="0" smtClean="0">
                <a:solidFill>
                  <a:srgbClr val="000000"/>
                </a:solidFill>
              </a:rPr>
              <a:t>PAQUETES </a:t>
            </a:r>
            <a:r>
              <a:rPr lang="es-ES" sz="2400" b="1" kern="0" dirty="0">
                <a:solidFill>
                  <a:srgbClr val="000000"/>
                </a:solidFill>
              </a:rPr>
              <a:t>SOFTWARE</a:t>
            </a:r>
            <a:endParaRPr lang="es-ES" sz="2400" b="1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REQUISITOS PARA PROGRAMAR EN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205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14400" y="1219200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kern="0" dirty="0" smtClean="0">
                <a:solidFill>
                  <a:srgbClr val="000000"/>
                </a:solidFill>
              </a:rPr>
              <a:t>PAQUETES </a:t>
            </a:r>
            <a:r>
              <a:rPr lang="es-ES" sz="2400" b="1" kern="0" dirty="0">
                <a:solidFill>
                  <a:srgbClr val="000000"/>
                </a:solidFill>
              </a:rPr>
              <a:t>SOFTWARE</a:t>
            </a:r>
            <a:endParaRPr lang="es-ES" sz="2400" b="1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676400" y="1828800"/>
            <a:ext cx="4237737" cy="1538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Servidor Apache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Base de datos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Mysql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Módulo PHP</a:t>
            </a:r>
          </a:p>
        </p:txBody>
      </p:sp>
      <p:sp>
        <p:nvSpPr>
          <p:cNvPr id="8" name="4 Rectángulo"/>
          <p:cNvSpPr>
            <a:spLocks noChangeArrowheads="1"/>
          </p:cNvSpPr>
          <p:nvPr/>
        </p:nvSpPr>
        <p:spPr bwMode="auto">
          <a:xfrm>
            <a:off x="7031535" y="1851026"/>
            <a:ext cx="2543016" cy="1538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2800" b="1" dirty="0" err="1">
                <a:latin typeface="Arial" pitchFamily="34" charset="0"/>
                <a:cs typeface="Arial" pitchFamily="34" charset="0"/>
              </a:rPr>
              <a:t>xampp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dirty="0" err="1">
                <a:latin typeface="Arial" pitchFamily="34" charset="0"/>
                <a:cs typeface="Arial" pitchFamily="34" charset="0"/>
              </a:rPr>
              <a:t>appserv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dirty="0" err="1">
                <a:latin typeface="Arial" pitchFamily="34" charset="0"/>
                <a:cs typeface="Arial" pitchFamily="34" charset="0"/>
              </a:rPr>
              <a:t>wampserver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5 Cerrar llave"/>
          <p:cNvSpPr>
            <a:spLocks/>
          </p:cNvSpPr>
          <p:nvPr/>
        </p:nvSpPr>
        <p:spPr bwMode="auto">
          <a:xfrm>
            <a:off x="6240960" y="1960563"/>
            <a:ext cx="592312" cy="1219357"/>
          </a:xfrm>
          <a:prstGeom prst="rightBrace">
            <a:avLst>
              <a:gd name="adj1" fmla="val 8354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 sz="2800"/>
          </a:p>
        </p:txBody>
      </p:sp>
      <p:sp>
        <p:nvSpPr>
          <p:cNvPr id="11" name="7 CuadroTexto"/>
          <p:cNvSpPr txBox="1">
            <a:spLocks noChangeArrowheads="1"/>
          </p:cNvSpPr>
          <p:nvPr/>
        </p:nvSpPr>
        <p:spPr bwMode="auto">
          <a:xfrm>
            <a:off x="2278558" y="3486869"/>
            <a:ext cx="89837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sz="2800"/>
              <a:t>Opciones existentes: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87310"/>
              </p:ext>
            </p:extLst>
          </p:nvPr>
        </p:nvGraphicFramePr>
        <p:xfrm>
          <a:off x="2399545" y="4229678"/>
          <a:ext cx="7175006" cy="181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03"/>
                <a:gridCol w="3587503"/>
              </a:tblGrid>
              <a:tr h="36344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Cliente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Servidor</a:t>
                      </a:r>
                      <a:endParaRPr lang="es-ES" dirty="0"/>
                    </a:p>
                  </a:txBody>
                  <a:tcPr/>
                </a:tc>
              </a:tr>
              <a:tr h="1453781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NETBEANS</a:t>
                      </a:r>
                    </a:p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VISUAL</a:t>
                      </a:r>
                      <a:r>
                        <a:rPr lang="es-ES" b="1" baseline="0" dirty="0" smtClean="0">
                          <a:solidFill>
                            <a:srgbClr val="FF0000"/>
                          </a:solidFill>
                        </a:rPr>
                        <a:t> STUDIO CODE</a:t>
                      </a:r>
                      <a:endParaRPr lang="es-E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s-ES" dirty="0" smtClean="0"/>
                        <a:t>ZEND STUDIO</a:t>
                      </a:r>
                    </a:p>
                    <a:p>
                      <a:pPr algn="ctr"/>
                      <a:r>
                        <a:rPr lang="es-ES" dirty="0" smtClean="0"/>
                        <a:t>ECLIPSE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XAMPP</a:t>
                      </a:r>
                    </a:p>
                    <a:p>
                      <a:pPr algn="ctr"/>
                      <a:r>
                        <a:rPr lang="es-ES" dirty="0" smtClean="0"/>
                        <a:t>APPSERV</a:t>
                      </a:r>
                    </a:p>
                    <a:p>
                      <a:pPr algn="ctr"/>
                      <a:r>
                        <a:rPr lang="es-ES" dirty="0" smtClean="0"/>
                        <a:t>WAMPSERVER</a:t>
                      </a:r>
                    </a:p>
                    <a:p>
                      <a:pPr algn="ctr"/>
                      <a:r>
                        <a:rPr lang="es-ES" dirty="0" smtClean="0"/>
                        <a:t>ZEND SERVER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INSTALACIÓN ENTORNO TRABAJO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226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066800"/>
            <a:ext cx="11277600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1330" algn="r"/>
            <a:endParaRPr sz="2400" dirty="0">
              <a:latin typeface="Calibri"/>
              <a:cs typeface="Calibri"/>
            </a:endParaRPr>
          </a:p>
          <a:p>
            <a:pPr marL="12700"/>
            <a:r>
              <a:rPr sz="2800" b="1" spc="-5" dirty="0" smtClean="0">
                <a:latin typeface="Calibri"/>
                <a:cs typeface="Calibri"/>
              </a:rPr>
              <a:t>¿</a:t>
            </a:r>
            <a:r>
              <a:rPr sz="2800" b="1" spc="-5" dirty="0">
                <a:latin typeface="Calibri"/>
                <a:cs typeface="Calibri"/>
              </a:rPr>
              <a:t>Qué </a:t>
            </a:r>
            <a:r>
              <a:rPr sz="2800" b="1" spc="-5" dirty="0" err="1">
                <a:latin typeface="Calibri"/>
                <a:cs typeface="Calibri"/>
              </a:rPr>
              <a:t>es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lang="es-ES" sz="2800" b="1" spc="-5" dirty="0" smtClean="0">
                <a:latin typeface="Calibri"/>
                <a:cs typeface="Calibri"/>
              </a:rPr>
              <a:t>el paquete </a:t>
            </a:r>
            <a:r>
              <a:rPr sz="2800" b="1" spc="-5" dirty="0" smtClean="0">
                <a:latin typeface="Calibri"/>
                <a:cs typeface="Calibri"/>
              </a:rPr>
              <a:t>XAMPP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69570" marR="554990" indent="-357505" algn="just">
              <a:spcBef>
                <a:spcPts val="600"/>
              </a:spcBef>
              <a:buClr>
                <a:srgbClr val="8FCB17"/>
              </a:buClr>
              <a:buSzPct val="79166"/>
              <a:buFont typeface="Wingdings"/>
              <a:buChar char=""/>
              <a:tabLst>
                <a:tab pos="370205" algn="l"/>
              </a:tabLst>
            </a:pPr>
            <a:r>
              <a:rPr sz="2800" b="1" spc="-5" dirty="0">
                <a:solidFill>
                  <a:srgbClr val="769F11"/>
                </a:solidFill>
                <a:latin typeface="Calibri"/>
                <a:cs typeface="Calibri"/>
              </a:rPr>
              <a:t>XAMPP </a:t>
            </a:r>
            <a:r>
              <a:rPr sz="2800" spc="-5" dirty="0">
                <a:latin typeface="Calibri"/>
                <a:cs typeface="Calibri"/>
              </a:rPr>
              <a:t>es una </a:t>
            </a:r>
            <a:r>
              <a:rPr sz="2800" spc="-10" dirty="0">
                <a:latin typeface="Calibri"/>
                <a:cs typeface="Calibri"/>
              </a:rPr>
              <a:t>distribución </a:t>
            </a:r>
            <a:r>
              <a:rPr sz="2800" spc="-5" dirty="0">
                <a:latin typeface="Calibri"/>
                <a:cs typeface="Calibri"/>
              </a:rPr>
              <a:t>de Apache que </a:t>
            </a:r>
            <a:r>
              <a:rPr sz="2800" spc="-10" dirty="0">
                <a:latin typeface="Calibri"/>
                <a:cs typeface="Calibri"/>
              </a:rPr>
              <a:t>incluye </a:t>
            </a:r>
            <a:r>
              <a:rPr sz="2800" dirty="0">
                <a:latin typeface="Calibri"/>
                <a:cs typeface="Calibri"/>
              </a:rPr>
              <a:t>MySQL,  </a:t>
            </a:r>
            <a:r>
              <a:rPr sz="2800" spc="-5" dirty="0">
                <a:latin typeface="Calibri"/>
                <a:cs typeface="Calibri"/>
              </a:rPr>
              <a:t>PHP 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otras herramientas para </a:t>
            </a:r>
            <a:r>
              <a:rPr sz="2800" spc="-5" dirty="0">
                <a:latin typeface="Calibri"/>
                <a:cs typeface="Calibri"/>
              </a:rPr>
              <a:t>el </a:t>
            </a:r>
            <a:r>
              <a:rPr sz="2800" spc="-10" dirty="0">
                <a:latin typeface="Calibri"/>
                <a:cs typeface="Calibri"/>
              </a:rPr>
              <a:t>desarrollo </a:t>
            </a:r>
            <a:r>
              <a:rPr sz="2800" spc="-5" dirty="0">
                <a:latin typeface="Calibri"/>
                <a:cs typeface="Calibri"/>
              </a:rPr>
              <a:t>de aplicaciones  </a:t>
            </a:r>
            <a:r>
              <a:rPr sz="2800" spc="-10" dirty="0">
                <a:latin typeface="Calibri"/>
                <a:cs typeface="Calibri"/>
              </a:rPr>
              <a:t>web, como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phpMyAdmin</a:t>
            </a:r>
            <a:endParaRPr sz="2800" dirty="0">
              <a:latin typeface="Calibri"/>
              <a:cs typeface="Calibri"/>
            </a:endParaRPr>
          </a:p>
          <a:p>
            <a:pPr marL="369570" marR="549275" indent="-357505" algn="just">
              <a:spcBef>
                <a:spcPts val="600"/>
              </a:spcBef>
              <a:buClr>
                <a:srgbClr val="8FCB17"/>
              </a:buClr>
              <a:buSzPct val="79166"/>
              <a:buFont typeface="Wingdings"/>
              <a:buChar char=""/>
              <a:tabLst>
                <a:tab pos="370205" algn="l"/>
              </a:tabLst>
            </a:pPr>
            <a:r>
              <a:rPr sz="2800" spc="-5" dirty="0">
                <a:latin typeface="Calibri"/>
                <a:cs typeface="Calibri"/>
              </a:rPr>
              <a:t>XAMPP es </a:t>
            </a:r>
            <a:r>
              <a:rPr sz="2800" spc="-15" dirty="0">
                <a:latin typeface="Calibri"/>
                <a:cs typeface="Calibri"/>
              </a:rPr>
              <a:t>gratuito 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fácil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instalar: </a:t>
            </a:r>
            <a:r>
              <a:rPr sz="2800" spc="-15" dirty="0">
                <a:latin typeface="Calibri"/>
                <a:cs typeface="Calibri"/>
              </a:rPr>
              <a:t>basta </a:t>
            </a:r>
            <a:r>
              <a:rPr sz="2800" spc="-10" dirty="0">
                <a:latin typeface="Calibri"/>
                <a:cs typeface="Calibri"/>
              </a:rPr>
              <a:t>con </a:t>
            </a:r>
            <a:r>
              <a:rPr sz="2800" spc="-15" dirty="0">
                <a:latin typeface="Calibri"/>
                <a:cs typeface="Calibri"/>
              </a:rPr>
              <a:t>descargar </a:t>
            </a:r>
            <a:r>
              <a:rPr sz="2800" spc="-5" dirty="0">
                <a:latin typeface="Calibri"/>
                <a:cs typeface="Calibri"/>
              </a:rPr>
              <a:t>el  </a:t>
            </a:r>
            <a:r>
              <a:rPr sz="2800" spc="-15" dirty="0">
                <a:latin typeface="Calibri"/>
                <a:cs typeface="Calibri"/>
              </a:rPr>
              <a:t>archivo 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extraerlo</a:t>
            </a:r>
            <a:endParaRPr sz="2800" dirty="0">
              <a:latin typeface="Calibri"/>
              <a:cs typeface="Calibri"/>
            </a:endParaRPr>
          </a:p>
          <a:p>
            <a:pPr marL="369570" marR="360680" indent="-357505" algn="just">
              <a:spcBef>
                <a:spcPts val="600"/>
              </a:spcBef>
              <a:buClr>
                <a:srgbClr val="8FCB17"/>
              </a:buClr>
              <a:buSzPct val="79166"/>
              <a:buFont typeface="Wingdings"/>
              <a:buChar char=""/>
              <a:tabLst>
                <a:tab pos="370205" algn="l"/>
              </a:tabLst>
            </a:pPr>
            <a:r>
              <a:rPr sz="2800" spc="-5" dirty="0">
                <a:latin typeface="Calibri"/>
                <a:cs typeface="Calibri"/>
              </a:rPr>
              <a:t>XAMPP es </a:t>
            </a:r>
            <a:r>
              <a:rPr sz="2800" spc="-10" dirty="0">
                <a:latin typeface="Calibri"/>
                <a:cs typeface="Calibri"/>
              </a:rPr>
              <a:t>multiplataforma: </a:t>
            </a:r>
            <a:r>
              <a:rPr sz="2800" spc="-20" dirty="0">
                <a:latin typeface="Calibri"/>
                <a:cs typeface="Calibri"/>
              </a:rPr>
              <a:t>existen </a:t>
            </a:r>
            <a:r>
              <a:rPr sz="2800" spc="-15" dirty="0">
                <a:latin typeface="Calibri"/>
                <a:cs typeface="Calibri"/>
              </a:rPr>
              <a:t>versiones para </a:t>
            </a:r>
            <a:r>
              <a:rPr sz="2800" spc="-10" dirty="0">
                <a:latin typeface="Calibri"/>
                <a:cs typeface="Calibri"/>
              </a:rPr>
              <a:t>Windows,  </a:t>
            </a:r>
            <a:r>
              <a:rPr sz="2800" spc="-5" dirty="0">
                <a:latin typeface="Calibri"/>
                <a:cs typeface="Calibri"/>
              </a:rPr>
              <a:t>Linux </a:t>
            </a:r>
            <a:r>
              <a:rPr sz="2800" dirty="0">
                <a:latin typeface="Calibri"/>
                <a:cs typeface="Calibri"/>
              </a:rPr>
              <a:t>y Mac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endParaRPr sz="2800" dirty="0">
              <a:latin typeface="Calibri"/>
              <a:cs typeface="Calibri"/>
            </a:endParaRPr>
          </a:p>
          <a:p>
            <a:pPr marL="369570" marR="1146810" indent="-357505">
              <a:spcBef>
                <a:spcPts val="600"/>
              </a:spcBef>
              <a:buClr>
                <a:srgbClr val="8FCB17"/>
              </a:buClr>
              <a:buSzPct val="79166"/>
              <a:buFont typeface="Wingdings"/>
              <a:buChar char=""/>
              <a:tabLst>
                <a:tab pos="369570" algn="l"/>
                <a:tab pos="370205" algn="l"/>
              </a:tabLst>
            </a:pPr>
            <a:r>
              <a:rPr sz="2800" spc="-5" dirty="0">
                <a:latin typeface="Calibri"/>
                <a:cs typeface="Calibri"/>
              </a:rPr>
              <a:t>El </a:t>
            </a:r>
            <a:r>
              <a:rPr sz="2800" spc="-10" dirty="0">
                <a:latin typeface="Calibri"/>
                <a:cs typeface="Calibri"/>
              </a:rPr>
              <a:t>paquete incluye </a:t>
            </a:r>
            <a:r>
              <a:rPr sz="2800" spc="-5" dirty="0">
                <a:latin typeface="Calibri"/>
                <a:cs typeface="Calibri"/>
              </a:rPr>
              <a:t>una </a:t>
            </a:r>
            <a:r>
              <a:rPr sz="2800" spc="-15" dirty="0">
                <a:latin typeface="Calibri"/>
                <a:cs typeface="Calibri"/>
              </a:rPr>
              <a:t>herramienta control </a:t>
            </a:r>
            <a:r>
              <a:rPr sz="2800" spc="-5" dirty="0">
                <a:latin typeface="Calibri"/>
                <a:cs typeface="Calibri"/>
              </a:rPr>
              <a:t>panel </a:t>
            </a:r>
            <a:r>
              <a:rPr sz="2800" spc="-15" dirty="0">
                <a:latin typeface="Calibri"/>
                <a:cs typeface="Calibri"/>
              </a:rPr>
              <a:t>para  </a:t>
            </a:r>
            <a:r>
              <a:rPr sz="2800" spc="-10" dirty="0">
                <a:latin typeface="Calibri"/>
                <a:cs typeface="Calibri"/>
              </a:rPr>
              <a:t>obtener </a:t>
            </a:r>
            <a:r>
              <a:rPr sz="2800" spc="-5" dirty="0">
                <a:latin typeface="Calibri"/>
                <a:cs typeface="Calibri"/>
              </a:rPr>
              <a:t>una </a:t>
            </a:r>
            <a:r>
              <a:rPr sz="2800" spc="-10" dirty="0">
                <a:latin typeface="Calibri"/>
                <a:cs typeface="Calibri"/>
              </a:rPr>
              <a:t>configuración </a:t>
            </a:r>
            <a:r>
              <a:rPr sz="2800" dirty="0">
                <a:latin typeface="Calibri"/>
                <a:cs typeface="Calibri"/>
              </a:rPr>
              <a:t>más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segura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233542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41203"/>
            <a:ext cx="10896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1.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Descargar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XAMPP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desde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página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www.apachefriends.org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8276" y="1772411"/>
            <a:ext cx="4655820" cy="340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3704" y="1767839"/>
            <a:ext cx="4666615" cy="3413760"/>
          </a:xfrm>
          <a:custGeom>
            <a:avLst/>
            <a:gdLst/>
            <a:ahLst/>
            <a:cxnLst/>
            <a:rect l="l" t="t" r="r" b="b"/>
            <a:pathLst>
              <a:path w="4666615" h="3413760">
                <a:moveTo>
                  <a:pt x="0" y="3413760"/>
                </a:moveTo>
                <a:lnTo>
                  <a:pt x="4666107" y="3413760"/>
                </a:lnTo>
                <a:lnTo>
                  <a:pt x="4666107" y="0"/>
                </a:lnTo>
                <a:lnTo>
                  <a:pt x="0" y="0"/>
                </a:lnTo>
                <a:lnTo>
                  <a:pt x="0" y="3413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967" y="5033771"/>
            <a:ext cx="5859780" cy="1658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0396" y="5029200"/>
            <a:ext cx="5868670" cy="1667510"/>
          </a:xfrm>
          <a:custGeom>
            <a:avLst/>
            <a:gdLst/>
            <a:ahLst/>
            <a:cxnLst/>
            <a:rect l="l" t="t" r="r" b="b"/>
            <a:pathLst>
              <a:path w="5868670" h="1667509">
                <a:moveTo>
                  <a:pt x="0" y="1667256"/>
                </a:moveTo>
                <a:lnTo>
                  <a:pt x="5868542" y="1667256"/>
                </a:lnTo>
                <a:lnTo>
                  <a:pt x="5868542" y="0"/>
                </a:lnTo>
                <a:lnTo>
                  <a:pt x="0" y="0"/>
                </a:lnTo>
                <a:lnTo>
                  <a:pt x="0" y="16672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3462" y="140970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 smtClean="0"/>
              <a:t>XAMPP</a:t>
            </a: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43511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41203"/>
            <a:ext cx="76775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2.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Iniciamos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ejecución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del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instalable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8716" y="1741932"/>
            <a:ext cx="4849367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300" y="2708148"/>
            <a:ext cx="457809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391319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52871"/>
            <a:ext cx="1016177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3. </a:t>
            </a:r>
            <a:r>
              <a:rPr sz="2800" spc="5" dirty="0">
                <a:latin typeface="Arial"/>
                <a:cs typeface="Arial"/>
              </a:rPr>
              <a:t>Instalamos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todas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las</a:t>
            </a:r>
            <a:r>
              <a:rPr sz="2800" spc="10" dirty="0">
                <a:latin typeface="Arial"/>
                <a:cs typeface="Arial"/>
              </a:rPr>
              <a:t> opciones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indicamos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carpeta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c:\</a:t>
            </a:r>
            <a:r>
              <a:rPr sz="2800" dirty="0" smtClean="0">
                <a:latin typeface="Arial"/>
                <a:cs typeface="Arial"/>
              </a:rPr>
              <a:t>xampp</a:t>
            </a:r>
            <a:r>
              <a:rPr lang="es-ES" sz="2800" dirty="0" smtClean="0">
                <a:latin typeface="Arial"/>
                <a:cs typeface="Arial"/>
              </a:rPr>
              <a:t> </a:t>
            </a:r>
            <a:r>
              <a:rPr sz="2800" spc="10" dirty="0" err="1" smtClean="0">
                <a:latin typeface="Arial"/>
                <a:cs typeface="Arial"/>
              </a:rPr>
              <a:t>como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err="1" smtClean="0">
                <a:latin typeface="Arial"/>
                <a:cs typeface="Arial"/>
              </a:rPr>
              <a:t>directorio</a:t>
            </a:r>
            <a:r>
              <a:rPr lang="es-ES" sz="2800" spc="10" dirty="0" smtClean="0">
                <a:latin typeface="Arial"/>
                <a:cs typeface="Arial"/>
              </a:rPr>
              <a:t> </a:t>
            </a:r>
            <a:r>
              <a:rPr sz="2800" spc="10" dirty="0" err="1" smtClean="0">
                <a:latin typeface="Arial"/>
                <a:cs typeface="Arial"/>
              </a:rPr>
              <a:t>raíz</a:t>
            </a:r>
            <a:r>
              <a:rPr sz="2800" spc="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3851" y="2350007"/>
            <a:ext cx="4232147" cy="352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0779" y="2350007"/>
            <a:ext cx="4267200" cy="3557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30189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266" y="1550060"/>
            <a:ext cx="9479534" cy="45801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" sz="3200" dirty="0"/>
              <a:t>I</a:t>
            </a:r>
            <a:r>
              <a:rPr lang="es-ES_tradnl" sz="3200" dirty="0" err="1" smtClean="0"/>
              <a:t>ntroducción</a:t>
            </a:r>
            <a:r>
              <a:rPr lang="es-ES_tradnl" sz="3200" dirty="0" smtClean="0"/>
              <a:t> </a:t>
            </a:r>
            <a:r>
              <a:rPr lang="es-ES_tradnl" sz="3200" dirty="0"/>
              <a:t>a </a:t>
            </a:r>
            <a:r>
              <a:rPr lang="es-ES_tradnl" sz="3200" dirty="0" smtClean="0"/>
              <a:t>PHP</a:t>
            </a:r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smtClean="0"/>
              <a:t>Requisitos </a:t>
            </a:r>
            <a:r>
              <a:rPr lang="es-ES_tradnl" sz="3200" dirty="0"/>
              <a:t>para programar en </a:t>
            </a:r>
            <a:r>
              <a:rPr lang="es-ES_tradnl" sz="3200" dirty="0" smtClean="0"/>
              <a:t>PHP</a:t>
            </a:r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smtClean="0"/>
              <a:t>Instalación </a:t>
            </a:r>
            <a:r>
              <a:rPr lang="es-ES_tradnl" sz="3200" dirty="0"/>
              <a:t>entorno trabajo</a:t>
            </a:r>
          </a:p>
          <a:p>
            <a:pPr marL="1160463" lvl="2" indent="-357188">
              <a:spcBef>
                <a:spcPts val="600"/>
              </a:spcBef>
              <a:buFont typeface="Monotype Sorts"/>
              <a:buAutoNum type="arabicPeriod"/>
            </a:pPr>
            <a:r>
              <a:rPr lang="es-ES_tradnl" sz="3200" dirty="0"/>
              <a:t>SERVIDOR </a:t>
            </a:r>
            <a:r>
              <a:rPr lang="es-ES_tradnl" sz="3200" dirty="0" smtClean="0"/>
              <a:t>XAMPP</a:t>
            </a:r>
          </a:p>
          <a:p>
            <a:pPr marL="1160463" lvl="2" indent="-357188">
              <a:spcBef>
                <a:spcPts val="600"/>
              </a:spcBef>
              <a:buFont typeface="Monotype Sorts"/>
              <a:buAutoNum type="arabicPeriod"/>
            </a:pPr>
            <a:r>
              <a:rPr lang="es-ES_tradnl" sz="3200" dirty="0" smtClean="0"/>
              <a:t>SERVIDOR LAMPP</a:t>
            </a:r>
            <a:endParaRPr lang="es-ES_tradnl" sz="3200" dirty="0"/>
          </a:p>
          <a:p>
            <a:pPr marL="1160463" lvl="2" indent="-357188">
              <a:spcBef>
                <a:spcPts val="600"/>
              </a:spcBef>
              <a:buFont typeface="Monotype Sorts"/>
              <a:buAutoNum type="arabicPeriod"/>
            </a:pPr>
            <a:r>
              <a:rPr lang="es-ES_tradnl" sz="3200" dirty="0" smtClean="0"/>
              <a:t>CLIENTE NETBEANS</a:t>
            </a:r>
          </a:p>
          <a:p>
            <a:pPr marL="1160463" lvl="2" indent="-357188">
              <a:spcBef>
                <a:spcPts val="600"/>
              </a:spcBef>
              <a:buFont typeface="Monotype Sorts"/>
              <a:buAutoNum type="arabicPeriod"/>
            </a:pPr>
            <a:r>
              <a:rPr lang="es-ES_tradnl" sz="3200" dirty="0" smtClean="0"/>
              <a:t>CLIENTE VISUAL STUDIO CODE</a:t>
            </a:r>
            <a:endParaRPr lang="es-ES_tradnl" sz="3200" dirty="0"/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endParaRPr lang="es-ES" sz="32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b="1" u="none" dirty="0"/>
              <a:t> </a:t>
            </a:r>
            <a:r>
              <a:rPr b="1" u="none" spc="-20" dirty="0" smtClean="0"/>
              <a:t>INDICE</a:t>
            </a:r>
            <a:r>
              <a:rPr b="1" u="none" spc="-2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91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41203"/>
            <a:ext cx="88967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4.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Indicamos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opciones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por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defecto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7944" y="2124455"/>
            <a:ext cx="4343400" cy="3610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72784" y="2133600"/>
            <a:ext cx="4323588" cy="3601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40007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41203"/>
            <a:ext cx="74489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 </a:t>
            </a:r>
            <a:r>
              <a:rPr sz="2800" b="1" dirty="0">
                <a:latin typeface="Arial"/>
                <a:cs typeface="Arial"/>
              </a:rPr>
              <a:t>5. </a:t>
            </a:r>
            <a:r>
              <a:rPr sz="2800" spc="5" dirty="0" err="1">
                <a:latin typeface="Arial"/>
                <a:cs typeface="Arial"/>
              </a:rPr>
              <a:t>Iniciamos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20" dirty="0" smtClean="0">
                <a:latin typeface="Arial"/>
                <a:cs typeface="Arial"/>
              </a:rPr>
              <a:t>la</a:t>
            </a:r>
            <a:r>
              <a:rPr lang="es-ES" sz="2800" spc="20" dirty="0" smtClean="0">
                <a:latin typeface="Arial"/>
                <a:cs typeface="Arial"/>
              </a:rPr>
              <a:t> </a:t>
            </a:r>
            <a:r>
              <a:rPr sz="2800" spc="20" dirty="0" err="1" smtClean="0">
                <a:latin typeface="Arial"/>
                <a:cs typeface="Arial"/>
              </a:rPr>
              <a:t>instalación</a:t>
            </a:r>
            <a:r>
              <a:rPr lang="es-ES" sz="2800" spc="20" dirty="0" smtClean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70147" y="1915667"/>
            <a:ext cx="4858511" cy="405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spc="-10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409244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52871"/>
            <a:ext cx="1043940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6.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vez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finalizada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instalación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abrimos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el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panel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control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del</a:t>
            </a:r>
            <a:r>
              <a:rPr lang="es-ES" sz="2800" spc="5" dirty="0" smtClean="0">
                <a:latin typeface="Arial"/>
                <a:cs typeface="Arial"/>
              </a:rPr>
              <a:t> </a:t>
            </a:r>
            <a:r>
              <a:rPr sz="2800" spc="-15" dirty="0" err="1" smtClean="0">
                <a:latin typeface="Arial"/>
                <a:cs typeface="Arial"/>
              </a:rPr>
              <a:t>xampp</a:t>
            </a:r>
            <a:r>
              <a:rPr sz="2800" spc="-15" dirty="0">
                <a:latin typeface="Arial"/>
                <a:cs typeface="Arial"/>
              </a:rPr>
              <a:t>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intentamos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iniciar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los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servicios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del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apache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mysql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7426" y="2286000"/>
            <a:ext cx="6670548" cy="427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spc="-10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420260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52871"/>
            <a:ext cx="10390378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latin typeface="Arial"/>
                <a:cs typeface="Arial"/>
              </a:rPr>
              <a:t>Paso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7. </a:t>
            </a:r>
            <a:r>
              <a:rPr sz="2800" dirty="0">
                <a:latin typeface="Arial"/>
                <a:cs typeface="Arial"/>
              </a:rPr>
              <a:t>Si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hay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con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el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servidor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apache,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cambiamos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el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 err="1">
                <a:latin typeface="Arial"/>
                <a:cs typeface="Arial"/>
              </a:rPr>
              <a:t>puerto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80</a:t>
            </a:r>
            <a:r>
              <a:rPr lang="es-ES" sz="2800" spc="5" dirty="0" smtClean="0">
                <a:latin typeface="Arial"/>
                <a:cs typeface="Arial"/>
              </a:rPr>
              <a:t> </a:t>
            </a:r>
            <a:r>
              <a:rPr sz="2800" spc="5" dirty="0" err="1" smtClean="0">
                <a:latin typeface="Arial"/>
                <a:cs typeface="Arial"/>
              </a:rPr>
              <a:t>por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8080.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spc="-10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  <p:sp>
        <p:nvSpPr>
          <p:cNvPr id="4" name="object 4"/>
          <p:cNvSpPr/>
          <p:nvPr/>
        </p:nvSpPr>
        <p:spPr>
          <a:xfrm>
            <a:off x="1600200" y="2114979"/>
            <a:ext cx="3732276" cy="368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4436764"/>
            <a:ext cx="5739384" cy="224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1806122"/>
            <a:ext cx="4826508" cy="3099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70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63383"/>
            <a:ext cx="10896600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latin typeface="Arial"/>
                <a:cs typeface="Arial"/>
              </a:rPr>
              <a:t>Paso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8. </a:t>
            </a:r>
            <a:r>
              <a:rPr lang="es-ES" sz="2400" spc="-3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es una utilidad visual web proporcionada por el paquete XAMPP, que se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puede utilizar para </a:t>
            </a:r>
            <a:r>
              <a:rPr lang="es-E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tablas en MYSQL</a:t>
            </a:r>
            <a:r>
              <a:rPr lang="es-E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Necesita </a:t>
            </a:r>
            <a:r>
              <a:rPr lang="es-ES" sz="24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</a:rPr>
              <a:t>servidor web apache</a:t>
            </a:r>
            <a:r>
              <a:rPr lang="es-E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y se accede poniendo la siguiente </a:t>
            </a:r>
            <a:r>
              <a:rPr lang="es-E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URL en un navegador: </a:t>
            </a:r>
            <a:r>
              <a:rPr lang="es-ES" sz="24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s-ES" sz="24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s-ES" sz="24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localhost/phpmyadmin</a:t>
            </a:r>
            <a:r>
              <a:rPr lang="es-ES" sz="24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" sz="24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 http://localhost:8080/phpmyadmin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9847" y="2744743"/>
            <a:ext cx="7977153" cy="4037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smtClean="0"/>
              <a:t>.</a:t>
            </a:r>
            <a:r>
              <a:rPr lang="es-ES" b="1" u="none" spc="-10" dirty="0" smtClean="0"/>
              <a:t>1.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b="1" u="none" dirty="0"/>
              <a:t>XAMPP	</a:t>
            </a:r>
          </a:p>
        </p:txBody>
      </p:sp>
    </p:spTree>
    <p:extLst>
      <p:ext uri="{BB962C8B-B14F-4D97-AF65-F5344CB8AC3E}">
        <p14:creationId xmlns:p14="http://schemas.microsoft.com/office/powerpoint/2010/main" val="294592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63383"/>
            <a:ext cx="10896600" cy="952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Paso</a:t>
            </a:r>
            <a:r>
              <a:rPr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8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Instalación de LAMPP 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Linux+Apache+Mysql+PHP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/>
              <a:t>2</a:t>
            </a:r>
            <a:r>
              <a:rPr lang="es-ES" b="1" u="none" spc="-10" dirty="0" smtClean="0"/>
              <a:t>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lang="es-ES" b="1" u="none" dirty="0"/>
              <a:t>L</a:t>
            </a:r>
            <a:r>
              <a:rPr b="1" u="none" dirty="0" smtClean="0"/>
              <a:t>AMPP</a:t>
            </a:r>
            <a:r>
              <a:rPr b="1" u="none" dirty="0"/>
              <a:t>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48604"/>
            <a:ext cx="6172200" cy="4609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7928043" y="3657600"/>
            <a:ext cx="3163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 de activar la </a:t>
            </a:r>
          </a:p>
          <a:p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opció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[*] apache2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5329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63383"/>
            <a:ext cx="10896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s-ES"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Paso</a:t>
            </a:r>
            <a:r>
              <a:rPr lang="es-ES"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Instalación de LAMPP (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Linux+Apache+Mysql+PHP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/>
              <a:t>2</a:t>
            </a:r>
            <a:r>
              <a:rPr lang="es-ES" b="1" u="none" spc="-10" dirty="0" smtClean="0"/>
              <a:t>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lang="es-ES" b="1" u="none" dirty="0"/>
              <a:t>L</a:t>
            </a:r>
            <a:r>
              <a:rPr b="1" u="none" dirty="0" smtClean="0"/>
              <a:t>AMPP</a:t>
            </a:r>
            <a:r>
              <a:rPr b="1" u="none" dirty="0"/>
              <a:t>	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66579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8686800" y="3276600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Indicamos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1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63383"/>
            <a:ext cx="10896600" cy="5291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Paso</a:t>
            </a:r>
            <a:r>
              <a:rPr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spc="5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800" b="1" spc="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Consulta el usuario de vuestro sistema: 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am i</a:t>
            </a:r>
          </a:p>
          <a:p>
            <a:pPr>
              <a:spcBef>
                <a:spcPts val="600"/>
              </a:spcBef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groucho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pts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/1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este caso el usuario es </a:t>
            </a:r>
            <a:r>
              <a:rPr lang="es-E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groucho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	substituye este nombre por el de tu usuario a continuación.</a:t>
            </a:r>
          </a:p>
          <a:p>
            <a:pPr>
              <a:spcBef>
                <a:spcPts val="600"/>
              </a:spcBef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Por defecto, sólo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crear páginas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web.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Cambiamos esta protección para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groucho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pueda hacer: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 sudo </a:t>
            </a:r>
            <a:r>
              <a:rPr lang="es-E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groucho.www</a:t>
            </a:r>
            <a:r>
              <a:rPr lang="es-E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-data /</a:t>
            </a:r>
            <a:r>
              <a:rPr lang="es-E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E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/www/</a:t>
            </a:r>
            <a:r>
              <a:rPr lang="es-E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" sz="28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fichero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/www/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/hola.txt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 el contenido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"Hola, bon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>
              <a:spcBef>
                <a:spcPts val="600"/>
              </a:spcBef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Accede desde un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navegador al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fichero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hola.txt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</a:p>
          <a:p>
            <a:pPr>
              <a:spcBef>
                <a:spcPts val="600"/>
              </a:spcBef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http://IP/hola.txt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IP es la del servidor Apache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b="1" u="none" dirty="0"/>
              <a:t> 	</a:t>
            </a:r>
            <a:r>
              <a:rPr lang="es-ES" b="1" u="none" dirty="0"/>
              <a:t>3</a:t>
            </a:r>
            <a:r>
              <a:rPr b="1" u="none" spc="-10" dirty="0" smtClean="0"/>
              <a:t>.</a:t>
            </a:r>
            <a:r>
              <a:rPr lang="es-ES" b="1" u="none" spc="-10" dirty="0"/>
              <a:t>2</a:t>
            </a:r>
            <a:r>
              <a:rPr lang="es-ES" b="1" u="none" spc="-10" dirty="0" smtClean="0"/>
              <a:t>.</a:t>
            </a:r>
            <a:r>
              <a:rPr b="1" u="none" spc="-10" dirty="0" smtClean="0"/>
              <a:t> </a:t>
            </a:r>
            <a:r>
              <a:rPr b="1" u="none" spc="-60" dirty="0"/>
              <a:t>INSTALACIÓN </a:t>
            </a:r>
            <a:r>
              <a:rPr b="1" u="none" dirty="0"/>
              <a:t>DE</a:t>
            </a:r>
            <a:r>
              <a:rPr b="1" u="none" spc="-330" dirty="0"/>
              <a:t> </a:t>
            </a:r>
            <a:r>
              <a:rPr lang="es-ES" b="1" u="none" dirty="0"/>
              <a:t>L</a:t>
            </a:r>
            <a:r>
              <a:rPr b="1" u="none" dirty="0" smtClean="0"/>
              <a:t>AMPP</a:t>
            </a:r>
            <a:r>
              <a:rPr b="1" u="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905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90600" y="1143000"/>
            <a:ext cx="1097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1.</a:t>
            </a:r>
            <a:r>
              <a:rPr lang="es-ES_tradnl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Descargar </a:t>
            </a:r>
            <a:r>
              <a:rPr lang="es-ES_tradnl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la ultima versión </a:t>
            </a:r>
            <a:r>
              <a:rPr lang="es-ES_tradnl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 </a:t>
            </a:r>
            <a:r>
              <a:rPr lang="es-ES_tradnl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Netbeans</a:t>
            </a:r>
            <a:r>
              <a:rPr lang="es-ES_tradnl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la cual ya tiene el </a:t>
            </a:r>
            <a:r>
              <a:rPr lang="es-ES_tradnl" sz="28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plugin</a:t>
            </a:r>
            <a:r>
              <a:rPr lang="es-ES_tradnl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PHP instalado por defecto.   </a:t>
            </a:r>
            <a:endParaRPr lang="es-ES_tradnl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13577"/>
            <a:ext cx="5181600" cy="3701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09800"/>
            <a:ext cx="5775512" cy="39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990600" y="1143000"/>
            <a:ext cx="1097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Paso 2.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Una vez instalado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Netbeans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instalaremos la herramienta para depurar PHP. Crearemos un proyecto PHP: File/New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roject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35571"/>
            <a:ext cx="5486400" cy="3770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87121"/>
            <a:ext cx="5502664" cy="375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037" y="3988953"/>
            <a:ext cx="2901363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5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838200" y="1143000"/>
            <a:ext cx="11125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ES" sz="2800" b="1" dirty="0"/>
              <a:t>¿QUE ES PHP?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MX" sz="2800" dirty="0" smtClean="0"/>
              <a:t>PHP </a:t>
            </a:r>
            <a:r>
              <a:rPr lang="es-MX" sz="2800" dirty="0"/>
              <a:t>es el acrónimo de ‘</a:t>
            </a:r>
            <a:r>
              <a:rPr lang="es-MX" sz="2800" dirty="0" err="1"/>
              <a:t>Hypertext</a:t>
            </a:r>
            <a:r>
              <a:rPr lang="es-MX" sz="2800" dirty="0"/>
              <a:t> </a:t>
            </a:r>
            <a:r>
              <a:rPr lang="es-MX" sz="2800" dirty="0" err="1"/>
              <a:t>Processor</a:t>
            </a:r>
            <a:r>
              <a:rPr lang="es-MX" sz="2800" dirty="0"/>
              <a:t>’. 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PHP es un lenguaje de script del lado del servidor, como otros lenguajes similares (ASP, JSP o </a:t>
            </a:r>
            <a:r>
              <a:rPr lang="es-ES_tradnl" sz="2800" dirty="0" err="1"/>
              <a:t>ColdFusion</a:t>
            </a:r>
            <a:r>
              <a:rPr lang="es-ES_tradnl" sz="2800" dirty="0"/>
              <a:t>)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Es de código abierto y soportado por una comunidad de programadores.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MX" sz="2800" dirty="0"/>
              <a:t>Permite hacer cualquier cosa  que se pueda hacer con un script CGI, como procesar la información de formularios, generar páginas con contenido dinámico, mandar o recibir cookies.</a:t>
            </a:r>
            <a:endParaRPr lang="en-US" sz="2800" dirty="0"/>
          </a:p>
        </p:txBody>
      </p:sp>
      <p:pic>
        <p:nvPicPr>
          <p:cNvPr id="5" name="Picture 10" descr="estructura 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876800"/>
            <a:ext cx="3672408" cy="15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INTRODUCCIÓN A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49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990600" y="1143000"/>
            <a:ext cx="1097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Paso 3.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Insertamos la función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phpinfo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() en el código y ejecutamos el proyecto: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358140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590800"/>
            <a:ext cx="7462837" cy="4023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2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990600" y="1143000"/>
            <a:ext cx="10972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Paso 4.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Iremos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a la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página </a:t>
            </a:r>
            <a:r>
              <a:rPr lang="es-ES" sz="28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s-ES" sz="2800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s-ES" sz="2800" dirty="0" smtClean="0">
                <a:latin typeface="Arial" pitchFamily="34" charset="0"/>
                <a:cs typeface="Arial" pitchFamily="34" charset="0"/>
                <a:hlinkClick r:id="rId2"/>
              </a:rPr>
              <a:t>xdebug.org/wizard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e insertaremos el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contenido de la función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phpinfo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()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formulario. El sistema nos indicará que librería de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xdebug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debemos agregar al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xampp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 el procedimiento a realizar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40" y="4038600"/>
            <a:ext cx="4928836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963364"/>
            <a:ext cx="4772025" cy="3739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9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990600" y="1143000"/>
            <a:ext cx="1097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Paso 5.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A continuación el sistema nos indica las clausulas que debemos agregar en el fichero php.ini: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09800"/>
            <a:ext cx="4948796" cy="44957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376939"/>
            <a:ext cx="36004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4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Reiniciaremos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el servidor web (desde el panel de control del </a:t>
            </a:r>
            <a:r>
              <a:rPr lang="es-ES" sz="2800" dirty="0" err="1">
                <a:latin typeface="Arial" pitchFamily="34" charset="0"/>
                <a:cs typeface="Arial" pitchFamily="34" charset="0"/>
              </a:rPr>
              <a:t>xampp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) y probamos de depurar la aplicación. Veremos que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la ejecución se para en una línea iluminada de color verde: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3.2. </a:t>
            </a:r>
            <a:r>
              <a:rPr lang="es-ES" b="1" u="none" kern="0" spc="-60" dirty="0" smtClean="0"/>
              <a:t>INSTALACIÓN </a:t>
            </a:r>
            <a:r>
              <a:rPr lang="es-ES" b="1" u="none" kern="0" dirty="0" smtClean="0"/>
              <a:t>NETBEANS</a:t>
            </a:r>
            <a:endParaRPr lang="es-ES" b="1" u="none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2990"/>
            <a:ext cx="8010525" cy="416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9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Descargamos una de las ultimas versiones de eclipse. Lo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d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escomprimimos en el escritorio y lo iniciamos: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3.3. </a:t>
            </a:r>
            <a:r>
              <a:rPr lang="es-ES" b="1" u="none" kern="0" spc="-60" dirty="0" smtClean="0"/>
              <a:t>INSTALACIÓN ECLIPSE</a:t>
            </a:r>
            <a:endParaRPr lang="es-ES" b="1" u="none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76939"/>
            <a:ext cx="5416108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76600"/>
            <a:ext cx="6096000" cy="3421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2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Comprobamos que ya tiene instalado el modulo de PHP. Vamos a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Help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/Eclipse Marketplace…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3.3. </a:t>
            </a:r>
            <a:r>
              <a:rPr lang="es-ES" b="1" u="none" kern="0" spc="-60" dirty="0" smtClean="0"/>
              <a:t>INSTALACIÓN ECLIPSE</a:t>
            </a:r>
            <a:endParaRPr lang="es-ES" b="1" u="none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64880"/>
            <a:ext cx="6096000" cy="4323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4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Creamos un proyecto PHP, apuntando a una carpeta dentro de c:\xampp\htdocs:  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3.3. </a:t>
            </a:r>
            <a:r>
              <a:rPr lang="es-ES" b="1" u="none" kern="0" spc="-60" dirty="0" smtClean="0"/>
              <a:t>INSTALACIÓN ECLIPSE</a:t>
            </a:r>
            <a:endParaRPr lang="es-ES" b="1" u="none" kern="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4672012" cy="444151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92" y="2057400"/>
            <a:ext cx="4417793" cy="46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Agregamos un fichero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php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y una simple instrucción echo dentro de él. Ejecutamos el fichero (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xampp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debe de estar iniciado):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3.3. </a:t>
            </a:r>
            <a:r>
              <a:rPr lang="es-ES" b="1" u="none" kern="0" spc="-60" dirty="0" smtClean="0"/>
              <a:t>INSTALACIÓN ECLIPSE</a:t>
            </a:r>
            <a:endParaRPr lang="es-ES" b="1" u="none" kern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3" y="2376939"/>
            <a:ext cx="568642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038600"/>
            <a:ext cx="7172325" cy="248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0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Rectángulo"/>
          <p:cNvSpPr>
            <a:spLocks noChangeArrowheads="1"/>
          </p:cNvSpPr>
          <p:nvPr/>
        </p:nvSpPr>
        <p:spPr bwMode="auto">
          <a:xfrm>
            <a:off x="914400" y="1143000"/>
            <a:ext cx="1112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s-ES" sz="2800" b="1" dirty="0">
                <a:latin typeface="Arial" pitchFamily="34" charset="0"/>
                <a:cs typeface="Arial" pitchFamily="34" charset="0"/>
              </a:rPr>
              <a:t>Paso </a:t>
            </a:r>
            <a:r>
              <a:rPr lang="es-ES" sz="2800" b="1" dirty="0">
                <a:latin typeface="Arial" pitchFamily="34" charset="0"/>
                <a:cs typeface="Arial" pitchFamily="34" charset="0"/>
              </a:rPr>
              <a:t>5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Para depurar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PHP con eclipse debemos realizar una pequeña configuración, en “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Debug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err="1" smtClean="0">
                <a:latin typeface="Arial" pitchFamily="34" charset="0"/>
                <a:cs typeface="Arial" pitchFamily="34" charset="0"/>
              </a:rPr>
              <a:t>Configurations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…”: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>
              <a:spcBef>
                <a:spcPts val="105"/>
              </a:spcBef>
              <a:tabLst>
                <a:tab pos="3101975" algn="l"/>
                <a:tab pos="12205335" algn="l"/>
              </a:tabLst>
            </a:pPr>
            <a:r>
              <a:rPr lang="es-ES" b="1" u="none" kern="0" dirty="0" smtClean="0"/>
              <a:t> 	</a:t>
            </a:r>
            <a:r>
              <a:rPr lang="es-ES" b="1" u="none" kern="0" spc="-10" dirty="0" smtClean="0"/>
              <a:t>3.3. </a:t>
            </a:r>
            <a:r>
              <a:rPr lang="es-ES" b="1" u="none" kern="0" spc="-60" dirty="0" smtClean="0"/>
              <a:t>INSTALACIÓN ECLIPSE</a:t>
            </a:r>
            <a:endParaRPr lang="es-ES" b="1" u="none" kern="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5" y="4953000"/>
            <a:ext cx="30384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7" y="2367974"/>
            <a:ext cx="2565903" cy="1497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367974"/>
            <a:ext cx="6113775" cy="4089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1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62000" y="1143000"/>
            <a:ext cx="1127760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/>
            </a:pPr>
            <a:r>
              <a:rPr lang="es-ES" sz="2800" b="1" dirty="0" smtClean="0"/>
              <a:t>BREVE </a:t>
            </a:r>
            <a:r>
              <a:rPr lang="es-ES" sz="2800" b="1" dirty="0"/>
              <a:t>HISTORIA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500" dirty="0" smtClean="0"/>
              <a:t>PHP </a:t>
            </a:r>
            <a:r>
              <a:rPr lang="es-ES" sz="2500" dirty="0"/>
              <a:t>(PHP: </a:t>
            </a:r>
            <a:r>
              <a:rPr lang="es-ES" sz="2500" dirty="0" err="1"/>
              <a:t>Hypertext</a:t>
            </a:r>
            <a:r>
              <a:rPr lang="es-ES" sz="2500" dirty="0"/>
              <a:t> </a:t>
            </a:r>
            <a:r>
              <a:rPr lang="es-ES" sz="2500" dirty="0" err="1"/>
              <a:t>Preprocessor</a:t>
            </a:r>
            <a:r>
              <a:rPr lang="es-ES" sz="2500" dirty="0"/>
              <a:t>) fue creado por </a:t>
            </a:r>
            <a:r>
              <a:rPr lang="es-ES" sz="2500" dirty="0" err="1"/>
              <a:t>Rasmus</a:t>
            </a:r>
            <a:r>
              <a:rPr lang="es-ES" sz="2500" dirty="0"/>
              <a:t> </a:t>
            </a:r>
            <a:r>
              <a:rPr lang="es-ES" sz="2500" dirty="0" err="1"/>
              <a:t>Lerdorf</a:t>
            </a:r>
            <a:r>
              <a:rPr lang="es-ES" sz="2500" dirty="0"/>
              <a:t> en 1994, desarrollado mediantes scripts Perl/CGI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500" dirty="0"/>
              <a:t>PHP 2 (1997) Sale la 1º versión disponible al público, conocida como </a:t>
            </a:r>
            <a:r>
              <a:rPr lang="es-ES" sz="2500" dirty="0" err="1"/>
              <a:t>PHPTools</a:t>
            </a:r>
            <a:r>
              <a:rPr lang="es-ES" sz="2500" dirty="0"/>
              <a:t>.</a:t>
            </a:r>
            <a:r>
              <a:rPr lang="es-MX" sz="2500" dirty="0"/>
              <a:t> </a:t>
            </a:r>
            <a:r>
              <a:rPr lang="es-ES" sz="2500" dirty="0"/>
              <a:t>Se transformó en un lenguaje de scripting embebido en el lado del servidor. Se le añadió soporte para BBDD, variables, funciones recursivas, condicionales, </a:t>
            </a:r>
            <a:r>
              <a:rPr lang="es-ES" sz="2500" dirty="0" err="1"/>
              <a:t>arrays</a:t>
            </a:r>
            <a:r>
              <a:rPr lang="es-ES" sz="2500" dirty="0"/>
              <a:t> 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500" dirty="0"/>
              <a:t>PHP 3 (1998) soporte para ODBC, multiplataforma, email SMTP. Nuevo </a:t>
            </a:r>
            <a:r>
              <a:rPr lang="es-ES" sz="2500" dirty="0" err="1"/>
              <a:t>parser</a:t>
            </a:r>
            <a:r>
              <a:rPr lang="es-ES" sz="2500" dirty="0"/>
              <a:t> escrito por </a:t>
            </a:r>
            <a:r>
              <a:rPr lang="es-ES" sz="2500" dirty="0" err="1"/>
              <a:t>Zeev</a:t>
            </a:r>
            <a:r>
              <a:rPr lang="es-ES" sz="2500" dirty="0"/>
              <a:t> </a:t>
            </a:r>
            <a:r>
              <a:rPr lang="es-ES" sz="2500" dirty="0" err="1"/>
              <a:t>Suraski</a:t>
            </a:r>
            <a:r>
              <a:rPr lang="es-ES" sz="2500" dirty="0"/>
              <a:t> y </a:t>
            </a:r>
            <a:r>
              <a:rPr lang="es-ES" sz="2500" dirty="0" err="1"/>
              <a:t>Andi</a:t>
            </a:r>
            <a:r>
              <a:rPr lang="es-ES" sz="2500" dirty="0"/>
              <a:t> </a:t>
            </a:r>
            <a:r>
              <a:rPr lang="es-ES" sz="2500" dirty="0" err="1"/>
              <a:t>Gutmans</a:t>
            </a:r>
            <a:r>
              <a:rPr lang="es-ES" sz="2500" dirty="0"/>
              <a:t> 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500" dirty="0"/>
              <a:t>PHP 4 (2000) se convirtió en un componente independiente del servidor web Apache. El </a:t>
            </a:r>
            <a:r>
              <a:rPr lang="es-ES" sz="2500" dirty="0" err="1"/>
              <a:t>parseador</a:t>
            </a:r>
            <a:r>
              <a:rPr lang="es-ES" sz="2500" dirty="0"/>
              <a:t> fue renombrado por </a:t>
            </a:r>
            <a:r>
              <a:rPr lang="es-ES" sz="2500" dirty="0" err="1"/>
              <a:t>Zend</a:t>
            </a:r>
            <a:r>
              <a:rPr lang="es-ES" sz="2500" dirty="0"/>
              <a:t> </a:t>
            </a:r>
            <a:r>
              <a:rPr lang="es-ES" sz="2500" dirty="0" err="1"/>
              <a:t>Engine</a:t>
            </a:r>
            <a:r>
              <a:rPr lang="es-ES" sz="2500" dirty="0"/>
              <a:t>. Se añadieron muchas características de seguridad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500" dirty="0"/>
              <a:t>PHP 5 (2004) suma </a:t>
            </a:r>
            <a:r>
              <a:rPr lang="es-ES" sz="2500" dirty="0" err="1"/>
              <a:t>Zend</a:t>
            </a:r>
            <a:r>
              <a:rPr lang="es-ES" sz="2500" dirty="0"/>
              <a:t> </a:t>
            </a:r>
            <a:r>
              <a:rPr lang="es-ES" sz="2500" dirty="0" err="1"/>
              <a:t>Engine</a:t>
            </a:r>
            <a:r>
              <a:rPr lang="es-ES" sz="2500" dirty="0"/>
              <a:t> II con programación </a:t>
            </a:r>
            <a:r>
              <a:rPr lang="es-ES" sz="2500" dirty="0" smtClean="0"/>
              <a:t>OO, </a:t>
            </a:r>
            <a:r>
              <a:rPr lang="es-ES" sz="2500" dirty="0"/>
              <a:t>soporte XML usando la </a:t>
            </a:r>
            <a:r>
              <a:rPr lang="es-ES" sz="2500" dirty="0" err="1"/>
              <a:t>libreria</a:t>
            </a:r>
            <a:r>
              <a:rPr lang="es-ES" sz="2500" dirty="0"/>
              <a:t> libxml2, SOAP </a:t>
            </a:r>
            <a:r>
              <a:rPr lang="es-ES" sz="2500" dirty="0" err="1"/>
              <a:t>extension</a:t>
            </a:r>
            <a:r>
              <a:rPr lang="es-ES" sz="2500" dirty="0"/>
              <a:t> para interoperabilidad con </a:t>
            </a:r>
            <a:r>
              <a:rPr lang="es-ES" sz="2500" dirty="0" err="1"/>
              <a:t>We</a:t>
            </a:r>
            <a:r>
              <a:rPr lang="en-US" sz="2500" dirty="0"/>
              <a:t>b Services.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17579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14400" y="1143000"/>
            <a:ext cx="111252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ES" sz="2800" b="1" dirty="0" smtClean="0"/>
              <a:t>LENGUAJE </a:t>
            </a:r>
            <a:r>
              <a:rPr lang="es-ES" sz="2800" b="1" dirty="0"/>
              <a:t>DE SCRIPT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 smtClean="0"/>
              <a:t>PHP </a:t>
            </a:r>
            <a:r>
              <a:rPr lang="es-ES_tradnl" sz="2800" dirty="0"/>
              <a:t>es un lenguaje interpretado de alto nivel en el lado del servidor, donde los scripts son </a:t>
            </a:r>
            <a:r>
              <a:rPr lang="es-ES_tradnl" sz="2800" dirty="0" err="1"/>
              <a:t>parseados</a:t>
            </a:r>
            <a:r>
              <a:rPr lang="es-ES_tradnl" sz="2800" dirty="0"/>
              <a:t> en tiempo de ejecución en lugar de ser compilados de antemano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Su sintaxis es muy parecida a </a:t>
            </a:r>
            <a:r>
              <a:rPr lang="es-ES" sz="2800" dirty="0" err="1"/>
              <a:t>Java­Script</a:t>
            </a:r>
            <a:r>
              <a:rPr lang="es-ES" sz="2800" dirty="0"/>
              <a:t>, Perl o C: variables, funciones, estructuras de control, todas las sentencias PHP acaban en punto y coma, </a:t>
            </a:r>
            <a:r>
              <a:rPr lang="es-ES" sz="2800" dirty="0" err="1"/>
              <a:t>etc</a:t>
            </a:r>
            <a:endParaRPr lang="es-ES" sz="2800" dirty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altLang="zh-CN" sz="2800" dirty="0"/>
              <a:t>Tiene una amplia librería de funciones para rápidos desarrollos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800" dirty="0"/>
              <a:t>Los scripts PHP están incrustados en los documentos HTML, delimitado por unos </a:t>
            </a:r>
            <a:r>
              <a:rPr lang="es-ES" sz="2800" dirty="0" err="1"/>
              <a:t>tags</a:t>
            </a:r>
            <a:r>
              <a:rPr lang="es-ES" sz="2800" dirty="0"/>
              <a:t> especiales de inicio y fin. 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800" dirty="0"/>
              <a:t>El servidor los interpreta y ejecuta antes de servir las páginas al cliente, el cual sólo ve los resultados que produce</a:t>
            </a:r>
            <a:endParaRPr lang="en-US" sz="2800" dirty="0"/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28110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85800" y="1066800"/>
            <a:ext cx="112776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s-ES" sz="2800" dirty="0">
                <a:solidFill>
                  <a:srgbClr val="FF0000"/>
                </a:solidFill>
              </a:rPr>
              <a:t>	</a:t>
            </a:r>
            <a:r>
              <a:rPr lang="es-ES" sz="2800" b="1" dirty="0" smtClean="0"/>
              <a:t>SOPORTE MULTIPLATAFORMA</a:t>
            </a:r>
          </a:p>
          <a:p>
            <a:pPr marL="342900" indent="-342900">
              <a:spcAft>
                <a:spcPts val="600"/>
              </a:spcAft>
            </a:pPr>
            <a:r>
              <a:rPr lang="es-ES" sz="2800" dirty="0"/>
              <a:t>	Se ejecuta en la mayoría de Servidores web en diferentes sistemas operativos. Una de las características más fuertes es el amplio rango de base de datos soportadas:</a:t>
            </a:r>
          </a:p>
          <a:p>
            <a:pPr marL="342900" indent="-342900">
              <a:spcAft>
                <a:spcPts val="600"/>
              </a:spcAft>
            </a:pPr>
            <a:r>
              <a:rPr lang="es-ES" sz="2800" dirty="0"/>
              <a:t>	</a:t>
            </a:r>
            <a:r>
              <a:rPr lang="es-ES" sz="2800" dirty="0">
                <a:solidFill>
                  <a:schemeClr val="accent2"/>
                </a:solidFill>
              </a:rPr>
              <a:t>Servidores web </a:t>
            </a:r>
            <a:r>
              <a:rPr lang="es-ES" sz="2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s-ES" sz="2800" dirty="0">
                <a:solidFill>
                  <a:srgbClr val="FFFF66"/>
                </a:solidFill>
              </a:rPr>
              <a:t>:</a:t>
            </a:r>
            <a:r>
              <a:rPr lang="es-ES" sz="2800" dirty="0"/>
              <a:t>Apache, Microsoft IIS, </a:t>
            </a:r>
            <a:r>
              <a:rPr lang="es-ES" sz="2800" dirty="0" err="1"/>
              <a:t>Caudium</a:t>
            </a:r>
            <a:r>
              <a:rPr lang="es-ES" sz="2800" dirty="0"/>
              <a:t>, Netscape </a:t>
            </a:r>
            <a:r>
              <a:rPr lang="es-ES" sz="2800" dirty="0" smtClean="0"/>
              <a:t>Enterprise</a:t>
            </a:r>
            <a:endParaRPr lang="es-ES" sz="2800" dirty="0"/>
          </a:p>
          <a:p>
            <a:pPr marL="342900" indent="-342900">
              <a:spcAft>
                <a:spcPts val="600"/>
              </a:spcAft>
            </a:pPr>
            <a:r>
              <a:rPr lang="es-ES" sz="2800" dirty="0">
                <a:solidFill>
                  <a:schemeClr val="accent2"/>
                </a:solidFill>
              </a:rPr>
              <a:t>	Sistemas Operativos </a:t>
            </a:r>
            <a:r>
              <a:rPr lang="es-ES" sz="2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/>
              <a:t>UNIX (HP-</a:t>
            </a:r>
            <a:r>
              <a:rPr lang="es-ES" sz="2800" dirty="0" err="1"/>
              <a:t>UX,OpenBSD</a:t>
            </a:r>
            <a:r>
              <a:rPr lang="es-ES" sz="2800" dirty="0"/>
              <a:t>, </a:t>
            </a:r>
            <a:r>
              <a:rPr lang="es-ES" sz="2800" dirty="0" err="1"/>
              <a:t>Solaris</a:t>
            </a:r>
            <a:r>
              <a:rPr lang="es-ES" sz="2800" dirty="0"/>
              <a:t>, Linux), Mac OSX, Windows NT/98/2000/ XP/2003</a:t>
            </a:r>
          </a:p>
          <a:p>
            <a:pPr marL="342900" indent="-342900">
              <a:spcAft>
                <a:spcPts val="600"/>
              </a:spcAft>
            </a:pPr>
            <a:r>
              <a:rPr lang="es-ES" sz="2800" dirty="0">
                <a:solidFill>
                  <a:schemeClr val="accent2"/>
                </a:solidFill>
              </a:rPr>
              <a:t>	Base de datos soportadas </a:t>
            </a:r>
            <a:r>
              <a:rPr lang="es-ES" sz="28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/>
              <a:t>Adabas</a:t>
            </a:r>
            <a:r>
              <a:rPr lang="es-ES" sz="2800" dirty="0"/>
              <a:t> D, </a:t>
            </a:r>
            <a:r>
              <a:rPr lang="es-ES" sz="2800" dirty="0" err="1"/>
              <a:t>dBase,Empress</a:t>
            </a:r>
            <a:r>
              <a:rPr lang="es-ES" sz="2800" dirty="0"/>
              <a:t>, </a:t>
            </a:r>
            <a:r>
              <a:rPr lang="es-ES" sz="2800" dirty="0" err="1"/>
              <a:t>FilePro</a:t>
            </a:r>
            <a:r>
              <a:rPr lang="es-ES" sz="2800" dirty="0"/>
              <a:t> (</a:t>
            </a:r>
            <a:r>
              <a:rPr lang="es-ES" sz="2800" dirty="0" err="1"/>
              <a:t>read-only</a:t>
            </a:r>
            <a:r>
              <a:rPr lang="es-ES" sz="2800" dirty="0"/>
              <a:t>), </a:t>
            </a:r>
            <a:r>
              <a:rPr lang="es-ES" sz="2800" dirty="0" err="1"/>
              <a:t>Hyperwave</a:t>
            </a:r>
            <a:r>
              <a:rPr lang="es-ES" sz="2800" dirty="0"/>
              <a:t>, IBM DB2, </a:t>
            </a:r>
            <a:r>
              <a:rPr lang="es-ES" sz="2800" dirty="0" err="1"/>
              <a:t>Informix</a:t>
            </a:r>
            <a:r>
              <a:rPr lang="es-ES" sz="2800" dirty="0"/>
              <a:t>, </a:t>
            </a:r>
            <a:r>
              <a:rPr lang="es-ES" sz="2800" dirty="0" err="1"/>
              <a:t>Ingress</a:t>
            </a:r>
            <a:r>
              <a:rPr lang="es-ES" sz="2800" dirty="0"/>
              <a:t>, </a:t>
            </a:r>
            <a:r>
              <a:rPr lang="es-ES" sz="2800" dirty="0" err="1"/>
              <a:t>InterBase</a:t>
            </a:r>
            <a:r>
              <a:rPr lang="es-ES" sz="2800" dirty="0"/>
              <a:t>, </a:t>
            </a:r>
            <a:r>
              <a:rPr lang="es-ES" sz="2800" dirty="0" err="1"/>
              <a:t>FrontBase</a:t>
            </a:r>
            <a:r>
              <a:rPr lang="es-ES" sz="2800" dirty="0"/>
              <a:t>, </a:t>
            </a:r>
            <a:r>
              <a:rPr lang="es-ES" sz="2800" dirty="0" err="1"/>
              <a:t>mSQL</a:t>
            </a:r>
            <a:r>
              <a:rPr lang="es-ES" sz="2800" dirty="0"/>
              <a:t>, </a:t>
            </a:r>
            <a:r>
              <a:rPr lang="es-ES" sz="2800" dirty="0" err="1"/>
              <a:t>Direct</a:t>
            </a:r>
            <a:r>
              <a:rPr lang="es-ES" sz="2800" dirty="0"/>
              <a:t> MS-SQL, </a:t>
            </a:r>
            <a:r>
              <a:rPr lang="es-ES" sz="2800" dirty="0" err="1"/>
              <a:t>MySQL</a:t>
            </a:r>
            <a:r>
              <a:rPr lang="es-ES" sz="2800" dirty="0"/>
              <a:t>, ODBC, Oracle, </a:t>
            </a:r>
            <a:r>
              <a:rPr lang="es-ES" sz="2800" dirty="0" err="1"/>
              <a:t>PostgreSQL</a:t>
            </a:r>
            <a:r>
              <a:rPr lang="es-ES" sz="2800" dirty="0"/>
              <a:t>, </a:t>
            </a:r>
            <a:r>
              <a:rPr lang="es-ES" sz="2800" dirty="0" err="1"/>
              <a:t>SQLite</a:t>
            </a:r>
            <a:r>
              <a:rPr lang="es-ES" sz="2800" dirty="0"/>
              <a:t>, </a:t>
            </a:r>
            <a:r>
              <a:rPr lang="es-ES" sz="2800" dirty="0" err="1"/>
              <a:t>Solid</a:t>
            </a:r>
            <a:r>
              <a:rPr lang="es-ES" sz="2800" dirty="0"/>
              <a:t>, </a:t>
            </a:r>
            <a:r>
              <a:rPr lang="es-ES" sz="2800" dirty="0" err="1"/>
              <a:t>Sybase</a:t>
            </a:r>
            <a:endParaRPr lang="es-ES" sz="2800" dirty="0"/>
          </a:p>
          <a:p>
            <a:pPr marL="342900" indent="-342900">
              <a:spcAft>
                <a:spcPts val="600"/>
              </a:spcAft>
            </a:pPr>
            <a:r>
              <a:rPr lang="es-ES" altLang="zh-CN" sz="2800" dirty="0">
                <a:solidFill>
                  <a:schemeClr val="accent2"/>
                </a:solidFill>
                <a:ea typeface="SimSun" pitchFamily="2" charset="-122"/>
              </a:rPr>
              <a:t>	Protocolos </a:t>
            </a:r>
            <a:r>
              <a:rPr lang="es-ES" altLang="zh-CN" sz="2800" dirty="0" err="1">
                <a:solidFill>
                  <a:schemeClr val="accent2"/>
                </a:solidFill>
                <a:ea typeface="SimSun" pitchFamily="2" charset="-122"/>
              </a:rPr>
              <a:t>soportados</a:t>
            </a:r>
            <a:r>
              <a:rPr lang="es-ES" altLang="zh-CN" sz="2800" dirty="0" err="1">
                <a:solidFill>
                  <a:schemeClr val="accent2"/>
                </a:solidFill>
                <a:ea typeface="SimSun" pitchFamily="2" charset="-122"/>
                <a:sym typeface="Wingdings" pitchFamily="2" charset="2"/>
              </a:rPr>
              <a:t></a:t>
            </a:r>
            <a:r>
              <a:rPr lang="es-ES" altLang="zh-CN" sz="2800" dirty="0" err="1">
                <a:ea typeface="SimSun" pitchFamily="2" charset="-122"/>
              </a:rPr>
              <a:t>LDAP</a:t>
            </a:r>
            <a:r>
              <a:rPr lang="es-ES" altLang="zh-CN" sz="2800" dirty="0">
                <a:ea typeface="SimSun" pitchFamily="2" charset="-122"/>
              </a:rPr>
              <a:t>, IMAP, SNMP, NNTP, </a:t>
            </a:r>
            <a:r>
              <a:rPr lang="en-US" altLang="zh-CN" sz="2800" dirty="0">
                <a:ea typeface="SimSun" pitchFamily="2" charset="-122"/>
              </a:rPr>
              <a:t>POP3, HTTP</a:t>
            </a:r>
            <a:endParaRPr lang="en-US" sz="2800" dirty="0"/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33758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14400" y="1143000"/>
            <a:ext cx="11125200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ES" sz="2800" b="1" dirty="0" smtClean="0"/>
              <a:t>LENGUAJE </a:t>
            </a:r>
            <a:r>
              <a:rPr lang="es-ES" sz="2800" b="1" dirty="0"/>
              <a:t>DE </a:t>
            </a:r>
            <a:r>
              <a:rPr lang="es-ES" sz="2800" b="1" dirty="0" smtClean="0"/>
              <a:t>SCRIPT</a:t>
            </a:r>
            <a:endParaRPr lang="es-ES_tradnl" sz="2800" b="1" dirty="0" smtClean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 smtClean="0"/>
              <a:t>El </a:t>
            </a:r>
            <a:r>
              <a:rPr lang="es-ES_tradnl" sz="2800" dirty="0"/>
              <a:t>servidor web más popular del mercado, Apache, trae incorporado el intérprete de PHP.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PHP no es un lenguaje orientado a objetos aunque sí tiene recursos que permiten definir clases y construir objetos.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Ventajas: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_tradnl" sz="2800" dirty="0"/>
              <a:t>Es </a:t>
            </a:r>
            <a:r>
              <a:rPr lang="es-ES_tradnl" sz="2800" dirty="0" smtClean="0"/>
              <a:t>potente. r</a:t>
            </a:r>
            <a:r>
              <a:rPr lang="es-ES" sz="2800" dirty="0" smtClean="0"/>
              <a:t>elativamente </a:t>
            </a:r>
            <a:r>
              <a:rPr lang="es-ES" sz="2800" dirty="0"/>
              <a:t>fácil de aprender</a:t>
            </a:r>
            <a:endParaRPr lang="es-ES_tradnl" sz="2800" dirty="0"/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_tradnl" sz="2800" dirty="0"/>
              <a:t>De libre distribución. Hay una gran comunidad de programadores PHP que contribuyen a subsanar errores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_tradnl" sz="2800" dirty="0"/>
              <a:t>Acceso fácil a bases de datos y otras funcionalidades orientadas a la red. </a:t>
            </a:r>
          </a:p>
          <a:p>
            <a:pPr marL="914400" lvl="1" indent="-4572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_tradnl" sz="2800" dirty="0"/>
              <a:t>Dispone de abundante soporte en la Web</a:t>
            </a:r>
            <a:endParaRPr lang="en-US" sz="2800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36804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66800" y="1295400"/>
            <a:ext cx="108966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r>
              <a:rPr lang="es-ES" sz="2800" b="1" dirty="0" smtClean="0"/>
              <a:t>PAGINAS </a:t>
            </a:r>
            <a:r>
              <a:rPr lang="es-ES" sz="2800" b="1" dirty="0"/>
              <a:t>WEB ESTATICAS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 smtClean="0"/>
              <a:t>Páginas </a:t>
            </a:r>
            <a:r>
              <a:rPr lang="es-ES_tradnl" sz="2800" dirty="0"/>
              <a:t>cuyos elementos permanecen invariables.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Siempre muestra la misma información a cualquier usuario que navegue por ella.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Su código fuente es el mismo y no puede ser cambiado por la intervención del usuario ni tampoco a través de ningún programa.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Las Páginas estáticas utilizan los lenguajes: CSS, HTML, </a:t>
            </a:r>
            <a:r>
              <a:rPr lang="es-ES_tradnl" sz="2800" dirty="0" err="1"/>
              <a:t>Javascript</a:t>
            </a:r>
            <a:endParaRPr lang="es-ES_tradnl" sz="28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_tradnl" sz="2800" dirty="0"/>
              <a:t>Son lenguajes ejecutados (interpretados) en el navegador.</a:t>
            </a:r>
            <a:endParaRPr lang="en-U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12520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66800" y="1295400"/>
            <a:ext cx="1066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s-ES" sz="2800" dirty="0"/>
              <a:t>1. PAGINAS WEB ESTATICAS</a:t>
            </a:r>
          </a:p>
          <a:p>
            <a:pPr marL="457200" indent="-457200">
              <a:spcBef>
                <a:spcPct val="20000"/>
              </a:spcBef>
            </a:pPr>
            <a:r>
              <a:rPr lang="es-ES_tradnl" sz="2800" b="1" dirty="0" smtClean="0">
                <a:solidFill>
                  <a:srgbClr val="FF0000"/>
                </a:solidFill>
              </a:rPr>
              <a:t>Proceso </a:t>
            </a:r>
            <a:r>
              <a:rPr lang="es-ES_tradnl" sz="2800" b="1" dirty="0">
                <a:solidFill>
                  <a:srgbClr val="FF0000"/>
                </a:solidFill>
              </a:rPr>
              <a:t>Visualización de una Página estática</a:t>
            </a:r>
          </a:p>
          <a:p>
            <a:pPr marL="457200" indent="-457200">
              <a:spcBef>
                <a:spcPct val="20000"/>
              </a:spcBef>
            </a:pPr>
            <a:r>
              <a:rPr lang="es-ES_tradnl" sz="2800" b="1" dirty="0">
                <a:solidFill>
                  <a:srgbClr val="FF0000"/>
                </a:solidFill>
              </a:rPr>
              <a:t> </a:t>
            </a:r>
            <a:r>
              <a:rPr lang="es-ES_tradnl" sz="2800" dirty="0" smtClean="0"/>
              <a:t>El </a:t>
            </a:r>
            <a:r>
              <a:rPr lang="es-ES_tradnl" sz="2800" dirty="0"/>
              <a:t>navegador realiza la petición para acceder a una página con extensión HTML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_tradnl" sz="2800" dirty="0"/>
              <a:t>El servidor busca la página deseada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_tradnl" sz="2800" dirty="0"/>
              <a:t>El servidor devuelve la página HTML solicitada sin modificarla (si no la encuentra devuelve mensaje error)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es-ES_tradnl" sz="2800" dirty="0"/>
              <a:t>El navegador interpreta el documento y lo presenta en pantalla</a:t>
            </a:r>
            <a:endParaRPr lang="en-U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PAGINAS WEB ESTATICAS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043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34339</TotalTime>
  <Words>1500</Words>
  <Application>Microsoft Office PowerPoint</Application>
  <PresentationFormat>Panorámica</PresentationFormat>
  <Paragraphs>192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8" baseType="lpstr">
      <vt:lpstr>SimSun</vt:lpstr>
      <vt:lpstr>SimSun</vt:lpstr>
      <vt:lpstr>Arial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Presentación de PowerPoint</vt:lpstr>
      <vt:lpstr> INDICE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3.1. INSTALACIÓN DE XAMPP </vt:lpstr>
      <vt:lpstr> 3.1. INSTALACIÓN DE XAMPP</vt:lpstr>
      <vt:lpstr>  3.1. INSTALACIÓN DE XAMPP </vt:lpstr>
      <vt:lpstr>  3.1. INSTALACIÓN DE XAMPP </vt:lpstr>
      <vt:lpstr>  3.1. INSTALACIÓN DE XAMPP </vt:lpstr>
      <vt:lpstr>  3.1. INSTALACIÓN DE XAMPP </vt:lpstr>
      <vt:lpstr>  3.1. INSTALACIÓN DE XAMPP </vt:lpstr>
      <vt:lpstr>  3.1. INSTALACIÓN DE XAMPP </vt:lpstr>
      <vt:lpstr>  3.1. INSTALACIÓN DE XAMPP </vt:lpstr>
      <vt:lpstr>  3.2. INSTALACIÓN DE LAMPP </vt:lpstr>
      <vt:lpstr>  3.2. INSTALACIÓN DE LAMPP </vt:lpstr>
      <vt:lpstr>  3.2. INSTALACIÓN DE LAMPP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1248</cp:revision>
  <cp:lastPrinted>2020-11-24T16:38:02Z</cp:lastPrinted>
  <dcterms:created xsi:type="dcterms:W3CDTF">2020-09-29T09:33:46Z</dcterms:created>
  <dcterms:modified xsi:type="dcterms:W3CDTF">2021-09-24T20:04:55Z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