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8"/>
  </p:notesMasterIdLst>
  <p:sldIdLst>
    <p:sldId id="716" r:id="rId2"/>
    <p:sldId id="991" r:id="rId3"/>
    <p:sldId id="992" r:id="rId4"/>
    <p:sldId id="993" r:id="rId5"/>
    <p:sldId id="994" r:id="rId6"/>
    <p:sldId id="995" r:id="rId7"/>
    <p:sldId id="996" r:id="rId8"/>
    <p:sldId id="997" r:id="rId9"/>
    <p:sldId id="998" r:id="rId10"/>
    <p:sldId id="999" r:id="rId11"/>
    <p:sldId id="1000" r:id="rId12"/>
    <p:sldId id="1001" r:id="rId13"/>
    <p:sldId id="1002" r:id="rId14"/>
    <p:sldId id="1003" r:id="rId15"/>
    <p:sldId id="1004" r:id="rId16"/>
    <p:sldId id="1005" r:id="rId17"/>
    <p:sldId id="1006" r:id="rId18"/>
    <p:sldId id="1007" r:id="rId19"/>
    <p:sldId id="1008" r:id="rId20"/>
    <p:sldId id="1009" r:id="rId21"/>
    <p:sldId id="1010" r:id="rId22"/>
    <p:sldId id="1011" r:id="rId23"/>
    <p:sldId id="1012" r:id="rId24"/>
    <p:sldId id="1013" r:id="rId25"/>
    <p:sldId id="1014" r:id="rId26"/>
    <p:sldId id="1015" r:id="rId27"/>
    <p:sldId id="1016" r:id="rId28"/>
    <p:sldId id="1017" r:id="rId29"/>
    <p:sldId id="1018" r:id="rId30"/>
    <p:sldId id="1019" r:id="rId31"/>
    <p:sldId id="1020" r:id="rId32"/>
    <p:sldId id="1021" r:id="rId33"/>
    <p:sldId id="1022" r:id="rId34"/>
    <p:sldId id="1023" r:id="rId35"/>
    <p:sldId id="1024" r:id="rId36"/>
    <p:sldId id="1025" r:id="rId37"/>
  </p:sldIdLst>
  <p:sldSz cx="12192000" cy="6858000"/>
  <p:notesSz cx="10234613" cy="70993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868" autoAdjust="0"/>
    <p:restoredTop sz="94660"/>
  </p:normalViewPr>
  <p:slideViewPr>
    <p:cSldViewPr>
      <p:cViewPr varScale="1">
        <p:scale>
          <a:sx n="75" d="100"/>
          <a:sy n="75" d="100"/>
        </p:scale>
        <p:origin x="82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BBD24-5418-4C33-AB00-E5AD0CBFEC0B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938" y="3416300"/>
            <a:ext cx="8186737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AD74-C417-428A-8CD0-89477447D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97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apositiva de título">
  <p:cSld name="4_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624418" y="260351"/>
            <a:ext cx="2296583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 sz="1800"/>
          </a:p>
        </p:txBody>
      </p:sp>
      <p:sp>
        <p:nvSpPr>
          <p:cNvPr id="17" name="Google Shape;17;p2"/>
          <p:cNvSpPr txBox="1"/>
          <p:nvPr/>
        </p:nvSpPr>
        <p:spPr>
          <a:xfrm>
            <a:off x="527051" y="1"/>
            <a:ext cx="3456516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hola hola hola hola hola hola</a:t>
            </a:r>
            <a:endParaRPr sz="1800"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363575" y="635476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416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12192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r>
              <a:rPr lang="es-ES" smtClean="0"/>
              <a:t>3/28/2008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s-ES" smtClean="0"/>
              <a:t>www.espai.es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1428" y="6467043"/>
            <a:ext cx="209550" cy="369332"/>
          </a:xfrm>
        </p:spPr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7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12192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45600" y="6553200"/>
            <a:ext cx="22352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3/28/2008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2071" y="6553200"/>
            <a:ext cx="2235200" cy="276999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s-ES" smtClean="0"/>
              <a:t>www.espai.es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3435" y="6553200"/>
            <a:ext cx="1016000" cy="138499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0000" y="5867400"/>
            <a:ext cx="8760963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0" y="4648200"/>
            <a:ext cx="87376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92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6691" y="1905851"/>
            <a:ext cx="8738616" cy="212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71428" y="6467043"/>
            <a:ext cx="2095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-13462" y="990600"/>
            <a:ext cx="122189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bradwedell.com/php-google-maps-api/dem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227138" y="1752600"/>
            <a:ext cx="9745662" cy="1277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80"/>
              </a:lnSpc>
            </a:pPr>
            <a:r>
              <a:rPr lang="es-ES" sz="4000" dirty="0" smtClean="0"/>
              <a:t>IDEAS </a:t>
            </a:r>
            <a:endParaRPr lang="es-ES" sz="4000" dirty="0"/>
          </a:p>
          <a:p>
            <a:pPr algn="ctr">
              <a:lnSpc>
                <a:spcPts val="5080"/>
              </a:lnSpc>
            </a:pPr>
            <a:r>
              <a:rPr lang="es-ES" sz="4000" dirty="0" smtClean="0"/>
              <a:t>PROYECTO PHP</a:t>
            </a:r>
            <a:endParaRPr lang="es-ES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8534400" y="5552440"/>
            <a:ext cx="266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b="1" spc="-5" dirty="0" smtClean="0">
                <a:latin typeface="Times New Roman"/>
                <a:cs typeface="Times New Roman"/>
              </a:rPr>
              <a:t>MARTA MORENO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0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219200"/>
            <a:ext cx="113538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2. </a:t>
            </a:r>
            <a:r>
              <a:rPr sz="2400" dirty="0">
                <a:latin typeface="Arial"/>
                <a:cs typeface="Arial"/>
              </a:rPr>
              <a:t>Estructura básica de un mapa de googleMaps. Consultar la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web:  </a:t>
            </a:r>
            <a:r>
              <a:rPr sz="2400" spc="-5" dirty="0">
                <a:latin typeface="Arial"/>
                <a:cs typeface="Arial"/>
                <a:hlinkClick r:id="rId2"/>
              </a:rPr>
              <a:t>http://bradwedell.com/php-google-maps-api/demos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2062" y="2066926"/>
            <a:ext cx="6732524" cy="4098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7300" y="2062162"/>
            <a:ext cx="6742430" cy="4108450"/>
          </a:xfrm>
          <a:custGeom>
            <a:avLst/>
            <a:gdLst/>
            <a:ahLst/>
            <a:cxnLst/>
            <a:rect l="l" t="t" r="r" b="b"/>
            <a:pathLst>
              <a:path w="6742430" h="4108450">
                <a:moveTo>
                  <a:pt x="0" y="4108450"/>
                </a:moveTo>
                <a:lnTo>
                  <a:pt x="6742049" y="4108450"/>
                </a:lnTo>
                <a:lnTo>
                  <a:pt x="6742049" y="0"/>
                </a:lnTo>
                <a:lnTo>
                  <a:pt x="0" y="0"/>
                </a:lnTo>
                <a:lnTo>
                  <a:pt x="0" y="4108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20027" y="4038598"/>
            <a:ext cx="2690749" cy="2774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15201" y="4033837"/>
            <a:ext cx="2700655" cy="2784475"/>
          </a:xfrm>
          <a:custGeom>
            <a:avLst/>
            <a:gdLst/>
            <a:ahLst/>
            <a:cxnLst/>
            <a:rect l="l" t="t" r="r" b="b"/>
            <a:pathLst>
              <a:path w="2700654" h="2784475">
                <a:moveTo>
                  <a:pt x="0" y="2784474"/>
                </a:moveTo>
                <a:lnTo>
                  <a:pt x="2700274" y="2784474"/>
                </a:lnTo>
                <a:lnTo>
                  <a:pt x="2700274" y="0"/>
                </a:lnTo>
                <a:lnTo>
                  <a:pt x="0" y="0"/>
                </a:lnTo>
                <a:lnTo>
                  <a:pt x="0" y="27844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</a:t>
            </a:r>
            <a:r>
              <a:rPr lang="es-ES" sz="4400" dirty="0"/>
              <a:t>GOOGLEMAPS (</a:t>
            </a:r>
            <a:r>
              <a:rPr lang="es-ES" sz="4400" dirty="0" err="1"/>
              <a:t>deprecated</a:t>
            </a:r>
            <a:r>
              <a:rPr lang="es-E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933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167838"/>
            <a:ext cx="113538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3. </a:t>
            </a:r>
            <a:r>
              <a:rPr sz="2400" dirty="0">
                <a:latin typeface="Arial"/>
                <a:cs typeface="Arial"/>
              </a:rPr>
              <a:t>Ejemplo para insertar diferentes localizaciones a partir de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  consulta en la base de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datos: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4113" y="2060511"/>
            <a:ext cx="7242175" cy="4189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9350" y="2055749"/>
            <a:ext cx="7251700" cy="4199255"/>
          </a:xfrm>
          <a:custGeom>
            <a:avLst/>
            <a:gdLst/>
            <a:ahLst/>
            <a:cxnLst/>
            <a:rect l="l" t="t" r="r" b="b"/>
            <a:pathLst>
              <a:path w="7251700" h="4199255">
                <a:moveTo>
                  <a:pt x="0" y="4199001"/>
                </a:moveTo>
                <a:lnTo>
                  <a:pt x="7251700" y="4199001"/>
                </a:lnTo>
                <a:lnTo>
                  <a:pt x="7251700" y="0"/>
                </a:lnTo>
                <a:lnTo>
                  <a:pt x="0" y="0"/>
                </a:lnTo>
                <a:lnTo>
                  <a:pt x="0" y="41990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GOOGLEMAPS </a:t>
            </a:r>
            <a:r>
              <a:rPr lang="es-ES" sz="4400" dirty="0"/>
              <a:t>(</a:t>
            </a:r>
            <a:r>
              <a:rPr lang="es-ES" sz="4400" dirty="0" err="1"/>
              <a:t>deprecated</a:t>
            </a:r>
            <a:r>
              <a:rPr lang="es-E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269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143000"/>
            <a:ext cx="112014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1. </a:t>
            </a:r>
            <a:r>
              <a:rPr sz="2400" dirty="0">
                <a:latin typeface="Arial"/>
                <a:cs typeface="Arial"/>
              </a:rPr>
              <a:t>La información que se enviara por post del combobox se indica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 el atributo value del option. Este valor se recoge con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$_POST[‘usuario’].</a:t>
            </a: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CREACION COMBOBOX CON BBDD</a:t>
            </a:r>
            <a:endParaRPr lang="es-ES" sz="4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8458200" y="2590800"/>
            <a:ext cx="3429000" cy="205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0"/>
            <a:ext cx="9148440" cy="44900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136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219200"/>
            <a:ext cx="40209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2. </a:t>
            </a:r>
            <a:r>
              <a:rPr sz="2400" dirty="0">
                <a:latin typeface="Arial"/>
                <a:cs typeface="Arial"/>
              </a:rPr>
              <a:t>Este es el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efecto:</a:t>
            </a:r>
          </a:p>
        </p:txBody>
      </p:sp>
      <p:sp>
        <p:nvSpPr>
          <p:cNvPr id="3" name="object 3"/>
          <p:cNvSpPr/>
          <p:nvPr/>
        </p:nvSpPr>
        <p:spPr>
          <a:xfrm>
            <a:off x="2279651" y="2060449"/>
            <a:ext cx="3811651" cy="2160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4888" y="2055748"/>
            <a:ext cx="3821429" cy="2170430"/>
          </a:xfrm>
          <a:custGeom>
            <a:avLst/>
            <a:gdLst/>
            <a:ahLst/>
            <a:cxnLst/>
            <a:rect l="l" t="t" r="r" b="b"/>
            <a:pathLst>
              <a:path w="3821429" h="2170429">
                <a:moveTo>
                  <a:pt x="0" y="2170176"/>
                </a:moveTo>
                <a:lnTo>
                  <a:pt x="3821176" y="2170176"/>
                </a:lnTo>
                <a:lnTo>
                  <a:pt x="3821176" y="0"/>
                </a:lnTo>
                <a:lnTo>
                  <a:pt x="0" y="0"/>
                </a:lnTo>
                <a:lnTo>
                  <a:pt x="0" y="21701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0826" y="1733551"/>
            <a:ext cx="3673475" cy="4359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5998" y="1728787"/>
            <a:ext cx="3683000" cy="4368800"/>
          </a:xfrm>
          <a:custGeom>
            <a:avLst/>
            <a:gdLst/>
            <a:ahLst/>
            <a:cxnLst/>
            <a:rect l="l" t="t" r="r" b="b"/>
            <a:pathLst>
              <a:path w="3683000" h="4368800">
                <a:moveTo>
                  <a:pt x="0" y="4368800"/>
                </a:moveTo>
                <a:lnTo>
                  <a:pt x="3683000" y="4368800"/>
                </a:lnTo>
                <a:lnTo>
                  <a:pt x="3683000" y="0"/>
                </a:lnTo>
                <a:lnTo>
                  <a:pt x="0" y="0"/>
                </a:lnTo>
                <a:lnTo>
                  <a:pt x="0" y="4368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CREACION COMBOBOX CON BBDD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51839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219200"/>
            <a:ext cx="11277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3. </a:t>
            </a:r>
            <a:r>
              <a:rPr sz="2400" dirty="0">
                <a:latin typeface="Arial"/>
                <a:cs typeface="Arial"/>
              </a:rPr>
              <a:t>Un hipotético procesado del formulario anterior con el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select  construido a través de la base de datos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sería: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CREACION COMBOBOX CON BBDD</a:t>
            </a:r>
            <a:endParaRPr lang="es-ES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33600"/>
            <a:ext cx="6553200" cy="4444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781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219200"/>
            <a:ext cx="96773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1. </a:t>
            </a:r>
            <a:r>
              <a:rPr sz="2400" dirty="0">
                <a:latin typeface="Arial"/>
                <a:cs typeface="Arial"/>
              </a:rPr>
              <a:t>Formulario para la inserción de datos de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usuario:</a:t>
            </a:r>
          </a:p>
        </p:txBody>
      </p:sp>
      <p:sp>
        <p:nvSpPr>
          <p:cNvPr id="4" name="object 4"/>
          <p:cNvSpPr/>
          <p:nvPr/>
        </p:nvSpPr>
        <p:spPr>
          <a:xfrm>
            <a:off x="1295400" y="1839849"/>
            <a:ext cx="3313049" cy="303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2102" y="4437126"/>
            <a:ext cx="5148199" cy="1728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7276" y="4432363"/>
            <a:ext cx="5158105" cy="1738630"/>
          </a:xfrm>
          <a:custGeom>
            <a:avLst/>
            <a:gdLst/>
            <a:ahLst/>
            <a:cxnLst/>
            <a:rect l="l" t="t" r="r" b="b"/>
            <a:pathLst>
              <a:path w="5158105" h="1738629">
                <a:moveTo>
                  <a:pt x="0" y="1738249"/>
                </a:moveTo>
                <a:lnTo>
                  <a:pt x="5157724" y="1738249"/>
                </a:lnTo>
                <a:lnTo>
                  <a:pt x="5157724" y="0"/>
                </a:lnTo>
                <a:lnTo>
                  <a:pt x="0" y="0"/>
                </a:lnTo>
                <a:lnTo>
                  <a:pt x="0" y="17382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INSERCIÓN BBDD DESDE FORMULARIO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24310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219200"/>
            <a:ext cx="881745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2. </a:t>
            </a:r>
            <a:r>
              <a:rPr sz="2400" dirty="0">
                <a:latin typeface="Arial"/>
                <a:cs typeface="Arial"/>
              </a:rPr>
              <a:t>Script base de datos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usuario:</a:t>
            </a:r>
          </a:p>
        </p:txBody>
      </p:sp>
      <p:sp>
        <p:nvSpPr>
          <p:cNvPr id="4" name="object 4"/>
          <p:cNvSpPr/>
          <p:nvPr/>
        </p:nvSpPr>
        <p:spPr>
          <a:xfrm>
            <a:off x="3000376" y="2133601"/>
            <a:ext cx="5576951" cy="266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5549" y="2128773"/>
            <a:ext cx="5586730" cy="2673350"/>
          </a:xfrm>
          <a:custGeom>
            <a:avLst/>
            <a:gdLst/>
            <a:ahLst/>
            <a:cxnLst/>
            <a:rect l="l" t="t" r="r" b="b"/>
            <a:pathLst>
              <a:path w="5586730" h="2673350">
                <a:moveTo>
                  <a:pt x="0" y="2673350"/>
                </a:moveTo>
                <a:lnTo>
                  <a:pt x="5586476" y="2673350"/>
                </a:lnTo>
                <a:lnTo>
                  <a:pt x="5586476" y="0"/>
                </a:lnTo>
                <a:lnTo>
                  <a:pt x="0" y="0"/>
                </a:lnTo>
                <a:lnTo>
                  <a:pt x="0" y="267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INSERCIÓN BBDD DESDE FORMULARIO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57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219200"/>
            <a:ext cx="103632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3. </a:t>
            </a:r>
            <a:r>
              <a:rPr sz="2400" dirty="0">
                <a:latin typeface="Arial"/>
                <a:cs typeface="Arial"/>
              </a:rPr>
              <a:t>Procesado para la inserción de los datos del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formulario: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INSERCIÓN BBDD DESDE FORMULARIO</a:t>
            </a:r>
            <a:endParaRPr lang="es-ES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60" y="1981200"/>
            <a:ext cx="11086640" cy="4362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5092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219200"/>
            <a:ext cx="896985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4. </a:t>
            </a:r>
            <a:r>
              <a:rPr sz="2400" dirty="0">
                <a:latin typeface="Arial"/>
                <a:cs typeface="Arial"/>
              </a:rPr>
              <a:t>Ejecución del formulario y script de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inserción:</a:t>
            </a:r>
          </a:p>
        </p:txBody>
      </p:sp>
      <p:sp>
        <p:nvSpPr>
          <p:cNvPr id="4" name="object 4"/>
          <p:cNvSpPr/>
          <p:nvPr/>
        </p:nvSpPr>
        <p:spPr>
          <a:xfrm>
            <a:off x="3575051" y="4797426"/>
            <a:ext cx="6772275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0351" y="4792662"/>
            <a:ext cx="6781800" cy="1085850"/>
          </a:xfrm>
          <a:custGeom>
            <a:avLst/>
            <a:gdLst/>
            <a:ahLst/>
            <a:cxnLst/>
            <a:rect l="l" t="t" r="r" b="b"/>
            <a:pathLst>
              <a:path w="6781800" h="1085850">
                <a:moveTo>
                  <a:pt x="0" y="1085850"/>
                </a:moveTo>
                <a:lnTo>
                  <a:pt x="6781800" y="1085850"/>
                </a:lnTo>
                <a:lnTo>
                  <a:pt x="6781800" y="0"/>
                </a:lnTo>
                <a:lnTo>
                  <a:pt x="0" y="0"/>
                </a:lnTo>
                <a:lnTo>
                  <a:pt x="0" y="1085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1088" y="1989074"/>
            <a:ext cx="2697099" cy="2536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6326" y="1984375"/>
            <a:ext cx="2707005" cy="2546350"/>
          </a:xfrm>
          <a:custGeom>
            <a:avLst/>
            <a:gdLst/>
            <a:ahLst/>
            <a:cxnLst/>
            <a:rect l="l" t="t" r="r" b="b"/>
            <a:pathLst>
              <a:path w="2707004" h="2546350">
                <a:moveTo>
                  <a:pt x="0" y="2546350"/>
                </a:moveTo>
                <a:lnTo>
                  <a:pt x="2706624" y="2546350"/>
                </a:lnTo>
                <a:lnTo>
                  <a:pt x="2706624" y="0"/>
                </a:lnTo>
                <a:lnTo>
                  <a:pt x="0" y="0"/>
                </a:lnTo>
                <a:lnTo>
                  <a:pt x="0" y="2546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INSERCIÓN BBDD DESDE FORMULARIO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19681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246439"/>
            <a:ext cx="108965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1</a:t>
            </a:r>
            <a:r>
              <a:rPr sz="2400" b="1" dirty="0" smtClean="0">
                <a:latin typeface="Arial"/>
                <a:cs typeface="Arial"/>
              </a:rPr>
              <a:t>. </a:t>
            </a:r>
            <a:r>
              <a:rPr sz="2400" dirty="0" err="1" smtClean="0">
                <a:latin typeface="Arial"/>
                <a:cs typeface="Arial"/>
              </a:rPr>
              <a:t>Mostrar</a:t>
            </a:r>
            <a:r>
              <a:rPr sz="2400" dirty="0" smtClean="0">
                <a:latin typeface="Arial"/>
                <a:cs typeface="Arial"/>
              </a:rPr>
              <a:t> los </a:t>
            </a:r>
            <a:r>
              <a:rPr sz="2400" dirty="0">
                <a:latin typeface="Arial"/>
                <a:cs typeface="Arial"/>
              </a:rPr>
              <a:t>datos de un </a:t>
            </a:r>
            <a:r>
              <a:rPr sz="2400" spc="-5" dirty="0">
                <a:latin typeface="Arial"/>
                <a:cs typeface="Arial"/>
              </a:rPr>
              <a:t>tabla </a:t>
            </a:r>
            <a:r>
              <a:rPr sz="2400" dirty="0">
                <a:latin typeface="Arial"/>
                <a:cs typeface="Arial"/>
              </a:rPr>
              <a:t>con un link de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borrado</a:t>
            </a:r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CONSULTA Y BORRADO DE DATOS (GET)</a:t>
            </a:r>
            <a:endParaRPr lang="es-ES" sz="4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720780"/>
            <a:ext cx="10049841" cy="2851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bject 6"/>
          <p:cNvSpPr/>
          <p:nvPr/>
        </p:nvSpPr>
        <p:spPr>
          <a:xfrm>
            <a:off x="6933307" y="3886200"/>
            <a:ext cx="4075049" cy="2814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474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447800"/>
            <a:ext cx="9829800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456565"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Seleccionar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plantilla</a:t>
            </a:r>
            <a:endParaRPr sz="2800" dirty="0">
              <a:latin typeface="Arial"/>
              <a:cs typeface="Arial"/>
            </a:endParaRPr>
          </a:p>
          <a:p>
            <a:pPr marL="469265" indent="-456565"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Envío de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mail</a:t>
            </a:r>
            <a:r>
              <a:rPr lang="es-ES" sz="2800" spc="-5" dirty="0" smtClean="0">
                <a:latin typeface="Arial"/>
                <a:cs typeface="Arial"/>
              </a:rPr>
              <a:t>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deprecated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indent="-456565"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 err="1">
                <a:latin typeface="Arial"/>
                <a:cs typeface="Arial"/>
              </a:rPr>
              <a:t>Localización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GoogleMaps</a:t>
            </a:r>
            <a:r>
              <a:rPr lang="es-ES" sz="2800" spc="-5" dirty="0" smtClean="0">
                <a:latin typeface="Arial"/>
                <a:cs typeface="Arial"/>
              </a:rPr>
              <a:t>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deprecated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indent="-456565"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Creación de un combobox con información de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la</a:t>
            </a:r>
            <a:r>
              <a:rPr lang="es-ES"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BBDD</a:t>
            </a:r>
            <a:endParaRPr sz="2800" dirty="0">
              <a:latin typeface="Arial"/>
              <a:cs typeface="Arial"/>
            </a:endParaRPr>
          </a:p>
          <a:p>
            <a:pPr marL="469265" indent="-456565">
              <a:spcBef>
                <a:spcPts val="60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Inserción de datos a </a:t>
            </a:r>
            <a:r>
              <a:rPr sz="2800" dirty="0">
                <a:latin typeface="Arial"/>
                <a:cs typeface="Arial"/>
              </a:rPr>
              <a:t>través </a:t>
            </a:r>
            <a:r>
              <a:rPr sz="2800" spc="-5" dirty="0">
                <a:latin typeface="Arial"/>
                <a:cs typeface="Arial"/>
              </a:rPr>
              <a:t>de un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formulario</a:t>
            </a:r>
            <a:endParaRPr sz="2800" dirty="0">
              <a:latin typeface="Arial"/>
              <a:cs typeface="Arial"/>
            </a:endParaRPr>
          </a:p>
          <a:p>
            <a:pPr marL="469265" indent="-456565">
              <a:spcBef>
                <a:spcPts val="60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Consulta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borrado 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datos</a:t>
            </a:r>
            <a:endParaRPr sz="2800" dirty="0">
              <a:latin typeface="Arial"/>
              <a:cs typeface="Arial"/>
            </a:endParaRPr>
          </a:p>
          <a:p>
            <a:pPr marL="469265" indent="-456565">
              <a:spcBef>
                <a:spcPts val="60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Autocompletar una </a:t>
            </a:r>
            <a:r>
              <a:rPr sz="2800" dirty="0">
                <a:latin typeface="Arial"/>
                <a:cs typeface="Arial"/>
              </a:rPr>
              <a:t>caja de </a:t>
            </a:r>
            <a:r>
              <a:rPr sz="2800" spc="-5" dirty="0">
                <a:latin typeface="Arial"/>
                <a:cs typeface="Arial"/>
              </a:rPr>
              <a:t>texto </a:t>
            </a:r>
            <a:r>
              <a:rPr sz="2800" dirty="0">
                <a:latin typeface="Arial"/>
                <a:cs typeface="Arial"/>
              </a:rPr>
              <a:t>con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Ajax</a:t>
            </a:r>
          </a:p>
          <a:p>
            <a:pPr marL="469265" indent="-456565">
              <a:spcBef>
                <a:spcPts val="60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Completar un combobox desde </a:t>
            </a:r>
            <a:r>
              <a:rPr sz="2800" dirty="0">
                <a:latin typeface="Arial"/>
                <a:cs typeface="Arial"/>
              </a:rPr>
              <a:t>otro </a:t>
            </a:r>
            <a:r>
              <a:rPr sz="2800" spc="-5" dirty="0">
                <a:latin typeface="Arial"/>
                <a:cs typeface="Arial"/>
              </a:rPr>
              <a:t>con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Ajax</a:t>
            </a:r>
            <a:endParaRPr lang="es-ES" sz="2800" spc="-5" dirty="0" smtClean="0">
              <a:latin typeface="Arial"/>
              <a:cs typeface="Arial"/>
            </a:endParaRPr>
          </a:p>
          <a:p>
            <a:pPr marL="469265" indent="-456565">
              <a:spcBef>
                <a:spcPts val="60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lang="es-ES" sz="2800" spc="-5" dirty="0" err="1" smtClean="0">
                <a:latin typeface="Arial"/>
                <a:cs typeface="Arial"/>
              </a:rPr>
              <a:t>Login</a:t>
            </a:r>
            <a:r>
              <a:rPr lang="es-ES" sz="2800" spc="-5" dirty="0" smtClean="0">
                <a:latin typeface="Arial"/>
                <a:cs typeface="Arial"/>
              </a:rPr>
              <a:t> con Ajax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 algn="ctr">
              <a:spcBef>
                <a:spcPts val="105"/>
              </a:spcBef>
              <a:tabLst>
                <a:tab pos="5323205" algn="l"/>
                <a:tab pos="12205335" algn="l"/>
              </a:tabLst>
            </a:pPr>
            <a:r>
              <a:rPr lang="es-ES" b="1" u="none" kern="0" dirty="0" smtClean="0"/>
              <a:t> </a:t>
            </a:r>
            <a:r>
              <a:rPr lang="es-ES" b="1" u="none" kern="0" spc="-20" dirty="0" smtClean="0"/>
              <a:t>INDICE	</a:t>
            </a:r>
            <a:endParaRPr lang="es-ES" b="1" u="none" kern="0" spc="-20" dirty="0"/>
          </a:p>
        </p:txBody>
      </p:sp>
    </p:spTree>
    <p:extLst>
      <p:ext uri="{BB962C8B-B14F-4D97-AF65-F5344CB8AC3E}">
        <p14:creationId xmlns:p14="http://schemas.microsoft.com/office/powerpoint/2010/main" val="23733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219200"/>
            <a:ext cx="110489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2. </a:t>
            </a:r>
            <a:r>
              <a:rPr sz="2400" dirty="0">
                <a:latin typeface="Arial"/>
                <a:cs typeface="Arial"/>
              </a:rPr>
              <a:t>Procesado de la acción de borrado de un determinado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usuario,  haciendo click en el link de borrado (los datos son pasados por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GET[]).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CONSULTA Y BORRADO DE DATOS (GET)</a:t>
            </a:r>
            <a:endParaRPr lang="es-ES" sz="4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32" y="2276743"/>
            <a:ext cx="9889067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7098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219200"/>
            <a:ext cx="11049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3. </a:t>
            </a:r>
            <a:r>
              <a:rPr sz="2400" dirty="0">
                <a:latin typeface="Arial"/>
                <a:cs typeface="Arial"/>
              </a:rPr>
              <a:t>Borrado de un usuario al hacer click en su link de borrado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 actualización de la </a:t>
            </a:r>
            <a:r>
              <a:rPr sz="2400" spc="-5" dirty="0">
                <a:latin typeface="Arial"/>
                <a:cs typeface="Arial"/>
              </a:rPr>
              <a:t>tabla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usuarios:</a:t>
            </a:r>
          </a:p>
        </p:txBody>
      </p:sp>
      <p:sp>
        <p:nvSpPr>
          <p:cNvPr id="4" name="object 4"/>
          <p:cNvSpPr/>
          <p:nvPr/>
        </p:nvSpPr>
        <p:spPr>
          <a:xfrm>
            <a:off x="1919288" y="2038351"/>
            <a:ext cx="4619625" cy="319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4525" y="2033523"/>
            <a:ext cx="4629150" cy="3200400"/>
          </a:xfrm>
          <a:custGeom>
            <a:avLst/>
            <a:gdLst/>
            <a:ahLst/>
            <a:cxnLst/>
            <a:rect l="l" t="t" r="r" b="b"/>
            <a:pathLst>
              <a:path w="4629150" h="3200400">
                <a:moveTo>
                  <a:pt x="0" y="3200400"/>
                </a:moveTo>
                <a:lnTo>
                  <a:pt x="4629150" y="3200400"/>
                </a:lnTo>
                <a:lnTo>
                  <a:pt x="4629150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2551" y="3194051"/>
            <a:ext cx="4552950" cy="311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27726" y="3189287"/>
            <a:ext cx="4562475" cy="3124200"/>
          </a:xfrm>
          <a:custGeom>
            <a:avLst/>
            <a:gdLst/>
            <a:ahLst/>
            <a:cxnLst/>
            <a:rect l="l" t="t" r="r" b="b"/>
            <a:pathLst>
              <a:path w="4562475" h="3124200">
                <a:moveTo>
                  <a:pt x="0" y="3124200"/>
                </a:moveTo>
                <a:lnTo>
                  <a:pt x="4562475" y="3124200"/>
                </a:lnTo>
                <a:lnTo>
                  <a:pt x="4562475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CONSULTA Y BORRADO DE DATOS (GET)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65353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143000"/>
            <a:ext cx="1112519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1. </a:t>
            </a:r>
            <a:r>
              <a:rPr sz="2400" dirty="0">
                <a:latin typeface="Arial"/>
                <a:cs typeface="Arial"/>
              </a:rPr>
              <a:t>Para conseguir que desde un enlace &lt;a </a:t>
            </a:r>
            <a:r>
              <a:rPr sz="2400" dirty="0" err="1">
                <a:latin typeface="Arial"/>
                <a:cs typeface="Arial"/>
              </a:rPr>
              <a:t>href</a:t>
            </a:r>
            <a:r>
              <a:rPr sz="2400" dirty="0" smtClean="0">
                <a:latin typeface="Arial"/>
                <a:cs typeface="Arial"/>
              </a:rPr>
              <a:t>&gt;</a:t>
            </a:r>
            <a:r>
              <a:rPr lang="es-ES" sz="240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se </a:t>
            </a:r>
            <a:r>
              <a:rPr sz="2400" dirty="0" err="1">
                <a:latin typeface="Arial"/>
                <a:cs typeface="Arial"/>
              </a:rPr>
              <a:t>pasen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 err="1" smtClean="0">
                <a:latin typeface="Arial"/>
                <a:cs typeface="Arial"/>
              </a:rPr>
              <a:t>parámetros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</a:t>
            </a:r>
            <a:r>
              <a:rPr sz="2400" spc="-45" dirty="0">
                <a:latin typeface="Arial"/>
                <a:cs typeface="Arial"/>
              </a:rPr>
              <a:t>POST, </a:t>
            </a:r>
            <a:r>
              <a:rPr sz="2400" dirty="0">
                <a:latin typeface="Arial"/>
                <a:cs typeface="Arial"/>
              </a:rPr>
              <a:t>se debe hacer uso de una función javascript, la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cual  hará el </a:t>
            </a:r>
            <a:r>
              <a:rPr sz="2400" spc="-5" dirty="0">
                <a:latin typeface="Arial"/>
                <a:cs typeface="Arial"/>
              </a:rPr>
              <a:t>envío </a:t>
            </a:r>
            <a:r>
              <a:rPr sz="2400" dirty="0">
                <a:latin typeface="Arial"/>
                <a:cs typeface="Arial"/>
              </a:rPr>
              <a:t>de los datos usando un formulario oculto en el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fichero.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CONSULTA Y BORRADO DE DATOS (POST)</a:t>
            </a:r>
            <a:endParaRPr lang="es-ES" sz="4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85" y="2508700"/>
            <a:ext cx="9997215" cy="28253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216166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143000"/>
            <a:ext cx="112013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2. </a:t>
            </a:r>
            <a:r>
              <a:rPr sz="2400" dirty="0">
                <a:latin typeface="Arial"/>
                <a:cs typeface="Arial"/>
              </a:rPr>
              <a:t>El formulario tendrá dos inputs ocultos (hidden) que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serán  cargados y enviados (submit) a traves del DOM de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Javascript:</a:t>
            </a:r>
          </a:p>
        </p:txBody>
      </p:sp>
      <p:sp>
        <p:nvSpPr>
          <p:cNvPr id="4" name="object 4"/>
          <p:cNvSpPr/>
          <p:nvPr/>
        </p:nvSpPr>
        <p:spPr>
          <a:xfrm>
            <a:off x="2616201" y="2424177"/>
            <a:ext cx="7103999" cy="1293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1438" y="2419351"/>
            <a:ext cx="7113905" cy="1303655"/>
          </a:xfrm>
          <a:custGeom>
            <a:avLst/>
            <a:gdLst/>
            <a:ahLst/>
            <a:cxnLst/>
            <a:rect l="l" t="t" r="r" b="b"/>
            <a:pathLst>
              <a:path w="7113905" h="1303654">
                <a:moveTo>
                  <a:pt x="0" y="1303274"/>
                </a:moveTo>
                <a:lnTo>
                  <a:pt x="7113651" y="1303274"/>
                </a:lnTo>
                <a:lnTo>
                  <a:pt x="7113651" y="0"/>
                </a:lnTo>
                <a:lnTo>
                  <a:pt x="0" y="0"/>
                </a:lnTo>
                <a:lnTo>
                  <a:pt x="0" y="13032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6201" y="4076701"/>
            <a:ext cx="5921375" cy="1920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1437" y="4071937"/>
            <a:ext cx="5930900" cy="1930400"/>
          </a:xfrm>
          <a:custGeom>
            <a:avLst/>
            <a:gdLst/>
            <a:ahLst/>
            <a:cxnLst/>
            <a:rect l="l" t="t" r="r" b="b"/>
            <a:pathLst>
              <a:path w="5930900" h="1930400">
                <a:moveTo>
                  <a:pt x="0" y="1930400"/>
                </a:moveTo>
                <a:lnTo>
                  <a:pt x="5930900" y="1930400"/>
                </a:lnTo>
                <a:lnTo>
                  <a:pt x="5930900" y="0"/>
                </a:lnTo>
                <a:lnTo>
                  <a:pt x="0" y="0"/>
                </a:lnTo>
                <a:lnTo>
                  <a:pt x="0" y="1930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CONSULTA Y BORRADO DE DATOS (POST)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078105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143000"/>
            <a:ext cx="11277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3. </a:t>
            </a:r>
            <a:r>
              <a:rPr sz="2400" dirty="0">
                <a:latin typeface="Arial"/>
                <a:cs typeface="Arial"/>
              </a:rPr>
              <a:t>El procesado será el mismo que en el caso del </a:t>
            </a:r>
            <a:r>
              <a:rPr sz="2400" spc="-55" dirty="0">
                <a:latin typeface="Arial"/>
                <a:cs typeface="Arial"/>
              </a:rPr>
              <a:t>GET, </a:t>
            </a:r>
            <a:r>
              <a:rPr sz="2400" dirty="0">
                <a:latin typeface="Arial"/>
                <a:cs typeface="Arial"/>
              </a:rPr>
              <a:t>pero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ahora  con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POST: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CONSULTA Y BORRADO DE DATOS (POST)</a:t>
            </a:r>
            <a:endParaRPr lang="es-ES" sz="4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71" y="2438400"/>
            <a:ext cx="8501429" cy="31242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981212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250996"/>
            <a:ext cx="9483691" cy="4302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bject 3"/>
          <p:cNvSpPr txBox="1"/>
          <p:nvPr/>
        </p:nvSpPr>
        <p:spPr>
          <a:xfrm>
            <a:off x="609600" y="1143000"/>
            <a:ext cx="112014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/>
            <a:r>
              <a:rPr lang="es-ES" sz="2400" b="1" dirty="0">
                <a:latin typeface="Arial"/>
                <a:cs typeface="Arial"/>
              </a:rPr>
              <a:t>AJAX = JAVASCRIPT + PHP</a:t>
            </a:r>
          </a:p>
          <a:p>
            <a:pPr marL="12700" marR="5080"/>
            <a:r>
              <a:rPr sz="2400" b="1" dirty="0" smtClean="0">
                <a:latin typeface="Arial"/>
                <a:cs typeface="Arial"/>
              </a:rPr>
              <a:t>Paso </a:t>
            </a:r>
            <a:r>
              <a:rPr sz="2400" b="1" dirty="0">
                <a:latin typeface="Arial"/>
                <a:cs typeface="Arial"/>
              </a:rPr>
              <a:t>1. </a:t>
            </a:r>
            <a:r>
              <a:rPr sz="2400" dirty="0">
                <a:latin typeface="Arial"/>
                <a:cs typeface="Arial"/>
              </a:rPr>
              <a:t>Creamos dos select box: el primero se rellena con datos de la  base de datos, y el segundo, que es dependiente del primero, lo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dejamos  vacío.</a:t>
            </a:r>
          </a:p>
        </p:txBody>
      </p:sp>
      <p:sp>
        <p:nvSpPr>
          <p:cNvPr id="4" name="object 4"/>
          <p:cNvSpPr/>
          <p:nvPr/>
        </p:nvSpPr>
        <p:spPr>
          <a:xfrm>
            <a:off x="8001000" y="5280359"/>
            <a:ext cx="2746375" cy="9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COMPLETAR UN COMOBOBOX DESDE OTRO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90631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143000"/>
            <a:ext cx="1135379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 smtClean="0">
                <a:latin typeface="Arial"/>
                <a:cs typeface="Arial"/>
              </a:rPr>
              <a:t>Paso </a:t>
            </a:r>
            <a:r>
              <a:rPr sz="2400" b="1" dirty="0">
                <a:latin typeface="Arial"/>
                <a:cs typeface="Arial"/>
              </a:rPr>
              <a:t>2. </a:t>
            </a:r>
            <a:r>
              <a:rPr sz="2400" dirty="0">
                <a:latin typeface="Arial"/>
                <a:cs typeface="Arial"/>
              </a:rPr>
              <a:t>Definimos el evento change sobre el combobox, de manera que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  cambiar su </a:t>
            </a:r>
            <a:r>
              <a:rPr sz="2400" spc="-20" dirty="0">
                <a:latin typeface="Arial"/>
                <a:cs typeface="Arial"/>
              </a:rPr>
              <a:t>valor, </a:t>
            </a:r>
            <a:r>
              <a:rPr sz="2400" dirty="0">
                <a:latin typeface="Arial"/>
                <a:cs typeface="Arial"/>
              </a:rPr>
              <a:t>nos salga un alert con el </a:t>
            </a:r>
            <a:r>
              <a:rPr sz="2400" spc="-5" dirty="0">
                <a:latin typeface="Arial"/>
                <a:cs typeface="Arial"/>
              </a:rPr>
              <a:t>valor </a:t>
            </a:r>
            <a:r>
              <a:rPr sz="2400" dirty="0">
                <a:latin typeface="Arial"/>
                <a:cs typeface="Arial"/>
              </a:rPr>
              <a:t>seleccionado y se llame al  fichero search.php mediante ajax, que nos va a devolver el contenido del  combobox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dependiente.</a:t>
            </a: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COMPLETAR UN COMOBOBOX DESDE OTRO</a:t>
            </a:r>
            <a:endParaRPr lang="es-ES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2362200"/>
            <a:ext cx="6343650" cy="43155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1607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143000"/>
            <a:ext cx="1127759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 smtClean="0">
                <a:latin typeface="Arial"/>
                <a:cs typeface="Arial"/>
              </a:rPr>
              <a:t>Paso 3. </a:t>
            </a:r>
            <a:r>
              <a:rPr sz="2400" dirty="0">
                <a:latin typeface="Arial"/>
                <a:cs typeface="Arial"/>
              </a:rPr>
              <a:t>El fichero search.php recoge por post el parámetro de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selección  del combobox independiente, y realiza la búsqueda en función de él. El  resultado es el contenido del combobox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dependiente.</a:t>
            </a: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COMPLETAR UN COMOBOBOX DESDE OTRO</a:t>
            </a:r>
            <a:endParaRPr lang="es-ES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52" y="2508700"/>
            <a:ext cx="8653236" cy="358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2874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219200"/>
            <a:ext cx="965565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 smtClean="0">
                <a:latin typeface="Arial"/>
                <a:cs typeface="Arial"/>
              </a:rPr>
              <a:t>Paso </a:t>
            </a:r>
            <a:r>
              <a:rPr sz="2400" b="1" dirty="0">
                <a:latin typeface="Arial"/>
                <a:cs typeface="Arial"/>
              </a:rPr>
              <a:t>4. </a:t>
            </a:r>
            <a:r>
              <a:rPr sz="2400" dirty="0">
                <a:latin typeface="Arial"/>
                <a:cs typeface="Arial"/>
              </a:rPr>
              <a:t>Ejecución completa de la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secuencia.</a:t>
            </a:r>
          </a:p>
        </p:txBody>
      </p:sp>
      <p:sp>
        <p:nvSpPr>
          <p:cNvPr id="3" name="object 3"/>
          <p:cNvSpPr/>
          <p:nvPr/>
        </p:nvSpPr>
        <p:spPr>
          <a:xfrm>
            <a:off x="1992503" y="2291768"/>
            <a:ext cx="2874899" cy="201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5401" y="2293914"/>
            <a:ext cx="3790950" cy="2505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70700" y="3657600"/>
            <a:ext cx="2838450" cy="2774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COMPLETAR UN COMBOBOX DESDE OTRO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74764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2819400"/>
            <a:ext cx="9555162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1219200"/>
            <a:ext cx="112776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/>
            <a:r>
              <a:rPr lang="es-ES" sz="2400" b="1" dirty="0">
                <a:latin typeface="Arial"/>
                <a:cs typeface="Arial"/>
              </a:rPr>
              <a:t>AJAX = JAVASCRIPT + PHP</a:t>
            </a:r>
          </a:p>
          <a:p>
            <a:pPr marL="12700" marR="5080"/>
            <a:r>
              <a:rPr sz="2400" b="1" dirty="0" smtClean="0">
                <a:latin typeface="Arial"/>
                <a:cs typeface="Arial"/>
              </a:rPr>
              <a:t>Paso </a:t>
            </a:r>
            <a:r>
              <a:rPr sz="2400" b="1" dirty="0">
                <a:latin typeface="Arial"/>
                <a:cs typeface="Arial"/>
              </a:rPr>
              <a:t>1. </a:t>
            </a:r>
            <a:r>
              <a:rPr sz="2400" dirty="0">
                <a:latin typeface="Arial"/>
                <a:cs typeface="Arial"/>
              </a:rPr>
              <a:t>Debajo de la caja de </a:t>
            </a:r>
            <a:r>
              <a:rPr sz="2400" spc="-5" dirty="0">
                <a:latin typeface="Arial"/>
                <a:cs typeface="Arial"/>
              </a:rPr>
              <a:t>texto </a:t>
            </a:r>
            <a:r>
              <a:rPr sz="2400" dirty="0">
                <a:latin typeface="Arial"/>
                <a:cs typeface="Arial"/>
              </a:rPr>
              <a:t>que queremos autocompletar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añadimos  un div con identificador #result, donde dejaremos el resultado del  </a:t>
            </a:r>
            <a:r>
              <a:rPr sz="2400" spc="-10" dirty="0">
                <a:latin typeface="Arial"/>
                <a:cs typeface="Arial"/>
              </a:rPr>
              <a:t>autocompletar.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8</a:t>
            </a:r>
            <a:r>
              <a:rPr lang="es-ES" sz="4400" dirty="0" smtClean="0"/>
              <a:t>. AUTOCOMPLETAR UNA CAJA DE TEXTO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09858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219200"/>
            <a:ext cx="10134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1. </a:t>
            </a:r>
            <a:r>
              <a:rPr sz="2400" spc="-10" dirty="0">
                <a:latin typeface="Arial"/>
                <a:cs typeface="Arial"/>
              </a:rPr>
              <a:t>Web </a:t>
            </a:r>
            <a:r>
              <a:rPr sz="2400" dirty="0">
                <a:latin typeface="Arial"/>
                <a:cs typeface="Arial"/>
              </a:rPr>
              <a:t>de plantillas gratuitas: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FRESHDESIGNWEB.</a:t>
            </a:r>
          </a:p>
        </p:txBody>
      </p:sp>
      <p:sp>
        <p:nvSpPr>
          <p:cNvPr id="4" name="object 4"/>
          <p:cNvSpPr/>
          <p:nvPr/>
        </p:nvSpPr>
        <p:spPr>
          <a:xfrm>
            <a:off x="2640012" y="1773237"/>
            <a:ext cx="6624574" cy="4540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5250" y="1768476"/>
            <a:ext cx="6634480" cy="4549775"/>
          </a:xfrm>
          <a:custGeom>
            <a:avLst/>
            <a:gdLst/>
            <a:ahLst/>
            <a:cxnLst/>
            <a:rect l="l" t="t" r="r" b="b"/>
            <a:pathLst>
              <a:path w="6634480" h="4549775">
                <a:moveTo>
                  <a:pt x="0" y="4549775"/>
                </a:moveTo>
                <a:lnTo>
                  <a:pt x="6634099" y="4549775"/>
                </a:lnTo>
                <a:lnTo>
                  <a:pt x="6634099" y="0"/>
                </a:lnTo>
                <a:lnTo>
                  <a:pt x="0" y="0"/>
                </a:lnTo>
                <a:lnTo>
                  <a:pt x="0" y="4549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SELECCIONAR PLANTILLA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980163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99519" y="2514600"/>
            <a:ext cx="6296881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1219200"/>
            <a:ext cx="112776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 smtClean="0">
                <a:latin typeface="Arial"/>
                <a:cs typeface="Arial"/>
              </a:rPr>
              <a:t>Paso </a:t>
            </a:r>
            <a:r>
              <a:rPr sz="2400" b="1" dirty="0">
                <a:latin typeface="Arial"/>
                <a:cs typeface="Arial"/>
              </a:rPr>
              <a:t>2. </a:t>
            </a:r>
            <a:r>
              <a:rPr sz="2400" dirty="0">
                <a:latin typeface="Arial"/>
                <a:cs typeface="Arial"/>
              </a:rPr>
              <a:t>Definimos el evento keyup sobre el elemento input a  </a:t>
            </a:r>
            <a:r>
              <a:rPr sz="2400" spc="-10" dirty="0">
                <a:latin typeface="Arial"/>
                <a:cs typeface="Arial"/>
              </a:rPr>
              <a:t>autocompletar. </a:t>
            </a:r>
            <a:r>
              <a:rPr sz="2400" dirty="0">
                <a:latin typeface="Arial"/>
                <a:cs typeface="Arial"/>
              </a:rPr>
              <a:t>Al apretar una tecla sobre el input, se llamará al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fichero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 err="1" smtClean="0">
                <a:latin typeface="Arial"/>
                <a:cs typeface="Arial"/>
              </a:rPr>
              <a:t>dp.php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mediante ajax, y nos devolverá el resultado de la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consulta.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8</a:t>
            </a:r>
            <a:r>
              <a:rPr lang="es-ES" sz="4400" dirty="0" smtClean="0"/>
              <a:t>. AUTOCOMPLETAR UNA CAJA DE TEXTO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281316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219200"/>
            <a:ext cx="113538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 smtClean="0">
                <a:latin typeface="Arial"/>
                <a:cs typeface="Arial"/>
              </a:rPr>
              <a:t>Paso </a:t>
            </a:r>
            <a:r>
              <a:rPr sz="2400" b="1" dirty="0">
                <a:latin typeface="Arial"/>
                <a:cs typeface="Arial"/>
              </a:rPr>
              <a:t>3. </a:t>
            </a:r>
            <a:r>
              <a:rPr sz="2400" dirty="0">
                <a:latin typeface="Arial"/>
                <a:cs typeface="Arial"/>
              </a:rPr>
              <a:t>El fichero dp.php recoge por post el parámetro entrado en la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caja  de texto, y realiza la búsqueda en la base de datos mediante un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like.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8</a:t>
            </a:r>
            <a:r>
              <a:rPr lang="es-ES" sz="4400" dirty="0" smtClean="0"/>
              <a:t>. AUTOCOMPLETAR UNA CAJA DE TEXTO</a:t>
            </a:r>
            <a:endParaRPr lang="es-ES" sz="4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3747"/>
            <a:ext cx="9150262" cy="41090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9640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281404"/>
            <a:ext cx="11277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 smtClean="0">
                <a:latin typeface="Arial"/>
                <a:cs typeface="Arial"/>
              </a:rPr>
              <a:t>Paso </a:t>
            </a:r>
            <a:r>
              <a:rPr sz="2400" b="1" dirty="0">
                <a:latin typeface="Arial"/>
                <a:cs typeface="Arial"/>
              </a:rPr>
              <a:t>4. </a:t>
            </a:r>
            <a:r>
              <a:rPr sz="2400" dirty="0">
                <a:latin typeface="Arial"/>
                <a:cs typeface="Arial"/>
              </a:rPr>
              <a:t>Muestra de la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ejecución:</a:t>
            </a:r>
          </a:p>
        </p:txBody>
      </p:sp>
      <p:sp>
        <p:nvSpPr>
          <p:cNvPr id="4" name="object 4"/>
          <p:cNvSpPr/>
          <p:nvPr/>
        </p:nvSpPr>
        <p:spPr>
          <a:xfrm>
            <a:off x="1992312" y="2060575"/>
            <a:ext cx="2584450" cy="295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7551" y="2055749"/>
            <a:ext cx="2593975" cy="2962275"/>
          </a:xfrm>
          <a:custGeom>
            <a:avLst/>
            <a:gdLst/>
            <a:ahLst/>
            <a:cxnLst/>
            <a:rect l="l" t="t" r="r" b="b"/>
            <a:pathLst>
              <a:path w="2593975" h="2962275">
                <a:moveTo>
                  <a:pt x="0" y="2962275"/>
                </a:moveTo>
                <a:lnTo>
                  <a:pt x="2593975" y="2962275"/>
                </a:lnTo>
                <a:lnTo>
                  <a:pt x="2593975" y="0"/>
                </a:lnTo>
                <a:lnTo>
                  <a:pt x="0" y="0"/>
                </a:lnTo>
                <a:lnTo>
                  <a:pt x="0" y="29622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7576" y="2420873"/>
            <a:ext cx="2522601" cy="2736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2748" y="2416176"/>
            <a:ext cx="2532380" cy="2746375"/>
          </a:xfrm>
          <a:custGeom>
            <a:avLst/>
            <a:gdLst/>
            <a:ahLst/>
            <a:cxnLst/>
            <a:rect l="l" t="t" r="r" b="b"/>
            <a:pathLst>
              <a:path w="2532379" h="2746375">
                <a:moveTo>
                  <a:pt x="0" y="2746375"/>
                </a:moveTo>
                <a:lnTo>
                  <a:pt x="2532126" y="2746375"/>
                </a:lnTo>
                <a:lnTo>
                  <a:pt x="2532126" y="0"/>
                </a:lnTo>
                <a:lnTo>
                  <a:pt x="0" y="0"/>
                </a:lnTo>
                <a:lnTo>
                  <a:pt x="0" y="2746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4426" y="2708211"/>
            <a:ext cx="2581275" cy="3097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9598" y="2703449"/>
            <a:ext cx="2590800" cy="3107055"/>
          </a:xfrm>
          <a:custGeom>
            <a:avLst/>
            <a:gdLst/>
            <a:ahLst/>
            <a:cxnLst/>
            <a:rect l="l" t="t" r="r" b="b"/>
            <a:pathLst>
              <a:path w="2590800" h="3107054">
                <a:moveTo>
                  <a:pt x="0" y="3106801"/>
                </a:moveTo>
                <a:lnTo>
                  <a:pt x="2590800" y="3106801"/>
                </a:lnTo>
                <a:lnTo>
                  <a:pt x="2590800" y="0"/>
                </a:lnTo>
                <a:lnTo>
                  <a:pt x="0" y="0"/>
                </a:lnTo>
                <a:lnTo>
                  <a:pt x="0" y="31068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8</a:t>
            </a:r>
            <a:r>
              <a:rPr lang="es-ES" sz="4400" dirty="0" smtClean="0"/>
              <a:t>. AUTOCOMPLETAR UNA CAJA DE TEXTO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538078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143000"/>
            <a:ext cx="4210050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 smtClean="0">
                <a:latin typeface="Arial"/>
                <a:cs typeface="Arial"/>
              </a:rPr>
              <a:t>Paso </a:t>
            </a:r>
            <a:r>
              <a:rPr lang="es-ES" sz="2400" b="1" dirty="0">
                <a:latin typeface="Arial"/>
                <a:cs typeface="Arial"/>
              </a:rPr>
              <a:t>1</a:t>
            </a:r>
            <a:r>
              <a:rPr sz="2400" b="1" dirty="0" smtClean="0">
                <a:latin typeface="Arial"/>
                <a:cs typeface="Arial"/>
              </a:rPr>
              <a:t>.</a:t>
            </a:r>
            <a:r>
              <a:rPr lang="es-ES" sz="2400" dirty="0">
                <a:latin typeface="Arial"/>
                <a:cs typeface="Arial"/>
              </a:rPr>
              <a:t> </a:t>
            </a:r>
            <a:r>
              <a:rPr lang="es-ES" sz="2400" dirty="0" smtClean="0">
                <a:latin typeface="Arial"/>
                <a:cs typeface="Arial"/>
              </a:rPr>
              <a:t>Este es un proceso </a:t>
            </a:r>
            <a:r>
              <a:rPr lang="es-ES" sz="2400" dirty="0" err="1" smtClean="0">
                <a:latin typeface="Arial"/>
                <a:cs typeface="Arial"/>
              </a:rPr>
              <a:t>login</a:t>
            </a:r>
            <a:r>
              <a:rPr lang="es-ES" sz="2400" dirty="0" smtClean="0">
                <a:latin typeface="Arial"/>
                <a:cs typeface="Arial"/>
              </a:rPr>
              <a:t> realizado con AJAX.</a:t>
            </a:r>
          </a:p>
          <a:p>
            <a:pPr marL="12700"/>
            <a:r>
              <a:rPr lang="es-ES" sz="2400" dirty="0" err="1">
                <a:latin typeface="Arial"/>
                <a:cs typeface="Arial"/>
              </a:rPr>
              <a:t>index.php</a:t>
            </a:r>
            <a:r>
              <a:rPr lang="es-ES" sz="2400" dirty="0">
                <a:latin typeface="Arial"/>
                <a:cs typeface="Arial"/>
              </a:rPr>
              <a:t> </a:t>
            </a:r>
            <a:r>
              <a:rPr lang="es-ES" sz="2400" dirty="0" smtClean="0">
                <a:latin typeface="Arial"/>
                <a:cs typeface="Arial"/>
              </a:rPr>
              <a:t>es el </a:t>
            </a:r>
            <a:r>
              <a:rPr lang="es-ES" sz="2400" dirty="0" smtClean="0">
                <a:latin typeface="Arial"/>
                <a:cs typeface="Arial"/>
                <a:sym typeface="Wingdings" panose="05000000000000000000" pitchFamily="2" charset="2"/>
              </a:rPr>
              <a:t>formulario.</a:t>
            </a:r>
            <a:endParaRPr lang="es-ES" sz="2400" dirty="0">
              <a:latin typeface="Arial"/>
              <a:cs typeface="Arial"/>
              <a:sym typeface="Wingdings" panose="05000000000000000000" pitchFamily="2" charset="2"/>
            </a:endParaRPr>
          </a:p>
          <a:p>
            <a:pPr marL="12700"/>
            <a:r>
              <a:rPr lang="es-ES" sz="2400" dirty="0" smtClean="0">
                <a:latin typeface="Arial"/>
                <a:cs typeface="Arial"/>
              </a:rPr>
              <a:t>El </a:t>
            </a:r>
            <a:r>
              <a:rPr lang="es-ES" sz="2400" dirty="0" err="1" smtClean="0">
                <a:latin typeface="Arial"/>
                <a:cs typeface="Arial"/>
              </a:rPr>
              <a:t>submit</a:t>
            </a:r>
            <a:r>
              <a:rPr lang="es-ES" sz="2400" dirty="0" smtClean="0">
                <a:latin typeface="Arial"/>
                <a:cs typeface="Arial"/>
              </a:rPr>
              <a:t> es capturado con </a:t>
            </a:r>
            <a:r>
              <a:rPr lang="es-ES" sz="2400" dirty="0" err="1" smtClean="0">
                <a:latin typeface="Arial"/>
                <a:cs typeface="Arial"/>
              </a:rPr>
              <a:t>javascript</a:t>
            </a:r>
            <a:r>
              <a:rPr lang="es-ES" sz="2400" dirty="0" smtClean="0">
                <a:latin typeface="Arial"/>
                <a:cs typeface="Arial"/>
              </a:rPr>
              <a:t>, y a su vez mediante AJAX se llama a </a:t>
            </a:r>
            <a:r>
              <a:rPr lang="es-ES" sz="2400" dirty="0" err="1" smtClean="0">
                <a:latin typeface="Arial"/>
                <a:cs typeface="Arial"/>
              </a:rPr>
              <a:t>login.php</a:t>
            </a:r>
            <a:r>
              <a:rPr lang="es-ES" sz="2400" dirty="0" smtClean="0">
                <a:latin typeface="Arial"/>
                <a:cs typeface="Arial"/>
              </a:rPr>
              <a:t>.</a:t>
            </a:r>
          </a:p>
          <a:p>
            <a:pPr marL="12700"/>
            <a:r>
              <a:rPr lang="es-ES" sz="2400" dirty="0" smtClean="0">
                <a:latin typeface="Arial"/>
                <a:cs typeface="Arial"/>
              </a:rPr>
              <a:t>Este procesa la información y redirige a </a:t>
            </a:r>
            <a:r>
              <a:rPr lang="es-ES" sz="2400" dirty="0" err="1" smtClean="0">
                <a:latin typeface="Arial"/>
                <a:cs typeface="Arial"/>
              </a:rPr>
              <a:t>welcome.php</a:t>
            </a:r>
            <a:r>
              <a:rPr lang="es-ES" sz="2400" dirty="0" smtClean="0">
                <a:latin typeface="Arial"/>
                <a:cs typeface="Arial"/>
              </a:rPr>
              <a:t> si ha ido bien, o se queda en </a:t>
            </a:r>
            <a:r>
              <a:rPr lang="es-ES" sz="2400" dirty="0" err="1" smtClean="0">
                <a:latin typeface="Arial"/>
                <a:cs typeface="Arial"/>
              </a:rPr>
              <a:t>index.php</a:t>
            </a:r>
            <a:endParaRPr lang="es-ES" sz="2400" dirty="0" smtClean="0">
              <a:latin typeface="Arial"/>
              <a:cs typeface="Arial"/>
            </a:endParaRPr>
          </a:p>
        </p:txBody>
      </p:sp>
      <p:sp>
        <p:nvSpPr>
          <p:cNvPr id="12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9</a:t>
            </a:r>
            <a:r>
              <a:rPr lang="es-ES" sz="4400" dirty="0" smtClean="0"/>
              <a:t>. LOGIN CON AJAX</a:t>
            </a:r>
            <a:endParaRPr lang="es-ES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1600200"/>
            <a:ext cx="7067550" cy="5114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17403"/>
            <a:ext cx="5791200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ángulo 7"/>
          <p:cNvSpPr/>
          <p:nvPr/>
        </p:nvSpPr>
        <p:spPr>
          <a:xfrm>
            <a:off x="609600" y="5715000"/>
            <a:ext cx="419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s-ES" sz="2400" dirty="0" smtClean="0">
                <a:latin typeface="Arial"/>
                <a:cs typeface="Arial"/>
              </a:rPr>
              <a:t>Este proceso se </a:t>
            </a:r>
            <a:r>
              <a:rPr lang="es-ES" sz="2400" dirty="0">
                <a:latin typeface="Arial"/>
                <a:cs typeface="Arial"/>
              </a:rPr>
              <a:t>podría hacer perfectamente sin </a:t>
            </a:r>
            <a:r>
              <a:rPr lang="es-ES" sz="2400" dirty="0" smtClean="0">
                <a:latin typeface="Arial"/>
                <a:cs typeface="Arial"/>
              </a:rPr>
              <a:t>AJAX</a:t>
            </a:r>
            <a:endParaRPr lang="es-E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7381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143000"/>
            <a:ext cx="11277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 smtClean="0">
                <a:latin typeface="Arial"/>
                <a:cs typeface="Arial"/>
              </a:rPr>
              <a:t>Paso </a:t>
            </a:r>
            <a:r>
              <a:rPr lang="es-ES" sz="2400" b="1" dirty="0">
                <a:latin typeface="Arial"/>
                <a:cs typeface="Arial"/>
              </a:rPr>
              <a:t>2</a:t>
            </a:r>
            <a:r>
              <a:rPr sz="2400" b="1" dirty="0" smtClean="0">
                <a:latin typeface="Arial"/>
                <a:cs typeface="Arial"/>
              </a:rPr>
              <a:t>. </a:t>
            </a:r>
            <a:r>
              <a:rPr sz="2400" dirty="0">
                <a:latin typeface="Arial"/>
                <a:cs typeface="Arial"/>
              </a:rPr>
              <a:t>Muestra de la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ejecución:</a:t>
            </a:r>
          </a:p>
        </p:txBody>
      </p:sp>
      <p:sp>
        <p:nvSpPr>
          <p:cNvPr id="12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9</a:t>
            </a:r>
            <a:r>
              <a:rPr lang="es-ES" sz="4400" dirty="0" smtClean="0"/>
              <a:t>. LOGIN CON AJAX</a:t>
            </a:r>
            <a:endParaRPr lang="es-ES" sz="4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5029200"/>
            <a:ext cx="4675909" cy="11659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3" y="1799420"/>
            <a:ext cx="8486775" cy="2333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5517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143000"/>
            <a:ext cx="11277600" cy="5478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AutoNum type="arabicPeriod"/>
            </a:pPr>
            <a:r>
              <a:rPr lang="es-ES" sz="2400" dirty="0" smtClean="0">
                <a:latin typeface="Arial"/>
                <a:cs typeface="Arial"/>
              </a:rPr>
              <a:t>Crea una aplicación que se inicia con un formulario de </a:t>
            </a:r>
            <a:r>
              <a:rPr lang="es-ES" sz="2400" dirty="0" err="1" smtClean="0">
                <a:latin typeface="Arial"/>
                <a:cs typeface="Arial"/>
              </a:rPr>
              <a:t>login</a:t>
            </a:r>
            <a:r>
              <a:rPr lang="es-ES" sz="2400" dirty="0" smtClean="0">
                <a:latin typeface="Arial"/>
                <a:cs typeface="Arial"/>
              </a:rPr>
              <a:t> (</a:t>
            </a:r>
            <a:r>
              <a:rPr lang="es-ES" sz="2400" dirty="0" err="1" smtClean="0">
                <a:latin typeface="Arial"/>
                <a:cs typeface="Arial"/>
              </a:rPr>
              <a:t>index.php</a:t>
            </a:r>
            <a:r>
              <a:rPr lang="es-ES" sz="2400" dirty="0" smtClean="0">
                <a:latin typeface="Arial"/>
                <a:cs typeface="Arial"/>
              </a:rPr>
              <a:t>)</a:t>
            </a:r>
          </a:p>
          <a:p>
            <a:pPr marL="469900" indent="-457200">
              <a:buAutoNum type="arabicPeriod"/>
            </a:pPr>
            <a:r>
              <a:rPr lang="es-ES" sz="2400" dirty="0" smtClean="0">
                <a:latin typeface="Arial"/>
                <a:cs typeface="Arial"/>
              </a:rPr>
              <a:t>Realizar la comprobación de </a:t>
            </a:r>
            <a:r>
              <a:rPr lang="es-ES" sz="2400" dirty="0" err="1" smtClean="0">
                <a:latin typeface="Arial"/>
                <a:cs typeface="Arial"/>
              </a:rPr>
              <a:t>login</a:t>
            </a:r>
            <a:r>
              <a:rPr lang="es-ES" sz="2400" dirty="0" smtClean="0">
                <a:latin typeface="Arial"/>
                <a:cs typeface="Arial"/>
              </a:rPr>
              <a:t> mediante Ajax (</a:t>
            </a:r>
            <a:r>
              <a:rPr lang="es-ES" sz="2400" dirty="0" err="1" smtClean="0">
                <a:latin typeface="Arial"/>
                <a:cs typeface="Arial"/>
              </a:rPr>
              <a:t>login.php</a:t>
            </a:r>
            <a:r>
              <a:rPr lang="es-ES" sz="2400" dirty="0" smtClean="0">
                <a:latin typeface="Arial"/>
                <a:cs typeface="Arial"/>
              </a:rPr>
              <a:t>)</a:t>
            </a:r>
          </a:p>
          <a:p>
            <a:pPr marL="469900" indent="-457200">
              <a:buAutoNum type="arabicPeriod"/>
            </a:pPr>
            <a:r>
              <a:rPr lang="es-ES" sz="2400" dirty="0" smtClean="0">
                <a:latin typeface="Arial"/>
                <a:cs typeface="Arial"/>
              </a:rPr>
              <a:t>Si nos hemos logado correctamente entramos en la pagina </a:t>
            </a:r>
            <a:r>
              <a:rPr lang="es-ES" sz="2400" dirty="0" err="1" smtClean="0">
                <a:latin typeface="Arial"/>
                <a:cs typeface="Arial"/>
              </a:rPr>
              <a:t>miidealista.php</a:t>
            </a:r>
            <a:endParaRPr lang="es-ES" sz="2400" dirty="0" smtClean="0">
              <a:latin typeface="Arial"/>
              <a:cs typeface="Arial"/>
            </a:endParaRPr>
          </a:p>
          <a:p>
            <a:pPr marL="469900" indent="-457200">
              <a:buAutoNum type="arabicPeriod"/>
            </a:pPr>
            <a:r>
              <a:rPr lang="es-ES" sz="2400" dirty="0">
                <a:latin typeface="Arial"/>
                <a:cs typeface="Arial"/>
              </a:rPr>
              <a:t>R</a:t>
            </a:r>
            <a:r>
              <a:rPr lang="es-ES" sz="2400" dirty="0" smtClean="0">
                <a:latin typeface="Arial"/>
                <a:cs typeface="Arial"/>
              </a:rPr>
              <a:t>ellenar mediante base de datos un </a:t>
            </a:r>
            <a:r>
              <a:rPr lang="es-ES" sz="2400" dirty="0" err="1" smtClean="0">
                <a:latin typeface="Arial"/>
                <a:cs typeface="Arial"/>
              </a:rPr>
              <a:t>combobox</a:t>
            </a:r>
            <a:r>
              <a:rPr lang="es-ES" sz="2400" dirty="0" smtClean="0">
                <a:latin typeface="Arial"/>
                <a:cs typeface="Arial"/>
              </a:rPr>
              <a:t> con las provincias de Cataluña. (No vale ponerlas tal cual)</a:t>
            </a:r>
          </a:p>
          <a:p>
            <a:pPr marL="469900" indent="-457200">
              <a:buAutoNum type="arabicPeriod"/>
            </a:pPr>
            <a:r>
              <a:rPr lang="es-ES" sz="2400" dirty="0" smtClean="0">
                <a:latin typeface="Arial"/>
                <a:cs typeface="Arial"/>
              </a:rPr>
              <a:t>Si seleccionamos una provincia, mediante Ajax, se deben de rellenar otro </a:t>
            </a:r>
            <a:r>
              <a:rPr lang="es-ES" sz="2400" dirty="0" err="1" smtClean="0">
                <a:latin typeface="Arial"/>
                <a:cs typeface="Arial"/>
              </a:rPr>
              <a:t>combobox</a:t>
            </a:r>
            <a:r>
              <a:rPr lang="es-ES" sz="2400" dirty="0" smtClean="0">
                <a:latin typeface="Arial"/>
                <a:cs typeface="Arial"/>
              </a:rPr>
              <a:t> con los municipios.</a:t>
            </a:r>
          </a:p>
          <a:p>
            <a:pPr marL="469900" indent="-457200">
              <a:buAutoNum type="arabicPeriod"/>
            </a:pPr>
            <a:r>
              <a:rPr lang="es-ES" sz="2400" dirty="0" smtClean="0">
                <a:latin typeface="Arial"/>
                <a:cs typeface="Arial"/>
              </a:rPr>
              <a:t>Cuando seleccionamos un municipio, </a:t>
            </a:r>
            <a:r>
              <a:rPr lang="es-ES" sz="2400" dirty="0">
                <a:latin typeface="Arial"/>
                <a:cs typeface="Arial"/>
              </a:rPr>
              <a:t>s</a:t>
            </a:r>
            <a:r>
              <a:rPr lang="es-ES" sz="2400" dirty="0" smtClean="0">
                <a:latin typeface="Arial"/>
                <a:cs typeface="Arial"/>
              </a:rPr>
              <a:t>e debe de mostrar mediante Ajax, su latitud, longitud y nº de habitantes</a:t>
            </a:r>
          </a:p>
          <a:p>
            <a:pPr marL="12700"/>
            <a:endParaRPr lang="es-E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ts val="600"/>
              </a:spcBef>
            </a:pP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1º Opción - LOGIN + IDEALISTA.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Rellenar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combobox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de municipios a partir del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combobox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de provincias. Al seleccionar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combobox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municipios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mostrar mediante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población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 ese municipio en un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div 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los puntos 9, 4 y </a:t>
            </a: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 marL="12700">
              <a:spcBef>
                <a:spcPts val="600"/>
              </a:spcBef>
            </a:pP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2º Opción -  LOGIN  + CRUD PHP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sobre una tabla de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por ejemplo clientes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los puntos 9, 5 y </a:t>
            </a: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10. PROYECTO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371326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10. PROYECTO</a:t>
            </a:r>
            <a:endParaRPr lang="es-ES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0"/>
            <a:ext cx="9956198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6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219200"/>
            <a:ext cx="11049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2. </a:t>
            </a:r>
            <a:r>
              <a:rPr sz="2400" dirty="0">
                <a:latin typeface="Arial"/>
                <a:cs typeface="Arial"/>
              </a:rPr>
              <a:t>Otra web de plantillas gratuitas: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FREEHTML5TEMPLATES.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1763" y="1754187"/>
            <a:ext cx="6448425" cy="448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0" y="1749426"/>
            <a:ext cx="6457950" cy="4492625"/>
          </a:xfrm>
          <a:custGeom>
            <a:avLst/>
            <a:gdLst/>
            <a:ahLst/>
            <a:cxnLst/>
            <a:rect l="l" t="t" r="r" b="b"/>
            <a:pathLst>
              <a:path w="6457950" h="4492625">
                <a:moveTo>
                  <a:pt x="0" y="4492625"/>
                </a:moveTo>
                <a:lnTo>
                  <a:pt x="6457950" y="4492625"/>
                </a:lnTo>
                <a:lnTo>
                  <a:pt x="6457950" y="0"/>
                </a:lnTo>
                <a:lnTo>
                  <a:pt x="0" y="0"/>
                </a:lnTo>
                <a:lnTo>
                  <a:pt x="0" y="4492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SELECCIONAR PLANTILLA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50346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872" y="1244803"/>
            <a:ext cx="866505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1. </a:t>
            </a:r>
            <a:r>
              <a:rPr sz="2400" dirty="0">
                <a:latin typeface="Arial"/>
                <a:cs typeface="Arial"/>
              </a:rPr>
              <a:t>Definimos un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formulario:</a:t>
            </a:r>
          </a:p>
        </p:txBody>
      </p:sp>
      <p:sp>
        <p:nvSpPr>
          <p:cNvPr id="4" name="object 4"/>
          <p:cNvSpPr/>
          <p:nvPr/>
        </p:nvSpPr>
        <p:spPr>
          <a:xfrm>
            <a:off x="2017713" y="1989201"/>
            <a:ext cx="8424799" cy="280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2951" y="1984375"/>
            <a:ext cx="8434705" cy="2818130"/>
          </a:xfrm>
          <a:custGeom>
            <a:avLst/>
            <a:gdLst/>
            <a:ahLst/>
            <a:cxnLst/>
            <a:rect l="l" t="t" r="r" b="b"/>
            <a:pathLst>
              <a:path w="8434705" h="2818129">
                <a:moveTo>
                  <a:pt x="0" y="2817749"/>
                </a:moveTo>
                <a:lnTo>
                  <a:pt x="8434324" y="2817749"/>
                </a:lnTo>
                <a:lnTo>
                  <a:pt x="8434324" y="0"/>
                </a:lnTo>
                <a:lnTo>
                  <a:pt x="0" y="0"/>
                </a:lnTo>
                <a:lnTo>
                  <a:pt x="0" y="2817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ENVIO DE </a:t>
            </a:r>
            <a:r>
              <a:rPr lang="es-ES" sz="4400" dirty="0"/>
              <a:t>MAIL (</a:t>
            </a:r>
            <a:r>
              <a:rPr lang="es-ES" sz="4400" dirty="0" err="1"/>
              <a:t>deprecated</a:t>
            </a:r>
            <a:r>
              <a:rPr lang="es-E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939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219200"/>
            <a:ext cx="112013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2. </a:t>
            </a:r>
            <a:r>
              <a:rPr sz="2400" dirty="0">
                <a:latin typeface="Arial"/>
                <a:cs typeface="Arial"/>
              </a:rPr>
              <a:t>Creamos el directorio phpmailer en nuestro proyecto con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las  siguientes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librerias:</a:t>
            </a:r>
          </a:p>
        </p:txBody>
      </p:sp>
      <p:sp>
        <p:nvSpPr>
          <p:cNvPr id="4" name="object 4"/>
          <p:cNvSpPr/>
          <p:nvPr/>
        </p:nvSpPr>
        <p:spPr>
          <a:xfrm>
            <a:off x="3427476" y="2833623"/>
            <a:ext cx="3587750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2651" y="2828926"/>
            <a:ext cx="3597275" cy="2333625"/>
          </a:xfrm>
          <a:custGeom>
            <a:avLst/>
            <a:gdLst/>
            <a:ahLst/>
            <a:cxnLst/>
            <a:rect l="l" t="t" r="r" b="b"/>
            <a:pathLst>
              <a:path w="3597275" h="2333625">
                <a:moveTo>
                  <a:pt x="0" y="2333625"/>
                </a:moveTo>
                <a:lnTo>
                  <a:pt x="3597275" y="2333625"/>
                </a:lnTo>
                <a:lnTo>
                  <a:pt x="3597275" y="0"/>
                </a:lnTo>
                <a:lnTo>
                  <a:pt x="0" y="0"/>
                </a:lnTo>
                <a:lnTo>
                  <a:pt x="0" y="2333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ENVIO DE </a:t>
            </a:r>
            <a:r>
              <a:rPr lang="es-ES" sz="4400" dirty="0"/>
              <a:t>MAIL (</a:t>
            </a:r>
            <a:r>
              <a:rPr lang="es-ES" sz="4400" dirty="0" err="1"/>
              <a:t>deprecated</a:t>
            </a:r>
            <a:r>
              <a:rPr lang="es-E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525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278491"/>
            <a:ext cx="110489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3. </a:t>
            </a:r>
            <a:r>
              <a:rPr sz="2400" dirty="0">
                <a:latin typeface="Arial"/>
                <a:cs typeface="Arial"/>
              </a:rPr>
              <a:t>Debemos agregar en nuestra página web la función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SendMail:</a:t>
            </a:r>
          </a:p>
        </p:txBody>
      </p:sp>
      <p:sp>
        <p:nvSpPr>
          <p:cNvPr id="4" name="object 4"/>
          <p:cNvSpPr/>
          <p:nvPr/>
        </p:nvSpPr>
        <p:spPr>
          <a:xfrm>
            <a:off x="2927350" y="1657348"/>
            <a:ext cx="6119876" cy="515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2525" y="1652587"/>
            <a:ext cx="6129655" cy="5165725"/>
          </a:xfrm>
          <a:custGeom>
            <a:avLst/>
            <a:gdLst/>
            <a:ahLst/>
            <a:cxnLst/>
            <a:rect l="l" t="t" r="r" b="b"/>
            <a:pathLst>
              <a:path w="6129655" h="5165725">
                <a:moveTo>
                  <a:pt x="0" y="5165725"/>
                </a:moveTo>
                <a:lnTo>
                  <a:pt x="6129401" y="5165725"/>
                </a:lnTo>
                <a:lnTo>
                  <a:pt x="6129401" y="0"/>
                </a:lnTo>
                <a:lnTo>
                  <a:pt x="0" y="0"/>
                </a:lnTo>
                <a:lnTo>
                  <a:pt x="0" y="5165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ENVIO DE MAIL (</a:t>
            </a:r>
            <a:r>
              <a:rPr lang="es-ES" sz="4400" dirty="0" err="1" smtClean="0"/>
              <a:t>deprecated</a:t>
            </a:r>
            <a:r>
              <a:rPr lang="es-ES" sz="4400" dirty="0" smtClean="0"/>
              <a:t>)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65148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209140"/>
            <a:ext cx="109728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4. </a:t>
            </a:r>
            <a:r>
              <a:rPr sz="2400" dirty="0">
                <a:latin typeface="Arial"/>
                <a:cs typeface="Arial"/>
              </a:rPr>
              <a:t>Llamamos a la función Sendmail con los parámetros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  formulario recogidos con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POST: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2312" y="2276411"/>
            <a:ext cx="8451850" cy="352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7551" y="2271648"/>
            <a:ext cx="8461375" cy="3538854"/>
          </a:xfrm>
          <a:custGeom>
            <a:avLst/>
            <a:gdLst/>
            <a:ahLst/>
            <a:cxnLst/>
            <a:rect l="l" t="t" r="r" b="b"/>
            <a:pathLst>
              <a:path w="8461375" h="3538854">
                <a:moveTo>
                  <a:pt x="0" y="3538601"/>
                </a:moveTo>
                <a:lnTo>
                  <a:pt x="8461375" y="3538601"/>
                </a:lnTo>
                <a:lnTo>
                  <a:pt x="8461375" y="0"/>
                </a:lnTo>
                <a:lnTo>
                  <a:pt x="0" y="0"/>
                </a:lnTo>
                <a:lnTo>
                  <a:pt x="0" y="35386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ENVIO DE </a:t>
            </a:r>
            <a:r>
              <a:rPr lang="es-ES" sz="4400" dirty="0"/>
              <a:t>MAIL (</a:t>
            </a:r>
            <a:r>
              <a:rPr lang="es-ES" sz="4400" dirty="0" err="1"/>
              <a:t>deprecated</a:t>
            </a:r>
            <a:r>
              <a:rPr lang="es-E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138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219200"/>
            <a:ext cx="112013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1. </a:t>
            </a:r>
            <a:r>
              <a:rPr sz="2400" dirty="0">
                <a:latin typeface="Arial"/>
                <a:cs typeface="Arial"/>
              </a:rPr>
              <a:t>Creamos el directorio googleMaps en nuestro proyecto con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las  siguientes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librerias:</a:t>
            </a:r>
          </a:p>
        </p:txBody>
      </p:sp>
      <p:sp>
        <p:nvSpPr>
          <p:cNvPr id="4" name="object 4"/>
          <p:cNvSpPr/>
          <p:nvPr/>
        </p:nvSpPr>
        <p:spPr>
          <a:xfrm>
            <a:off x="3287777" y="2636901"/>
            <a:ext cx="2716149" cy="219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82951" y="2632075"/>
            <a:ext cx="2726055" cy="2208530"/>
          </a:xfrm>
          <a:custGeom>
            <a:avLst/>
            <a:gdLst/>
            <a:ahLst/>
            <a:cxnLst/>
            <a:rect l="l" t="t" r="r" b="b"/>
            <a:pathLst>
              <a:path w="2726054" h="2208529">
                <a:moveTo>
                  <a:pt x="0" y="2208149"/>
                </a:moveTo>
                <a:lnTo>
                  <a:pt x="2725674" y="2208149"/>
                </a:lnTo>
                <a:lnTo>
                  <a:pt x="2725674" y="0"/>
                </a:lnTo>
                <a:lnTo>
                  <a:pt x="0" y="0"/>
                </a:lnTo>
                <a:lnTo>
                  <a:pt x="0" y="22081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</a:t>
            </a:r>
            <a:r>
              <a:rPr lang="es-ES" sz="4400" dirty="0"/>
              <a:t>GOOGLEMAPS (</a:t>
            </a:r>
            <a:r>
              <a:rPr lang="es-ES" sz="4400" dirty="0" err="1"/>
              <a:t>deprecated</a:t>
            </a:r>
            <a:r>
              <a:rPr lang="es-E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50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41403</TotalTime>
  <Words>1147</Words>
  <Application>Microsoft Office PowerPoint</Application>
  <PresentationFormat>Panorámica</PresentationFormat>
  <Paragraphs>94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admin</cp:lastModifiedBy>
  <cp:revision>1469</cp:revision>
  <cp:lastPrinted>2022-01-03T14:07:12Z</cp:lastPrinted>
  <dcterms:created xsi:type="dcterms:W3CDTF">2020-09-29T09:33:46Z</dcterms:created>
  <dcterms:modified xsi:type="dcterms:W3CDTF">2022-03-01T13:14:01Z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2020-09-29T00:00:00Z</vt:filetime>
  </property>
</Properties>
</file>