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6"/>
  </p:notesMasterIdLst>
  <p:sldIdLst>
    <p:sldId id="716" r:id="rId2"/>
    <p:sldId id="277" r:id="rId3"/>
    <p:sldId id="723" r:id="rId4"/>
    <p:sldId id="724" r:id="rId5"/>
    <p:sldId id="818" r:id="rId6"/>
    <p:sldId id="725" r:id="rId7"/>
    <p:sldId id="726" r:id="rId8"/>
    <p:sldId id="727" r:id="rId9"/>
    <p:sldId id="731" r:id="rId10"/>
    <p:sldId id="729" r:id="rId11"/>
    <p:sldId id="772" r:id="rId12"/>
    <p:sldId id="820" r:id="rId13"/>
    <p:sldId id="779" r:id="rId14"/>
    <p:sldId id="790" r:id="rId15"/>
    <p:sldId id="791" r:id="rId16"/>
    <p:sldId id="792" r:id="rId17"/>
    <p:sldId id="793" r:id="rId18"/>
    <p:sldId id="794" r:id="rId19"/>
    <p:sldId id="795" r:id="rId20"/>
    <p:sldId id="796" r:id="rId21"/>
    <p:sldId id="798" r:id="rId22"/>
    <p:sldId id="799" r:id="rId23"/>
    <p:sldId id="797" r:id="rId24"/>
    <p:sldId id="821" r:id="rId25"/>
    <p:sldId id="730" r:id="rId26"/>
    <p:sldId id="773" r:id="rId27"/>
    <p:sldId id="775" r:id="rId28"/>
    <p:sldId id="776" r:id="rId29"/>
    <p:sldId id="777" r:id="rId30"/>
    <p:sldId id="741" r:id="rId31"/>
    <p:sldId id="787" r:id="rId32"/>
    <p:sldId id="816" r:id="rId33"/>
    <p:sldId id="817" r:id="rId34"/>
    <p:sldId id="807" r:id="rId35"/>
    <p:sldId id="788" r:id="rId36"/>
    <p:sldId id="745" r:id="rId37"/>
    <p:sldId id="789" r:id="rId38"/>
    <p:sldId id="784" r:id="rId39"/>
    <p:sldId id="743" r:id="rId40"/>
    <p:sldId id="742" r:id="rId41"/>
    <p:sldId id="744" r:id="rId42"/>
    <p:sldId id="785" r:id="rId43"/>
    <p:sldId id="786" r:id="rId44"/>
    <p:sldId id="762" r:id="rId45"/>
    <p:sldId id="763" r:id="rId46"/>
    <p:sldId id="764" r:id="rId47"/>
    <p:sldId id="765" r:id="rId48"/>
    <p:sldId id="767" r:id="rId49"/>
    <p:sldId id="768" r:id="rId50"/>
    <p:sldId id="800" r:id="rId51"/>
    <p:sldId id="769" r:id="rId52"/>
    <p:sldId id="770" r:id="rId53"/>
    <p:sldId id="802" r:id="rId54"/>
    <p:sldId id="803" r:id="rId55"/>
  </p:sldIdLst>
  <p:sldSz cx="12192000" cy="6858000"/>
  <p:notesSz cx="10234613" cy="70993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68" autoAdjust="0"/>
    <p:restoredTop sz="94660"/>
  </p:normalViewPr>
  <p:slideViewPr>
    <p:cSldViewPr>
      <p:cViewPr>
        <p:scale>
          <a:sx n="70" d="100"/>
          <a:sy n="70" d="100"/>
        </p:scale>
        <p:origin x="948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BBD24-5418-4C33-AB00-E5AD0CBFEC0B}" type="datetimeFigureOut">
              <a:rPr lang="es-ES" smtClean="0"/>
              <a:t>12/10/2021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23938" y="3416300"/>
            <a:ext cx="8186737" cy="27955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AD74-C417-428A-8CD0-89477447DB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97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apositiva de título">
  <p:cSld name="4_Diapositiva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/>
        </p:nvSpPr>
        <p:spPr>
          <a:xfrm>
            <a:off x="624418" y="260351"/>
            <a:ext cx="2296583" cy="646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</a:t>
            </a:r>
            <a:endParaRPr sz="1800"/>
          </a:p>
        </p:txBody>
      </p:sp>
      <p:sp>
        <p:nvSpPr>
          <p:cNvPr id="17" name="Google Shape;17;p2"/>
          <p:cNvSpPr txBox="1"/>
          <p:nvPr/>
        </p:nvSpPr>
        <p:spPr>
          <a:xfrm>
            <a:off x="527051" y="1"/>
            <a:ext cx="3456516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hola hola hola hola hola hola</a:t>
            </a:r>
            <a:endParaRPr sz="1800"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363575" y="635476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7416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12192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r>
              <a:rPr lang="es-ES" smtClean="0"/>
              <a:t>3/28/2008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s-ES" smtClean="0"/>
              <a:t>www.espai.es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1428" y="6467043"/>
            <a:ext cx="209550" cy="369332"/>
          </a:xfrm>
        </p:spPr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74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12192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45600" y="6553200"/>
            <a:ext cx="22352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3/28/2008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2071" y="6553200"/>
            <a:ext cx="2235200" cy="276999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s-ES" smtClean="0"/>
              <a:t>www.espai.es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3435" y="6553200"/>
            <a:ext cx="1016000" cy="138499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0000" y="5867400"/>
            <a:ext cx="8760963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00" y="4648200"/>
            <a:ext cx="87376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929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6691" y="1905851"/>
            <a:ext cx="8738616" cy="212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71428" y="6467043"/>
            <a:ext cx="2095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  <p:cxnSp>
        <p:nvCxnSpPr>
          <p:cNvPr id="7" name="Conector recto 6"/>
          <p:cNvCxnSpPr/>
          <p:nvPr userDrawn="1"/>
        </p:nvCxnSpPr>
        <p:spPr>
          <a:xfrm>
            <a:off x="-13462" y="990600"/>
            <a:ext cx="122189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77475" y="0"/>
            <a:ext cx="1914525" cy="790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227138" y="1752600"/>
            <a:ext cx="9745662" cy="666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80"/>
              </a:lnSpc>
            </a:pPr>
            <a:r>
              <a:rPr lang="es-ES" sz="4000" dirty="0" smtClean="0"/>
              <a:t>MÓDULO 2: SINTAXIS BASICA</a:t>
            </a:r>
            <a:endParaRPr lang="es-ES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8534400" y="5552440"/>
            <a:ext cx="17297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Eduard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Lara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50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066800"/>
            <a:ext cx="11125200" cy="5522168"/>
          </a:xfrm>
          <a:prstGeom prst="rect">
            <a:avLst/>
          </a:prstGeom>
        </p:spPr>
        <p:txBody>
          <a:bodyPr/>
          <a:lstStyle/>
          <a:p>
            <a:pPr marL="457200" indent="-457200"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es-ES_tradnl" sz="2800" dirty="0"/>
              <a:t>Todos los nombres de las variables siempre van precedidas del símbolo dólar ($):  </a:t>
            </a:r>
            <a:r>
              <a:rPr lang="es-ES_tradnl" sz="2800" dirty="0" smtClean="0"/>
              <a:t>  </a:t>
            </a:r>
            <a:r>
              <a:rPr lang="es-ES_tradnl" sz="2800" dirty="0">
                <a:solidFill>
                  <a:srgbClr val="FF0000"/>
                </a:solidFill>
              </a:rPr>
              <a:t>	$</a:t>
            </a:r>
            <a:r>
              <a:rPr lang="es-ES_tradnl" sz="2800" dirty="0" err="1">
                <a:solidFill>
                  <a:srgbClr val="FF0000"/>
                </a:solidFill>
              </a:rPr>
              <a:t>Mivariable</a:t>
            </a:r>
            <a:r>
              <a:rPr lang="es-ES_tradnl" sz="2800" dirty="0">
                <a:solidFill>
                  <a:srgbClr val="FF0000"/>
                </a:solidFill>
              </a:rPr>
              <a:t>=valor</a:t>
            </a:r>
            <a:r>
              <a:rPr lang="es-ES_tradnl" sz="2800" dirty="0" smtClean="0">
                <a:solidFill>
                  <a:srgbClr val="FF0000"/>
                </a:solidFill>
              </a:rPr>
              <a:t>;</a:t>
            </a:r>
          </a:p>
          <a:p>
            <a:pPr lvl="2"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s-ES_tradnl" sz="2800" dirty="0">
                <a:solidFill>
                  <a:srgbClr val="FF0000"/>
                </a:solidFill>
              </a:rPr>
              <a:t>	</a:t>
            </a:r>
            <a:r>
              <a:rPr lang="es-ES_tradnl" sz="2800" dirty="0" smtClean="0">
                <a:solidFill>
                  <a:srgbClr val="FF0000"/>
                </a:solidFill>
              </a:rPr>
              <a:t>	$</a:t>
            </a:r>
            <a:r>
              <a:rPr lang="es-ES_tradnl" sz="2800" dirty="0" err="1" smtClean="0">
                <a:solidFill>
                  <a:srgbClr val="FF0000"/>
                </a:solidFill>
              </a:rPr>
              <a:t>edat</a:t>
            </a:r>
            <a:r>
              <a:rPr lang="es-ES_tradnl" sz="2800" dirty="0" smtClean="0">
                <a:solidFill>
                  <a:srgbClr val="FF0000"/>
                </a:solidFill>
              </a:rPr>
              <a:t> = 7;</a:t>
            </a:r>
          </a:p>
          <a:p>
            <a:pPr lvl="2"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s-ES_tradnl" sz="2800" dirty="0">
                <a:solidFill>
                  <a:srgbClr val="FF0000"/>
                </a:solidFill>
              </a:rPr>
              <a:t>	</a:t>
            </a:r>
            <a:r>
              <a:rPr lang="es-ES_tradnl" sz="2800" dirty="0" smtClean="0">
                <a:solidFill>
                  <a:srgbClr val="FF0000"/>
                </a:solidFill>
              </a:rPr>
              <a:t>	$</a:t>
            </a:r>
            <a:r>
              <a:rPr lang="es-ES_tradnl" sz="2800" dirty="0" err="1">
                <a:solidFill>
                  <a:srgbClr val="FF0000"/>
                </a:solidFill>
              </a:rPr>
              <a:t>nom</a:t>
            </a:r>
            <a:r>
              <a:rPr lang="es-ES_tradnl" sz="2800" dirty="0">
                <a:solidFill>
                  <a:srgbClr val="FF0000"/>
                </a:solidFill>
              </a:rPr>
              <a:t>="Xavier</a:t>
            </a:r>
            <a:r>
              <a:rPr lang="es-ES_tradnl" sz="2800" dirty="0" smtClean="0">
                <a:solidFill>
                  <a:srgbClr val="FF0000"/>
                </a:solidFill>
              </a:rPr>
              <a:t>";</a:t>
            </a:r>
          </a:p>
          <a:p>
            <a:pPr marL="457200" indent="-457200"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es-ES_tradnl" sz="2800" dirty="0" smtClean="0"/>
              <a:t>Las </a:t>
            </a:r>
            <a:r>
              <a:rPr lang="es-ES_tradnl" sz="2800" dirty="0"/>
              <a:t>variables </a:t>
            </a:r>
            <a:r>
              <a:rPr lang="es-ES_tradnl" sz="2800" dirty="0" smtClean="0"/>
              <a:t>se crean cuando se utilizan. </a:t>
            </a:r>
          </a:p>
          <a:p>
            <a:pPr marL="457200" indent="-457200"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es-ES_tradnl" sz="2800" dirty="0" smtClean="0"/>
              <a:t>No hace falta declararlas ni especificar el tipo de </a:t>
            </a:r>
            <a:r>
              <a:rPr lang="es-ES_tradnl" sz="2800" dirty="0"/>
              <a:t>una </a:t>
            </a:r>
            <a:r>
              <a:rPr lang="es-ES_tradnl" sz="2800" dirty="0" smtClean="0"/>
              <a:t>variable</a:t>
            </a:r>
          </a:p>
          <a:p>
            <a:pPr marL="457200" indent="-457200"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es-ES_tradnl" sz="2800" dirty="0" smtClean="0"/>
              <a:t>La </a:t>
            </a:r>
            <a:r>
              <a:rPr lang="es-ES_tradnl" sz="2800" dirty="0"/>
              <a:t>variable tomará el tipo de dato que contenga el valor que se le asigne</a:t>
            </a:r>
            <a:r>
              <a:rPr lang="es-ES_tradnl" sz="2800" dirty="0" smtClean="0"/>
              <a:t>.</a:t>
            </a:r>
            <a:endParaRPr lang="es-ES_tradnl" sz="2800" dirty="0" smtClean="0"/>
          </a:p>
          <a:p>
            <a:pPr marL="457200" indent="-457200"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es-ES_tradnl" sz="2800" dirty="0" smtClean="0"/>
              <a:t>El </a:t>
            </a:r>
            <a:r>
              <a:rPr lang="es-ES_tradnl" sz="2800" dirty="0"/>
              <a:t>nombre es sensible a las mayúsculas:</a:t>
            </a:r>
            <a:r>
              <a:rPr lang="en-CA" sz="2800" dirty="0">
                <a:solidFill>
                  <a:schemeClr val="accent2"/>
                </a:solidFill>
              </a:rPr>
              <a:t> </a:t>
            </a:r>
            <a:r>
              <a:rPr lang="en-CA" sz="2800" dirty="0">
                <a:solidFill>
                  <a:srgbClr val="FF0000"/>
                </a:solidFill>
              </a:rPr>
              <a:t>	$Foo != $foo != $</a:t>
            </a:r>
            <a:r>
              <a:rPr lang="en-CA" sz="2800" dirty="0" err="1">
                <a:solidFill>
                  <a:srgbClr val="FF0000"/>
                </a:solidFill>
              </a:rPr>
              <a:t>fOo</a:t>
            </a:r>
            <a:endParaRPr lang="es-ES_tradnl" sz="2800" dirty="0">
              <a:solidFill>
                <a:srgbClr val="FF0000"/>
              </a:solidFill>
            </a:endParaRPr>
          </a:p>
          <a:p>
            <a:pPr marL="457200" indent="-457200"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es-ES_tradnl" sz="2800" dirty="0"/>
              <a:t>Los nombres de las variables no pueden empezar con números ni caracteres especiales. Comienzan por letra o </a:t>
            </a:r>
            <a:r>
              <a:rPr lang="es-ES" sz="2800" dirty="0"/>
              <a:t>subrayado, seguido de letras, números o </a:t>
            </a:r>
            <a:r>
              <a:rPr lang="es-ES" sz="2800" dirty="0" smtClean="0"/>
              <a:t>subrayado</a:t>
            </a:r>
            <a:r>
              <a:rPr lang="es-ES" sz="2800" dirty="0" smtClean="0"/>
              <a:t>.</a:t>
            </a:r>
            <a:endParaRPr lang="es-ES_tradnl" sz="2800" dirty="0"/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2. VARIABLES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391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387043"/>
            <a:ext cx="7258685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11</a:t>
            </a:fld>
            <a:endParaRPr dirty="0"/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VARIABLES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282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12</a:t>
            </a:fld>
            <a:endParaRPr dirty="0"/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VARIABLES</a:t>
            </a:r>
            <a:endParaRPr lang="es-ES" sz="4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3061786"/>
            <a:ext cx="5953125" cy="3619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95400"/>
            <a:ext cx="6038850" cy="4391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9078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1041485"/>
            <a:ext cx="11125200" cy="4078039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es-ES_tradnl" sz="2800" dirty="0"/>
              <a:t>Aunque no se define el tipo de variable, se puede forzar con </a:t>
            </a:r>
            <a:r>
              <a:rPr lang="es-ES_tradnl" sz="2800" dirty="0" err="1"/>
              <a:t>settype</a:t>
            </a:r>
            <a:r>
              <a:rPr lang="es-ES_tradnl" sz="2800" dirty="0"/>
              <a:t>:</a:t>
            </a:r>
          </a:p>
          <a:p>
            <a:pPr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endParaRPr lang="es-ES" sz="2800" dirty="0" smtClean="0"/>
          </a:p>
          <a:p>
            <a:pPr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endParaRPr lang="es-ES" sz="2800" dirty="0" smtClean="0"/>
          </a:p>
          <a:p>
            <a:pPr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endParaRPr lang="es-ES" sz="2800" dirty="0"/>
          </a:p>
          <a:p>
            <a:pPr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endParaRPr lang="es-ES" sz="2800" dirty="0" smtClean="0"/>
          </a:p>
          <a:p>
            <a:pPr marL="457200" indent="-457200"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es-ES" sz="2800" dirty="0" smtClean="0"/>
              <a:t>Ciertos </a:t>
            </a:r>
            <a:r>
              <a:rPr lang="es-ES" sz="2800" dirty="0"/>
              <a:t>nombres de variables </a:t>
            </a:r>
            <a:r>
              <a:rPr lang="es-ES" sz="2800" dirty="0" smtClean="0"/>
              <a:t>están </a:t>
            </a:r>
            <a:r>
              <a:rPr lang="es-ES" sz="2800" dirty="0"/>
              <a:t>reservadas en </a:t>
            </a:r>
            <a:r>
              <a:rPr lang="es-ES" sz="2800" dirty="0" smtClean="0"/>
              <a:t>PHP</a:t>
            </a:r>
            <a:endParaRPr lang="es-ES" sz="2800" dirty="0"/>
          </a:p>
          <a:p>
            <a:pPr marL="914400" lvl="1" indent="-457200"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" sz="2800" dirty="0"/>
              <a:t>Variables de formularios ($_POST, $_GET)</a:t>
            </a:r>
          </a:p>
          <a:p>
            <a:pPr marL="914400" lvl="1" indent="-457200"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" sz="2800" dirty="0"/>
              <a:t>Variables de servidor ($_SERVER</a:t>
            </a:r>
            <a:r>
              <a:rPr lang="es-ES" sz="2800" dirty="0" smtClean="0"/>
              <a:t>)</a:t>
            </a: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2. VARIABLES</a:t>
            </a:r>
            <a:endParaRPr lang="es-ES" sz="4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148" y="1676400"/>
            <a:ext cx="8999452" cy="18098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907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90600" y="1066800"/>
            <a:ext cx="10972800" cy="5791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57188" indent="-357188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s-ES" sz="2800" b="1" dirty="0"/>
              <a:t>TIPO STRING</a:t>
            </a:r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s-ES_tradnl" sz="2700" dirty="0" smtClean="0"/>
              <a:t>Las cadenas se encierran entre comillas simples o dobles:</a:t>
            </a:r>
          </a:p>
          <a:p>
            <a:pPr marL="631825" lvl="2" indent="-357188">
              <a:spcBef>
                <a:spcPct val="0"/>
              </a:spcBef>
              <a:spcAft>
                <a:spcPts val="600"/>
              </a:spcAft>
              <a:buClr>
                <a:schemeClr val="accent3"/>
              </a:buClr>
              <a:buSzPct val="80000"/>
              <a:buFont typeface="Wingdings" pitchFamily="2" charset="2"/>
              <a:buChar char=""/>
              <a:defRPr/>
            </a:pPr>
            <a:r>
              <a:rPr lang="es-ES_tradnl" sz="2700" dirty="0" smtClean="0"/>
              <a:t>‘</a:t>
            </a:r>
            <a:r>
              <a:rPr lang="es-ES_tradnl" sz="2700" dirty="0"/>
              <a:t>simples’: admite los caracteres de escape \’ (comilla simple) y \\ (barra). Las variables </a:t>
            </a:r>
            <a:r>
              <a:rPr lang="es-ES_tradnl" sz="2700" b="1" dirty="0"/>
              <a:t>NO</a:t>
            </a:r>
            <a:r>
              <a:rPr lang="es-ES_tradnl" sz="2700" dirty="0"/>
              <a:t> se expanden</a:t>
            </a:r>
          </a:p>
          <a:p>
            <a:pPr marL="631825" lvl="2" indent="-357188">
              <a:spcBef>
                <a:spcPct val="0"/>
              </a:spcBef>
              <a:spcAft>
                <a:spcPts val="600"/>
              </a:spcAft>
              <a:buClr>
                <a:schemeClr val="accent3"/>
              </a:buClr>
              <a:buSzPct val="80000"/>
              <a:buFont typeface="Wingdings" pitchFamily="2" charset="2"/>
              <a:buChar char=""/>
              <a:defRPr/>
            </a:pPr>
            <a:r>
              <a:rPr lang="es-ES_tradnl" sz="2700" dirty="0"/>
              <a:t>“dobles”: admite más caracteres de escape, como \n, \r, \t, \\, \$, \”. Los nombres de variables </a:t>
            </a:r>
            <a:r>
              <a:rPr lang="es-ES_tradnl" sz="2700" b="1" dirty="0"/>
              <a:t>SÍ</a:t>
            </a:r>
            <a:r>
              <a:rPr lang="es-ES_tradnl" sz="2700" dirty="0"/>
              <a:t> se expanden</a:t>
            </a:r>
            <a:r>
              <a:rPr lang="es-ES_tradnl" sz="2700" dirty="0" smtClean="0"/>
              <a:t>:</a:t>
            </a:r>
          </a:p>
          <a:p>
            <a:pPr marL="631825" lvl="2" indent="-357188">
              <a:spcBef>
                <a:spcPct val="0"/>
              </a:spcBef>
              <a:spcAft>
                <a:spcPts val="600"/>
              </a:spcAft>
              <a:buClr>
                <a:schemeClr val="accent3"/>
              </a:buClr>
              <a:buSzPct val="80000"/>
              <a:buFont typeface="Wingdings" pitchFamily="2" charset="2"/>
              <a:buChar char=""/>
              <a:defRPr/>
            </a:pPr>
            <a:endParaRPr lang="es-ES_tradnl" sz="2700" dirty="0"/>
          </a:p>
          <a:p>
            <a:pPr marL="631825" lvl="2" indent="-357188">
              <a:spcBef>
                <a:spcPct val="0"/>
              </a:spcBef>
              <a:spcAft>
                <a:spcPts val="600"/>
              </a:spcAft>
              <a:buClr>
                <a:schemeClr val="accent3"/>
              </a:buClr>
              <a:buSzPct val="80000"/>
              <a:buFont typeface="Wingdings" pitchFamily="2" charset="2"/>
              <a:buChar char=""/>
              <a:defRPr/>
            </a:pPr>
            <a:endParaRPr lang="es-ES_tradnl" sz="2700" dirty="0" smtClean="0"/>
          </a:p>
          <a:p>
            <a:pPr marL="631825" lvl="2" indent="-357188">
              <a:spcBef>
                <a:spcPct val="0"/>
              </a:spcBef>
              <a:spcAft>
                <a:spcPts val="600"/>
              </a:spcAft>
              <a:buClr>
                <a:schemeClr val="accent3"/>
              </a:buClr>
              <a:buSzPct val="80000"/>
              <a:buFont typeface="Wingdings" pitchFamily="2" charset="2"/>
              <a:buChar char=""/>
              <a:defRPr/>
            </a:pPr>
            <a:endParaRPr lang="es-ES_tradnl" sz="2700" dirty="0"/>
          </a:p>
          <a:p>
            <a:pPr marL="631825" lvl="2" indent="-357188">
              <a:spcBef>
                <a:spcPct val="0"/>
              </a:spcBef>
              <a:spcAft>
                <a:spcPts val="600"/>
              </a:spcAft>
              <a:buClr>
                <a:schemeClr val="accent3"/>
              </a:buClr>
              <a:buSzPct val="80000"/>
              <a:buFont typeface="Wingdings" pitchFamily="2" charset="2"/>
              <a:buChar char=""/>
              <a:defRPr/>
            </a:pPr>
            <a:endParaRPr lang="es-ES_tradnl" sz="2700" dirty="0" smtClean="0"/>
          </a:p>
          <a:p>
            <a:pPr marL="631825" lvl="2" indent="-357188">
              <a:spcBef>
                <a:spcPct val="0"/>
              </a:spcBef>
              <a:spcAft>
                <a:spcPts val="600"/>
              </a:spcAft>
              <a:buClr>
                <a:schemeClr val="accent3"/>
              </a:buClr>
              <a:buSzPct val="80000"/>
              <a:buFont typeface="Wingdings" pitchFamily="2" charset="2"/>
              <a:buChar char=""/>
              <a:defRPr/>
            </a:pPr>
            <a:endParaRPr lang="es-ES_tradnl" sz="2700" dirty="0"/>
          </a:p>
          <a:p>
            <a:pPr marL="631825" lvl="2" indent="-357188">
              <a:spcBef>
                <a:spcPct val="0"/>
              </a:spcBef>
              <a:spcAft>
                <a:spcPts val="600"/>
              </a:spcAft>
              <a:buClr>
                <a:schemeClr val="accent3"/>
              </a:buClr>
              <a:buSzPct val="80000"/>
              <a:buFont typeface="Wingdings" pitchFamily="2" charset="2"/>
              <a:buChar char=""/>
              <a:defRPr/>
            </a:pPr>
            <a:r>
              <a:rPr lang="es-ES_tradnl" sz="2700" dirty="0" smtClean="0"/>
              <a:t>Acceso </a:t>
            </a:r>
            <a:r>
              <a:rPr lang="es-ES_tradnl" sz="2700" dirty="0"/>
              <a:t>a un carácter de la </a:t>
            </a:r>
            <a:r>
              <a:rPr lang="es-ES_tradnl" sz="2700" dirty="0" smtClean="0"/>
              <a:t>cadena: La </a:t>
            </a:r>
            <a:r>
              <a:rPr lang="es-ES_tradnl" sz="2700" dirty="0"/>
              <a:t>forma es $inicial = $nombre{0};</a:t>
            </a:r>
          </a:p>
        </p:txBody>
      </p:sp>
      <p:graphicFrame>
        <p:nvGraphicFramePr>
          <p:cNvPr id="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20592"/>
              </p:ext>
            </p:extLst>
          </p:nvPr>
        </p:nvGraphicFramePr>
        <p:xfrm>
          <a:off x="1921161" y="3886200"/>
          <a:ext cx="9111678" cy="2225040"/>
        </p:xfrm>
        <a:graphic>
          <a:graphicData uri="http://schemas.openxmlformats.org/drawingml/2006/table">
            <a:tbl>
              <a:tblPr/>
              <a:tblGrid>
                <a:gridCol w="9111678"/>
              </a:tblGrid>
              <a:tr h="1752600">
                <a:tc>
                  <a:txBody>
                    <a:bodyPr/>
                    <a:lstStyle/>
                    <a:p>
                      <a:pPr marL="358775" lvl="0" indent="-358775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$a = 9;</a:t>
                      </a:r>
                    </a:p>
                    <a:p>
                      <a:pPr marL="358775" lvl="0" indent="-358775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s-ES_tradnl" sz="24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print</a:t>
                      </a: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‘a vale $a\n’; // muestra </a:t>
                      </a:r>
                      <a:r>
                        <a:rPr lang="es-ES_tradnl" sz="24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 vale $a\n</a:t>
                      </a:r>
                    </a:p>
                    <a:p>
                      <a:pPr marL="358775" lvl="0" indent="-358775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s-ES_tradnl" sz="24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print</a:t>
                      </a: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“a vale $a\n”; // muestra </a:t>
                      </a:r>
                      <a:r>
                        <a:rPr lang="es-ES_tradnl" sz="24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a vale 9</a:t>
                      </a: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y avanza una línea</a:t>
                      </a:r>
                    </a:p>
                    <a:p>
                      <a:pPr marL="358775" lvl="0" indent="-358775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s-ES_tradnl" sz="24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print</a:t>
                      </a: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“&lt;IMG SRC=‘logo.gif’&gt;”;// muestra </a:t>
                      </a:r>
                      <a:r>
                        <a:rPr lang="es-ES_tradnl" sz="24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&lt;IMG SRC=‘logo.gif’&gt;</a:t>
                      </a:r>
                    </a:p>
                    <a:p>
                      <a:pPr marL="358775" lvl="0" indent="-358775">
                        <a:spcBef>
                          <a:spcPts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s-ES_tradnl" sz="24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print</a:t>
                      </a: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“&lt;IMG SRC=\”logo.gif\”&gt;”;// muestra </a:t>
                      </a:r>
                      <a:r>
                        <a:rPr lang="es-ES_tradnl" sz="24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&lt;IMG SRC=“logo.gif”&gt;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VARIABLES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58242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125071" y="1676400"/>
            <a:ext cx="10457329" cy="40934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s-ES" altLang="zh-CN" sz="2000" b="1" i="1" dirty="0">
                <a:latin typeface="Courier New" pitchFamily="49" charset="0"/>
                <a:ea typeface="SimSun" pitchFamily="2" charset="-122"/>
              </a:rPr>
              <a:t>&lt;?</a:t>
            </a:r>
            <a:r>
              <a:rPr lang="es-ES" altLang="zh-CN" sz="2000" b="1" i="1" dirty="0" err="1">
                <a:latin typeface="Courier New" pitchFamily="49" charset="0"/>
                <a:ea typeface="SimSun" pitchFamily="2" charset="-122"/>
              </a:rPr>
              <a:t>php</a:t>
            </a:r>
            <a:endParaRPr lang="es-ES" altLang="zh-CN" sz="2000" b="1" i="1" dirty="0">
              <a:latin typeface="Courier New" pitchFamily="49" charset="0"/>
              <a:ea typeface="SimSun" pitchFamily="2" charset="-122"/>
            </a:endParaRPr>
          </a:p>
          <a:p>
            <a:pPr algn="l"/>
            <a:r>
              <a:rPr lang="es-ES" altLang="zh-CN" sz="2000" b="1" i="1" dirty="0">
                <a:latin typeface="Courier New" pitchFamily="49" charset="0"/>
                <a:ea typeface="SimSun" pitchFamily="2" charset="-122"/>
              </a:rPr>
              <a:t>   $</a:t>
            </a:r>
            <a:r>
              <a:rPr lang="es-ES" altLang="zh-CN" sz="2000" b="1" i="1" dirty="0" err="1">
                <a:latin typeface="Courier New" pitchFamily="49" charset="0"/>
                <a:ea typeface="SimSun" pitchFamily="2" charset="-122"/>
              </a:rPr>
              <a:t>foo</a:t>
            </a:r>
            <a:r>
              <a:rPr lang="es-ES" altLang="zh-CN" sz="2000" b="1" i="1" dirty="0">
                <a:latin typeface="Courier New" pitchFamily="49" charset="0"/>
                <a:ea typeface="SimSun" pitchFamily="2" charset="-122"/>
              </a:rPr>
              <a:t> = 25;		// Variable numérica</a:t>
            </a:r>
            <a:br>
              <a:rPr lang="es-ES" altLang="zh-CN" sz="2000" b="1" i="1" dirty="0">
                <a:latin typeface="Courier New" pitchFamily="49" charset="0"/>
                <a:ea typeface="SimSun" pitchFamily="2" charset="-122"/>
              </a:rPr>
            </a:br>
            <a:r>
              <a:rPr lang="es-ES" altLang="zh-CN" sz="2000" b="1" i="1" dirty="0">
                <a:latin typeface="Courier New" pitchFamily="49" charset="0"/>
                <a:ea typeface="SimSun" pitchFamily="2" charset="-122"/>
              </a:rPr>
              <a:t>   $bar = “</a:t>
            </a:r>
            <a:r>
              <a:rPr lang="es-ES" altLang="zh-CN" sz="2000" b="1" i="1" dirty="0" err="1">
                <a:latin typeface="Courier New" pitchFamily="49" charset="0"/>
                <a:ea typeface="SimSun" pitchFamily="2" charset="-122"/>
              </a:rPr>
              <a:t>Hello</a:t>
            </a:r>
            <a:r>
              <a:rPr lang="es-ES" altLang="zh-CN" sz="2000" b="1" i="1" dirty="0">
                <a:latin typeface="Courier New" pitchFamily="49" charset="0"/>
                <a:ea typeface="SimSun" pitchFamily="2" charset="-122"/>
              </a:rPr>
              <a:t>”;	// </a:t>
            </a:r>
            <a:r>
              <a:rPr lang="es-ES" altLang="zh-CN" sz="2000" b="1" i="1" dirty="0" err="1">
                <a:latin typeface="Courier New" pitchFamily="49" charset="0"/>
                <a:ea typeface="SimSun" pitchFamily="2" charset="-122"/>
              </a:rPr>
              <a:t>String</a:t>
            </a:r>
            <a:endParaRPr lang="es-ES" altLang="zh-CN" sz="2000" b="1" i="1" dirty="0">
              <a:latin typeface="Courier New" pitchFamily="49" charset="0"/>
              <a:ea typeface="SimSun" pitchFamily="2" charset="-122"/>
            </a:endParaRPr>
          </a:p>
          <a:p>
            <a:pPr algn="l"/>
            <a:r>
              <a:rPr lang="es-ES" altLang="zh-CN" sz="2000" b="1" i="1" dirty="0">
                <a:latin typeface="Courier New" pitchFamily="49" charset="0"/>
                <a:ea typeface="SimSun" pitchFamily="2" charset="-122"/>
              </a:rPr>
              <a:t>   $</a:t>
            </a:r>
            <a:r>
              <a:rPr lang="es-ES" altLang="zh-CN" sz="2000" b="1" i="1" dirty="0" err="1">
                <a:latin typeface="Courier New" pitchFamily="49" charset="0"/>
                <a:ea typeface="SimSun" pitchFamily="2" charset="-122"/>
              </a:rPr>
              <a:t>foo</a:t>
            </a:r>
            <a:r>
              <a:rPr lang="es-ES" altLang="zh-CN" sz="2000" b="1" i="1" dirty="0">
                <a:latin typeface="Courier New" pitchFamily="49" charset="0"/>
                <a:ea typeface="SimSun" pitchFamily="2" charset="-122"/>
              </a:rPr>
              <a:t> = ($</a:t>
            </a:r>
            <a:r>
              <a:rPr lang="es-ES" altLang="zh-CN" sz="2000" b="1" i="1" dirty="0" err="1">
                <a:latin typeface="Courier New" pitchFamily="49" charset="0"/>
                <a:ea typeface="SimSun" pitchFamily="2" charset="-122"/>
              </a:rPr>
              <a:t>foo</a:t>
            </a:r>
            <a:r>
              <a:rPr lang="es-ES" altLang="zh-CN" sz="2000" b="1" i="1" dirty="0">
                <a:latin typeface="Courier New" pitchFamily="49" charset="0"/>
                <a:ea typeface="SimSun" pitchFamily="2" charset="-122"/>
              </a:rPr>
              <a:t> * 7);	// Multiplica </a:t>
            </a:r>
            <a:r>
              <a:rPr lang="es-ES" altLang="zh-CN" sz="2000" b="1" i="1" dirty="0" err="1">
                <a:latin typeface="Courier New" pitchFamily="49" charset="0"/>
                <a:ea typeface="SimSun" pitchFamily="2" charset="-122"/>
              </a:rPr>
              <a:t>foo</a:t>
            </a:r>
            <a:r>
              <a:rPr lang="es-ES" altLang="zh-CN" sz="2000" b="1" i="1" dirty="0">
                <a:latin typeface="Courier New" pitchFamily="49" charset="0"/>
                <a:ea typeface="SimSun" pitchFamily="2" charset="-122"/>
              </a:rPr>
              <a:t> por 7</a:t>
            </a:r>
            <a:br>
              <a:rPr lang="es-ES" altLang="zh-CN" sz="2000" b="1" i="1" dirty="0">
                <a:latin typeface="Courier New" pitchFamily="49" charset="0"/>
                <a:ea typeface="SimSun" pitchFamily="2" charset="-122"/>
              </a:rPr>
            </a:br>
            <a:r>
              <a:rPr lang="es-ES" altLang="zh-CN" sz="2000" b="1" i="1" dirty="0">
                <a:latin typeface="Courier New" pitchFamily="49" charset="0"/>
                <a:ea typeface="SimSun" pitchFamily="2" charset="-122"/>
              </a:rPr>
              <a:t>   $bar = ($bar * 7);	// Expresión inválida</a:t>
            </a:r>
          </a:p>
          <a:p>
            <a:pPr algn="l"/>
            <a:r>
              <a:rPr lang="es-ES" altLang="zh-CN" sz="2000" b="1" i="1" dirty="0">
                <a:latin typeface="Courier New" pitchFamily="49" charset="0"/>
                <a:ea typeface="SimSun" pitchFamily="2" charset="-122"/>
              </a:rPr>
              <a:t>   $</a:t>
            </a:r>
            <a:r>
              <a:rPr lang="es-ES" altLang="zh-CN" sz="2000" b="1" i="1" dirty="0" err="1">
                <a:latin typeface="Courier New" pitchFamily="49" charset="0"/>
                <a:ea typeface="SimSun" pitchFamily="2" charset="-122"/>
              </a:rPr>
              <a:t>foo</a:t>
            </a:r>
            <a:r>
              <a:rPr lang="es-ES" altLang="zh-CN" sz="2000" b="1" i="1" dirty="0">
                <a:latin typeface="Courier New" pitchFamily="49" charset="0"/>
                <a:ea typeface="SimSun" pitchFamily="2" charset="-122"/>
              </a:rPr>
              <a:t> = 25;		// Variable numérica</a:t>
            </a:r>
            <a:br>
              <a:rPr lang="es-ES" altLang="zh-CN" sz="2000" b="1" i="1" dirty="0">
                <a:latin typeface="Courier New" pitchFamily="49" charset="0"/>
                <a:ea typeface="SimSun" pitchFamily="2" charset="-122"/>
              </a:rPr>
            </a:br>
            <a:r>
              <a:rPr lang="es-ES" altLang="zh-CN" sz="2000" b="1" i="1" dirty="0">
                <a:latin typeface="Courier New" pitchFamily="49" charset="0"/>
                <a:ea typeface="SimSun" pitchFamily="2" charset="-122"/>
              </a:rPr>
              <a:t>   $bar = “</a:t>
            </a:r>
            <a:r>
              <a:rPr lang="es-ES" altLang="zh-CN" sz="2000" b="1" i="1" dirty="0" err="1">
                <a:latin typeface="Courier New" pitchFamily="49" charset="0"/>
                <a:ea typeface="SimSun" pitchFamily="2" charset="-122"/>
              </a:rPr>
              <a:t>Hello</a:t>
            </a:r>
            <a:r>
              <a:rPr lang="es-ES" altLang="zh-CN" sz="2000" b="1" i="1" dirty="0">
                <a:latin typeface="Courier New" pitchFamily="49" charset="0"/>
                <a:ea typeface="SimSun" pitchFamily="2" charset="-122"/>
              </a:rPr>
              <a:t>”;	// </a:t>
            </a:r>
            <a:r>
              <a:rPr lang="es-ES" altLang="zh-CN" sz="2000" b="1" i="1" dirty="0" err="1">
                <a:latin typeface="Courier New" pitchFamily="49" charset="0"/>
                <a:ea typeface="SimSun" pitchFamily="2" charset="-122"/>
              </a:rPr>
              <a:t>String</a:t>
            </a:r>
            <a:endParaRPr lang="es-ES" altLang="zh-CN" sz="2000" b="1" i="1" dirty="0">
              <a:latin typeface="Courier New" pitchFamily="49" charset="0"/>
              <a:ea typeface="SimSun" pitchFamily="2" charset="-122"/>
            </a:endParaRPr>
          </a:p>
          <a:p>
            <a:pPr algn="l"/>
            <a:r>
              <a:rPr lang="es-ES" altLang="zh-CN" sz="2000" b="1" i="1" dirty="0">
                <a:latin typeface="Courier New" pitchFamily="49" charset="0"/>
                <a:ea typeface="SimSun" pitchFamily="2" charset="-122"/>
              </a:rPr>
              <a:t>   echo $bar;		// Muestra </a:t>
            </a:r>
            <a:r>
              <a:rPr lang="es-ES" altLang="zh-CN" sz="2000" b="1" i="1" dirty="0" err="1">
                <a:latin typeface="Courier New" pitchFamily="49" charset="0"/>
                <a:ea typeface="SimSun" pitchFamily="2" charset="-122"/>
              </a:rPr>
              <a:t>Hello</a:t>
            </a:r>
            <a:endParaRPr lang="es-ES" altLang="zh-CN" sz="2000" b="1" i="1" dirty="0">
              <a:latin typeface="Courier New" pitchFamily="49" charset="0"/>
              <a:ea typeface="SimSun" pitchFamily="2" charset="-122"/>
            </a:endParaRPr>
          </a:p>
          <a:p>
            <a:pPr algn="l"/>
            <a:r>
              <a:rPr lang="es-ES" sz="2000" b="1" i="1" dirty="0">
                <a:latin typeface="Courier New" pitchFamily="49" charset="0"/>
              </a:rPr>
              <a:t>   echo $</a:t>
            </a:r>
            <a:r>
              <a:rPr lang="es-ES" sz="2000" b="1" i="1" dirty="0" err="1">
                <a:latin typeface="Courier New" pitchFamily="49" charset="0"/>
              </a:rPr>
              <a:t>foo,$bar</a:t>
            </a:r>
            <a:r>
              <a:rPr lang="es-ES" sz="2000" b="1" i="1" dirty="0">
                <a:latin typeface="Courier New" pitchFamily="49" charset="0"/>
              </a:rPr>
              <a:t>;	// Muestra 25Hello</a:t>
            </a:r>
          </a:p>
          <a:p>
            <a:pPr algn="l"/>
            <a:r>
              <a:rPr lang="es-ES" sz="2000" b="1" i="1" dirty="0">
                <a:latin typeface="Courier New" pitchFamily="49" charset="0"/>
              </a:rPr>
              <a:t>   echo “5x5=”,$</a:t>
            </a:r>
            <a:r>
              <a:rPr lang="es-ES" sz="2000" b="1" i="1" dirty="0" err="1">
                <a:latin typeface="Courier New" pitchFamily="49" charset="0"/>
              </a:rPr>
              <a:t>foo</a:t>
            </a:r>
            <a:r>
              <a:rPr lang="es-ES" sz="2000" b="1" i="1" dirty="0">
                <a:latin typeface="Courier New" pitchFamily="49" charset="0"/>
              </a:rPr>
              <a:t>;	// Muestra 5x5=25</a:t>
            </a:r>
          </a:p>
          <a:p>
            <a:pPr algn="l"/>
            <a:r>
              <a:rPr lang="es-ES" sz="2000" b="1" i="1" dirty="0">
                <a:latin typeface="Courier New" pitchFamily="49" charset="0"/>
              </a:rPr>
              <a:t>   echo “5x5=$</a:t>
            </a:r>
            <a:r>
              <a:rPr lang="es-ES" sz="2000" b="1" i="1" dirty="0" err="1">
                <a:latin typeface="Courier New" pitchFamily="49" charset="0"/>
              </a:rPr>
              <a:t>foo</a:t>
            </a:r>
            <a:r>
              <a:rPr lang="es-ES" sz="2000" b="1" i="1" dirty="0">
                <a:latin typeface="Courier New" pitchFamily="49" charset="0"/>
              </a:rPr>
              <a:t>”;	// Muestra 5x5=25</a:t>
            </a:r>
            <a:br>
              <a:rPr lang="es-ES" sz="2000" b="1" i="1" dirty="0">
                <a:latin typeface="Courier New" pitchFamily="49" charset="0"/>
              </a:rPr>
            </a:br>
            <a:r>
              <a:rPr lang="es-ES" sz="2000" b="1" i="1" dirty="0">
                <a:latin typeface="Courier New" pitchFamily="49" charset="0"/>
              </a:rPr>
              <a:t>   </a:t>
            </a:r>
            <a:r>
              <a:rPr lang="es-ES" sz="2000" b="1" i="1" dirty="0">
                <a:solidFill>
                  <a:srgbClr val="FF0000"/>
                </a:solidFill>
                <a:latin typeface="Courier New" pitchFamily="49" charset="0"/>
              </a:rPr>
              <a:t>echo ‘5x5=$</a:t>
            </a:r>
            <a:r>
              <a:rPr lang="es-ES" sz="2000" b="1" i="1" dirty="0" err="1">
                <a:solidFill>
                  <a:srgbClr val="FF0000"/>
                </a:solidFill>
                <a:latin typeface="Courier New" pitchFamily="49" charset="0"/>
              </a:rPr>
              <a:t>foo</a:t>
            </a:r>
            <a:r>
              <a:rPr lang="es-ES" sz="2000" b="1" i="1" dirty="0">
                <a:solidFill>
                  <a:srgbClr val="FF0000"/>
                </a:solidFill>
                <a:latin typeface="Courier New" pitchFamily="49" charset="0"/>
              </a:rPr>
              <a:t>’;	// Muestra 5x5=$</a:t>
            </a:r>
            <a:r>
              <a:rPr lang="es-ES" sz="2000" b="1" i="1" dirty="0" err="1">
                <a:solidFill>
                  <a:srgbClr val="FF0000"/>
                </a:solidFill>
                <a:latin typeface="Courier New" pitchFamily="49" charset="0"/>
              </a:rPr>
              <a:t>foo</a:t>
            </a:r>
            <a:endParaRPr lang="es-ES" altLang="zh-CN" sz="2000" b="1" i="1" dirty="0">
              <a:solidFill>
                <a:srgbClr val="FF0000"/>
              </a:solidFill>
              <a:latin typeface="Courier New" pitchFamily="49" charset="0"/>
              <a:ea typeface="SimSun" pitchFamily="2" charset="-122"/>
            </a:endParaRPr>
          </a:p>
          <a:p>
            <a:pPr algn="l"/>
            <a:r>
              <a:rPr lang="es-ES" altLang="zh-CN" sz="2000" b="1" i="1" dirty="0" smtClean="0">
                <a:latin typeface="Courier New" pitchFamily="49" charset="0"/>
                <a:ea typeface="SimSun" pitchFamily="2" charset="-122"/>
              </a:rPr>
              <a:t>?&gt;</a:t>
            </a:r>
            <a:endParaRPr lang="es-ES" altLang="zh-CN" sz="2000" dirty="0">
              <a:latin typeface="Courier New" pitchFamily="49" charset="0"/>
              <a:ea typeface="SimSun" pitchFamily="2" charset="-122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90600" y="5943600"/>
            <a:ext cx="1065007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>
              <a:lnSpc>
                <a:spcPct val="90000"/>
              </a:lnSpc>
              <a:defRPr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en comillas simples (‘  ’) no son interpretados o evaluados por PHP. Esto pasa con variables y secuencias de escape tales como “\n”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“\\”</a:t>
            </a:r>
            <a:endParaRPr lang="es-ES" altLang="zh-CN" sz="240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cxnSp>
        <p:nvCxnSpPr>
          <p:cNvPr id="12" name="7 Conector recto de flecha"/>
          <p:cNvCxnSpPr>
            <a:cxnSpLocks noChangeShapeType="1"/>
          </p:cNvCxnSpPr>
          <p:nvPr/>
        </p:nvCxnSpPr>
        <p:spPr bwMode="auto">
          <a:xfrm>
            <a:off x="3647728" y="5373464"/>
            <a:ext cx="0" cy="431800"/>
          </a:xfrm>
          <a:prstGeom prst="straightConnector1">
            <a:avLst/>
          </a:prstGeom>
          <a:noFill/>
          <a:ln w="15875" cmpd="thickThin" algn="ctr">
            <a:solidFill>
              <a:srgbClr val="993300"/>
            </a:solidFill>
            <a:prstDash val="sysDot"/>
            <a:round/>
            <a:headEnd/>
            <a:tailEnd type="arrow" w="med" len="med"/>
          </a:ln>
        </p:spPr>
      </p:cxnSp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VARIABLES</a:t>
            </a:r>
            <a:endParaRPr lang="es-ES" sz="4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972671" y="1062997"/>
            <a:ext cx="10820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57188" indent="-357188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s-ES" sz="2800" b="1" dirty="0"/>
              <a:t>TIPO </a:t>
            </a:r>
            <a:r>
              <a:rPr lang="es-ES" sz="2800" b="1" dirty="0" smtClean="0"/>
              <a:t>STRING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94106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VARIABLES</a:t>
            </a:r>
            <a:endParaRPr lang="es-ES" sz="4400" dirty="0"/>
          </a:p>
        </p:txBody>
      </p:sp>
      <p:sp>
        <p:nvSpPr>
          <p:cNvPr id="2" name="Rectángulo 1"/>
          <p:cNvSpPr/>
          <p:nvPr/>
        </p:nvSpPr>
        <p:spPr>
          <a:xfrm>
            <a:off x="914400" y="1664636"/>
            <a:ext cx="11066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en-US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en-US" alt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concatenar</a:t>
            </a:r>
            <a:r>
              <a:rPr lang="en-US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un variables </a:t>
            </a:r>
            <a:r>
              <a:rPr lang="en-US" alt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tipo</a:t>
            </a:r>
            <a:r>
              <a:rPr lang="en-US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string se </a:t>
            </a:r>
            <a:r>
              <a:rPr lang="en-US" altLang="es-E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r>
              <a:rPr lang="en-US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s-ES" sz="2400" spc="-10" dirty="0">
                <a:latin typeface="Arial" panose="020B0604020202020204" pitchFamily="34" charset="0"/>
                <a:cs typeface="Arial" panose="020B0604020202020204" pitchFamily="34" charset="0"/>
              </a:rPr>
              <a:t>Operador</a:t>
            </a: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“.” </a:t>
            </a:r>
            <a:r>
              <a:rPr lang="es-ES" sz="2400" spc="-7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spc="-10" dirty="0">
                <a:latin typeface="Arial" panose="020B0604020202020204" pitchFamily="34" charset="0"/>
                <a:cs typeface="Arial" panose="020B0604020202020204" pitchFamily="34" charset="0"/>
              </a:rPr>
              <a:t>(Concatena)</a:t>
            </a:r>
            <a:r>
              <a:rPr lang="en-US" alt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s-E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72671" y="1062997"/>
            <a:ext cx="10820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57188" indent="-357188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s-ES" sz="2800" b="1" dirty="0"/>
              <a:t>TIPO </a:t>
            </a:r>
            <a:r>
              <a:rPr lang="es-ES" sz="2800" b="1" dirty="0" smtClean="0"/>
              <a:t>STRING</a:t>
            </a:r>
            <a:endParaRPr lang="es-ES" sz="2800" b="1" dirty="0"/>
          </a:p>
        </p:txBody>
      </p:sp>
      <p:pic>
        <p:nvPicPr>
          <p:cNvPr id="9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805" y="2286000"/>
            <a:ext cx="6290995" cy="43469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ángulo 4"/>
          <p:cNvSpPr/>
          <p:nvPr/>
        </p:nvSpPr>
        <p:spPr>
          <a:xfrm>
            <a:off x="7351058" y="2945252"/>
            <a:ext cx="4688542" cy="2459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conversión del valor de $entera a una cadena de texto se realiza mediante la utilización del operador (.).</a:t>
            </a:r>
          </a:p>
          <a:p>
            <a:pPr algn="ctr">
              <a:spcBef>
                <a:spcPct val="20000"/>
              </a:spcBef>
            </a:pPr>
            <a:r>
              <a:rPr lang="es-ES_tradn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 "La variable 'entera' </a:t>
            </a:r>
            <a:r>
              <a:rPr lang="es-ES_tradnl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vale".$entera</a:t>
            </a:r>
            <a:r>
              <a:rPr lang="es-ES_tradn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.".";</a:t>
            </a:r>
            <a:endParaRPr lang="es-ES_tradnl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1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subTitle" idx="4"/>
          </p:nvPr>
        </p:nvSpPr>
        <p:spPr>
          <a:xfrm>
            <a:off x="1169894" y="1774098"/>
            <a:ext cx="10793505" cy="861774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s-ES" sz="2800" b="0" kern="1200" dirty="0" smtClean="0">
                <a:latin typeface="+mn-lt"/>
                <a:cs typeface="+mn-cs"/>
              </a:rPr>
              <a:t>Si el string </a:t>
            </a:r>
            <a:r>
              <a:rPr lang="en-US" altLang="es-ES" sz="2800" b="0" kern="1200" dirty="0" err="1" smtClean="0">
                <a:latin typeface="+mn-lt"/>
                <a:cs typeface="+mn-cs"/>
              </a:rPr>
              <a:t>tiene</a:t>
            </a:r>
            <a:r>
              <a:rPr lang="en-US" altLang="es-ES" sz="2800" b="0" kern="1200" dirty="0" smtClean="0">
                <a:latin typeface="+mn-lt"/>
                <a:cs typeface="+mn-cs"/>
              </a:rPr>
              <a:t> un </a:t>
            </a:r>
            <a:r>
              <a:rPr lang="en-US" altLang="es-ES" sz="2800" b="0" kern="1200" dirty="0" err="1" smtClean="0">
                <a:latin typeface="+mn-lt"/>
                <a:cs typeface="+mn-cs"/>
              </a:rPr>
              <a:t>conjunto</a:t>
            </a:r>
            <a:r>
              <a:rPr lang="en-US" altLang="es-ES" sz="2800" b="0" kern="1200" dirty="0" smtClean="0">
                <a:latin typeface="+mn-lt"/>
                <a:cs typeface="+mn-cs"/>
              </a:rPr>
              <a:t> de </a:t>
            </a:r>
            <a:r>
              <a:rPr lang="en-US" altLang="es-ES" sz="2800" b="0" kern="1200" dirty="0" err="1" smtClean="0">
                <a:latin typeface="+mn-lt"/>
                <a:cs typeface="+mn-cs"/>
              </a:rPr>
              <a:t>comillas</a:t>
            </a:r>
            <a:r>
              <a:rPr lang="en-US" altLang="es-ES" sz="2800" b="0" kern="1200" dirty="0" smtClean="0">
                <a:latin typeface="+mn-lt"/>
                <a:cs typeface="+mn-cs"/>
              </a:rPr>
              <a:t> </a:t>
            </a:r>
            <a:r>
              <a:rPr lang="en-US" altLang="es-ES" sz="2800" b="0" kern="1200" dirty="0" err="1" smtClean="0">
                <a:latin typeface="+mn-lt"/>
                <a:cs typeface="+mn-cs"/>
              </a:rPr>
              <a:t>dobles</a:t>
            </a:r>
            <a:r>
              <a:rPr lang="en-US" altLang="es-ES" sz="2800" b="0" kern="1200" dirty="0" smtClean="0">
                <a:latin typeface="+mn-lt"/>
                <a:cs typeface="+mn-cs"/>
              </a:rPr>
              <a:t> que </a:t>
            </a:r>
            <a:r>
              <a:rPr lang="en-US" altLang="es-ES" sz="2800" b="0" kern="1200" dirty="0" err="1" smtClean="0">
                <a:latin typeface="+mn-lt"/>
                <a:cs typeface="+mn-cs"/>
              </a:rPr>
              <a:t>deben</a:t>
            </a:r>
            <a:r>
              <a:rPr lang="en-US" altLang="es-ES" sz="2800" b="0" kern="1200" dirty="0" smtClean="0">
                <a:latin typeface="+mn-lt"/>
                <a:cs typeface="+mn-cs"/>
              </a:rPr>
              <a:t> de </a:t>
            </a:r>
            <a:r>
              <a:rPr lang="en-US" altLang="es-ES" sz="2800" b="0" kern="1200" dirty="0" err="1" smtClean="0">
                <a:latin typeface="+mn-lt"/>
                <a:cs typeface="+mn-cs"/>
              </a:rPr>
              <a:t>ser</a:t>
            </a:r>
            <a:r>
              <a:rPr lang="en-US" altLang="es-ES" sz="2800" b="0" kern="1200" dirty="0" smtClean="0">
                <a:latin typeface="+mn-lt"/>
                <a:cs typeface="+mn-cs"/>
              </a:rPr>
              <a:t> </a:t>
            </a:r>
            <a:r>
              <a:rPr lang="en-US" altLang="es-ES" sz="2800" b="0" kern="1200" dirty="0" err="1" smtClean="0">
                <a:latin typeface="+mn-lt"/>
                <a:cs typeface="+mn-cs"/>
              </a:rPr>
              <a:t>visibles</a:t>
            </a:r>
            <a:r>
              <a:rPr lang="en-US" altLang="es-ES" sz="2800" b="0" kern="1200" dirty="0" smtClean="0">
                <a:latin typeface="+mn-lt"/>
                <a:cs typeface="+mn-cs"/>
              </a:rPr>
              <a:t>, </a:t>
            </a:r>
            <a:r>
              <a:rPr lang="en-US" altLang="es-ES" sz="2800" b="0" kern="1200" dirty="0" err="1" smtClean="0">
                <a:latin typeface="+mn-lt"/>
                <a:cs typeface="+mn-cs"/>
              </a:rPr>
              <a:t>usa</a:t>
            </a:r>
            <a:r>
              <a:rPr lang="en-US" altLang="es-ES" sz="2800" b="0" kern="1200" dirty="0" smtClean="0">
                <a:latin typeface="+mn-lt"/>
                <a:cs typeface="+mn-cs"/>
              </a:rPr>
              <a:t> la </a:t>
            </a:r>
            <a:r>
              <a:rPr lang="en-US" altLang="es-ES" sz="2800" b="0" kern="1200" dirty="0" err="1" smtClean="0">
                <a:latin typeface="+mn-lt"/>
                <a:cs typeface="+mn-cs"/>
              </a:rPr>
              <a:t>contrabarra</a:t>
            </a:r>
            <a:r>
              <a:rPr lang="en-US" altLang="es-ES" sz="2800" b="0" kern="1200" dirty="0" smtClean="0">
                <a:latin typeface="+mn-lt"/>
                <a:cs typeface="+mn-cs"/>
              </a:rPr>
              <a:t> \ </a:t>
            </a:r>
            <a:r>
              <a:rPr lang="en-US" altLang="es-ES" sz="2800" b="0" kern="1200" dirty="0">
                <a:latin typeface="+mn-lt"/>
                <a:cs typeface="+mn-cs"/>
              </a:rPr>
              <a:t>[backslash] </a:t>
            </a:r>
            <a:r>
              <a:rPr lang="en-US" altLang="es-ES" sz="2800" b="0" kern="1200" dirty="0" smtClean="0">
                <a:latin typeface="+mn-lt"/>
                <a:cs typeface="+mn-cs"/>
              </a:rPr>
              <a:t>antes de la </a:t>
            </a:r>
            <a:r>
              <a:rPr lang="en-US" altLang="es-ES" sz="2800" b="0" kern="1200" dirty="0" err="1" smtClean="0">
                <a:latin typeface="+mn-lt"/>
                <a:cs typeface="+mn-cs"/>
              </a:rPr>
              <a:t>comilla</a:t>
            </a:r>
            <a:r>
              <a:rPr lang="en-US" altLang="es-ES" sz="2800" b="0" kern="1200" dirty="0" smtClean="0">
                <a:latin typeface="+mn-lt"/>
                <a:cs typeface="+mn-cs"/>
              </a:rPr>
              <a:t> </a:t>
            </a:r>
            <a:r>
              <a:rPr lang="en-US" altLang="es-ES" sz="2800" b="0" kern="1200" dirty="0" smtClean="0">
                <a:latin typeface="+mn-lt"/>
                <a:cs typeface="+mn-cs"/>
              </a:rPr>
              <a:t>para </a:t>
            </a:r>
            <a:r>
              <a:rPr lang="en-US" altLang="es-ES" sz="2800" b="0" kern="1200" dirty="0" err="1" smtClean="0">
                <a:latin typeface="+mn-lt"/>
                <a:cs typeface="+mn-cs"/>
              </a:rPr>
              <a:t>mostrarla</a:t>
            </a:r>
            <a:endParaRPr lang="en-US" altLang="es-ES" sz="2800" b="0" kern="1200" dirty="0">
              <a:latin typeface="+mn-lt"/>
              <a:cs typeface="+mn-cs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743200" y="3429001"/>
            <a:ext cx="54102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zh-CN" sz="2000" b="1" i="1" dirty="0">
                <a:latin typeface="Courier New" panose="02070309020205020404" pitchFamily="49" charset="0"/>
                <a:ea typeface="SimSun" panose="02010600030101010101" pitchFamily="2" charset="-122"/>
              </a:rPr>
              <a:t>&lt;?</a:t>
            </a:r>
            <a:r>
              <a:rPr lang="en-US" altLang="zh-CN" sz="2000" b="1" i="1" dirty="0" err="1">
                <a:latin typeface="Courier New" panose="02070309020205020404" pitchFamily="49" charset="0"/>
                <a:ea typeface="SimSun" panose="02010600030101010101" pitchFamily="2" charset="-122"/>
              </a:rPr>
              <a:t>php</a:t>
            </a:r>
            <a:endParaRPr lang="en-US" altLang="zh-CN" sz="2000" b="1" i="1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algn="l"/>
            <a:r>
              <a:rPr lang="en-US" altLang="zh-CN" sz="2000" b="1" i="1" dirty="0">
                <a:latin typeface="Courier New" panose="02070309020205020404" pitchFamily="49" charset="0"/>
                <a:ea typeface="SimSun" panose="02010600030101010101" pitchFamily="2" charset="-122"/>
              </a:rPr>
              <a:t>$heading=“\”Computer Science\””;</a:t>
            </a:r>
          </a:p>
          <a:p>
            <a:pPr algn="l"/>
            <a:r>
              <a:rPr lang="en-US" altLang="zh-CN" sz="2000" b="1" i="1" dirty="0">
                <a:latin typeface="Courier New" panose="02070309020205020404" pitchFamily="49" charset="0"/>
                <a:ea typeface="SimSun" panose="02010600030101010101" pitchFamily="2" charset="-122"/>
              </a:rPr>
              <a:t>Print $heading;</a:t>
            </a:r>
          </a:p>
          <a:p>
            <a:pPr algn="l"/>
            <a:r>
              <a:rPr lang="en-US" altLang="zh-CN" sz="2000" b="1" i="1" dirty="0">
                <a:latin typeface="Courier New" panose="02070309020205020404" pitchFamily="49" charset="0"/>
                <a:ea typeface="SimSun" panose="02010600030101010101" pitchFamily="2" charset="-122"/>
              </a:rPr>
              <a:t>?&gt;</a:t>
            </a:r>
            <a:r>
              <a:rPr lang="en-US" altLang="zh-CN" sz="20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743200" y="5257801"/>
            <a:ext cx="49530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defPPr>
              <a:defRPr lang="es-ES"/>
            </a:defPPr>
            <a:lvl1pPr>
              <a:defRPr sz="1600" b="1" i="1">
                <a:latin typeface="Courier New" panose="02070309020205020404" pitchFamily="49" charset="0"/>
                <a:ea typeface="SimSun" panose="02010600030101010101" pitchFamily="2" charset="-122"/>
              </a:defRPr>
            </a:lvl1pPr>
            <a:lvl2pPr marL="742950" indent="-285750">
              <a:defRPr sz="1600">
                <a:latin typeface="Comic Sans MS" panose="030F0702030302020204" pitchFamily="66" charset="0"/>
              </a:defRPr>
            </a:lvl2pPr>
            <a:lvl3pPr marL="1143000" indent="-228600">
              <a:defRPr sz="1600">
                <a:latin typeface="Comic Sans MS" panose="030F0702030302020204" pitchFamily="66" charset="0"/>
              </a:defRPr>
            </a:lvl3pPr>
            <a:lvl4pPr marL="1600200" indent="-228600">
              <a:defRPr sz="1600">
                <a:latin typeface="Comic Sans MS" panose="030F0702030302020204" pitchFamily="66" charset="0"/>
              </a:defRPr>
            </a:lvl4pPr>
            <a:lvl5pPr marL="2057400" indent="-228600">
              <a:defRPr sz="1600"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Comic Sans MS" panose="030F0702030302020204" pitchFamily="66" charset="0"/>
              </a:defRPr>
            </a:lvl9pPr>
          </a:lstStyle>
          <a:p>
            <a:r>
              <a:rPr lang="en-US" altLang="zh-CN" sz="2000" dirty="0"/>
              <a:t>“Computer Science”</a:t>
            </a: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VARIABLES</a:t>
            </a:r>
            <a:endParaRPr lang="es-ES" sz="4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72671" y="1062997"/>
            <a:ext cx="10820400" cy="533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57188" indent="-357188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s-ES" sz="2800" b="1" dirty="0"/>
              <a:t>TIPO </a:t>
            </a:r>
            <a:r>
              <a:rPr lang="es-ES" sz="2800" b="1" dirty="0" smtClean="0"/>
              <a:t>STRING. Carácter de escape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14727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66800" y="1143000"/>
            <a:ext cx="10668000" cy="1728788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s-ES_tradnl" sz="2800" b="1" dirty="0" smtClean="0"/>
              <a:t>VARIABLE DE VARIABLES</a:t>
            </a:r>
            <a:endParaRPr lang="es-ES_tradnl" sz="2800" b="1" dirty="0"/>
          </a:p>
          <a:p>
            <a:pPr marL="715963" lvl="1" indent="-357188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800" dirty="0"/>
              <a:t>Se pueden crear nombres de variables dinámicamente</a:t>
            </a:r>
          </a:p>
          <a:p>
            <a:pPr marL="715963" lvl="1" indent="-357188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800" dirty="0"/>
              <a:t>La variable de variable toma su nombre del valor de otra variable previamente declarada</a:t>
            </a:r>
          </a:p>
        </p:txBody>
      </p:sp>
      <p:graphicFrame>
        <p:nvGraphicFramePr>
          <p:cNvPr id="9" name="Group 48"/>
          <p:cNvGraphicFramePr>
            <a:graphicFrameLocks noGrp="1"/>
          </p:cNvGraphicFramePr>
          <p:nvPr>
            <p:extLst/>
          </p:nvPr>
        </p:nvGraphicFramePr>
        <p:xfrm>
          <a:off x="2279650" y="3429000"/>
          <a:ext cx="7848872" cy="3108960"/>
        </p:xfrm>
        <a:graphic>
          <a:graphicData uri="http://schemas.openxmlformats.org/drawingml/2006/table">
            <a:tbl>
              <a:tblPr/>
              <a:tblGrid>
                <a:gridCol w="7848872"/>
              </a:tblGrid>
              <a:tr h="2736304">
                <a:tc>
                  <a:txBody>
                    <a:bodyPr/>
                    <a:lstStyle/>
                    <a:p>
                      <a:pPr marL="1073150" lvl="1" indent="-357188">
                        <a:spcBef>
                          <a:spcPct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	$a = </a:t>
                      </a:r>
                      <a:r>
                        <a:rPr lang="pt-BR" sz="240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hola</a:t>
                      </a:r>
                      <a:r>
                        <a:rPr lang="pt-BR" sz="240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1073150" lvl="1" indent="-357188">
                        <a:spcBef>
                          <a:spcPct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s-ES" sz="240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	$$a = </a:t>
                      </a:r>
                      <a:r>
                        <a:rPr lang="pt-BR" sz="240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"</a:t>
                      </a:r>
                      <a:r>
                        <a:rPr lang="es-ES" sz="240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mundo</a:t>
                      </a:r>
                      <a:r>
                        <a:rPr lang="pt-BR" sz="240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“</a:t>
                      </a:r>
                      <a:r>
                        <a:rPr lang="es-ES" sz="240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;</a:t>
                      </a:r>
                    </a:p>
                    <a:p>
                      <a:pPr marL="1073150" lvl="1" indent="-357188">
                        <a:spcBef>
                          <a:spcPct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240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	</a:t>
                      </a:r>
                      <a:r>
                        <a:rPr lang="pt-BR" sz="24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print</a:t>
                      </a:r>
                      <a:r>
                        <a:rPr lang="pt-BR" sz="240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"$a $</a:t>
                      </a:r>
                      <a:r>
                        <a:rPr lang="pt-BR" sz="24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hola</a:t>
                      </a:r>
                      <a:r>
                        <a:rPr lang="pt-BR" sz="240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\n";</a:t>
                      </a:r>
                    </a:p>
                    <a:p>
                      <a:pPr marL="1073150" lvl="1" indent="-357188">
                        <a:spcBef>
                          <a:spcPct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pt-BR" sz="240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	</a:t>
                      </a:r>
                      <a:r>
                        <a:rPr lang="pt-BR" sz="2400" dirty="0" err="1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print</a:t>
                      </a:r>
                      <a:r>
                        <a:rPr lang="pt-BR" sz="240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 "$a ${$a}“;</a:t>
                      </a:r>
                      <a:endParaRPr lang="es-ES" sz="2400" dirty="0" smtClean="0">
                        <a:solidFill>
                          <a:srgbClr val="FF0000"/>
                        </a:solidFill>
                        <a:latin typeface="Courier New" pitchFamily="49" charset="0"/>
                      </a:endParaRPr>
                    </a:p>
                    <a:p>
                      <a:pPr marL="1073150" lvl="1" indent="-357188">
                        <a:spcBef>
                          <a:spcPct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s-ES" sz="240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	Resultado:</a:t>
                      </a:r>
                    </a:p>
                    <a:p>
                      <a:pPr marL="1073150" lvl="1" indent="-357188">
                        <a:spcBef>
                          <a:spcPct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s-ES" sz="240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		hola mundo</a:t>
                      </a:r>
                    </a:p>
                    <a:p>
                      <a:pPr marL="1073150" lvl="1" indent="-357188">
                        <a:spcBef>
                          <a:spcPct val="0"/>
                        </a:spcBef>
                        <a:spcAft>
                          <a:spcPts val="600"/>
                        </a:spcAft>
                        <a:buFontTx/>
                        <a:buNone/>
                      </a:pPr>
                      <a:r>
                        <a:rPr lang="es-ES" sz="2400" dirty="0" smtClean="0">
                          <a:solidFill>
                            <a:srgbClr val="FF0000"/>
                          </a:solidFill>
                          <a:latin typeface="Courier New" pitchFamily="49" charset="0"/>
                        </a:rPr>
                        <a:t>		hola mundo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VARIABLES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93080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71601" y="1905000"/>
            <a:ext cx="465296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1" lang="es-ES" dirty="0">
                <a:latin typeface="Courier New" pitchFamily="49" charset="0"/>
              </a:rPr>
              <a:t>&lt;?PHP</a:t>
            </a:r>
          </a:p>
          <a:p>
            <a:pPr algn="l"/>
            <a:r>
              <a:rPr kumimoji="1" lang="es-ES" dirty="0">
                <a:latin typeface="Courier New" pitchFamily="49" charset="0"/>
              </a:rPr>
              <a:t>   $</a:t>
            </a:r>
            <a:r>
              <a:rPr kumimoji="1" lang="es-ES" dirty="0" err="1">
                <a:latin typeface="Courier New" pitchFamily="49" charset="0"/>
              </a:rPr>
              <a:t>mensaje_es</a:t>
            </a:r>
            <a:r>
              <a:rPr kumimoji="1" lang="es-ES" dirty="0">
                <a:latin typeface="Courier New" pitchFamily="49" charset="0"/>
              </a:rPr>
              <a:t>="Hola";</a:t>
            </a:r>
          </a:p>
          <a:p>
            <a:pPr algn="l"/>
            <a:r>
              <a:rPr kumimoji="1" lang="es-ES" dirty="0">
                <a:latin typeface="Courier New" pitchFamily="49" charset="0"/>
              </a:rPr>
              <a:t>   $</a:t>
            </a:r>
            <a:r>
              <a:rPr kumimoji="1" lang="es-ES" dirty="0" err="1">
                <a:latin typeface="Courier New" pitchFamily="49" charset="0"/>
              </a:rPr>
              <a:t>mensaje_en</a:t>
            </a:r>
            <a:r>
              <a:rPr kumimoji="1" lang="es-ES" dirty="0">
                <a:latin typeface="Courier New" pitchFamily="49" charset="0"/>
              </a:rPr>
              <a:t>="</a:t>
            </a:r>
            <a:r>
              <a:rPr kumimoji="1" lang="es-ES" dirty="0" err="1">
                <a:latin typeface="Courier New" pitchFamily="49" charset="0"/>
              </a:rPr>
              <a:t>Hello</a:t>
            </a:r>
            <a:r>
              <a:rPr kumimoji="1" lang="es-ES" dirty="0">
                <a:latin typeface="Courier New" pitchFamily="49" charset="0"/>
              </a:rPr>
              <a:t>";</a:t>
            </a:r>
          </a:p>
          <a:p>
            <a:pPr algn="l"/>
            <a:r>
              <a:rPr kumimoji="1" lang="es-ES" dirty="0">
                <a:latin typeface="Courier New" pitchFamily="49" charset="0"/>
              </a:rPr>
              <a:t>   $idioma = "</a:t>
            </a:r>
            <a:r>
              <a:rPr kumimoji="1" lang="es-ES" b="1" dirty="0">
                <a:latin typeface="Courier New" pitchFamily="49" charset="0"/>
              </a:rPr>
              <a:t>es</a:t>
            </a:r>
            <a:r>
              <a:rPr kumimoji="1" lang="es-ES" dirty="0">
                <a:latin typeface="Courier New" pitchFamily="49" charset="0"/>
              </a:rPr>
              <a:t>";</a:t>
            </a:r>
          </a:p>
          <a:p>
            <a:pPr algn="l"/>
            <a:r>
              <a:rPr kumimoji="1" lang="es-ES" dirty="0">
                <a:latin typeface="Courier New" pitchFamily="49" charset="0"/>
              </a:rPr>
              <a:t>   $mensaje = "mensaje_" . $idioma;</a:t>
            </a:r>
          </a:p>
          <a:p>
            <a:pPr algn="l"/>
            <a:r>
              <a:rPr kumimoji="1" lang="es-ES" dirty="0">
                <a:latin typeface="Courier New" pitchFamily="49" charset="0"/>
              </a:rPr>
              <a:t>   </a:t>
            </a:r>
            <a:r>
              <a:rPr kumimoji="1" lang="es-ES" dirty="0" err="1">
                <a:latin typeface="Courier New" pitchFamily="49" charset="0"/>
              </a:rPr>
              <a:t>print</a:t>
            </a:r>
            <a:r>
              <a:rPr kumimoji="1" lang="es-ES" dirty="0">
                <a:latin typeface="Courier New" pitchFamily="49" charset="0"/>
              </a:rPr>
              <a:t> $$mensaje;</a:t>
            </a:r>
          </a:p>
          <a:p>
            <a:pPr algn="l"/>
            <a:r>
              <a:rPr kumimoji="1" lang="es-ES" dirty="0">
                <a:latin typeface="Courier New" pitchFamily="49" charset="0"/>
              </a:rPr>
              <a:t>?&gt;</a:t>
            </a:r>
          </a:p>
        </p:txBody>
      </p:sp>
      <p:pic>
        <p:nvPicPr>
          <p:cNvPr id="7" name="Picture 5" descr="flag-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4524" y="6147941"/>
            <a:ext cx="6477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600200" y="4389436"/>
            <a:ext cx="4105275" cy="1614488"/>
          </a:xfrm>
          <a:prstGeom prst="rect">
            <a:avLst/>
          </a:prstGeom>
          <a:noFill/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6456363" y="1905000"/>
            <a:ext cx="4184652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1" lang="es-ES" dirty="0">
                <a:latin typeface="Courier New" pitchFamily="49" charset="0"/>
              </a:rPr>
              <a:t>&lt;?PHP</a:t>
            </a:r>
          </a:p>
          <a:p>
            <a:pPr algn="l"/>
            <a:r>
              <a:rPr kumimoji="1" lang="es-ES" dirty="0">
                <a:latin typeface="Courier New" pitchFamily="49" charset="0"/>
              </a:rPr>
              <a:t>   $</a:t>
            </a:r>
            <a:r>
              <a:rPr kumimoji="1" lang="es-ES" dirty="0" err="1">
                <a:latin typeface="Courier New" pitchFamily="49" charset="0"/>
              </a:rPr>
              <a:t>mensaje_es</a:t>
            </a:r>
            <a:r>
              <a:rPr kumimoji="1" lang="es-ES" dirty="0">
                <a:latin typeface="Courier New" pitchFamily="49" charset="0"/>
              </a:rPr>
              <a:t>="Hola";</a:t>
            </a:r>
          </a:p>
          <a:p>
            <a:pPr algn="l"/>
            <a:r>
              <a:rPr kumimoji="1" lang="es-ES" dirty="0">
                <a:latin typeface="Courier New" pitchFamily="49" charset="0"/>
              </a:rPr>
              <a:t>   $</a:t>
            </a:r>
            <a:r>
              <a:rPr kumimoji="1" lang="es-ES" dirty="0" err="1">
                <a:latin typeface="Courier New" pitchFamily="49" charset="0"/>
              </a:rPr>
              <a:t>mensaje_en</a:t>
            </a:r>
            <a:r>
              <a:rPr kumimoji="1" lang="es-ES" dirty="0">
                <a:latin typeface="Courier New" pitchFamily="49" charset="0"/>
              </a:rPr>
              <a:t>="</a:t>
            </a:r>
            <a:r>
              <a:rPr kumimoji="1" lang="es-ES" dirty="0" err="1">
                <a:latin typeface="Courier New" pitchFamily="49" charset="0"/>
              </a:rPr>
              <a:t>Hello</a:t>
            </a:r>
            <a:r>
              <a:rPr kumimoji="1" lang="es-ES" dirty="0">
                <a:latin typeface="Courier New" pitchFamily="49" charset="0"/>
              </a:rPr>
              <a:t>";</a:t>
            </a:r>
          </a:p>
          <a:p>
            <a:pPr algn="l"/>
            <a:r>
              <a:rPr kumimoji="1" lang="es-ES" dirty="0">
                <a:latin typeface="Courier New" pitchFamily="49" charset="0"/>
              </a:rPr>
              <a:t>   $idioma = "</a:t>
            </a:r>
            <a:r>
              <a:rPr kumimoji="1" lang="es-ES" b="1" dirty="0">
                <a:latin typeface="Courier New" pitchFamily="49" charset="0"/>
              </a:rPr>
              <a:t>en</a:t>
            </a:r>
            <a:r>
              <a:rPr kumimoji="1" lang="es-ES" dirty="0">
                <a:latin typeface="Courier New" pitchFamily="49" charset="0"/>
              </a:rPr>
              <a:t>";</a:t>
            </a:r>
          </a:p>
          <a:p>
            <a:pPr algn="l"/>
            <a:r>
              <a:rPr kumimoji="1" lang="es-ES" dirty="0">
                <a:latin typeface="Courier New" pitchFamily="49" charset="0"/>
              </a:rPr>
              <a:t>   $mensaje = "mensaje_" . $idioma;</a:t>
            </a:r>
          </a:p>
          <a:p>
            <a:pPr algn="l"/>
            <a:r>
              <a:rPr kumimoji="1" lang="es-ES" dirty="0">
                <a:latin typeface="Courier New" pitchFamily="49" charset="0"/>
              </a:rPr>
              <a:t>   </a:t>
            </a:r>
            <a:r>
              <a:rPr kumimoji="1" lang="es-ES" dirty="0" err="1">
                <a:latin typeface="Courier New" pitchFamily="49" charset="0"/>
              </a:rPr>
              <a:t>print</a:t>
            </a:r>
            <a:r>
              <a:rPr kumimoji="1" lang="es-ES" dirty="0">
                <a:latin typeface="Courier New" pitchFamily="49" charset="0"/>
              </a:rPr>
              <a:t> $$mensaje;</a:t>
            </a:r>
          </a:p>
          <a:p>
            <a:pPr algn="l"/>
            <a:r>
              <a:rPr kumimoji="1" lang="es-ES" dirty="0">
                <a:latin typeface="Courier New" pitchFamily="49" charset="0"/>
              </a:rPr>
              <a:t>?&gt;</a:t>
            </a:r>
          </a:p>
        </p:txBody>
      </p:sp>
      <p:pic>
        <p:nvPicPr>
          <p:cNvPr id="14" name="Picture 6" descr="flag-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91511" y="6153522"/>
            <a:ext cx="6477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6562725" y="4419600"/>
            <a:ext cx="4029075" cy="1584325"/>
          </a:xfrm>
          <a:prstGeom prst="rect">
            <a:avLst/>
          </a:prstGeom>
          <a:noFill/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066800" y="1219200"/>
            <a:ext cx="9906000" cy="4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kumimoji="1" lang="es-ES" sz="2800" b="1" dirty="0" smtClean="0"/>
              <a:t>VARIABLE DE VARIABLES</a:t>
            </a:r>
            <a:r>
              <a:rPr kumimoji="1" lang="es-ES" sz="2800" b="1" dirty="0" smtClean="0"/>
              <a:t>: </a:t>
            </a:r>
            <a:r>
              <a:rPr kumimoji="1" lang="es-ES" sz="2800" b="1" dirty="0"/>
              <a:t>P</a:t>
            </a:r>
            <a:r>
              <a:rPr kumimoji="1" lang="es-ES" sz="2800" b="1" dirty="0" smtClean="0"/>
              <a:t>ágina </a:t>
            </a:r>
            <a:r>
              <a:rPr kumimoji="1" lang="es-ES" sz="2800" b="1" dirty="0"/>
              <a:t>internacionalizada</a:t>
            </a:r>
          </a:p>
        </p:txBody>
      </p:sp>
      <p:sp>
        <p:nvSpPr>
          <p:cNvPr id="1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VARIABLES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00992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3266" y="1550060"/>
            <a:ext cx="9479534" cy="4010713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69900" indent="-457200">
              <a:spcBef>
                <a:spcPts val="575"/>
              </a:spcBef>
              <a:buAutoNum type="arabicPeriod"/>
              <a:tabLst>
                <a:tab pos="470534" algn="l"/>
              </a:tabLst>
            </a:pPr>
            <a:r>
              <a:rPr lang="es-ES_tradnl" sz="3200" dirty="0" smtClean="0"/>
              <a:t>Sintaxis </a:t>
            </a:r>
            <a:r>
              <a:rPr lang="es-ES_tradnl" sz="3200" dirty="0"/>
              <a:t>básica de </a:t>
            </a:r>
            <a:r>
              <a:rPr lang="es-ES_tradnl" sz="3200" dirty="0" smtClean="0"/>
              <a:t>PHP</a:t>
            </a:r>
          </a:p>
          <a:p>
            <a:pPr marL="469900" indent="-457200">
              <a:spcBef>
                <a:spcPts val="575"/>
              </a:spcBef>
              <a:buAutoNum type="arabicPeriod"/>
              <a:tabLst>
                <a:tab pos="470534" algn="l"/>
              </a:tabLst>
            </a:pPr>
            <a:r>
              <a:rPr lang="es-ES_tradnl" sz="3200" dirty="0" smtClean="0"/>
              <a:t>Constantes </a:t>
            </a:r>
            <a:r>
              <a:rPr lang="es-ES_tradnl" sz="3200" dirty="0"/>
              <a:t>y </a:t>
            </a:r>
            <a:r>
              <a:rPr lang="es-ES_tradnl" sz="3200" dirty="0" smtClean="0"/>
              <a:t>variables</a:t>
            </a:r>
          </a:p>
          <a:p>
            <a:pPr marL="469900" indent="-457200">
              <a:spcBef>
                <a:spcPts val="575"/>
              </a:spcBef>
              <a:buAutoNum type="arabicPeriod"/>
              <a:tabLst>
                <a:tab pos="470534" algn="l"/>
              </a:tabLst>
            </a:pPr>
            <a:r>
              <a:rPr lang="es-ES_tradnl" sz="3200" dirty="0" err="1" smtClean="0"/>
              <a:t>Ambito</a:t>
            </a:r>
            <a:r>
              <a:rPr lang="es-ES_tradnl" sz="3200" dirty="0" smtClean="0"/>
              <a:t> de variables</a:t>
            </a:r>
          </a:p>
          <a:p>
            <a:pPr marL="469900" indent="-457200">
              <a:spcBef>
                <a:spcPts val="575"/>
              </a:spcBef>
              <a:buAutoNum type="arabicPeriod"/>
              <a:tabLst>
                <a:tab pos="470534" algn="l"/>
              </a:tabLst>
            </a:pPr>
            <a:r>
              <a:rPr lang="es-ES_tradnl" sz="3200" dirty="0" err="1" smtClean="0"/>
              <a:t>Arrays</a:t>
            </a:r>
            <a:endParaRPr lang="es-ES_tradnl" sz="3200" dirty="0" smtClean="0"/>
          </a:p>
          <a:p>
            <a:pPr marL="469900" indent="-457200">
              <a:spcBef>
                <a:spcPts val="575"/>
              </a:spcBef>
              <a:buAutoNum type="arabicPeriod"/>
              <a:tabLst>
                <a:tab pos="470534" algn="l"/>
              </a:tabLst>
            </a:pPr>
            <a:r>
              <a:rPr lang="es-ES_tradnl" sz="3200" dirty="0" smtClean="0"/>
              <a:t>Operadores</a:t>
            </a:r>
            <a:endParaRPr lang="es-ES_tradnl" sz="3200" dirty="0"/>
          </a:p>
          <a:p>
            <a:pPr marL="1160463" lvl="2" indent="-357188">
              <a:spcBef>
                <a:spcPts val="600"/>
              </a:spcBef>
              <a:buFont typeface="Monotype Sorts"/>
              <a:buAutoNum type="arabicPeriod"/>
            </a:pPr>
            <a:endParaRPr lang="es-ES_tradnl" sz="3200" dirty="0"/>
          </a:p>
          <a:p>
            <a:pPr marL="469900" indent="-457200">
              <a:spcBef>
                <a:spcPts val="575"/>
              </a:spcBef>
              <a:buAutoNum type="arabicPeriod"/>
              <a:tabLst>
                <a:tab pos="470534" algn="l"/>
              </a:tabLst>
            </a:pPr>
            <a:endParaRPr lang="es-ES" sz="3200" dirty="0" smtClean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5"/>
              </a:spcBef>
              <a:tabLst>
                <a:tab pos="5323205" algn="l"/>
                <a:tab pos="12205335" algn="l"/>
              </a:tabLst>
            </a:pPr>
            <a:r>
              <a:rPr b="1" u="none" dirty="0"/>
              <a:t> </a:t>
            </a:r>
            <a:r>
              <a:rPr b="1" u="none" spc="-20" dirty="0" smtClean="0"/>
              <a:t>INDICE</a:t>
            </a:r>
            <a:r>
              <a:rPr b="1" u="none" spc="-2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991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143000" y="1143000"/>
            <a:ext cx="10668000" cy="54102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s-ES_tradnl" sz="2600" b="1" dirty="0" smtClean="0"/>
              <a:t>FUNCIONES</a:t>
            </a:r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es-ES_tradnl" sz="2600" dirty="0" smtClean="0"/>
              <a:t>Funciones </a:t>
            </a:r>
            <a:r>
              <a:rPr lang="es-ES_tradnl" sz="2600" dirty="0"/>
              <a:t>para realizar una conversión de tipos:</a:t>
            </a:r>
          </a:p>
          <a:p>
            <a:pPr marL="895350" lvl="1" indent="-45720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600" dirty="0" err="1"/>
              <a:t>doubleval</a:t>
            </a:r>
            <a:r>
              <a:rPr lang="es-ES_tradnl" sz="2600" dirty="0"/>
              <a:t> (cadena a real)</a:t>
            </a:r>
          </a:p>
          <a:p>
            <a:pPr marL="895350" lvl="1" indent="-45720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600" dirty="0" err="1"/>
              <a:t>intval</a:t>
            </a:r>
            <a:r>
              <a:rPr lang="es-ES_tradnl" sz="2600" dirty="0"/>
              <a:t> (cadena a entero)</a:t>
            </a:r>
          </a:p>
          <a:p>
            <a:pPr marL="895350" lvl="1" indent="-45720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600" dirty="0" err="1"/>
              <a:t>strval</a:t>
            </a:r>
            <a:r>
              <a:rPr lang="es-ES_tradnl" sz="2600" dirty="0"/>
              <a:t> (número a cadena</a:t>
            </a:r>
            <a:r>
              <a:rPr lang="es-ES_tradnl" sz="2600" dirty="0" smtClean="0"/>
              <a:t>)</a:t>
            </a:r>
          </a:p>
          <a:p>
            <a:pPr marL="438150" lvl="1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0000"/>
              <a:defRPr/>
            </a:pPr>
            <a:endParaRPr lang="es-ES_tradnl" sz="2600" dirty="0"/>
          </a:p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es-ES_tradnl" sz="2600" dirty="0"/>
              <a:t>Otras funciones útiles son:</a:t>
            </a:r>
          </a:p>
          <a:p>
            <a:pPr marL="895350" lvl="1" indent="-45720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600" dirty="0" err="1"/>
              <a:t>isset</a:t>
            </a:r>
            <a:r>
              <a:rPr lang="es-ES_tradnl" sz="2600" dirty="0"/>
              <a:t>(variable); // comprueba si existe una variable</a:t>
            </a:r>
          </a:p>
          <a:p>
            <a:pPr marL="895350" lvl="1" indent="-45720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600" dirty="0" err="1"/>
              <a:t>empty</a:t>
            </a:r>
            <a:r>
              <a:rPr lang="es-ES_tradnl" sz="2600" dirty="0"/>
              <a:t>(variable); // comprueba si una variable tiene un valor  asignado.</a:t>
            </a:r>
          </a:p>
          <a:p>
            <a:pPr marL="895350" lvl="1" indent="-45720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600" dirty="0" err="1"/>
              <a:t>settype</a:t>
            </a:r>
            <a:r>
              <a:rPr lang="es-ES_tradnl" sz="2600" dirty="0"/>
              <a:t>(variable, tipo); // asigna un tipo de dato a una </a:t>
            </a:r>
            <a:r>
              <a:rPr lang="es-ES_tradnl" sz="2600" dirty="0" err="1"/>
              <a:t>var</a:t>
            </a:r>
            <a:endParaRPr lang="es-ES_tradnl" sz="2600" dirty="0"/>
          </a:p>
          <a:p>
            <a:pPr marL="895350" lvl="1" indent="-45720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600" dirty="0" err="1"/>
              <a:t>gettype</a:t>
            </a:r>
            <a:r>
              <a:rPr lang="es-ES_tradnl" sz="2600" dirty="0"/>
              <a:t>(variable); // devuelve el tipo de dato de una </a:t>
            </a:r>
            <a:r>
              <a:rPr lang="es-ES_tradnl" sz="2600" dirty="0" err="1"/>
              <a:t>var</a:t>
            </a:r>
            <a:endParaRPr lang="es-ES_tradnl" sz="2600" dirty="0"/>
          </a:p>
          <a:p>
            <a:pPr marL="895350" lvl="1" indent="-457200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600" dirty="0" err="1"/>
              <a:t>unset</a:t>
            </a:r>
            <a:r>
              <a:rPr lang="es-ES_tradnl" sz="2600" dirty="0"/>
              <a:t>(variable); // elimina variables</a:t>
            </a:r>
          </a:p>
        </p:txBody>
      </p:sp>
      <p:sp>
        <p:nvSpPr>
          <p:cNvPr id="19" name="4 Rectángulo"/>
          <p:cNvSpPr>
            <a:spLocks noChangeArrowheads="1"/>
          </p:cNvSpPr>
          <p:nvPr/>
        </p:nvSpPr>
        <p:spPr bwMode="auto">
          <a:xfrm>
            <a:off x="6324600" y="2667000"/>
            <a:ext cx="3635375" cy="769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s-ES_tradnl" sz="2200"/>
              <a:t>$Micad  = “1235”;</a:t>
            </a:r>
          </a:p>
          <a:p>
            <a:pPr marL="0" lvl="1"/>
            <a:r>
              <a:rPr lang="es-ES_tradnl" sz="2200"/>
              <a:t>$MiReal = intval($Micad);</a:t>
            </a: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VARIABLES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6611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90600" y="1143000"/>
            <a:ext cx="10591799" cy="5340696"/>
          </a:xfrm>
          <a:prstGeom prst="rect">
            <a:avLst/>
          </a:prstGeom>
        </p:spPr>
        <p:txBody>
          <a:bodyPr/>
          <a:lstStyle/>
          <a:p>
            <a:pPr marL="457200" indent="-457200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es-ES_tradnl" sz="2800" dirty="0"/>
              <a:t>Funciones de interés:</a:t>
            </a:r>
          </a:p>
          <a:p>
            <a:pPr marL="811213" lvl="1" indent="-357188"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800" dirty="0"/>
              <a:t>Las funciones </a:t>
            </a:r>
            <a:r>
              <a:rPr lang="es-ES_tradnl" sz="2800" dirty="0" err="1"/>
              <a:t>is_</a:t>
            </a:r>
            <a:r>
              <a:rPr lang="es-ES_tradnl" sz="2800" i="1" dirty="0" err="1"/>
              <a:t>type</a:t>
            </a:r>
            <a:r>
              <a:rPr lang="es-ES_tradnl" sz="2800" dirty="0"/>
              <a:t> comprueban si una variable es de un tipo dado</a:t>
            </a:r>
            <a:r>
              <a:rPr lang="es-ES_tradnl" sz="2800" dirty="0" smtClean="0"/>
              <a:t>:</a:t>
            </a:r>
            <a:r>
              <a:rPr lang="es-ES_tradnl" sz="2800" dirty="0"/>
              <a:t>	</a:t>
            </a:r>
            <a:r>
              <a:rPr lang="en-US" sz="2800" dirty="0" err="1"/>
              <a:t>is_array</a:t>
            </a:r>
            <a:r>
              <a:rPr lang="en-US" sz="2800" dirty="0"/>
              <a:t>(), </a:t>
            </a:r>
            <a:r>
              <a:rPr lang="en-US" sz="2800" dirty="0" err="1"/>
              <a:t>is_bool</a:t>
            </a:r>
            <a:r>
              <a:rPr lang="en-US" sz="2800" dirty="0"/>
              <a:t>(), </a:t>
            </a:r>
            <a:r>
              <a:rPr lang="en-US" sz="2800" dirty="0" err="1"/>
              <a:t>is_float</a:t>
            </a:r>
            <a:r>
              <a:rPr lang="en-US" sz="2800" dirty="0"/>
              <a:t>(), </a:t>
            </a:r>
            <a:r>
              <a:rPr lang="en-US" sz="2800" dirty="0" err="1"/>
              <a:t>is_integer</a:t>
            </a:r>
            <a:r>
              <a:rPr lang="en-US" sz="2800" dirty="0"/>
              <a:t>(), </a:t>
            </a:r>
            <a:r>
              <a:rPr lang="en-US" sz="2800" dirty="0" err="1"/>
              <a:t>is_null</a:t>
            </a:r>
            <a:r>
              <a:rPr lang="en-US" sz="2800" dirty="0"/>
              <a:t>(), </a:t>
            </a:r>
            <a:r>
              <a:rPr lang="en-US" sz="2800" dirty="0" err="1"/>
              <a:t>is_numeric</a:t>
            </a:r>
            <a:r>
              <a:rPr lang="en-US" sz="2800" dirty="0"/>
              <a:t>(), </a:t>
            </a:r>
            <a:r>
              <a:rPr lang="en-US" sz="2800" dirty="0" err="1"/>
              <a:t>is_object</a:t>
            </a:r>
            <a:r>
              <a:rPr lang="en-US" sz="2800" dirty="0"/>
              <a:t>(), </a:t>
            </a:r>
            <a:r>
              <a:rPr lang="en-US" sz="2800" dirty="0" err="1"/>
              <a:t>is_resource</a:t>
            </a:r>
            <a:r>
              <a:rPr lang="en-US" sz="2800" dirty="0"/>
              <a:t>(), </a:t>
            </a:r>
            <a:r>
              <a:rPr lang="en-US" sz="2800" dirty="0" err="1"/>
              <a:t>is_scalar</a:t>
            </a:r>
            <a:r>
              <a:rPr lang="en-US" sz="2800" dirty="0"/>
              <a:t>(), </a:t>
            </a:r>
            <a:r>
              <a:rPr lang="en-US" sz="2800" dirty="0" err="1"/>
              <a:t>is_string</a:t>
            </a:r>
            <a:r>
              <a:rPr lang="en-US" sz="2800" dirty="0"/>
              <a:t>()</a:t>
            </a:r>
          </a:p>
          <a:p>
            <a:pPr marL="811213" lvl="1" indent="-357188"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800" dirty="0"/>
              <a:t>La función </a:t>
            </a:r>
            <a:r>
              <a:rPr lang="es-ES_tradnl" sz="2800" dirty="0" err="1"/>
              <a:t>var_dump</a:t>
            </a:r>
            <a:r>
              <a:rPr lang="es-ES_tradnl" sz="2800" dirty="0"/>
              <a:t>() muestra el tipo y el valor de una variable. Es especialmente interesante con los </a:t>
            </a:r>
            <a:r>
              <a:rPr lang="es-ES_tradnl" sz="2800" dirty="0" err="1"/>
              <a:t>arrays</a:t>
            </a:r>
            <a:endParaRPr lang="es-ES_tradnl" sz="2800" dirty="0"/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VARIABLES</a:t>
            </a:r>
            <a:endParaRPr lang="es-ES"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4038600"/>
            <a:ext cx="7440117" cy="1151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7400" y="5382348"/>
            <a:ext cx="8624506" cy="11512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94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22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6360" y="1917002"/>
            <a:ext cx="7738922" cy="11671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8720" y="3284994"/>
            <a:ext cx="6838556" cy="12196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6361" y="4759198"/>
            <a:ext cx="7316279" cy="1157757"/>
          </a:xfrm>
          <a:prstGeom prst="rect">
            <a:avLst/>
          </a:prstGeo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VARIABLES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449970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4400" y="1181472"/>
            <a:ext cx="11201400" cy="5447645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s-ES_tradnl" sz="2800" b="1" dirty="0" smtClean="0"/>
              <a:t>CONSTANTES EN PHP</a:t>
            </a:r>
            <a:endParaRPr lang="es-ES_tradnl" sz="2800" b="1" dirty="0" smtClean="0"/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v"/>
            </a:pPr>
            <a:r>
              <a:rPr lang="es-ES_tradnl" sz="2800" dirty="0" smtClean="0"/>
              <a:t>Las </a:t>
            </a:r>
            <a:r>
              <a:rPr lang="es-ES_tradnl" sz="2800" dirty="0"/>
              <a:t>constantes </a:t>
            </a:r>
            <a:r>
              <a:rPr lang="es-ES_tradnl" sz="2800" dirty="0" smtClean="0"/>
              <a:t>se escriben sin el $ y en MAYUSCULAS. Se definen </a:t>
            </a:r>
            <a:r>
              <a:rPr lang="es-ES_tradnl" sz="2800" dirty="0" err="1" smtClean="0"/>
              <a:t>asÍ</a:t>
            </a:r>
            <a:r>
              <a:rPr lang="es-ES_tradnl" sz="2800" dirty="0" smtClean="0"/>
              <a:t>:</a:t>
            </a:r>
            <a:r>
              <a:rPr lang="es-ES_tradnl" sz="2800" dirty="0" smtClean="0">
                <a:solidFill>
                  <a:srgbClr val="FF0000"/>
                </a:solidFill>
              </a:rPr>
              <a:t>    </a:t>
            </a:r>
            <a:r>
              <a:rPr lang="es-ES_tradnl" sz="2800" dirty="0">
                <a:solidFill>
                  <a:srgbClr val="FF0000"/>
                </a:solidFill>
              </a:rPr>
              <a:t>	</a:t>
            </a:r>
            <a:r>
              <a:rPr lang="es-ES_tradnl" sz="2800" dirty="0" smtClean="0">
                <a:solidFill>
                  <a:srgbClr val="FF0000"/>
                </a:solidFill>
              </a:rPr>
              <a:t>	   define</a:t>
            </a:r>
            <a:r>
              <a:rPr lang="es-ES_tradnl" sz="2800" dirty="0">
                <a:solidFill>
                  <a:srgbClr val="FF0000"/>
                </a:solidFill>
              </a:rPr>
              <a:t>("</a:t>
            </a:r>
            <a:r>
              <a:rPr lang="es-ES_tradnl" sz="2800" dirty="0" err="1">
                <a:solidFill>
                  <a:srgbClr val="FF0000"/>
                </a:solidFill>
              </a:rPr>
              <a:t>Nombre_constante","Valor</a:t>
            </a:r>
            <a:r>
              <a:rPr lang="es-ES_tradnl" sz="2800" dirty="0">
                <a:solidFill>
                  <a:srgbClr val="FF0000"/>
                </a:solidFill>
              </a:rPr>
              <a:t>");</a:t>
            </a:r>
          </a:p>
          <a:p>
            <a:pPr marL="457200" indent="-457200">
              <a:spcBef>
                <a:spcPts val="600"/>
              </a:spcBef>
            </a:pPr>
            <a:r>
              <a:rPr lang="es-ES_tradnl" sz="2800" dirty="0"/>
              <a:t>		   </a:t>
            </a:r>
            <a:r>
              <a:rPr lang="es-ES_tradnl" sz="2800" dirty="0">
                <a:solidFill>
                  <a:srgbClr val="FF0000"/>
                </a:solidFill>
              </a:rPr>
              <a:t>define(“PI”,3.1515926); </a:t>
            </a:r>
            <a:endParaRPr lang="es-ES_tradnl" sz="2800" dirty="0" smtClean="0">
              <a:solidFill>
                <a:srgbClr val="FF0000"/>
              </a:solidFill>
            </a:endParaRPr>
          </a:p>
          <a:p>
            <a:pPr marL="457200" indent="-457200">
              <a:spcBef>
                <a:spcPts val="600"/>
              </a:spcBef>
            </a:pPr>
            <a:r>
              <a:rPr lang="es-ES_tradnl" sz="2800" dirty="0">
                <a:solidFill>
                  <a:srgbClr val="FF0000"/>
                </a:solidFill>
              </a:rPr>
              <a:t>		   echo PI; //</a:t>
            </a:r>
            <a:r>
              <a:rPr lang="es-ES_tradnl" sz="2800" dirty="0"/>
              <a:t>No llevan $ delante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v"/>
            </a:pPr>
            <a:r>
              <a:rPr lang="es-ES_tradnl" sz="2800" dirty="0"/>
              <a:t>Sus valores se mantienen en todo el documento. 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v"/>
            </a:pPr>
            <a:r>
              <a:rPr lang="es-ES_tradnl" sz="2800" dirty="0"/>
              <a:t>Sólo se pueden definir constantes de los tipos escalares (</a:t>
            </a:r>
            <a:r>
              <a:rPr lang="es-ES_tradnl" sz="2800" dirty="0" err="1"/>
              <a:t>boolean</a:t>
            </a:r>
            <a:r>
              <a:rPr lang="es-ES_tradnl" sz="2800" dirty="0"/>
              <a:t>, </a:t>
            </a:r>
            <a:r>
              <a:rPr lang="es-ES_tradnl" sz="2800" dirty="0" err="1"/>
              <a:t>integer</a:t>
            </a:r>
            <a:r>
              <a:rPr lang="es-ES_tradnl" sz="2800" dirty="0"/>
              <a:t>, </a:t>
            </a:r>
            <a:r>
              <a:rPr lang="es-ES_tradnl" sz="2800" dirty="0" err="1"/>
              <a:t>double</a:t>
            </a:r>
            <a:r>
              <a:rPr lang="es-ES_tradnl" sz="2800" dirty="0"/>
              <a:t>, </a:t>
            </a:r>
            <a:r>
              <a:rPr lang="es-ES_tradnl" sz="2800" dirty="0" err="1"/>
              <a:t>string</a:t>
            </a:r>
            <a:r>
              <a:rPr lang="es-ES_tradnl" sz="2800" dirty="0"/>
              <a:t>)</a:t>
            </a:r>
            <a:endParaRPr lang="es-ES" sz="2800" dirty="0"/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v"/>
            </a:pPr>
            <a:r>
              <a:rPr lang="es-ES_tradnl" sz="2800" dirty="0"/>
              <a:t>Para comprobar si la constante existe o esta definida, se </a:t>
            </a:r>
            <a:r>
              <a:rPr lang="es-ES_tradnl" sz="2800" dirty="0" smtClean="0"/>
              <a:t>utiliza </a:t>
            </a:r>
            <a:r>
              <a:rPr lang="es-ES_tradnl" sz="2800" dirty="0" err="1" smtClean="0"/>
              <a:t>lafunción</a:t>
            </a:r>
            <a:r>
              <a:rPr lang="es-ES_tradnl" sz="2800" dirty="0"/>
              <a:t>:</a:t>
            </a:r>
          </a:p>
          <a:p>
            <a:pPr marL="457200" indent="-457200">
              <a:spcBef>
                <a:spcPts val="600"/>
              </a:spcBef>
            </a:pPr>
            <a:r>
              <a:rPr lang="es-ES_tradnl" sz="2800" dirty="0">
                <a:solidFill>
                  <a:srgbClr val="FF0000"/>
                </a:solidFill>
              </a:rPr>
              <a:t>	</a:t>
            </a:r>
            <a:r>
              <a:rPr lang="es-ES_tradnl" sz="2800" dirty="0" smtClean="0">
                <a:solidFill>
                  <a:srgbClr val="FF0000"/>
                </a:solidFill>
              </a:rPr>
              <a:t>	    </a:t>
            </a:r>
            <a:r>
              <a:rPr lang="es-ES_tradnl" sz="2800" dirty="0" err="1" smtClean="0">
                <a:solidFill>
                  <a:srgbClr val="FF0000"/>
                </a:solidFill>
              </a:rPr>
              <a:t>defined</a:t>
            </a:r>
            <a:r>
              <a:rPr lang="es-ES_tradnl" sz="2800" dirty="0" smtClean="0">
                <a:solidFill>
                  <a:srgbClr val="FF0000"/>
                </a:solidFill>
              </a:rPr>
              <a:t>(constante</a:t>
            </a:r>
            <a:r>
              <a:rPr lang="es-ES_tradnl" sz="2800" dirty="0">
                <a:solidFill>
                  <a:srgbClr val="FF0000"/>
                </a:solidFill>
              </a:rPr>
              <a:t>);</a:t>
            </a:r>
            <a:endParaRPr lang="es-ES_tradnl" sz="2800" dirty="0"/>
          </a:p>
          <a:p>
            <a:pPr marL="457200" indent="-457200">
              <a:spcBef>
                <a:spcPts val="600"/>
              </a:spcBef>
            </a:pPr>
            <a:r>
              <a:rPr lang="es-ES_tradnl" sz="2800" dirty="0"/>
              <a:t>		    </a:t>
            </a:r>
            <a:r>
              <a:rPr lang="es-ES_tradnl" sz="2800" dirty="0" err="1">
                <a:solidFill>
                  <a:srgbClr val="FF0000"/>
                </a:solidFill>
              </a:rPr>
              <a:t>defined</a:t>
            </a:r>
            <a:r>
              <a:rPr lang="es-ES_tradnl" sz="2800" dirty="0">
                <a:solidFill>
                  <a:srgbClr val="FF0000"/>
                </a:solidFill>
              </a:rPr>
              <a:t>(“PI”); </a:t>
            </a:r>
            <a:r>
              <a:rPr lang="es-ES_tradnl" sz="2800" dirty="0">
                <a:sym typeface="Wingdings" pitchFamily="2" charset="2"/>
              </a:rPr>
              <a:t></a:t>
            </a:r>
            <a:r>
              <a:rPr lang="es-ES_tradnl" sz="2800" dirty="0"/>
              <a:t>devuelve verdadero si </a:t>
            </a:r>
            <a:r>
              <a:rPr lang="es-ES_tradnl" sz="2800" dirty="0" smtClean="0"/>
              <a:t>existe</a:t>
            </a: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4400" dirty="0"/>
              <a:t>2</a:t>
            </a:r>
            <a:r>
              <a:rPr lang="es-ES" sz="4400" dirty="0" smtClean="0"/>
              <a:t>. VARIABLES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7915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4400" y="1219200"/>
            <a:ext cx="11201400" cy="523220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s-ES_tradnl" sz="2800" b="1" dirty="0" smtClean="0"/>
              <a:t>CONSTANTES EN PHP</a:t>
            </a:r>
            <a:endParaRPr lang="es-ES_tradnl" sz="2800" b="1" dirty="0" smtClean="0"/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4400" dirty="0"/>
              <a:t>2</a:t>
            </a:r>
            <a:r>
              <a:rPr lang="es-ES" sz="4400" dirty="0" smtClean="0"/>
              <a:t>. VARIABLES</a:t>
            </a:r>
            <a:endParaRPr lang="es-ES" sz="4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25" y="2219324"/>
            <a:ext cx="10872378" cy="3495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76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14400" y="1401532"/>
            <a:ext cx="10972800" cy="4659737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6350" indent="-6350">
              <a:spcBef>
                <a:spcPct val="20000"/>
              </a:spcBef>
              <a:defRPr/>
            </a:pPr>
            <a:r>
              <a:rPr lang="es-ES_tradnl" sz="2800" dirty="0">
                <a:solidFill>
                  <a:schemeClr val="accent2"/>
                </a:solidFill>
              </a:rPr>
              <a:t>El ámbito de una variable </a:t>
            </a:r>
            <a:r>
              <a:rPr lang="es-ES_tradnl" sz="2800" dirty="0"/>
              <a:t>es la</a:t>
            </a:r>
            <a:r>
              <a:rPr lang="es-ES_tradnl" sz="2800" b="1" dirty="0"/>
              <a:t> </a:t>
            </a:r>
            <a:r>
              <a:rPr lang="es-ES_tradnl" sz="2800" dirty="0"/>
              <a:t>porción de código del programa desde el cual es accesible.</a:t>
            </a:r>
          </a:p>
          <a:p>
            <a:pPr marL="284163" indent="-284163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s-ES_tradnl" sz="2800" b="1" dirty="0"/>
              <a:t>Variables locales</a:t>
            </a:r>
            <a:r>
              <a:rPr lang="es-ES_tradnl" sz="2800" dirty="0"/>
              <a:t> </a:t>
            </a:r>
            <a:r>
              <a:rPr lang="es-ES_tradnl" sz="2800" dirty="0">
                <a:sym typeface="Wingdings" pitchFamily="2" charset="2"/>
              </a:rPr>
              <a:t> V</a:t>
            </a:r>
            <a:r>
              <a:rPr lang="es-ES_tradnl" sz="2800" dirty="0"/>
              <a:t>ariables definidas dentro de un script o función y sólo pueden ser accedidas dentro de ese ámbito. </a:t>
            </a:r>
          </a:p>
          <a:p>
            <a:pPr marL="284163" indent="-284163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s-ES_tradnl" sz="2800" b="1" dirty="0"/>
              <a:t>Variables globales</a:t>
            </a:r>
            <a:r>
              <a:rPr lang="es-ES_tradnl" sz="2800" dirty="0"/>
              <a:t> </a:t>
            </a:r>
            <a:r>
              <a:rPr lang="es-ES_tradnl" sz="2800" dirty="0">
                <a:sym typeface="Wingdings" pitchFamily="2" charset="2"/>
              </a:rPr>
              <a:t> Variables que pueden ser usadas </a:t>
            </a:r>
            <a:r>
              <a:rPr lang="es-ES_tradnl" sz="2800" dirty="0"/>
              <a:t>desde cualquier lugar, por ejemplo desde una función, aunque estén definidas fuera de ella. Su sintaxis es</a:t>
            </a:r>
            <a:r>
              <a:rPr lang="es-ES_tradnl" sz="2800" dirty="0" smtClean="0"/>
              <a:t>:               </a:t>
            </a:r>
            <a:r>
              <a:rPr lang="es-ES_tradnl" sz="2800" dirty="0" smtClean="0">
                <a:solidFill>
                  <a:srgbClr val="FF0000"/>
                </a:solidFill>
              </a:rPr>
              <a:t>global </a:t>
            </a:r>
            <a:r>
              <a:rPr lang="es-ES_tradnl" sz="2800" dirty="0">
                <a:solidFill>
                  <a:srgbClr val="FF0000"/>
                </a:solidFill>
              </a:rPr>
              <a:t>"variable";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</a:p>
          <a:p>
            <a:pPr marL="284163" indent="-284163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s-ES" sz="2800" b="1" dirty="0"/>
              <a:t>Variables </a:t>
            </a:r>
            <a:r>
              <a:rPr lang="es-ES" sz="2800" b="1" dirty="0" err="1"/>
              <a:t>superglobales</a:t>
            </a:r>
            <a:r>
              <a:rPr lang="es-ES" sz="2800" dirty="0"/>
              <a:t> </a:t>
            </a:r>
            <a:r>
              <a:rPr lang="es-ES" sz="2800" dirty="0">
                <a:sym typeface="Wingdings" pitchFamily="2" charset="2"/>
              </a:rPr>
              <a:t>V</a:t>
            </a:r>
            <a:r>
              <a:rPr lang="es-ES" sz="2800" dirty="0"/>
              <a:t>ariables predefinidas, que se comportan como si fueran globales: </a:t>
            </a:r>
            <a:r>
              <a:rPr lang="es-ES" sz="2800" dirty="0">
                <a:solidFill>
                  <a:srgbClr val="FF0000"/>
                </a:solidFill>
              </a:rPr>
              <a:t>$_SERVER,</a:t>
            </a:r>
            <a:r>
              <a:rPr lang="es-ES" sz="2800" dirty="0"/>
              <a:t> </a:t>
            </a:r>
            <a:r>
              <a:rPr lang="es-ES" sz="2800" dirty="0">
                <a:solidFill>
                  <a:srgbClr val="FF0000"/>
                </a:solidFill>
              </a:rPr>
              <a:t>$_GLOBALS, $_SERVER, $_GET, </a:t>
            </a:r>
            <a:r>
              <a:rPr lang="es-ES_tradnl" sz="2800" dirty="0">
                <a:solidFill>
                  <a:srgbClr val="FF0000"/>
                </a:solidFill>
              </a:rPr>
              <a:t>$_POST, $_ENV $_COOKIES, $_FILES, $_REQUEST, $_SESSION</a:t>
            </a:r>
            <a:endParaRPr lang="en-CA" sz="2800" dirty="0"/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AMBITO VARIABLES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1169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756095"/>
            <a:ext cx="6305304" cy="36396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26</a:t>
            </a:fld>
            <a:endParaRPr dirty="0"/>
          </a:p>
        </p:txBody>
      </p:sp>
      <p:sp>
        <p:nvSpPr>
          <p:cNvPr id="1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AMBITO VARIABLES</a:t>
            </a:r>
            <a:endParaRPr lang="es-ES" sz="4400" dirty="0"/>
          </a:p>
        </p:txBody>
      </p:sp>
      <p:sp>
        <p:nvSpPr>
          <p:cNvPr id="12" name="10 Rectángulo"/>
          <p:cNvSpPr/>
          <p:nvPr/>
        </p:nvSpPr>
        <p:spPr>
          <a:xfrm>
            <a:off x="1295400" y="1232875"/>
            <a:ext cx="7020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kern="0" dirty="0" smtClean="0">
                <a:solidFill>
                  <a:srgbClr val="000000"/>
                </a:solidFill>
              </a:rPr>
              <a:t>AMBITO GLOBAL</a:t>
            </a:r>
            <a:endParaRPr lang="es-ES" sz="2800" dirty="0"/>
          </a:p>
        </p:txBody>
      </p:sp>
      <p:pic>
        <p:nvPicPr>
          <p:cNvPr id="13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599" y="3505200"/>
            <a:ext cx="6025783" cy="31388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10 Rectángulo"/>
          <p:cNvSpPr/>
          <p:nvPr/>
        </p:nvSpPr>
        <p:spPr>
          <a:xfrm>
            <a:off x="7086600" y="1467591"/>
            <a:ext cx="4882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kern="0" dirty="0" smtClean="0">
                <a:solidFill>
                  <a:srgbClr val="000000"/>
                </a:solidFill>
              </a:rPr>
              <a:t>AMBITO LOCAL 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11656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364" y="1927397"/>
            <a:ext cx="3567619" cy="43877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27</a:t>
            </a:fld>
            <a:endParaRPr dirty="0"/>
          </a:p>
        </p:txBody>
      </p:sp>
      <p:sp>
        <p:nvSpPr>
          <p:cNvPr id="11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AMBITO VARIABLES</a:t>
            </a:r>
            <a:endParaRPr lang="es-ES" sz="4400" dirty="0"/>
          </a:p>
        </p:txBody>
      </p:sp>
      <p:sp>
        <p:nvSpPr>
          <p:cNvPr id="12" name="10 Rectángulo"/>
          <p:cNvSpPr/>
          <p:nvPr/>
        </p:nvSpPr>
        <p:spPr>
          <a:xfrm>
            <a:off x="1295400" y="1232875"/>
            <a:ext cx="7020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kern="0" dirty="0" smtClean="0">
                <a:solidFill>
                  <a:srgbClr val="000000"/>
                </a:solidFill>
              </a:rPr>
              <a:t>VARIABLES GLOBALES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851883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981200"/>
            <a:ext cx="6172668" cy="4257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28</a:t>
            </a:fld>
            <a:endParaRPr dirty="0"/>
          </a:p>
        </p:txBody>
      </p:sp>
      <p:sp>
        <p:nvSpPr>
          <p:cNvPr id="11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AMBITO VARIABLES</a:t>
            </a:r>
            <a:endParaRPr lang="es-ES" sz="4400" dirty="0"/>
          </a:p>
        </p:txBody>
      </p:sp>
      <p:sp>
        <p:nvSpPr>
          <p:cNvPr id="10" name="10 Rectángulo"/>
          <p:cNvSpPr/>
          <p:nvPr/>
        </p:nvSpPr>
        <p:spPr>
          <a:xfrm>
            <a:off x="1295400" y="1232875"/>
            <a:ext cx="7020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kern="0" dirty="0" smtClean="0">
                <a:solidFill>
                  <a:srgbClr val="000000"/>
                </a:solidFill>
              </a:rPr>
              <a:t>VARIABLES GLOBALES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3957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1447800"/>
            <a:ext cx="5733758" cy="5134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29</a:t>
            </a:fld>
            <a:endParaRPr dirty="0"/>
          </a:p>
        </p:txBody>
      </p:sp>
      <p:sp>
        <p:nvSpPr>
          <p:cNvPr id="11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AMBITO VARIABLES</a:t>
            </a:r>
            <a:endParaRPr lang="es-ES" sz="4400" dirty="0"/>
          </a:p>
        </p:txBody>
      </p:sp>
      <p:sp>
        <p:nvSpPr>
          <p:cNvPr id="10" name="10 Rectángulo"/>
          <p:cNvSpPr/>
          <p:nvPr/>
        </p:nvSpPr>
        <p:spPr>
          <a:xfrm>
            <a:off x="1295400" y="1232875"/>
            <a:ext cx="7020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kern="0" dirty="0" smtClean="0">
                <a:solidFill>
                  <a:srgbClr val="000000"/>
                </a:solidFill>
              </a:rPr>
              <a:t>VARIABLES ESTATICAS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78670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6800" y="1129918"/>
            <a:ext cx="10744200" cy="1902059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spcBef>
                <a:spcPct val="20000"/>
              </a:spcBef>
              <a:buFont typeface="Wingdings" pitchFamily="2" charset="2"/>
              <a:buChar char="v"/>
            </a:pPr>
            <a:r>
              <a:rPr lang="es-ES_tradnl" sz="2800" dirty="0"/>
              <a:t>¿Cómo identifica el servidor web que un documento contiene elementos </a:t>
            </a:r>
            <a:r>
              <a:rPr lang="es-ES_tradnl" sz="2800" dirty="0" err="1"/>
              <a:t>php</a:t>
            </a:r>
            <a:r>
              <a:rPr lang="es-ES_tradnl" sz="2800" dirty="0"/>
              <a:t>? El documento deberá llevar la extensión </a:t>
            </a:r>
            <a:r>
              <a:rPr lang="es-ES_tradnl" sz="2800" dirty="0" err="1"/>
              <a:t>php</a:t>
            </a:r>
            <a:r>
              <a:rPr lang="es-ES_tradnl" sz="2800" dirty="0"/>
              <a:t>.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v"/>
            </a:pPr>
            <a:r>
              <a:rPr lang="es-ES_tradnl" sz="2800" dirty="0"/>
              <a:t>¿Cómo detecta el interprete de </a:t>
            </a:r>
            <a:r>
              <a:rPr lang="es-ES_tradnl" sz="2800" dirty="0" err="1"/>
              <a:t>php</a:t>
            </a:r>
            <a:r>
              <a:rPr lang="es-ES_tradnl" sz="2800" dirty="0"/>
              <a:t> fragmentos de código </a:t>
            </a:r>
            <a:r>
              <a:rPr lang="es-ES_tradnl" sz="2800" dirty="0" err="1"/>
              <a:t>php</a:t>
            </a:r>
            <a:r>
              <a:rPr lang="es-ES_tradnl" sz="2800" dirty="0"/>
              <a:t>? ¿Cómo se incrusta en la página web?</a:t>
            </a:r>
          </a:p>
        </p:txBody>
      </p:sp>
      <p:graphicFrame>
        <p:nvGraphicFramePr>
          <p:cNvPr id="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37443"/>
              </p:ext>
            </p:extLst>
          </p:nvPr>
        </p:nvGraphicFramePr>
        <p:xfrm>
          <a:off x="1828800" y="3276600"/>
          <a:ext cx="7920880" cy="3015952"/>
        </p:xfrm>
        <a:graphic>
          <a:graphicData uri="http://schemas.openxmlformats.org/drawingml/2006/table">
            <a:tbl>
              <a:tblPr/>
              <a:tblGrid>
                <a:gridCol w="7920880"/>
              </a:tblGrid>
              <a:tr h="1952200">
                <a:tc>
                  <a:txBody>
                    <a:bodyPr/>
                    <a:lstStyle/>
                    <a:p>
                      <a:pPr marL="914400" lvl="1" indent="-457200" algn="l">
                        <a:spcBef>
                          <a:spcPct val="20000"/>
                        </a:spcBef>
                        <a:buFont typeface="Wingdings" pitchFamily="2" charset="2"/>
                        <a:buNone/>
                        <a:defRPr/>
                      </a:pPr>
                      <a:r>
                        <a:rPr lang="es-ES_tradnl" sz="2200" dirty="0" smtClean="0">
                          <a:solidFill>
                            <a:srgbClr val="FF0000"/>
                          </a:solidFill>
                        </a:rPr>
                        <a:t>&lt;?</a:t>
                      </a:r>
                      <a:r>
                        <a:rPr lang="es-ES_tradnl" sz="2200" dirty="0" err="1" smtClean="0">
                          <a:solidFill>
                            <a:srgbClr val="FF0000"/>
                          </a:solidFill>
                        </a:rPr>
                        <a:t>php</a:t>
                      </a:r>
                      <a:endParaRPr lang="es-ES_tradnl" sz="22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914400" lvl="1" indent="-457200" algn="l">
                        <a:spcBef>
                          <a:spcPct val="20000"/>
                        </a:spcBef>
                        <a:buFont typeface="Wingdings" pitchFamily="2" charset="2"/>
                        <a:buNone/>
                        <a:defRPr/>
                      </a:pPr>
                      <a:r>
                        <a:rPr lang="es-ES_tradnl" sz="2200" dirty="0" smtClean="0">
                          <a:solidFill>
                            <a:srgbClr val="FF0000"/>
                          </a:solidFill>
                        </a:rPr>
                        <a:t>	</a:t>
                      </a:r>
                      <a:r>
                        <a:rPr lang="es-ES_tradnl" sz="2200" dirty="0" err="1" smtClean="0">
                          <a:solidFill>
                            <a:srgbClr val="FF0000"/>
                          </a:solidFill>
                        </a:rPr>
                        <a:t>instrucciones_en_codigo_php</a:t>
                      </a:r>
                      <a:r>
                        <a:rPr lang="es-ES_tradnl" sz="2200" dirty="0" smtClean="0">
                          <a:solidFill>
                            <a:srgbClr val="FF0000"/>
                          </a:solidFill>
                        </a:rPr>
                        <a:t>; </a:t>
                      </a:r>
                    </a:p>
                    <a:p>
                      <a:pPr marL="914400" marR="0" lvl="1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200" b="0" dirty="0" smtClean="0">
                          <a:solidFill>
                            <a:schemeClr val="accent6"/>
                          </a:solidFill>
                        </a:rPr>
                        <a:t>    &lt;?</a:t>
                      </a:r>
                      <a:r>
                        <a:rPr lang="en-US" sz="2200" b="0" dirty="0" err="1" smtClean="0">
                          <a:solidFill>
                            <a:schemeClr val="accent6"/>
                          </a:solidFill>
                        </a:rPr>
                        <a:t>php</a:t>
                      </a:r>
                      <a:r>
                        <a:rPr lang="en-US" sz="2200" b="0" dirty="0" smtClean="0">
                          <a:solidFill>
                            <a:schemeClr val="accent6"/>
                          </a:solidFill>
                        </a:rPr>
                        <a:t> echo “$variable”; ?&gt; </a:t>
                      </a:r>
                    </a:p>
                    <a:p>
                      <a:pPr marL="914400" lvl="1" indent="-457200" algn="l">
                        <a:spcBef>
                          <a:spcPct val="20000"/>
                        </a:spcBef>
                        <a:buFont typeface="Wingdings" pitchFamily="2" charset="2"/>
                        <a:buNone/>
                        <a:defRPr/>
                      </a:pPr>
                      <a:r>
                        <a:rPr lang="es-ES_tradnl" sz="2200" dirty="0" smtClean="0">
                          <a:solidFill>
                            <a:srgbClr val="FF0000"/>
                          </a:solidFill>
                        </a:rPr>
                        <a:t>?&gt;</a:t>
                      </a:r>
                      <a:endParaRPr lang="es-ES" sz="2200" dirty="0" smtClean="0">
                        <a:latin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2">
                <a:tc>
                  <a:txBody>
                    <a:bodyPr/>
                    <a:lstStyle/>
                    <a:p>
                      <a:pPr marL="914400" lvl="1" indent="-457200" algn="l">
                        <a:spcBef>
                          <a:spcPct val="20000"/>
                        </a:spcBef>
                        <a:buFont typeface="Wingdings" pitchFamily="2" charset="2"/>
                        <a:buNone/>
                        <a:defRPr/>
                      </a:pPr>
                      <a:r>
                        <a:rPr lang="es-ES_tradnl" sz="22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&lt;?= </a:t>
                      </a:r>
                      <a:r>
                        <a:rPr lang="es-ES_tradnl" sz="22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expresion</a:t>
                      </a:r>
                      <a:r>
                        <a:rPr lang="es-ES_tradnl" sz="22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?&gt;  //equivale a &lt;? echo </a:t>
                      </a:r>
                      <a:r>
                        <a:rPr lang="es-ES_tradnl" sz="22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expresion</a:t>
                      </a:r>
                      <a:r>
                        <a:rPr lang="es-ES_tradnl" sz="22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; ?&gt;</a:t>
                      </a:r>
                    </a:p>
                    <a:p>
                      <a:pPr marL="457200" indent="-457200" eaLnBrk="1" hangingPunct="1">
                        <a:lnSpc>
                          <a:spcPct val="90000"/>
                        </a:lnSpc>
                      </a:pPr>
                      <a:r>
                        <a:rPr lang="en-US" sz="2200" b="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sz="2200" b="0" baseline="0" dirty="0" smtClean="0">
                          <a:solidFill>
                            <a:schemeClr val="accent6"/>
                          </a:solidFill>
                        </a:rPr>
                        <a:t>     </a:t>
                      </a:r>
                      <a:r>
                        <a:rPr lang="en-US" sz="2200" b="0" dirty="0" smtClean="0">
                          <a:solidFill>
                            <a:schemeClr val="accent6"/>
                          </a:solidFill>
                        </a:rPr>
                        <a:t>&lt;?= $variable ?&gt;</a:t>
                      </a:r>
                    </a:p>
                    <a:p>
                      <a:pPr marL="358775" lvl="1" indent="-357188">
                        <a:spcBef>
                          <a:spcPct val="0"/>
                        </a:spcBef>
                        <a:spcAft>
                          <a:spcPts val="600"/>
                        </a:spcAft>
                        <a:buFont typeface="Comic Sans MS" pitchFamily="66" charset="0"/>
                        <a:buNone/>
                      </a:pPr>
                      <a:endParaRPr lang="es-ES" sz="2200" dirty="0" smtClean="0"/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1. </a:t>
            </a:r>
            <a:r>
              <a:rPr lang="es-ES" sz="4400" dirty="0" smtClean="0"/>
              <a:t>SINTAXIS BASICA DE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4547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90600" y="1411448"/>
            <a:ext cx="10972800" cy="3354765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spcBef>
                <a:spcPts val="600"/>
              </a:spcBef>
              <a:buFont typeface="Wingdings" pitchFamily="2" charset="2"/>
              <a:buChar char="v"/>
            </a:pP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_tradnl" sz="2400" dirty="0" err="1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 son un conjunto de valores almacenados en una sola variable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v"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 un tipo de dato estructurado que permite almacenar un conjunto de dato </a:t>
            </a:r>
            <a:r>
              <a:rPr lang="es-E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homogéneo, 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es decir, donde todos son del  mismo tipo</a:t>
            </a:r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v"/>
            </a:pPr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Son como tablas, donde los valores de sus celdas son accesibles mediante índices (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enteros no negativos o claves).</a:t>
            </a:r>
          </a:p>
          <a:p>
            <a:pPr marL="457200" indent="-457200">
              <a:spcBef>
                <a:spcPts val="600"/>
              </a:spcBef>
              <a:buFont typeface="Wingdings" pitchFamily="2" charset="2"/>
              <a:buChar char="v"/>
            </a:pP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Los elementos que la componen se identifican mediante el nombre del </a:t>
            </a:r>
            <a:r>
              <a:rPr lang="es-ES_tradnl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es-ES_tradnl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y un índice:</a:t>
            </a:r>
            <a:r>
              <a:rPr lang="es-ES_tradnl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>
              <a:spcBef>
                <a:spcPts val="600"/>
              </a:spcBef>
            </a:pPr>
            <a:r>
              <a:rPr lang="es-ES_tradn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$nombre[</a:t>
            </a:r>
            <a:r>
              <a:rPr lang="es-ES_tradnl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indice</a:t>
            </a:r>
            <a:r>
              <a:rPr lang="es-ES_tradn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s-ES_tradnl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s-ES_tradn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ARRAYS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09100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31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4400" y="1295400"/>
            <a:ext cx="10668000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600"/>
              </a:spcBef>
              <a:tabLst>
                <a:tab pos="6273800" algn="l"/>
              </a:tabLst>
            </a:pPr>
            <a:r>
              <a:rPr sz="2800" dirty="0" smtClean="0"/>
              <a:t>H</a:t>
            </a:r>
            <a:r>
              <a:rPr lang="es-ES" sz="2800" dirty="0" smtClean="0"/>
              <a:t>ay </a:t>
            </a:r>
            <a:r>
              <a:rPr sz="2800" dirty="0" smtClean="0"/>
              <a:t>3 </a:t>
            </a:r>
            <a:r>
              <a:rPr sz="2800" dirty="0" err="1" smtClean="0"/>
              <a:t>maner</a:t>
            </a:r>
            <a:r>
              <a:rPr lang="es-ES" sz="2800" dirty="0" smtClean="0"/>
              <a:t>a</a:t>
            </a:r>
            <a:r>
              <a:rPr sz="2800" dirty="0" smtClean="0"/>
              <a:t>s d</a:t>
            </a:r>
            <a:r>
              <a:rPr lang="es-ES" sz="2800" dirty="0" smtClean="0"/>
              <a:t>e </a:t>
            </a:r>
            <a:r>
              <a:rPr sz="2800" dirty="0" err="1" smtClean="0"/>
              <a:t>indexar</a:t>
            </a:r>
            <a:r>
              <a:rPr sz="2800" dirty="0" smtClean="0"/>
              <a:t>(</a:t>
            </a:r>
            <a:r>
              <a:rPr sz="2800" dirty="0" err="1" smtClean="0"/>
              <a:t>referirnos</a:t>
            </a:r>
            <a:r>
              <a:rPr sz="2800" dirty="0"/>
              <a:t>) </a:t>
            </a:r>
            <a:r>
              <a:rPr sz="2800" dirty="0" smtClean="0"/>
              <a:t>a</a:t>
            </a:r>
            <a:r>
              <a:rPr lang="es-ES" sz="2800" dirty="0" smtClean="0"/>
              <a:t> </a:t>
            </a:r>
            <a:r>
              <a:rPr sz="2800" dirty="0" smtClean="0"/>
              <a:t>l</a:t>
            </a:r>
            <a:r>
              <a:rPr lang="es-ES" sz="2800" dirty="0" smtClean="0"/>
              <a:t>o</a:t>
            </a:r>
            <a:r>
              <a:rPr sz="2800" dirty="0" smtClean="0"/>
              <a:t>s </a:t>
            </a:r>
            <a:r>
              <a:rPr sz="2800" dirty="0" err="1" smtClean="0"/>
              <a:t>diferent</a:t>
            </a:r>
            <a:r>
              <a:rPr lang="es-ES" sz="2800" dirty="0" smtClean="0"/>
              <a:t>e</a:t>
            </a:r>
            <a:r>
              <a:rPr sz="2800" dirty="0" smtClean="0"/>
              <a:t>s element</a:t>
            </a:r>
            <a:r>
              <a:rPr lang="es-ES" sz="2800" dirty="0"/>
              <a:t>o</a:t>
            </a:r>
            <a:r>
              <a:rPr sz="2800" dirty="0" smtClean="0"/>
              <a:t>s</a:t>
            </a:r>
            <a:r>
              <a:rPr lang="es-ES" sz="2800" dirty="0" smtClean="0"/>
              <a:t> </a:t>
            </a:r>
            <a:r>
              <a:rPr sz="2800" dirty="0" smtClean="0"/>
              <a:t>d</a:t>
            </a:r>
            <a:r>
              <a:rPr lang="es-ES" sz="2800" dirty="0" smtClean="0"/>
              <a:t>e </a:t>
            </a:r>
            <a:r>
              <a:rPr sz="2800" dirty="0" smtClean="0"/>
              <a:t>un </a:t>
            </a:r>
            <a:r>
              <a:rPr sz="2800" dirty="0"/>
              <a:t>array:</a:t>
            </a:r>
            <a:endParaRPr lang="es-ES" sz="2800" dirty="0"/>
          </a:p>
          <a:p>
            <a:pPr marL="355600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273800" algn="l"/>
              </a:tabLst>
            </a:pPr>
            <a:r>
              <a:rPr lang="pt-BR" sz="2800" dirty="0" err="1" smtClean="0"/>
              <a:t>Arrays</a:t>
            </a:r>
            <a:r>
              <a:rPr lang="pt-BR" sz="2800" dirty="0" smtClean="0"/>
              <a:t> escalares (indexados numericamente): </a:t>
            </a:r>
            <a:r>
              <a:rPr lang="pt-BR" sz="2800" dirty="0"/>
              <a:t>Si </a:t>
            </a:r>
            <a:r>
              <a:rPr lang="pt-BR" sz="2800" dirty="0" smtClean="0"/>
              <a:t>nos referimos mediante </a:t>
            </a:r>
            <a:r>
              <a:rPr lang="pt-BR" sz="2800" dirty="0" err="1" smtClean="0"/>
              <a:t>un</a:t>
            </a:r>
            <a:r>
              <a:rPr lang="pt-BR" sz="2800" dirty="0" smtClean="0"/>
              <a:t> número (</a:t>
            </a:r>
            <a:r>
              <a:rPr lang="pt-BR" sz="2800" dirty="0"/>
              <a:t>que  </a:t>
            </a:r>
            <a:r>
              <a:rPr lang="pt-BR" sz="2800" dirty="0" smtClean="0"/>
              <a:t>empezará por </a:t>
            </a:r>
            <a:r>
              <a:rPr lang="pt-BR" sz="2800" dirty="0"/>
              <a:t>0).</a:t>
            </a:r>
          </a:p>
          <a:p>
            <a:pPr marL="355600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273800" algn="l"/>
              </a:tabLst>
            </a:pPr>
            <a:r>
              <a:rPr lang="es-ES" sz="2800" dirty="0" err="1" smtClean="0"/>
              <a:t>Arrays</a:t>
            </a:r>
            <a:r>
              <a:rPr lang="es-ES" sz="2800" dirty="0" smtClean="0"/>
              <a:t> asociativos (indexados por clave): </a:t>
            </a:r>
            <a:r>
              <a:rPr lang="es-ES" sz="2800" dirty="0"/>
              <a:t>Si </a:t>
            </a:r>
            <a:r>
              <a:rPr lang="es-ES" sz="2800" dirty="0" smtClean="0"/>
              <a:t>existe </a:t>
            </a:r>
            <a:r>
              <a:rPr lang="es-ES" sz="2800" dirty="0"/>
              <a:t>un </a:t>
            </a:r>
            <a:r>
              <a:rPr lang="es-ES" sz="2800" dirty="0" smtClean="0"/>
              <a:t>mapeo clave(palabra)-  </a:t>
            </a:r>
            <a:r>
              <a:rPr lang="es-ES" sz="2800" dirty="0"/>
              <a:t>valor.</a:t>
            </a:r>
          </a:p>
          <a:p>
            <a:pPr marL="355600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273800" algn="l"/>
              </a:tabLst>
            </a:pPr>
            <a:r>
              <a:rPr lang="it-IT" sz="2800" dirty="0"/>
              <a:t>Multidimensional: Si </a:t>
            </a:r>
            <a:r>
              <a:rPr lang="it-IT" sz="2800" dirty="0" smtClean="0"/>
              <a:t>en </a:t>
            </a:r>
            <a:r>
              <a:rPr lang="it-IT" sz="2800" dirty="0"/>
              <a:t>cada </a:t>
            </a:r>
            <a:r>
              <a:rPr lang="it-IT" sz="2800" dirty="0" smtClean="0"/>
              <a:t>índice, hay otro </a:t>
            </a:r>
            <a:r>
              <a:rPr lang="it-IT" sz="2800" dirty="0"/>
              <a:t>array.</a:t>
            </a:r>
          </a:p>
          <a:p>
            <a:pPr marL="355600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273800" algn="l"/>
              </a:tabLst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15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ARRAYS</a:t>
            </a:r>
            <a:endParaRPr lang="es-ES" sz="4400" dirty="0"/>
          </a:p>
        </p:txBody>
      </p:sp>
      <p:graphicFrame>
        <p:nvGraphicFramePr>
          <p:cNvPr id="7" name="1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67106"/>
              </p:ext>
            </p:extLst>
          </p:nvPr>
        </p:nvGraphicFramePr>
        <p:xfrm>
          <a:off x="3200400" y="4725847"/>
          <a:ext cx="6096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Indexación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Construcción 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err="1" smtClean="0"/>
                        <a:t>Arrays</a:t>
                      </a:r>
                      <a:r>
                        <a:rPr lang="es-ES" sz="2400" baseline="0" dirty="0" smtClean="0"/>
                        <a:t> escalares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Estáticos</a:t>
                      </a:r>
                      <a:endParaRPr lang="es-E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err="1" smtClean="0"/>
                        <a:t>Arrays</a:t>
                      </a:r>
                      <a:r>
                        <a:rPr lang="es-ES" sz="2400" dirty="0" smtClean="0"/>
                        <a:t> asociativos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 smtClean="0"/>
                        <a:t>Dinámicos</a:t>
                      </a:r>
                      <a:endParaRPr lang="es-E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630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14400" y="1219200"/>
            <a:ext cx="10668000" cy="5293757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s-ES_tradnl" sz="2800" b="1" dirty="0" smtClean="0"/>
              <a:t>CONSTRUCCIÓN ESTATICA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-ES_tradnl" sz="2800" dirty="0" smtClean="0"/>
              <a:t>Un </a:t>
            </a:r>
            <a:r>
              <a:rPr lang="es-ES_tradnl" sz="2800" dirty="0" err="1" smtClean="0"/>
              <a:t>array</a:t>
            </a:r>
            <a:r>
              <a:rPr lang="es-ES_tradnl" sz="2800" dirty="0" smtClean="0"/>
              <a:t> </a:t>
            </a:r>
            <a:r>
              <a:rPr lang="es-ES_tradnl" sz="2800" dirty="0"/>
              <a:t>se puede construir de forma estática mediante la instrucción </a:t>
            </a:r>
            <a:r>
              <a:rPr lang="es-ES_tradnl" sz="2800" dirty="0" err="1"/>
              <a:t>array</a:t>
            </a:r>
            <a:r>
              <a:rPr lang="es-ES_tradnl" sz="2800" dirty="0"/>
              <a:t>:</a:t>
            </a:r>
          </a:p>
          <a:p>
            <a:pPr>
              <a:spcBef>
                <a:spcPts val="600"/>
              </a:spcBef>
            </a:pPr>
            <a:r>
              <a:rPr lang="es-ES_tradnl" sz="2800" dirty="0" err="1">
                <a:solidFill>
                  <a:schemeClr val="accent2"/>
                </a:solidFill>
              </a:rPr>
              <a:t>Array</a:t>
            </a:r>
            <a:r>
              <a:rPr lang="es-ES_tradnl" sz="2800" dirty="0">
                <a:solidFill>
                  <a:schemeClr val="accent2"/>
                </a:solidFill>
              </a:rPr>
              <a:t> = </a:t>
            </a:r>
            <a:r>
              <a:rPr lang="es-ES_tradnl" sz="2800" dirty="0" err="1">
                <a:solidFill>
                  <a:schemeClr val="accent2"/>
                </a:solidFill>
              </a:rPr>
              <a:t>array</a:t>
            </a:r>
            <a:r>
              <a:rPr lang="es-ES_tradnl" sz="2800" dirty="0">
                <a:solidFill>
                  <a:schemeClr val="accent2"/>
                </a:solidFill>
              </a:rPr>
              <a:t>([</a:t>
            </a:r>
            <a:r>
              <a:rPr lang="es-ES_tradnl" sz="2800" dirty="0" err="1">
                <a:solidFill>
                  <a:schemeClr val="accent2"/>
                </a:solidFill>
              </a:rPr>
              <a:t>index</a:t>
            </a:r>
            <a:r>
              <a:rPr lang="es-ES_tradnl" sz="2800" dirty="0">
                <a:solidFill>
                  <a:schemeClr val="accent2"/>
                </a:solidFill>
              </a:rPr>
              <a:t>]=&gt;[valor], [index2]=&gt;[valor], ...);</a:t>
            </a:r>
            <a:endParaRPr lang="es-ES" sz="2800" dirty="0">
              <a:solidFill>
                <a:schemeClr val="accent2"/>
              </a:solidFill>
            </a:endParaRPr>
          </a:p>
          <a:p>
            <a:pPr lvl="2">
              <a:spcBef>
                <a:spcPts val="600"/>
              </a:spcBef>
            </a:pPr>
            <a:r>
              <a:rPr lang="es-ES_tradnl" sz="2800" dirty="0" smtClean="0">
                <a:solidFill>
                  <a:srgbClr val="FF0000"/>
                </a:solidFill>
              </a:rPr>
              <a:t>$</a:t>
            </a:r>
            <a:r>
              <a:rPr lang="es-ES_tradnl" sz="2800" dirty="0">
                <a:solidFill>
                  <a:srgbClr val="FF0000"/>
                </a:solidFill>
              </a:rPr>
              <a:t>ciudades = </a:t>
            </a:r>
            <a:r>
              <a:rPr lang="es-ES_tradnl" sz="2800" dirty="0" err="1">
                <a:solidFill>
                  <a:srgbClr val="FF0000"/>
                </a:solidFill>
              </a:rPr>
              <a:t>array</a:t>
            </a:r>
            <a:r>
              <a:rPr lang="es-ES_tradnl" sz="2800" dirty="0">
                <a:solidFill>
                  <a:srgbClr val="FF0000"/>
                </a:solidFill>
              </a:rPr>
              <a:t>(0=&gt;"</a:t>
            </a:r>
            <a:r>
              <a:rPr lang="es-ES_tradnl" sz="2800" dirty="0" err="1">
                <a:solidFill>
                  <a:srgbClr val="FF0000"/>
                </a:solidFill>
              </a:rPr>
              <a:t>madrid</a:t>
            </a:r>
            <a:r>
              <a:rPr lang="es-ES_tradnl" sz="2800" dirty="0">
                <a:solidFill>
                  <a:srgbClr val="FF0000"/>
                </a:solidFill>
              </a:rPr>
              <a:t>", 1=&gt;"</a:t>
            </a:r>
            <a:r>
              <a:rPr lang="es-ES_tradnl" sz="2800" dirty="0" err="1">
                <a:solidFill>
                  <a:srgbClr val="FF0000"/>
                </a:solidFill>
              </a:rPr>
              <a:t>barcelona</a:t>
            </a:r>
            <a:r>
              <a:rPr lang="es-ES_tradnl" sz="2800" dirty="0">
                <a:solidFill>
                  <a:srgbClr val="FF0000"/>
                </a:solidFill>
              </a:rPr>
              <a:t>", 2=&gt;“</a:t>
            </a:r>
            <a:r>
              <a:rPr lang="es-ES_tradnl" sz="2800" dirty="0" err="1">
                <a:solidFill>
                  <a:srgbClr val="FF0000"/>
                </a:solidFill>
              </a:rPr>
              <a:t>lugo</a:t>
            </a:r>
            <a:r>
              <a:rPr lang="es-ES_tradnl" sz="2800" dirty="0">
                <a:solidFill>
                  <a:srgbClr val="FF0000"/>
                </a:solidFill>
              </a:rPr>
              <a:t>");</a:t>
            </a:r>
          </a:p>
          <a:p>
            <a:pPr lvl="2">
              <a:spcBef>
                <a:spcPts val="600"/>
              </a:spcBef>
            </a:pPr>
            <a:r>
              <a:rPr lang="es-ES_tradnl" sz="2800" dirty="0">
                <a:solidFill>
                  <a:srgbClr val="FF0000"/>
                </a:solidFill>
              </a:rPr>
              <a:t>//Coinciden ambas declaraciones </a:t>
            </a:r>
          </a:p>
          <a:p>
            <a:pPr lvl="2">
              <a:spcBef>
                <a:spcPts val="600"/>
              </a:spcBef>
            </a:pPr>
            <a:r>
              <a:rPr lang="es-ES_tradnl" sz="2800" dirty="0">
                <a:solidFill>
                  <a:srgbClr val="FF0000"/>
                </a:solidFill>
              </a:rPr>
              <a:t>$ciudades = </a:t>
            </a:r>
            <a:r>
              <a:rPr lang="es-ES_tradnl" sz="2800" dirty="0" err="1">
                <a:solidFill>
                  <a:srgbClr val="FF0000"/>
                </a:solidFill>
              </a:rPr>
              <a:t>array</a:t>
            </a:r>
            <a:r>
              <a:rPr lang="es-ES_tradnl" sz="2800" dirty="0">
                <a:solidFill>
                  <a:srgbClr val="FF0000"/>
                </a:solidFill>
              </a:rPr>
              <a:t>("</a:t>
            </a:r>
            <a:r>
              <a:rPr lang="es-ES_tradnl" sz="2800" dirty="0" err="1">
                <a:solidFill>
                  <a:srgbClr val="FF0000"/>
                </a:solidFill>
              </a:rPr>
              <a:t>madrid</a:t>
            </a:r>
            <a:r>
              <a:rPr lang="es-ES_tradnl" sz="2800" dirty="0">
                <a:solidFill>
                  <a:srgbClr val="FF0000"/>
                </a:solidFill>
              </a:rPr>
              <a:t>", "</a:t>
            </a:r>
            <a:r>
              <a:rPr lang="es-ES_tradnl" sz="2800" dirty="0" err="1">
                <a:solidFill>
                  <a:srgbClr val="FF0000"/>
                </a:solidFill>
              </a:rPr>
              <a:t>barcelona</a:t>
            </a:r>
            <a:r>
              <a:rPr lang="es-ES_tradnl" sz="2800" dirty="0">
                <a:solidFill>
                  <a:srgbClr val="FF0000"/>
                </a:solidFill>
              </a:rPr>
              <a:t>", “</a:t>
            </a:r>
            <a:r>
              <a:rPr lang="es-ES_tradnl" sz="2800" dirty="0" err="1">
                <a:solidFill>
                  <a:srgbClr val="FF0000"/>
                </a:solidFill>
              </a:rPr>
              <a:t>lugo</a:t>
            </a:r>
            <a:r>
              <a:rPr lang="es-ES_tradnl" sz="2800" dirty="0">
                <a:solidFill>
                  <a:srgbClr val="FF0000"/>
                </a:solidFill>
              </a:rPr>
              <a:t>"); </a:t>
            </a:r>
          </a:p>
          <a:p>
            <a:pPr lvl="2">
              <a:spcBef>
                <a:spcPts val="600"/>
              </a:spcBef>
            </a:pPr>
            <a:endParaRPr lang="es-ES_tradnl" sz="2800" dirty="0">
              <a:solidFill>
                <a:srgbClr val="FF0000"/>
              </a:solidFill>
            </a:endParaRPr>
          </a:p>
          <a:p>
            <a:pPr lvl="2"/>
            <a:r>
              <a:rPr lang="es-ES_tradnl" sz="2800" dirty="0">
                <a:solidFill>
                  <a:srgbClr val="FF0000"/>
                </a:solidFill>
              </a:rPr>
              <a:t>echo $ciudades[0]; //Imprime “</a:t>
            </a:r>
            <a:r>
              <a:rPr lang="es-ES_tradnl" sz="2800" dirty="0" err="1">
                <a:solidFill>
                  <a:srgbClr val="FF0000"/>
                </a:solidFill>
              </a:rPr>
              <a:t>madrid</a:t>
            </a:r>
            <a:r>
              <a:rPr lang="es-ES_tradnl" sz="2800" dirty="0">
                <a:solidFill>
                  <a:srgbClr val="FF0000"/>
                </a:solidFill>
              </a:rPr>
              <a:t>”</a:t>
            </a:r>
            <a:endParaRPr lang="es-ES" sz="2800" dirty="0">
              <a:solidFill>
                <a:srgbClr val="FF0000"/>
              </a:solidFill>
            </a:endParaRPr>
          </a:p>
          <a:p>
            <a:pPr lvl="2"/>
            <a:r>
              <a:rPr lang="es-ES_tradnl" sz="2800" dirty="0">
                <a:solidFill>
                  <a:srgbClr val="FF0000"/>
                </a:solidFill>
              </a:rPr>
              <a:t>echo $ciudades[1]; //Imprime “</a:t>
            </a:r>
            <a:r>
              <a:rPr lang="es-ES_tradnl" sz="2800" dirty="0" err="1">
                <a:solidFill>
                  <a:srgbClr val="FF0000"/>
                </a:solidFill>
              </a:rPr>
              <a:t>barcelona</a:t>
            </a:r>
            <a:r>
              <a:rPr lang="es-ES_tradnl" sz="2800" dirty="0">
                <a:solidFill>
                  <a:srgbClr val="FF0000"/>
                </a:solidFill>
              </a:rPr>
              <a:t>”</a:t>
            </a:r>
            <a:endParaRPr lang="es-ES" sz="2800" dirty="0">
              <a:solidFill>
                <a:srgbClr val="FF0000"/>
              </a:solidFill>
            </a:endParaRPr>
          </a:p>
          <a:p>
            <a:pPr lvl="2"/>
            <a:r>
              <a:rPr lang="es-ES_tradnl" sz="2800" dirty="0">
                <a:solidFill>
                  <a:srgbClr val="FF0000"/>
                </a:solidFill>
              </a:rPr>
              <a:t>echo $ciudades[2]; //Imprime “</a:t>
            </a:r>
            <a:r>
              <a:rPr lang="es-ES_tradnl" sz="2800" dirty="0" err="1">
                <a:solidFill>
                  <a:srgbClr val="FF0000"/>
                </a:solidFill>
              </a:rPr>
              <a:t>lugo</a:t>
            </a:r>
            <a:r>
              <a:rPr lang="es-ES_tradnl" sz="2800" dirty="0">
                <a:solidFill>
                  <a:srgbClr val="FF0000"/>
                </a:solidFill>
              </a:rPr>
              <a:t>”    	</a:t>
            </a:r>
          </a:p>
        </p:txBody>
      </p:sp>
      <p:sp>
        <p:nvSpPr>
          <p:cNvPr id="4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ARRAYS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64838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90600" y="1219200"/>
            <a:ext cx="10591800" cy="5062924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ts val="600"/>
              </a:spcBef>
            </a:pPr>
            <a:r>
              <a:rPr lang="es-ES_tradnl" sz="2800" b="1" dirty="0" smtClean="0"/>
              <a:t>CONSTRUCCIÓN DINAMICA</a:t>
            </a:r>
            <a:endParaRPr lang="es-ES_tradnl" sz="2800" b="1" dirty="0"/>
          </a:p>
          <a:p>
            <a:pPr>
              <a:spcBef>
                <a:spcPts val="600"/>
              </a:spcBef>
              <a:buFont typeface="Wingdings" pitchFamily="2" charset="2"/>
              <a:buChar char="v"/>
            </a:pPr>
            <a:r>
              <a:rPr lang="es-ES_tradnl" sz="2800" dirty="0"/>
              <a:t> Se puede insertar nuevos valores a un </a:t>
            </a:r>
            <a:r>
              <a:rPr lang="es-ES_tradnl" sz="2800" dirty="0" err="1"/>
              <a:t>array</a:t>
            </a:r>
            <a:r>
              <a:rPr lang="es-ES_tradnl" sz="2800" dirty="0"/>
              <a:t> dinámicamente, posteriormente a su declaración</a:t>
            </a:r>
            <a:r>
              <a:rPr lang="es-ES_tradnl" sz="2800" dirty="0" smtClean="0"/>
              <a:t>:</a:t>
            </a:r>
            <a:endParaRPr lang="es-ES_tradnl" sz="28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r>
              <a:rPr lang="es-ES_tradnl" sz="2800" dirty="0">
                <a:solidFill>
                  <a:srgbClr val="FF0000"/>
                </a:solidFill>
              </a:rPr>
              <a:t>$ciudades = </a:t>
            </a:r>
            <a:r>
              <a:rPr lang="es-ES_tradnl" sz="2800" dirty="0" err="1">
                <a:solidFill>
                  <a:srgbClr val="FF0000"/>
                </a:solidFill>
              </a:rPr>
              <a:t>array</a:t>
            </a:r>
            <a:r>
              <a:rPr lang="es-ES_tradnl" sz="2800" dirty="0">
                <a:solidFill>
                  <a:srgbClr val="FF0000"/>
                </a:solidFill>
              </a:rPr>
              <a:t>("</a:t>
            </a:r>
            <a:r>
              <a:rPr lang="es-ES_tradnl" sz="2800" dirty="0" err="1">
                <a:solidFill>
                  <a:srgbClr val="FF0000"/>
                </a:solidFill>
              </a:rPr>
              <a:t>madrid</a:t>
            </a:r>
            <a:r>
              <a:rPr lang="es-ES_tradnl" sz="2800" dirty="0">
                <a:solidFill>
                  <a:srgbClr val="FF0000"/>
                </a:solidFill>
              </a:rPr>
              <a:t>", "</a:t>
            </a:r>
            <a:r>
              <a:rPr lang="es-ES_tradnl" sz="2800" dirty="0" err="1">
                <a:solidFill>
                  <a:srgbClr val="FF0000"/>
                </a:solidFill>
              </a:rPr>
              <a:t>barcelona</a:t>
            </a:r>
            <a:r>
              <a:rPr lang="es-ES_tradnl" sz="2800" dirty="0">
                <a:solidFill>
                  <a:srgbClr val="FF0000"/>
                </a:solidFill>
              </a:rPr>
              <a:t>", “</a:t>
            </a:r>
            <a:r>
              <a:rPr lang="es-ES_tradnl" sz="2800" dirty="0" err="1">
                <a:solidFill>
                  <a:srgbClr val="FF0000"/>
                </a:solidFill>
              </a:rPr>
              <a:t>lugo</a:t>
            </a:r>
            <a:r>
              <a:rPr lang="es-ES_tradnl" sz="2800" dirty="0">
                <a:solidFill>
                  <a:srgbClr val="FF0000"/>
                </a:solidFill>
              </a:rPr>
              <a:t>"); </a:t>
            </a:r>
          </a:p>
          <a:p>
            <a:pPr algn="l"/>
            <a:r>
              <a:rPr lang="es-ES_tradnl" sz="2800" dirty="0">
                <a:solidFill>
                  <a:srgbClr val="FF0000"/>
                </a:solidFill>
              </a:rPr>
              <a:t>$ciudades[3] = "</a:t>
            </a:r>
            <a:r>
              <a:rPr lang="es-ES_tradnl" sz="2800" dirty="0" err="1">
                <a:solidFill>
                  <a:srgbClr val="FF0000"/>
                </a:solidFill>
              </a:rPr>
              <a:t>bilbao</a:t>
            </a:r>
            <a:r>
              <a:rPr lang="es-ES_tradnl" sz="2800" dirty="0">
                <a:solidFill>
                  <a:srgbClr val="FF0000"/>
                </a:solidFill>
              </a:rPr>
              <a:t>"; </a:t>
            </a:r>
            <a:endParaRPr lang="es-ES" sz="2800" dirty="0">
              <a:solidFill>
                <a:srgbClr val="FF0000"/>
              </a:solidFill>
            </a:endParaRPr>
          </a:p>
          <a:p>
            <a:pPr algn="l"/>
            <a:r>
              <a:rPr lang="es-ES_tradnl" sz="2800" dirty="0">
                <a:solidFill>
                  <a:srgbClr val="FF0000"/>
                </a:solidFill>
              </a:rPr>
              <a:t>$ciudades[4] = "</a:t>
            </a:r>
            <a:r>
              <a:rPr lang="es-ES_tradnl" sz="2800" dirty="0" err="1">
                <a:solidFill>
                  <a:srgbClr val="FF0000"/>
                </a:solidFill>
              </a:rPr>
              <a:t>leon</a:t>
            </a:r>
            <a:r>
              <a:rPr lang="es-ES_tradnl" sz="2800" dirty="0">
                <a:solidFill>
                  <a:srgbClr val="FF0000"/>
                </a:solidFill>
              </a:rPr>
              <a:t>"; </a:t>
            </a:r>
            <a:endParaRPr lang="es-ES" sz="2800" dirty="0">
              <a:solidFill>
                <a:srgbClr val="FF0000"/>
              </a:solidFill>
            </a:endParaRPr>
          </a:p>
          <a:p>
            <a:pPr algn="l"/>
            <a:r>
              <a:rPr lang="es-ES_tradnl" sz="2800" dirty="0">
                <a:solidFill>
                  <a:srgbClr val="FF0000"/>
                </a:solidFill>
              </a:rPr>
              <a:t>$ciudades[5] = "</a:t>
            </a:r>
            <a:r>
              <a:rPr lang="es-ES_tradnl" sz="2800" dirty="0" err="1">
                <a:solidFill>
                  <a:srgbClr val="FF0000"/>
                </a:solidFill>
              </a:rPr>
              <a:t>segovia</a:t>
            </a:r>
            <a:r>
              <a:rPr lang="es-ES_tradnl" sz="2800" dirty="0">
                <a:solidFill>
                  <a:srgbClr val="FF0000"/>
                </a:solidFill>
              </a:rPr>
              <a:t>"; </a:t>
            </a:r>
            <a:endParaRPr lang="es-ES" sz="280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</a:pPr>
            <a:endParaRPr lang="es-ES_tradnl" sz="2800" dirty="0">
              <a:solidFill>
                <a:srgbClr val="FF0000"/>
              </a:solidFill>
            </a:endParaRPr>
          </a:p>
          <a:p>
            <a:pPr algn="l"/>
            <a:r>
              <a:rPr lang="es-ES_tradnl" sz="2800" dirty="0">
                <a:solidFill>
                  <a:srgbClr val="FF0000"/>
                </a:solidFill>
              </a:rPr>
              <a:t>echo $ciudades[2]; //Imprime “</a:t>
            </a:r>
            <a:r>
              <a:rPr lang="es-ES_tradnl" sz="2800" dirty="0" err="1">
                <a:solidFill>
                  <a:srgbClr val="FF0000"/>
                </a:solidFill>
              </a:rPr>
              <a:t>lugo</a:t>
            </a:r>
            <a:r>
              <a:rPr lang="es-ES_tradnl" sz="2800" dirty="0">
                <a:solidFill>
                  <a:srgbClr val="FF0000"/>
                </a:solidFill>
              </a:rPr>
              <a:t>”</a:t>
            </a:r>
            <a:endParaRPr lang="es-ES" sz="2800" dirty="0">
              <a:solidFill>
                <a:srgbClr val="FF0000"/>
              </a:solidFill>
            </a:endParaRPr>
          </a:p>
          <a:p>
            <a:pPr algn="l"/>
            <a:r>
              <a:rPr lang="es-ES_tradnl" sz="2800" dirty="0">
                <a:solidFill>
                  <a:srgbClr val="FF0000"/>
                </a:solidFill>
              </a:rPr>
              <a:t>echo $ciudades[3]; //Imprime “</a:t>
            </a:r>
            <a:r>
              <a:rPr lang="es-ES_tradnl" sz="2800" dirty="0" err="1">
                <a:solidFill>
                  <a:srgbClr val="FF0000"/>
                </a:solidFill>
              </a:rPr>
              <a:t>bilbao</a:t>
            </a:r>
            <a:r>
              <a:rPr lang="es-ES_tradnl" sz="2800" dirty="0">
                <a:solidFill>
                  <a:srgbClr val="FF0000"/>
                </a:solidFill>
              </a:rPr>
              <a:t>”</a:t>
            </a:r>
            <a:endParaRPr lang="es-ES" sz="2800" dirty="0">
              <a:solidFill>
                <a:srgbClr val="FF0000"/>
              </a:solidFill>
            </a:endParaRPr>
          </a:p>
          <a:p>
            <a:pPr algn="l"/>
            <a:r>
              <a:rPr lang="es-ES_tradnl" sz="2800" dirty="0">
                <a:solidFill>
                  <a:srgbClr val="FF0000"/>
                </a:solidFill>
              </a:rPr>
              <a:t>echo $ciudades[4]; //Imprime “</a:t>
            </a:r>
            <a:r>
              <a:rPr lang="es-ES_tradnl" sz="2800" dirty="0" err="1">
                <a:solidFill>
                  <a:srgbClr val="FF0000"/>
                </a:solidFill>
              </a:rPr>
              <a:t>leon</a:t>
            </a:r>
            <a:r>
              <a:rPr lang="es-ES_tradnl" sz="2800" dirty="0">
                <a:solidFill>
                  <a:srgbClr val="FF0000"/>
                </a:solidFill>
              </a:rPr>
              <a:t>”   	</a:t>
            </a:r>
          </a:p>
        </p:txBody>
      </p:sp>
      <p:sp>
        <p:nvSpPr>
          <p:cNvPr id="4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ARRAYS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0530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43000" y="1905000"/>
            <a:ext cx="10896600" cy="954107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s-ES_tradnl" sz="2800" dirty="0" smtClean="0"/>
              <a:t> Se indexan mediante claves o índices numéricos (enteros no negativos), donde el índice del primer elemento es el 0. </a:t>
            </a:r>
            <a:r>
              <a:rPr lang="es-ES_tradnl" sz="2800" dirty="0" smtClean="0">
                <a:solidFill>
                  <a:srgbClr val="FF0000"/>
                </a:solidFill>
              </a:rPr>
              <a:t>	</a:t>
            </a:r>
            <a:endParaRPr lang="es-ES_tradnl" sz="2800" dirty="0">
              <a:solidFill>
                <a:srgbClr val="FF0000"/>
              </a:solidFill>
            </a:endParaRPr>
          </a:p>
        </p:txBody>
      </p:sp>
      <p:graphicFrame>
        <p:nvGraphicFramePr>
          <p:cNvPr id="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394898"/>
              </p:ext>
            </p:extLst>
          </p:nvPr>
        </p:nvGraphicFramePr>
        <p:xfrm>
          <a:off x="2057400" y="3200400"/>
          <a:ext cx="9334470" cy="3072882"/>
        </p:xfrm>
        <a:graphic>
          <a:graphicData uri="http://schemas.openxmlformats.org/drawingml/2006/table">
            <a:tbl>
              <a:tblPr/>
              <a:tblGrid>
                <a:gridCol w="9334470"/>
              </a:tblGrid>
              <a:tr h="173176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Comic Sans MS" pitchFamily="66" charset="0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</a:t>
                      </a:r>
                      <a:r>
                        <a:rPr kumimoji="0" lang="es-E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dias_semana</a:t>
                      </a: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=</a:t>
                      </a:r>
                      <a:r>
                        <a:rPr kumimoji="0" lang="es-E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array</a:t>
                      </a: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(‘</a:t>
                      </a:r>
                      <a:r>
                        <a:rPr kumimoji="0" lang="es-E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Lunes’,’Martes’,’Miercoles’,’Jueves’,’Viernes</a:t>
                      </a: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’);</a:t>
                      </a:r>
                    </a:p>
                    <a:p>
                      <a:pPr marL="457200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echo $</a:t>
                      </a:r>
                      <a:r>
                        <a:rPr lang="es-ES_tradnl" sz="24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dias_semana</a:t>
                      </a: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[3].” “.$</a:t>
                      </a:r>
                      <a:r>
                        <a:rPr lang="es-ES_tradnl" sz="2400" dirty="0" err="1" smtClean="0">
                          <a:solidFill>
                            <a:srgbClr val="FF0000"/>
                          </a:solidFill>
                          <a:latin typeface="+mn-lt"/>
                        </a:rPr>
                        <a:t>dias_semana</a:t>
                      </a: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[0];</a:t>
                      </a:r>
                    </a:p>
                    <a:p>
                      <a:pPr marL="457200" indent="-4572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           </a:t>
                      </a: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latin typeface="+mn-lt"/>
                          <a:sym typeface="Wingdings" pitchFamily="2" charset="2"/>
                        </a:rPr>
                        <a:t> Imprime Jueves Lunes</a:t>
                      </a:r>
                      <a:endParaRPr lang="es-ES_tradnl" sz="2400" dirty="0" smtClean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7169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Comic Sans MS" pitchFamily="66" charset="0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$medidas=</a:t>
                      </a:r>
                      <a:r>
                        <a:rPr kumimoji="0" lang="es-E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array</a:t>
                      </a: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10, 25, 15);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Comic Sans MS" pitchFamily="66" charset="0"/>
                        <a:buNone/>
                        <a:tabLst/>
                      </a:pP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echo</a:t>
                      </a:r>
                      <a:r>
                        <a:rPr lang="es-ES_tradnl" sz="24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latin typeface="+mn-lt"/>
                        </a:rPr>
                        <a:t>$medidas[0].” ”.$medidas[2];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100000"/>
                        <a:buFont typeface="Comic Sans MS" pitchFamily="66" charset="0"/>
                        <a:buNone/>
                        <a:tabLst/>
                      </a:pPr>
                      <a:r>
                        <a:rPr lang="es-ES_tradnl" sz="2400" dirty="0" smtClean="0">
                          <a:solidFill>
                            <a:srgbClr val="FF0000"/>
                          </a:solidFill>
                          <a:latin typeface="+mn-lt"/>
                          <a:sym typeface="Wingdings" pitchFamily="2" charset="2"/>
                        </a:rPr>
                        <a:t>             </a:t>
                      </a:r>
                      <a:r>
                        <a:rPr lang="es-ES_tradnl" sz="2400" baseline="0" dirty="0" smtClean="0">
                          <a:solidFill>
                            <a:srgbClr val="FF0000"/>
                          </a:solidFill>
                          <a:latin typeface="+mn-lt"/>
                        </a:rPr>
                        <a:t> Imprime 10 15</a:t>
                      </a:r>
                      <a:endParaRPr kumimoji="0" lang="es-E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10 Rectángulo"/>
          <p:cNvSpPr/>
          <p:nvPr/>
        </p:nvSpPr>
        <p:spPr>
          <a:xfrm>
            <a:off x="1143000" y="1232875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kern="0" dirty="0" smtClean="0">
                <a:solidFill>
                  <a:srgbClr val="000000"/>
                </a:solidFill>
              </a:rPr>
              <a:t>ARRAYS ESCALARES (INDEXADOS NUMERICAMENTE)</a:t>
            </a:r>
            <a:endParaRPr lang="es-ES" sz="2800" dirty="0"/>
          </a:p>
        </p:txBody>
      </p:sp>
      <p:sp>
        <p:nvSpPr>
          <p:cNvPr id="12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ARRAYS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6932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35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6836" y="2125916"/>
            <a:ext cx="7085376" cy="6595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7741" y="3062198"/>
            <a:ext cx="6987806" cy="13941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4686897"/>
            <a:ext cx="8826737" cy="14091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4. ARRAYS</a:t>
            </a:r>
            <a:endParaRPr lang="es-ES" sz="4400" dirty="0"/>
          </a:p>
        </p:txBody>
      </p:sp>
      <p:sp>
        <p:nvSpPr>
          <p:cNvPr id="8" name="10 Rectángulo"/>
          <p:cNvSpPr/>
          <p:nvPr/>
        </p:nvSpPr>
        <p:spPr>
          <a:xfrm>
            <a:off x="1143000" y="1232875"/>
            <a:ext cx="876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kern="0" dirty="0" smtClean="0">
                <a:solidFill>
                  <a:srgbClr val="000000"/>
                </a:solidFill>
              </a:rPr>
              <a:t>ARRAYS ESCALARES (INDEXADOS NUMERICAMENTE)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092162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1066800" y="1169726"/>
            <a:ext cx="411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kern="0" dirty="0" smtClean="0">
                <a:solidFill>
                  <a:srgbClr val="000000"/>
                </a:solidFill>
              </a:rPr>
              <a:t>ARRAYS </a:t>
            </a:r>
            <a:r>
              <a:rPr lang="es-ES" sz="2800" b="1" kern="0" dirty="0">
                <a:solidFill>
                  <a:srgbClr val="000000"/>
                </a:solidFill>
              </a:rPr>
              <a:t>ASOCIATIVOS</a:t>
            </a:r>
            <a:endParaRPr lang="es-ES" sz="28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56249" y="1754918"/>
            <a:ext cx="10842812" cy="2505301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spcBef>
                <a:spcPct val="20000"/>
              </a:spcBef>
              <a:buFont typeface="Wingdings" pitchFamily="2" charset="2"/>
              <a:buChar char="v"/>
            </a:pPr>
            <a:r>
              <a:rPr lang="es-ES_tradnl" sz="2800" dirty="0" err="1"/>
              <a:t>Array</a:t>
            </a:r>
            <a:r>
              <a:rPr lang="es-ES_tradnl" sz="2800" dirty="0"/>
              <a:t> indexado por una clave de tipo cadena. 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v"/>
            </a:pPr>
            <a:r>
              <a:rPr lang="es-ES_tradnl" sz="2800" dirty="0" smtClean="0"/>
              <a:t>Está </a:t>
            </a:r>
            <a:r>
              <a:rPr lang="es-ES_tradnl" sz="2800" dirty="0"/>
              <a:t>formado por conjuntos de parejas índice =&gt; valor, donde los índices son </a:t>
            </a:r>
            <a:r>
              <a:rPr lang="es-ES_tradnl" sz="2800" dirty="0" err="1"/>
              <a:t>strings</a:t>
            </a:r>
            <a:r>
              <a:rPr lang="es-ES_tradnl" sz="2800" dirty="0"/>
              <a:t> o cadenas de texto. </a:t>
            </a:r>
            <a:endParaRPr lang="es-ES_tradnl" sz="2800" dirty="0" smtClean="0"/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v"/>
            </a:pPr>
            <a:r>
              <a:rPr lang="es-ES_tradnl" sz="2800" dirty="0"/>
              <a:t>Acceso a los elementos de un </a:t>
            </a:r>
            <a:r>
              <a:rPr lang="es-ES_tradnl" sz="2800" dirty="0" err="1"/>
              <a:t>array</a:t>
            </a:r>
            <a:r>
              <a:rPr lang="es-ES_tradnl" sz="2800" dirty="0"/>
              <a:t> asociativo</a:t>
            </a:r>
            <a:r>
              <a:rPr lang="es-ES_tradnl" sz="2800" dirty="0" smtClean="0"/>
              <a:t>:</a:t>
            </a:r>
            <a:endParaRPr lang="es-ES_tradnl" sz="2800" dirty="0"/>
          </a:p>
          <a:p>
            <a:pPr marL="457200" indent="-457200" algn="ctr">
              <a:spcBef>
                <a:spcPct val="20000"/>
              </a:spcBef>
            </a:pPr>
            <a:r>
              <a:rPr lang="es-ES_tradnl" sz="2800" dirty="0">
                <a:solidFill>
                  <a:srgbClr val="FF0000"/>
                </a:solidFill>
              </a:rPr>
              <a:t>$nombre['identificador'] =valor;</a:t>
            </a:r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ARRAYS</a:t>
            </a:r>
            <a:endParaRPr lang="es-ES" sz="4400" dirty="0"/>
          </a:p>
        </p:txBody>
      </p:sp>
      <p:graphicFrame>
        <p:nvGraphicFramePr>
          <p:cNvPr id="6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54908"/>
              </p:ext>
            </p:extLst>
          </p:nvPr>
        </p:nvGraphicFramePr>
        <p:xfrm>
          <a:off x="1730713" y="4260219"/>
          <a:ext cx="9493884" cy="2468880"/>
        </p:xfrm>
        <a:graphic>
          <a:graphicData uri="http://schemas.openxmlformats.org/drawingml/2006/table">
            <a:tbl>
              <a:tblPr/>
              <a:tblGrid>
                <a:gridCol w="9493884"/>
              </a:tblGrid>
              <a:tr h="658198">
                <a:tc>
                  <a:txBody>
                    <a:bodyPr/>
                    <a:lstStyle/>
                    <a:p>
                      <a:pPr marL="4763" marR="0" lvl="0" indent="-47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$coche = </a:t>
                      </a:r>
                      <a:r>
                        <a:rPr kumimoji="0" lang="es-ES_tradnl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array</a:t>
                      </a:r>
                      <a:r>
                        <a:rPr kumimoji="0" lang="es-ES_tradn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(‘marca’=&gt;’mercedes’, ‘matricula’=&gt;’4567’, ‘modelo’=&gt;’clase-E’, ‘color’=&gt;’negro’);</a:t>
                      </a:r>
                    </a:p>
                    <a:p>
                      <a:pPr marL="4763" marR="0" lvl="0" indent="-47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echo $coche[‘marca’]; </a:t>
                      </a:r>
                      <a:r>
                        <a:rPr kumimoji="0" lang="es-ES_tradn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 Imprime mercedes</a:t>
                      </a:r>
                      <a:endParaRPr kumimoji="0" lang="es-ES_tradnl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357188" marR="0" lvl="1" indent="-357188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$color = </a:t>
                      </a:r>
                      <a:r>
                        <a:rPr kumimoji="0" lang="es-ES_tradnl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array</a:t>
                      </a:r>
                      <a:r>
                        <a:rPr kumimoji="0" lang="es-ES_tradn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 (‘rojo’=&gt;101, ‘verde’=&gt;51, ‘azul’=&gt;255);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Echo $color[‘rojo’]  </a:t>
                      </a:r>
                      <a:r>
                        <a:rPr kumimoji="0" lang="es-ES_tradnl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sym typeface="Wingdings" pitchFamily="2" charset="2"/>
                        </a:rPr>
                        <a:t> Imprime 101</a:t>
                      </a:r>
                      <a:endParaRPr kumimoji="0" lang="es-E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945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37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4231" y="1879918"/>
            <a:ext cx="7679768" cy="7223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0301" y="2939523"/>
            <a:ext cx="7561891" cy="13474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1547" y="4672675"/>
            <a:ext cx="7623413" cy="13375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ARRAYS</a:t>
            </a:r>
            <a:endParaRPr lang="es-ES" sz="4400" dirty="0"/>
          </a:p>
        </p:txBody>
      </p:sp>
      <p:sp>
        <p:nvSpPr>
          <p:cNvPr id="10" name="10 Rectángulo"/>
          <p:cNvSpPr/>
          <p:nvPr/>
        </p:nvSpPr>
        <p:spPr>
          <a:xfrm>
            <a:off x="1295400" y="1232875"/>
            <a:ext cx="7020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kern="0" dirty="0" smtClean="0">
                <a:solidFill>
                  <a:srgbClr val="000000"/>
                </a:solidFill>
              </a:rPr>
              <a:t>ARRAYS ASOCIATIVOS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552543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38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6340" y="2477660"/>
            <a:ext cx="7471645" cy="28272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ARRAYS</a:t>
            </a:r>
            <a:endParaRPr lang="es-ES" sz="4400" dirty="0"/>
          </a:p>
        </p:txBody>
      </p:sp>
      <p:sp>
        <p:nvSpPr>
          <p:cNvPr id="8" name="10 Rectángulo"/>
          <p:cNvSpPr/>
          <p:nvPr/>
        </p:nvSpPr>
        <p:spPr>
          <a:xfrm>
            <a:off x="1066800" y="1169726"/>
            <a:ext cx="411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kern="0" dirty="0" smtClean="0">
                <a:solidFill>
                  <a:srgbClr val="000000"/>
                </a:solidFill>
              </a:rPr>
              <a:t>ARRAYS </a:t>
            </a:r>
            <a:r>
              <a:rPr lang="es-ES" sz="2800" b="1" kern="0" dirty="0">
                <a:solidFill>
                  <a:srgbClr val="000000"/>
                </a:solidFill>
              </a:rPr>
              <a:t>ASOCIATIVOS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473152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1143000" y="1155422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dirty="0" smtClean="0"/>
              <a:t>AÑADIR ELEMENTOS A UN ARRAY</a:t>
            </a:r>
            <a:endParaRPr lang="es-ES" sz="2800" dirty="0"/>
          </a:p>
        </p:txBody>
      </p:sp>
      <p:sp>
        <p:nvSpPr>
          <p:cNvPr id="13" name="5 Rectángulo"/>
          <p:cNvSpPr>
            <a:spLocks noChangeArrowheads="1"/>
          </p:cNvSpPr>
          <p:nvPr/>
        </p:nvSpPr>
        <p:spPr bwMode="auto">
          <a:xfrm>
            <a:off x="1066800" y="1752600"/>
            <a:ext cx="8353425" cy="4632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/>
              <a:t>     echo “Añadimos el color violeta&lt;br&gt;”; </a:t>
            </a:r>
          </a:p>
          <a:p>
            <a:pPr>
              <a:spcAft>
                <a:spcPts val="600"/>
              </a:spcAft>
            </a:pPr>
            <a:r>
              <a:rPr lang="es-ES" sz="2000">
                <a:solidFill>
                  <a:srgbClr val="FF0000"/>
                </a:solidFill>
              </a:rPr>
              <a:t>     $colors[]=”violeta”; </a:t>
            </a:r>
          </a:p>
          <a:p>
            <a:pPr>
              <a:spcAft>
                <a:spcPts val="600"/>
              </a:spcAft>
            </a:pPr>
            <a:r>
              <a:rPr lang="es-ES" sz="2000"/>
              <a:t>     echo “Hay “.count($colors).” elementos, que son: “; </a:t>
            </a:r>
          </a:p>
          <a:p>
            <a:pPr>
              <a:spcAft>
                <a:spcPts val="600"/>
              </a:spcAft>
            </a:pPr>
            <a:r>
              <a:rPr lang="en-US" sz="2000"/>
              <a:t>     for($i=0;$i&lt;count($colors) + 1;$i++) </a:t>
            </a:r>
          </a:p>
          <a:p>
            <a:pPr>
              <a:spcAft>
                <a:spcPts val="600"/>
              </a:spcAft>
            </a:pPr>
            <a:r>
              <a:rPr lang="es-ES" sz="2000"/>
              <a:t>           echo $colors[$i].”, “;</a:t>
            </a:r>
          </a:p>
          <a:p>
            <a:pPr>
              <a:spcAft>
                <a:spcPts val="600"/>
              </a:spcAft>
            </a:pPr>
            <a:r>
              <a:rPr lang="es-ES" sz="2000">
                <a:solidFill>
                  <a:srgbClr val="FF0000"/>
                </a:solidFill>
              </a:rPr>
              <a:t>     </a:t>
            </a:r>
            <a:r>
              <a:rPr lang="es-ES" sz="200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s-ES" sz="2000">
                <a:solidFill>
                  <a:srgbClr val="FF0000"/>
                </a:solidFill>
              </a:rPr>
              <a:t>Hay 5 elementos, que son: rojo, , azul, rosa, amarillo, violeta, </a:t>
            </a:r>
            <a:r>
              <a:rPr lang="es-ES" sz="2000"/>
              <a:t> </a:t>
            </a:r>
          </a:p>
          <a:p>
            <a:pPr>
              <a:spcAft>
                <a:spcPts val="600"/>
              </a:spcAft>
            </a:pPr>
            <a:r>
              <a:rPr lang="es-ES" sz="2000"/>
              <a:t>     echo “Añadimos el color marron&lt;br&gt;”; </a:t>
            </a:r>
          </a:p>
          <a:p>
            <a:pPr>
              <a:spcAft>
                <a:spcPts val="600"/>
              </a:spcAft>
            </a:pPr>
            <a:r>
              <a:rPr lang="es-ES" sz="2000"/>
              <a:t>     </a:t>
            </a:r>
            <a:r>
              <a:rPr lang="es-ES" sz="2000">
                <a:solidFill>
                  <a:srgbClr val="FF0000"/>
                </a:solidFill>
              </a:rPr>
              <a:t>$colors[1]=”marron”; </a:t>
            </a:r>
          </a:p>
          <a:p>
            <a:pPr>
              <a:spcAft>
                <a:spcPts val="600"/>
              </a:spcAft>
            </a:pPr>
            <a:r>
              <a:rPr lang="es-ES" sz="2000"/>
              <a:t>     echo “Hay “.count($colors).” elementos, que son: “; </a:t>
            </a:r>
          </a:p>
          <a:p>
            <a:pPr>
              <a:spcAft>
                <a:spcPts val="600"/>
              </a:spcAft>
            </a:pPr>
            <a:r>
              <a:rPr lang="en-US" sz="2000"/>
              <a:t>     for($i=0;$i&lt;count($colors) ;$i++) </a:t>
            </a:r>
          </a:p>
          <a:p>
            <a:pPr>
              <a:spcAft>
                <a:spcPts val="600"/>
              </a:spcAft>
            </a:pPr>
            <a:r>
              <a:rPr lang="es-ES" sz="2000"/>
              <a:t>           echo $colors[$i].”, “; </a:t>
            </a:r>
          </a:p>
          <a:p>
            <a:pPr>
              <a:spcAft>
                <a:spcPts val="600"/>
              </a:spcAft>
            </a:pPr>
            <a:r>
              <a:rPr lang="es-ES" sz="2000"/>
              <a:t>?&gt;  </a:t>
            </a:r>
            <a:r>
              <a:rPr lang="es-ES" sz="200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s-ES" sz="2000">
                <a:solidFill>
                  <a:srgbClr val="FF0000"/>
                </a:solidFill>
              </a:rPr>
              <a:t>Hay 6 elementos, que son: rojo, marron, azul, rosa, amarillo, violeta,</a:t>
            </a:r>
            <a:r>
              <a:rPr lang="es-ES" sz="2000"/>
              <a:t> </a:t>
            </a:r>
          </a:p>
        </p:txBody>
      </p:sp>
      <p:sp>
        <p:nvSpPr>
          <p:cNvPr id="14" name="4 Rectángulo"/>
          <p:cNvSpPr>
            <a:spLocks noChangeArrowheads="1"/>
          </p:cNvSpPr>
          <p:nvPr/>
        </p:nvSpPr>
        <p:spPr bwMode="auto">
          <a:xfrm>
            <a:off x="8472489" y="2452069"/>
            <a:ext cx="1944687" cy="954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>
                <a:solidFill>
                  <a:schemeClr val="accent2"/>
                </a:solidFill>
              </a:rPr>
              <a:t>Cuando insertemos un elemento sin indicar ningún índice,  PHP lo añade al final. </a:t>
            </a:r>
          </a:p>
        </p:txBody>
      </p:sp>
      <p:cxnSp>
        <p:nvCxnSpPr>
          <p:cNvPr id="15" name="5 Conector recto de flecha"/>
          <p:cNvCxnSpPr>
            <a:cxnSpLocks noChangeShapeType="1"/>
          </p:cNvCxnSpPr>
          <p:nvPr/>
        </p:nvCxnSpPr>
        <p:spPr bwMode="auto">
          <a:xfrm>
            <a:off x="5016500" y="2883868"/>
            <a:ext cx="3455988" cy="0"/>
          </a:xfrm>
          <a:prstGeom prst="straightConnector1">
            <a:avLst/>
          </a:prstGeom>
          <a:noFill/>
          <a:ln w="15875" cmpd="thickThin" algn="ctr">
            <a:solidFill>
              <a:srgbClr val="993300"/>
            </a:solidFill>
            <a:round/>
            <a:headEnd/>
            <a:tailEnd type="arrow" w="med" len="med"/>
          </a:ln>
        </p:spPr>
      </p:cxnSp>
      <p:sp>
        <p:nvSpPr>
          <p:cNvPr id="16" name="4 Rectángulo"/>
          <p:cNvSpPr>
            <a:spLocks noChangeArrowheads="1"/>
          </p:cNvSpPr>
          <p:nvPr/>
        </p:nvSpPr>
        <p:spPr bwMode="auto">
          <a:xfrm>
            <a:off x="8472489" y="4593605"/>
            <a:ext cx="1944687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s-ES" sz="1400">
                <a:solidFill>
                  <a:schemeClr val="accent2"/>
                </a:solidFill>
              </a:rPr>
              <a:t>Insertamos un elemento en el espacio anterior verde</a:t>
            </a:r>
          </a:p>
        </p:txBody>
      </p:sp>
      <p:cxnSp>
        <p:nvCxnSpPr>
          <p:cNvPr id="17" name="5 Conector recto de flecha"/>
          <p:cNvCxnSpPr>
            <a:cxnSpLocks noChangeShapeType="1"/>
          </p:cNvCxnSpPr>
          <p:nvPr/>
        </p:nvCxnSpPr>
        <p:spPr bwMode="auto">
          <a:xfrm>
            <a:off x="5016500" y="5025405"/>
            <a:ext cx="3455988" cy="0"/>
          </a:xfrm>
          <a:prstGeom prst="straightConnector1">
            <a:avLst/>
          </a:prstGeom>
          <a:noFill/>
          <a:ln w="15875" cmpd="thickThin" algn="ctr">
            <a:solidFill>
              <a:srgbClr val="993300"/>
            </a:solidFill>
            <a:round/>
            <a:headEnd/>
            <a:tailEnd type="arrow" w="med" len="med"/>
          </a:ln>
        </p:spPr>
      </p:cxnSp>
      <p:sp>
        <p:nvSpPr>
          <p:cNvPr id="12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ARRAYS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7988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19200" y="1111516"/>
            <a:ext cx="10058399" cy="5521512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spcBef>
                <a:spcPct val="20000"/>
              </a:spcBef>
              <a:defRPr/>
            </a:pPr>
            <a:r>
              <a:rPr lang="es-ES_tradnl" sz="2800" b="1" dirty="0"/>
              <a:t>Reglas básicas para las instrucciones: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s-ES_tradnl" sz="2800" dirty="0"/>
              <a:t>PHP es sensible a las mayúsculas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s-ES_tradnl" sz="2800" dirty="0"/>
              <a:t>Las instrucciones deben acabar en punto y coma (;) como en C. La marca final ?&gt; implica un ;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v"/>
              <a:defRPr/>
            </a:pPr>
            <a:r>
              <a:rPr lang="es-ES_tradnl" sz="2800" dirty="0"/>
              <a:t>Los comentarios son iguales que en </a:t>
            </a:r>
            <a:r>
              <a:rPr lang="es-ES_tradnl" sz="2800" dirty="0" err="1"/>
              <a:t>Javascript</a:t>
            </a:r>
            <a:r>
              <a:rPr lang="es-ES_tradnl" sz="2800" dirty="0"/>
              <a:t> ó C: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es-ES_tradnl" sz="2800" dirty="0"/>
              <a:t>	- //</a:t>
            </a:r>
            <a:r>
              <a:rPr lang="es-ES_tradnl" sz="2800" dirty="0">
                <a:sym typeface="Wingdings" pitchFamily="2" charset="2"/>
              </a:rPr>
              <a:t> Para comentar una línea (estilo C++ y Java)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es-ES_tradnl" sz="2800" dirty="0">
                <a:solidFill>
                  <a:srgbClr val="FF0000"/>
                </a:solidFill>
              </a:rPr>
              <a:t>		</a:t>
            </a:r>
            <a:r>
              <a:rPr lang="es-ES_tradnl" sz="2800" dirty="0" err="1">
                <a:solidFill>
                  <a:srgbClr val="FF0000"/>
                </a:solidFill>
              </a:rPr>
              <a:t>print</a:t>
            </a:r>
            <a:r>
              <a:rPr lang="es-ES_tradnl" sz="2800" dirty="0">
                <a:solidFill>
                  <a:srgbClr val="FF0000"/>
                </a:solidFill>
              </a:rPr>
              <a:t> “hola”; // Comentario de una línea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es-ES_tradnl" sz="2800" dirty="0"/>
              <a:t> </a:t>
            </a:r>
            <a:r>
              <a:rPr lang="es-ES_tradnl" sz="2800" dirty="0">
                <a:sym typeface="Wingdings" pitchFamily="2" charset="2"/>
              </a:rPr>
              <a:t>	- </a:t>
            </a:r>
            <a:r>
              <a:rPr lang="es-ES_tradnl" sz="2800" dirty="0"/>
              <a:t>/* y * /</a:t>
            </a:r>
            <a:r>
              <a:rPr lang="es-ES_tradnl" sz="2800" dirty="0">
                <a:sym typeface="Wingdings" pitchFamily="2" charset="2"/>
              </a:rPr>
              <a:t>Para comentar más de una línea (estilo C)</a:t>
            </a:r>
            <a:r>
              <a:rPr lang="es-ES_tradnl" sz="2800" dirty="0"/>
              <a:t>	</a:t>
            </a:r>
            <a:endParaRPr lang="es-ES_tradnl" sz="2800" dirty="0" smtClean="0"/>
          </a:p>
          <a:p>
            <a:pPr marL="457200" indent="-457200">
              <a:spcBef>
                <a:spcPct val="20000"/>
              </a:spcBef>
              <a:defRPr/>
            </a:pPr>
            <a:r>
              <a:rPr lang="es-ES_tradnl" sz="2800" dirty="0" smtClean="0">
                <a:solidFill>
                  <a:srgbClr val="FF0000"/>
                </a:solidFill>
              </a:rPr>
              <a:t>		/* </a:t>
            </a:r>
            <a:r>
              <a:rPr lang="es-ES_tradnl" sz="2800" dirty="0">
                <a:solidFill>
                  <a:srgbClr val="FF0000"/>
                </a:solidFill>
              </a:rPr>
              <a:t>Comentario de</a:t>
            </a:r>
            <a:br>
              <a:rPr lang="es-ES_tradnl" sz="2800" dirty="0">
                <a:solidFill>
                  <a:srgbClr val="FF0000"/>
                </a:solidFill>
              </a:rPr>
            </a:br>
            <a:r>
              <a:rPr lang="es-ES_tradnl" sz="2800" dirty="0">
                <a:solidFill>
                  <a:srgbClr val="FF0000"/>
                </a:solidFill>
              </a:rPr>
              <a:t>	</a:t>
            </a:r>
            <a:r>
              <a:rPr lang="es-ES_tradnl" sz="2800" dirty="0" smtClean="0">
                <a:solidFill>
                  <a:srgbClr val="FF0000"/>
                </a:solidFill>
              </a:rPr>
              <a:t>	varias </a:t>
            </a:r>
            <a:r>
              <a:rPr lang="es-ES_tradnl" sz="2800" dirty="0">
                <a:solidFill>
                  <a:srgbClr val="FF0000"/>
                </a:solidFill>
              </a:rPr>
              <a:t>líneas */ 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es-ES" sz="2800" i="1" dirty="0">
                <a:solidFill>
                  <a:srgbClr val="FF0000"/>
                </a:solidFill>
              </a:rPr>
              <a:t>	</a:t>
            </a:r>
            <a:r>
              <a:rPr lang="es-ES" sz="2800" i="1" dirty="0"/>
              <a:t>-</a:t>
            </a:r>
            <a:r>
              <a:rPr lang="es-ES" sz="2800" i="1" dirty="0">
                <a:solidFill>
                  <a:srgbClr val="FF0000"/>
                </a:solidFill>
              </a:rPr>
              <a:t> </a:t>
            </a:r>
            <a:r>
              <a:rPr lang="es-ES" sz="2800" dirty="0"/>
              <a:t># </a:t>
            </a:r>
            <a:r>
              <a:rPr lang="es-ES" sz="2800" dirty="0">
                <a:sym typeface="Wingdings" pitchFamily="2" charset="2"/>
              </a:rPr>
              <a:t> </a:t>
            </a:r>
            <a:r>
              <a:rPr lang="es-ES" sz="2800" dirty="0"/>
              <a:t>Comentarios estilo </a:t>
            </a:r>
            <a:r>
              <a:rPr lang="es-ES" sz="2800" dirty="0" err="1"/>
              <a:t>shell</a:t>
            </a:r>
            <a:endParaRPr lang="es-ES" sz="2800" dirty="0"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1. </a:t>
            </a:r>
            <a:r>
              <a:rPr lang="es-ES" sz="4400" dirty="0" smtClean="0"/>
              <a:t>SINTAXIS BASICA DE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95334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1066800" y="1166551"/>
            <a:ext cx="7020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dirty="0" smtClean="0"/>
              <a:t>ELIMINAR ELEMENTOS DE UN ARRAY</a:t>
            </a:r>
            <a:endParaRPr lang="es-ES" sz="2800" b="1" dirty="0"/>
          </a:p>
        </p:txBody>
      </p:sp>
      <p:sp>
        <p:nvSpPr>
          <p:cNvPr id="8" name="3 Rectángulo"/>
          <p:cNvSpPr>
            <a:spLocks noChangeArrowheads="1"/>
          </p:cNvSpPr>
          <p:nvPr/>
        </p:nvSpPr>
        <p:spPr bwMode="auto">
          <a:xfrm>
            <a:off x="1151125" y="1689771"/>
            <a:ext cx="8280400" cy="50013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s-ES" sz="2200" dirty="0"/>
              <a:t>&lt;?</a:t>
            </a:r>
            <a:r>
              <a:rPr lang="es-ES" sz="2200" dirty="0" err="1"/>
              <a:t>php</a:t>
            </a:r>
            <a:r>
              <a:rPr lang="es-ES" sz="2200" dirty="0"/>
              <a:t>  </a:t>
            </a:r>
          </a:p>
          <a:p>
            <a:pPr>
              <a:spcAft>
                <a:spcPts val="600"/>
              </a:spcAft>
            </a:pPr>
            <a:r>
              <a:rPr lang="es-ES" sz="2200" dirty="0"/>
              <a:t>       $</a:t>
            </a:r>
            <a:r>
              <a:rPr lang="es-ES" sz="2200" dirty="0" err="1"/>
              <a:t>colors</a:t>
            </a:r>
            <a:r>
              <a:rPr lang="es-ES" sz="2200" dirty="0"/>
              <a:t>=</a:t>
            </a:r>
            <a:r>
              <a:rPr lang="es-ES" sz="2200" dirty="0" err="1"/>
              <a:t>array</a:t>
            </a:r>
            <a:r>
              <a:rPr lang="es-ES" sz="2200" dirty="0"/>
              <a:t>(“</a:t>
            </a:r>
            <a:r>
              <a:rPr lang="es-ES" sz="2200" dirty="0" err="1"/>
              <a:t>rojo”,”verde”,”azul”,”rosa”,”amarillo</a:t>
            </a:r>
            <a:r>
              <a:rPr lang="es-ES" sz="2200" dirty="0"/>
              <a:t>”); </a:t>
            </a:r>
          </a:p>
          <a:p>
            <a:pPr>
              <a:spcAft>
                <a:spcPts val="600"/>
              </a:spcAft>
            </a:pPr>
            <a:r>
              <a:rPr lang="es-ES" sz="2200" dirty="0"/>
              <a:t>       echo “Hay “.</a:t>
            </a:r>
            <a:r>
              <a:rPr lang="es-ES" sz="2200" dirty="0" err="1"/>
              <a:t>count</a:t>
            </a:r>
            <a:r>
              <a:rPr lang="es-ES" sz="2200" dirty="0"/>
              <a:t>($</a:t>
            </a:r>
            <a:r>
              <a:rPr lang="es-ES" sz="2200" dirty="0" err="1"/>
              <a:t>colors</a:t>
            </a:r>
            <a:r>
              <a:rPr lang="es-ES" sz="2200" dirty="0"/>
              <a:t>).” elementos, que son: “; 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       for ($</a:t>
            </a:r>
            <a:r>
              <a:rPr lang="en-US" sz="2200" dirty="0" err="1"/>
              <a:t>i</a:t>
            </a:r>
            <a:r>
              <a:rPr lang="en-US" sz="2200" dirty="0"/>
              <a:t>=0;$</a:t>
            </a:r>
            <a:r>
              <a:rPr lang="en-US" sz="2200" dirty="0" err="1"/>
              <a:t>i</a:t>
            </a:r>
            <a:r>
              <a:rPr lang="en-US" sz="2200" dirty="0"/>
              <a:t>&lt;count($colors);$</a:t>
            </a:r>
            <a:r>
              <a:rPr lang="en-US" sz="2200" dirty="0" err="1"/>
              <a:t>i</a:t>
            </a:r>
            <a:r>
              <a:rPr lang="en-US" sz="2200" dirty="0"/>
              <a:t>++) </a:t>
            </a:r>
          </a:p>
          <a:p>
            <a:pPr>
              <a:spcAft>
                <a:spcPts val="600"/>
              </a:spcAft>
            </a:pPr>
            <a:r>
              <a:rPr lang="es-ES" sz="2200" dirty="0"/>
              <a:t>                echo $</a:t>
            </a:r>
            <a:r>
              <a:rPr lang="es-ES" sz="2200" dirty="0" err="1"/>
              <a:t>colors</a:t>
            </a:r>
            <a:r>
              <a:rPr lang="es-ES" sz="2200" dirty="0"/>
              <a:t>[$i].”, “; </a:t>
            </a:r>
          </a:p>
          <a:p>
            <a:pPr>
              <a:spcAft>
                <a:spcPts val="600"/>
              </a:spcAft>
            </a:pPr>
            <a:r>
              <a:rPr lang="es-ES" sz="2200" dirty="0">
                <a:solidFill>
                  <a:srgbClr val="FF0000"/>
                </a:solidFill>
              </a:rPr>
              <a:t>       </a:t>
            </a:r>
            <a:r>
              <a:rPr lang="es-ES" sz="22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s-ES" sz="2200" dirty="0">
                <a:solidFill>
                  <a:srgbClr val="FF0000"/>
                </a:solidFill>
              </a:rPr>
              <a:t>Hay 5 elementos, que son: rojo, verde, azul, rosa, amarillo, </a:t>
            </a:r>
          </a:p>
          <a:p>
            <a:pPr>
              <a:spcAft>
                <a:spcPts val="600"/>
              </a:spcAft>
            </a:pPr>
            <a:r>
              <a:rPr lang="es-ES" sz="2200" dirty="0"/>
              <a:t>       echo “Eliminamos el color verde&lt;</a:t>
            </a:r>
            <a:r>
              <a:rPr lang="es-ES" sz="2200" dirty="0" err="1"/>
              <a:t>br</a:t>
            </a:r>
            <a:r>
              <a:rPr lang="es-ES" sz="2200" dirty="0"/>
              <a:t>&gt;”; </a:t>
            </a:r>
          </a:p>
          <a:p>
            <a:pPr>
              <a:spcAft>
                <a:spcPts val="600"/>
              </a:spcAft>
            </a:pPr>
            <a:r>
              <a:rPr lang="es-ES" sz="2200" dirty="0">
                <a:solidFill>
                  <a:srgbClr val="FF0000"/>
                </a:solidFill>
              </a:rPr>
              <a:t>       </a:t>
            </a:r>
            <a:r>
              <a:rPr lang="es-ES" sz="2200" dirty="0" err="1">
                <a:solidFill>
                  <a:srgbClr val="FF0000"/>
                </a:solidFill>
              </a:rPr>
              <a:t>unset</a:t>
            </a:r>
            <a:r>
              <a:rPr lang="es-ES" sz="2200" dirty="0">
                <a:solidFill>
                  <a:srgbClr val="FF0000"/>
                </a:solidFill>
              </a:rPr>
              <a:t>($</a:t>
            </a:r>
            <a:r>
              <a:rPr lang="es-ES" sz="2200" dirty="0" err="1">
                <a:solidFill>
                  <a:srgbClr val="FF0000"/>
                </a:solidFill>
              </a:rPr>
              <a:t>colors</a:t>
            </a:r>
            <a:r>
              <a:rPr lang="es-ES" sz="2200" dirty="0">
                <a:solidFill>
                  <a:srgbClr val="FF0000"/>
                </a:solidFill>
              </a:rPr>
              <a:t>[1]);  </a:t>
            </a:r>
          </a:p>
          <a:p>
            <a:pPr>
              <a:spcAft>
                <a:spcPts val="600"/>
              </a:spcAft>
            </a:pPr>
            <a:r>
              <a:rPr lang="es-ES" sz="2200" dirty="0"/>
              <a:t>       echo “Hay “.</a:t>
            </a:r>
            <a:r>
              <a:rPr lang="es-ES" sz="2200" dirty="0" err="1"/>
              <a:t>count</a:t>
            </a:r>
            <a:r>
              <a:rPr lang="es-ES" sz="2200" dirty="0"/>
              <a:t>($</a:t>
            </a:r>
            <a:r>
              <a:rPr lang="es-ES" sz="2200" dirty="0" err="1"/>
              <a:t>colors</a:t>
            </a:r>
            <a:r>
              <a:rPr lang="es-ES" sz="2200" dirty="0"/>
              <a:t>).” elementos, que son: “; </a:t>
            </a:r>
          </a:p>
          <a:p>
            <a:pPr>
              <a:spcAft>
                <a:spcPts val="600"/>
              </a:spcAft>
            </a:pPr>
            <a:r>
              <a:rPr lang="en-US" sz="2200" dirty="0"/>
              <a:t>       for($</a:t>
            </a:r>
            <a:r>
              <a:rPr lang="en-US" sz="2200" dirty="0" err="1"/>
              <a:t>i</a:t>
            </a:r>
            <a:r>
              <a:rPr lang="en-US" sz="2200" dirty="0"/>
              <a:t>=0;$</a:t>
            </a:r>
            <a:r>
              <a:rPr lang="en-US" sz="2200" dirty="0" err="1"/>
              <a:t>i</a:t>
            </a:r>
            <a:r>
              <a:rPr lang="en-US" sz="2200" dirty="0"/>
              <a:t>&lt;count($colors) + 1</a:t>
            </a:r>
            <a:r>
              <a:rPr lang="en-US" sz="2200" dirty="0" smtClean="0"/>
              <a:t>; $</a:t>
            </a:r>
            <a:r>
              <a:rPr lang="en-US" sz="2200" dirty="0" err="1"/>
              <a:t>i</a:t>
            </a:r>
            <a:r>
              <a:rPr lang="en-US" sz="2200" dirty="0"/>
              <a:t>++) </a:t>
            </a:r>
          </a:p>
          <a:p>
            <a:pPr>
              <a:spcAft>
                <a:spcPts val="600"/>
              </a:spcAft>
            </a:pPr>
            <a:r>
              <a:rPr lang="es-ES" sz="2200" dirty="0"/>
              <a:t>               echo $</a:t>
            </a:r>
            <a:r>
              <a:rPr lang="es-ES" sz="2200" dirty="0" err="1"/>
              <a:t>colors</a:t>
            </a:r>
            <a:r>
              <a:rPr lang="es-ES" sz="2200" dirty="0"/>
              <a:t>[$i].”, “; </a:t>
            </a:r>
          </a:p>
          <a:p>
            <a:pPr>
              <a:spcAft>
                <a:spcPts val="600"/>
              </a:spcAft>
            </a:pPr>
            <a:r>
              <a:rPr lang="es-ES" sz="2200" dirty="0"/>
              <a:t>     </a:t>
            </a:r>
            <a:r>
              <a:rPr lang="es-ES" sz="2200" dirty="0">
                <a:solidFill>
                  <a:srgbClr val="FF0000"/>
                </a:solidFill>
              </a:rPr>
              <a:t>  </a:t>
            </a:r>
            <a:r>
              <a:rPr lang="es-ES" sz="22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s-ES" sz="2200" dirty="0">
                <a:solidFill>
                  <a:srgbClr val="FF0000"/>
                </a:solidFill>
              </a:rPr>
              <a:t>Hay 4 elementos, que son: rojo, , azul, rosa, amarillo, </a:t>
            </a:r>
          </a:p>
        </p:txBody>
      </p:sp>
      <p:sp>
        <p:nvSpPr>
          <p:cNvPr id="9" name="4 Rectángulo"/>
          <p:cNvSpPr>
            <a:spLocks noChangeArrowheads="1"/>
          </p:cNvSpPr>
          <p:nvPr/>
        </p:nvSpPr>
        <p:spPr bwMode="auto">
          <a:xfrm>
            <a:off x="8745072" y="3831104"/>
            <a:ext cx="3109912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2000">
                <a:solidFill>
                  <a:schemeClr val="accent2"/>
                </a:solidFill>
              </a:rPr>
              <a:t>La función “unset()”  vacía el elemento del array (el número de elementos de este se decrementa en uno), pero no se corren todos los elementos. </a:t>
            </a:r>
          </a:p>
        </p:txBody>
      </p:sp>
      <p:cxnSp>
        <p:nvCxnSpPr>
          <p:cNvPr id="12" name="6 Conector recto de flecha"/>
          <p:cNvCxnSpPr>
            <a:cxnSpLocks noChangeShapeType="1"/>
          </p:cNvCxnSpPr>
          <p:nvPr/>
        </p:nvCxnSpPr>
        <p:spPr bwMode="auto">
          <a:xfrm>
            <a:off x="4191000" y="4800600"/>
            <a:ext cx="3657600" cy="0"/>
          </a:xfrm>
          <a:prstGeom prst="straightConnector1">
            <a:avLst/>
          </a:prstGeom>
          <a:noFill/>
          <a:ln w="15875" cmpd="thickThin" algn="ctr">
            <a:solidFill>
              <a:srgbClr val="993300"/>
            </a:solidFill>
            <a:round/>
            <a:headEnd/>
            <a:tailEnd type="arrow" w="med" len="med"/>
          </a:ln>
        </p:spPr>
      </p:cxnSp>
      <p:sp>
        <p:nvSpPr>
          <p:cNvPr id="13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ARRAYS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54790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5 Rectángulo"/>
          <p:cNvSpPr>
            <a:spLocks noChangeArrowheads="1"/>
          </p:cNvSpPr>
          <p:nvPr/>
        </p:nvSpPr>
        <p:spPr bwMode="auto">
          <a:xfrm>
            <a:off x="1066800" y="1143000"/>
            <a:ext cx="10744200" cy="207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sz="2800" b="1" kern="0" dirty="0">
                <a:solidFill>
                  <a:srgbClr val="000000"/>
                </a:solidFill>
              </a:rPr>
              <a:t>ARRAYS: FOR VS FOREACH</a:t>
            </a:r>
            <a:endParaRPr lang="es-ES" sz="2800" dirty="0"/>
          </a:p>
          <a:p>
            <a:pPr>
              <a:spcAft>
                <a:spcPts val="600"/>
              </a:spcAft>
            </a:pPr>
            <a:r>
              <a:rPr lang="es-ES" sz="2400" dirty="0" smtClean="0"/>
              <a:t>El </a:t>
            </a:r>
            <a:r>
              <a:rPr lang="es-ES" sz="2400" dirty="0"/>
              <a:t>hecho de eliminar un elemento y que su posición no se rellene provoca un problema en los contadores de los </a:t>
            </a:r>
            <a:r>
              <a:rPr lang="es-ES" sz="2400" dirty="0" err="1"/>
              <a:t>for’s</a:t>
            </a:r>
            <a:r>
              <a:rPr lang="es-ES" sz="2400" dirty="0"/>
              <a:t>, ya que  no hay ningún valor en el índice eliminado. La instrucción </a:t>
            </a:r>
            <a:r>
              <a:rPr lang="es-ES" sz="2400" dirty="0" err="1"/>
              <a:t>foreach</a:t>
            </a:r>
            <a:r>
              <a:rPr lang="es-ES" sz="2400" dirty="0"/>
              <a:t> muestra todos los elementos que hay en un </a:t>
            </a:r>
            <a:r>
              <a:rPr lang="es-ES" sz="2400" dirty="0" err="1"/>
              <a:t>array</a:t>
            </a:r>
            <a:r>
              <a:rPr lang="es-ES" sz="2400" dirty="0"/>
              <a:t> y que contengan información, despreciando el resto.</a:t>
            </a:r>
          </a:p>
        </p:txBody>
      </p:sp>
      <p:sp>
        <p:nvSpPr>
          <p:cNvPr id="20" name="6 Rectángulo"/>
          <p:cNvSpPr>
            <a:spLocks noChangeArrowheads="1"/>
          </p:cNvSpPr>
          <p:nvPr/>
        </p:nvSpPr>
        <p:spPr bwMode="auto">
          <a:xfrm>
            <a:off x="609600" y="3284984"/>
            <a:ext cx="8353425" cy="3493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</a:pPr>
            <a:r>
              <a:rPr lang="es-ES" sz="1600" dirty="0"/>
              <a:t>&lt;?</a:t>
            </a:r>
            <a:r>
              <a:rPr lang="es-ES" sz="1600" dirty="0" err="1"/>
              <a:t>php</a:t>
            </a:r>
            <a:r>
              <a:rPr lang="es-ES" sz="1600" dirty="0"/>
              <a:t> </a:t>
            </a:r>
          </a:p>
          <a:p>
            <a:pPr>
              <a:spcAft>
                <a:spcPts val="600"/>
              </a:spcAft>
            </a:pPr>
            <a:r>
              <a:rPr lang="es-ES" sz="1600" dirty="0"/>
              <a:t>      $</a:t>
            </a:r>
            <a:r>
              <a:rPr lang="es-ES" sz="1600" dirty="0" err="1"/>
              <a:t>colors</a:t>
            </a:r>
            <a:r>
              <a:rPr lang="es-ES" sz="1600" dirty="0"/>
              <a:t>=</a:t>
            </a:r>
            <a:r>
              <a:rPr lang="es-ES" sz="1600" dirty="0" err="1"/>
              <a:t>array</a:t>
            </a:r>
            <a:r>
              <a:rPr lang="es-ES" sz="1600" dirty="0"/>
              <a:t>(“</a:t>
            </a:r>
            <a:r>
              <a:rPr lang="es-ES" sz="1600" dirty="0" err="1"/>
              <a:t>rojo”,”verde”,”azul”,”rosa”,”amarillo</a:t>
            </a:r>
            <a:r>
              <a:rPr lang="es-ES" sz="1600" dirty="0"/>
              <a:t>”); </a:t>
            </a:r>
          </a:p>
          <a:p>
            <a:pPr>
              <a:spcAft>
                <a:spcPts val="600"/>
              </a:spcAft>
            </a:pPr>
            <a:r>
              <a:rPr lang="es-ES" sz="1600" dirty="0"/>
              <a:t>      echo “Hay “.</a:t>
            </a:r>
            <a:r>
              <a:rPr lang="es-ES" sz="1600" dirty="0" err="1"/>
              <a:t>count</a:t>
            </a:r>
            <a:r>
              <a:rPr lang="es-ES" sz="1600" dirty="0"/>
              <a:t>($</a:t>
            </a:r>
            <a:r>
              <a:rPr lang="es-ES" sz="1600" dirty="0" err="1"/>
              <a:t>colors</a:t>
            </a:r>
            <a:r>
              <a:rPr lang="es-ES" sz="1600" dirty="0"/>
              <a:t>).” elementos, que son: “; </a:t>
            </a:r>
          </a:p>
          <a:p>
            <a:pPr>
              <a:spcAft>
                <a:spcPts val="600"/>
              </a:spcAft>
            </a:pPr>
            <a:r>
              <a:rPr lang="es-ES" sz="1600" dirty="0"/>
              <a:t>      </a:t>
            </a:r>
            <a:r>
              <a:rPr lang="es-ES" sz="1600" dirty="0" err="1"/>
              <a:t>foreach</a:t>
            </a:r>
            <a:r>
              <a:rPr lang="es-ES" sz="1600" dirty="0"/>
              <a:t>($</a:t>
            </a:r>
            <a:r>
              <a:rPr lang="es-ES" sz="1600" dirty="0" err="1"/>
              <a:t>colors</a:t>
            </a:r>
            <a:r>
              <a:rPr lang="es-ES" sz="1600" dirty="0"/>
              <a:t> as $val)  echo $val.”,”; </a:t>
            </a:r>
          </a:p>
          <a:p>
            <a:pPr>
              <a:spcAft>
                <a:spcPts val="600"/>
              </a:spcAft>
            </a:pPr>
            <a:r>
              <a:rPr lang="es-ES" sz="1600" dirty="0">
                <a:solidFill>
                  <a:srgbClr val="FF0000"/>
                </a:solidFill>
                <a:sym typeface="Wingdings" pitchFamily="2" charset="2"/>
              </a:rPr>
              <a:t>       </a:t>
            </a:r>
            <a:r>
              <a:rPr lang="es-ES" sz="1600" dirty="0">
                <a:solidFill>
                  <a:srgbClr val="FF0000"/>
                </a:solidFill>
              </a:rPr>
              <a:t>Hay 5 elementos, que son: rojo, verde, azul, rosa, amarillo, </a:t>
            </a:r>
            <a:br>
              <a:rPr lang="es-ES" sz="1600" dirty="0">
                <a:solidFill>
                  <a:srgbClr val="FF0000"/>
                </a:solidFill>
              </a:rPr>
            </a:br>
            <a:r>
              <a:rPr lang="es-ES" sz="1600" dirty="0"/>
              <a:t>      echo “&lt;</a:t>
            </a:r>
            <a:r>
              <a:rPr lang="es-ES" sz="1600" dirty="0" err="1"/>
              <a:t>br</a:t>
            </a:r>
            <a:r>
              <a:rPr lang="es-ES" sz="1600" dirty="0"/>
              <a:t>&gt;Eliminamos el color verde&lt;</a:t>
            </a:r>
            <a:r>
              <a:rPr lang="es-ES" sz="1600" dirty="0" err="1"/>
              <a:t>br</a:t>
            </a:r>
            <a:r>
              <a:rPr lang="es-ES" sz="1600" dirty="0"/>
              <a:t>&gt;”; </a:t>
            </a:r>
          </a:p>
          <a:p>
            <a:pPr>
              <a:spcAft>
                <a:spcPts val="600"/>
              </a:spcAft>
            </a:pPr>
            <a:r>
              <a:rPr lang="es-ES" sz="1600" dirty="0"/>
              <a:t>      </a:t>
            </a:r>
            <a:r>
              <a:rPr lang="es-ES" sz="1600" dirty="0" err="1">
                <a:solidFill>
                  <a:srgbClr val="FF0000"/>
                </a:solidFill>
              </a:rPr>
              <a:t>unset</a:t>
            </a:r>
            <a:r>
              <a:rPr lang="es-ES" sz="1600" dirty="0">
                <a:solidFill>
                  <a:srgbClr val="FF0000"/>
                </a:solidFill>
              </a:rPr>
              <a:t>($</a:t>
            </a:r>
            <a:r>
              <a:rPr lang="es-ES" sz="1600" dirty="0" err="1">
                <a:solidFill>
                  <a:srgbClr val="FF0000"/>
                </a:solidFill>
              </a:rPr>
              <a:t>colors</a:t>
            </a:r>
            <a:r>
              <a:rPr lang="es-ES" sz="1600" dirty="0">
                <a:solidFill>
                  <a:srgbClr val="FF0000"/>
                </a:solidFill>
              </a:rPr>
              <a:t>[1]);</a:t>
            </a:r>
            <a:r>
              <a:rPr lang="es-ES" sz="1600" dirty="0"/>
              <a:t> </a:t>
            </a:r>
          </a:p>
          <a:p>
            <a:pPr>
              <a:spcAft>
                <a:spcPts val="600"/>
              </a:spcAft>
            </a:pPr>
            <a:r>
              <a:rPr lang="es-ES" sz="1600" dirty="0"/>
              <a:t>      echo “Hay “.</a:t>
            </a:r>
            <a:r>
              <a:rPr lang="es-ES" sz="1600" dirty="0" err="1"/>
              <a:t>count</a:t>
            </a:r>
            <a:r>
              <a:rPr lang="es-ES" sz="1600" dirty="0"/>
              <a:t>($</a:t>
            </a:r>
            <a:r>
              <a:rPr lang="es-ES" sz="1600" dirty="0" err="1"/>
              <a:t>colors</a:t>
            </a:r>
            <a:r>
              <a:rPr lang="es-ES" sz="1600" dirty="0"/>
              <a:t>).” elementos, que son: “; </a:t>
            </a:r>
          </a:p>
          <a:p>
            <a:pPr>
              <a:spcAft>
                <a:spcPts val="600"/>
              </a:spcAft>
            </a:pPr>
            <a:r>
              <a:rPr lang="es-ES" sz="1600" dirty="0"/>
              <a:t>      </a:t>
            </a:r>
            <a:r>
              <a:rPr lang="es-ES" sz="1600" dirty="0" err="1"/>
              <a:t>foreach</a:t>
            </a:r>
            <a:r>
              <a:rPr lang="es-ES" sz="1600" dirty="0"/>
              <a:t>($</a:t>
            </a:r>
            <a:r>
              <a:rPr lang="es-ES" sz="1600" dirty="0" err="1"/>
              <a:t>colors</a:t>
            </a:r>
            <a:r>
              <a:rPr lang="es-ES" sz="1600" dirty="0"/>
              <a:t> as $val)   echo $val.”, “;  </a:t>
            </a:r>
          </a:p>
          <a:p>
            <a:pPr>
              <a:spcAft>
                <a:spcPts val="600"/>
              </a:spcAft>
            </a:pPr>
            <a:r>
              <a:rPr lang="es-ES" sz="1600" dirty="0"/>
              <a:t>      </a:t>
            </a:r>
            <a:r>
              <a:rPr lang="es-ES" sz="16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s-ES" sz="1600" dirty="0">
                <a:solidFill>
                  <a:srgbClr val="FF0000"/>
                </a:solidFill>
              </a:rPr>
              <a:t>Hay 4 elementos, que son: rojo, azul, rosa, amarillo,</a:t>
            </a:r>
          </a:p>
          <a:p>
            <a:pPr>
              <a:spcAft>
                <a:spcPts val="600"/>
              </a:spcAft>
            </a:pPr>
            <a:r>
              <a:rPr lang="es-ES" sz="1600" dirty="0"/>
              <a:t>?&gt;</a:t>
            </a:r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ARRAYS</a:t>
            </a:r>
            <a:endParaRPr lang="es-ES" sz="4400" dirty="0"/>
          </a:p>
        </p:txBody>
      </p:sp>
      <p:graphicFrame>
        <p:nvGraphicFramePr>
          <p:cNvPr id="5" name="1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23556"/>
              </p:ext>
            </p:extLst>
          </p:nvPr>
        </p:nvGraphicFramePr>
        <p:xfrm>
          <a:off x="5562600" y="3581400"/>
          <a:ext cx="6400800" cy="841248"/>
        </p:xfrm>
        <a:graphic>
          <a:graphicData uri="http://schemas.openxmlformats.org/drawingml/2006/table">
            <a:tbl>
              <a:tblPr/>
              <a:tblGrid>
                <a:gridCol w="3752193"/>
                <a:gridCol w="2648607"/>
              </a:tblGrid>
              <a:tr h="26017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 err="1">
                          <a:latin typeface="Arial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s-ES_tradnl" sz="1600" dirty="0">
                          <a:latin typeface="Arial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s-ES_tradnl" sz="1600" dirty="0" err="1">
                          <a:latin typeface="Arial"/>
                          <a:ea typeface="Calibri"/>
                          <a:cs typeface="Times New Roman"/>
                        </a:rPr>
                        <a:t>array</a:t>
                      </a:r>
                      <a:r>
                        <a:rPr lang="es-ES_tradnl" sz="1600" dirty="0">
                          <a:latin typeface="Arial"/>
                          <a:ea typeface="Calibri"/>
                          <a:cs typeface="Times New Roman"/>
                        </a:rPr>
                        <a:t> as $clave =&gt; $valor)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 err="1">
                          <a:latin typeface="Arial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s-ES_tradnl" sz="1600" dirty="0">
                          <a:latin typeface="Arial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s-ES_tradnl" sz="1600" dirty="0" err="1">
                          <a:latin typeface="Arial"/>
                          <a:ea typeface="Calibri"/>
                          <a:cs typeface="Times New Roman"/>
                        </a:rPr>
                        <a:t>array</a:t>
                      </a:r>
                      <a:r>
                        <a:rPr lang="es-ES_tradnl" sz="1600" dirty="0">
                          <a:latin typeface="Arial"/>
                          <a:ea typeface="Calibri"/>
                          <a:cs typeface="Times New Roman"/>
                        </a:rPr>
                        <a:t> as $valor)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340">
                <a:tc gridSpan="2">
                  <a:txBody>
                    <a:bodyPr/>
                    <a:lstStyle/>
                    <a:p>
                      <a:pPr indent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 err="1" smtClean="0">
                          <a:latin typeface="Arial"/>
                          <a:ea typeface="Calibri"/>
                          <a:cs typeface="Times New Roman"/>
                        </a:rPr>
                        <a:t>foreach</a:t>
                      </a:r>
                      <a:r>
                        <a:rPr lang="es-ES_tradnl" sz="1600" dirty="0">
                          <a:latin typeface="Arial"/>
                          <a:ea typeface="Calibri"/>
                          <a:cs typeface="Times New Roman"/>
                        </a:rPr>
                        <a:t>($</a:t>
                      </a:r>
                      <a:r>
                        <a:rPr lang="es-ES_tradnl" sz="1600" dirty="0" err="1">
                          <a:latin typeface="Arial"/>
                          <a:ea typeface="Calibri"/>
                          <a:cs typeface="Times New Roman"/>
                        </a:rPr>
                        <a:t>mi_agenda</a:t>
                      </a:r>
                      <a:r>
                        <a:rPr lang="es-ES_tradnl" sz="1600" dirty="0">
                          <a:latin typeface="Arial"/>
                          <a:ea typeface="Calibri"/>
                          <a:cs typeface="Times New Roman"/>
                        </a:rPr>
                        <a:t> as $nombre =&gt; $mail</a:t>
                      </a:r>
                      <a:r>
                        <a:rPr lang="es-ES_tradnl" sz="1600" dirty="0" smtClean="0">
                          <a:latin typeface="Arial"/>
                          <a:ea typeface="Calibri"/>
                          <a:cs typeface="Times New Roman"/>
                        </a:rPr>
                        <a:t>)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449580" indent="44958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_tradnl" sz="1600" dirty="0">
                          <a:latin typeface="Arial"/>
                          <a:ea typeface="Calibri"/>
                          <a:cs typeface="Times New Roman"/>
                        </a:rPr>
                        <a:t>echo “El mail de “.$clave. “ es ”. $</a:t>
                      </a:r>
                      <a:r>
                        <a:rPr lang="es-ES_tradnl" sz="1600" dirty="0" err="1">
                          <a:latin typeface="Arial"/>
                          <a:ea typeface="Calibri"/>
                          <a:cs typeface="Times New Roman"/>
                        </a:rPr>
                        <a:t>value</a:t>
                      </a:r>
                      <a:r>
                        <a:rPr lang="es-ES_tradnl" sz="1600" dirty="0">
                          <a:latin typeface="Arial"/>
                          <a:ea typeface="Calibri"/>
                          <a:cs typeface="Times New Roman"/>
                        </a:rPr>
                        <a:t> ."&lt;</a:t>
                      </a:r>
                      <a:r>
                        <a:rPr lang="es-ES_tradnl" sz="1600" dirty="0" err="1">
                          <a:latin typeface="Arial"/>
                          <a:ea typeface="Calibri"/>
                          <a:cs typeface="Times New Roman"/>
                        </a:rPr>
                        <a:t>br</a:t>
                      </a:r>
                      <a:r>
                        <a:rPr lang="es-ES_tradnl" sz="1600" dirty="0">
                          <a:latin typeface="Arial"/>
                          <a:ea typeface="Calibri"/>
                          <a:cs typeface="Times New Roman"/>
                        </a:rPr>
                        <a:t>&gt;"; </a:t>
                      </a:r>
                      <a:endParaRPr lang="es-E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332" marR="6733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9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42</a:t>
            </a:fld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9906" y="2819400"/>
            <a:ext cx="4414643" cy="19184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8130" y="2209801"/>
            <a:ext cx="4360870" cy="2996612"/>
          </a:xfrm>
          <a:prstGeom prst="rect">
            <a:avLst/>
          </a:prstGeom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ARRAYS</a:t>
            </a:r>
            <a:endParaRPr lang="es-ES" sz="4400" dirty="0"/>
          </a:p>
        </p:txBody>
      </p:sp>
      <p:sp>
        <p:nvSpPr>
          <p:cNvPr id="9" name="10 Rectángulo"/>
          <p:cNvSpPr/>
          <p:nvPr/>
        </p:nvSpPr>
        <p:spPr>
          <a:xfrm>
            <a:off x="1066800" y="1169726"/>
            <a:ext cx="518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kern="0" dirty="0" smtClean="0">
                <a:solidFill>
                  <a:srgbClr val="000000"/>
                </a:solidFill>
              </a:rPr>
              <a:t>ARRAYS MULTIDIMENSIONALES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8319738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43</a:t>
            </a:fld>
            <a:endParaRPr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33" y="1802018"/>
            <a:ext cx="6721197" cy="4843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ARRAYS</a:t>
            </a:r>
            <a:endParaRPr lang="es-ES" sz="4400" dirty="0"/>
          </a:p>
        </p:txBody>
      </p:sp>
      <p:sp>
        <p:nvSpPr>
          <p:cNvPr id="11" name="10 Rectángulo"/>
          <p:cNvSpPr/>
          <p:nvPr/>
        </p:nvSpPr>
        <p:spPr>
          <a:xfrm>
            <a:off x="1066800" y="1169726"/>
            <a:ext cx="5181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kern="0" dirty="0" smtClean="0">
                <a:solidFill>
                  <a:srgbClr val="000000"/>
                </a:solidFill>
              </a:rPr>
              <a:t>ARRAYS MULTIDIMENSIONALES</a:t>
            </a:r>
            <a:endParaRPr lang="es-ES" sz="2800" dirty="0"/>
          </a:p>
        </p:txBody>
      </p:sp>
      <p:pic>
        <p:nvPicPr>
          <p:cNvPr id="12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8242" y="2145885"/>
            <a:ext cx="4826674" cy="20315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30881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219428" y="6467044"/>
            <a:ext cx="209550" cy="371897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44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286000" y="1450286"/>
            <a:ext cx="6707022" cy="5016758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28600" indent="-216535">
              <a:spcBef>
                <a:spcPts val="1180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800" spc="-10" dirty="0">
                <a:latin typeface="Verdana"/>
                <a:cs typeface="Verdana"/>
              </a:rPr>
              <a:t>Operadors</a:t>
            </a:r>
            <a:r>
              <a:rPr sz="2800" spc="-50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aritmètics</a:t>
            </a:r>
            <a:endParaRPr sz="2800" dirty="0">
              <a:latin typeface="Verdana"/>
              <a:cs typeface="Verdana"/>
            </a:endParaRPr>
          </a:p>
          <a:p>
            <a:pPr marL="228600" indent="-216535">
              <a:spcBef>
                <a:spcPts val="1080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800" spc="-10" dirty="0">
                <a:latin typeface="Verdana"/>
                <a:cs typeface="Verdana"/>
              </a:rPr>
              <a:t>Operadors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d’assignació</a:t>
            </a:r>
            <a:endParaRPr sz="2800" dirty="0">
              <a:latin typeface="Verdana"/>
              <a:cs typeface="Verdana"/>
            </a:endParaRPr>
          </a:p>
          <a:p>
            <a:pPr marL="228600" indent="-216535">
              <a:spcBef>
                <a:spcPts val="1080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800" spc="-10" dirty="0">
                <a:latin typeface="Verdana"/>
                <a:cs typeface="Verdana"/>
              </a:rPr>
              <a:t>Operadors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de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comparació</a:t>
            </a:r>
            <a:endParaRPr sz="2800" dirty="0">
              <a:latin typeface="Verdana"/>
              <a:cs typeface="Verdana"/>
            </a:endParaRPr>
          </a:p>
          <a:p>
            <a:pPr marL="228600" indent="-216535">
              <a:spcBef>
                <a:spcPts val="1080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800" spc="-10" dirty="0">
                <a:latin typeface="Verdana"/>
                <a:cs typeface="Verdana"/>
              </a:rPr>
              <a:t>Operadors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d’increment</a:t>
            </a:r>
            <a:r>
              <a:rPr sz="2800" spc="-2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/</a:t>
            </a:r>
            <a:r>
              <a:rPr sz="2800" spc="-10" dirty="0">
                <a:latin typeface="Verdana"/>
                <a:cs typeface="Verdana"/>
              </a:rPr>
              <a:t> decreixement</a:t>
            </a:r>
            <a:endParaRPr sz="2800" dirty="0">
              <a:latin typeface="Verdana"/>
              <a:cs typeface="Verdana"/>
            </a:endParaRPr>
          </a:p>
          <a:p>
            <a:pPr marL="228600" indent="-216535">
              <a:spcBef>
                <a:spcPts val="1080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800" spc="-10" dirty="0">
                <a:latin typeface="Verdana"/>
                <a:cs typeface="Verdana"/>
              </a:rPr>
              <a:t>Operadors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lògics</a:t>
            </a:r>
            <a:endParaRPr sz="2800" dirty="0">
              <a:latin typeface="Verdana"/>
              <a:cs typeface="Verdana"/>
            </a:endParaRPr>
          </a:p>
          <a:p>
            <a:pPr marL="228600" indent="-216535">
              <a:spcBef>
                <a:spcPts val="1080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800" spc="-10" dirty="0">
                <a:latin typeface="Verdana"/>
                <a:cs typeface="Verdana"/>
              </a:rPr>
              <a:t>Operadors</a:t>
            </a:r>
            <a:r>
              <a:rPr sz="2800" spc="-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de</a:t>
            </a:r>
            <a:r>
              <a:rPr sz="2800" spc="-20" dirty="0">
                <a:latin typeface="Verdana"/>
                <a:cs typeface="Verdana"/>
              </a:rPr>
              <a:t> </a:t>
            </a:r>
            <a:r>
              <a:rPr sz="2800" i="1" spc="-5" dirty="0">
                <a:latin typeface="Verdana"/>
                <a:cs typeface="Verdana"/>
              </a:rPr>
              <a:t>strings</a:t>
            </a:r>
            <a:endParaRPr sz="2800" dirty="0">
              <a:latin typeface="Verdana"/>
              <a:cs typeface="Verdana"/>
            </a:endParaRPr>
          </a:p>
          <a:p>
            <a:pPr marL="228600" indent="-216535">
              <a:spcBef>
                <a:spcPts val="1080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800" spc="-10" dirty="0">
                <a:latin typeface="Verdana"/>
                <a:cs typeface="Verdana"/>
              </a:rPr>
              <a:t>Operadors</a:t>
            </a:r>
            <a:r>
              <a:rPr sz="2800" spc="-45" dirty="0">
                <a:latin typeface="Verdana"/>
                <a:cs typeface="Verdana"/>
              </a:rPr>
              <a:t> </a:t>
            </a:r>
            <a:r>
              <a:rPr sz="2800" spc="-5" dirty="0">
                <a:latin typeface="Verdana"/>
                <a:cs typeface="Verdana"/>
              </a:rPr>
              <a:t>d’</a:t>
            </a:r>
            <a:r>
              <a:rPr sz="2800" i="1" spc="-5" dirty="0">
                <a:latin typeface="Verdana"/>
                <a:cs typeface="Verdana"/>
              </a:rPr>
              <a:t>arrays</a:t>
            </a:r>
            <a:endParaRPr sz="2800" dirty="0">
              <a:latin typeface="Verdana"/>
              <a:cs typeface="Verdana"/>
            </a:endParaRPr>
          </a:p>
          <a:p>
            <a:pPr marL="228600" indent="-216535">
              <a:spcBef>
                <a:spcPts val="1080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800" spc="-10" dirty="0">
                <a:latin typeface="Verdana"/>
                <a:cs typeface="Verdana"/>
              </a:rPr>
              <a:t>Operadors</a:t>
            </a:r>
            <a:r>
              <a:rPr sz="2800" spc="-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d’assignació </a:t>
            </a:r>
            <a:r>
              <a:rPr sz="2800" spc="-5" dirty="0">
                <a:latin typeface="Verdana"/>
                <a:cs typeface="Verdana"/>
              </a:rPr>
              <a:t>condicional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OPERADORES EN PHP7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699200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2367903"/>
            <a:ext cx="6017637" cy="35840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219428" y="6467044"/>
            <a:ext cx="209550" cy="371897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45</a:t>
            </a:fld>
            <a:endParaRPr dirty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OPERADORES EN PHP7</a:t>
            </a:r>
            <a:endParaRPr lang="es-ES" sz="4400" dirty="0"/>
          </a:p>
        </p:txBody>
      </p:sp>
      <p:sp>
        <p:nvSpPr>
          <p:cNvPr id="7" name="object 2"/>
          <p:cNvSpPr txBox="1"/>
          <p:nvPr/>
        </p:nvSpPr>
        <p:spPr>
          <a:xfrm>
            <a:off x="1219200" y="1245816"/>
            <a:ext cx="49110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754754" algn="l"/>
              </a:tabLst>
            </a:pPr>
            <a:r>
              <a:rPr lang="es-ES" sz="2800" b="1" spc="-15" dirty="0" smtClean="0">
                <a:solidFill>
                  <a:srgbClr val="CC0000"/>
                </a:solidFill>
                <a:latin typeface="Arial"/>
                <a:cs typeface="Arial"/>
              </a:rPr>
              <a:t>Aritméticos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6052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3484" y="2027379"/>
            <a:ext cx="7066873" cy="36825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219428" y="6467044"/>
            <a:ext cx="209550" cy="371897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46</a:t>
            </a:fld>
            <a:endParaRPr dirty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OPERADORES EN PHP7</a:t>
            </a:r>
            <a:endParaRPr lang="es-ES" sz="4400" dirty="0"/>
          </a:p>
        </p:txBody>
      </p:sp>
      <p:sp>
        <p:nvSpPr>
          <p:cNvPr id="7" name="object 2"/>
          <p:cNvSpPr txBox="1"/>
          <p:nvPr/>
        </p:nvSpPr>
        <p:spPr>
          <a:xfrm>
            <a:off x="1219200" y="1245816"/>
            <a:ext cx="49110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754754" algn="l"/>
              </a:tabLst>
            </a:pPr>
            <a:r>
              <a:rPr lang="es-ES" sz="2800" b="1" spc="-15" dirty="0" err="1" smtClean="0">
                <a:solidFill>
                  <a:srgbClr val="CC0000"/>
                </a:solidFill>
                <a:latin typeface="Arial"/>
                <a:cs typeface="Arial"/>
              </a:rPr>
              <a:t>Asignacion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760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799641"/>
            <a:ext cx="5085473" cy="5039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4219428" y="6467044"/>
            <a:ext cx="209550" cy="371897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47</a:t>
            </a:fld>
            <a:endParaRPr dirty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OPERADORES EN PHP7</a:t>
            </a:r>
            <a:endParaRPr lang="es-ES" sz="4400" dirty="0"/>
          </a:p>
        </p:txBody>
      </p:sp>
      <p:sp>
        <p:nvSpPr>
          <p:cNvPr id="7" name="object 2"/>
          <p:cNvSpPr txBox="1"/>
          <p:nvPr/>
        </p:nvSpPr>
        <p:spPr>
          <a:xfrm>
            <a:off x="1219200" y="1245816"/>
            <a:ext cx="49110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754754" algn="l"/>
              </a:tabLst>
            </a:pPr>
            <a:r>
              <a:rPr lang="es-ES" sz="2800" b="1" spc="-15" dirty="0" smtClean="0">
                <a:solidFill>
                  <a:srgbClr val="CC0000"/>
                </a:solidFill>
                <a:latin typeface="Arial"/>
                <a:cs typeface="Arial"/>
              </a:rPr>
              <a:t>Comparación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1480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9200" y="1917623"/>
            <a:ext cx="10744200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Els </a:t>
            </a:r>
            <a:r>
              <a:rPr sz="2800" spc="-10" dirty="0">
                <a:latin typeface="Calibri"/>
                <a:cs typeface="Calibri"/>
              </a:rPr>
              <a:t>operadors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d’increment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PHP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s’utilizen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</a:t>
            </a:r>
            <a:r>
              <a:rPr sz="2800" spc="-10" dirty="0">
                <a:latin typeface="Calibri"/>
                <a:cs typeface="Calibri"/>
              </a:rPr>
              <a:t> incrementar </a:t>
            </a:r>
            <a:r>
              <a:rPr sz="2800" dirty="0">
                <a:latin typeface="Calibri"/>
                <a:cs typeface="Calibri"/>
              </a:rPr>
              <a:t>el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d’una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variable</a:t>
            </a:r>
            <a:r>
              <a:rPr sz="2800" spc="-5" dirty="0" smtClean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12700" marR="688340"/>
            <a:r>
              <a:rPr sz="2800" spc="-5" dirty="0">
                <a:latin typeface="Calibri"/>
                <a:cs typeface="Calibri"/>
              </a:rPr>
              <a:t>Els </a:t>
            </a:r>
            <a:r>
              <a:rPr sz="2800" spc="-10" dirty="0">
                <a:latin typeface="Calibri"/>
                <a:cs typeface="Calibri"/>
              </a:rPr>
              <a:t>operadors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decreixement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PHP </a:t>
            </a:r>
            <a:r>
              <a:rPr sz="2800" spc="-15" dirty="0">
                <a:latin typeface="Calibri"/>
                <a:cs typeface="Calibri"/>
              </a:rPr>
              <a:t>s’utilizen </a:t>
            </a:r>
            <a:r>
              <a:rPr sz="2800" dirty="0">
                <a:latin typeface="Calibri"/>
                <a:cs typeface="Calibri"/>
              </a:rPr>
              <a:t>per </a:t>
            </a:r>
            <a:r>
              <a:rPr sz="2800" spc="-5" dirty="0">
                <a:latin typeface="Calibri"/>
                <a:cs typeface="Calibri"/>
              </a:rPr>
              <a:t>disminuir </a:t>
            </a:r>
            <a:r>
              <a:rPr sz="2800" dirty="0">
                <a:latin typeface="Calibri"/>
                <a:cs typeface="Calibri"/>
              </a:rPr>
              <a:t>el </a:t>
            </a:r>
            <a:r>
              <a:rPr sz="2800" spc="-10" dirty="0">
                <a:latin typeface="Calibri"/>
                <a:cs typeface="Calibri"/>
              </a:rPr>
              <a:t>valor d’una 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variable.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3820440"/>
            <a:ext cx="8686800" cy="283255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4219428" y="6467044"/>
            <a:ext cx="209550" cy="371897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48</a:t>
            </a:fld>
            <a:endParaRPr dirty="0"/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OPERADORES EN PHP7</a:t>
            </a:r>
            <a:endParaRPr lang="es-ES" sz="4400" dirty="0"/>
          </a:p>
        </p:txBody>
      </p:sp>
      <p:sp>
        <p:nvSpPr>
          <p:cNvPr id="8" name="object 2"/>
          <p:cNvSpPr txBox="1"/>
          <p:nvPr/>
        </p:nvSpPr>
        <p:spPr>
          <a:xfrm>
            <a:off x="1219200" y="1245816"/>
            <a:ext cx="49110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754754" algn="l"/>
              </a:tabLst>
            </a:pPr>
            <a:r>
              <a:rPr lang="es-ES" sz="2800" b="1" spc="-15" dirty="0" smtClean="0">
                <a:solidFill>
                  <a:srgbClr val="CC0000"/>
                </a:solidFill>
                <a:latin typeface="Arial"/>
                <a:cs typeface="Arial"/>
              </a:rPr>
              <a:t>Incremento/decrecimiento 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7988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0220" y="1325594"/>
            <a:ext cx="49110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754754" algn="l"/>
              </a:tabLst>
            </a:pPr>
            <a:r>
              <a:rPr sz="2800" b="1" spc="-15" dirty="0" smtClean="0">
                <a:solidFill>
                  <a:srgbClr val="CC0000"/>
                </a:solidFill>
                <a:latin typeface="Arial"/>
                <a:cs typeface="Arial"/>
              </a:rPr>
              <a:t>L</a:t>
            </a:r>
            <a:r>
              <a:rPr lang="es-ES" sz="2800" b="1" spc="-15" dirty="0" err="1" smtClean="0">
                <a:solidFill>
                  <a:srgbClr val="CC0000"/>
                </a:solidFill>
                <a:latin typeface="Arial"/>
                <a:cs typeface="Arial"/>
              </a:rPr>
              <a:t>ó</a:t>
            </a:r>
            <a:r>
              <a:rPr sz="2800" b="1" spc="-5" dirty="0" err="1" smtClean="0">
                <a:solidFill>
                  <a:srgbClr val="CC0000"/>
                </a:solidFill>
                <a:latin typeface="Arial"/>
                <a:cs typeface="Arial"/>
              </a:rPr>
              <a:t>g</a:t>
            </a:r>
            <a:r>
              <a:rPr sz="2800" b="1" dirty="0" err="1" smtClean="0">
                <a:solidFill>
                  <a:srgbClr val="CC0000"/>
                </a:solidFill>
                <a:latin typeface="Arial"/>
                <a:cs typeface="Arial"/>
              </a:rPr>
              <a:t>i</a:t>
            </a:r>
            <a:r>
              <a:rPr sz="2800" b="1" spc="-5" dirty="0" err="1" smtClean="0">
                <a:solidFill>
                  <a:srgbClr val="CC0000"/>
                </a:solidFill>
                <a:latin typeface="Arial"/>
                <a:cs typeface="Arial"/>
              </a:rPr>
              <a:t>c</a:t>
            </a:r>
            <a:r>
              <a:rPr lang="es-ES" sz="2800" b="1" spc="-5" dirty="0" smtClean="0">
                <a:solidFill>
                  <a:srgbClr val="CC0000"/>
                </a:solidFill>
                <a:latin typeface="Arial"/>
                <a:cs typeface="Arial"/>
              </a:rPr>
              <a:t>o</a:t>
            </a:r>
            <a:r>
              <a:rPr sz="2800" b="1" spc="-5" dirty="0" smtClean="0">
                <a:solidFill>
                  <a:srgbClr val="CC0000"/>
                </a:solidFill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325" y="1842903"/>
            <a:ext cx="1068585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spc="-5" dirty="0">
                <a:latin typeface="Verdana"/>
                <a:cs typeface="Verdana"/>
              </a:rPr>
              <a:t>Els</a:t>
            </a:r>
            <a:r>
              <a:rPr sz="2400" spc="-10" dirty="0">
                <a:latin typeface="Verdana"/>
                <a:cs typeface="Verdana"/>
              </a:rPr>
              <a:t> operadores</a:t>
            </a:r>
            <a:r>
              <a:rPr sz="2400" spc="-5" dirty="0">
                <a:latin typeface="Verdana"/>
                <a:cs typeface="Verdana"/>
              </a:rPr>
              <a:t> lògics </a:t>
            </a:r>
            <a:r>
              <a:rPr sz="2400" spc="-10" dirty="0">
                <a:latin typeface="Verdana"/>
                <a:cs typeface="Verdana"/>
              </a:rPr>
              <a:t>de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PHP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s’utilitzen</a:t>
            </a:r>
            <a:r>
              <a:rPr sz="240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per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combinar</a:t>
            </a:r>
            <a:r>
              <a:rPr sz="2400" spc="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sentències </a:t>
            </a:r>
            <a:r>
              <a:rPr sz="2400" spc="-620" dirty="0">
                <a:latin typeface="Verdana"/>
                <a:cs typeface="Verdana"/>
              </a:rPr>
              <a:t> </a:t>
            </a:r>
            <a:r>
              <a:rPr sz="2400" spc="-5" dirty="0">
                <a:latin typeface="Verdana"/>
                <a:cs typeface="Verdana"/>
              </a:rPr>
              <a:t>condicionals.</a:t>
            </a:r>
            <a:endParaRPr sz="240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8835" y="2735956"/>
            <a:ext cx="7709565" cy="293638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49</a:t>
            </a:fld>
            <a:endParaRPr dirty="0"/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OPERADORES EN PHP7</a:t>
            </a:r>
            <a:endParaRPr lang="es-ES" sz="4400" dirty="0"/>
          </a:p>
        </p:txBody>
      </p:sp>
      <p:sp>
        <p:nvSpPr>
          <p:cNvPr id="3" name="Rectángulo 2"/>
          <p:cNvSpPr/>
          <p:nvPr/>
        </p:nvSpPr>
        <p:spPr>
          <a:xfrm>
            <a:off x="2971800" y="5701299"/>
            <a:ext cx="6096000" cy="10002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57188" indent="-357188">
              <a:spcAft>
                <a:spcPts val="6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es-ES_tradnl" u="sng" dirty="0">
                <a:solidFill>
                  <a:srgbClr val="FF0000"/>
                </a:solidFill>
              </a:rPr>
              <a:t>Operador de control de error</a:t>
            </a:r>
          </a:p>
          <a:p>
            <a:pPr marL="357188" indent="-357188"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s-ES_tradnl" dirty="0"/>
              <a:t>	@. Antepuesto a una expresión, evita cualquier mensaje de error que pueda ser generado por la expresión</a:t>
            </a:r>
          </a:p>
        </p:txBody>
      </p:sp>
    </p:spTree>
    <p:extLst>
      <p:ext uri="{BB962C8B-B14F-4D97-AF65-F5344CB8AC3E}">
        <p14:creationId xmlns:p14="http://schemas.microsoft.com/office/powerpoint/2010/main" val="349416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19201" y="1143000"/>
            <a:ext cx="9269414" cy="523220"/>
          </a:xfrm>
          <a:prstGeom prst="rect">
            <a:avLst/>
          </a:prstGeom>
          <a:noFill/>
          <a:ln w="15875" algn="ctr">
            <a:noFill/>
            <a:prstDash val="sysDot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spcBef>
                <a:spcPct val="20000"/>
              </a:spcBef>
              <a:defRPr/>
            </a:pPr>
            <a:r>
              <a:rPr lang="es-ES_tradnl" sz="2800" b="1" dirty="0" smtClean="0"/>
              <a:t>Comparativa entre PHP, JSP Y ASP</a:t>
            </a:r>
            <a:endParaRPr lang="es-ES_tradnl" sz="2800" b="1" dirty="0"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1. </a:t>
            </a:r>
            <a:r>
              <a:rPr lang="es-ES" sz="4400" dirty="0" smtClean="0"/>
              <a:t>SINTAXIS BASICA DE PHP</a:t>
            </a:r>
            <a:endParaRPr lang="es-ES" sz="44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314372"/>
              </p:ext>
            </p:extLst>
          </p:nvPr>
        </p:nvGraphicFramePr>
        <p:xfrm>
          <a:off x="1789908" y="2133600"/>
          <a:ext cx="8127999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3200" dirty="0" smtClean="0"/>
                        <a:t>PHP</a:t>
                      </a:r>
                      <a:endParaRPr lang="es-E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3200" dirty="0" smtClean="0"/>
                        <a:t>JSP</a:t>
                      </a:r>
                      <a:endParaRPr lang="es-E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3200" dirty="0" smtClean="0"/>
                        <a:t>ASP</a:t>
                      </a:r>
                      <a:endParaRPr lang="es-E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3200" dirty="0" smtClean="0"/>
                        <a:t>&lt;?</a:t>
                      </a:r>
                      <a:r>
                        <a:rPr lang="es-ES" sz="3200" dirty="0" err="1" smtClean="0"/>
                        <a:t>php</a:t>
                      </a:r>
                      <a:endParaRPr lang="es-ES" sz="3200" dirty="0" smtClean="0"/>
                    </a:p>
                    <a:p>
                      <a:endParaRPr lang="es-ES" sz="3200" dirty="0" smtClean="0"/>
                    </a:p>
                    <a:p>
                      <a:r>
                        <a:rPr lang="es-ES" sz="3200" dirty="0" smtClean="0"/>
                        <a:t>?&gt;</a:t>
                      </a:r>
                      <a:endParaRPr lang="es-E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3200" dirty="0" smtClean="0"/>
                        <a:t>&lt;%</a:t>
                      </a:r>
                    </a:p>
                    <a:p>
                      <a:endParaRPr lang="es-ES" sz="3200" dirty="0" smtClean="0"/>
                    </a:p>
                    <a:p>
                      <a:r>
                        <a:rPr lang="es-ES" sz="3200" dirty="0" smtClean="0"/>
                        <a:t>%&gt;</a:t>
                      </a:r>
                      <a:endParaRPr lang="es-E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3200" dirty="0" smtClean="0"/>
                        <a:t>&lt;%</a:t>
                      </a:r>
                    </a:p>
                    <a:p>
                      <a:endParaRPr lang="es-ES" sz="3200" dirty="0" smtClean="0"/>
                    </a:p>
                    <a:p>
                      <a:r>
                        <a:rPr lang="es-ES" sz="3200" dirty="0" smtClean="0"/>
                        <a:t>%&gt;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3200" dirty="0" smtClean="0"/>
                        <a:t>Apache</a:t>
                      </a:r>
                      <a:endParaRPr lang="es-E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3200" dirty="0" err="1" smtClean="0"/>
                        <a:t>Tomcat</a:t>
                      </a:r>
                      <a:endParaRPr lang="es-E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3200" dirty="0" smtClean="0"/>
                        <a:t>IIS</a:t>
                      </a:r>
                      <a:endParaRPr lang="es-ES" sz="3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39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36"/>
          <p:cNvGraphicFramePr>
            <a:graphicFrameLocks noGrp="1"/>
          </p:cNvGraphicFramePr>
          <p:nvPr>
            <p:extLst/>
          </p:nvPr>
        </p:nvGraphicFramePr>
        <p:xfrm>
          <a:off x="5159374" y="2467506"/>
          <a:ext cx="1927225" cy="3625790"/>
        </p:xfrm>
        <a:graphic>
          <a:graphicData uri="http://schemas.openxmlformats.org/drawingml/2006/table">
            <a:tbl>
              <a:tblPr/>
              <a:tblGrid>
                <a:gridCol w="1927225"/>
              </a:tblGrid>
              <a:tr h="51797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Comic Sans MS" pitchFamily="66" charset="0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++, --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7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Comic Sans MS" pitchFamily="66" charset="0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*,/,%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7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Comic Sans MS" pitchFamily="66" charset="0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+,-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7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Comic Sans MS" pitchFamily="66" charset="0"/>
                        <a:buNone/>
                        <a:tabLst/>
                        <a:defRPr/>
                      </a:pPr>
                      <a:r>
                        <a:rPr lang="es-ES_tradnl" sz="2400" dirty="0" smtClean="0"/>
                        <a:t>&lt;, &lt;=, &gt;, 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7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Comic Sans MS" pitchFamily="66" charset="0"/>
                        <a:buNone/>
                        <a:tabLst/>
                        <a:defRPr/>
                      </a:pPr>
                      <a:r>
                        <a:rPr lang="es-ES_tradnl" sz="2400" dirty="0" smtClean="0"/>
                        <a:t>==, 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7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Comic Sans MS" pitchFamily="66" charset="0"/>
                        <a:buNone/>
                        <a:tabLst/>
                        <a:defRPr/>
                      </a:pPr>
                      <a:r>
                        <a:rPr lang="es-ES_tradnl" sz="2400" dirty="0" smtClean="0"/>
                        <a:t>&amp;&amp;, 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7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Comic Sans MS" pitchFamily="66" charset="0"/>
                        <a:buNone/>
                        <a:tabLst/>
                        <a:defRPr/>
                      </a:pPr>
                      <a:r>
                        <a:rPr lang="es-ES_tradnl" sz="2400" dirty="0" smtClean="0"/>
                        <a:t>||,</a:t>
                      </a:r>
                      <a:r>
                        <a:rPr lang="es-ES_tradnl" sz="2400" baseline="0" dirty="0" smtClean="0"/>
                        <a:t> </a:t>
                      </a:r>
                      <a:r>
                        <a:rPr lang="es-ES_tradnl" sz="2400" dirty="0" err="1" smtClean="0"/>
                        <a:t>or</a:t>
                      </a:r>
                      <a:endParaRPr lang="es-ES_tradnl" sz="2400" dirty="0" smtClean="0"/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27124" y="1371600"/>
            <a:ext cx="10531475" cy="609600"/>
          </a:xfrm>
          <a:prstGeom prst="rect">
            <a:avLst/>
          </a:prstGeom>
        </p:spPr>
        <p:txBody>
          <a:bodyPr/>
          <a:lstStyle/>
          <a:p>
            <a:pPr marL="357188" indent="-357188">
              <a:lnSpc>
                <a:spcPct val="8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r>
              <a:rPr lang="es-ES_tradnl" sz="2800" dirty="0"/>
              <a:t>Precedencia de operadores (de mayor a menor):</a:t>
            </a:r>
          </a:p>
          <a:p>
            <a:pPr marL="357188" indent="-357188">
              <a:lnSpc>
                <a:spcPct val="80000"/>
              </a:lnSpc>
              <a:spcBef>
                <a:spcPts val="1800"/>
              </a:spcBef>
              <a:buClr>
                <a:schemeClr val="accent1"/>
              </a:buClr>
              <a:buSzPct val="80000"/>
              <a:defRPr/>
            </a:pPr>
            <a:endParaRPr lang="es-ES_tradnl" sz="2800" dirty="0"/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OPERADORES EN PHP7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8707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0576" y="1340295"/>
            <a:ext cx="48914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spc="-5" dirty="0" smtClean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2011578"/>
            <a:ext cx="105156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PHP té dos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operadores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que estan especialmente diseñados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sz="2800" spc="-6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cadenas.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006" y="3475429"/>
            <a:ext cx="9486594" cy="216337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51</a:t>
            </a:fld>
            <a:endParaRPr dirty="0"/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OPERADORES EN PHP7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2644626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446" y="1231793"/>
            <a:ext cx="4781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spc="-5" dirty="0" smtClean="0">
                <a:solidFill>
                  <a:srgbClr val="CC0000"/>
                </a:solidFill>
                <a:latin typeface="Arial"/>
                <a:cs typeface="Arial"/>
              </a:rPr>
              <a:t>Arrays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175586"/>
            <a:ext cx="8991600" cy="42914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4400" y="1875866"/>
            <a:ext cx="6942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Verdana"/>
                <a:cs typeface="Verdana"/>
              </a:rPr>
              <a:t>Els </a:t>
            </a:r>
            <a:r>
              <a:rPr spc="-10" dirty="0">
                <a:latin typeface="Verdana"/>
                <a:cs typeface="Verdana"/>
              </a:rPr>
              <a:t>operadors</a:t>
            </a:r>
            <a:r>
              <a:rPr spc="-5" dirty="0">
                <a:latin typeface="Verdana"/>
                <a:cs typeface="Verdana"/>
              </a:rPr>
              <a:t> d’</a:t>
            </a:r>
            <a:r>
              <a:rPr i="1" spc="-5" dirty="0">
                <a:latin typeface="Verdana"/>
                <a:cs typeface="Verdana"/>
              </a:rPr>
              <a:t>array</a:t>
            </a:r>
            <a:r>
              <a:rPr i="1" spc="5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de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PHP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s’utilizen</a:t>
            </a:r>
            <a:r>
              <a:rPr spc="-10" dirty="0">
                <a:latin typeface="Verdana"/>
                <a:cs typeface="Verdana"/>
              </a:rPr>
              <a:t> </a:t>
            </a:r>
            <a:r>
              <a:rPr spc="-5" dirty="0">
                <a:latin typeface="Verdana"/>
                <a:cs typeface="Verdana"/>
              </a:rPr>
              <a:t>per </a:t>
            </a:r>
            <a:r>
              <a:rPr spc="-10" dirty="0">
                <a:latin typeface="Verdana"/>
                <a:cs typeface="Verdana"/>
              </a:rPr>
              <a:t>comparar</a:t>
            </a:r>
            <a:r>
              <a:rPr spc="20" dirty="0">
                <a:latin typeface="Verdana"/>
                <a:cs typeface="Verdana"/>
              </a:rPr>
              <a:t> </a:t>
            </a:r>
            <a:r>
              <a:rPr i="1" spc="-5" dirty="0">
                <a:latin typeface="Verdana"/>
                <a:cs typeface="Verdana"/>
              </a:rPr>
              <a:t>arrays</a:t>
            </a:r>
            <a:r>
              <a:rPr spc="-5" dirty="0">
                <a:latin typeface="Verdana"/>
                <a:cs typeface="Verdana"/>
              </a:rPr>
              <a:t>.</a:t>
            </a:r>
            <a:endParaRPr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52</a:t>
            </a:fld>
            <a:endParaRPr dirty="0"/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OPERADORES EN PHP7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1498748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53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57682" y="1305044"/>
            <a:ext cx="10853317" cy="4647426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9900" marR="5080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-ES" sz="2800" spc="-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8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uan</a:t>
            </a:r>
            <a:r>
              <a:rPr lang="es-ES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s-E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produ</a:t>
            </a:r>
            <a:r>
              <a:rPr lang="es-ES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un error </a:t>
            </a:r>
            <a:r>
              <a:rPr sz="2800" spc="-5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sz="28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ecució</a:t>
            </a:r>
            <a:r>
              <a:rPr lang="es-E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programa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65" dirty="0">
                <a:latin typeface="Arial" panose="020B0604020202020204" pitchFamily="34" charset="0"/>
                <a:cs typeface="Arial" panose="020B0604020202020204" pitchFamily="34" charset="0"/>
              </a:rPr>
              <a:t>PHP,</a:t>
            </a:r>
            <a:r>
              <a:rPr sz="2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s-ES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s-ES" sz="2800" spc="-1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28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ede</a:t>
            </a:r>
            <a:r>
              <a:rPr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llegar a </a:t>
            </a:r>
            <a:r>
              <a:rPr sz="28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provocar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l’aturada del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programa. </a:t>
            </a:r>
            <a:r>
              <a:rPr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demás, e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error p</a:t>
            </a:r>
            <a:r>
              <a:rPr lang="es-ES" sz="28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uede</a:t>
            </a:r>
            <a:r>
              <a:rPr lang="es-E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mostrarse </a:t>
            </a:r>
            <a:r>
              <a:rPr sz="2800" spc="-4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sz="2800" spc="-10" dirty="0" err="1">
                <a:latin typeface="Arial" panose="020B0604020202020204" pitchFamily="34" charset="0"/>
                <a:cs typeface="Arial" panose="020B0604020202020204" pitchFamily="34" charset="0"/>
              </a:rPr>
              <a:t>pantalla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men</a:t>
            </a:r>
            <a:r>
              <a:rPr lang="es-E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</a:t>
            </a:r>
            <a:r>
              <a:rPr lang="es-ES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8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detall</a:t>
            </a:r>
            <a:r>
              <a:rPr lang="es-ES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2800" spc="-1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s-ES" sz="28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s-ES" sz="2800" spc="-1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endParaRPr lang="es-ES" sz="28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-ES" sz="2800" spc="-10" dirty="0"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lang="es-ES"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más</a:t>
            </a:r>
            <a:r>
              <a:rPr lang="es-E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spc="-5" dirty="0"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r>
              <a:rPr lang="es-ES" sz="2800" spc="-1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entornos</a:t>
            </a:r>
            <a:r>
              <a:rPr lang="es-ES" sz="28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spc="-1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ES"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desarrollo es</a:t>
            </a:r>
            <a:r>
              <a:rPr lang="es-ES" sz="280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spc="-1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s-ES"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lang="es-ES" sz="2800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muestre explícitamente el error </a:t>
            </a:r>
            <a:r>
              <a:rPr lang="es-ES" sz="2800" spc="-5" dirty="0">
                <a:latin typeface="Arial" panose="020B0604020202020204" pitchFamily="34" charset="0"/>
                <a:cs typeface="Arial" panose="020B0604020202020204" pitchFamily="34" charset="0"/>
              </a:rPr>
              <a:t>al </a:t>
            </a:r>
            <a:r>
              <a:rPr lang="es-E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ejecutar </a:t>
            </a:r>
            <a:r>
              <a:rPr lang="es-ES" sz="2800" spc="-5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spc="-5" dirty="0">
                <a:latin typeface="Arial" panose="020B0604020202020204" pitchFamily="34" charset="0"/>
                <a:cs typeface="Arial" panose="020B0604020202020204" pitchFamily="34" charset="0"/>
              </a:rPr>
              <a:t>programa tal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E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como</a:t>
            </a:r>
            <a:r>
              <a:rPr lang="es-ES" sz="2800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ve</a:t>
            </a:r>
            <a:r>
              <a:rPr lang="es-E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s-E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spc="-5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imagen </a:t>
            </a:r>
            <a:r>
              <a:rPr lang="es-ES" sz="2800" spc="-484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pero…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6</a:t>
            </a:r>
            <a:r>
              <a:rPr lang="es-ES" sz="4400" dirty="0" smtClean="0"/>
              <a:t>. REPORTANDO ERRORES</a:t>
            </a:r>
            <a:endParaRPr lang="es-ES" sz="44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3544950"/>
            <a:ext cx="11811000" cy="81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137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ubTitle" idx="4"/>
          </p:nvPr>
        </p:nvSpPr>
        <p:spPr>
          <a:xfrm>
            <a:off x="914400" y="1233531"/>
            <a:ext cx="10972799" cy="226728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580389" marR="64135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-ES"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hacemos </a:t>
            </a:r>
            <a:r>
              <a:rPr sz="28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esto </a:t>
            </a:r>
            <a:r>
              <a:rPr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2800" b="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pasa</a:t>
            </a:r>
            <a:r>
              <a:rPr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en un </a:t>
            </a:r>
            <a:r>
              <a:rPr sz="2800" b="0" spc="-5" dirty="0" err="1"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extern</a:t>
            </a:r>
            <a:r>
              <a:rPr lang="es-ES"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sz="2800" b="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lang="es-ES" sz="2800" b="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800" b="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</a:t>
            </a:r>
            <a:r>
              <a:rPr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2800" b="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b="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2800" b="0" spc="-49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s-ES"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b="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s-ES" sz="2800" b="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b="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800" b="0" spc="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10" dirty="0" err="1">
                <a:latin typeface="Arial" panose="020B0604020202020204" pitchFamily="34" charset="0"/>
                <a:cs typeface="Arial" panose="020B0604020202020204" pitchFamily="34" charset="0"/>
              </a:rPr>
              <a:t>pantalla</a:t>
            </a:r>
            <a:r>
              <a:rPr sz="2800" b="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s-ES" sz="2800" b="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0" dirty="0" smtClean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defecto, </a:t>
            </a:r>
            <a:r>
              <a:rPr lang="es-ES" sz="2800" b="0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2800" b="0" dirty="0" smtClean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muestran los mensajes de error </a:t>
            </a:r>
            <a:r>
              <a:rPr lang="es-ES" sz="2800" b="0" dirty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ES" sz="2800" b="0" dirty="0" smtClean="0">
                <a:solidFill>
                  <a:srgbClr val="373A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PHP.</a:t>
            </a:r>
          </a:p>
          <a:p>
            <a:pPr marL="580389" marR="64135" indent="-457200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s-ES" sz="2800" b="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Pues </a:t>
            </a:r>
            <a:r>
              <a:rPr sz="2800" b="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habilit</a:t>
            </a:r>
            <a:r>
              <a:rPr lang="es-ES" sz="2800" b="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b="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2800" b="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8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2800" b="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ue</a:t>
            </a:r>
            <a:r>
              <a:rPr sz="2800" b="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stra</a:t>
            </a:r>
            <a:r>
              <a:rPr sz="2800" b="0" spc="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lang="es-ES"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explicit</a:t>
            </a:r>
            <a:r>
              <a:rPr lang="es-ES" sz="2800" b="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á</a:t>
            </a:r>
            <a:r>
              <a:rPr sz="2800" b="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2800" b="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dolo </a:t>
            </a:r>
            <a:r>
              <a:rPr lang="es-ES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ismo </a:t>
            </a:r>
            <a:r>
              <a:rPr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2800" b="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lang="es-ES" sz="2800" b="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</a:t>
            </a:r>
            <a:r>
              <a:rPr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sz="2800" b="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ue</a:t>
            </a:r>
            <a:r>
              <a:rPr sz="2800" b="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lang="es-ES"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800" b="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800" b="0" spc="-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11525250" y="6467043"/>
            <a:ext cx="209550" cy="1778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8100">
              <a:spcBef>
                <a:spcPts val="20"/>
              </a:spcBef>
            </a:pPr>
            <a:fld id="{81D60167-4931-47E6-BA6A-407CBD079E47}" type="slidenum">
              <a:rPr dirty="0"/>
              <a:pPr marL="38100">
                <a:spcBef>
                  <a:spcPts val="20"/>
                </a:spcBef>
              </a:pPr>
              <a:t>54</a:t>
            </a:fld>
            <a:endParaRPr dirty="0"/>
          </a:p>
        </p:txBody>
      </p:sp>
      <p:sp>
        <p:nvSpPr>
          <p:cNvPr id="15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6</a:t>
            </a:r>
            <a:r>
              <a:rPr lang="es-ES" sz="4400" dirty="0" smtClean="0"/>
              <a:t>. REPORTANDO ERRORES</a:t>
            </a:r>
            <a:endParaRPr lang="es-ES" sz="4400" dirty="0"/>
          </a:p>
        </p:txBody>
      </p:sp>
      <p:sp>
        <p:nvSpPr>
          <p:cNvPr id="2" name="Rectángulo 1"/>
          <p:cNvSpPr/>
          <p:nvPr/>
        </p:nvSpPr>
        <p:spPr>
          <a:xfrm>
            <a:off x="7114892" y="3424537"/>
            <a:ext cx="44658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 smtClean="0">
                <a:solidFill>
                  <a:srgbClr val="373A3C"/>
                </a:solidFill>
                <a:latin typeface="-apple-system"/>
              </a:rPr>
              <a:t>Tambien</a:t>
            </a:r>
            <a:r>
              <a:rPr lang="es-ES" sz="2000" dirty="0" smtClean="0">
                <a:solidFill>
                  <a:srgbClr val="373A3C"/>
                </a:solidFill>
                <a:latin typeface="-apple-system"/>
              </a:rPr>
              <a:t> se puede editar php.ini.</a:t>
            </a:r>
            <a:endParaRPr lang="es-ES" sz="2000" dirty="0">
              <a:solidFill>
                <a:srgbClr val="373A3C"/>
              </a:solidFill>
              <a:latin typeface="-apple-system"/>
            </a:endParaRPr>
          </a:p>
          <a:p>
            <a:r>
              <a:rPr lang="es-ES" sz="2000" dirty="0" smtClean="0">
                <a:solidFill>
                  <a:srgbClr val="373A3C"/>
                </a:solidFill>
                <a:latin typeface="-apple-system"/>
              </a:rPr>
              <a:t>1) Cambiar :</a:t>
            </a:r>
          </a:p>
          <a:p>
            <a:r>
              <a:rPr lang="es-ES" sz="2000" dirty="0" err="1" smtClean="0">
                <a:solidFill>
                  <a:srgbClr val="373A3C"/>
                </a:solidFill>
                <a:latin typeface="-apple-system"/>
              </a:rPr>
              <a:t>error_reporting</a:t>
            </a:r>
            <a:r>
              <a:rPr lang="es-ES" sz="2000" dirty="0" smtClean="0">
                <a:solidFill>
                  <a:srgbClr val="373A3C"/>
                </a:solidFill>
                <a:latin typeface="-apple-system"/>
              </a:rPr>
              <a:t> </a:t>
            </a:r>
            <a:r>
              <a:rPr lang="es-ES" sz="2000" dirty="0">
                <a:solidFill>
                  <a:srgbClr val="373A3C"/>
                </a:solidFill>
                <a:latin typeface="-apple-system"/>
              </a:rPr>
              <a:t>= E_ALL &amp; ~</a:t>
            </a:r>
            <a:r>
              <a:rPr lang="es-ES" sz="2000" dirty="0" smtClean="0">
                <a:solidFill>
                  <a:srgbClr val="373A3C"/>
                </a:solidFill>
                <a:latin typeface="-apple-system"/>
              </a:rPr>
              <a:t>E_DEPRECATED   por:</a:t>
            </a:r>
            <a:r>
              <a:rPr lang="es-ES" sz="2000" dirty="0">
                <a:solidFill>
                  <a:srgbClr val="373A3C"/>
                </a:solidFill>
                <a:latin typeface="-apple-system"/>
              </a:rPr>
              <a:t/>
            </a:r>
            <a:br>
              <a:rPr lang="es-ES" sz="2000" dirty="0">
                <a:solidFill>
                  <a:srgbClr val="373A3C"/>
                </a:solidFill>
                <a:latin typeface="-apple-system"/>
              </a:rPr>
            </a:br>
            <a:r>
              <a:rPr lang="es-ES" sz="2000" dirty="0" err="1">
                <a:solidFill>
                  <a:srgbClr val="373A3C"/>
                </a:solidFill>
                <a:latin typeface="-apple-system"/>
              </a:rPr>
              <a:t>error_reporting</a:t>
            </a:r>
            <a:r>
              <a:rPr lang="es-ES" sz="2000" dirty="0">
                <a:solidFill>
                  <a:srgbClr val="373A3C"/>
                </a:solidFill>
                <a:latin typeface="-apple-system"/>
              </a:rPr>
              <a:t> =  E_ALL</a:t>
            </a:r>
          </a:p>
          <a:p>
            <a:r>
              <a:rPr lang="es-ES" sz="2000" dirty="0" smtClean="0">
                <a:solidFill>
                  <a:srgbClr val="373A3C"/>
                </a:solidFill>
                <a:latin typeface="-apple-system"/>
              </a:rPr>
              <a:t>2) Cambiar:</a:t>
            </a:r>
            <a:endParaRPr lang="es-ES" sz="2000" dirty="0">
              <a:solidFill>
                <a:srgbClr val="373A3C"/>
              </a:solidFill>
              <a:latin typeface="-apple-system"/>
            </a:endParaRPr>
          </a:p>
          <a:p>
            <a:r>
              <a:rPr lang="es-ES" sz="2000" dirty="0" err="1">
                <a:solidFill>
                  <a:srgbClr val="373A3C"/>
                </a:solidFill>
                <a:latin typeface="-apple-system"/>
              </a:rPr>
              <a:t>display_errors</a:t>
            </a:r>
            <a:r>
              <a:rPr lang="es-ES" sz="2000" dirty="0">
                <a:solidFill>
                  <a:srgbClr val="373A3C"/>
                </a:solidFill>
                <a:latin typeface="-apple-system"/>
              </a:rPr>
              <a:t> = </a:t>
            </a:r>
            <a:r>
              <a:rPr lang="es-ES" sz="2000" dirty="0" smtClean="0">
                <a:solidFill>
                  <a:srgbClr val="373A3C"/>
                </a:solidFill>
                <a:latin typeface="-apple-system"/>
              </a:rPr>
              <a:t>Off  por:</a:t>
            </a:r>
            <a:endParaRPr lang="es-ES" sz="2000" dirty="0">
              <a:solidFill>
                <a:srgbClr val="373A3C"/>
              </a:solidFill>
              <a:latin typeface="-apple-system"/>
            </a:endParaRPr>
          </a:p>
          <a:p>
            <a:r>
              <a:rPr lang="es-ES" sz="2000" dirty="0" err="1">
                <a:solidFill>
                  <a:srgbClr val="373A3C"/>
                </a:solidFill>
                <a:latin typeface="-apple-system"/>
              </a:rPr>
              <a:t>display_errors</a:t>
            </a:r>
            <a:r>
              <a:rPr lang="es-ES" sz="2000" dirty="0">
                <a:solidFill>
                  <a:srgbClr val="373A3C"/>
                </a:solidFill>
                <a:latin typeface="-apple-system"/>
              </a:rPr>
              <a:t> = </a:t>
            </a:r>
            <a:r>
              <a:rPr lang="es-ES" sz="2000" dirty="0" err="1">
                <a:solidFill>
                  <a:srgbClr val="373A3C"/>
                </a:solidFill>
                <a:latin typeface="-apple-system"/>
              </a:rPr>
              <a:t>On</a:t>
            </a:r>
            <a:endParaRPr lang="es-ES" sz="2000" dirty="0">
              <a:solidFill>
                <a:srgbClr val="373A3C"/>
              </a:solidFill>
              <a:latin typeface="-apple-system"/>
            </a:endParaRPr>
          </a:p>
          <a:p>
            <a:r>
              <a:rPr lang="es-ES" sz="2000" dirty="0" smtClean="0">
                <a:solidFill>
                  <a:srgbClr val="373A3C"/>
                </a:solidFill>
                <a:latin typeface="-apple-system"/>
              </a:rPr>
              <a:t>3) Reiniciar el servidor</a:t>
            </a:r>
            <a:endParaRPr lang="es-ES" sz="2000" b="0" i="0" dirty="0">
              <a:solidFill>
                <a:srgbClr val="373A3C"/>
              </a:solidFill>
              <a:effectLst/>
              <a:latin typeface="-apple-system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222" y="3697966"/>
            <a:ext cx="55626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ángulo 3"/>
          <p:cNvSpPr/>
          <p:nvPr/>
        </p:nvSpPr>
        <p:spPr>
          <a:xfrm>
            <a:off x="1268222" y="5266714"/>
            <a:ext cx="5562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600"/>
              </a:spcBef>
            </a:pPr>
            <a:r>
              <a:rPr lang="es-ES" sz="2000" spc="-5" dirty="0" smtClean="0">
                <a:latin typeface="Arial MT"/>
                <a:cs typeface="Arial MT"/>
              </a:rPr>
              <a:t>Existen</a:t>
            </a:r>
            <a:r>
              <a:rPr lang="es-ES" sz="2000" spc="15" dirty="0" smtClean="0">
                <a:latin typeface="Arial MT"/>
                <a:cs typeface="Arial MT"/>
              </a:rPr>
              <a:t> </a:t>
            </a:r>
            <a:r>
              <a:rPr lang="es-ES" sz="2000" spc="-5" dirty="0" smtClean="0">
                <a:latin typeface="Arial MT"/>
                <a:cs typeface="Arial MT"/>
              </a:rPr>
              <a:t>más</a:t>
            </a:r>
            <a:r>
              <a:rPr lang="es-ES" sz="2000" spc="30" dirty="0" smtClean="0">
                <a:latin typeface="Arial MT"/>
                <a:cs typeface="Arial MT"/>
              </a:rPr>
              <a:t> </a:t>
            </a:r>
            <a:r>
              <a:rPr lang="es-ES" sz="2000" spc="-5" dirty="0" smtClean="0">
                <a:latin typeface="Arial MT"/>
                <a:cs typeface="Arial MT"/>
              </a:rPr>
              <a:t>niveles</a:t>
            </a:r>
            <a:r>
              <a:rPr lang="es-ES" sz="2000" spc="25" dirty="0" smtClean="0">
                <a:latin typeface="Arial MT"/>
                <a:cs typeface="Arial MT"/>
              </a:rPr>
              <a:t> </a:t>
            </a:r>
            <a:r>
              <a:rPr lang="es-ES" sz="2000" spc="-5" dirty="0" smtClean="0">
                <a:latin typeface="Arial MT"/>
                <a:cs typeface="Arial MT"/>
              </a:rPr>
              <a:t>de error </a:t>
            </a:r>
            <a:r>
              <a:rPr lang="es-ES" sz="2000" spc="-5" dirty="0">
                <a:latin typeface="Arial MT"/>
                <a:cs typeface="Arial MT"/>
              </a:rPr>
              <a:t>(E_ALL</a:t>
            </a:r>
            <a:r>
              <a:rPr lang="es-ES" sz="2000" spc="-5" dirty="0" smtClean="0">
                <a:latin typeface="Arial MT"/>
                <a:cs typeface="Arial MT"/>
              </a:rPr>
              <a:t>, E_ERROR</a:t>
            </a:r>
            <a:r>
              <a:rPr lang="es-ES" sz="2000" spc="-5" dirty="0">
                <a:latin typeface="Arial MT"/>
                <a:cs typeface="Arial MT"/>
              </a:rPr>
              <a:t>, E_CORE_ERROR…) </a:t>
            </a:r>
            <a:r>
              <a:rPr lang="es-ES" sz="2000" spc="-375" dirty="0">
                <a:latin typeface="Arial MT"/>
                <a:cs typeface="Arial MT"/>
              </a:rPr>
              <a:t> </a:t>
            </a:r>
            <a:r>
              <a:rPr lang="es-ES" sz="2000" spc="-5" dirty="0" smtClean="0">
                <a:latin typeface="Arial MT"/>
                <a:cs typeface="Arial MT"/>
              </a:rPr>
              <a:t>pero</a:t>
            </a:r>
            <a:r>
              <a:rPr lang="es-ES" sz="2000" dirty="0" smtClean="0">
                <a:latin typeface="Arial MT"/>
                <a:cs typeface="Arial MT"/>
              </a:rPr>
              <a:t> con </a:t>
            </a:r>
            <a:r>
              <a:rPr lang="es-ES" sz="2000" spc="-5" dirty="0" smtClean="0">
                <a:latin typeface="Arial MT"/>
                <a:cs typeface="Arial MT"/>
              </a:rPr>
              <a:t>este</a:t>
            </a:r>
            <a:r>
              <a:rPr lang="es-ES" sz="2000" spc="20" dirty="0" smtClean="0">
                <a:latin typeface="Arial MT"/>
                <a:cs typeface="Arial MT"/>
              </a:rPr>
              <a:t> </a:t>
            </a:r>
            <a:r>
              <a:rPr lang="es-ES" sz="2000" spc="-5" dirty="0" smtClean="0">
                <a:latin typeface="Arial MT"/>
                <a:cs typeface="Arial MT"/>
              </a:rPr>
              <a:t>parámetro</a:t>
            </a:r>
            <a:r>
              <a:rPr lang="es-ES" sz="2000" spc="5" dirty="0" smtClean="0">
                <a:latin typeface="Arial MT"/>
                <a:cs typeface="Arial MT"/>
              </a:rPr>
              <a:t> </a:t>
            </a:r>
            <a:r>
              <a:rPr lang="es-ES" sz="2000" spc="-5" dirty="0" smtClean="0">
                <a:latin typeface="Arial MT"/>
                <a:cs typeface="Arial MT"/>
              </a:rPr>
              <a:t>se</a:t>
            </a:r>
            <a:r>
              <a:rPr lang="es-ES" sz="2000" spc="5" dirty="0" smtClean="0">
                <a:latin typeface="Arial MT"/>
                <a:cs typeface="Arial MT"/>
              </a:rPr>
              <a:t> </a:t>
            </a:r>
            <a:r>
              <a:rPr lang="es-ES" sz="2000" spc="-5" dirty="0">
                <a:latin typeface="Arial MT"/>
                <a:cs typeface="Arial MT"/>
              </a:rPr>
              <a:t>mostraran</a:t>
            </a:r>
            <a:r>
              <a:rPr lang="es-ES" sz="2000" dirty="0">
                <a:latin typeface="Arial MT"/>
                <a:cs typeface="Arial MT"/>
              </a:rPr>
              <a:t> </a:t>
            </a:r>
            <a:r>
              <a:rPr lang="es-ES" sz="2000" dirty="0" smtClean="0">
                <a:latin typeface="Arial MT"/>
                <a:cs typeface="Arial MT"/>
              </a:rPr>
              <a:t>todos</a:t>
            </a:r>
            <a:endParaRPr lang="es-ES" sz="2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08750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43000" y="1143000"/>
            <a:ext cx="10591799" cy="5081290"/>
          </a:xfrm>
          <a:prstGeom prst="rect">
            <a:avLst/>
          </a:prstGeom>
        </p:spPr>
        <p:txBody>
          <a:bodyPr/>
          <a:lstStyle/>
          <a:p>
            <a:pPr marL="6350" indent="-6350"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s-ES_tradnl" sz="2800" b="1" dirty="0" smtClean="0"/>
              <a:t>ECHO Y PRINT</a:t>
            </a:r>
          </a:p>
          <a:p>
            <a:pPr marL="6350" indent="-6350"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s-ES_tradnl" sz="2800" b="1" dirty="0" smtClean="0">
                <a:solidFill>
                  <a:schemeClr val="accent2"/>
                </a:solidFill>
              </a:rPr>
              <a:t>Echo </a:t>
            </a:r>
            <a:r>
              <a:rPr lang="es-ES_tradnl" sz="2800" b="1" dirty="0">
                <a:solidFill>
                  <a:schemeClr val="accent2"/>
                </a:solidFill>
              </a:rPr>
              <a:t>y </a:t>
            </a:r>
            <a:r>
              <a:rPr lang="es-ES_tradnl" sz="2800" b="1" dirty="0" err="1">
                <a:solidFill>
                  <a:schemeClr val="accent2"/>
                </a:solidFill>
              </a:rPr>
              <a:t>Print</a:t>
            </a:r>
            <a:r>
              <a:rPr lang="es-ES_tradnl" sz="2800" b="1" dirty="0">
                <a:solidFill>
                  <a:schemeClr val="accent2"/>
                </a:solidFill>
              </a:rPr>
              <a:t> </a:t>
            </a:r>
            <a:r>
              <a:rPr lang="es-ES_tradnl" sz="2800" b="1" dirty="0"/>
              <a:t>se utilizan enviar datos al navegador web del cliente.</a:t>
            </a:r>
            <a:endParaRPr lang="en-US" altLang="zh-CN" sz="2800" b="1" dirty="0">
              <a:solidFill>
                <a:schemeClr val="accent2"/>
              </a:solidFill>
              <a:ea typeface="SimSun" pitchFamily="2" charset="-122"/>
            </a:endParaRPr>
          </a:p>
          <a:p>
            <a:pPr marL="457200" indent="-457200"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es-ES_tradnl" sz="2800" dirty="0"/>
              <a:t>echo: muestra una o más cadenas</a:t>
            </a:r>
          </a:p>
          <a:p>
            <a:pPr marL="1073150" lvl="1" indent="-357188">
              <a:spcAft>
                <a:spcPts val="600"/>
              </a:spcAft>
              <a:buClr>
                <a:schemeClr val="accent2"/>
              </a:buClr>
              <a:buSzPct val="80000"/>
              <a:defRPr/>
            </a:pPr>
            <a:r>
              <a:rPr lang="es-ES_tradnl" sz="2800" dirty="0"/>
              <a:t>echo cadena1 [, cadena2…]</a:t>
            </a:r>
          </a:p>
          <a:p>
            <a:pPr marL="1073150" lvl="1" indent="-357188">
              <a:spcAft>
                <a:spcPts val="600"/>
              </a:spcAft>
              <a:buClr>
                <a:schemeClr val="accent2"/>
              </a:buClr>
              <a:buSzPct val="80000"/>
              <a:defRPr/>
            </a:pPr>
            <a:r>
              <a:rPr lang="es-ES_tradnl" sz="2800" dirty="0"/>
              <a:t>echo “Hola mundo”;</a:t>
            </a:r>
          </a:p>
          <a:p>
            <a:pPr marL="1073150" lvl="1" indent="-357188">
              <a:spcAft>
                <a:spcPts val="600"/>
              </a:spcAft>
              <a:buClr>
                <a:schemeClr val="accent2"/>
              </a:buClr>
              <a:buSzPct val="80000"/>
              <a:defRPr/>
            </a:pPr>
            <a:r>
              <a:rPr lang="es-ES_tradnl" sz="2800" dirty="0"/>
              <a:t>echo “Hola “, “mundo”;</a:t>
            </a:r>
          </a:p>
          <a:p>
            <a:pPr marL="357188" indent="-357188"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defRPr/>
            </a:pPr>
            <a:r>
              <a:rPr lang="es-ES_tradnl" sz="2800" dirty="0" err="1"/>
              <a:t>print</a:t>
            </a:r>
            <a:r>
              <a:rPr lang="es-ES_tradnl" sz="2800" dirty="0"/>
              <a:t>: muestra una cadena</a:t>
            </a:r>
          </a:p>
          <a:p>
            <a:pPr marL="1073150" lvl="1" indent="-357188">
              <a:spcAft>
                <a:spcPts val="600"/>
              </a:spcAft>
              <a:buClr>
                <a:schemeClr val="accent2"/>
              </a:buClr>
              <a:buSzPct val="80000"/>
              <a:defRPr/>
            </a:pPr>
            <a:r>
              <a:rPr lang="es-ES_tradnl" sz="2800" dirty="0" err="1"/>
              <a:t>print</a:t>
            </a:r>
            <a:r>
              <a:rPr lang="es-ES_tradnl" sz="2800" dirty="0"/>
              <a:t> cadena;</a:t>
            </a:r>
          </a:p>
          <a:p>
            <a:pPr marL="1073150" lvl="1" indent="-357188">
              <a:spcAft>
                <a:spcPts val="600"/>
              </a:spcAft>
              <a:buClr>
                <a:schemeClr val="accent2"/>
              </a:buClr>
              <a:buSzPct val="80000"/>
              <a:defRPr/>
            </a:pPr>
            <a:r>
              <a:rPr lang="es-ES_tradnl" sz="2800" dirty="0" err="1"/>
              <a:t>print</a:t>
            </a:r>
            <a:r>
              <a:rPr lang="es-ES_tradnl" sz="2800" dirty="0"/>
              <a:t> “Hola mundo”;</a:t>
            </a:r>
          </a:p>
          <a:p>
            <a:pPr marL="1073150" lvl="1" indent="-357188">
              <a:spcAft>
                <a:spcPts val="600"/>
              </a:spcAft>
              <a:buClr>
                <a:schemeClr val="accent2"/>
              </a:buClr>
              <a:buSzPct val="80000"/>
              <a:defRPr/>
            </a:pPr>
            <a:r>
              <a:rPr lang="es-ES" sz="2800" dirty="0" err="1"/>
              <a:t>print</a:t>
            </a:r>
            <a:r>
              <a:rPr lang="es-ES" sz="2800" dirty="0"/>
              <a:t>  “Hola “.“mundo”;   //</a:t>
            </a:r>
            <a:r>
              <a:rPr lang="es-ES" altLang="zh-CN" sz="2800" dirty="0">
                <a:solidFill>
                  <a:srgbClr val="FF0000"/>
                </a:solidFill>
                <a:ea typeface="SimSun" pitchFamily="2" charset="-122"/>
              </a:rPr>
              <a:t>Operador de concatenación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1. </a:t>
            </a:r>
            <a:r>
              <a:rPr lang="es-ES" sz="4400" dirty="0" smtClean="0"/>
              <a:t>SINTAXIS BASICA DE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4005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1295400" y="1232875"/>
            <a:ext cx="70202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s-ES" sz="2800" b="1" kern="0" dirty="0" smtClean="0">
                <a:solidFill>
                  <a:srgbClr val="000000"/>
                </a:solidFill>
              </a:rPr>
              <a:t>PRIMER </a:t>
            </a:r>
            <a:r>
              <a:rPr lang="es-ES" sz="2800" b="1" kern="0" dirty="0">
                <a:solidFill>
                  <a:srgbClr val="000000"/>
                </a:solidFill>
              </a:rPr>
              <a:t>EJEMPLO   </a:t>
            </a:r>
            <a:endParaRPr lang="es-ES" sz="2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69547" y="1801101"/>
            <a:ext cx="8110830" cy="4450449"/>
          </a:xfrm>
          <a:prstGeom prst="rect">
            <a:avLst/>
          </a:prstGeom>
          <a:noFill/>
          <a:ln w="15875" algn="ctr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457200" indent="-457200">
              <a:spcBef>
                <a:spcPct val="20000"/>
              </a:spcBef>
              <a:defRPr/>
            </a:pPr>
            <a:r>
              <a:rPr lang="es-ES_tradnl" sz="2400" dirty="0"/>
              <a:t>&lt;</a:t>
            </a:r>
            <a:r>
              <a:rPr lang="es-ES_tradnl" sz="2400" dirty="0" err="1"/>
              <a:t>html</a:t>
            </a:r>
            <a:r>
              <a:rPr lang="es-ES_tradnl" sz="2400" dirty="0"/>
              <a:t>&gt; 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es-ES_tradnl" sz="2400" dirty="0"/>
              <a:t>&lt;head&gt; &lt;</a:t>
            </a:r>
            <a:r>
              <a:rPr lang="es-ES_tradnl" sz="2400" dirty="0" err="1"/>
              <a:t>title</a:t>
            </a:r>
            <a:r>
              <a:rPr lang="es-ES_tradnl" sz="2400" dirty="0"/>
              <a:t>&gt;Mi primer programa en PHP&lt;/</a:t>
            </a:r>
            <a:r>
              <a:rPr lang="es-ES_tradnl" sz="2400" dirty="0" err="1"/>
              <a:t>title</a:t>
            </a:r>
            <a:r>
              <a:rPr lang="es-ES_tradnl" sz="2400" dirty="0"/>
              <a:t>&gt;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es-ES_tradnl" sz="2400" dirty="0"/>
              <a:t>&lt;/head&gt; </a:t>
            </a:r>
          </a:p>
          <a:p>
            <a:pPr marL="457200" indent="-457200">
              <a:spcBef>
                <a:spcPct val="20000"/>
              </a:spcBef>
              <a:defRPr/>
            </a:pPr>
            <a:r>
              <a:rPr lang="es-ES_tradnl" sz="2400" dirty="0"/>
              <a:t>&lt;</a:t>
            </a:r>
            <a:r>
              <a:rPr lang="es-ES_tradnl" sz="2400" dirty="0" err="1"/>
              <a:t>body</a:t>
            </a:r>
            <a:r>
              <a:rPr lang="es-ES_tradnl" sz="2400" dirty="0"/>
              <a:t>&gt; </a:t>
            </a:r>
          </a:p>
          <a:p>
            <a:pPr marL="914400" lvl="1" indent="-457200">
              <a:spcBef>
                <a:spcPct val="20000"/>
              </a:spcBef>
              <a:defRPr/>
            </a:pPr>
            <a:r>
              <a:rPr lang="es-ES_tradnl" sz="2400" dirty="0"/>
              <a:t>&lt;?</a:t>
            </a:r>
            <a:r>
              <a:rPr lang="es-ES_tradnl" sz="2400" dirty="0" err="1"/>
              <a:t>php</a:t>
            </a:r>
            <a:endParaRPr lang="es-ES_tradnl" sz="2400" dirty="0"/>
          </a:p>
          <a:p>
            <a:pPr marL="914400" lvl="1" indent="-457200">
              <a:defRPr/>
            </a:pPr>
            <a:r>
              <a:rPr lang="es-ES_tradnl" sz="2400" dirty="0"/>
              <a:t>  echo "&lt;h1&gt;HOLA MUNDO&lt;/h1&gt;"; </a:t>
            </a:r>
          </a:p>
          <a:p>
            <a:pPr marL="914400" lvl="1" indent="-457200">
              <a:defRPr/>
            </a:pPr>
            <a:r>
              <a:rPr lang="es-ES_tradnl" sz="2400" dirty="0"/>
              <a:t> </a:t>
            </a:r>
            <a:r>
              <a:rPr lang="es-ES_tradnl" sz="2400" dirty="0" err="1"/>
              <a:t>print</a:t>
            </a:r>
            <a:r>
              <a:rPr lang="es-ES_tradnl" sz="2400" dirty="0"/>
              <a:t> (“&lt;P&gt;Hola mundo&lt;/P&gt;”);</a:t>
            </a:r>
          </a:p>
          <a:p>
            <a:pPr marL="914400" lvl="1" indent="-457200">
              <a:defRPr/>
            </a:pPr>
            <a:r>
              <a:rPr lang="es-ES_tradnl" sz="2400" dirty="0"/>
              <a:t>?&gt;</a:t>
            </a:r>
          </a:p>
          <a:p>
            <a:pPr marL="457200" indent="-457200">
              <a:defRPr/>
            </a:pPr>
            <a:r>
              <a:rPr lang="es-ES_tradnl" sz="2400" dirty="0"/>
              <a:t>&lt;/</a:t>
            </a:r>
            <a:r>
              <a:rPr lang="es-ES_tradnl" sz="2400" dirty="0" err="1"/>
              <a:t>body</a:t>
            </a:r>
            <a:r>
              <a:rPr lang="es-ES_tradnl" sz="2400" dirty="0"/>
              <a:t>&gt; </a:t>
            </a:r>
          </a:p>
          <a:p>
            <a:pPr marL="457200" indent="-457200">
              <a:defRPr/>
            </a:pPr>
            <a:r>
              <a:rPr lang="es-ES_tradnl" sz="2400" dirty="0"/>
              <a:t>&lt;/</a:t>
            </a:r>
            <a:r>
              <a:rPr lang="es-ES_tradnl" sz="2400" dirty="0" err="1"/>
              <a:t>html</a:t>
            </a:r>
            <a:r>
              <a:rPr lang="es-ES_tradnl" sz="2400" dirty="0"/>
              <a:t>&gt;</a:t>
            </a:r>
          </a:p>
          <a:p>
            <a:pPr marL="457200" indent="-457200">
              <a:defRPr/>
            </a:pPr>
            <a:endParaRPr lang="es-ES_tradnl" sz="24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11676" y="5229200"/>
            <a:ext cx="4968701" cy="1022350"/>
          </a:xfrm>
          <a:prstGeom prst="rect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s-ES_tradnl" sz="2000" dirty="0"/>
              <a:t>Guardar en c:\xamp\htdocs o subdirectorio. </a:t>
            </a:r>
          </a:p>
          <a:p>
            <a:pPr algn="l"/>
            <a:r>
              <a:rPr lang="es-ES_tradnl" sz="2000" dirty="0"/>
              <a:t>Para probarlo, escribir en un navegador:</a:t>
            </a:r>
            <a:endParaRPr lang="es-ES_tradnl" sz="2000" u="sng" dirty="0"/>
          </a:p>
          <a:p>
            <a:pPr algn="l"/>
            <a:r>
              <a:rPr lang="es-ES_tradnl" sz="2000" dirty="0"/>
              <a:t>http://localhost/primer.php</a:t>
            </a:r>
            <a:endParaRPr lang="es-ES" sz="2000" dirty="0"/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1. </a:t>
            </a:r>
            <a:r>
              <a:rPr lang="es-ES" sz="4400" dirty="0" smtClean="0"/>
              <a:t>SINTAXIS BASICA DE PHP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50167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210266"/>
              </p:ext>
            </p:extLst>
          </p:nvPr>
        </p:nvGraphicFramePr>
        <p:xfrm>
          <a:off x="838200" y="2209800"/>
          <a:ext cx="10896599" cy="2880360"/>
        </p:xfrm>
        <a:graphic>
          <a:graphicData uri="http://schemas.openxmlformats.org/drawingml/2006/table">
            <a:tbl>
              <a:tblPr/>
              <a:tblGrid>
                <a:gridCol w="1089660"/>
                <a:gridCol w="5150273"/>
                <a:gridCol w="465666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Comic Sans MS" pitchFamily="66" charset="0"/>
                        <a:buNone/>
                        <a:tabLst/>
                      </a:pP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latin typeface="Courier New" pitchFamily="49" charset="0"/>
                        </a:rPr>
                        <a:t>Sin \n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latin typeface="Courier New" pitchFamily="49" charset="0"/>
                        </a:rPr>
                        <a:t>Con \n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Comic Sans MS" pitchFamily="66" charset="0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Código PHP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 err="1" smtClean="0">
                          <a:latin typeface="Courier New" pitchFamily="49" charset="0"/>
                        </a:rPr>
                        <a:t>print</a:t>
                      </a:r>
                      <a:r>
                        <a:rPr lang="es-ES" sz="2000" dirty="0" smtClean="0">
                          <a:latin typeface="Courier New" pitchFamily="49" charset="0"/>
                        </a:rPr>
                        <a:t> (“&lt;P&gt;Párrafo 1&lt;/P&gt;”);</a:t>
                      </a:r>
                    </a:p>
                    <a:p>
                      <a:r>
                        <a:rPr lang="es-ES" sz="2000" dirty="0" err="1" smtClean="0">
                          <a:latin typeface="Courier New" pitchFamily="49" charset="0"/>
                        </a:rPr>
                        <a:t>print</a:t>
                      </a:r>
                      <a:r>
                        <a:rPr lang="es-ES" sz="2000" dirty="0" smtClean="0">
                          <a:latin typeface="Courier New" pitchFamily="49" charset="0"/>
                        </a:rPr>
                        <a:t> (“&lt;P&gt;Párrafo 2&lt;/P&gt;”);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 err="1" smtClean="0">
                          <a:latin typeface="Courier New" pitchFamily="49" charset="0"/>
                        </a:rPr>
                        <a:t>print</a:t>
                      </a:r>
                      <a:r>
                        <a:rPr lang="es-ES" sz="2000" dirty="0" smtClean="0">
                          <a:latin typeface="Courier New" pitchFamily="49" charset="0"/>
                        </a:rPr>
                        <a:t> (“&lt;P&gt;Párrafo 1&lt;/P&gt;\n”);</a:t>
                      </a:r>
                    </a:p>
                    <a:p>
                      <a:r>
                        <a:rPr lang="es-ES" sz="2000" dirty="0" err="1" smtClean="0">
                          <a:latin typeface="Courier New" pitchFamily="49" charset="0"/>
                        </a:rPr>
                        <a:t>print</a:t>
                      </a:r>
                      <a:r>
                        <a:rPr lang="es-ES" sz="2000" dirty="0" smtClean="0">
                          <a:latin typeface="Courier New" pitchFamily="49" charset="0"/>
                        </a:rPr>
                        <a:t> (“&lt;P&gt;Párrafo 2&lt;/P&gt;\n”);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Comic Sans MS" pitchFamily="66" charset="0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mic Sans MS" pitchFamily="66" charset="0"/>
                        </a:rPr>
                        <a:t>Código HTML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Comic Sans MS" pitchFamily="66" charset="0"/>
                        <a:buNone/>
                        <a:tabLst/>
                        <a:defRPr/>
                      </a:pPr>
                      <a:r>
                        <a:rPr lang="es-ES" sz="2000" dirty="0" smtClean="0">
                          <a:latin typeface="Courier New" pitchFamily="49" charset="0"/>
                        </a:rPr>
                        <a:t>&lt;P&gt;Párrafo 1&lt;/P&gt;&lt;P&gt;Párrafo2&lt;/P&gt;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Comic Sans MS" pitchFamily="66" charset="0"/>
                        <a:buNone/>
                        <a:tabLst/>
                        <a:defRPr/>
                      </a:pPr>
                      <a:r>
                        <a:rPr lang="es-ES" sz="2000" dirty="0" smtClean="0">
                          <a:latin typeface="Courier New" pitchFamily="49" charset="0"/>
                        </a:rPr>
                        <a:t>&lt;P&gt;Párrafo 1&lt;/P&gt;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Comic Sans MS" pitchFamily="66" charset="0"/>
                        <a:buNone/>
                        <a:tabLst/>
                        <a:defRPr/>
                      </a:pPr>
                      <a:r>
                        <a:rPr lang="es-ES" sz="2000" dirty="0" smtClean="0">
                          <a:latin typeface="Courier New" pitchFamily="49" charset="0"/>
                        </a:rPr>
                        <a:t>&lt;P&gt;Párrafo 2&lt;/P&gt;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Comic Sans MS" pitchFamily="66" charset="0"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Salida</a:t>
                      </a:r>
                      <a:endParaRPr kumimoji="0" lang="es-E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latin typeface="Courier New" pitchFamily="49" charset="0"/>
                        </a:rPr>
                        <a:t>Párrafo 1</a:t>
                      </a:r>
                    </a:p>
                    <a:p>
                      <a:endParaRPr lang="es-ES" sz="2000" dirty="0" smtClean="0">
                        <a:latin typeface="Courier New" pitchFamily="49" charset="0"/>
                      </a:endParaRPr>
                    </a:p>
                    <a:p>
                      <a:r>
                        <a:rPr lang="es-ES" sz="2000" dirty="0" smtClean="0">
                          <a:latin typeface="Courier New" pitchFamily="49" charset="0"/>
                        </a:rPr>
                        <a:t>Párrafo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latin typeface="Courier New" pitchFamily="49" charset="0"/>
                        </a:rPr>
                        <a:t>Párrafo 1</a:t>
                      </a:r>
                    </a:p>
                    <a:p>
                      <a:endParaRPr lang="es-ES" sz="2000" dirty="0" smtClean="0">
                        <a:latin typeface="Courier New" pitchFamily="49" charset="0"/>
                      </a:endParaRPr>
                    </a:p>
                    <a:p>
                      <a:r>
                        <a:rPr lang="es-ES" sz="2000" dirty="0" smtClean="0">
                          <a:latin typeface="Courier New" pitchFamily="49" charset="0"/>
                        </a:rPr>
                        <a:t>Párrafo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990600" y="1219200"/>
            <a:ext cx="7772400" cy="503238"/>
          </a:xfrm>
          <a:prstGeom prst="rect">
            <a:avLst/>
          </a:prstGeom>
        </p:spPr>
        <p:txBody>
          <a:bodyPr/>
          <a:lstStyle/>
          <a:p>
            <a:pPr marL="357188" indent="-357188">
              <a:spcBef>
                <a:spcPts val="1800"/>
              </a:spcBef>
              <a:buClr>
                <a:schemeClr val="accent1"/>
              </a:buClr>
              <a:buSzPct val="80000"/>
              <a:defRPr/>
            </a:pPr>
            <a:r>
              <a:rPr lang="es-ES_tradnl" sz="2800" b="1" dirty="0" smtClean="0"/>
              <a:t>USO DE \</a:t>
            </a:r>
            <a:r>
              <a:rPr lang="es-ES_tradnl" sz="2800" b="1" dirty="0"/>
              <a:t>n </a:t>
            </a:r>
            <a:r>
              <a:rPr lang="es-ES_tradnl" sz="2800" b="1" dirty="0" smtClean="0"/>
              <a:t>PARA GENERAR CÓDIGO HTML </a:t>
            </a:r>
            <a:r>
              <a:rPr lang="es-ES_tradnl" sz="2800" b="1" dirty="0" smtClean="0"/>
              <a:t>LEGIBLE</a:t>
            </a:r>
            <a:endParaRPr lang="es-ES_tradnl" sz="2800" b="1" dirty="0"/>
          </a:p>
        </p:txBody>
      </p:sp>
      <p:sp>
        <p:nvSpPr>
          <p:cNvPr id="12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1. </a:t>
            </a:r>
            <a:r>
              <a:rPr lang="es-ES" sz="4400" dirty="0" smtClean="0"/>
              <a:t>SINTAXIS BASICA DE PHP</a:t>
            </a:r>
            <a:endParaRPr lang="es-ES" sz="4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42999" y="5325902"/>
            <a:ext cx="10591800" cy="998698"/>
          </a:xfrm>
          <a:prstGeom prst="rect">
            <a:avLst/>
          </a:prstGeom>
        </p:spPr>
        <p:txBody>
          <a:bodyPr/>
          <a:lstStyle/>
          <a:p>
            <a:pPr marL="1588" indent="-1588">
              <a:spcBef>
                <a:spcPts val="1800"/>
              </a:spcBef>
              <a:buClr>
                <a:schemeClr val="accent1"/>
              </a:buClr>
              <a:buSzPct val="80000"/>
              <a:defRPr/>
            </a:pPr>
            <a:r>
              <a:rPr lang="es-ES_tradnl" sz="2800" dirty="0" smtClean="0"/>
              <a:t>\n es útil para hacer código HTML legible, pero para hacer un salto de línea en HTML se debe de poner &lt;</a:t>
            </a:r>
            <a:r>
              <a:rPr lang="es-ES_tradnl" sz="2800" dirty="0" err="1" smtClean="0"/>
              <a:t>br</a:t>
            </a:r>
            <a:r>
              <a:rPr lang="es-ES_tradnl" sz="2800" dirty="0" smtClean="0"/>
              <a:t>&gt;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3045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90600" y="1143000"/>
            <a:ext cx="11049000" cy="54864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defRPr/>
            </a:pPr>
            <a:r>
              <a:rPr lang="es-ES_tradnl" sz="2800" b="1" dirty="0"/>
              <a:t>PHP soporta 8 tipos de datos primitivos:</a:t>
            </a:r>
          </a:p>
          <a:p>
            <a:pPr marL="1073150" lvl="1" indent="-357188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800" dirty="0"/>
              <a:t>Tipos escalares: </a:t>
            </a:r>
            <a:r>
              <a:rPr lang="es-ES_tradnl" sz="2800" dirty="0" err="1"/>
              <a:t>boolean</a:t>
            </a:r>
            <a:r>
              <a:rPr lang="es-ES_tradnl" sz="2800" dirty="0"/>
              <a:t>, </a:t>
            </a:r>
            <a:r>
              <a:rPr lang="es-ES_tradnl" sz="2800" dirty="0" err="1" smtClean="0"/>
              <a:t>integer</a:t>
            </a:r>
            <a:r>
              <a:rPr lang="es-ES_tradnl" sz="2800" dirty="0" smtClean="0"/>
              <a:t>, </a:t>
            </a:r>
            <a:r>
              <a:rPr lang="es-ES_tradnl" sz="2800" dirty="0" err="1" smtClean="0"/>
              <a:t>float</a:t>
            </a:r>
            <a:r>
              <a:rPr lang="es-ES_tradnl" sz="2800" dirty="0" smtClean="0"/>
              <a:t> </a:t>
            </a:r>
            <a:r>
              <a:rPr lang="en-US" sz="2800" dirty="0" smtClean="0"/>
              <a:t>(also </a:t>
            </a:r>
            <a:r>
              <a:rPr lang="en-US" sz="2800" dirty="0"/>
              <a:t>called </a:t>
            </a:r>
            <a:r>
              <a:rPr lang="en-US" sz="2800" dirty="0" smtClean="0"/>
              <a:t>double), </a:t>
            </a:r>
            <a:r>
              <a:rPr lang="es-ES_tradnl" sz="2800" dirty="0" smtClean="0"/>
              <a:t> </a:t>
            </a:r>
            <a:r>
              <a:rPr lang="es-ES_tradnl" sz="2800" dirty="0" err="1"/>
              <a:t>string</a:t>
            </a:r>
            <a:endParaRPr lang="es-ES_tradnl" sz="2800" dirty="0"/>
          </a:p>
          <a:p>
            <a:pPr marL="1073150" lvl="1" indent="-357188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800" dirty="0"/>
              <a:t>Tipos compuestos: </a:t>
            </a:r>
            <a:r>
              <a:rPr lang="es-ES_tradnl" sz="2800" dirty="0" err="1"/>
              <a:t>array</a:t>
            </a:r>
            <a:r>
              <a:rPr lang="es-ES_tradnl" sz="2800" dirty="0"/>
              <a:t>, </a:t>
            </a:r>
            <a:r>
              <a:rPr lang="es-ES_tradnl" sz="2800" dirty="0" err="1"/>
              <a:t>object</a:t>
            </a:r>
            <a:endParaRPr lang="es-ES_tradnl" sz="2800" dirty="0"/>
          </a:p>
          <a:p>
            <a:pPr marL="1073150" lvl="1" indent="-357188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800" dirty="0"/>
              <a:t>Tipos especiales: </a:t>
            </a:r>
            <a:r>
              <a:rPr lang="es-ES_tradnl" sz="2800" dirty="0" err="1"/>
              <a:t>resource</a:t>
            </a:r>
            <a:r>
              <a:rPr lang="es-ES_tradnl" sz="2800" dirty="0"/>
              <a:t>, NULL </a:t>
            </a:r>
          </a:p>
          <a:p>
            <a:pPr marL="814388" lvl="1" indent="-357188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_tradnl" sz="2800" dirty="0"/>
              <a:t>Tipo </a:t>
            </a:r>
            <a:r>
              <a:rPr lang="es-ES_tradnl" sz="2800" b="1" dirty="0" err="1"/>
              <a:t>integer</a:t>
            </a:r>
            <a:r>
              <a:rPr lang="es-ES_tradnl" sz="2800" dirty="0"/>
              <a:t> (números enteros)</a:t>
            </a:r>
          </a:p>
          <a:p>
            <a:pPr marL="1530350" lvl="2" indent="-357188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" sz="2800" dirty="0"/>
              <a:t>27, -5, 0</a:t>
            </a:r>
          </a:p>
          <a:p>
            <a:pPr marL="814388" lvl="1" indent="-357188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_tradnl" sz="2800" dirty="0"/>
              <a:t>Tipo </a:t>
            </a:r>
            <a:r>
              <a:rPr lang="es-ES_tradnl" sz="2800" b="1" dirty="0" err="1"/>
              <a:t>double</a:t>
            </a:r>
            <a:r>
              <a:rPr lang="es-ES_tradnl" sz="2800" dirty="0"/>
              <a:t> (números reales)</a:t>
            </a:r>
          </a:p>
          <a:p>
            <a:pPr marL="1530350" lvl="2" indent="-357188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800" dirty="0"/>
              <a:t>1.234, -5.33</a:t>
            </a:r>
          </a:p>
          <a:p>
            <a:pPr marL="814388" lvl="1" indent="-357188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itchFamily="2" charset="2"/>
              <a:buChar char=""/>
              <a:defRPr/>
            </a:pPr>
            <a:r>
              <a:rPr lang="es-ES_tradnl" sz="2800" dirty="0"/>
              <a:t>Tipo </a:t>
            </a:r>
            <a:r>
              <a:rPr lang="es-ES_tradnl" sz="2800" b="1" dirty="0" err="1"/>
              <a:t>boolean</a:t>
            </a:r>
            <a:r>
              <a:rPr lang="es-ES_tradnl" sz="2800" dirty="0"/>
              <a:t> (lógico)</a:t>
            </a:r>
          </a:p>
          <a:p>
            <a:pPr marL="1530350" lvl="2" indent="-357188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800" dirty="0"/>
              <a:t>Valores: </a:t>
            </a:r>
            <a:r>
              <a:rPr lang="es-ES_tradnl" sz="2800" i="1" dirty="0"/>
              <a:t>true</a:t>
            </a:r>
            <a:r>
              <a:rPr lang="es-ES_tradnl" sz="2800" dirty="0"/>
              <a:t>, </a:t>
            </a:r>
            <a:r>
              <a:rPr lang="es-ES_tradnl" sz="2800" i="1" dirty="0"/>
              <a:t>false</a:t>
            </a:r>
            <a:r>
              <a:rPr lang="es-ES_tradnl" sz="2800" dirty="0"/>
              <a:t> (insensibles a las mayúsculas)</a:t>
            </a:r>
          </a:p>
          <a:p>
            <a:pPr marL="1530350" lvl="2" indent="-357188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SzPct val="80000"/>
              <a:buFont typeface="Wingdings" pitchFamily="2" charset="2"/>
              <a:buChar char=""/>
              <a:defRPr/>
            </a:pPr>
            <a:r>
              <a:rPr lang="es-ES_tradnl" sz="2800" dirty="0"/>
              <a:t>El 0 y la cadena vacía tienen valor </a:t>
            </a:r>
            <a:r>
              <a:rPr lang="es-ES_tradnl" sz="2800" i="1" dirty="0"/>
              <a:t>false</a:t>
            </a:r>
            <a:endParaRPr lang="es-ES" sz="2800" i="1" dirty="0"/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</a:t>
            </a:r>
            <a:r>
              <a:rPr lang="es-ES" sz="4400" dirty="0" smtClean="0"/>
              <a:t>. VARIABLES</a:t>
            </a:r>
            <a:endParaRPr lang="es-ES" sz="4400" dirty="0"/>
          </a:p>
        </p:txBody>
      </p:sp>
      <p:pic>
        <p:nvPicPr>
          <p:cNvPr id="6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8600" y="2895600"/>
            <a:ext cx="3775376" cy="23667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518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36270</TotalTime>
  <Words>2596</Words>
  <Application>Microsoft Office PowerPoint</Application>
  <PresentationFormat>Panorámica</PresentationFormat>
  <Paragraphs>432</Paragraphs>
  <Slides>54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54</vt:i4>
      </vt:variant>
    </vt:vector>
  </HeadingPairs>
  <TitlesOfParts>
    <vt:vector size="67" baseType="lpstr">
      <vt:lpstr>SimSun</vt:lpstr>
      <vt:lpstr>-apple-system</vt:lpstr>
      <vt:lpstr>Arial</vt:lpstr>
      <vt:lpstr>Arial MT</vt:lpstr>
      <vt:lpstr>Calibri</vt:lpstr>
      <vt:lpstr>Calibri Light</vt:lpstr>
      <vt:lpstr>Comic Sans MS</vt:lpstr>
      <vt:lpstr>Courier New</vt:lpstr>
      <vt:lpstr>Monotype Sorts</vt:lpstr>
      <vt:lpstr>Times New Roman</vt:lpstr>
      <vt:lpstr>Verdana</vt:lpstr>
      <vt:lpstr>Wingdings</vt:lpstr>
      <vt:lpstr>Office Theme</vt:lpstr>
      <vt:lpstr>Presentación de PowerPoint</vt:lpstr>
      <vt:lpstr> INDICE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</dc:creator>
  <cp:lastModifiedBy>ADMIN</cp:lastModifiedBy>
  <cp:revision>1301</cp:revision>
  <cp:lastPrinted>2021-10-05T16:01:36Z</cp:lastPrinted>
  <dcterms:created xsi:type="dcterms:W3CDTF">2020-09-29T09:33:46Z</dcterms:created>
  <dcterms:modified xsi:type="dcterms:W3CDTF">2021-10-12T11:59:16Z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2020-09-29T00:00:00Z</vt:filetime>
  </property>
</Properties>
</file>