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7"/>
  </p:notesMasterIdLst>
  <p:sldIdLst>
    <p:sldId id="716" r:id="rId2"/>
    <p:sldId id="726" r:id="rId3"/>
    <p:sldId id="727" r:id="rId4"/>
    <p:sldId id="728" r:id="rId5"/>
    <p:sldId id="755" r:id="rId6"/>
    <p:sldId id="729" r:id="rId7"/>
    <p:sldId id="730" r:id="rId8"/>
    <p:sldId id="731" r:id="rId9"/>
    <p:sldId id="732" r:id="rId10"/>
    <p:sldId id="753" r:id="rId11"/>
    <p:sldId id="754" r:id="rId12"/>
    <p:sldId id="733" r:id="rId13"/>
    <p:sldId id="734" r:id="rId14"/>
    <p:sldId id="735" r:id="rId15"/>
    <p:sldId id="756" r:id="rId16"/>
    <p:sldId id="736" r:id="rId17"/>
    <p:sldId id="737" r:id="rId18"/>
    <p:sldId id="758" r:id="rId19"/>
    <p:sldId id="738" r:id="rId20"/>
    <p:sldId id="739" r:id="rId21"/>
    <p:sldId id="757" r:id="rId22"/>
    <p:sldId id="740" r:id="rId23"/>
    <p:sldId id="759" r:id="rId24"/>
    <p:sldId id="741" r:id="rId25"/>
    <p:sldId id="742" r:id="rId26"/>
  </p:sldIdLst>
  <p:sldSz cx="12192000" cy="6858000"/>
  <p:notesSz cx="10234613" cy="70993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68" autoAdjust="0"/>
    <p:restoredTop sz="94660"/>
  </p:normalViewPr>
  <p:slideViewPr>
    <p:cSldViewPr>
      <p:cViewPr varScale="1">
        <p:scale>
          <a:sx n="72" d="100"/>
          <a:sy n="72" d="100"/>
        </p:scale>
        <p:origin x="78"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C0ABBD24-5418-4C33-AB00-E5AD0CBFEC0B}" type="datetimeFigureOut">
              <a:rPr lang="es-ES" smtClean="0"/>
              <a:t>17/10/2021</a:t>
            </a:fld>
            <a:endParaRPr lang="es-ES"/>
          </a:p>
        </p:txBody>
      </p:sp>
      <p:sp>
        <p:nvSpPr>
          <p:cNvPr id="4" name="Marcador de imagen de diapositiva 3"/>
          <p:cNvSpPr>
            <a:spLocks noGrp="1" noRot="1" noChangeAspect="1"/>
          </p:cNvSpPr>
          <p:nvPr>
            <p:ph type="sldImg" idx="2"/>
          </p:nvPr>
        </p:nvSpPr>
        <p:spPr>
          <a:xfrm>
            <a:off x="2987675" y="887413"/>
            <a:ext cx="4259263" cy="2395537"/>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23938" y="3416300"/>
            <a:ext cx="8186737" cy="279558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6743700"/>
            <a:ext cx="4435475" cy="3556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797550" y="6743700"/>
            <a:ext cx="4435475" cy="355600"/>
          </a:xfrm>
          <a:prstGeom prst="rect">
            <a:avLst/>
          </a:prstGeom>
        </p:spPr>
        <p:txBody>
          <a:bodyPr vert="horz" lIns="91440" tIns="45720" rIns="91440" bIns="45720" rtlCol="0" anchor="b"/>
          <a:lstStyle>
            <a:lvl1pPr algn="r">
              <a:defRPr sz="1200"/>
            </a:lvl1pPr>
          </a:lstStyle>
          <a:p>
            <a:fld id="{E815AD74-C417-428A-8CD0-89477447DB63}" type="slidenum">
              <a:rPr lang="es-ES" smtClean="0"/>
              <a:t>‹Nº›</a:t>
            </a:fld>
            <a:endParaRPr lang="es-ES"/>
          </a:p>
        </p:txBody>
      </p:sp>
    </p:spTree>
    <p:extLst>
      <p:ext uri="{BB962C8B-B14F-4D97-AF65-F5344CB8AC3E}">
        <p14:creationId xmlns:p14="http://schemas.microsoft.com/office/powerpoint/2010/main" val="177797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462" y="165938"/>
            <a:ext cx="12218924" cy="697230"/>
          </a:xfrm>
          <a:prstGeom prst="rect">
            <a:avLst/>
          </a:prstGeom>
        </p:spPr>
        <p:txBody>
          <a:bodyPr wrap="square" lIns="0" tIns="0" rIns="0" bIns="0">
            <a:spAutoFit/>
          </a:bodyPr>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dirty="0"/>
          </a:p>
        </p:txBody>
      </p:sp>
      <p:sp>
        <p:nvSpPr>
          <p:cNvPr id="3" name="Holder 3"/>
          <p:cNvSpPr>
            <a:spLocks noGrp="1"/>
          </p:cNvSpPr>
          <p:nvPr>
            <p:ph type="body" idx="1"/>
          </p:nvPr>
        </p:nvSpPr>
        <p:spPr/>
        <p:txBody>
          <a:bodyPr lIns="0" tIns="0" rIns="0" bIns="0"/>
          <a:lstStyle>
            <a:lvl1pPr>
              <a:defRPr sz="4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Diapositiva de título">
  <p:cSld name="4_Diapositiva de título">
    <p:spTree>
      <p:nvGrpSpPr>
        <p:cNvPr id="1" name="Shape 14"/>
        <p:cNvGrpSpPr/>
        <p:nvPr/>
      </p:nvGrpSpPr>
      <p:grpSpPr>
        <a:xfrm>
          <a:off x="0" y="0"/>
          <a:ext cx="0" cy="0"/>
          <a:chOff x="0" y="0"/>
          <a:chExt cx="0" cy="0"/>
        </a:xfrm>
      </p:grpSpPr>
      <p:sp>
        <p:nvSpPr>
          <p:cNvPr id="15" name="Google Shape;15;p2"/>
          <p:cNvSpPr txBox="1"/>
          <p:nvPr/>
        </p:nvSpPr>
        <p:spPr>
          <a:xfrm>
            <a:off x="624418" y="260351"/>
            <a:ext cx="2296583" cy="6461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ca-ES" sz="1800" b="0" i="0" u="none" strike="noStrike" cap="none">
                <a:solidFill>
                  <a:schemeClr val="lt1"/>
                </a:solidFill>
                <a:latin typeface="Arial"/>
                <a:ea typeface="Arial"/>
                <a:cs typeface="Arial"/>
                <a:sym typeface="Arial"/>
              </a:rPr>
              <a:t>Hola hola hola </a:t>
            </a:r>
            <a:endParaRPr sz="1800"/>
          </a:p>
          <a:p>
            <a:pPr marL="0" marR="0" lvl="0" indent="0" algn="l" rtl="0">
              <a:spcBef>
                <a:spcPts val="0"/>
              </a:spcBef>
              <a:spcAft>
                <a:spcPts val="0"/>
              </a:spcAft>
              <a:buNone/>
            </a:pPr>
            <a:r>
              <a:rPr lang="ca-ES" sz="1800" b="0" i="0" u="none" strike="noStrike" cap="none">
                <a:solidFill>
                  <a:schemeClr val="lt1"/>
                </a:solidFill>
                <a:latin typeface="Arial"/>
                <a:ea typeface="Arial"/>
                <a:cs typeface="Arial"/>
                <a:sym typeface="Arial"/>
              </a:rPr>
              <a:t>Hola hola hola</a:t>
            </a:r>
            <a:endParaRPr sz="1800"/>
          </a:p>
        </p:txBody>
      </p:sp>
      <p:sp>
        <p:nvSpPr>
          <p:cNvPr id="17" name="Google Shape;17;p2"/>
          <p:cNvSpPr txBox="1"/>
          <p:nvPr/>
        </p:nvSpPr>
        <p:spPr>
          <a:xfrm>
            <a:off x="527051" y="1"/>
            <a:ext cx="3456516" cy="9239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ca-ES" sz="1800" b="0" i="0" u="none" strike="noStrike" cap="none">
                <a:solidFill>
                  <a:schemeClr val="lt1"/>
                </a:solidFill>
                <a:latin typeface="Arial"/>
                <a:ea typeface="Arial"/>
                <a:cs typeface="Arial"/>
                <a:sym typeface="Arial"/>
              </a:rPr>
              <a:t>Hola hola hola hola hola hola hola hola hola</a:t>
            </a:r>
            <a:endParaRPr sz="1800"/>
          </a:p>
        </p:txBody>
      </p:sp>
      <p:sp>
        <p:nvSpPr>
          <p:cNvPr id="21" name="Google Shape;21;p2"/>
          <p:cNvSpPr txBox="1">
            <a:spLocks noGrp="1"/>
          </p:cNvSpPr>
          <p:nvPr>
            <p:ph type="sldNum" idx="12"/>
          </p:nvPr>
        </p:nvSpPr>
        <p:spPr>
          <a:xfrm>
            <a:off x="4363575" y="6354763"/>
            <a:ext cx="2844800"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800" b="0" i="0" u="none" strike="noStrike" cap="none">
                <a:solidFill>
                  <a:srgbClr val="CC0000"/>
                </a:solidFill>
                <a:latin typeface="Arial"/>
                <a:ea typeface="Arial"/>
                <a:cs typeface="Arial"/>
                <a:sym typeface="Arial"/>
              </a:defRPr>
            </a:lvl1pPr>
            <a:lvl2pPr marL="0" marR="0" lvl="1" indent="0" algn="ctr" rtl="0">
              <a:spcBef>
                <a:spcPts val="0"/>
              </a:spcBef>
              <a:spcAft>
                <a:spcPts val="0"/>
              </a:spcAft>
              <a:buNone/>
              <a:defRPr sz="800" b="0" i="0" u="none" strike="noStrike" cap="none">
                <a:solidFill>
                  <a:srgbClr val="CC0000"/>
                </a:solidFill>
                <a:latin typeface="Arial"/>
                <a:ea typeface="Arial"/>
                <a:cs typeface="Arial"/>
                <a:sym typeface="Arial"/>
              </a:defRPr>
            </a:lvl2pPr>
            <a:lvl3pPr marL="0" marR="0" lvl="2" indent="0" algn="ctr" rtl="0">
              <a:spcBef>
                <a:spcPts val="0"/>
              </a:spcBef>
              <a:spcAft>
                <a:spcPts val="0"/>
              </a:spcAft>
              <a:buNone/>
              <a:defRPr sz="800" b="0" i="0" u="none" strike="noStrike" cap="none">
                <a:solidFill>
                  <a:srgbClr val="CC0000"/>
                </a:solidFill>
                <a:latin typeface="Arial"/>
                <a:ea typeface="Arial"/>
                <a:cs typeface="Arial"/>
                <a:sym typeface="Arial"/>
              </a:defRPr>
            </a:lvl3pPr>
            <a:lvl4pPr marL="0" marR="0" lvl="3" indent="0" algn="ctr" rtl="0">
              <a:spcBef>
                <a:spcPts val="0"/>
              </a:spcBef>
              <a:spcAft>
                <a:spcPts val="0"/>
              </a:spcAft>
              <a:buNone/>
              <a:defRPr sz="800" b="0" i="0" u="none" strike="noStrike" cap="none">
                <a:solidFill>
                  <a:srgbClr val="CC0000"/>
                </a:solidFill>
                <a:latin typeface="Arial"/>
                <a:ea typeface="Arial"/>
                <a:cs typeface="Arial"/>
                <a:sym typeface="Arial"/>
              </a:defRPr>
            </a:lvl4pPr>
            <a:lvl5pPr marL="0" marR="0" lvl="4" indent="0" algn="ctr" rtl="0">
              <a:spcBef>
                <a:spcPts val="0"/>
              </a:spcBef>
              <a:spcAft>
                <a:spcPts val="0"/>
              </a:spcAft>
              <a:buNone/>
              <a:defRPr sz="800" b="0" i="0" u="none" strike="noStrike" cap="none">
                <a:solidFill>
                  <a:srgbClr val="CC0000"/>
                </a:solidFill>
                <a:latin typeface="Arial"/>
                <a:ea typeface="Arial"/>
                <a:cs typeface="Arial"/>
                <a:sym typeface="Arial"/>
              </a:defRPr>
            </a:lvl5pPr>
            <a:lvl6pPr marL="0" marR="0" lvl="5" indent="0" algn="ctr" rtl="0">
              <a:spcBef>
                <a:spcPts val="0"/>
              </a:spcBef>
              <a:spcAft>
                <a:spcPts val="0"/>
              </a:spcAft>
              <a:buNone/>
              <a:defRPr sz="800" b="0" i="0" u="none" strike="noStrike" cap="none">
                <a:solidFill>
                  <a:srgbClr val="CC0000"/>
                </a:solidFill>
                <a:latin typeface="Arial"/>
                <a:ea typeface="Arial"/>
                <a:cs typeface="Arial"/>
                <a:sym typeface="Arial"/>
              </a:defRPr>
            </a:lvl6pPr>
            <a:lvl7pPr marL="0" marR="0" lvl="6" indent="0" algn="ctr" rtl="0">
              <a:spcBef>
                <a:spcPts val="0"/>
              </a:spcBef>
              <a:spcAft>
                <a:spcPts val="0"/>
              </a:spcAft>
              <a:buNone/>
              <a:defRPr sz="800" b="0" i="0" u="none" strike="noStrike" cap="none">
                <a:solidFill>
                  <a:srgbClr val="CC0000"/>
                </a:solidFill>
                <a:latin typeface="Arial"/>
                <a:ea typeface="Arial"/>
                <a:cs typeface="Arial"/>
                <a:sym typeface="Arial"/>
              </a:defRPr>
            </a:lvl7pPr>
            <a:lvl8pPr marL="0" marR="0" lvl="7" indent="0" algn="ctr" rtl="0">
              <a:spcBef>
                <a:spcPts val="0"/>
              </a:spcBef>
              <a:spcAft>
                <a:spcPts val="0"/>
              </a:spcAft>
              <a:buNone/>
              <a:defRPr sz="800" b="0" i="0" u="none" strike="noStrike" cap="none">
                <a:solidFill>
                  <a:srgbClr val="CC0000"/>
                </a:solidFill>
                <a:latin typeface="Arial"/>
                <a:ea typeface="Arial"/>
                <a:cs typeface="Arial"/>
                <a:sym typeface="Arial"/>
              </a:defRPr>
            </a:lvl8pPr>
            <a:lvl9pPr marL="0" marR="0" lvl="8" indent="0" algn="ctr" rtl="0">
              <a:spcBef>
                <a:spcPts val="0"/>
              </a:spcBef>
              <a:spcAft>
                <a:spcPts val="0"/>
              </a:spcAft>
              <a:buNone/>
              <a:defRPr sz="800" b="0" i="0" u="none" strike="noStrike" cap="none">
                <a:solidFill>
                  <a:srgbClr val="CC0000"/>
                </a:solidFill>
                <a:latin typeface="Arial"/>
                <a:ea typeface="Arial"/>
                <a:cs typeface="Arial"/>
                <a:sym typeface="Arial"/>
              </a:defRPr>
            </a:lvl9pPr>
          </a:lstStyle>
          <a:p>
            <a:fld id="{00000000-1234-1234-1234-123412341234}" type="slidenum">
              <a:rPr lang="ca-ES" smtClean="0"/>
              <a:pPr/>
              <a:t>‹Nº›</a:t>
            </a:fld>
            <a:endParaRPr lang="ca-ES"/>
          </a:p>
        </p:txBody>
      </p:sp>
    </p:spTree>
    <p:extLst>
      <p:ext uri="{BB962C8B-B14F-4D97-AF65-F5344CB8AC3E}">
        <p14:creationId xmlns:p14="http://schemas.microsoft.com/office/powerpoint/2010/main" val="33741698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cSld name="Sólo el título">
    <p:spTree>
      <p:nvGrpSpPr>
        <p:cNvPr id="1" name=""/>
        <p:cNvGrpSpPr/>
        <p:nvPr/>
      </p:nvGrpSpPr>
      <p:grpSpPr>
        <a:xfrm>
          <a:off x="0" y="0"/>
          <a:ext cx="0" cy="0"/>
          <a:chOff x="0" y="0"/>
          <a:chExt cx="0" cy="0"/>
        </a:xfrm>
      </p:grpSpPr>
      <p:grpSp>
        <p:nvGrpSpPr>
          <p:cNvPr id="6" name="Group 10"/>
          <p:cNvGrpSpPr/>
          <p:nvPr/>
        </p:nvGrpSpPr>
        <p:grpSpPr>
          <a:xfrm>
            <a:off x="0" y="0"/>
            <a:ext cx="12192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a:xfrm>
            <a:off x="609600" y="6377940"/>
            <a:ext cx="2804160" cy="276999"/>
          </a:xfrm>
        </p:spPr>
        <p:txBody>
          <a:bodyPr/>
          <a:lstStyle/>
          <a:p>
            <a:r>
              <a:rPr lang="es-ES" smtClean="0"/>
              <a:t>3/28/2008</a:t>
            </a:r>
            <a:endParaRPr/>
          </a:p>
        </p:txBody>
      </p:sp>
      <p:sp>
        <p:nvSpPr>
          <p:cNvPr id="4" name="Footer Placeholder 3"/>
          <p:cNvSpPr>
            <a:spLocks noGrp="1"/>
          </p:cNvSpPr>
          <p:nvPr>
            <p:ph type="ftr" sz="quarter" idx="11"/>
          </p:nvPr>
        </p:nvSpPr>
        <p:spPr>
          <a:xfrm>
            <a:off x="4145280" y="6377940"/>
            <a:ext cx="3901440" cy="276999"/>
          </a:xfrm>
        </p:spPr>
        <p:txBody>
          <a:bodyPr/>
          <a:lstStyle/>
          <a:p>
            <a:r>
              <a:rPr lang="es-ES" smtClean="0"/>
              <a:t>www.espai.es</a:t>
            </a:r>
            <a:endParaRPr/>
          </a:p>
        </p:txBody>
      </p:sp>
      <p:sp>
        <p:nvSpPr>
          <p:cNvPr id="5" name="Slide Number Placeholder 4"/>
          <p:cNvSpPr>
            <a:spLocks noGrp="1"/>
          </p:cNvSpPr>
          <p:nvPr>
            <p:ph type="sldNum" sz="quarter" idx="12"/>
          </p:nvPr>
        </p:nvSpPr>
        <p:spPr>
          <a:xfrm>
            <a:off x="11171428" y="6467043"/>
            <a:ext cx="209550" cy="369332"/>
          </a:xfrm>
        </p:spPr>
        <p:txBody>
          <a:bodyPr/>
          <a:lstStyle/>
          <a:p>
            <a:fld id="{DF28FB93-0A08-4E7D-8E63-9EFA29F1E093}" type="slidenum">
              <a:rPr/>
              <a:pPr/>
              <a:t>‹Nº›</a:t>
            </a:fld>
            <a:endParaRPr/>
          </a:p>
        </p:txBody>
      </p:sp>
    </p:spTree>
    <p:extLst>
      <p:ext uri="{BB962C8B-B14F-4D97-AF65-F5344CB8AC3E}">
        <p14:creationId xmlns:p14="http://schemas.microsoft.com/office/powerpoint/2010/main" val="58574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grpSp>
        <p:nvGrpSpPr>
          <p:cNvPr id="7" name="Group 11"/>
          <p:cNvGrpSpPr/>
          <p:nvPr/>
        </p:nvGrpSpPr>
        <p:grpSpPr>
          <a:xfrm>
            <a:off x="0" y="0"/>
            <a:ext cx="12192000" cy="6400800"/>
            <a:chOff x="0" y="0"/>
            <a:chExt cx="9144000" cy="64008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10"/>
            <p:cNvGrpSpPr/>
            <p:nvPr/>
          </p:nvGrpSpPr>
          <p:grpSpPr>
            <a:xfrm>
              <a:off x="0" y="0"/>
              <a:ext cx="9144000" cy="6400800"/>
              <a:chOff x="0" y="0"/>
              <a:chExt cx="9144000" cy="6400800"/>
            </a:xfrm>
          </p:grpSpPr>
          <p:sp>
            <p:nvSpPr>
              <p:cNvPr id="15" name="Rectangle 14"/>
              <p:cNvSpPr/>
              <p:nvPr/>
            </p:nvSpPr>
            <p:spPr>
              <a:xfrm>
                <a:off x="0" y="0"/>
                <a:ext cx="1828800" cy="640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0" y="4572000"/>
                <a:ext cx="91440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Rectangle 12"/>
            <p:cNvSpPr/>
            <p:nvPr/>
          </p:nvSpPr>
          <p:spPr>
            <a:xfrm>
              <a:off x="0" y="45720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4" name="Date Placeholder 3"/>
          <p:cNvSpPr>
            <a:spLocks noGrp="1"/>
          </p:cNvSpPr>
          <p:nvPr>
            <p:ph type="dt" sz="half" idx="10"/>
          </p:nvPr>
        </p:nvSpPr>
        <p:spPr>
          <a:xfrm>
            <a:off x="9245600" y="6553200"/>
            <a:ext cx="2235200" cy="228600"/>
          </a:xfrm>
        </p:spPr>
        <p:txBody>
          <a:bodyPr vert="horz" lIns="91440" tIns="45720" rIns="91440" bIns="45720" rtlCol="0" anchor="t" anchorCtr="0"/>
          <a:lstStyle>
            <a:lvl1pPr marL="0" algn="r" defTabSz="914400" rtl="0" eaLnBrk="1" latinLnBrk="0" hangingPunct="1">
              <a:defRPr sz="900" kern="1200" cap="small" baseline="0">
                <a:solidFill>
                  <a:sysClr val="windowText" lastClr="000000"/>
                </a:solidFill>
                <a:latin typeface="+mj-lt"/>
                <a:ea typeface="+mn-ea"/>
                <a:cs typeface="+mn-cs"/>
              </a:defRPr>
            </a:lvl1pPr>
          </a:lstStyle>
          <a:p>
            <a:r>
              <a:rPr lang="es-ES" smtClean="0"/>
              <a:t>3/28/2008</a:t>
            </a:r>
            <a:endParaRPr/>
          </a:p>
        </p:txBody>
      </p:sp>
      <p:sp>
        <p:nvSpPr>
          <p:cNvPr id="5" name="Footer Placeholder 4"/>
          <p:cNvSpPr>
            <a:spLocks noGrp="1"/>
          </p:cNvSpPr>
          <p:nvPr>
            <p:ph type="ftr" sz="quarter" idx="11"/>
          </p:nvPr>
        </p:nvSpPr>
        <p:spPr>
          <a:xfrm>
            <a:off x="2522071" y="6553200"/>
            <a:ext cx="2235200" cy="276999"/>
          </a:xfrm>
        </p:spPr>
        <p:txBody>
          <a:bodyPr anchor="t" anchorCtr="0"/>
          <a:lstStyle>
            <a:lvl1pPr>
              <a:defRPr>
                <a:solidFill>
                  <a:sysClr val="windowText" lastClr="000000"/>
                </a:solidFill>
              </a:defRPr>
            </a:lvl1pPr>
          </a:lstStyle>
          <a:p>
            <a:r>
              <a:rPr lang="es-ES" smtClean="0"/>
              <a:t>www.espai.es</a:t>
            </a:r>
            <a:endParaRPr/>
          </a:p>
        </p:txBody>
      </p:sp>
      <p:sp>
        <p:nvSpPr>
          <p:cNvPr id="6" name="Slide Number Placeholder 5"/>
          <p:cNvSpPr>
            <a:spLocks noGrp="1"/>
          </p:cNvSpPr>
          <p:nvPr>
            <p:ph type="sldNum" sz="quarter" idx="12"/>
          </p:nvPr>
        </p:nvSpPr>
        <p:spPr>
          <a:xfrm>
            <a:off x="6493435" y="6553200"/>
            <a:ext cx="1016000" cy="138499"/>
          </a:xfrm>
          <a:noFill/>
          <a:ln>
            <a:noFill/>
          </a:ln>
          <a:effectLst/>
        </p:spPr>
        <p:txBody>
          <a:bodyPr/>
          <a:lstStyle>
            <a:lvl1pPr algn="ctr">
              <a:defRPr sz="900" kern="1200" cap="small" baseline="0">
                <a:solidFill>
                  <a:sysClr val="windowText" lastClr="000000"/>
                </a:solidFill>
                <a:latin typeface="+mj-lt"/>
                <a:ea typeface="+mn-ea"/>
                <a:cs typeface="+mn-cs"/>
              </a:defRPr>
            </a:lvl1pPr>
          </a:lstStyle>
          <a:p>
            <a:fld id="{DF28FB93-0A08-4E7D-8E63-9EFA29F1E093}" type="slidenum">
              <a:rPr/>
              <a:pPr/>
              <a:t>‹Nº›</a:t>
            </a:fld>
            <a:endParaRPr/>
          </a:p>
        </p:txBody>
      </p:sp>
      <p:sp>
        <p:nvSpPr>
          <p:cNvPr id="3" name="Subtitle 2"/>
          <p:cNvSpPr>
            <a:spLocks noGrp="1"/>
          </p:cNvSpPr>
          <p:nvPr>
            <p:ph type="subTitle" idx="1"/>
          </p:nvPr>
        </p:nvSpPr>
        <p:spPr>
          <a:xfrm>
            <a:off x="2540000" y="5867400"/>
            <a:ext cx="8760963"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a:solidFill>
                  <a:schemeClr val="tx1">
                    <a:alpha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sp>
        <p:nvSpPr>
          <p:cNvPr id="2" name="Title 1"/>
          <p:cNvSpPr>
            <a:spLocks noGrp="1"/>
          </p:cNvSpPr>
          <p:nvPr>
            <p:ph type="ctrTitle"/>
          </p:nvPr>
        </p:nvSpPr>
        <p:spPr>
          <a:xfrm>
            <a:off x="2540000" y="4648200"/>
            <a:ext cx="8737600" cy="1219200"/>
          </a:xfrm>
        </p:spPr>
        <p:txBody>
          <a:bodyPr anchor="b" anchorCtr="0">
            <a:noAutofit/>
          </a:bodyPr>
          <a:lstStyle>
            <a:lvl1pPr algn="l">
              <a:defRPr sz="3600"/>
            </a:lvl1pPr>
          </a:lstStyle>
          <a:p>
            <a:r>
              <a:rPr lang="es-ES" smtClean="0"/>
              <a:t>Haga clic para modificar el estilo de título del patrón</a:t>
            </a:r>
            <a:endParaRPr/>
          </a:p>
        </p:txBody>
      </p:sp>
    </p:spTree>
    <p:extLst>
      <p:ext uri="{BB962C8B-B14F-4D97-AF65-F5344CB8AC3E}">
        <p14:creationId xmlns:p14="http://schemas.microsoft.com/office/powerpoint/2010/main" val="258929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462" y="165938"/>
            <a:ext cx="12218924" cy="697230"/>
          </a:xfrm>
          <a:prstGeom prst="rect">
            <a:avLst/>
          </a:prstGeom>
        </p:spPr>
        <p:txBody>
          <a:bodyPr wrap="square" lIns="0" tIns="0" rIns="0" bIns="0">
            <a:spAutoFit/>
          </a:bodyPr>
          <a:lstStyle>
            <a:lvl1pPr>
              <a:defRPr sz="4400" b="0" i="0" u="heavy">
                <a:solidFill>
                  <a:schemeClr val="tx1"/>
                </a:solidFill>
                <a:latin typeface="Calibri Light"/>
                <a:cs typeface="Calibri Light"/>
              </a:defRPr>
            </a:lvl1pPr>
          </a:lstStyle>
          <a:p>
            <a:endParaRPr dirty="0"/>
          </a:p>
        </p:txBody>
      </p:sp>
      <p:sp>
        <p:nvSpPr>
          <p:cNvPr id="3" name="Holder 3"/>
          <p:cNvSpPr>
            <a:spLocks noGrp="1"/>
          </p:cNvSpPr>
          <p:nvPr>
            <p:ph type="body" idx="1"/>
          </p:nvPr>
        </p:nvSpPr>
        <p:spPr>
          <a:xfrm>
            <a:off x="1726691" y="1905851"/>
            <a:ext cx="8738616" cy="212344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10/17/2021</a:t>
            </a:fld>
            <a:endParaRPr lang="en-US"/>
          </a:p>
        </p:txBody>
      </p:sp>
      <p:sp>
        <p:nvSpPr>
          <p:cNvPr id="6" name="Holder 6"/>
          <p:cNvSpPr>
            <a:spLocks noGrp="1"/>
          </p:cNvSpPr>
          <p:nvPr>
            <p:ph type="sldNum" sz="quarter" idx="7"/>
          </p:nvPr>
        </p:nvSpPr>
        <p:spPr>
          <a:xfrm>
            <a:off x="11171428" y="6467043"/>
            <a:ext cx="20955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cxnSp>
        <p:nvCxnSpPr>
          <p:cNvPr id="7" name="Conector recto 6"/>
          <p:cNvCxnSpPr/>
          <p:nvPr userDrawn="1"/>
        </p:nvCxnSpPr>
        <p:spPr>
          <a:xfrm>
            <a:off x="-13462" y="990600"/>
            <a:ext cx="122189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userDrawn="1"/>
        </p:nvPicPr>
        <p:blipFill>
          <a:blip r:embed="rId10"/>
          <a:stretch>
            <a:fillRect/>
          </a:stretch>
        </p:blipFill>
        <p:spPr>
          <a:xfrm>
            <a:off x="10277475" y="0"/>
            <a:ext cx="1914525" cy="7905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4294967295"/>
          </p:nvPr>
        </p:nvSpPr>
        <p:spPr>
          <a:xfrm>
            <a:off x="1227138" y="1752600"/>
            <a:ext cx="9745662" cy="1320874"/>
          </a:xfrm>
          <a:prstGeom prst="rect">
            <a:avLst/>
          </a:prstGeom>
        </p:spPr>
        <p:txBody>
          <a:bodyPr vert="horz" wrap="square" lIns="0" tIns="12700" rIns="0" bIns="0" rtlCol="0">
            <a:spAutoFit/>
          </a:bodyPr>
          <a:lstStyle/>
          <a:p>
            <a:pPr algn="ctr">
              <a:lnSpc>
                <a:spcPts val="5080"/>
              </a:lnSpc>
            </a:pPr>
            <a:r>
              <a:rPr lang="es-ES" sz="4000" dirty="0" smtClean="0"/>
              <a:t>MÓDULO 3: ESTRUCTURAS DE CONTROL DE FLUJO</a:t>
            </a:r>
            <a:endParaRPr lang="es-ES" sz="4000" dirty="0"/>
          </a:p>
        </p:txBody>
      </p:sp>
      <p:sp>
        <p:nvSpPr>
          <p:cNvPr id="4" name="object 4"/>
          <p:cNvSpPr txBox="1"/>
          <p:nvPr/>
        </p:nvSpPr>
        <p:spPr>
          <a:xfrm>
            <a:off x="8534400" y="5552440"/>
            <a:ext cx="1729739" cy="391160"/>
          </a:xfrm>
          <a:prstGeom prst="rect">
            <a:avLst/>
          </a:prstGeom>
        </p:spPr>
        <p:txBody>
          <a:bodyPr vert="horz" wrap="square" lIns="0" tIns="12700" rIns="0" bIns="0"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400" b="1" spc="-5" dirty="0">
                <a:latin typeface="Times New Roman"/>
                <a:cs typeface="Times New Roman"/>
              </a:rPr>
              <a:t>Eduard</a:t>
            </a:r>
            <a:r>
              <a:rPr sz="2400" b="1" spc="-130" dirty="0">
                <a:latin typeface="Times New Roman"/>
                <a:cs typeface="Times New Roman"/>
              </a:rPr>
              <a:t> </a:t>
            </a:r>
            <a:r>
              <a:rPr sz="2400" b="1" spc="-15" dirty="0">
                <a:latin typeface="Times New Roman"/>
                <a:cs typeface="Times New Roman"/>
              </a:rPr>
              <a:t>Lara</a:t>
            </a:r>
            <a:endParaRPr sz="2400" dirty="0">
              <a:latin typeface="Times New Roman"/>
              <a:cs typeface="Times New Roman"/>
            </a:endParaRPr>
          </a:p>
        </p:txBody>
      </p:sp>
    </p:spTree>
    <p:extLst>
      <p:ext uri="{BB962C8B-B14F-4D97-AF65-F5344CB8AC3E}">
        <p14:creationId xmlns:p14="http://schemas.microsoft.com/office/powerpoint/2010/main" val="2765082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69504" y="1812803"/>
            <a:ext cx="10870096" cy="775853"/>
          </a:xfrm>
          <a:prstGeom prst="rect">
            <a:avLst/>
          </a:prstGeom>
        </p:spPr>
        <p:txBody>
          <a:bodyPr vert="horz" wrap="square" lIns="0" tIns="36830" rIns="0" bIns="0" rtlCol="0">
            <a:spAutoFit/>
          </a:bodyPr>
          <a:lstStyle/>
          <a:p>
            <a:pPr marL="12700" marR="5080"/>
            <a:r>
              <a:rPr sz="2400" spc="-10" dirty="0">
                <a:latin typeface="Arial MT"/>
                <a:cs typeface="Arial MT"/>
              </a:rPr>
              <a:t>En</a:t>
            </a:r>
            <a:r>
              <a:rPr sz="2400" spc="5" dirty="0">
                <a:latin typeface="Arial MT"/>
                <a:cs typeface="Arial MT"/>
              </a:rPr>
              <a:t> </a:t>
            </a:r>
            <a:r>
              <a:rPr sz="2400" spc="-5" dirty="0">
                <a:latin typeface="Arial MT"/>
                <a:cs typeface="Arial MT"/>
              </a:rPr>
              <a:t>cas</a:t>
            </a:r>
            <a:r>
              <a:rPr sz="2400" spc="5" dirty="0">
                <a:latin typeface="Arial MT"/>
                <a:cs typeface="Arial MT"/>
              </a:rPr>
              <a:t> </a:t>
            </a:r>
            <a:r>
              <a:rPr sz="2400" spc="-10" dirty="0">
                <a:latin typeface="Arial MT"/>
                <a:cs typeface="Arial MT"/>
              </a:rPr>
              <a:t>de</a:t>
            </a:r>
            <a:r>
              <a:rPr sz="2400" spc="-5" dirty="0">
                <a:latin typeface="Arial MT"/>
                <a:cs typeface="Arial MT"/>
              </a:rPr>
              <a:t> </a:t>
            </a:r>
            <a:r>
              <a:rPr sz="2400" spc="-10" dirty="0">
                <a:latin typeface="Arial MT"/>
                <a:cs typeface="Arial MT"/>
              </a:rPr>
              <a:t>que</a:t>
            </a:r>
            <a:r>
              <a:rPr sz="2400" dirty="0">
                <a:latin typeface="Arial MT"/>
                <a:cs typeface="Arial MT"/>
              </a:rPr>
              <a:t> </a:t>
            </a:r>
            <a:r>
              <a:rPr sz="2400" spc="-5" dirty="0">
                <a:latin typeface="Arial MT"/>
                <a:cs typeface="Arial MT"/>
              </a:rPr>
              <a:t>la condició resulti</a:t>
            </a:r>
            <a:r>
              <a:rPr sz="2400" dirty="0">
                <a:latin typeface="Arial MT"/>
                <a:cs typeface="Arial MT"/>
              </a:rPr>
              <a:t> </a:t>
            </a:r>
            <a:r>
              <a:rPr sz="2400" spc="-5" dirty="0">
                <a:latin typeface="Arial MT"/>
                <a:cs typeface="Arial MT"/>
              </a:rPr>
              <a:t>en</a:t>
            </a:r>
            <a:r>
              <a:rPr sz="2400" spc="5" dirty="0">
                <a:latin typeface="Arial MT"/>
                <a:cs typeface="Arial MT"/>
              </a:rPr>
              <a:t> </a:t>
            </a:r>
            <a:r>
              <a:rPr sz="2400" b="1" spc="-5" dirty="0">
                <a:latin typeface="Arial"/>
                <a:cs typeface="Arial"/>
              </a:rPr>
              <a:t>false</a:t>
            </a:r>
            <a:r>
              <a:rPr sz="2400" b="1" dirty="0">
                <a:latin typeface="Arial"/>
                <a:cs typeface="Arial"/>
              </a:rPr>
              <a:t> </a:t>
            </a:r>
            <a:r>
              <a:rPr sz="2400" dirty="0">
                <a:latin typeface="Arial MT"/>
                <a:cs typeface="Arial MT"/>
              </a:rPr>
              <a:t>,</a:t>
            </a:r>
            <a:r>
              <a:rPr sz="2400" spc="10" dirty="0">
                <a:latin typeface="Arial MT"/>
                <a:cs typeface="Arial MT"/>
              </a:rPr>
              <a:t> </a:t>
            </a:r>
            <a:r>
              <a:rPr sz="2400" spc="-10" dirty="0">
                <a:latin typeface="Arial MT"/>
                <a:cs typeface="Arial MT"/>
              </a:rPr>
              <a:t>podem</a:t>
            </a:r>
            <a:r>
              <a:rPr sz="2400" spc="5" dirty="0">
                <a:latin typeface="Arial MT"/>
                <a:cs typeface="Arial MT"/>
              </a:rPr>
              <a:t> </a:t>
            </a:r>
            <a:r>
              <a:rPr sz="2400" spc="-10" dirty="0">
                <a:latin typeface="Arial MT"/>
                <a:cs typeface="Arial MT"/>
              </a:rPr>
              <a:t>també</a:t>
            </a:r>
            <a:r>
              <a:rPr sz="2400" spc="-5" dirty="0">
                <a:latin typeface="Arial MT"/>
                <a:cs typeface="Arial MT"/>
              </a:rPr>
              <a:t> </a:t>
            </a:r>
            <a:r>
              <a:rPr sz="2400" spc="-10" dirty="0">
                <a:latin typeface="Arial MT"/>
                <a:cs typeface="Arial MT"/>
              </a:rPr>
              <a:t>definir</a:t>
            </a:r>
            <a:r>
              <a:rPr sz="2400" spc="-5" dirty="0">
                <a:latin typeface="Arial MT"/>
                <a:cs typeface="Arial MT"/>
              </a:rPr>
              <a:t> altra </a:t>
            </a:r>
            <a:r>
              <a:rPr sz="2400" spc="-484" dirty="0">
                <a:latin typeface="Arial MT"/>
                <a:cs typeface="Arial MT"/>
              </a:rPr>
              <a:t> </a:t>
            </a:r>
            <a:r>
              <a:rPr sz="2400" spc="-10" dirty="0">
                <a:latin typeface="Arial MT"/>
                <a:cs typeface="Arial MT"/>
              </a:rPr>
              <a:t>lògica gràcies</a:t>
            </a:r>
            <a:r>
              <a:rPr sz="2400" spc="5" dirty="0">
                <a:latin typeface="Arial MT"/>
                <a:cs typeface="Arial MT"/>
              </a:rPr>
              <a:t> </a:t>
            </a:r>
            <a:r>
              <a:rPr sz="2400" dirty="0">
                <a:latin typeface="Arial MT"/>
                <a:cs typeface="Arial MT"/>
              </a:rPr>
              <a:t>a</a:t>
            </a:r>
            <a:r>
              <a:rPr sz="2400" spc="-5" dirty="0">
                <a:latin typeface="Arial MT"/>
                <a:cs typeface="Arial MT"/>
              </a:rPr>
              <a:t> la sentència</a:t>
            </a:r>
            <a:r>
              <a:rPr sz="2400" spc="5" dirty="0">
                <a:latin typeface="Arial MT"/>
                <a:cs typeface="Arial MT"/>
              </a:rPr>
              <a:t> </a:t>
            </a:r>
            <a:r>
              <a:rPr sz="2400" b="1" spc="-10" dirty="0">
                <a:latin typeface="Arial"/>
                <a:cs typeface="Arial"/>
              </a:rPr>
              <a:t>else</a:t>
            </a:r>
            <a:endParaRPr sz="2400" dirty="0">
              <a:latin typeface="Arial"/>
              <a:cs typeface="Arial"/>
            </a:endParaRPr>
          </a:p>
        </p:txBody>
      </p:sp>
      <p:sp>
        <p:nvSpPr>
          <p:cNvPr id="10" name="object 10"/>
          <p:cNvSpPr txBox="1"/>
          <p:nvPr/>
        </p:nvSpPr>
        <p:spPr>
          <a:xfrm>
            <a:off x="7543800" y="2858726"/>
            <a:ext cx="3950996" cy="2611611"/>
          </a:xfrm>
          <a:prstGeom prst="rect">
            <a:avLst/>
          </a:prstGeom>
        </p:spPr>
        <p:txBody>
          <a:bodyPr vert="horz" wrap="square" lIns="0" tIns="26034" rIns="0" bIns="0" rtlCol="0">
            <a:spAutoFit/>
          </a:bodyPr>
          <a:lstStyle/>
          <a:p>
            <a:pPr marL="12700" marR="5080"/>
            <a:r>
              <a:rPr sz="2400" spc="-5" dirty="0">
                <a:latin typeface="Arial MT"/>
                <a:cs typeface="Arial MT"/>
              </a:rPr>
              <a:t>En aquest</a:t>
            </a:r>
            <a:r>
              <a:rPr sz="2400" spc="5" dirty="0">
                <a:latin typeface="Arial MT"/>
                <a:cs typeface="Arial MT"/>
              </a:rPr>
              <a:t> </a:t>
            </a:r>
            <a:r>
              <a:rPr sz="2400" dirty="0">
                <a:latin typeface="Arial MT"/>
                <a:cs typeface="Arial MT"/>
              </a:rPr>
              <a:t>cas,</a:t>
            </a:r>
            <a:r>
              <a:rPr sz="2400" spc="5" dirty="0">
                <a:latin typeface="Arial MT"/>
                <a:cs typeface="Arial MT"/>
              </a:rPr>
              <a:t> </a:t>
            </a:r>
            <a:r>
              <a:rPr sz="2400" spc="-5" dirty="0">
                <a:latin typeface="Arial MT"/>
                <a:cs typeface="Arial MT"/>
              </a:rPr>
              <a:t>al ser</a:t>
            </a:r>
            <a:r>
              <a:rPr sz="2400" spc="5" dirty="0">
                <a:latin typeface="Arial MT"/>
                <a:cs typeface="Arial MT"/>
              </a:rPr>
              <a:t> </a:t>
            </a:r>
            <a:r>
              <a:rPr sz="2400" spc="-5" dirty="0">
                <a:latin typeface="Arial MT"/>
                <a:cs typeface="Arial MT"/>
              </a:rPr>
              <a:t>el</a:t>
            </a:r>
            <a:r>
              <a:rPr sz="2400" dirty="0">
                <a:latin typeface="Arial MT"/>
                <a:cs typeface="Arial MT"/>
              </a:rPr>
              <a:t> </a:t>
            </a:r>
            <a:r>
              <a:rPr sz="2400" spc="-5" dirty="0">
                <a:latin typeface="Arial MT"/>
                <a:cs typeface="Arial MT"/>
              </a:rPr>
              <a:t>valor </a:t>
            </a:r>
            <a:r>
              <a:rPr sz="2400" spc="-375" dirty="0">
                <a:latin typeface="Arial MT"/>
                <a:cs typeface="Arial MT"/>
              </a:rPr>
              <a:t> </a:t>
            </a:r>
            <a:r>
              <a:rPr sz="2400" spc="-5" dirty="0">
                <a:latin typeface="Arial MT"/>
                <a:cs typeface="Arial MT"/>
              </a:rPr>
              <a:t>15,</a:t>
            </a:r>
            <a:r>
              <a:rPr sz="2400" spc="45" dirty="0">
                <a:latin typeface="Arial MT"/>
                <a:cs typeface="Arial MT"/>
              </a:rPr>
              <a:t> </a:t>
            </a:r>
            <a:r>
              <a:rPr sz="2400" spc="-5" dirty="0">
                <a:latin typeface="Arial MT"/>
                <a:cs typeface="Arial MT"/>
              </a:rPr>
              <a:t>s’executarà</a:t>
            </a:r>
            <a:r>
              <a:rPr sz="2400" spc="40" dirty="0">
                <a:latin typeface="Arial MT"/>
                <a:cs typeface="Arial MT"/>
              </a:rPr>
              <a:t> </a:t>
            </a:r>
            <a:r>
              <a:rPr sz="2400" spc="-5" dirty="0">
                <a:latin typeface="Arial MT"/>
                <a:cs typeface="Arial MT"/>
              </a:rPr>
              <a:t>la</a:t>
            </a:r>
            <a:r>
              <a:rPr sz="2400" spc="35" dirty="0">
                <a:latin typeface="Arial MT"/>
                <a:cs typeface="Arial MT"/>
              </a:rPr>
              <a:t> </a:t>
            </a:r>
            <a:r>
              <a:rPr sz="2400" spc="-5" dirty="0">
                <a:latin typeface="Arial MT"/>
                <a:cs typeface="Arial MT"/>
              </a:rPr>
              <a:t>lògica</a:t>
            </a:r>
            <a:r>
              <a:rPr sz="2400" spc="30" dirty="0">
                <a:latin typeface="Arial MT"/>
                <a:cs typeface="Arial MT"/>
              </a:rPr>
              <a:t> </a:t>
            </a:r>
            <a:r>
              <a:rPr sz="2400" spc="-5" dirty="0">
                <a:latin typeface="Arial MT"/>
                <a:cs typeface="Arial MT"/>
              </a:rPr>
              <a:t>de </a:t>
            </a:r>
            <a:r>
              <a:rPr sz="2400" dirty="0">
                <a:latin typeface="Arial MT"/>
                <a:cs typeface="Arial MT"/>
              </a:rPr>
              <a:t> </a:t>
            </a:r>
            <a:r>
              <a:rPr sz="2400" spc="-5" dirty="0">
                <a:latin typeface="Arial MT"/>
                <a:cs typeface="Arial MT"/>
              </a:rPr>
              <a:t>la linea</a:t>
            </a:r>
            <a:r>
              <a:rPr sz="2400" dirty="0">
                <a:latin typeface="Arial MT"/>
                <a:cs typeface="Arial MT"/>
              </a:rPr>
              <a:t> </a:t>
            </a:r>
            <a:r>
              <a:rPr sz="2400" spc="-5" dirty="0">
                <a:latin typeface="Arial MT"/>
                <a:cs typeface="Arial MT"/>
              </a:rPr>
              <a:t>19.</a:t>
            </a:r>
            <a:r>
              <a:rPr sz="2400" spc="5" dirty="0">
                <a:latin typeface="Arial MT"/>
                <a:cs typeface="Arial MT"/>
              </a:rPr>
              <a:t> </a:t>
            </a:r>
            <a:r>
              <a:rPr sz="2400" spc="-5" dirty="0">
                <a:latin typeface="Arial MT"/>
                <a:cs typeface="Arial MT"/>
              </a:rPr>
              <a:t>Si</a:t>
            </a:r>
            <a:r>
              <a:rPr sz="2400" dirty="0">
                <a:latin typeface="Arial MT"/>
                <a:cs typeface="Arial MT"/>
              </a:rPr>
              <a:t> </a:t>
            </a:r>
            <a:r>
              <a:rPr sz="2400" spc="-5" dirty="0">
                <a:latin typeface="Arial MT"/>
                <a:cs typeface="Arial MT"/>
              </a:rPr>
              <a:t>no</a:t>
            </a:r>
            <a:r>
              <a:rPr sz="2400" dirty="0">
                <a:latin typeface="Arial MT"/>
                <a:cs typeface="Arial MT"/>
              </a:rPr>
              <a:t> </a:t>
            </a:r>
            <a:r>
              <a:rPr sz="2400" spc="-5" dirty="0">
                <a:latin typeface="Arial MT"/>
                <a:cs typeface="Arial MT"/>
              </a:rPr>
              <a:t>estiguès </a:t>
            </a:r>
            <a:r>
              <a:rPr sz="2400" dirty="0">
                <a:latin typeface="Arial MT"/>
                <a:cs typeface="Arial MT"/>
              </a:rPr>
              <a:t> </a:t>
            </a:r>
            <a:r>
              <a:rPr sz="2400" spc="-5" dirty="0">
                <a:latin typeface="Arial MT"/>
                <a:cs typeface="Arial MT"/>
              </a:rPr>
              <a:t>definida</a:t>
            </a:r>
            <a:r>
              <a:rPr sz="2400" spc="-10" dirty="0">
                <a:latin typeface="Arial MT"/>
                <a:cs typeface="Arial MT"/>
              </a:rPr>
              <a:t> </a:t>
            </a:r>
            <a:r>
              <a:rPr sz="2400" dirty="0">
                <a:latin typeface="Arial MT"/>
                <a:cs typeface="Arial MT"/>
              </a:rPr>
              <a:t>la</a:t>
            </a:r>
            <a:r>
              <a:rPr sz="2400" spc="-10" dirty="0">
                <a:latin typeface="Arial MT"/>
                <a:cs typeface="Arial MT"/>
              </a:rPr>
              <a:t> </a:t>
            </a:r>
            <a:r>
              <a:rPr sz="2400" spc="-5" dirty="0">
                <a:latin typeface="Arial MT"/>
                <a:cs typeface="Arial MT"/>
              </a:rPr>
              <a:t>sentència</a:t>
            </a:r>
            <a:r>
              <a:rPr sz="2400" spc="15" dirty="0">
                <a:latin typeface="Arial MT"/>
                <a:cs typeface="Arial MT"/>
              </a:rPr>
              <a:t> </a:t>
            </a:r>
            <a:r>
              <a:rPr sz="2400" b="1" dirty="0">
                <a:latin typeface="Arial"/>
                <a:cs typeface="Arial"/>
              </a:rPr>
              <a:t>else</a:t>
            </a:r>
            <a:r>
              <a:rPr sz="2400" dirty="0">
                <a:latin typeface="Arial MT"/>
                <a:cs typeface="Arial MT"/>
              </a:rPr>
              <a:t>, </a:t>
            </a:r>
            <a:r>
              <a:rPr sz="2400" spc="5" dirty="0">
                <a:latin typeface="Arial MT"/>
                <a:cs typeface="Arial MT"/>
              </a:rPr>
              <a:t> </a:t>
            </a:r>
            <a:r>
              <a:rPr sz="2400" spc="-5" dirty="0">
                <a:latin typeface="Arial MT"/>
                <a:cs typeface="Arial MT"/>
              </a:rPr>
              <a:t>senzillament no </a:t>
            </a:r>
            <a:r>
              <a:rPr sz="2400" dirty="0">
                <a:latin typeface="Arial MT"/>
                <a:cs typeface="Arial MT"/>
              </a:rPr>
              <a:t>s’executaría </a:t>
            </a:r>
            <a:r>
              <a:rPr sz="2400" spc="5" dirty="0">
                <a:latin typeface="Arial MT"/>
                <a:cs typeface="Arial MT"/>
              </a:rPr>
              <a:t> </a:t>
            </a:r>
            <a:r>
              <a:rPr sz="2400" spc="-5" dirty="0">
                <a:latin typeface="Arial MT"/>
                <a:cs typeface="Arial MT"/>
              </a:rPr>
              <a:t>res,en</a:t>
            </a:r>
            <a:r>
              <a:rPr sz="2400" dirty="0">
                <a:latin typeface="Arial MT"/>
                <a:cs typeface="Arial MT"/>
              </a:rPr>
              <a:t> </a:t>
            </a:r>
            <a:r>
              <a:rPr sz="2400" spc="-5" dirty="0">
                <a:latin typeface="Arial MT"/>
                <a:cs typeface="Arial MT"/>
              </a:rPr>
              <a:t>aquest</a:t>
            </a:r>
            <a:r>
              <a:rPr sz="2400" spc="15" dirty="0">
                <a:latin typeface="Arial MT"/>
                <a:cs typeface="Arial MT"/>
              </a:rPr>
              <a:t> </a:t>
            </a:r>
            <a:r>
              <a:rPr sz="2400" dirty="0">
                <a:latin typeface="Arial MT"/>
                <a:cs typeface="Arial MT"/>
              </a:rPr>
              <a:t>cas,</a:t>
            </a:r>
            <a:r>
              <a:rPr sz="2400" spc="15" dirty="0">
                <a:latin typeface="Arial MT"/>
                <a:cs typeface="Arial MT"/>
              </a:rPr>
              <a:t> </a:t>
            </a:r>
            <a:r>
              <a:rPr sz="2400" spc="-5" dirty="0">
                <a:latin typeface="Arial MT"/>
                <a:cs typeface="Arial MT"/>
              </a:rPr>
              <a:t>al </a:t>
            </a:r>
            <a:r>
              <a:rPr sz="2400" dirty="0">
                <a:latin typeface="Arial MT"/>
                <a:cs typeface="Arial MT"/>
              </a:rPr>
              <a:t> </a:t>
            </a:r>
            <a:r>
              <a:rPr sz="2400" spc="-5" dirty="0">
                <a:latin typeface="Arial MT"/>
                <a:cs typeface="Arial MT"/>
              </a:rPr>
              <a:t>evaluarse</a:t>
            </a:r>
            <a:r>
              <a:rPr sz="2400" spc="5" dirty="0">
                <a:latin typeface="Arial MT"/>
                <a:cs typeface="Arial MT"/>
              </a:rPr>
              <a:t> </a:t>
            </a:r>
            <a:r>
              <a:rPr sz="2400" spc="-5" dirty="0">
                <a:latin typeface="Arial MT"/>
                <a:cs typeface="Arial MT"/>
              </a:rPr>
              <a:t>al</a:t>
            </a:r>
            <a:r>
              <a:rPr sz="2400" dirty="0">
                <a:latin typeface="Arial MT"/>
                <a:cs typeface="Arial MT"/>
              </a:rPr>
              <a:t> </a:t>
            </a:r>
            <a:r>
              <a:rPr sz="2400" spc="-5" dirty="0">
                <a:latin typeface="Arial MT"/>
                <a:cs typeface="Arial MT"/>
              </a:rPr>
              <a:t>condició</a:t>
            </a:r>
            <a:endParaRPr sz="2400" dirty="0">
              <a:latin typeface="Arial MT"/>
              <a:cs typeface="Arial MT"/>
            </a:endParaRPr>
          </a:p>
        </p:txBody>
      </p:sp>
      <p:sp>
        <p:nvSpPr>
          <p:cNvPr id="11" name="object 11"/>
          <p:cNvSpPr txBox="1">
            <a:spLocks noGrp="1"/>
          </p:cNvSpPr>
          <p:nvPr>
            <p:ph type="sldNum" sz="quarter" idx="7"/>
          </p:nvPr>
        </p:nvSpPr>
        <p:spPr>
          <a:xfrm>
            <a:off x="14219428" y="6467044"/>
            <a:ext cx="209550" cy="371897"/>
          </a:xfrm>
          <a:prstGeom prst="rect">
            <a:avLst/>
          </a:prstGeom>
        </p:spPr>
        <p:txBody>
          <a:bodyPr vert="horz" wrap="square" lIns="0" tIns="2540" rIns="0" bIns="0" rtlCol="0">
            <a:spAutoFit/>
          </a:bodyPr>
          <a:lstStyle/>
          <a:p>
            <a:pPr marL="38100">
              <a:spcBef>
                <a:spcPts val="20"/>
              </a:spcBef>
            </a:pPr>
            <a:fld id="{81D60167-4931-47E6-BA6A-407CBD079E47}" type="slidenum">
              <a:rPr dirty="0"/>
              <a:pPr marL="38100">
                <a:spcBef>
                  <a:spcPts val="20"/>
                </a:spcBef>
              </a:pPr>
              <a:t>10</a:t>
            </a:fld>
            <a:endParaRPr dirty="0"/>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
        <p:nvSpPr>
          <p:cNvPr id="13" name="10 Rectángulo"/>
          <p:cNvSpPr/>
          <p:nvPr/>
        </p:nvSpPr>
        <p:spPr>
          <a:xfrm>
            <a:off x="1143000" y="1261597"/>
            <a:ext cx="7020272" cy="461665"/>
          </a:xfrm>
          <a:prstGeom prst="rect">
            <a:avLst/>
          </a:prstGeom>
        </p:spPr>
        <p:txBody>
          <a:bodyPr wrap="square">
            <a:spAutoFit/>
          </a:bodyPr>
          <a:lstStyle/>
          <a:p>
            <a:pPr marL="457200" indent="-457200"/>
            <a:r>
              <a:rPr lang="es-ES" sz="2400" b="1" kern="0" dirty="0" smtClean="0">
                <a:solidFill>
                  <a:srgbClr val="000000"/>
                </a:solidFill>
              </a:rPr>
              <a:t>IF </a:t>
            </a:r>
            <a:r>
              <a:rPr lang="es-ES" sz="2400" b="1" kern="0" dirty="0">
                <a:solidFill>
                  <a:srgbClr val="000000"/>
                </a:solidFill>
              </a:rPr>
              <a:t>- ELSE </a:t>
            </a:r>
            <a:endParaRPr lang="es-ES" sz="2400" dirty="0"/>
          </a:p>
        </p:txBody>
      </p:sp>
      <p:pic>
        <p:nvPicPr>
          <p:cNvPr id="14" name="object 6"/>
          <p:cNvPicPr/>
          <p:nvPr/>
        </p:nvPicPr>
        <p:blipFill>
          <a:blip r:embed="rId2" cstate="print"/>
          <a:stretch>
            <a:fillRect/>
          </a:stretch>
        </p:blipFill>
        <p:spPr>
          <a:xfrm>
            <a:off x="1907897" y="3219170"/>
            <a:ext cx="4833366" cy="1890725"/>
          </a:xfrm>
          <a:prstGeom prst="rect">
            <a:avLst/>
          </a:prstGeom>
          <a:ln>
            <a:solidFill>
              <a:schemeClr val="tx1"/>
            </a:solidFill>
          </a:ln>
        </p:spPr>
      </p:pic>
    </p:spTree>
    <p:extLst>
      <p:ext uri="{BB962C8B-B14F-4D97-AF65-F5344CB8AC3E}">
        <p14:creationId xmlns:p14="http://schemas.microsoft.com/office/powerpoint/2010/main" val="142366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19200" y="1828800"/>
            <a:ext cx="10744199" cy="775853"/>
          </a:xfrm>
          <a:prstGeom prst="rect">
            <a:avLst/>
          </a:prstGeom>
        </p:spPr>
        <p:txBody>
          <a:bodyPr vert="horz" wrap="square" lIns="0" tIns="36830" rIns="0" bIns="0" rtlCol="0">
            <a:spAutoFit/>
          </a:bodyPr>
          <a:lstStyle/>
          <a:p>
            <a:pPr marL="12700" marR="5080"/>
            <a:r>
              <a:rPr sz="2400" spc="-10" dirty="0">
                <a:latin typeface="Arial MT"/>
                <a:cs typeface="Arial MT"/>
              </a:rPr>
              <a:t>Si</a:t>
            </a:r>
            <a:r>
              <a:rPr sz="2400" spc="5" dirty="0">
                <a:latin typeface="Arial MT"/>
                <a:cs typeface="Arial MT"/>
              </a:rPr>
              <a:t> </a:t>
            </a:r>
            <a:r>
              <a:rPr sz="2400" spc="-10" dirty="0">
                <a:latin typeface="Arial MT"/>
                <a:cs typeface="Arial MT"/>
              </a:rPr>
              <a:t>hi</a:t>
            </a:r>
            <a:r>
              <a:rPr sz="2400" spc="-5" dirty="0">
                <a:latin typeface="Arial MT"/>
                <a:cs typeface="Arial MT"/>
              </a:rPr>
              <a:t> ha</a:t>
            </a:r>
            <a:r>
              <a:rPr sz="2400" dirty="0">
                <a:latin typeface="Arial MT"/>
                <a:cs typeface="Arial MT"/>
              </a:rPr>
              <a:t> </a:t>
            </a:r>
            <a:r>
              <a:rPr sz="2400" spc="-5" dirty="0">
                <a:latin typeface="Arial MT"/>
                <a:cs typeface="Arial MT"/>
              </a:rPr>
              <a:t>més</a:t>
            </a:r>
            <a:r>
              <a:rPr sz="2400" spc="5" dirty="0">
                <a:latin typeface="Arial MT"/>
                <a:cs typeface="Arial MT"/>
              </a:rPr>
              <a:t> </a:t>
            </a:r>
            <a:r>
              <a:rPr sz="2400" spc="-5" dirty="0">
                <a:latin typeface="Arial MT"/>
                <a:cs typeface="Arial MT"/>
              </a:rPr>
              <a:t>casos que</a:t>
            </a:r>
            <a:r>
              <a:rPr sz="2400" dirty="0">
                <a:latin typeface="Arial MT"/>
                <a:cs typeface="Arial MT"/>
              </a:rPr>
              <a:t> </a:t>
            </a:r>
            <a:r>
              <a:rPr sz="2400" spc="-10" dirty="0">
                <a:latin typeface="Arial MT"/>
                <a:cs typeface="Arial MT"/>
              </a:rPr>
              <a:t>volem</a:t>
            </a:r>
            <a:r>
              <a:rPr sz="2400" spc="5" dirty="0">
                <a:latin typeface="Arial MT"/>
                <a:cs typeface="Arial MT"/>
              </a:rPr>
              <a:t> </a:t>
            </a:r>
            <a:r>
              <a:rPr sz="2400" spc="-10" dirty="0">
                <a:latin typeface="Arial MT"/>
                <a:cs typeface="Arial MT"/>
              </a:rPr>
              <a:t>tenir</a:t>
            </a:r>
            <a:r>
              <a:rPr sz="2400" spc="-5" dirty="0">
                <a:latin typeface="Arial MT"/>
                <a:cs typeface="Arial MT"/>
              </a:rPr>
              <a:t> en</a:t>
            </a:r>
            <a:r>
              <a:rPr sz="2400" dirty="0">
                <a:latin typeface="Arial MT"/>
                <a:cs typeface="Arial MT"/>
              </a:rPr>
              <a:t> </a:t>
            </a:r>
            <a:r>
              <a:rPr sz="2400" spc="-5" dirty="0">
                <a:latin typeface="Arial MT"/>
                <a:cs typeface="Arial MT"/>
              </a:rPr>
              <a:t>compte</a:t>
            </a:r>
            <a:r>
              <a:rPr sz="2400" spc="5" dirty="0">
                <a:latin typeface="Arial MT"/>
                <a:cs typeface="Arial MT"/>
              </a:rPr>
              <a:t> </a:t>
            </a:r>
            <a:r>
              <a:rPr sz="2400" spc="-10" dirty="0">
                <a:latin typeface="Arial MT"/>
                <a:cs typeface="Arial MT"/>
              </a:rPr>
              <a:t>per</a:t>
            </a:r>
            <a:r>
              <a:rPr sz="2400" spc="-5" dirty="0">
                <a:latin typeface="Arial MT"/>
                <a:cs typeface="Arial MT"/>
              </a:rPr>
              <a:t> </a:t>
            </a:r>
            <a:r>
              <a:rPr sz="2400" dirty="0">
                <a:latin typeface="Arial MT"/>
                <a:cs typeface="Arial MT"/>
              </a:rPr>
              <a:t>a </a:t>
            </a:r>
            <a:r>
              <a:rPr sz="2400" spc="-10" dirty="0">
                <a:latin typeface="Arial MT"/>
                <a:cs typeface="Arial MT"/>
              </a:rPr>
              <a:t>evaluar</a:t>
            </a:r>
            <a:r>
              <a:rPr sz="2400" spc="5" dirty="0">
                <a:latin typeface="Arial MT"/>
                <a:cs typeface="Arial MT"/>
              </a:rPr>
              <a:t> </a:t>
            </a:r>
            <a:r>
              <a:rPr sz="2400" spc="-10" dirty="0">
                <a:latin typeface="Arial MT"/>
                <a:cs typeface="Arial MT"/>
              </a:rPr>
              <a:t>una</a:t>
            </a:r>
            <a:r>
              <a:rPr sz="2400" spc="-5" dirty="0">
                <a:latin typeface="Arial MT"/>
                <a:cs typeface="Arial MT"/>
              </a:rPr>
              <a:t> condició </a:t>
            </a:r>
            <a:r>
              <a:rPr sz="2400" spc="-484" dirty="0">
                <a:latin typeface="Arial MT"/>
                <a:cs typeface="Arial MT"/>
              </a:rPr>
              <a:t> </a:t>
            </a:r>
            <a:r>
              <a:rPr sz="2400" spc="-10" dirty="0">
                <a:latin typeface="Arial MT"/>
                <a:cs typeface="Arial MT"/>
              </a:rPr>
              <a:t>concreta,</a:t>
            </a:r>
            <a:r>
              <a:rPr sz="2400" dirty="0">
                <a:latin typeface="Arial MT"/>
                <a:cs typeface="Arial MT"/>
              </a:rPr>
              <a:t> </a:t>
            </a:r>
            <a:r>
              <a:rPr sz="2400" spc="-10" dirty="0">
                <a:latin typeface="Arial MT"/>
                <a:cs typeface="Arial MT"/>
              </a:rPr>
              <a:t>podem</a:t>
            </a:r>
            <a:r>
              <a:rPr sz="2400" spc="-5" dirty="0">
                <a:latin typeface="Arial MT"/>
                <a:cs typeface="Arial MT"/>
              </a:rPr>
              <a:t> fer servir</a:t>
            </a:r>
            <a:r>
              <a:rPr sz="2400" spc="20" dirty="0">
                <a:latin typeface="Arial MT"/>
                <a:cs typeface="Arial MT"/>
              </a:rPr>
              <a:t> </a:t>
            </a:r>
            <a:r>
              <a:rPr sz="2400" b="1" spc="-5" dirty="0">
                <a:latin typeface="Arial"/>
                <a:cs typeface="Arial"/>
              </a:rPr>
              <a:t>else if</a:t>
            </a:r>
            <a:endParaRPr sz="2400" dirty="0">
              <a:latin typeface="Arial"/>
              <a:cs typeface="Arial"/>
            </a:endParaRPr>
          </a:p>
        </p:txBody>
      </p:sp>
      <p:sp>
        <p:nvSpPr>
          <p:cNvPr id="6" name="object 6"/>
          <p:cNvSpPr txBox="1"/>
          <p:nvPr/>
        </p:nvSpPr>
        <p:spPr>
          <a:xfrm>
            <a:off x="7541299" y="3569660"/>
            <a:ext cx="4080815" cy="2242279"/>
          </a:xfrm>
          <a:prstGeom prst="rect">
            <a:avLst/>
          </a:prstGeom>
        </p:spPr>
        <p:txBody>
          <a:bodyPr vert="horz" wrap="square" lIns="0" tIns="26034" rIns="0" bIns="0" rtlCol="0">
            <a:spAutoFit/>
          </a:bodyPr>
          <a:lstStyle/>
          <a:p>
            <a:pPr marL="12700" marR="5080"/>
            <a:r>
              <a:rPr sz="2400" dirty="0">
                <a:latin typeface="Arial" panose="020B0604020202020204" pitchFamily="34" charset="0"/>
                <a:cs typeface="Arial" panose="020B0604020202020204" pitchFamily="34" charset="0"/>
              </a:rPr>
              <a:t>En</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aquest</a:t>
            </a:r>
            <a:r>
              <a:rPr sz="2400" spc="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cas,</a:t>
            </a:r>
            <a:r>
              <a:rPr sz="2400" spc="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també </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comprovem que </a:t>
            </a:r>
            <a:r>
              <a:rPr sz="2400" dirty="0">
                <a:latin typeface="Arial" panose="020B0604020202020204" pitchFamily="34" charset="0"/>
                <a:cs typeface="Arial" panose="020B0604020202020204" pitchFamily="34" charset="0"/>
              </a:rPr>
              <a:t>no </a:t>
            </a:r>
            <a:r>
              <a:rPr sz="2400" spc="-5" dirty="0">
                <a:latin typeface="Arial" panose="020B0604020202020204" pitchFamily="34" charset="0"/>
                <a:cs typeface="Arial" panose="020B0604020202020204" pitchFamily="34" charset="0"/>
              </a:rPr>
              <a:t>sigui un </a:t>
            </a:r>
            <a:r>
              <a:rPr sz="2400" spc="-37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número. </a:t>
            </a:r>
            <a:r>
              <a:rPr sz="2400" dirty="0">
                <a:latin typeface="Arial" panose="020B0604020202020204" pitchFamily="34" charset="0"/>
                <a:cs typeface="Arial" panose="020B0604020202020204" pitchFamily="34" charset="0"/>
              </a:rPr>
              <a:t>En </a:t>
            </a:r>
            <a:r>
              <a:rPr sz="2400" spc="-5" dirty="0">
                <a:latin typeface="Arial" panose="020B0604020202020204" pitchFamily="34" charset="0"/>
                <a:cs typeface="Arial" panose="020B0604020202020204" pitchFamily="34" charset="0"/>
              </a:rPr>
              <a:t>cas de </a:t>
            </a:r>
            <a:r>
              <a:rPr sz="2400" dirty="0">
                <a:latin typeface="Arial" panose="020B0604020202020204" pitchFamily="34" charset="0"/>
                <a:cs typeface="Arial" panose="020B0604020202020204" pitchFamily="34" charset="0"/>
              </a:rPr>
              <a:t>ser </a:t>
            </a:r>
            <a:r>
              <a:rPr sz="2400" spc="-5" dirty="0">
                <a:latin typeface="Arial" panose="020B0604020202020204" pitchFamily="34" charset="0"/>
                <a:cs typeface="Arial" panose="020B0604020202020204" pitchFamily="34" charset="0"/>
              </a:rPr>
              <a:t>així, </a:t>
            </a:r>
            <a:r>
              <a:rPr sz="2400" spc="-37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es</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mostrarà</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el</a:t>
            </a:r>
            <a:r>
              <a:rPr sz="2400" spc="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missatge:</a:t>
            </a:r>
            <a:endParaRPr sz="2400" dirty="0">
              <a:latin typeface="Arial" panose="020B0604020202020204" pitchFamily="34" charset="0"/>
              <a:cs typeface="Arial" panose="020B0604020202020204" pitchFamily="34" charset="0"/>
            </a:endParaRPr>
          </a:p>
          <a:p>
            <a:endParaRPr sz="2400" dirty="0">
              <a:latin typeface="Arial" panose="020B0604020202020204" pitchFamily="34" charset="0"/>
              <a:cs typeface="Arial" panose="020B0604020202020204" pitchFamily="34" charset="0"/>
            </a:endParaRPr>
          </a:p>
          <a:p>
            <a:pPr marL="12700"/>
            <a:r>
              <a:rPr sz="2400" spc="-5" dirty="0">
                <a:latin typeface="Arial" panose="020B0604020202020204" pitchFamily="34" charset="0"/>
                <a:cs typeface="Arial" panose="020B0604020202020204" pitchFamily="34" charset="0"/>
              </a:rPr>
              <a:t>“No</a:t>
            </a:r>
            <a:r>
              <a:rPr sz="2400" spc="-2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és</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un</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número”</a:t>
            </a:r>
            <a:endParaRPr sz="2400" dirty="0">
              <a:latin typeface="Arial" panose="020B0604020202020204" pitchFamily="34" charset="0"/>
              <a:cs typeface="Arial" panose="020B0604020202020204" pitchFamily="34" charset="0"/>
            </a:endParaRPr>
          </a:p>
        </p:txBody>
      </p:sp>
      <p:grpSp>
        <p:nvGrpSpPr>
          <p:cNvPr id="7" name="object 7"/>
          <p:cNvGrpSpPr/>
          <p:nvPr/>
        </p:nvGrpSpPr>
        <p:grpSpPr>
          <a:xfrm>
            <a:off x="6563996" y="4446004"/>
            <a:ext cx="756589" cy="108585"/>
            <a:chOff x="5039995" y="4446003"/>
            <a:chExt cx="756589" cy="108585"/>
          </a:xfrm>
        </p:grpSpPr>
        <p:sp>
          <p:nvSpPr>
            <p:cNvPr id="8" name="object 8"/>
            <p:cNvSpPr/>
            <p:nvPr/>
          </p:nvSpPr>
          <p:spPr>
            <a:xfrm>
              <a:off x="5039995" y="4500003"/>
              <a:ext cx="655320" cy="0"/>
            </a:xfrm>
            <a:custGeom>
              <a:avLst/>
              <a:gdLst/>
              <a:ahLst/>
              <a:cxnLst/>
              <a:rect l="l" t="t" r="r" b="b"/>
              <a:pathLst>
                <a:path w="655320">
                  <a:moveTo>
                    <a:pt x="0" y="0"/>
                  </a:moveTo>
                  <a:lnTo>
                    <a:pt x="655205" y="0"/>
                  </a:lnTo>
                </a:path>
              </a:pathLst>
            </a:custGeom>
            <a:ln w="3175">
              <a:solidFill>
                <a:srgbClr val="3364A3"/>
              </a:solidFill>
            </a:ln>
          </p:spPr>
          <p:txBody>
            <a:bodyPr wrap="square" lIns="0" tIns="0" rIns="0" bIns="0" rtlCol="0"/>
            <a:lstStyle/>
            <a:p>
              <a:endParaRPr/>
            </a:p>
          </p:txBody>
        </p:sp>
        <p:sp>
          <p:nvSpPr>
            <p:cNvPr id="9" name="object 9"/>
            <p:cNvSpPr/>
            <p:nvPr/>
          </p:nvSpPr>
          <p:spPr>
            <a:xfrm>
              <a:off x="5687999" y="4446003"/>
              <a:ext cx="108585" cy="108585"/>
            </a:xfrm>
            <a:custGeom>
              <a:avLst/>
              <a:gdLst/>
              <a:ahLst/>
              <a:cxnLst/>
              <a:rect l="l" t="t" r="r" b="b"/>
              <a:pathLst>
                <a:path w="108585" h="108585">
                  <a:moveTo>
                    <a:pt x="0" y="0"/>
                  </a:moveTo>
                  <a:lnTo>
                    <a:pt x="0" y="108000"/>
                  </a:lnTo>
                  <a:lnTo>
                    <a:pt x="108000" y="54000"/>
                  </a:lnTo>
                  <a:lnTo>
                    <a:pt x="0" y="0"/>
                  </a:lnTo>
                  <a:close/>
                </a:path>
              </a:pathLst>
            </a:custGeom>
            <a:solidFill>
              <a:srgbClr val="3364A3"/>
            </a:solidFill>
          </p:spPr>
          <p:txBody>
            <a:bodyPr wrap="square" lIns="0" tIns="0" rIns="0" bIns="0" rtlCol="0"/>
            <a:lstStyle/>
            <a:p>
              <a:endParaRPr/>
            </a:p>
          </p:txBody>
        </p:sp>
      </p:grpSp>
      <p:sp>
        <p:nvSpPr>
          <p:cNvPr id="11" name="object 11"/>
          <p:cNvSpPr txBox="1">
            <a:spLocks noGrp="1"/>
          </p:cNvSpPr>
          <p:nvPr>
            <p:ph type="sldNum" sz="quarter" idx="7"/>
          </p:nvPr>
        </p:nvSpPr>
        <p:spPr>
          <a:xfrm>
            <a:off x="14219428" y="6467044"/>
            <a:ext cx="209550" cy="371897"/>
          </a:xfrm>
          <a:prstGeom prst="rect">
            <a:avLst/>
          </a:prstGeom>
        </p:spPr>
        <p:txBody>
          <a:bodyPr vert="horz" wrap="square" lIns="0" tIns="2540" rIns="0" bIns="0" rtlCol="0">
            <a:spAutoFit/>
          </a:bodyPr>
          <a:lstStyle/>
          <a:p>
            <a:pPr marL="38100">
              <a:spcBef>
                <a:spcPts val="20"/>
              </a:spcBef>
            </a:pPr>
            <a:fld id="{81D60167-4931-47E6-BA6A-407CBD079E47}" type="slidenum">
              <a:rPr dirty="0"/>
              <a:pPr marL="38100">
                <a:spcBef>
                  <a:spcPts val="20"/>
                </a:spcBef>
              </a:pPr>
              <a:t>11</a:t>
            </a:fld>
            <a:endParaRPr dirty="0"/>
          </a:p>
        </p:txBody>
      </p:sp>
      <p:sp>
        <p:nvSpPr>
          <p:cNvPr id="13"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
        <p:nvSpPr>
          <p:cNvPr id="14" name="10 Rectángulo"/>
          <p:cNvSpPr/>
          <p:nvPr/>
        </p:nvSpPr>
        <p:spPr>
          <a:xfrm>
            <a:off x="1143000" y="1261597"/>
            <a:ext cx="7020272" cy="461665"/>
          </a:xfrm>
          <a:prstGeom prst="rect">
            <a:avLst/>
          </a:prstGeom>
        </p:spPr>
        <p:txBody>
          <a:bodyPr wrap="square">
            <a:spAutoFit/>
          </a:bodyPr>
          <a:lstStyle/>
          <a:p>
            <a:pPr marL="457200" indent="-457200"/>
            <a:r>
              <a:rPr lang="es-ES" sz="2400" b="1" kern="0" dirty="0" smtClean="0">
                <a:solidFill>
                  <a:srgbClr val="000000"/>
                </a:solidFill>
              </a:rPr>
              <a:t>IF </a:t>
            </a:r>
            <a:r>
              <a:rPr lang="es-ES" sz="2400" b="1" kern="0" dirty="0">
                <a:solidFill>
                  <a:srgbClr val="000000"/>
                </a:solidFill>
              </a:rPr>
              <a:t>- ELSE </a:t>
            </a:r>
            <a:endParaRPr lang="es-ES" sz="2400" dirty="0"/>
          </a:p>
        </p:txBody>
      </p:sp>
      <p:pic>
        <p:nvPicPr>
          <p:cNvPr id="15" name="object 10"/>
          <p:cNvPicPr/>
          <p:nvPr/>
        </p:nvPicPr>
        <p:blipFill>
          <a:blip r:embed="rId2" cstate="print"/>
          <a:stretch>
            <a:fillRect/>
          </a:stretch>
        </p:blipFill>
        <p:spPr>
          <a:xfrm>
            <a:off x="1267803" y="2953567"/>
            <a:ext cx="5296193" cy="3092874"/>
          </a:xfrm>
          <a:prstGeom prst="rect">
            <a:avLst/>
          </a:prstGeom>
          <a:ln>
            <a:solidFill>
              <a:schemeClr val="tx1"/>
            </a:solidFill>
          </a:ln>
        </p:spPr>
      </p:pic>
    </p:spTree>
    <p:extLst>
      <p:ext uri="{BB962C8B-B14F-4D97-AF65-F5344CB8AC3E}">
        <p14:creationId xmlns:p14="http://schemas.microsoft.com/office/powerpoint/2010/main" val="344812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143000" y="1283094"/>
            <a:ext cx="7020272" cy="461665"/>
          </a:xfrm>
          <a:prstGeom prst="rect">
            <a:avLst/>
          </a:prstGeom>
        </p:spPr>
        <p:txBody>
          <a:bodyPr wrap="square">
            <a:spAutoFit/>
          </a:bodyPr>
          <a:lstStyle/>
          <a:p>
            <a:pPr marL="457200" indent="-457200"/>
            <a:r>
              <a:rPr lang="es-ES" sz="2400" b="1" kern="0" dirty="0" smtClean="0">
                <a:solidFill>
                  <a:srgbClr val="000000"/>
                </a:solidFill>
              </a:rPr>
              <a:t>SWITCH </a:t>
            </a:r>
            <a:r>
              <a:rPr lang="es-ES" sz="2400" b="1" kern="0" dirty="0">
                <a:solidFill>
                  <a:srgbClr val="000000"/>
                </a:solidFill>
              </a:rPr>
              <a:t>- CASE </a:t>
            </a:r>
            <a:endParaRPr lang="es-ES" sz="2400" dirty="0"/>
          </a:p>
        </p:txBody>
      </p:sp>
      <p:sp>
        <p:nvSpPr>
          <p:cNvPr id="12" name="Rectangle 43"/>
          <p:cNvSpPr>
            <a:spLocks noChangeArrowheads="1"/>
          </p:cNvSpPr>
          <p:nvPr/>
        </p:nvSpPr>
        <p:spPr bwMode="auto">
          <a:xfrm>
            <a:off x="2438401" y="5484515"/>
            <a:ext cx="184731" cy="369332"/>
          </a:xfrm>
          <a:prstGeom prst="rect">
            <a:avLst/>
          </a:prstGeom>
          <a:noFill/>
          <a:ln w="9525">
            <a:noFill/>
            <a:miter lim="800000"/>
            <a:headEnd/>
            <a:tailEnd/>
          </a:ln>
        </p:spPr>
        <p:txBody>
          <a:bodyPr wrap="none">
            <a:spAutoFit/>
          </a:bodyPr>
          <a:lstStyle/>
          <a:p>
            <a:endParaRPr lang="es-ES"/>
          </a:p>
        </p:txBody>
      </p:sp>
      <p:graphicFrame>
        <p:nvGraphicFramePr>
          <p:cNvPr id="7" name="Group 36"/>
          <p:cNvGraphicFramePr>
            <a:graphicFrameLocks noGrp="1"/>
          </p:cNvGraphicFramePr>
          <p:nvPr/>
        </p:nvGraphicFramePr>
        <p:xfrm>
          <a:off x="2135561" y="2484080"/>
          <a:ext cx="8209855" cy="3825240"/>
        </p:xfrm>
        <a:graphic>
          <a:graphicData uri="http://schemas.openxmlformats.org/drawingml/2006/table">
            <a:tbl>
              <a:tblPr/>
              <a:tblGrid>
                <a:gridCol w="8209855"/>
              </a:tblGrid>
              <a:tr h="2344738">
                <a:tc>
                  <a:txBody>
                    <a:bodyPr/>
                    <a:lstStyle/>
                    <a:p>
                      <a:pPr marL="381000"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err="1" smtClean="0">
                          <a:ln>
                            <a:noFill/>
                          </a:ln>
                          <a:solidFill>
                            <a:srgbClr val="FF0000"/>
                          </a:solidFill>
                          <a:effectLst/>
                          <a:latin typeface="Comic Sans MS" pitchFamily="66" charset="0"/>
                        </a:rPr>
                        <a:t>switch</a:t>
                      </a:r>
                      <a:r>
                        <a:rPr kumimoji="0" lang="es-ES_tradnl" sz="2000" b="0" i="0" u="none" strike="noStrike" cap="none" normalizeH="0" baseline="0" dirty="0" smtClean="0">
                          <a:ln>
                            <a:noFill/>
                          </a:ln>
                          <a:solidFill>
                            <a:srgbClr val="FF0000"/>
                          </a:solidFill>
                          <a:effectLst/>
                          <a:latin typeface="Comic Sans MS" pitchFamily="66" charset="0"/>
                        </a:rPr>
                        <a:t> ( variable ) {</a:t>
                      </a:r>
                    </a:p>
                    <a:p>
                      <a:pPr marL="893763"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case valor1:</a:t>
                      </a:r>
                    </a:p>
                    <a:p>
                      <a:pPr marL="893763"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sentencia 1;</a:t>
                      </a:r>
                    </a:p>
                    <a:p>
                      <a:pPr marL="893763"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break;</a:t>
                      </a:r>
                    </a:p>
                    <a:p>
                      <a:pPr marL="893763"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case valor2:</a:t>
                      </a:r>
                    </a:p>
                    <a:p>
                      <a:pPr marL="893763"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sentencia 2;</a:t>
                      </a:r>
                    </a:p>
                    <a:p>
                      <a:pPr marL="893763"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break;</a:t>
                      </a:r>
                    </a:p>
                    <a:p>
                      <a:pPr marL="893763"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default: </a:t>
                      </a:r>
                    </a:p>
                    <a:p>
                      <a:pPr marL="893763"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instrucciones en caso de no cumplirse ninguna condición</a:t>
                      </a:r>
                    </a:p>
                    <a:p>
                      <a:pPr marL="381000" marR="0" lvl="0" indent="-28575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3 Rectángulo"/>
          <p:cNvSpPr>
            <a:spLocks noChangeArrowheads="1"/>
          </p:cNvSpPr>
          <p:nvPr/>
        </p:nvSpPr>
        <p:spPr bwMode="auto">
          <a:xfrm>
            <a:off x="1992314" y="1916833"/>
            <a:ext cx="4778375" cy="395173"/>
          </a:xfrm>
          <a:prstGeom prst="rect">
            <a:avLst/>
          </a:prstGeom>
          <a:noFill/>
          <a:ln w="9525">
            <a:noFill/>
            <a:miter lim="800000"/>
            <a:headEnd/>
            <a:tailEnd/>
          </a:ln>
        </p:spPr>
        <p:txBody>
          <a:bodyPr>
            <a:spAutoFit/>
          </a:bodyPr>
          <a:lstStyle/>
          <a:p>
            <a:pPr>
              <a:lnSpc>
                <a:spcPct val="80000"/>
              </a:lnSpc>
            </a:pPr>
            <a:r>
              <a:rPr lang="es-ES_tradnl" sz="2400" b="1" dirty="0"/>
              <a:t>Estructura selectiva </a:t>
            </a:r>
            <a:r>
              <a:rPr lang="es-ES_tradnl" sz="2400" b="1" dirty="0" err="1">
                <a:solidFill>
                  <a:schemeClr val="accent2"/>
                </a:solidFill>
              </a:rPr>
              <a:t>switch</a:t>
            </a:r>
            <a:endParaRPr lang="es-ES_tradnl" sz="2400" b="1" dirty="0">
              <a:solidFill>
                <a:schemeClr val="accent2"/>
              </a:solidFill>
            </a:endParaRPr>
          </a:p>
        </p:txBody>
      </p:sp>
      <p:sp>
        <p:nvSpPr>
          <p:cNvPr id="14" name="4 Rectángulo"/>
          <p:cNvSpPr>
            <a:spLocks noChangeArrowheads="1"/>
          </p:cNvSpPr>
          <p:nvPr/>
        </p:nvSpPr>
        <p:spPr bwMode="auto">
          <a:xfrm>
            <a:off x="5268416" y="3675682"/>
            <a:ext cx="4572000" cy="1083374"/>
          </a:xfrm>
          <a:prstGeom prst="rect">
            <a:avLst/>
          </a:prstGeom>
          <a:noFill/>
          <a:ln w="9525">
            <a:solidFill>
              <a:schemeClr val="tx1"/>
            </a:solidFill>
            <a:miter lim="800000"/>
            <a:headEnd/>
            <a:tailEnd/>
          </a:ln>
        </p:spPr>
        <p:txBody>
          <a:bodyPr>
            <a:spAutoFit/>
          </a:bodyPr>
          <a:lstStyle/>
          <a:p>
            <a:pPr lvl="0">
              <a:lnSpc>
                <a:spcPct val="80000"/>
              </a:lnSpc>
            </a:pPr>
            <a:r>
              <a:rPr lang="es-ES_tradnl" sz="2000" dirty="0"/>
              <a:t>Ideal para evaluar numerosas condiciones.</a:t>
            </a:r>
            <a:endParaRPr lang="es-ES" sz="2000" dirty="0">
              <a:solidFill>
                <a:srgbClr val="000000"/>
              </a:solidFill>
            </a:endParaRPr>
          </a:p>
          <a:p>
            <a:pPr>
              <a:lnSpc>
                <a:spcPct val="80000"/>
              </a:lnSpc>
            </a:pPr>
            <a:r>
              <a:rPr lang="es-ES_tradnl" sz="2000" dirty="0"/>
              <a:t>Mismo comportamiento que en C, sólo que la expresión del case puede ser </a:t>
            </a:r>
            <a:r>
              <a:rPr lang="es-ES_tradnl" sz="2000" dirty="0" err="1"/>
              <a:t>integer</a:t>
            </a:r>
            <a:r>
              <a:rPr lang="es-ES_tradnl" sz="2000" dirty="0"/>
              <a:t>, </a:t>
            </a:r>
            <a:r>
              <a:rPr lang="es-ES_tradnl" sz="2000" dirty="0" err="1"/>
              <a:t>float</a:t>
            </a:r>
            <a:r>
              <a:rPr lang="es-ES_tradnl" sz="2000" dirty="0"/>
              <a:t> o </a:t>
            </a:r>
            <a:r>
              <a:rPr lang="es-ES_tradnl" sz="2000" dirty="0" err="1"/>
              <a:t>string</a:t>
            </a:r>
            <a:endParaRPr lang="es-ES_tradnl" sz="2000" dirty="0"/>
          </a:p>
        </p:txBody>
      </p:sp>
      <p:sp>
        <p:nvSpPr>
          <p:cNvPr id="13"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3168360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019202" y="1136775"/>
            <a:ext cx="7020272" cy="461665"/>
          </a:xfrm>
          <a:prstGeom prst="rect">
            <a:avLst/>
          </a:prstGeom>
        </p:spPr>
        <p:txBody>
          <a:bodyPr wrap="square">
            <a:spAutoFit/>
          </a:bodyPr>
          <a:lstStyle/>
          <a:p>
            <a:pPr marL="457200" indent="-457200"/>
            <a:r>
              <a:rPr lang="es-ES" sz="2400" b="1" kern="0" dirty="0" smtClean="0">
                <a:solidFill>
                  <a:srgbClr val="000000"/>
                </a:solidFill>
              </a:rPr>
              <a:t>SWITCH </a:t>
            </a:r>
            <a:r>
              <a:rPr lang="es-ES" sz="2400" b="1" kern="0" dirty="0">
                <a:solidFill>
                  <a:srgbClr val="000000"/>
                </a:solidFill>
              </a:rPr>
              <a:t>- CASE </a:t>
            </a:r>
            <a:endParaRPr lang="es-ES" sz="2400" dirty="0"/>
          </a:p>
        </p:txBody>
      </p:sp>
      <p:sp>
        <p:nvSpPr>
          <p:cNvPr id="12" name="Rectangle 43"/>
          <p:cNvSpPr>
            <a:spLocks noChangeArrowheads="1"/>
          </p:cNvSpPr>
          <p:nvPr/>
        </p:nvSpPr>
        <p:spPr bwMode="auto">
          <a:xfrm>
            <a:off x="2438401" y="5484515"/>
            <a:ext cx="184731" cy="369332"/>
          </a:xfrm>
          <a:prstGeom prst="rect">
            <a:avLst/>
          </a:prstGeom>
          <a:noFill/>
          <a:ln w="9525">
            <a:noFill/>
            <a:miter lim="800000"/>
            <a:headEnd/>
            <a:tailEnd/>
          </a:ln>
        </p:spPr>
        <p:txBody>
          <a:bodyPr wrap="none">
            <a:spAutoFit/>
          </a:bodyPr>
          <a:lstStyle/>
          <a:p>
            <a:endParaRPr lang="es-ES"/>
          </a:p>
        </p:txBody>
      </p:sp>
      <p:sp>
        <p:nvSpPr>
          <p:cNvPr id="9" name="Rectangle 3"/>
          <p:cNvSpPr txBox="1">
            <a:spLocks noChangeArrowheads="1"/>
          </p:cNvSpPr>
          <p:nvPr/>
        </p:nvSpPr>
        <p:spPr>
          <a:xfrm>
            <a:off x="2207569" y="2349326"/>
            <a:ext cx="6119813" cy="4032002"/>
          </a:xfrm>
          <a:prstGeom prst="rect">
            <a:avLst/>
          </a:prstGeom>
          <a:ln>
            <a:solidFill>
              <a:schemeClr val="tx1"/>
            </a:solidFill>
          </a:ln>
        </p:spPr>
        <p:txBody>
          <a:bodyPr/>
          <a:lstStyle/>
          <a:p>
            <a:pPr marL="357188" lvl="1" indent="-357188">
              <a:spcAft>
                <a:spcPts val="300"/>
              </a:spcAft>
              <a:buClr>
                <a:schemeClr val="accent2"/>
              </a:buClr>
              <a:buSzPct val="80000"/>
              <a:defRPr/>
            </a:pPr>
            <a:r>
              <a:rPr lang="es-ES" sz="1900" dirty="0">
                <a:solidFill>
                  <a:srgbClr val="FF0000"/>
                </a:solidFill>
              </a:rPr>
              <a:t>         </a:t>
            </a:r>
            <a:r>
              <a:rPr lang="es-ES" sz="1900" dirty="0" err="1">
                <a:solidFill>
                  <a:srgbClr val="FF0000"/>
                </a:solidFill>
              </a:rPr>
              <a:t>switch</a:t>
            </a:r>
            <a:r>
              <a:rPr lang="es-ES" sz="1900" dirty="0">
                <a:solidFill>
                  <a:srgbClr val="FF0000"/>
                </a:solidFill>
              </a:rPr>
              <a:t> ($</a:t>
            </a:r>
            <a:r>
              <a:rPr lang="es-ES" sz="1900" dirty="0" err="1">
                <a:solidFill>
                  <a:srgbClr val="FF0000"/>
                </a:solidFill>
              </a:rPr>
              <a:t>extension</a:t>
            </a:r>
            <a:r>
              <a:rPr lang="es-ES" sz="1900" dirty="0">
                <a:solidFill>
                  <a:srgbClr val="FF0000"/>
                </a:solidFill>
              </a:rPr>
              <a:t>) {  </a:t>
            </a:r>
          </a:p>
          <a:p>
            <a:pPr marL="1073150" lvl="1" indent="-357188">
              <a:spcAft>
                <a:spcPts val="300"/>
              </a:spcAft>
              <a:buClr>
                <a:schemeClr val="accent2"/>
              </a:buClr>
              <a:buSzPct val="80000"/>
              <a:defRPr/>
            </a:pPr>
            <a:r>
              <a:rPr lang="es-ES" sz="1900" dirty="0">
                <a:solidFill>
                  <a:srgbClr val="FF0000"/>
                </a:solidFill>
              </a:rPr>
              <a:t>  	case ("TXT"):</a:t>
            </a:r>
          </a:p>
          <a:p>
            <a:pPr marL="1073150" lvl="1" indent="-357188">
              <a:spcAft>
                <a:spcPts val="300"/>
              </a:spcAft>
              <a:buClr>
                <a:schemeClr val="accent2"/>
              </a:buClr>
              <a:buSzPct val="80000"/>
              <a:defRPr/>
            </a:pPr>
            <a:r>
              <a:rPr lang="es-ES" sz="1900" dirty="0">
                <a:solidFill>
                  <a:srgbClr val="FF0000"/>
                </a:solidFill>
              </a:rPr>
              <a:t>      		$tipo = "Documento de texto";</a:t>
            </a:r>
          </a:p>
          <a:p>
            <a:pPr marL="1073150" lvl="1" indent="-357188">
              <a:spcAft>
                <a:spcPts val="300"/>
              </a:spcAft>
              <a:buClr>
                <a:schemeClr val="accent2"/>
              </a:buClr>
              <a:buSzPct val="80000"/>
              <a:defRPr/>
            </a:pPr>
            <a:r>
              <a:rPr lang="es-ES" sz="1900" dirty="0">
                <a:solidFill>
                  <a:srgbClr val="FF0000"/>
                </a:solidFill>
              </a:rPr>
              <a:t>     		 break;</a:t>
            </a:r>
          </a:p>
          <a:p>
            <a:pPr marL="1073150" lvl="1" indent="-357188">
              <a:spcAft>
                <a:spcPts val="300"/>
              </a:spcAft>
              <a:buClr>
                <a:schemeClr val="accent2"/>
              </a:buClr>
              <a:buSzPct val="80000"/>
              <a:defRPr/>
            </a:pPr>
            <a:r>
              <a:rPr lang="es-ES" sz="1900" dirty="0">
                <a:solidFill>
                  <a:srgbClr val="FF0000"/>
                </a:solidFill>
              </a:rPr>
              <a:t>   	case ("HTML"):</a:t>
            </a:r>
          </a:p>
          <a:p>
            <a:pPr marL="1073150" lvl="1" indent="-357188">
              <a:spcAft>
                <a:spcPts val="300"/>
              </a:spcAft>
              <a:buClr>
                <a:schemeClr val="accent2"/>
              </a:buClr>
              <a:buSzPct val="80000"/>
              <a:defRPr/>
            </a:pPr>
            <a:r>
              <a:rPr lang="es-ES" sz="1900" dirty="0">
                <a:solidFill>
                  <a:srgbClr val="FF0000"/>
                </a:solidFill>
              </a:rPr>
              <a:t>   	case ("HTM"):</a:t>
            </a:r>
          </a:p>
          <a:p>
            <a:pPr marL="1073150" lvl="1" indent="-357188">
              <a:spcAft>
                <a:spcPts val="300"/>
              </a:spcAft>
              <a:buClr>
                <a:schemeClr val="accent2"/>
              </a:buClr>
              <a:buSzPct val="80000"/>
              <a:defRPr/>
            </a:pPr>
            <a:r>
              <a:rPr lang="es-ES" sz="1900" dirty="0">
                <a:solidFill>
                  <a:srgbClr val="FF0000"/>
                </a:solidFill>
              </a:rPr>
              <a:t>      		$tipo = "Documento HTML";</a:t>
            </a:r>
          </a:p>
          <a:p>
            <a:pPr marL="1073150" lvl="1" indent="-357188">
              <a:spcAft>
                <a:spcPts val="300"/>
              </a:spcAft>
              <a:buClr>
                <a:schemeClr val="accent2"/>
              </a:buClr>
              <a:buSzPct val="80000"/>
              <a:defRPr/>
            </a:pPr>
            <a:r>
              <a:rPr lang="es-ES" sz="1900" dirty="0">
                <a:solidFill>
                  <a:srgbClr val="FF0000"/>
                </a:solidFill>
              </a:rPr>
              <a:t>      		break;</a:t>
            </a:r>
          </a:p>
          <a:p>
            <a:pPr marL="1073150" lvl="1" indent="-357188">
              <a:spcAft>
                <a:spcPts val="300"/>
              </a:spcAft>
              <a:buClr>
                <a:schemeClr val="accent2"/>
              </a:buClr>
              <a:buSzPct val="80000"/>
              <a:defRPr/>
            </a:pPr>
            <a:r>
              <a:rPr lang="es-ES" sz="1900" dirty="0">
                <a:solidFill>
                  <a:srgbClr val="FF0000"/>
                </a:solidFill>
              </a:rPr>
              <a:t>	default:</a:t>
            </a:r>
          </a:p>
          <a:p>
            <a:pPr marL="1073150" lvl="1" indent="-357188">
              <a:spcAft>
                <a:spcPts val="300"/>
              </a:spcAft>
              <a:buClr>
                <a:schemeClr val="accent2"/>
              </a:buClr>
              <a:buSzPct val="80000"/>
              <a:defRPr/>
            </a:pPr>
            <a:r>
              <a:rPr lang="es-ES" sz="1900" dirty="0">
                <a:solidFill>
                  <a:srgbClr val="FF0000"/>
                </a:solidFill>
              </a:rPr>
              <a:t>      		$tipo = "Archivo " . $</a:t>
            </a:r>
            <a:r>
              <a:rPr lang="es-ES" sz="1900" dirty="0" err="1">
                <a:solidFill>
                  <a:srgbClr val="FF0000"/>
                </a:solidFill>
              </a:rPr>
              <a:t>extension</a:t>
            </a:r>
            <a:r>
              <a:rPr lang="es-ES" sz="1900" dirty="0">
                <a:solidFill>
                  <a:srgbClr val="FF0000"/>
                </a:solidFill>
              </a:rPr>
              <a:t>;</a:t>
            </a:r>
          </a:p>
          <a:p>
            <a:pPr marL="1073150" lvl="1" indent="-357188">
              <a:spcAft>
                <a:spcPts val="300"/>
              </a:spcAft>
              <a:buClr>
                <a:schemeClr val="accent2"/>
              </a:buClr>
              <a:buSzPct val="80000"/>
              <a:defRPr/>
            </a:pPr>
            <a:r>
              <a:rPr lang="es-ES" sz="1900" dirty="0">
                <a:solidFill>
                  <a:srgbClr val="FF0000"/>
                </a:solidFill>
              </a:rPr>
              <a:t>}</a:t>
            </a:r>
          </a:p>
          <a:p>
            <a:pPr marL="1073150" lvl="1" indent="-357188">
              <a:spcAft>
                <a:spcPts val="300"/>
              </a:spcAft>
              <a:buClr>
                <a:schemeClr val="accent2"/>
              </a:buClr>
              <a:buSzPct val="80000"/>
              <a:defRPr/>
            </a:pPr>
            <a:r>
              <a:rPr lang="es-ES" sz="1900" dirty="0" err="1">
                <a:solidFill>
                  <a:srgbClr val="FF0000"/>
                </a:solidFill>
              </a:rPr>
              <a:t>print</a:t>
            </a:r>
            <a:r>
              <a:rPr lang="es-ES" sz="1900" dirty="0">
                <a:solidFill>
                  <a:srgbClr val="FF0000"/>
                </a:solidFill>
              </a:rPr>
              <a:t> ($tipo);</a:t>
            </a:r>
            <a:endParaRPr lang="es-ES_tradnl" sz="1900" dirty="0">
              <a:solidFill>
                <a:srgbClr val="FF0000"/>
              </a:solidFill>
            </a:endParaRPr>
          </a:p>
        </p:txBody>
      </p:sp>
      <p:pic>
        <p:nvPicPr>
          <p:cNvPr id="13" name="Picture 4"/>
          <p:cNvPicPr>
            <a:picLocks noChangeAspect="1" noChangeArrowheads="1"/>
          </p:cNvPicPr>
          <p:nvPr/>
        </p:nvPicPr>
        <p:blipFill>
          <a:blip r:embed="rId2" cstate="print"/>
          <a:srcRect/>
          <a:stretch>
            <a:fillRect/>
          </a:stretch>
        </p:blipFill>
        <p:spPr>
          <a:xfrm>
            <a:off x="7784457" y="3716611"/>
            <a:ext cx="2632075" cy="2022475"/>
          </a:xfrm>
          <a:prstGeom prst="rect">
            <a:avLst/>
          </a:prstGeom>
          <a:noFill/>
        </p:spPr>
      </p:pic>
      <p:sp>
        <p:nvSpPr>
          <p:cNvPr id="15" name="14 Rectángulo"/>
          <p:cNvSpPr/>
          <p:nvPr/>
        </p:nvSpPr>
        <p:spPr>
          <a:xfrm>
            <a:off x="2135561" y="1742902"/>
            <a:ext cx="5903913" cy="461962"/>
          </a:xfrm>
          <a:prstGeom prst="rect">
            <a:avLst/>
          </a:prstGeom>
        </p:spPr>
        <p:txBody>
          <a:bodyPr>
            <a:spAutoFit/>
          </a:bodyPr>
          <a:lstStyle/>
          <a:p>
            <a:pPr algn="l">
              <a:defRPr/>
            </a:pPr>
            <a:r>
              <a:rPr lang="es-ES_tradnl" sz="2400" b="1" dirty="0"/>
              <a:t>Ejemplo de estructura selectiva </a:t>
            </a:r>
            <a:r>
              <a:rPr lang="es-ES_tradnl" sz="2400" b="1" dirty="0" err="1">
                <a:solidFill>
                  <a:schemeClr val="accent6"/>
                </a:solidFill>
              </a:rPr>
              <a:t>switch</a:t>
            </a:r>
            <a:r>
              <a:rPr lang="es-ES_tradnl" sz="2400" b="1" dirty="0"/>
              <a:t>:</a:t>
            </a:r>
          </a:p>
        </p:txBody>
      </p:sp>
      <p:sp>
        <p:nvSpPr>
          <p:cNvPr id="14"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4033642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066800" y="1156154"/>
            <a:ext cx="7020272" cy="461665"/>
          </a:xfrm>
          <a:prstGeom prst="rect">
            <a:avLst/>
          </a:prstGeom>
        </p:spPr>
        <p:txBody>
          <a:bodyPr wrap="square">
            <a:spAutoFit/>
          </a:bodyPr>
          <a:lstStyle/>
          <a:p>
            <a:pPr marL="457200" indent="-457200"/>
            <a:r>
              <a:rPr lang="es-ES" sz="2400" b="1" kern="0" dirty="0" smtClean="0">
                <a:solidFill>
                  <a:srgbClr val="000000"/>
                </a:solidFill>
              </a:rPr>
              <a:t>SWITCH </a:t>
            </a:r>
            <a:r>
              <a:rPr lang="es-ES" sz="2400" b="1" kern="0" dirty="0">
                <a:solidFill>
                  <a:srgbClr val="000000"/>
                </a:solidFill>
              </a:rPr>
              <a:t>- CASE </a:t>
            </a:r>
            <a:endParaRPr lang="es-ES" sz="2400" dirty="0"/>
          </a:p>
        </p:txBody>
      </p:sp>
      <p:sp>
        <p:nvSpPr>
          <p:cNvPr id="8" name="Rectangle 3"/>
          <p:cNvSpPr txBox="1">
            <a:spLocks noChangeArrowheads="1"/>
          </p:cNvSpPr>
          <p:nvPr/>
        </p:nvSpPr>
        <p:spPr>
          <a:xfrm>
            <a:off x="2281239" y="2350344"/>
            <a:ext cx="7127875" cy="4030985"/>
          </a:xfrm>
          <a:prstGeom prst="rect">
            <a:avLst/>
          </a:prstGeom>
          <a:ln>
            <a:solidFill>
              <a:schemeClr val="tx1"/>
            </a:solidFill>
          </a:ln>
        </p:spPr>
        <p:txBody>
          <a:bodyPr>
            <a:noAutofit/>
          </a:bodyPr>
          <a:lstStyle/>
          <a:p>
            <a:pPr marL="457200" indent="-457200">
              <a:buClr>
                <a:schemeClr val="accent1"/>
              </a:buClr>
              <a:buSzPct val="80000"/>
              <a:defRPr/>
            </a:pPr>
            <a:r>
              <a:rPr lang="es-MX" sz="2000">
                <a:solidFill>
                  <a:srgbClr val="FF0000"/>
                </a:solidFill>
              </a:rPr>
              <a:t>&lt;?php  $a=3;</a:t>
            </a:r>
          </a:p>
          <a:p>
            <a:pPr marL="914400" lvl="1" indent="-457200">
              <a:buClr>
                <a:schemeClr val="accent2"/>
              </a:buClr>
              <a:buSzPct val="80000"/>
              <a:defRPr/>
            </a:pPr>
            <a:r>
              <a:rPr lang="es-MX" sz="2000">
                <a:solidFill>
                  <a:srgbClr val="FF0000"/>
                </a:solidFill>
              </a:rPr>
              <a:t>   	switch($a) { </a:t>
            </a:r>
          </a:p>
          <a:p>
            <a:pPr marL="914400" lvl="1" indent="-457200">
              <a:buClr>
                <a:schemeClr val="accent2"/>
              </a:buClr>
              <a:buSzPct val="80000"/>
              <a:defRPr/>
            </a:pPr>
            <a:r>
              <a:rPr lang="es-MX" sz="2000">
                <a:solidFill>
                  <a:srgbClr val="FF0000"/>
                </a:solidFill>
              </a:rPr>
              <a:t>	      case 1:  echo (“estamos en la opción uno”);</a:t>
            </a:r>
          </a:p>
          <a:p>
            <a:pPr marL="914400" lvl="1" indent="-457200">
              <a:buClr>
                <a:schemeClr val="accent2"/>
              </a:buClr>
              <a:buSzPct val="80000"/>
              <a:defRPr/>
            </a:pPr>
            <a:r>
              <a:rPr lang="es-MX" sz="2000">
                <a:solidFill>
                  <a:srgbClr val="FF0000"/>
                </a:solidFill>
              </a:rPr>
              <a:t>       		 break;</a:t>
            </a:r>
          </a:p>
          <a:p>
            <a:pPr marL="914400" lvl="1" indent="-457200">
              <a:buClr>
                <a:schemeClr val="accent2"/>
              </a:buClr>
              <a:buSzPct val="80000"/>
              <a:defRPr/>
            </a:pPr>
            <a:r>
              <a:rPr lang="es-MX" sz="2000">
                <a:solidFill>
                  <a:srgbClr val="FF0000"/>
                </a:solidFill>
              </a:rPr>
              <a:t>      	      case 2:  echo “estamos en la opción dos”;</a:t>
            </a:r>
          </a:p>
          <a:p>
            <a:pPr marL="914400" lvl="1" indent="-457200">
              <a:buClr>
                <a:schemeClr val="accent2"/>
              </a:buClr>
              <a:buSzPct val="80000"/>
              <a:defRPr/>
            </a:pPr>
            <a:r>
              <a:rPr lang="es-MX" sz="2000">
                <a:solidFill>
                  <a:srgbClr val="FF0000"/>
                </a:solidFill>
              </a:rPr>
              <a:t>         	break;</a:t>
            </a:r>
          </a:p>
          <a:p>
            <a:pPr marL="914400" lvl="1" indent="-457200">
              <a:buClr>
                <a:schemeClr val="accent2"/>
              </a:buClr>
              <a:buSzPct val="80000"/>
              <a:defRPr/>
            </a:pPr>
            <a:r>
              <a:rPr lang="es-MX" sz="2000">
                <a:solidFill>
                  <a:srgbClr val="FF0000"/>
                </a:solidFill>
              </a:rPr>
              <a:t>      	      case 3:  echo “estamos en la opción tres”;</a:t>
            </a:r>
          </a:p>
          <a:p>
            <a:pPr marL="914400" lvl="1" indent="-457200">
              <a:buClr>
                <a:schemeClr val="accent2"/>
              </a:buClr>
              <a:buSzPct val="80000"/>
              <a:defRPr/>
            </a:pPr>
            <a:r>
              <a:rPr lang="es-MX" sz="2000">
                <a:solidFill>
                  <a:srgbClr val="FF0000"/>
                </a:solidFill>
              </a:rPr>
              <a:t>         	$a--;</a:t>
            </a:r>
          </a:p>
          <a:p>
            <a:pPr marL="914400" lvl="1" indent="-457200">
              <a:buClr>
                <a:schemeClr val="accent2"/>
              </a:buClr>
              <a:buSzPct val="80000"/>
              <a:defRPr/>
            </a:pPr>
            <a:r>
              <a:rPr lang="es-MX" sz="2000">
                <a:solidFill>
                  <a:srgbClr val="FF0000"/>
                </a:solidFill>
              </a:rPr>
              <a:t>         	break;</a:t>
            </a:r>
          </a:p>
          <a:p>
            <a:pPr marL="914400" lvl="1" indent="-457200">
              <a:buClr>
                <a:schemeClr val="accent2"/>
              </a:buClr>
              <a:buSzPct val="80000"/>
              <a:defRPr/>
            </a:pPr>
            <a:r>
              <a:rPr lang="es-MX" sz="2000">
                <a:solidFill>
                  <a:srgbClr val="FF0000"/>
                </a:solidFill>
              </a:rPr>
              <a:t>  	 	default:  echo “No hay opciones”;</a:t>
            </a:r>
          </a:p>
          <a:p>
            <a:pPr marL="914400" lvl="1" indent="-457200">
              <a:buClr>
                <a:schemeClr val="accent2"/>
              </a:buClr>
              <a:buSzPct val="80000"/>
              <a:defRPr/>
            </a:pPr>
            <a:r>
              <a:rPr lang="es-MX" sz="2000">
                <a:solidFill>
                  <a:srgbClr val="FF0000"/>
                </a:solidFill>
              </a:rPr>
              <a:t>  	}</a:t>
            </a:r>
          </a:p>
          <a:p>
            <a:pPr marL="914400" lvl="1" indent="-457200">
              <a:buClr>
                <a:schemeClr val="accent2"/>
              </a:buClr>
              <a:buSzPct val="80000"/>
              <a:defRPr/>
            </a:pPr>
            <a:r>
              <a:rPr lang="es-MX" sz="2000">
                <a:solidFill>
                  <a:srgbClr val="FF0000"/>
                </a:solidFill>
              </a:rPr>
              <a:t>	echo “Valor de a” . $a;</a:t>
            </a:r>
          </a:p>
          <a:p>
            <a:pPr marL="457200" indent="-457200">
              <a:buClr>
                <a:schemeClr val="accent1"/>
              </a:buClr>
              <a:buSzPct val="80000"/>
              <a:defRPr/>
            </a:pPr>
            <a:r>
              <a:rPr lang="es-MX" sz="2000">
                <a:solidFill>
                  <a:srgbClr val="FF0000"/>
                </a:solidFill>
              </a:rPr>
              <a:t>?&gt;</a:t>
            </a:r>
            <a:endParaRPr lang="es-ES" sz="2000" dirty="0">
              <a:solidFill>
                <a:srgbClr val="FF0000"/>
              </a:solidFill>
            </a:endParaRPr>
          </a:p>
        </p:txBody>
      </p:sp>
      <p:sp>
        <p:nvSpPr>
          <p:cNvPr id="14" name="13 Rectángulo"/>
          <p:cNvSpPr/>
          <p:nvPr/>
        </p:nvSpPr>
        <p:spPr>
          <a:xfrm>
            <a:off x="2207568" y="1814911"/>
            <a:ext cx="5156220" cy="461665"/>
          </a:xfrm>
          <a:prstGeom prst="rect">
            <a:avLst/>
          </a:prstGeom>
        </p:spPr>
        <p:txBody>
          <a:bodyPr wrap="none">
            <a:spAutoFit/>
          </a:bodyPr>
          <a:lstStyle/>
          <a:p>
            <a:pPr algn="l">
              <a:defRPr/>
            </a:pPr>
            <a:r>
              <a:rPr lang="es-ES_tradnl" sz="2400" b="1" dirty="0"/>
              <a:t>Ejemplo de estructura selectiva </a:t>
            </a:r>
            <a:r>
              <a:rPr lang="es-ES_tradnl" sz="2400" b="1" dirty="0" err="1">
                <a:solidFill>
                  <a:schemeClr val="accent6"/>
                </a:solidFill>
              </a:rPr>
              <a:t>switch</a:t>
            </a:r>
            <a:r>
              <a:rPr lang="es-ES_tradnl" sz="2400" b="1" dirty="0"/>
              <a:t>:</a:t>
            </a:r>
          </a:p>
        </p:txBody>
      </p:sp>
      <p:sp>
        <p:nvSpPr>
          <p:cNvPr id="9"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3922135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body" idx="1"/>
          </p:nvPr>
        </p:nvSpPr>
        <p:spPr>
          <a:xfrm>
            <a:off x="6705600" y="2638375"/>
            <a:ext cx="5004816" cy="3361177"/>
          </a:xfrm>
          <a:prstGeom prst="rect">
            <a:avLst/>
          </a:prstGeom>
        </p:spPr>
        <p:txBody>
          <a:bodyPr vert="horz" wrap="square" lIns="0" tIns="36830" rIns="0" bIns="0" rtlCol="0">
            <a:spAutoFit/>
          </a:bodyPr>
          <a:lstStyle/>
          <a:p>
            <a:pPr marR="177165"/>
            <a:r>
              <a:rPr sz="2400" b="0" spc="-5" dirty="0" err="1" smtClean="0">
                <a:latin typeface="Arial" panose="020B0604020202020204" pitchFamily="34" charset="0"/>
                <a:cs typeface="Arial" panose="020B0604020202020204" pitchFamily="34" charset="0"/>
              </a:rPr>
              <a:t>S’evalua</a:t>
            </a:r>
            <a:r>
              <a:rPr sz="2400" b="0" spc="-5" dirty="0" smtClean="0">
                <a:latin typeface="Arial" panose="020B0604020202020204" pitchFamily="34" charset="0"/>
                <a:cs typeface="Arial" panose="020B0604020202020204" pitchFamily="34" charset="0"/>
              </a:rPr>
              <a:t> </a:t>
            </a:r>
            <a:r>
              <a:rPr sz="2400" b="0" dirty="0">
                <a:latin typeface="Arial" panose="020B0604020202020204" pitchFamily="34" charset="0"/>
                <a:cs typeface="Arial" panose="020B0604020202020204" pitchFamily="34" charset="0"/>
              </a:rPr>
              <a:t>el </a:t>
            </a:r>
            <a:r>
              <a:rPr sz="2400" b="0" spc="-5" dirty="0">
                <a:latin typeface="Arial" panose="020B0604020202020204" pitchFamily="34" charset="0"/>
                <a:cs typeface="Arial" panose="020B0604020202020204" pitchFamily="34" charset="0"/>
              </a:rPr>
              <a:t>valor de la </a:t>
            </a:r>
            <a:r>
              <a:rPr sz="2400" b="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variable</a:t>
            </a:r>
            <a:r>
              <a:rPr sz="2400" b="0" spc="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$favcolor,</a:t>
            </a:r>
            <a:r>
              <a:rPr sz="2400" b="0" spc="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i,</a:t>
            </a:r>
            <a:r>
              <a:rPr sz="2400" b="0" spc="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en </a:t>
            </a:r>
            <a:r>
              <a:rPr sz="2400" b="0" dirty="0">
                <a:latin typeface="Arial" panose="020B0604020202020204" pitchFamily="34" charset="0"/>
                <a:cs typeface="Arial" panose="020B0604020202020204" pitchFamily="34" charset="0"/>
              </a:rPr>
              <a:t> funció </a:t>
            </a:r>
            <a:r>
              <a:rPr sz="2400" b="0" spc="-5" dirty="0">
                <a:latin typeface="Arial" panose="020B0604020202020204" pitchFamily="34" charset="0"/>
                <a:cs typeface="Arial" panose="020B0604020202020204" pitchFamily="34" charset="0"/>
              </a:rPr>
              <a:t>d’aquesta evaluació </a:t>
            </a:r>
            <a:r>
              <a:rPr sz="2400" b="0" spc="-37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s’efectuarà només</a:t>
            </a:r>
            <a:r>
              <a:rPr sz="2400" b="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el</a:t>
            </a:r>
            <a:r>
              <a:rPr sz="2400" b="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cas </a:t>
            </a:r>
            <a:r>
              <a:rPr sz="2400" b="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que</a:t>
            </a:r>
            <a:r>
              <a:rPr sz="2400" b="0" dirty="0">
                <a:latin typeface="Arial" panose="020B0604020202020204" pitchFamily="34" charset="0"/>
                <a:cs typeface="Arial" panose="020B0604020202020204" pitchFamily="34" charset="0"/>
              </a:rPr>
              <a:t> </a:t>
            </a:r>
            <a:r>
              <a:rPr sz="2400" b="0" spc="-5" dirty="0" err="1" smtClean="0">
                <a:latin typeface="Arial" panose="020B0604020202020204" pitchFamily="34" charset="0"/>
                <a:cs typeface="Arial" panose="020B0604020202020204" pitchFamily="34" charset="0"/>
              </a:rPr>
              <a:t>coincideixi</a:t>
            </a:r>
            <a:r>
              <a:rPr sz="2400" b="0" spc="-5" dirty="0" smtClean="0">
                <a:latin typeface="Arial" panose="020B0604020202020204" pitchFamily="34" charset="0"/>
                <a:cs typeface="Arial" panose="020B0604020202020204" pitchFamily="34" charset="0"/>
              </a:rPr>
              <a:t>.</a:t>
            </a:r>
            <a:endParaRPr lang="es-ES" sz="2400" b="0" dirty="0">
              <a:latin typeface="Arial" panose="020B0604020202020204" pitchFamily="34" charset="0"/>
              <a:cs typeface="Arial" panose="020B0604020202020204" pitchFamily="34" charset="0"/>
            </a:endParaRPr>
          </a:p>
          <a:p>
            <a:pPr marR="177165"/>
            <a:r>
              <a:rPr sz="2400" b="0" spc="-5" dirty="0" smtClean="0">
                <a:latin typeface="Arial" panose="020B0604020202020204" pitchFamily="34" charset="0"/>
                <a:cs typeface="Arial" panose="020B0604020202020204" pitchFamily="34" charset="0"/>
              </a:rPr>
              <a:t>Important </a:t>
            </a:r>
            <a:r>
              <a:rPr sz="2400" b="0" spc="-5" dirty="0">
                <a:latin typeface="Arial" panose="020B0604020202020204" pitchFamily="34" charset="0"/>
                <a:cs typeface="Arial" panose="020B0604020202020204" pitchFamily="34" charset="0"/>
              </a:rPr>
              <a:t>la </a:t>
            </a:r>
            <a:r>
              <a:rPr sz="2400" b="0" dirty="0">
                <a:latin typeface="Arial" panose="020B0604020202020204" pitchFamily="34" charset="0"/>
                <a:cs typeface="Arial" panose="020B0604020202020204" pitchFamily="34" charset="0"/>
              </a:rPr>
              <a:t>instrucció </a:t>
            </a:r>
            <a:r>
              <a:rPr sz="2400" b="0" spc="-5" dirty="0">
                <a:latin typeface="Arial" panose="020B0604020202020204" pitchFamily="34" charset="0"/>
                <a:cs typeface="Arial" panose="020B0604020202020204" pitchFamily="34" charset="0"/>
              </a:rPr>
              <a:t>break </a:t>
            </a:r>
            <a:r>
              <a:rPr sz="2400" b="0" spc="-37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per</a:t>
            </a:r>
            <a:r>
              <a:rPr sz="2400" b="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no</a:t>
            </a:r>
            <a:r>
              <a:rPr sz="2400" b="0" spc="37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continuar</a:t>
            </a:r>
            <a:r>
              <a:rPr sz="2400" b="0" spc="38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executant </a:t>
            </a:r>
            <a:r>
              <a:rPr sz="2400" b="0" spc="-37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el condicional quan </a:t>
            </a:r>
            <a:r>
              <a:rPr sz="2400" b="0" dirty="0">
                <a:latin typeface="Arial" panose="020B0604020202020204" pitchFamily="34" charset="0"/>
                <a:cs typeface="Arial" panose="020B0604020202020204" pitchFamily="34" charset="0"/>
              </a:rPr>
              <a:t>ja </a:t>
            </a:r>
            <a:r>
              <a:rPr sz="2400" b="0" spc="-5" dirty="0">
                <a:latin typeface="Arial" panose="020B0604020202020204" pitchFamily="34" charset="0"/>
                <a:cs typeface="Arial" panose="020B0604020202020204" pitchFamily="34" charset="0"/>
              </a:rPr>
              <a:t>s’ha </a:t>
            </a:r>
            <a:r>
              <a:rPr sz="2400" b="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executat</a:t>
            </a:r>
            <a:r>
              <a:rPr sz="2400" b="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un</a:t>
            </a:r>
            <a:r>
              <a:rPr sz="2400" b="0" dirty="0">
                <a:latin typeface="Arial" panose="020B0604020202020204" pitchFamily="34" charset="0"/>
                <a:cs typeface="Arial" panose="020B0604020202020204" pitchFamily="34" charset="0"/>
              </a:rPr>
              <a:t> </a:t>
            </a:r>
            <a:r>
              <a:rPr sz="2400" b="0" spc="-5" dirty="0" err="1">
                <a:latin typeface="Arial" panose="020B0604020202020204" pitchFamily="34" charset="0"/>
                <a:cs typeface="Arial" panose="020B0604020202020204" pitchFamily="34" charset="0"/>
              </a:rPr>
              <a:t>dels</a:t>
            </a:r>
            <a:r>
              <a:rPr sz="2400" b="0" spc="10" dirty="0">
                <a:latin typeface="Arial" panose="020B0604020202020204" pitchFamily="34" charset="0"/>
                <a:cs typeface="Arial" panose="020B0604020202020204" pitchFamily="34" charset="0"/>
              </a:rPr>
              <a:t> </a:t>
            </a:r>
            <a:r>
              <a:rPr sz="2400" b="0" dirty="0" err="1" smtClean="0">
                <a:latin typeface="Arial" panose="020B0604020202020204" pitchFamily="34" charset="0"/>
                <a:cs typeface="Arial" panose="020B0604020202020204" pitchFamily="34" charset="0"/>
              </a:rPr>
              <a:t>casos</a:t>
            </a:r>
            <a:r>
              <a:rPr sz="2400" b="0" dirty="0" smtClean="0">
                <a:latin typeface="Arial" panose="020B0604020202020204" pitchFamily="34" charset="0"/>
                <a:cs typeface="Arial" panose="020B0604020202020204" pitchFamily="34" charset="0"/>
              </a:rPr>
              <a:t>.</a:t>
            </a:r>
            <a:endParaRPr lang="es-ES" sz="2400" b="0" dirty="0" smtClean="0">
              <a:latin typeface="Arial" panose="020B0604020202020204" pitchFamily="34" charset="0"/>
              <a:cs typeface="Arial" panose="020B0604020202020204" pitchFamily="34" charset="0"/>
            </a:endParaRPr>
          </a:p>
          <a:p>
            <a:pPr marR="177165"/>
            <a:r>
              <a:rPr sz="2400" b="0" dirty="0" smtClean="0">
                <a:latin typeface="Arial" panose="020B0604020202020204" pitchFamily="34" charset="0"/>
                <a:cs typeface="Arial" panose="020B0604020202020204" pitchFamily="34" charset="0"/>
              </a:rPr>
              <a:t>El</a:t>
            </a:r>
            <a:r>
              <a:rPr sz="2400" b="0" spc="-10" dirty="0" smtClean="0">
                <a:latin typeface="Arial" panose="020B0604020202020204" pitchFamily="34" charset="0"/>
                <a:cs typeface="Arial" panose="020B0604020202020204" pitchFamily="34" charset="0"/>
              </a:rPr>
              <a:t> </a:t>
            </a:r>
            <a:r>
              <a:rPr sz="2400" b="0" dirty="0">
                <a:latin typeface="Arial" panose="020B0604020202020204" pitchFamily="34" charset="0"/>
                <a:cs typeface="Arial" panose="020B0604020202020204" pitchFamily="34" charset="0"/>
              </a:rPr>
              <a:t>cas</a:t>
            </a:r>
            <a:r>
              <a:rPr sz="2400" b="0" spc="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default</a:t>
            </a:r>
            <a:r>
              <a:rPr sz="2400" b="0" spc="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és</a:t>
            </a:r>
            <a:r>
              <a:rPr sz="2400" b="0" spc="-10"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equivalent </a:t>
            </a:r>
            <a:r>
              <a:rPr sz="2400" b="0" spc="-375" dirty="0">
                <a:latin typeface="Arial" panose="020B0604020202020204" pitchFamily="34" charset="0"/>
                <a:cs typeface="Arial" panose="020B0604020202020204" pitchFamily="34" charset="0"/>
              </a:rPr>
              <a:t> </a:t>
            </a:r>
            <a:r>
              <a:rPr sz="2400" b="0" dirty="0">
                <a:latin typeface="Arial" panose="020B0604020202020204" pitchFamily="34" charset="0"/>
                <a:cs typeface="Arial" panose="020B0604020202020204" pitchFamily="34" charset="0"/>
              </a:rPr>
              <a:t>a</a:t>
            </a:r>
            <a:r>
              <a:rPr sz="2400" b="0" spc="5" dirty="0">
                <a:latin typeface="Arial" panose="020B0604020202020204" pitchFamily="34" charset="0"/>
                <a:cs typeface="Arial" panose="020B0604020202020204" pitchFamily="34" charset="0"/>
              </a:rPr>
              <a:t> </a:t>
            </a:r>
            <a:r>
              <a:rPr sz="2400" b="0" spc="-5" dirty="0">
                <a:latin typeface="Arial" panose="020B0604020202020204" pitchFamily="34" charset="0"/>
                <a:cs typeface="Arial" panose="020B0604020202020204" pitchFamily="34" charset="0"/>
              </a:rPr>
              <a:t>else.</a:t>
            </a:r>
            <a:endParaRPr sz="2400" b="0" dirty="0">
              <a:latin typeface="Arial" panose="020B0604020202020204" pitchFamily="34" charset="0"/>
              <a:cs typeface="Arial" panose="020B0604020202020204" pitchFamily="34" charset="0"/>
            </a:endParaRPr>
          </a:p>
        </p:txBody>
      </p:sp>
      <p:pic>
        <p:nvPicPr>
          <p:cNvPr id="6" name="object 6"/>
          <p:cNvPicPr/>
          <p:nvPr/>
        </p:nvPicPr>
        <p:blipFill>
          <a:blip r:embed="rId2" cstate="print"/>
          <a:stretch>
            <a:fillRect/>
          </a:stretch>
        </p:blipFill>
        <p:spPr>
          <a:xfrm>
            <a:off x="1066800" y="2638375"/>
            <a:ext cx="5226924" cy="3815417"/>
          </a:xfrm>
          <a:prstGeom prst="rect">
            <a:avLst/>
          </a:prstGeom>
          <a:ln>
            <a:solidFill>
              <a:schemeClr val="tx1"/>
            </a:solidFill>
          </a:ln>
        </p:spPr>
      </p:pic>
      <p:sp>
        <p:nvSpPr>
          <p:cNvPr id="7" name="object 7"/>
          <p:cNvSpPr txBox="1">
            <a:spLocks noGrp="1"/>
          </p:cNvSpPr>
          <p:nvPr>
            <p:ph type="sldNum" sz="quarter" idx="7"/>
          </p:nvPr>
        </p:nvSpPr>
        <p:spPr>
          <a:xfrm>
            <a:off x="14219428" y="6467044"/>
            <a:ext cx="209550" cy="371897"/>
          </a:xfrm>
          <a:prstGeom prst="rect">
            <a:avLst/>
          </a:prstGeom>
        </p:spPr>
        <p:txBody>
          <a:bodyPr vert="horz" wrap="square" lIns="0" tIns="2540" rIns="0" bIns="0" rtlCol="0">
            <a:spAutoFit/>
          </a:bodyPr>
          <a:lstStyle/>
          <a:p>
            <a:pPr marL="38100">
              <a:spcBef>
                <a:spcPts val="20"/>
              </a:spcBef>
            </a:pPr>
            <a:fld id="{81D60167-4931-47E6-BA6A-407CBD079E47}" type="slidenum">
              <a:rPr dirty="0"/>
              <a:pPr marL="38100">
                <a:spcBef>
                  <a:spcPts val="20"/>
                </a:spcBef>
              </a:pPr>
              <a:t>15</a:t>
            </a:fld>
            <a:endParaRPr dirty="0"/>
          </a:p>
        </p:txBody>
      </p:sp>
      <p:sp>
        <p:nvSpPr>
          <p:cNvPr id="9"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
        <p:nvSpPr>
          <p:cNvPr id="10" name="10 Rectángulo"/>
          <p:cNvSpPr/>
          <p:nvPr/>
        </p:nvSpPr>
        <p:spPr>
          <a:xfrm>
            <a:off x="1066800" y="1156154"/>
            <a:ext cx="7020272" cy="461665"/>
          </a:xfrm>
          <a:prstGeom prst="rect">
            <a:avLst/>
          </a:prstGeom>
        </p:spPr>
        <p:txBody>
          <a:bodyPr wrap="square">
            <a:spAutoFit/>
          </a:bodyPr>
          <a:lstStyle/>
          <a:p>
            <a:pPr marL="457200" indent="-457200"/>
            <a:r>
              <a:rPr lang="es-ES" sz="2400" b="1" kern="0" dirty="0" smtClean="0">
                <a:solidFill>
                  <a:srgbClr val="000000"/>
                </a:solidFill>
              </a:rPr>
              <a:t>SWITCH </a:t>
            </a:r>
            <a:r>
              <a:rPr lang="es-ES" sz="2400" b="1" kern="0" dirty="0">
                <a:solidFill>
                  <a:srgbClr val="000000"/>
                </a:solidFill>
              </a:rPr>
              <a:t>- CASE </a:t>
            </a:r>
            <a:endParaRPr lang="es-ES" sz="2400" dirty="0"/>
          </a:p>
        </p:txBody>
      </p:sp>
      <p:sp>
        <p:nvSpPr>
          <p:cNvPr id="11" name="Rectángulo 10"/>
          <p:cNvSpPr/>
          <p:nvPr/>
        </p:nvSpPr>
        <p:spPr>
          <a:xfrm>
            <a:off x="1066800" y="1691525"/>
            <a:ext cx="10643616" cy="830997"/>
          </a:xfrm>
          <a:prstGeom prst="rect">
            <a:avLst/>
          </a:prstGeom>
        </p:spPr>
        <p:txBody>
          <a:bodyPr wrap="square">
            <a:spAutoFit/>
          </a:bodyPr>
          <a:lstStyle/>
          <a:p>
            <a:pPr marR="198120"/>
            <a:r>
              <a:rPr lang="es-ES" sz="2400" spc="-5" dirty="0">
                <a:latin typeface="Arial" panose="020B0604020202020204" pitchFamily="34" charset="0"/>
                <a:cs typeface="Arial" panose="020B0604020202020204" pitchFamily="34" charset="0"/>
              </a:rPr>
              <a:t>Una</a:t>
            </a:r>
            <a:r>
              <a:rPr lang="es-ES" sz="2400" dirty="0">
                <a:latin typeface="Arial" panose="020B0604020202020204" pitchFamily="34" charset="0"/>
                <a:cs typeface="Arial" panose="020B0604020202020204" pitchFamily="34" charset="0"/>
              </a:rPr>
              <a:t> </a:t>
            </a:r>
            <a:r>
              <a:rPr lang="es-ES" sz="2400" spc="-10" dirty="0" err="1">
                <a:latin typeface="Arial" panose="020B0604020202020204" pitchFamily="34" charset="0"/>
                <a:cs typeface="Arial" panose="020B0604020202020204" pitchFamily="34" charset="0"/>
              </a:rPr>
              <a:t>altra</a:t>
            </a:r>
            <a:r>
              <a:rPr lang="es-ES" sz="2400" dirty="0">
                <a:latin typeface="Arial" panose="020B0604020202020204" pitchFamily="34" charset="0"/>
                <a:cs typeface="Arial" panose="020B0604020202020204" pitchFamily="34" charset="0"/>
              </a:rPr>
              <a:t> </a:t>
            </a:r>
            <a:r>
              <a:rPr lang="es-ES" sz="2400" spc="-5" dirty="0">
                <a:latin typeface="Arial" panose="020B0604020202020204" pitchFamily="34" charset="0"/>
                <a:cs typeface="Arial" panose="020B0604020202020204" pitchFamily="34" charset="0"/>
              </a:rPr>
              <a:t>manera</a:t>
            </a:r>
            <a:r>
              <a:rPr lang="es-ES" sz="2400" spc="5" dirty="0">
                <a:latin typeface="Arial" panose="020B0604020202020204" pitchFamily="34" charset="0"/>
                <a:cs typeface="Arial" panose="020B0604020202020204" pitchFamily="34" charset="0"/>
              </a:rPr>
              <a:t> </a:t>
            </a:r>
            <a:r>
              <a:rPr lang="es-ES" sz="2400" spc="-10" dirty="0" err="1">
                <a:latin typeface="Arial" panose="020B0604020202020204" pitchFamily="34" charset="0"/>
                <a:cs typeface="Arial" panose="020B0604020202020204" pitchFamily="34" charset="0"/>
              </a:rPr>
              <a:t>d’establir</a:t>
            </a:r>
            <a:r>
              <a:rPr lang="es-ES" sz="2400" dirty="0">
                <a:latin typeface="Arial" panose="020B0604020202020204" pitchFamily="34" charset="0"/>
                <a:cs typeface="Arial" panose="020B0604020202020204" pitchFamily="34" charset="0"/>
              </a:rPr>
              <a:t> </a:t>
            </a:r>
            <a:r>
              <a:rPr lang="es-ES" sz="2400" spc="-10" dirty="0" err="1">
                <a:latin typeface="Arial" panose="020B0604020202020204" pitchFamily="34" charset="0"/>
                <a:cs typeface="Arial" panose="020B0604020202020204" pitchFamily="34" charset="0"/>
              </a:rPr>
              <a:t>condicionals</a:t>
            </a:r>
            <a:r>
              <a:rPr lang="es-ES" sz="2400" spc="15" dirty="0">
                <a:latin typeface="Arial" panose="020B0604020202020204" pitchFamily="34" charset="0"/>
                <a:cs typeface="Arial" panose="020B0604020202020204" pitchFamily="34" charset="0"/>
              </a:rPr>
              <a:t> </a:t>
            </a:r>
            <a:r>
              <a:rPr lang="es-ES" sz="2400" spc="-5" dirty="0">
                <a:latin typeface="Arial" panose="020B0604020202020204" pitchFamily="34" charset="0"/>
                <a:cs typeface="Arial" panose="020B0604020202020204" pitchFamily="34" charset="0"/>
              </a:rPr>
              <a:t>en</a:t>
            </a:r>
            <a:r>
              <a:rPr lang="es-ES" sz="2400" dirty="0">
                <a:latin typeface="Arial" panose="020B0604020202020204" pitchFamily="34" charset="0"/>
                <a:cs typeface="Arial" panose="020B0604020202020204" pitchFamily="34" charset="0"/>
              </a:rPr>
              <a:t> </a:t>
            </a:r>
            <a:r>
              <a:rPr lang="es-ES" sz="2400" spc="-5" dirty="0" err="1">
                <a:latin typeface="Arial" panose="020B0604020202020204" pitchFamily="34" charset="0"/>
                <a:cs typeface="Arial" panose="020B0604020202020204" pitchFamily="34" charset="0"/>
              </a:rPr>
              <a:t>l’execució</a:t>
            </a:r>
            <a:r>
              <a:rPr lang="es-ES" sz="2400" spc="5" dirty="0">
                <a:latin typeface="Arial" panose="020B0604020202020204" pitchFamily="34" charset="0"/>
                <a:cs typeface="Arial" panose="020B0604020202020204" pitchFamily="34" charset="0"/>
              </a:rPr>
              <a:t> </a:t>
            </a:r>
            <a:r>
              <a:rPr lang="es-ES" sz="2400" spc="-5" dirty="0">
                <a:latin typeface="Arial" panose="020B0604020202020204" pitchFamily="34" charset="0"/>
                <a:cs typeface="Arial" panose="020B0604020202020204" pitchFamily="34" charset="0"/>
              </a:rPr>
              <a:t>seria</a:t>
            </a:r>
            <a:r>
              <a:rPr lang="es-ES" sz="2400" dirty="0">
                <a:latin typeface="Arial" panose="020B0604020202020204" pitchFamily="34" charset="0"/>
                <a:cs typeface="Arial" panose="020B0604020202020204" pitchFamily="34" charset="0"/>
              </a:rPr>
              <a:t> </a:t>
            </a:r>
            <a:r>
              <a:rPr lang="es-ES" sz="2400" spc="-5" dirty="0" err="1">
                <a:latin typeface="Arial" panose="020B0604020202020204" pitchFamily="34" charset="0"/>
                <a:cs typeface="Arial" panose="020B0604020202020204" pitchFamily="34" charset="0"/>
              </a:rPr>
              <a:t>mitjançant</a:t>
            </a:r>
            <a:r>
              <a:rPr lang="es-ES" sz="2400" spc="15" dirty="0">
                <a:latin typeface="Arial" panose="020B0604020202020204" pitchFamily="34" charset="0"/>
                <a:cs typeface="Arial" panose="020B0604020202020204" pitchFamily="34" charset="0"/>
              </a:rPr>
              <a:t> </a:t>
            </a:r>
            <a:r>
              <a:rPr lang="es-ES" sz="2400" spc="-5" dirty="0">
                <a:latin typeface="Arial" panose="020B0604020202020204" pitchFamily="34" charset="0"/>
                <a:cs typeface="Arial" panose="020B0604020202020204" pitchFamily="34" charset="0"/>
              </a:rPr>
              <a:t>la </a:t>
            </a:r>
            <a:r>
              <a:rPr lang="es-ES" sz="2400" spc="-484" dirty="0">
                <a:latin typeface="Arial" panose="020B0604020202020204" pitchFamily="34" charset="0"/>
                <a:cs typeface="Arial" panose="020B0604020202020204" pitchFamily="34" charset="0"/>
              </a:rPr>
              <a:t> </a:t>
            </a:r>
            <a:r>
              <a:rPr lang="es-ES" sz="2400" spc="-5" dirty="0" err="1">
                <a:latin typeface="Arial" panose="020B0604020202020204" pitchFamily="34" charset="0"/>
                <a:cs typeface="Arial" panose="020B0604020202020204" pitchFamily="34" charset="0"/>
              </a:rPr>
              <a:t>sentència</a:t>
            </a:r>
            <a:r>
              <a:rPr lang="es-ES" sz="2400" spc="-10" dirty="0">
                <a:latin typeface="Arial" panose="020B0604020202020204" pitchFamily="34" charset="0"/>
                <a:cs typeface="Arial" panose="020B0604020202020204" pitchFamily="34" charset="0"/>
              </a:rPr>
              <a:t> </a:t>
            </a:r>
            <a:r>
              <a:rPr lang="es-ES" sz="2400" spc="-5" dirty="0" err="1">
                <a:latin typeface="Arial" panose="020B0604020202020204" pitchFamily="34" charset="0"/>
                <a:cs typeface="Arial" panose="020B0604020202020204" pitchFamily="34" charset="0"/>
              </a:rPr>
              <a:t>switch</a:t>
            </a:r>
            <a:endParaRPr lang="es-ES" sz="2400" spc="-5"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46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133128" y="1129850"/>
            <a:ext cx="7020272" cy="461665"/>
          </a:xfrm>
          <a:prstGeom prst="rect">
            <a:avLst/>
          </a:prstGeom>
        </p:spPr>
        <p:txBody>
          <a:bodyPr wrap="square">
            <a:spAutoFit/>
          </a:bodyPr>
          <a:lstStyle/>
          <a:p>
            <a:pPr marL="457200" indent="-457200"/>
            <a:r>
              <a:rPr lang="es-ES" sz="2400" b="1" kern="0" dirty="0" smtClean="0">
                <a:solidFill>
                  <a:srgbClr val="000000"/>
                </a:solidFill>
              </a:rPr>
              <a:t>FOR</a:t>
            </a:r>
            <a:endParaRPr lang="es-ES" sz="2400" dirty="0"/>
          </a:p>
        </p:txBody>
      </p:sp>
      <p:sp>
        <p:nvSpPr>
          <p:cNvPr id="6" name="Rectangle 3"/>
          <p:cNvSpPr txBox="1">
            <a:spLocks noChangeArrowheads="1"/>
          </p:cNvSpPr>
          <p:nvPr/>
        </p:nvSpPr>
        <p:spPr>
          <a:xfrm>
            <a:off x="2063751" y="1844825"/>
            <a:ext cx="8424863" cy="2663825"/>
          </a:xfrm>
          <a:prstGeom prst="rect">
            <a:avLst/>
          </a:prstGeom>
        </p:spPr>
        <p:txBody>
          <a:bodyPr>
            <a:noAutofit/>
          </a:bodyPr>
          <a:lstStyle/>
          <a:p>
            <a:pPr marL="457200" indent="-457200">
              <a:lnSpc>
                <a:spcPct val="80000"/>
              </a:lnSpc>
              <a:spcBef>
                <a:spcPts val="1800"/>
              </a:spcBef>
              <a:buClr>
                <a:schemeClr val="accent1"/>
              </a:buClr>
              <a:buSzPct val="80000"/>
              <a:buFont typeface="Wingdings" pitchFamily="2" charset="2"/>
              <a:buChar char=""/>
              <a:defRPr/>
            </a:pPr>
            <a:r>
              <a:rPr lang="es-ES_tradnl" sz="2200" dirty="0"/>
              <a:t>Estructura repetitiva </a:t>
            </a:r>
            <a:r>
              <a:rPr lang="es-ES_tradnl" sz="2200" b="1" dirty="0" err="1">
                <a:solidFill>
                  <a:schemeClr val="accent2"/>
                </a:solidFill>
              </a:rPr>
              <a:t>for</a:t>
            </a:r>
            <a:endParaRPr lang="es-ES_tradnl" sz="2200" b="1" dirty="0">
              <a:solidFill>
                <a:schemeClr val="accent2"/>
              </a:solidFill>
            </a:endParaRPr>
          </a:p>
          <a:p>
            <a:pPr marL="457200" indent="-457200">
              <a:lnSpc>
                <a:spcPct val="80000"/>
              </a:lnSpc>
              <a:spcBef>
                <a:spcPts val="1800"/>
              </a:spcBef>
              <a:buClr>
                <a:schemeClr val="accent1"/>
              </a:buClr>
              <a:buSzPct val="80000"/>
              <a:buFont typeface="Wingdings" pitchFamily="2" charset="2"/>
              <a:buChar char=""/>
              <a:defRPr/>
            </a:pPr>
            <a:endParaRPr lang="es-ES_tradnl" sz="1600" dirty="0"/>
          </a:p>
          <a:p>
            <a:pPr marL="1073150" lvl="1" indent="-357188">
              <a:buClr>
                <a:schemeClr val="accent2"/>
              </a:buClr>
              <a:buSzPct val="80000"/>
              <a:defRPr/>
            </a:pPr>
            <a:r>
              <a:rPr lang="es-ES_tradnl" sz="2200" dirty="0" err="1">
                <a:latin typeface="Courier New" pitchFamily="49" charset="0"/>
              </a:rPr>
              <a:t>for</a:t>
            </a:r>
            <a:r>
              <a:rPr lang="es-ES_tradnl" sz="2200" dirty="0">
                <a:latin typeface="Courier New" pitchFamily="49" charset="0"/>
              </a:rPr>
              <a:t>(inicialización; condición; incremento)</a:t>
            </a:r>
          </a:p>
          <a:p>
            <a:pPr marL="1073150" lvl="1" indent="-357188">
              <a:buClr>
                <a:schemeClr val="accent2"/>
              </a:buClr>
              <a:buSzPct val="80000"/>
              <a:defRPr/>
            </a:pPr>
            <a:r>
              <a:rPr lang="es-ES_tradnl" sz="2200" dirty="0">
                <a:latin typeface="Courier New" pitchFamily="49" charset="0"/>
              </a:rPr>
              <a:t>{</a:t>
            </a:r>
          </a:p>
          <a:p>
            <a:pPr marL="1073150" lvl="1" indent="-357188">
              <a:buClr>
                <a:schemeClr val="accent2"/>
              </a:buClr>
              <a:buSzPct val="80000"/>
              <a:defRPr/>
            </a:pPr>
            <a:r>
              <a:rPr lang="es-ES_tradnl" sz="2200" dirty="0">
                <a:latin typeface="Courier New" pitchFamily="49" charset="0"/>
              </a:rPr>
              <a:t>	</a:t>
            </a:r>
            <a:r>
              <a:rPr lang="es-ES_tradnl" sz="2200" dirty="0" err="1">
                <a:latin typeface="Courier New" pitchFamily="49" charset="0"/>
              </a:rPr>
              <a:t>codigo_a_repetir</a:t>
            </a:r>
            <a:r>
              <a:rPr lang="es-ES_tradnl" sz="2200" dirty="0">
                <a:latin typeface="Courier New" pitchFamily="49" charset="0"/>
              </a:rPr>
              <a:t>;</a:t>
            </a:r>
          </a:p>
          <a:p>
            <a:pPr marL="1073150" lvl="1" indent="-357188">
              <a:buClr>
                <a:schemeClr val="accent2"/>
              </a:buClr>
              <a:buSzPct val="80000"/>
              <a:defRPr/>
            </a:pPr>
            <a:r>
              <a:rPr lang="es-ES_tradnl" sz="2200" dirty="0">
                <a:latin typeface="Courier New" pitchFamily="49" charset="0"/>
              </a:rPr>
              <a:t>}</a:t>
            </a:r>
          </a:p>
          <a:p>
            <a:pPr marL="457200" indent="-457200">
              <a:lnSpc>
                <a:spcPct val="80000"/>
              </a:lnSpc>
              <a:spcBef>
                <a:spcPts val="1800"/>
              </a:spcBef>
              <a:buClr>
                <a:schemeClr val="accent1"/>
              </a:buClr>
              <a:buSzPct val="80000"/>
              <a:buFont typeface="Wingdings" pitchFamily="2" charset="2"/>
              <a:buChar char=""/>
              <a:defRPr/>
            </a:pPr>
            <a:r>
              <a:rPr lang="es-ES_tradnl" sz="2200" dirty="0"/>
              <a:t>Mismo comportamiento que en C</a:t>
            </a:r>
          </a:p>
        </p:txBody>
      </p:sp>
      <p:sp>
        <p:nvSpPr>
          <p:cNvPr id="7" name="AutoShape 4"/>
          <p:cNvSpPr>
            <a:spLocks noChangeArrowheads="1"/>
          </p:cNvSpPr>
          <p:nvPr/>
        </p:nvSpPr>
        <p:spPr bwMode="auto">
          <a:xfrm>
            <a:off x="7896226" y="3969717"/>
            <a:ext cx="2016125" cy="720725"/>
          </a:xfrm>
          <a:prstGeom prst="flowChartDecision">
            <a:avLst/>
          </a:prstGeom>
          <a:solidFill>
            <a:schemeClr val="folHlink"/>
          </a:solidFill>
          <a:ln w="9525">
            <a:solidFill>
              <a:schemeClr val="tx1"/>
            </a:solidFill>
            <a:miter lim="800000"/>
            <a:headEnd/>
            <a:tailEnd/>
          </a:ln>
        </p:spPr>
        <p:txBody>
          <a:bodyPr wrap="none" anchor="ctr"/>
          <a:lstStyle/>
          <a:p>
            <a:r>
              <a:rPr lang="es-ES">
                <a:latin typeface="Courier New" pitchFamily="49" charset="0"/>
              </a:rPr>
              <a:t>condición</a:t>
            </a:r>
          </a:p>
        </p:txBody>
      </p:sp>
      <p:sp>
        <p:nvSpPr>
          <p:cNvPr id="9" name="AutoShape 5"/>
          <p:cNvSpPr>
            <a:spLocks noChangeArrowheads="1"/>
          </p:cNvSpPr>
          <p:nvPr/>
        </p:nvSpPr>
        <p:spPr bwMode="auto">
          <a:xfrm>
            <a:off x="7824788" y="5050803"/>
            <a:ext cx="2159000" cy="431800"/>
          </a:xfrm>
          <a:prstGeom prst="flowChartProcess">
            <a:avLst/>
          </a:prstGeom>
          <a:solidFill>
            <a:schemeClr val="folHlink"/>
          </a:solidFill>
          <a:ln w="9525">
            <a:solidFill>
              <a:schemeClr val="tx1"/>
            </a:solidFill>
            <a:miter lim="800000"/>
            <a:headEnd/>
            <a:tailEnd/>
          </a:ln>
        </p:spPr>
        <p:txBody>
          <a:bodyPr wrap="none" anchor="ctr"/>
          <a:lstStyle/>
          <a:p>
            <a:r>
              <a:rPr lang="es-ES">
                <a:latin typeface="Courier New" pitchFamily="49" charset="0"/>
              </a:rPr>
              <a:t>codigo_a_repetir</a:t>
            </a:r>
          </a:p>
        </p:txBody>
      </p:sp>
      <p:sp>
        <p:nvSpPr>
          <p:cNvPr id="12" name="Line 7"/>
          <p:cNvSpPr>
            <a:spLocks noChangeShapeType="1"/>
          </p:cNvSpPr>
          <p:nvPr/>
        </p:nvSpPr>
        <p:spPr bwMode="auto">
          <a:xfrm>
            <a:off x="8904288" y="3682378"/>
            <a:ext cx="0" cy="287338"/>
          </a:xfrm>
          <a:prstGeom prst="line">
            <a:avLst/>
          </a:prstGeom>
          <a:noFill/>
          <a:ln w="9525">
            <a:solidFill>
              <a:schemeClr val="tx1"/>
            </a:solidFill>
            <a:round/>
            <a:headEnd/>
            <a:tailEnd type="triangle" w="med" len="med"/>
          </a:ln>
        </p:spPr>
        <p:txBody>
          <a:bodyPr/>
          <a:lstStyle/>
          <a:p>
            <a:endParaRPr lang="es-ES"/>
          </a:p>
        </p:txBody>
      </p:sp>
      <p:cxnSp>
        <p:nvCxnSpPr>
          <p:cNvPr id="13" name="AutoShape 8"/>
          <p:cNvCxnSpPr>
            <a:cxnSpLocks noChangeShapeType="1"/>
            <a:stCxn id="17" idx="2"/>
            <a:endCxn id="7" idx="3"/>
          </p:cNvCxnSpPr>
          <p:nvPr/>
        </p:nvCxnSpPr>
        <p:spPr bwMode="auto">
          <a:xfrm rot="5400000" flipH="1" flipV="1">
            <a:off x="8400257" y="4834110"/>
            <a:ext cx="2016125" cy="1008062"/>
          </a:xfrm>
          <a:prstGeom prst="bentConnector4">
            <a:avLst>
              <a:gd name="adj1" fmla="val -11338"/>
              <a:gd name="adj2" fmla="val 122676"/>
            </a:avLst>
          </a:prstGeom>
          <a:noFill/>
          <a:ln w="9525">
            <a:solidFill>
              <a:schemeClr val="tx1"/>
            </a:solidFill>
            <a:miter lim="800000"/>
            <a:headEnd/>
            <a:tailEnd type="triangle" w="med" len="med"/>
          </a:ln>
        </p:spPr>
      </p:cxnSp>
      <p:sp>
        <p:nvSpPr>
          <p:cNvPr id="15" name="Text Box 10"/>
          <p:cNvSpPr txBox="1">
            <a:spLocks noChangeArrowheads="1"/>
          </p:cNvSpPr>
          <p:nvPr/>
        </p:nvSpPr>
        <p:spPr bwMode="auto">
          <a:xfrm>
            <a:off x="8832850" y="4619003"/>
            <a:ext cx="1079500" cy="369332"/>
          </a:xfrm>
          <a:prstGeom prst="rect">
            <a:avLst/>
          </a:prstGeom>
          <a:noFill/>
          <a:ln w="9525">
            <a:noFill/>
            <a:miter lim="800000"/>
            <a:headEnd/>
            <a:tailEnd/>
          </a:ln>
        </p:spPr>
        <p:txBody>
          <a:bodyPr>
            <a:spAutoFit/>
          </a:bodyPr>
          <a:lstStyle/>
          <a:p>
            <a:pPr>
              <a:spcBef>
                <a:spcPct val="50000"/>
              </a:spcBef>
            </a:pPr>
            <a:r>
              <a:rPr lang="es-ES">
                <a:latin typeface="Courier New" pitchFamily="49" charset="0"/>
              </a:rPr>
              <a:t>cierta</a:t>
            </a:r>
          </a:p>
        </p:txBody>
      </p:sp>
      <p:sp>
        <p:nvSpPr>
          <p:cNvPr id="16" name="Text Box 11"/>
          <p:cNvSpPr txBox="1">
            <a:spLocks noChangeArrowheads="1"/>
          </p:cNvSpPr>
          <p:nvPr/>
        </p:nvSpPr>
        <p:spPr bwMode="auto">
          <a:xfrm>
            <a:off x="7535863" y="4619003"/>
            <a:ext cx="1079500" cy="369332"/>
          </a:xfrm>
          <a:prstGeom prst="rect">
            <a:avLst/>
          </a:prstGeom>
          <a:noFill/>
          <a:ln w="9525">
            <a:noFill/>
            <a:miter lim="800000"/>
            <a:headEnd/>
            <a:tailEnd/>
          </a:ln>
        </p:spPr>
        <p:txBody>
          <a:bodyPr>
            <a:spAutoFit/>
          </a:bodyPr>
          <a:lstStyle/>
          <a:p>
            <a:pPr>
              <a:spcBef>
                <a:spcPct val="50000"/>
              </a:spcBef>
            </a:pPr>
            <a:r>
              <a:rPr lang="es-ES">
                <a:latin typeface="Courier New" pitchFamily="49" charset="0"/>
              </a:rPr>
              <a:t>falsa</a:t>
            </a:r>
          </a:p>
        </p:txBody>
      </p:sp>
      <p:sp>
        <p:nvSpPr>
          <p:cNvPr id="17" name="AutoShape 12"/>
          <p:cNvSpPr>
            <a:spLocks noChangeArrowheads="1"/>
          </p:cNvSpPr>
          <p:nvPr/>
        </p:nvSpPr>
        <p:spPr bwMode="auto">
          <a:xfrm>
            <a:off x="7967663" y="5842967"/>
            <a:ext cx="1873250" cy="503237"/>
          </a:xfrm>
          <a:prstGeom prst="flowChartProcess">
            <a:avLst/>
          </a:prstGeom>
          <a:solidFill>
            <a:schemeClr val="folHlink"/>
          </a:solidFill>
          <a:ln w="9525">
            <a:solidFill>
              <a:schemeClr val="tx1"/>
            </a:solidFill>
            <a:miter lim="800000"/>
            <a:headEnd/>
            <a:tailEnd/>
          </a:ln>
        </p:spPr>
        <p:txBody>
          <a:bodyPr wrap="none" anchor="ctr"/>
          <a:lstStyle/>
          <a:p>
            <a:r>
              <a:rPr lang="es-ES">
                <a:latin typeface="Courier New" pitchFamily="49" charset="0"/>
              </a:rPr>
              <a:t>incremento</a:t>
            </a:r>
          </a:p>
        </p:txBody>
      </p:sp>
      <p:cxnSp>
        <p:nvCxnSpPr>
          <p:cNvPr id="18" name="AutoShape 13"/>
          <p:cNvCxnSpPr>
            <a:cxnSpLocks noChangeShapeType="1"/>
            <a:stCxn id="7" idx="2"/>
            <a:endCxn id="9" idx="0"/>
          </p:cNvCxnSpPr>
          <p:nvPr/>
        </p:nvCxnSpPr>
        <p:spPr bwMode="auto">
          <a:xfrm>
            <a:off x="8904288" y="4690441"/>
            <a:ext cx="0" cy="360362"/>
          </a:xfrm>
          <a:prstGeom prst="straightConnector1">
            <a:avLst/>
          </a:prstGeom>
          <a:noFill/>
          <a:ln w="9525">
            <a:solidFill>
              <a:schemeClr val="tx1"/>
            </a:solidFill>
            <a:round/>
            <a:headEnd/>
            <a:tailEnd type="triangle" w="med" len="med"/>
          </a:ln>
        </p:spPr>
      </p:cxnSp>
      <p:cxnSp>
        <p:nvCxnSpPr>
          <p:cNvPr id="19" name="AutoShape 14"/>
          <p:cNvCxnSpPr>
            <a:cxnSpLocks noChangeShapeType="1"/>
            <a:stCxn id="9" idx="2"/>
            <a:endCxn id="17" idx="0"/>
          </p:cNvCxnSpPr>
          <p:nvPr/>
        </p:nvCxnSpPr>
        <p:spPr bwMode="auto">
          <a:xfrm flipH="1">
            <a:off x="8904288" y="5482604"/>
            <a:ext cx="0" cy="360363"/>
          </a:xfrm>
          <a:prstGeom prst="straightConnector1">
            <a:avLst/>
          </a:prstGeom>
          <a:noFill/>
          <a:ln w="9525">
            <a:solidFill>
              <a:schemeClr val="tx1"/>
            </a:solidFill>
            <a:round/>
            <a:headEnd/>
            <a:tailEnd type="triangle" w="med" len="med"/>
          </a:ln>
        </p:spPr>
      </p:cxnSp>
      <p:cxnSp>
        <p:nvCxnSpPr>
          <p:cNvPr id="20" name="AutoShape 15"/>
          <p:cNvCxnSpPr>
            <a:cxnSpLocks noChangeShapeType="1"/>
            <a:stCxn id="7" idx="1"/>
          </p:cNvCxnSpPr>
          <p:nvPr/>
        </p:nvCxnSpPr>
        <p:spPr bwMode="auto">
          <a:xfrm rot="10800000" flipH="1" flipV="1">
            <a:off x="7896226" y="4330079"/>
            <a:ext cx="1008063" cy="2627313"/>
          </a:xfrm>
          <a:prstGeom prst="bentConnector4">
            <a:avLst>
              <a:gd name="adj1" fmla="val -22676"/>
              <a:gd name="adj2" fmla="val 91356"/>
            </a:avLst>
          </a:prstGeom>
          <a:noFill/>
          <a:ln w="9525">
            <a:solidFill>
              <a:schemeClr val="tx1"/>
            </a:solidFill>
            <a:miter lim="800000"/>
            <a:headEnd/>
            <a:tailEnd type="triangle" w="med" len="med"/>
          </a:ln>
        </p:spPr>
      </p:cxnSp>
      <p:sp>
        <p:nvSpPr>
          <p:cNvPr id="21" name="AutoShape 16"/>
          <p:cNvSpPr>
            <a:spLocks noChangeArrowheads="1"/>
          </p:cNvSpPr>
          <p:nvPr/>
        </p:nvSpPr>
        <p:spPr bwMode="auto">
          <a:xfrm>
            <a:off x="7967663" y="3250578"/>
            <a:ext cx="1873250" cy="431800"/>
          </a:xfrm>
          <a:prstGeom prst="flowChartProcess">
            <a:avLst/>
          </a:prstGeom>
          <a:solidFill>
            <a:schemeClr val="folHlink"/>
          </a:solidFill>
          <a:ln w="9525">
            <a:solidFill>
              <a:schemeClr val="tx1"/>
            </a:solidFill>
            <a:miter lim="800000"/>
            <a:headEnd/>
            <a:tailEnd/>
          </a:ln>
        </p:spPr>
        <p:txBody>
          <a:bodyPr wrap="none" anchor="ctr"/>
          <a:lstStyle/>
          <a:p>
            <a:r>
              <a:rPr lang="es-ES" dirty="0">
                <a:latin typeface="Courier New" pitchFamily="49" charset="0"/>
              </a:rPr>
              <a:t>inicialización</a:t>
            </a:r>
          </a:p>
        </p:txBody>
      </p:sp>
      <p:sp>
        <p:nvSpPr>
          <p:cNvPr id="22" name="Line 17"/>
          <p:cNvSpPr>
            <a:spLocks noChangeShapeType="1"/>
          </p:cNvSpPr>
          <p:nvPr/>
        </p:nvSpPr>
        <p:spPr bwMode="auto">
          <a:xfrm>
            <a:off x="8904288" y="2961653"/>
            <a:ext cx="0" cy="287338"/>
          </a:xfrm>
          <a:prstGeom prst="line">
            <a:avLst/>
          </a:prstGeom>
          <a:noFill/>
          <a:ln w="9525">
            <a:solidFill>
              <a:schemeClr val="tx1"/>
            </a:solidFill>
            <a:round/>
            <a:headEnd/>
            <a:tailEnd type="triangle" w="med" len="med"/>
          </a:ln>
        </p:spPr>
        <p:txBody>
          <a:bodyPr/>
          <a:lstStyle/>
          <a:p>
            <a:endParaRPr lang="es-ES"/>
          </a:p>
        </p:txBody>
      </p:sp>
      <p:sp>
        <p:nvSpPr>
          <p:cNvPr id="23"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Tree>
    <p:extLst>
      <p:ext uri="{BB962C8B-B14F-4D97-AF65-F5344CB8AC3E}">
        <p14:creationId xmlns:p14="http://schemas.microsoft.com/office/powerpoint/2010/main" val="478451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192038" y="1195936"/>
            <a:ext cx="7020272" cy="461665"/>
          </a:xfrm>
          <a:prstGeom prst="rect">
            <a:avLst/>
          </a:prstGeom>
        </p:spPr>
        <p:txBody>
          <a:bodyPr wrap="square">
            <a:spAutoFit/>
          </a:bodyPr>
          <a:lstStyle/>
          <a:p>
            <a:pPr marL="457200" indent="-457200"/>
            <a:r>
              <a:rPr lang="es-ES" sz="2400" b="1" kern="0" dirty="0" smtClean="0">
                <a:solidFill>
                  <a:srgbClr val="000000"/>
                </a:solidFill>
              </a:rPr>
              <a:t>FOR</a:t>
            </a:r>
            <a:endParaRPr lang="es-ES" sz="2400" dirty="0"/>
          </a:p>
        </p:txBody>
      </p:sp>
      <p:sp>
        <p:nvSpPr>
          <p:cNvPr id="24" name="23 Rectángulo"/>
          <p:cNvSpPr/>
          <p:nvPr/>
        </p:nvSpPr>
        <p:spPr>
          <a:xfrm>
            <a:off x="2228228" y="1915072"/>
            <a:ext cx="4947893" cy="461665"/>
          </a:xfrm>
          <a:prstGeom prst="rect">
            <a:avLst/>
          </a:prstGeom>
        </p:spPr>
        <p:txBody>
          <a:bodyPr wrap="none">
            <a:spAutoFit/>
          </a:bodyPr>
          <a:lstStyle/>
          <a:p>
            <a:pPr defTabSz="457200">
              <a:spcBef>
                <a:spcPts val="600"/>
              </a:spcBef>
              <a:defRPr/>
            </a:pPr>
            <a:r>
              <a:rPr lang="es-ES_tradnl" sz="2400" b="1" dirty="0"/>
              <a:t>Ejemplos de estructura repetitiva </a:t>
            </a:r>
            <a:r>
              <a:rPr lang="es-ES_tradnl" sz="2400" b="1" dirty="0" err="1">
                <a:solidFill>
                  <a:schemeClr val="accent6"/>
                </a:solidFill>
              </a:rPr>
              <a:t>for</a:t>
            </a:r>
            <a:r>
              <a:rPr lang="es-ES_tradnl" sz="2400" b="1" dirty="0"/>
              <a:t>:</a:t>
            </a:r>
          </a:p>
        </p:txBody>
      </p:sp>
      <p:graphicFrame>
        <p:nvGraphicFramePr>
          <p:cNvPr id="25" name="Group 63"/>
          <p:cNvGraphicFramePr>
            <a:graphicFrameLocks noGrp="1"/>
          </p:cNvGraphicFramePr>
          <p:nvPr/>
        </p:nvGraphicFramePr>
        <p:xfrm>
          <a:off x="2351088" y="2634208"/>
          <a:ext cx="6264696" cy="2667000"/>
        </p:xfrm>
        <a:graphic>
          <a:graphicData uri="http://schemas.openxmlformats.org/drawingml/2006/table">
            <a:tbl>
              <a:tblPr/>
              <a:tblGrid>
                <a:gridCol w="6264696"/>
              </a:tblGrid>
              <a:tr h="2664296">
                <a:tc>
                  <a:txBody>
                    <a:bodyPr/>
                    <a:lstStyle/>
                    <a:p>
                      <a:pPr marL="357188" lvl="1" indent="-357188">
                        <a:lnSpc>
                          <a:spcPct val="100000"/>
                        </a:lnSpc>
                        <a:spcAft>
                          <a:spcPts val="600"/>
                        </a:spcAft>
                        <a:buFontTx/>
                        <a:buNone/>
                      </a:pPr>
                      <a:r>
                        <a:rPr lang="es-ES" sz="2400" dirty="0" smtClean="0">
                          <a:solidFill>
                            <a:srgbClr val="FF0000"/>
                          </a:solidFill>
                          <a:latin typeface="+mn-lt"/>
                        </a:rPr>
                        <a:t>&lt;?</a:t>
                      </a:r>
                      <a:r>
                        <a:rPr lang="es-ES" sz="2400" dirty="0" err="1" smtClean="0">
                          <a:solidFill>
                            <a:srgbClr val="FF0000"/>
                          </a:solidFill>
                          <a:latin typeface="+mn-lt"/>
                        </a:rPr>
                        <a:t>php</a:t>
                      </a:r>
                      <a:endParaRPr lang="es-ES" sz="2400" dirty="0" smtClean="0">
                        <a:solidFill>
                          <a:srgbClr val="FF0000"/>
                        </a:solidFill>
                        <a:latin typeface="+mn-lt"/>
                      </a:endParaRPr>
                    </a:p>
                    <a:p>
                      <a:pPr marL="357188" lvl="1" indent="-357188">
                        <a:lnSpc>
                          <a:spcPct val="100000"/>
                        </a:lnSpc>
                        <a:spcAft>
                          <a:spcPts val="600"/>
                        </a:spcAft>
                        <a:buFontTx/>
                        <a:buNone/>
                      </a:pPr>
                      <a:r>
                        <a:rPr lang="es-ES" sz="2400" dirty="0" smtClean="0">
                          <a:solidFill>
                            <a:srgbClr val="FF0000"/>
                          </a:solidFill>
                          <a:latin typeface="+mn-lt"/>
                        </a:rPr>
                        <a:t>     </a:t>
                      </a:r>
                      <a:r>
                        <a:rPr lang="es-ES" sz="2400" dirty="0" err="1" smtClean="0">
                          <a:solidFill>
                            <a:srgbClr val="FF0000"/>
                          </a:solidFill>
                          <a:latin typeface="+mn-lt"/>
                        </a:rPr>
                        <a:t>print</a:t>
                      </a:r>
                      <a:r>
                        <a:rPr lang="es-ES" sz="2400" dirty="0" smtClean="0">
                          <a:solidFill>
                            <a:srgbClr val="FF0000"/>
                          </a:solidFill>
                          <a:latin typeface="+mn-lt"/>
                        </a:rPr>
                        <a:t> ("&lt;UL&gt;\n");</a:t>
                      </a:r>
                    </a:p>
                    <a:p>
                      <a:pPr marL="357188" lvl="1" indent="-357188">
                        <a:lnSpc>
                          <a:spcPct val="100000"/>
                        </a:lnSpc>
                        <a:spcAft>
                          <a:spcPts val="600"/>
                        </a:spcAft>
                        <a:buFontTx/>
                        <a:buNone/>
                      </a:pPr>
                      <a:r>
                        <a:rPr lang="es-ES" sz="2400" baseline="0" dirty="0" smtClean="0">
                          <a:solidFill>
                            <a:srgbClr val="FF0000"/>
                          </a:solidFill>
                          <a:latin typeface="+mn-lt"/>
                        </a:rPr>
                        <a:t>     </a:t>
                      </a:r>
                      <a:r>
                        <a:rPr lang="es-ES" sz="2400" baseline="0" dirty="0" err="1" smtClean="0">
                          <a:solidFill>
                            <a:srgbClr val="FF0000"/>
                          </a:solidFill>
                          <a:latin typeface="+mn-lt"/>
                        </a:rPr>
                        <a:t>f</a:t>
                      </a:r>
                      <a:r>
                        <a:rPr lang="es-ES" sz="2400" dirty="0" err="1" smtClean="0">
                          <a:solidFill>
                            <a:srgbClr val="FF0000"/>
                          </a:solidFill>
                          <a:latin typeface="+mn-lt"/>
                        </a:rPr>
                        <a:t>or</a:t>
                      </a:r>
                      <a:r>
                        <a:rPr lang="es-ES" sz="2400" dirty="0" smtClean="0">
                          <a:solidFill>
                            <a:srgbClr val="FF0000"/>
                          </a:solidFill>
                          <a:latin typeface="+mn-lt"/>
                        </a:rPr>
                        <a:t> ($i=1; $i&lt;=5; $i++)</a:t>
                      </a:r>
                    </a:p>
                    <a:p>
                      <a:pPr marL="357188" lvl="1" indent="-357188">
                        <a:lnSpc>
                          <a:spcPct val="100000"/>
                        </a:lnSpc>
                        <a:spcAft>
                          <a:spcPts val="600"/>
                        </a:spcAft>
                        <a:buFontTx/>
                        <a:buNone/>
                      </a:pPr>
                      <a:r>
                        <a:rPr lang="es-ES" sz="2400" dirty="0" smtClean="0">
                          <a:solidFill>
                            <a:srgbClr val="FF0000"/>
                          </a:solidFill>
                          <a:latin typeface="+mn-lt"/>
                        </a:rPr>
                        <a:t>           </a:t>
                      </a:r>
                      <a:r>
                        <a:rPr lang="es-ES" sz="2400" dirty="0" err="1" smtClean="0">
                          <a:solidFill>
                            <a:srgbClr val="FF0000"/>
                          </a:solidFill>
                          <a:latin typeface="+mn-lt"/>
                        </a:rPr>
                        <a:t>print</a:t>
                      </a:r>
                      <a:r>
                        <a:rPr lang="es-ES" sz="2400" dirty="0" smtClean="0">
                          <a:solidFill>
                            <a:srgbClr val="FF0000"/>
                          </a:solidFill>
                          <a:latin typeface="+mn-lt"/>
                        </a:rPr>
                        <a:t> ("&lt;LI&gt;Elemento $i&lt;/LI&gt;\n");</a:t>
                      </a:r>
                    </a:p>
                    <a:p>
                      <a:pPr marL="357188" lvl="1" indent="-357188">
                        <a:lnSpc>
                          <a:spcPct val="100000"/>
                        </a:lnSpc>
                        <a:spcAft>
                          <a:spcPts val="600"/>
                        </a:spcAft>
                        <a:buFontTx/>
                        <a:buNone/>
                      </a:pPr>
                      <a:r>
                        <a:rPr lang="es-ES" sz="2400" dirty="0" smtClean="0">
                          <a:solidFill>
                            <a:srgbClr val="FF0000"/>
                          </a:solidFill>
                          <a:latin typeface="+mn-lt"/>
                        </a:rPr>
                        <a:t>     </a:t>
                      </a:r>
                      <a:r>
                        <a:rPr lang="es-ES" sz="2400" dirty="0" err="1" smtClean="0">
                          <a:solidFill>
                            <a:srgbClr val="FF0000"/>
                          </a:solidFill>
                          <a:latin typeface="+mn-lt"/>
                        </a:rPr>
                        <a:t>print</a:t>
                      </a:r>
                      <a:r>
                        <a:rPr lang="es-ES" sz="2400" dirty="0" smtClean="0">
                          <a:solidFill>
                            <a:srgbClr val="FF0000"/>
                          </a:solidFill>
                          <a:latin typeface="+mn-lt"/>
                        </a:rPr>
                        <a:t> ("&lt;/UL&gt;\n");</a:t>
                      </a:r>
                    </a:p>
                    <a:p>
                      <a:pPr marL="357188" lvl="1" indent="-357188">
                        <a:lnSpc>
                          <a:spcPct val="100000"/>
                        </a:lnSpc>
                        <a:spcAft>
                          <a:spcPts val="600"/>
                        </a:spcAft>
                        <a:buFontTx/>
                        <a:buNone/>
                      </a:pPr>
                      <a:r>
                        <a:rPr lang="es-ES" sz="2400" dirty="0" smtClean="0">
                          <a:solidFill>
                            <a:srgbClr val="FF0000"/>
                          </a:solidFill>
                          <a:latin typeface="+mn-lt"/>
                        </a:rPr>
                        <a:t>?&gt;</a:t>
                      </a:r>
                      <a:endParaRPr lang="es-ES_tradnl" sz="2200" dirty="0" smtClean="0">
                        <a:latin typeface="+mn-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3" name="Picture 4"/>
          <p:cNvPicPr>
            <a:picLocks noChangeAspect="1" noChangeArrowheads="1"/>
          </p:cNvPicPr>
          <p:nvPr/>
        </p:nvPicPr>
        <p:blipFill>
          <a:blip r:embed="rId2" cstate="print"/>
          <a:srcRect/>
          <a:stretch>
            <a:fillRect/>
          </a:stretch>
        </p:blipFill>
        <p:spPr bwMode="auto">
          <a:xfrm>
            <a:off x="6323013" y="4674444"/>
            <a:ext cx="4094162" cy="2066925"/>
          </a:xfrm>
          <a:prstGeom prst="rect">
            <a:avLst/>
          </a:prstGeom>
          <a:noFill/>
          <a:ln w="9525">
            <a:noFill/>
            <a:miter lim="800000"/>
            <a:headEnd/>
            <a:tailEnd/>
          </a:ln>
        </p:spPr>
      </p:pic>
      <p:sp>
        <p:nvSpPr>
          <p:cNvPr id="9"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Tree>
    <p:extLst>
      <p:ext uri="{BB962C8B-B14F-4D97-AF65-F5344CB8AC3E}">
        <p14:creationId xmlns:p14="http://schemas.microsoft.com/office/powerpoint/2010/main" val="1966691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51456" y="1699853"/>
            <a:ext cx="10330944" cy="382156"/>
          </a:xfrm>
          <a:prstGeom prst="rect">
            <a:avLst/>
          </a:prstGeom>
        </p:spPr>
        <p:txBody>
          <a:bodyPr vert="horz" wrap="square" lIns="0" tIns="12700" rIns="0" bIns="0" rtlCol="0">
            <a:spAutoFit/>
          </a:bodyPr>
          <a:lstStyle/>
          <a:p>
            <a:pPr marL="12700">
              <a:spcBef>
                <a:spcPts val="100"/>
              </a:spcBef>
            </a:pPr>
            <a:r>
              <a:rPr sz="2400" spc="-50" dirty="0">
                <a:latin typeface="Arial" panose="020B0604020202020204" pitchFamily="34" charset="0"/>
                <a:cs typeface="Arial" panose="020B0604020202020204" pitchFamily="34" charset="0"/>
              </a:rPr>
              <a:t>Tenim</a:t>
            </a:r>
            <a:r>
              <a:rPr sz="240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altres</a:t>
            </a:r>
            <a:r>
              <a:rPr sz="2400" spc="-5" dirty="0">
                <a:latin typeface="Arial" panose="020B0604020202020204" pitchFamily="34" charset="0"/>
                <a:cs typeface="Arial" panose="020B0604020202020204" pitchFamily="34" charset="0"/>
              </a:rPr>
              <a:t> estructures </a:t>
            </a:r>
            <a:r>
              <a:rPr sz="2400" spc="-10" dirty="0">
                <a:latin typeface="Arial" panose="020B0604020202020204" pitchFamily="34" charset="0"/>
                <a:cs typeface="Arial" panose="020B0604020202020204" pitchFamily="34" charset="0"/>
              </a:rPr>
              <a:t>de </a:t>
            </a:r>
            <a:r>
              <a:rPr sz="2400" spc="-5" dirty="0">
                <a:latin typeface="Arial" panose="020B0604020202020204" pitchFamily="34" charset="0"/>
                <a:cs typeface="Arial" panose="020B0604020202020204" pitchFamily="34" charset="0"/>
              </a:rPr>
              <a:t>repetició,</a:t>
            </a:r>
            <a:r>
              <a:rPr sz="2400" spc="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com</a:t>
            </a:r>
            <a:r>
              <a:rPr sz="2400" spc="-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aquí</a:t>
            </a:r>
            <a:r>
              <a:rPr sz="2400" spc="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amb</a:t>
            </a:r>
            <a:r>
              <a:rPr sz="2400" spc="-10" dirty="0">
                <a:latin typeface="Arial" panose="020B0604020202020204" pitchFamily="34" charset="0"/>
                <a:cs typeface="Arial" panose="020B0604020202020204" pitchFamily="34" charset="0"/>
              </a:rPr>
              <a:t> el</a:t>
            </a:r>
            <a:r>
              <a:rPr sz="2400" spc="-5" dirty="0">
                <a:latin typeface="Arial" panose="020B0604020202020204" pitchFamily="34" charset="0"/>
                <a:cs typeface="Arial" panose="020B0604020202020204" pitchFamily="34" charset="0"/>
              </a:rPr>
              <a:t> bucle</a:t>
            </a:r>
            <a:r>
              <a:rPr sz="2400" spc="1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for</a:t>
            </a:r>
            <a:endParaRPr sz="2400" dirty="0">
              <a:latin typeface="Arial" panose="020B0604020202020204" pitchFamily="34" charset="0"/>
              <a:cs typeface="Arial" panose="020B0604020202020204" pitchFamily="34" charset="0"/>
            </a:endParaRPr>
          </a:p>
        </p:txBody>
      </p:sp>
      <p:sp>
        <p:nvSpPr>
          <p:cNvPr id="6" name="object 6"/>
          <p:cNvSpPr txBox="1"/>
          <p:nvPr/>
        </p:nvSpPr>
        <p:spPr>
          <a:xfrm>
            <a:off x="7238720" y="3030399"/>
            <a:ext cx="4307237" cy="1872948"/>
          </a:xfrm>
          <a:prstGeom prst="rect">
            <a:avLst/>
          </a:prstGeom>
        </p:spPr>
        <p:txBody>
          <a:bodyPr vert="horz" wrap="square" lIns="0" tIns="26034" rIns="0" bIns="0" rtlCol="0">
            <a:spAutoFit/>
          </a:bodyPr>
          <a:lstStyle/>
          <a:p>
            <a:pPr marL="12700" marR="5080"/>
            <a:r>
              <a:rPr sz="2400" spc="-5" dirty="0">
                <a:latin typeface="Arial MT"/>
                <a:cs typeface="Arial MT"/>
              </a:rPr>
              <a:t>Aquí</a:t>
            </a:r>
            <a:r>
              <a:rPr sz="2400" dirty="0">
                <a:latin typeface="Arial MT"/>
                <a:cs typeface="Arial MT"/>
              </a:rPr>
              <a:t> </a:t>
            </a:r>
            <a:r>
              <a:rPr sz="2400" spc="-5" dirty="0">
                <a:latin typeface="Arial MT"/>
                <a:cs typeface="Arial MT"/>
              </a:rPr>
              <a:t>es</a:t>
            </a:r>
            <a:r>
              <a:rPr sz="2400" dirty="0">
                <a:latin typeface="Arial MT"/>
                <a:cs typeface="Arial MT"/>
              </a:rPr>
              <a:t> </a:t>
            </a:r>
            <a:r>
              <a:rPr sz="2400" spc="-5" dirty="0">
                <a:latin typeface="Arial MT"/>
                <a:cs typeface="Arial MT"/>
              </a:rPr>
              <a:t>defineixen més</a:t>
            </a:r>
            <a:r>
              <a:rPr sz="2400" dirty="0">
                <a:latin typeface="Arial MT"/>
                <a:cs typeface="Arial MT"/>
              </a:rPr>
              <a:t> </a:t>
            </a:r>
            <a:r>
              <a:rPr sz="2400" spc="-5" dirty="0">
                <a:latin typeface="Arial MT"/>
                <a:cs typeface="Arial MT"/>
              </a:rPr>
              <a:t>elements </a:t>
            </a:r>
            <a:r>
              <a:rPr sz="2400" spc="-375" dirty="0">
                <a:latin typeface="Arial MT"/>
                <a:cs typeface="Arial MT"/>
              </a:rPr>
              <a:t> </a:t>
            </a:r>
            <a:r>
              <a:rPr sz="2400" spc="-5" dirty="0">
                <a:latin typeface="Arial MT"/>
                <a:cs typeface="Arial MT"/>
              </a:rPr>
              <a:t>de bucle </a:t>
            </a:r>
            <a:r>
              <a:rPr sz="2400" dirty="0">
                <a:latin typeface="Arial MT"/>
                <a:cs typeface="Arial MT"/>
              </a:rPr>
              <a:t>entre </a:t>
            </a:r>
            <a:r>
              <a:rPr sz="2400" spc="-5" dirty="0">
                <a:latin typeface="Arial MT"/>
                <a:cs typeface="Arial MT"/>
              </a:rPr>
              <a:t>parèntesis deixant </a:t>
            </a:r>
            <a:r>
              <a:rPr sz="2400" spc="-375" dirty="0">
                <a:latin typeface="Arial MT"/>
                <a:cs typeface="Arial MT"/>
              </a:rPr>
              <a:t> </a:t>
            </a:r>
            <a:r>
              <a:rPr sz="2400" spc="-5" dirty="0">
                <a:latin typeface="Arial MT"/>
                <a:cs typeface="Arial MT"/>
              </a:rPr>
              <a:t>només</a:t>
            </a:r>
            <a:r>
              <a:rPr sz="2400" spc="5" dirty="0">
                <a:latin typeface="Arial MT"/>
                <a:cs typeface="Arial MT"/>
              </a:rPr>
              <a:t> </a:t>
            </a:r>
            <a:r>
              <a:rPr sz="2400" spc="-5" dirty="0">
                <a:latin typeface="Arial MT"/>
                <a:cs typeface="Arial MT"/>
              </a:rPr>
              <a:t>la</a:t>
            </a:r>
            <a:r>
              <a:rPr sz="2400" dirty="0">
                <a:latin typeface="Arial MT"/>
                <a:cs typeface="Arial MT"/>
              </a:rPr>
              <a:t> </a:t>
            </a:r>
            <a:r>
              <a:rPr sz="2400" spc="-5" dirty="0">
                <a:latin typeface="Arial MT"/>
                <a:cs typeface="Arial MT"/>
              </a:rPr>
              <a:t>lògica</a:t>
            </a:r>
            <a:r>
              <a:rPr sz="2400" dirty="0">
                <a:latin typeface="Arial MT"/>
                <a:cs typeface="Arial MT"/>
              </a:rPr>
              <a:t> a</a:t>
            </a:r>
            <a:r>
              <a:rPr sz="2400" spc="-10" dirty="0">
                <a:latin typeface="Arial MT"/>
                <a:cs typeface="Arial MT"/>
              </a:rPr>
              <a:t> </a:t>
            </a:r>
            <a:r>
              <a:rPr sz="2400" spc="-5" dirty="0">
                <a:latin typeface="Arial MT"/>
                <a:cs typeface="Arial MT"/>
              </a:rPr>
              <a:t>executar</a:t>
            </a:r>
            <a:r>
              <a:rPr sz="2400" spc="5" dirty="0">
                <a:latin typeface="Arial MT"/>
                <a:cs typeface="Arial MT"/>
              </a:rPr>
              <a:t> </a:t>
            </a:r>
            <a:r>
              <a:rPr sz="2400" spc="-5" dirty="0">
                <a:latin typeface="Arial MT"/>
                <a:cs typeface="Arial MT"/>
              </a:rPr>
              <a:t>dins </a:t>
            </a:r>
            <a:r>
              <a:rPr sz="2400" dirty="0">
                <a:latin typeface="Arial MT"/>
                <a:cs typeface="Arial MT"/>
              </a:rPr>
              <a:t> </a:t>
            </a:r>
            <a:r>
              <a:rPr sz="2400" spc="-5" dirty="0">
                <a:latin typeface="Arial MT"/>
                <a:cs typeface="Arial MT"/>
              </a:rPr>
              <a:t>del</a:t>
            </a:r>
            <a:r>
              <a:rPr sz="2400" dirty="0">
                <a:latin typeface="Arial MT"/>
                <a:cs typeface="Arial MT"/>
              </a:rPr>
              <a:t> </a:t>
            </a:r>
            <a:r>
              <a:rPr sz="2400" spc="-5" dirty="0">
                <a:latin typeface="Arial MT"/>
                <a:cs typeface="Arial MT"/>
              </a:rPr>
              <a:t>bucle</a:t>
            </a:r>
            <a:endParaRPr sz="2400" dirty="0">
              <a:latin typeface="Arial MT"/>
              <a:cs typeface="Arial MT"/>
            </a:endParaRPr>
          </a:p>
        </p:txBody>
      </p:sp>
      <p:pic>
        <p:nvPicPr>
          <p:cNvPr id="7" name="object 7"/>
          <p:cNvPicPr/>
          <p:nvPr/>
        </p:nvPicPr>
        <p:blipFill>
          <a:blip r:embed="rId2" cstate="print"/>
          <a:stretch>
            <a:fillRect/>
          </a:stretch>
        </p:blipFill>
        <p:spPr>
          <a:xfrm>
            <a:off x="1524000" y="3178587"/>
            <a:ext cx="4376349" cy="1576572"/>
          </a:xfrm>
          <a:prstGeom prst="rect">
            <a:avLst/>
          </a:prstGeom>
          <a:ln>
            <a:solidFill>
              <a:schemeClr val="tx1"/>
            </a:solidFill>
          </a:ln>
        </p:spPr>
      </p:pic>
      <p:sp>
        <p:nvSpPr>
          <p:cNvPr id="8" name="object 8"/>
          <p:cNvSpPr txBox="1">
            <a:spLocks noGrp="1"/>
          </p:cNvSpPr>
          <p:nvPr>
            <p:ph type="sldNum" sz="quarter" idx="7"/>
          </p:nvPr>
        </p:nvSpPr>
        <p:spPr>
          <a:xfrm>
            <a:off x="14219428" y="6467044"/>
            <a:ext cx="209550" cy="371897"/>
          </a:xfrm>
          <a:prstGeom prst="rect">
            <a:avLst/>
          </a:prstGeom>
        </p:spPr>
        <p:txBody>
          <a:bodyPr vert="horz" wrap="square" lIns="0" tIns="2540" rIns="0" bIns="0" rtlCol="0">
            <a:spAutoFit/>
          </a:bodyPr>
          <a:lstStyle/>
          <a:p>
            <a:pPr marL="38100">
              <a:spcBef>
                <a:spcPts val="20"/>
              </a:spcBef>
            </a:pPr>
            <a:fld id="{81D60167-4931-47E6-BA6A-407CBD079E47}" type="slidenum">
              <a:rPr dirty="0"/>
              <a:pPr marL="38100">
                <a:spcBef>
                  <a:spcPts val="20"/>
                </a:spcBef>
              </a:pPr>
              <a:t>18</a:t>
            </a:fld>
            <a:endParaRPr dirty="0"/>
          </a:p>
        </p:txBody>
      </p:sp>
      <p:sp>
        <p:nvSpPr>
          <p:cNvPr id="10"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
        <p:nvSpPr>
          <p:cNvPr id="11" name="10 Rectángulo"/>
          <p:cNvSpPr/>
          <p:nvPr/>
        </p:nvSpPr>
        <p:spPr>
          <a:xfrm>
            <a:off x="1192038" y="1195936"/>
            <a:ext cx="7020272" cy="461665"/>
          </a:xfrm>
          <a:prstGeom prst="rect">
            <a:avLst/>
          </a:prstGeom>
        </p:spPr>
        <p:txBody>
          <a:bodyPr wrap="square">
            <a:spAutoFit/>
          </a:bodyPr>
          <a:lstStyle/>
          <a:p>
            <a:pPr marL="457200" indent="-457200"/>
            <a:r>
              <a:rPr lang="es-ES" sz="2400" b="1" kern="0" dirty="0" smtClean="0">
                <a:solidFill>
                  <a:srgbClr val="000000"/>
                </a:solidFill>
              </a:rPr>
              <a:t>FOR</a:t>
            </a:r>
            <a:endParaRPr lang="es-ES" sz="2400" dirty="0"/>
          </a:p>
        </p:txBody>
      </p:sp>
    </p:spTree>
    <p:extLst>
      <p:ext uri="{BB962C8B-B14F-4D97-AF65-F5344CB8AC3E}">
        <p14:creationId xmlns:p14="http://schemas.microsoft.com/office/powerpoint/2010/main" val="362300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098577" y="1194516"/>
            <a:ext cx="7020272" cy="461665"/>
          </a:xfrm>
          <a:prstGeom prst="rect">
            <a:avLst/>
          </a:prstGeom>
        </p:spPr>
        <p:txBody>
          <a:bodyPr wrap="square">
            <a:spAutoFit/>
          </a:bodyPr>
          <a:lstStyle/>
          <a:p>
            <a:pPr marL="457200" indent="-457200"/>
            <a:r>
              <a:rPr lang="es-ES" sz="2400" b="1" kern="0" dirty="0" smtClean="0">
                <a:solidFill>
                  <a:srgbClr val="000000"/>
                </a:solidFill>
              </a:rPr>
              <a:t>WHILE</a:t>
            </a:r>
            <a:endParaRPr lang="es-ES" sz="2400" dirty="0"/>
          </a:p>
        </p:txBody>
      </p:sp>
      <p:sp>
        <p:nvSpPr>
          <p:cNvPr id="7" name="Rectangle 3"/>
          <p:cNvSpPr txBox="1">
            <a:spLocks noChangeArrowheads="1"/>
          </p:cNvSpPr>
          <p:nvPr/>
        </p:nvSpPr>
        <p:spPr>
          <a:xfrm>
            <a:off x="2279650" y="1989236"/>
            <a:ext cx="7772400" cy="2952750"/>
          </a:xfrm>
          <a:prstGeom prst="rect">
            <a:avLst/>
          </a:prstGeom>
        </p:spPr>
        <p:txBody>
          <a:bodyPr>
            <a:noAutofit/>
          </a:bodyPr>
          <a:lstStyle/>
          <a:p>
            <a:pPr marL="457200" indent="-457200">
              <a:buClr>
                <a:schemeClr val="accent1"/>
              </a:buClr>
              <a:buSzPct val="80000"/>
              <a:buFont typeface="Wingdings" pitchFamily="2" charset="2"/>
              <a:buChar char=""/>
              <a:defRPr/>
            </a:pPr>
            <a:r>
              <a:rPr lang="es-ES_tradnl" sz="2400" dirty="0"/>
              <a:t>Estructura repetitiva </a:t>
            </a:r>
            <a:r>
              <a:rPr lang="es-ES_tradnl" sz="2400" b="1" dirty="0" err="1">
                <a:solidFill>
                  <a:schemeClr val="accent2"/>
                </a:solidFill>
              </a:rPr>
              <a:t>while</a:t>
            </a:r>
            <a:r>
              <a:rPr lang="es-ES_tradnl" sz="2400" b="1" dirty="0">
                <a:solidFill>
                  <a:schemeClr val="accent2"/>
                </a:solidFill>
              </a:rPr>
              <a:t/>
            </a:r>
            <a:br>
              <a:rPr lang="es-ES_tradnl" sz="2400" b="1" dirty="0">
                <a:solidFill>
                  <a:schemeClr val="accent2"/>
                </a:solidFill>
              </a:rPr>
            </a:br>
            <a:endParaRPr lang="es-ES_tradnl" sz="2400" b="1" dirty="0">
              <a:solidFill>
                <a:schemeClr val="accent2"/>
              </a:solidFill>
            </a:endParaRPr>
          </a:p>
          <a:p>
            <a:pPr marL="1073150" lvl="1" indent="-357188">
              <a:buClr>
                <a:schemeClr val="accent2"/>
              </a:buClr>
              <a:buSzPct val="80000"/>
              <a:defRPr/>
            </a:pPr>
            <a:r>
              <a:rPr lang="es-ES_tradnl" sz="2400" dirty="0" err="1">
                <a:latin typeface="Courier New" pitchFamily="49" charset="0"/>
              </a:rPr>
              <a:t>while</a:t>
            </a:r>
            <a:r>
              <a:rPr lang="es-ES_tradnl" sz="2400" dirty="0">
                <a:latin typeface="Courier New" pitchFamily="49" charset="0"/>
              </a:rPr>
              <a:t> (condición)</a:t>
            </a:r>
          </a:p>
          <a:p>
            <a:pPr marL="1073150" lvl="1" indent="-357188">
              <a:buClr>
                <a:schemeClr val="accent2"/>
              </a:buClr>
              <a:buSzPct val="80000"/>
              <a:defRPr/>
            </a:pPr>
            <a:r>
              <a:rPr lang="es-ES_tradnl" sz="2400" dirty="0">
                <a:latin typeface="Courier New" pitchFamily="49" charset="0"/>
              </a:rPr>
              <a:t>{</a:t>
            </a:r>
          </a:p>
          <a:p>
            <a:pPr marL="1073150" lvl="1" indent="-357188">
              <a:buClr>
                <a:schemeClr val="accent2"/>
              </a:buClr>
              <a:buSzPct val="80000"/>
              <a:defRPr/>
            </a:pPr>
            <a:r>
              <a:rPr lang="es-ES_tradnl" sz="2400" dirty="0">
                <a:latin typeface="Courier New" pitchFamily="49" charset="0"/>
              </a:rPr>
              <a:t>	sentencia</a:t>
            </a:r>
          </a:p>
          <a:p>
            <a:pPr marL="1073150" lvl="1" indent="-357188">
              <a:buClr>
                <a:schemeClr val="accent2"/>
              </a:buClr>
              <a:buSzPct val="80000"/>
              <a:defRPr/>
            </a:pPr>
            <a:r>
              <a:rPr lang="es-ES_tradnl" sz="2400" dirty="0">
                <a:latin typeface="Courier New" pitchFamily="49" charset="0"/>
              </a:rPr>
              <a:t>}</a:t>
            </a:r>
          </a:p>
          <a:p>
            <a:pPr marL="457200" indent="-457200">
              <a:buClr>
                <a:schemeClr val="accent1"/>
              </a:buClr>
              <a:buSzPct val="80000"/>
              <a:defRPr/>
            </a:pPr>
            <a:endParaRPr lang="es-ES_tradnl" sz="2400" dirty="0"/>
          </a:p>
          <a:p>
            <a:pPr marL="457200" indent="-457200">
              <a:buClr>
                <a:schemeClr val="accent1"/>
              </a:buClr>
              <a:buSzPct val="80000"/>
              <a:buFont typeface="Wingdings" pitchFamily="2" charset="2"/>
              <a:buChar char=""/>
              <a:defRPr/>
            </a:pPr>
            <a:r>
              <a:rPr lang="es-ES_tradnl" sz="2400" dirty="0"/>
              <a:t>Mismo comportamiento que en C</a:t>
            </a:r>
          </a:p>
        </p:txBody>
      </p:sp>
      <p:sp>
        <p:nvSpPr>
          <p:cNvPr id="8" name="AutoShape 4"/>
          <p:cNvSpPr>
            <a:spLocks noChangeArrowheads="1"/>
          </p:cNvSpPr>
          <p:nvPr/>
        </p:nvSpPr>
        <p:spPr bwMode="auto">
          <a:xfrm>
            <a:off x="7969251" y="2852836"/>
            <a:ext cx="2016125" cy="792162"/>
          </a:xfrm>
          <a:prstGeom prst="flowChartDecision">
            <a:avLst/>
          </a:prstGeom>
          <a:solidFill>
            <a:schemeClr val="folHlink"/>
          </a:solidFill>
          <a:ln w="9525">
            <a:solidFill>
              <a:schemeClr val="tx1"/>
            </a:solidFill>
            <a:miter lim="800000"/>
            <a:headEnd/>
            <a:tailEnd/>
          </a:ln>
        </p:spPr>
        <p:txBody>
          <a:bodyPr wrap="none" anchor="ctr"/>
          <a:lstStyle/>
          <a:p>
            <a:r>
              <a:rPr lang="es-ES">
                <a:latin typeface="Courier New" pitchFamily="49" charset="0"/>
              </a:rPr>
              <a:t>condición</a:t>
            </a:r>
          </a:p>
        </p:txBody>
      </p:sp>
      <p:sp>
        <p:nvSpPr>
          <p:cNvPr id="9" name="AutoShape 5"/>
          <p:cNvSpPr>
            <a:spLocks noChangeArrowheads="1"/>
          </p:cNvSpPr>
          <p:nvPr/>
        </p:nvSpPr>
        <p:spPr bwMode="auto">
          <a:xfrm>
            <a:off x="8040688" y="4221261"/>
            <a:ext cx="1873250" cy="647700"/>
          </a:xfrm>
          <a:prstGeom prst="flowChartProcess">
            <a:avLst/>
          </a:prstGeom>
          <a:solidFill>
            <a:schemeClr val="folHlink"/>
          </a:solidFill>
          <a:ln w="9525">
            <a:solidFill>
              <a:schemeClr val="tx1"/>
            </a:solidFill>
            <a:miter lim="800000"/>
            <a:headEnd/>
            <a:tailEnd/>
          </a:ln>
        </p:spPr>
        <p:txBody>
          <a:bodyPr wrap="none" anchor="ctr"/>
          <a:lstStyle/>
          <a:p>
            <a:r>
              <a:rPr lang="es-ES">
                <a:latin typeface="Courier New" pitchFamily="49" charset="0"/>
              </a:rPr>
              <a:t>sentencia</a:t>
            </a:r>
          </a:p>
        </p:txBody>
      </p:sp>
      <p:cxnSp>
        <p:nvCxnSpPr>
          <p:cNvPr id="12" name="AutoShape 6"/>
          <p:cNvCxnSpPr>
            <a:cxnSpLocks noChangeShapeType="1"/>
            <a:stCxn id="8" idx="2"/>
            <a:endCxn id="9" idx="0"/>
          </p:cNvCxnSpPr>
          <p:nvPr/>
        </p:nvCxnSpPr>
        <p:spPr bwMode="auto">
          <a:xfrm>
            <a:off x="8977313" y="3644999"/>
            <a:ext cx="0" cy="576263"/>
          </a:xfrm>
          <a:prstGeom prst="straightConnector1">
            <a:avLst/>
          </a:prstGeom>
          <a:noFill/>
          <a:ln w="9525">
            <a:solidFill>
              <a:schemeClr val="tx1"/>
            </a:solidFill>
            <a:round/>
            <a:headEnd/>
            <a:tailEnd type="triangle" w="med" len="med"/>
          </a:ln>
        </p:spPr>
      </p:cxnSp>
      <p:sp>
        <p:nvSpPr>
          <p:cNvPr id="13" name="Line 9"/>
          <p:cNvSpPr>
            <a:spLocks noChangeShapeType="1"/>
          </p:cNvSpPr>
          <p:nvPr/>
        </p:nvSpPr>
        <p:spPr bwMode="auto">
          <a:xfrm>
            <a:off x="8977313" y="2348012"/>
            <a:ext cx="0" cy="504825"/>
          </a:xfrm>
          <a:prstGeom prst="line">
            <a:avLst/>
          </a:prstGeom>
          <a:noFill/>
          <a:ln w="9525">
            <a:solidFill>
              <a:schemeClr val="tx1"/>
            </a:solidFill>
            <a:round/>
            <a:headEnd/>
            <a:tailEnd type="triangle" w="med" len="med"/>
          </a:ln>
        </p:spPr>
        <p:txBody>
          <a:bodyPr/>
          <a:lstStyle/>
          <a:p>
            <a:endParaRPr lang="es-ES"/>
          </a:p>
        </p:txBody>
      </p:sp>
      <p:cxnSp>
        <p:nvCxnSpPr>
          <p:cNvPr id="14" name="AutoShape 10"/>
          <p:cNvCxnSpPr>
            <a:cxnSpLocks noChangeShapeType="1"/>
            <a:stCxn id="9" idx="3"/>
            <a:endCxn id="8" idx="3"/>
          </p:cNvCxnSpPr>
          <p:nvPr/>
        </p:nvCxnSpPr>
        <p:spPr bwMode="auto">
          <a:xfrm flipV="1">
            <a:off x="9913939" y="3249711"/>
            <a:ext cx="71437" cy="1295400"/>
          </a:xfrm>
          <a:prstGeom prst="bentConnector3">
            <a:avLst>
              <a:gd name="adj1" fmla="val 420000"/>
            </a:avLst>
          </a:prstGeom>
          <a:noFill/>
          <a:ln w="9525">
            <a:solidFill>
              <a:schemeClr val="tx1"/>
            </a:solidFill>
            <a:miter lim="800000"/>
            <a:headEnd/>
            <a:tailEnd type="triangle" w="med" len="med"/>
          </a:ln>
        </p:spPr>
      </p:cxnSp>
      <p:cxnSp>
        <p:nvCxnSpPr>
          <p:cNvPr id="15" name="AutoShape 11"/>
          <p:cNvCxnSpPr>
            <a:cxnSpLocks noChangeShapeType="1"/>
            <a:stCxn id="8" idx="1"/>
          </p:cNvCxnSpPr>
          <p:nvPr/>
        </p:nvCxnSpPr>
        <p:spPr bwMode="auto">
          <a:xfrm rot="10800000" flipH="1" flipV="1">
            <a:off x="7969251" y="3249711"/>
            <a:ext cx="1008063" cy="2195512"/>
          </a:xfrm>
          <a:prstGeom prst="bentConnector4">
            <a:avLst>
              <a:gd name="adj1" fmla="val -22676"/>
              <a:gd name="adj2" fmla="val 81995"/>
            </a:avLst>
          </a:prstGeom>
          <a:noFill/>
          <a:ln w="9525">
            <a:solidFill>
              <a:schemeClr val="tx1"/>
            </a:solidFill>
            <a:miter lim="800000"/>
            <a:headEnd/>
            <a:tailEnd type="triangle" w="med" len="med"/>
          </a:ln>
        </p:spPr>
      </p:cxnSp>
      <p:sp>
        <p:nvSpPr>
          <p:cNvPr id="16" name="Text Box 14"/>
          <p:cNvSpPr txBox="1">
            <a:spLocks noChangeArrowheads="1"/>
          </p:cNvSpPr>
          <p:nvPr/>
        </p:nvSpPr>
        <p:spPr bwMode="auto">
          <a:xfrm>
            <a:off x="8905875" y="3595786"/>
            <a:ext cx="1079500" cy="369332"/>
          </a:xfrm>
          <a:prstGeom prst="rect">
            <a:avLst/>
          </a:prstGeom>
          <a:noFill/>
          <a:ln w="9525">
            <a:noFill/>
            <a:miter lim="800000"/>
            <a:headEnd/>
            <a:tailEnd/>
          </a:ln>
        </p:spPr>
        <p:txBody>
          <a:bodyPr>
            <a:spAutoFit/>
          </a:bodyPr>
          <a:lstStyle/>
          <a:p>
            <a:pPr>
              <a:spcBef>
                <a:spcPct val="50000"/>
              </a:spcBef>
            </a:pPr>
            <a:r>
              <a:rPr lang="es-ES">
                <a:latin typeface="Courier New" pitchFamily="49" charset="0"/>
              </a:rPr>
              <a:t>cierta</a:t>
            </a:r>
          </a:p>
        </p:txBody>
      </p:sp>
      <p:sp>
        <p:nvSpPr>
          <p:cNvPr id="17" name="Text Box 15"/>
          <p:cNvSpPr txBox="1">
            <a:spLocks noChangeArrowheads="1"/>
          </p:cNvSpPr>
          <p:nvPr/>
        </p:nvSpPr>
        <p:spPr bwMode="auto">
          <a:xfrm>
            <a:off x="7610475" y="3595786"/>
            <a:ext cx="1079500" cy="369332"/>
          </a:xfrm>
          <a:prstGeom prst="rect">
            <a:avLst/>
          </a:prstGeom>
          <a:noFill/>
          <a:ln w="9525">
            <a:noFill/>
            <a:miter lim="800000"/>
            <a:headEnd/>
            <a:tailEnd/>
          </a:ln>
        </p:spPr>
        <p:txBody>
          <a:bodyPr>
            <a:spAutoFit/>
          </a:bodyPr>
          <a:lstStyle/>
          <a:p>
            <a:pPr>
              <a:spcBef>
                <a:spcPct val="50000"/>
              </a:spcBef>
            </a:pPr>
            <a:r>
              <a:rPr lang="es-ES">
                <a:latin typeface="Courier New" pitchFamily="49" charset="0"/>
              </a:rPr>
              <a:t>falsa</a:t>
            </a:r>
          </a:p>
        </p:txBody>
      </p:sp>
      <p:sp>
        <p:nvSpPr>
          <p:cNvPr id="18"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Tree>
    <p:extLst>
      <p:ext uri="{BB962C8B-B14F-4D97-AF65-F5344CB8AC3E}">
        <p14:creationId xmlns:p14="http://schemas.microsoft.com/office/powerpoint/2010/main" val="3193068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2057400" y="1447800"/>
            <a:ext cx="6768752" cy="4570482"/>
          </a:xfrm>
          <a:prstGeom prst="rect">
            <a:avLst/>
          </a:prstGeom>
        </p:spPr>
        <p:txBody>
          <a:bodyPr wrap="square">
            <a:spAutoFit/>
          </a:bodyPr>
          <a:lstStyle/>
          <a:p>
            <a:pPr marL="357188" indent="-357188">
              <a:spcBef>
                <a:spcPct val="0"/>
              </a:spcBef>
              <a:spcAft>
                <a:spcPts val="600"/>
              </a:spcAft>
              <a:buFont typeface="Monotype Sorts"/>
              <a:buAutoNum type="arabicPeriod"/>
            </a:pPr>
            <a:r>
              <a:rPr lang="es-ES" sz="3200" dirty="0"/>
              <a:t>Estructuras condicionales </a:t>
            </a:r>
          </a:p>
          <a:p>
            <a:pPr marL="757238" lvl="1" indent="-357188">
              <a:spcBef>
                <a:spcPct val="0"/>
              </a:spcBef>
              <a:spcAft>
                <a:spcPts val="600"/>
              </a:spcAft>
              <a:buFont typeface="Monotype Sorts"/>
              <a:buAutoNum type="arabicPeriod"/>
            </a:pPr>
            <a:r>
              <a:rPr lang="es-ES" sz="3200" dirty="0" err="1"/>
              <a:t>if-else</a:t>
            </a:r>
            <a:r>
              <a:rPr lang="es-ES" sz="3200" dirty="0"/>
              <a:t> </a:t>
            </a:r>
          </a:p>
          <a:p>
            <a:pPr marL="757238" lvl="1" indent="-357188">
              <a:spcBef>
                <a:spcPct val="0"/>
              </a:spcBef>
              <a:spcAft>
                <a:spcPts val="600"/>
              </a:spcAft>
              <a:buFont typeface="Monotype Sorts"/>
              <a:buAutoNum type="arabicPeriod"/>
            </a:pPr>
            <a:r>
              <a:rPr lang="es-ES" sz="3200" dirty="0" err="1"/>
              <a:t>switch</a:t>
            </a:r>
            <a:r>
              <a:rPr lang="es-ES" sz="3200" dirty="0"/>
              <a:t>-case</a:t>
            </a:r>
          </a:p>
          <a:p>
            <a:pPr marL="357188" indent="-357188">
              <a:spcBef>
                <a:spcPct val="0"/>
              </a:spcBef>
              <a:spcAft>
                <a:spcPts val="600"/>
              </a:spcAft>
              <a:buFont typeface="Monotype Sorts"/>
              <a:buAutoNum type="arabicPeriod"/>
            </a:pPr>
            <a:r>
              <a:rPr lang="es-ES" sz="3200" dirty="0"/>
              <a:t>Estructuras repetitivas</a:t>
            </a:r>
          </a:p>
          <a:p>
            <a:pPr marL="757238" lvl="1" indent="-357188">
              <a:spcBef>
                <a:spcPct val="0"/>
              </a:spcBef>
              <a:spcAft>
                <a:spcPts val="600"/>
              </a:spcAft>
              <a:buFont typeface="Monotype Sorts"/>
              <a:buAutoNum type="arabicPeriod"/>
            </a:pPr>
            <a:r>
              <a:rPr lang="es-ES" sz="3200" dirty="0" err="1"/>
              <a:t>for</a:t>
            </a:r>
            <a:endParaRPr lang="es-ES" sz="3200" dirty="0"/>
          </a:p>
          <a:p>
            <a:pPr marL="757238" lvl="1" indent="-357188">
              <a:spcBef>
                <a:spcPct val="0"/>
              </a:spcBef>
              <a:spcAft>
                <a:spcPts val="600"/>
              </a:spcAft>
              <a:buFont typeface="Monotype Sorts"/>
              <a:buAutoNum type="arabicPeriod"/>
            </a:pPr>
            <a:r>
              <a:rPr lang="es-ES" sz="3200" dirty="0" err="1"/>
              <a:t>while</a:t>
            </a:r>
            <a:endParaRPr lang="es-ES" sz="3200" dirty="0"/>
          </a:p>
          <a:p>
            <a:pPr marL="757238" lvl="1" indent="-357188">
              <a:spcBef>
                <a:spcPct val="0"/>
              </a:spcBef>
              <a:spcAft>
                <a:spcPts val="600"/>
              </a:spcAft>
              <a:buFont typeface="Monotype Sorts"/>
              <a:buAutoNum type="arabicPeriod"/>
            </a:pPr>
            <a:r>
              <a:rPr lang="es-ES" sz="3200" dirty="0"/>
              <a:t>do-</a:t>
            </a:r>
            <a:r>
              <a:rPr lang="es-ES" sz="3200" dirty="0" err="1"/>
              <a:t>while</a:t>
            </a:r>
            <a:endParaRPr lang="es-ES" sz="3200" dirty="0"/>
          </a:p>
          <a:p>
            <a:pPr marL="757238" lvl="1" indent="-357188">
              <a:spcBef>
                <a:spcPct val="0"/>
              </a:spcBef>
              <a:spcAft>
                <a:spcPts val="600"/>
              </a:spcAft>
              <a:buFont typeface="Monotype Sorts"/>
              <a:buAutoNum type="arabicPeriod"/>
            </a:pPr>
            <a:r>
              <a:rPr lang="es-ES" sz="3200" dirty="0" err="1"/>
              <a:t>foreach</a:t>
            </a:r>
            <a:endParaRPr lang="en-US" sz="3200" dirty="0"/>
          </a:p>
        </p:txBody>
      </p:sp>
      <p:sp>
        <p:nvSpPr>
          <p:cNvPr id="8" name="object 4"/>
          <p:cNvSpPr txBox="1">
            <a:spLocks/>
          </p:cNvSpPr>
          <p:nvPr/>
        </p:nvSpPr>
        <p:spPr>
          <a:xfrm>
            <a:off x="-13462" y="165938"/>
            <a:ext cx="12218924" cy="697230"/>
          </a:xfrm>
          <a:prstGeom prst="rect">
            <a:avLst/>
          </a:prstGeom>
        </p:spPr>
        <p:txBody>
          <a:bodyPr vert="horz" wrap="square" lIns="0" tIns="13335" rIns="0" bIns="0" rtlCol="0">
            <a:spAutoFit/>
          </a:bodyPr>
          <a:lstStyle>
            <a:lvl1pPr>
              <a:defRPr sz="4400" b="0" i="0" u="heavy">
                <a:solidFill>
                  <a:schemeClr val="tx1"/>
                </a:solidFill>
                <a:latin typeface="Calibri Light"/>
                <a:ea typeface="+mj-ea"/>
                <a:cs typeface="Calibri Light"/>
              </a:defRPr>
            </a:lvl1pPr>
          </a:lstStyle>
          <a:p>
            <a:pPr marL="13970" algn="ctr">
              <a:spcBef>
                <a:spcPts val="105"/>
              </a:spcBef>
              <a:tabLst>
                <a:tab pos="5323205" algn="l"/>
                <a:tab pos="12205335" algn="l"/>
              </a:tabLst>
            </a:pPr>
            <a:r>
              <a:rPr lang="es-ES" b="1" u="none" kern="0" smtClean="0"/>
              <a:t> </a:t>
            </a:r>
            <a:r>
              <a:rPr lang="es-ES" b="1" u="none" kern="0" spc="-20" smtClean="0"/>
              <a:t>INDICE	</a:t>
            </a:r>
            <a:endParaRPr lang="es-ES" b="1" u="none" kern="0" spc="-20" dirty="0"/>
          </a:p>
        </p:txBody>
      </p:sp>
    </p:spTree>
    <p:extLst>
      <p:ext uri="{BB962C8B-B14F-4D97-AF65-F5344CB8AC3E}">
        <p14:creationId xmlns:p14="http://schemas.microsoft.com/office/powerpoint/2010/main" val="2962204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217004" y="1211653"/>
            <a:ext cx="7020272" cy="461665"/>
          </a:xfrm>
          <a:prstGeom prst="rect">
            <a:avLst/>
          </a:prstGeom>
        </p:spPr>
        <p:txBody>
          <a:bodyPr wrap="square">
            <a:spAutoFit/>
          </a:bodyPr>
          <a:lstStyle/>
          <a:p>
            <a:pPr marL="457200" indent="-457200"/>
            <a:r>
              <a:rPr lang="es-ES" sz="2400" b="1" kern="0" dirty="0" smtClean="0">
                <a:solidFill>
                  <a:srgbClr val="000000"/>
                </a:solidFill>
              </a:rPr>
              <a:t>WHILE</a:t>
            </a:r>
            <a:endParaRPr lang="es-ES" sz="2400" dirty="0"/>
          </a:p>
        </p:txBody>
      </p:sp>
      <p:pic>
        <p:nvPicPr>
          <p:cNvPr id="18" name="Picture 4"/>
          <p:cNvPicPr>
            <a:picLocks noChangeAspect="1" noChangeArrowheads="1"/>
          </p:cNvPicPr>
          <p:nvPr/>
        </p:nvPicPr>
        <p:blipFill>
          <a:blip r:embed="rId2" cstate="print"/>
          <a:srcRect/>
          <a:stretch>
            <a:fillRect/>
          </a:stretch>
        </p:blipFill>
        <p:spPr>
          <a:xfrm>
            <a:off x="6606480" y="4746898"/>
            <a:ext cx="3810000" cy="1922462"/>
          </a:xfrm>
          <a:prstGeom prst="rect">
            <a:avLst/>
          </a:prstGeom>
          <a:noFill/>
        </p:spPr>
      </p:pic>
      <p:sp>
        <p:nvSpPr>
          <p:cNvPr id="19" name="18 Rectángulo"/>
          <p:cNvSpPr/>
          <p:nvPr/>
        </p:nvSpPr>
        <p:spPr>
          <a:xfrm>
            <a:off x="2208213" y="1886347"/>
            <a:ext cx="5037854" cy="387798"/>
          </a:xfrm>
          <a:prstGeom prst="rect">
            <a:avLst/>
          </a:prstGeom>
        </p:spPr>
        <p:txBody>
          <a:bodyPr wrap="none">
            <a:spAutoFit/>
          </a:bodyPr>
          <a:lstStyle/>
          <a:p>
            <a:pPr>
              <a:lnSpc>
                <a:spcPct val="80000"/>
              </a:lnSpc>
              <a:defRPr/>
            </a:pPr>
            <a:r>
              <a:rPr lang="es-ES_tradnl" sz="2400" dirty="0"/>
              <a:t>Ejemplo de estructura repetitiva </a:t>
            </a:r>
            <a:r>
              <a:rPr lang="es-ES_tradnl" sz="2400" dirty="0" err="1">
                <a:solidFill>
                  <a:schemeClr val="accent6"/>
                </a:solidFill>
              </a:rPr>
              <a:t>while</a:t>
            </a:r>
            <a:r>
              <a:rPr lang="es-ES_tradnl" sz="2400" dirty="0"/>
              <a:t>:</a:t>
            </a:r>
          </a:p>
        </p:txBody>
      </p:sp>
      <p:sp>
        <p:nvSpPr>
          <p:cNvPr id="20" name="Rectangle 3"/>
          <p:cNvSpPr txBox="1">
            <a:spLocks noChangeArrowheads="1"/>
          </p:cNvSpPr>
          <p:nvPr/>
        </p:nvSpPr>
        <p:spPr>
          <a:xfrm>
            <a:off x="2351089" y="2341390"/>
            <a:ext cx="6135687" cy="3751907"/>
          </a:xfrm>
          <a:prstGeom prst="rect">
            <a:avLst/>
          </a:prstGeom>
          <a:ln>
            <a:solidFill>
              <a:schemeClr val="tx1"/>
            </a:solidFill>
          </a:ln>
        </p:spPr>
        <p:txBody>
          <a:bodyPr/>
          <a:lstStyle/>
          <a:p>
            <a:pPr marL="1073150" lvl="1" indent="-357188">
              <a:spcBef>
                <a:spcPct val="0"/>
              </a:spcBef>
              <a:buClr>
                <a:schemeClr val="accent2"/>
              </a:buClr>
              <a:buSzPct val="80000"/>
              <a:defRPr/>
            </a:pPr>
            <a:r>
              <a:rPr lang="es-ES" sz="2400" dirty="0">
                <a:solidFill>
                  <a:srgbClr val="FF0000"/>
                </a:solidFill>
              </a:rPr>
              <a:t>&lt;?</a:t>
            </a:r>
            <a:r>
              <a:rPr lang="es-ES" sz="2400" dirty="0" err="1">
                <a:solidFill>
                  <a:srgbClr val="FF0000"/>
                </a:solidFill>
              </a:rPr>
              <a:t>php</a:t>
            </a:r>
            <a:endParaRPr lang="es-ES" sz="2400" dirty="0">
              <a:solidFill>
                <a:srgbClr val="FF0000"/>
              </a:solidFill>
            </a:endParaRPr>
          </a:p>
          <a:p>
            <a:pPr marL="1073150" lvl="1" indent="-357188">
              <a:spcBef>
                <a:spcPct val="0"/>
              </a:spcBef>
              <a:buClr>
                <a:schemeClr val="accent2"/>
              </a:buClr>
              <a:buSzPct val="80000"/>
              <a:defRPr/>
            </a:pPr>
            <a:r>
              <a:rPr lang="es-ES" sz="2400" dirty="0">
                <a:solidFill>
                  <a:srgbClr val="FF0000"/>
                </a:solidFill>
              </a:rPr>
              <a:t>	</a:t>
            </a:r>
            <a:r>
              <a:rPr lang="es-ES" sz="2400" dirty="0" err="1">
                <a:solidFill>
                  <a:srgbClr val="FF0000"/>
                </a:solidFill>
              </a:rPr>
              <a:t>print</a:t>
            </a:r>
            <a:r>
              <a:rPr lang="es-ES" sz="2400" dirty="0">
                <a:solidFill>
                  <a:srgbClr val="FF0000"/>
                </a:solidFill>
              </a:rPr>
              <a:t> ("&lt;UL&gt;\n");</a:t>
            </a:r>
          </a:p>
          <a:p>
            <a:pPr marL="1073150" lvl="1" indent="-357188">
              <a:spcBef>
                <a:spcPct val="0"/>
              </a:spcBef>
              <a:buClr>
                <a:schemeClr val="accent2"/>
              </a:buClr>
              <a:buSzPct val="80000"/>
              <a:defRPr/>
            </a:pPr>
            <a:r>
              <a:rPr lang="es-ES" sz="2400" dirty="0">
                <a:solidFill>
                  <a:srgbClr val="FF0000"/>
                </a:solidFill>
              </a:rPr>
              <a:t>	$i=1;</a:t>
            </a:r>
          </a:p>
          <a:p>
            <a:pPr marL="1073150" lvl="1" indent="-357188">
              <a:spcBef>
                <a:spcPct val="0"/>
              </a:spcBef>
              <a:buClr>
                <a:schemeClr val="accent2"/>
              </a:buClr>
              <a:buSzPct val="80000"/>
              <a:defRPr/>
            </a:pPr>
            <a:r>
              <a:rPr lang="es-ES" sz="2400" dirty="0">
                <a:solidFill>
                  <a:srgbClr val="FF0000"/>
                </a:solidFill>
              </a:rPr>
              <a:t>	</a:t>
            </a:r>
            <a:r>
              <a:rPr lang="es-ES" sz="2400" dirty="0" err="1">
                <a:solidFill>
                  <a:srgbClr val="FF0000"/>
                </a:solidFill>
              </a:rPr>
              <a:t>while</a:t>
            </a:r>
            <a:r>
              <a:rPr lang="es-ES" sz="2400" dirty="0">
                <a:solidFill>
                  <a:srgbClr val="FF0000"/>
                </a:solidFill>
              </a:rPr>
              <a:t> ($i &lt;= 5)</a:t>
            </a:r>
          </a:p>
          <a:p>
            <a:pPr marL="1073150" lvl="1" indent="-357188">
              <a:spcBef>
                <a:spcPct val="0"/>
              </a:spcBef>
              <a:buClr>
                <a:schemeClr val="accent2"/>
              </a:buClr>
              <a:buSzPct val="80000"/>
              <a:defRPr/>
            </a:pPr>
            <a:r>
              <a:rPr lang="es-ES" sz="2400" dirty="0">
                <a:solidFill>
                  <a:srgbClr val="FF0000"/>
                </a:solidFill>
              </a:rPr>
              <a:t>	{</a:t>
            </a:r>
          </a:p>
          <a:p>
            <a:pPr marL="1073150" lvl="1" indent="-357188">
              <a:spcBef>
                <a:spcPct val="0"/>
              </a:spcBef>
              <a:buClr>
                <a:schemeClr val="accent2"/>
              </a:buClr>
              <a:buSzPct val="80000"/>
              <a:defRPr/>
            </a:pPr>
            <a:r>
              <a:rPr lang="es-ES" sz="2400" dirty="0">
                <a:solidFill>
                  <a:srgbClr val="FF0000"/>
                </a:solidFill>
              </a:rPr>
              <a:t>		</a:t>
            </a:r>
            <a:r>
              <a:rPr lang="es-ES" sz="2400" dirty="0" err="1">
                <a:solidFill>
                  <a:srgbClr val="FF0000"/>
                </a:solidFill>
              </a:rPr>
              <a:t>print</a:t>
            </a:r>
            <a:r>
              <a:rPr lang="es-ES" sz="2400" dirty="0">
                <a:solidFill>
                  <a:srgbClr val="FF0000"/>
                </a:solidFill>
              </a:rPr>
              <a:t> ("&lt;LI&gt;Elemento $i&lt;/LI&gt;\n");</a:t>
            </a:r>
          </a:p>
          <a:p>
            <a:pPr marL="1073150" lvl="1" indent="-357188">
              <a:spcBef>
                <a:spcPct val="0"/>
              </a:spcBef>
              <a:buClr>
                <a:schemeClr val="accent2"/>
              </a:buClr>
              <a:buSzPct val="80000"/>
              <a:defRPr/>
            </a:pPr>
            <a:r>
              <a:rPr lang="es-ES" sz="2400" dirty="0">
                <a:solidFill>
                  <a:srgbClr val="FF0000"/>
                </a:solidFill>
              </a:rPr>
              <a:t>		$i++;</a:t>
            </a:r>
          </a:p>
          <a:p>
            <a:pPr marL="1073150" lvl="1" indent="-357188">
              <a:spcBef>
                <a:spcPct val="0"/>
              </a:spcBef>
              <a:buClr>
                <a:schemeClr val="accent2"/>
              </a:buClr>
              <a:buSzPct val="80000"/>
              <a:defRPr/>
            </a:pPr>
            <a:r>
              <a:rPr lang="es-ES" sz="2400" dirty="0">
                <a:solidFill>
                  <a:srgbClr val="FF0000"/>
                </a:solidFill>
              </a:rPr>
              <a:t>	}</a:t>
            </a:r>
          </a:p>
          <a:p>
            <a:pPr marL="1073150" lvl="1" indent="-357188">
              <a:spcBef>
                <a:spcPct val="0"/>
              </a:spcBef>
              <a:buClr>
                <a:schemeClr val="accent2"/>
              </a:buClr>
              <a:buSzPct val="80000"/>
              <a:defRPr/>
            </a:pPr>
            <a:r>
              <a:rPr lang="es-ES" sz="2400" dirty="0">
                <a:solidFill>
                  <a:srgbClr val="FF0000"/>
                </a:solidFill>
              </a:rPr>
              <a:t>	</a:t>
            </a:r>
            <a:r>
              <a:rPr lang="es-ES" sz="2400" dirty="0" err="1">
                <a:solidFill>
                  <a:srgbClr val="FF0000"/>
                </a:solidFill>
              </a:rPr>
              <a:t>print</a:t>
            </a:r>
            <a:r>
              <a:rPr lang="es-ES" sz="2400" dirty="0">
                <a:solidFill>
                  <a:srgbClr val="FF0000"/>
                </a:solidFill>
              </a:rPr>
              <a:t> ("&lt;/UL&gt;\n");</a:t>
            </a:r>
          </a:p>
          <a:p>
            <a:pPr marL="1073150" lvl="1" indent="-357188">
              <a:spcBef>
                <a:spcPct val="0"/>
              </a:spcBef>
              <a:buClr>
                <a:schemeClr val="accent2"/>
              </a:buClr>
              <a:buSzPct val="80000"/>
              <a:defRPr/>
            </a:pPr>
            <a:r>
              <a:rPr lang="es-ES" sz="2400" dirty="0">
                <a:solidFill>
                  <a:srgbClr val="FF0000"/>
                </a:solidFill>
              </a:rPr>
              <a:t>?&gt;</a:t>
            </a:r>
            <a:endParaRPr lang="es-ES_tradnl" sz="2400" dirty="0">
              <a:solidFill>
                <a:srgbClr val="FF0000"/>
              </a:solidFill>
            </a:endParaRPr>
          </a:p>
        </p:txBody>
      </p:sp>
      <p:sp>
        <p:nvSpPr>
          <p:cNvPr id="9"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Tree>
    <p:extLst>
      <p:ext uri="{BB962C8B-B14F-4D97-AF65-F5344CB8AC3E}">
        <p14:creationId xmlns:p14="http://schemas.microsoft.com/office/powerpoint/2010/main" val="3870606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1566573" y="2983834"/>
            <a:ext cx="4062955" cy="2448719"/>
            <a:chOff x="856800" y="2966764"/>
            <a:chExt cx="4062955" cy="2448719"/>
          </a:xfrm>
        </p:grpSpPr>
        <p:pic>
          <p:nvPicPr>
            <p:cNvPr id="5" name="object 5"/>
            <p:cNvPicPr/>
            <p:nvPr/>
          </p:nvPicPr>
          <p:blipFill>
            <a:blip r:embed="rId2" cstate="print"/>
            <a:stretch>
              <a:fillRect/>
            </a:stretch>
          </p:blipFill>
          <p:spPr>
            <a:xfrm>
              <a:off x="856800" y="2966764"/>
              <a:ext cx="4062955" cy="2448719"/>
            </a:xfrm>
            <a:prstGeom prst="rect">
              <a:avLst/>
            </a:prstGeom>
          </p:spPr>
        </p:pic>
        <p:sp>
          <p:nvSpPr>
            <p:cNvPr id="6" name="object 6"/>
            <p:cNvSpPr/>
            <p:nvPr/>
          </p:nvSpPr>
          <p:spPr>
            <a:xfrm>
              <a:off x="2051278" y="3239998"/>
              <a:ext cx="648970" cy="648970"/>
            </a:xfrm>
            <a:custGeom>
              <a:avLst/>
              <a:gdLst/>
              <a:ahLst/>
              <a:cxnLst/>
              <a:rect l="l" t="t" r="r" b="b"/>
              <a:pathLst>
                <a:path w="648969" h="648970">
                  <a:moveTo>
                    <a:pt x="648716" y="0"/>
                  </a:moveTo>
                  <a:lnTo>
                    <a:pt x="0" y="648716"/>
                  </a:lnTo>
                </a:path>
              </a:pathLst>
            </a:custGeom>
            <a:ln w="3175">
              <a:solidFill>
                <a:srgbClr val="3364A3"/>
              </a:solidFill>
            </a:ln>
          </p:spPr>
          <p:txBody>
            <a:bodyPr wrap="square" lIns="0" tIns="0" rIns="0" bIns="0" rtlCol="0"/>
            <a:lstStyle/>
            <a:p>
              <a:endParaRPr/>
            </a:p>
          </p:txBody>
        </p:sp>
        <p:sp>
          <p:nvSpPr>
            <p:cNvPr id="7" name="object 7"/>
            <p:cNvSpPr/>
            <p:nvPr/>
          </p:nvSpPr>
          <p:spPr>
            <a:xfrm>
              <a:off x="1980006" y="3845521"/>
              <a:ext cx="114935" cy="114935"/>
            </a:xfrm>
            <a:custGeom>
              <a:avLst/>
              <a:gdLst/>
              <a:ahLst/>
              <a:cxnLst/>
              <a:rect l="l" t="t" r="r" b="b"/>
              <a:pathLst>
                <a:path w="114935" h="114935">
                  <a:moveTo>
                    <a:pt x="38150" y="0"/>
                  </a:moveTo>
                  <a:lnTo>
                    <a:pt x="0" y="114477"/>
                  </a:lnTo>
                  <a:lnTo>
                    <a:pt x="114477" y="76314"/>
                  </a:lnTo>
                  <a:lnTo>
                    <a:pt x="38150" y="0"/>
                  </a:lnTo>
                  <a:close/>
                </a:path>
              </a:pathLst>
            </a:custGeom>
            <a:solidFill>
              <a:srgbClr val="3364A3"/>
            </a:solidFill>
          </p:spPr>
          <p:txBody>
            <a:bodyPr wrap="square" lIns="0" tIns="0" rIns="0" bIns="0" rtlCol="0"/>
            <a:lstStyle/>
            <a:p>
              <a:endParaRPr/>
            </a:p>
          </p:txBody>
        </p:sp>
      </p:grpSp>
      <p:sp>
        <p:nvSpPr>
          <p:cNvPr id="10" name="object 10"/>
          <p:cNvSpPr txBox="1"/>
          <p:nvPr/>
        </p:nvSpPr>
        <p:spPr>
          <a:xfrm>
            <a:off x="7428070" y="2797717"/>
            <a:ext cx="3462472" cy="1183528"/>
          </a:xfrm>
          <a:prstGeom prst="rect">
            <a:avLst/>
          </a:prstGeom>
          <a:ln>
            <a:solidFill>
              <a:schemeClr val="tx1"/>
            </a:solidFill>
          </a:ln>
        </p:spPr>
        <p:txBody>
          <a:bodyPr vert="horz" wrap="square" lIns="0" tIns="26034" rIns="0" bIns="0" rtlCol="0">
            <a:spAutoFit/>
          </a:bodyPr>
          <a:lstStyle/>
          <a:p>
            <a:pPr marL="12700" marR="5080">
              <a:lnSpc>
                <a:spcPct val="93600"/>
              </a:lnSpc>
              <a:spcBef>
                <a:spcPts val="204"/>
              </a:spcBef>
            </a:pPr>
            <a:r>
              <a:rPr sz="2000" spc="-5" dirty="0">
                <a:latin typeface="Arial" panose="020B0604020202020204" pitchFamily="34" charset="0"/>
                <a:cs typeface="Arial" panose="020B0604020202020204" pitchFamily="34" charset="0"/>
              </a:rPr>
              <a:t>Aqui per exemple, </a:t>
            </a:r>
            <a:r>
              <a:rPr sz="2000" dirty="0">
                <a:latin typeface="Arial" panose="020B0604020202020204" pitchFamily="34" charset="0"/>
                <a:cs typeface="Arial" panose="020B0604020202020204" pitchFamily="34" charset="0"/>
              </a:rPr>
              <a:t>escrivim </a:t>
            </a:r>
            <a:r>
              <a:rPr sz="2000" spc="-5" dirty="0">
                <a:latin typeface="Arial" panose="020B0604020202020204" pitchFamily="34" charset="0"/>
                <a:cs typeface="Arial" panose="020B0604020202020204" pitchFamily="34" charset="0"/>
              </a:rPr>
              <a:t>un </a:t>
            </a:r>
            <a:r>
              <a:rPr sz="2000" dirty="0">
                <a:latin typeface="Arial" panose="020B0604020202020204" pitchFamily="34" charset="0"/>
                <a:cs typeface="Arial" panose="020B0604020202020204" pitchFamily="34" charset="0"/>
              </a:rPr>
              <a:t> missatge </a:t>
            </a:r>
            <a:r>
              <a:rPr sz="2000" spc="-5" dirty="0">
                <a:latin typeface="Arial" panose="020B0604020202020204" pitchFamily="34" charset="0"/>
                <a:cs typeface="Arial" panose="020B0604020202020204" pitchFamily="34" charset="0"/>
              </a:rPr>
              <a:t>amb número de </a:t>
            </a:r>
            <a:r>
              <a:rPr sz="2000" dirty="0">
                <a:latin typeface="Arial" panose="020B0604020202020204" pitchFamily="34" charset="0"/>
                <a:cs typeface="Arial" panose="020B0604020202020204" pitchFamily="34" charset="0"/>
              </a:rPr>
              <a:t>1 </a:t>
            </a:r>
            <a:r>
              <a:rPr sz="2000" spc="-5" dirty="0">
                <a:latin typeface="Arial" panose="020B0604020202020204" pitchFamily="34" charset="0"/>
                <a:cs typeface="Arial" panose="020B0604020202020204" pitchFamily="34" charset="0"/>
              </a:rPr>
              <a:t>al </a:t>
            </a:r>
            <a:r>
              <a:rPr sz="2000" dirty="0">
                <a:latin typeface="Arial" panose="020B0604020202020204" pitchFamily="34" charset="0"/>
                <a:cs typeface="Arial" panose="020B0604020202020204" pitchFamily="34" charset="0"/>
              </a:rPr>
              <a:t>5 </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que</a:t>
            </a:r>
            <a:r>
              <a:rPr sz="2000" spc="25" dirty="0">
                <a:latin typeface="Arial" panose="020B0604020202020204" pitchFamily="34" charset="0"/>
                <a:cs typeface="Arial" panose="020B0604020202020204" pitchFamily="34" charset="0"/>
              </a:rPr>
              <a:t> </a:t>
            </a:r>
            <a:r>
              <a:rPr sz="2000" spc="-5" dirty="0" err="1">
                <a:latin typeface="Arial" panose="020B0604020202020204" pitchFamily="34" charset="0"/>
                <a:cs typeface="Arial" panose="020B0604020202020204" pitchFamily="34" charset="0"/>
              </a:rPr>
              <a:t>es</a:t>
            </a:r>
            <a:r>
              <a:rPr sz="2000" spc="45" dirty="0">
                <a:latin typeface="Arial" panose="020B0604020202020204" pitchFamily="34" charset="0"/>
                <a:cs typeface="Arial" panose="020B0604020202020204" pitchFamily="34" charset="0"/>
              </a:rPr>
              <a:t> </a:t>
            </a:r>
            <a:r>
              <a:rPr sz="2000" spc="-5" dirty="0" err="1" smtClean="0">
                <a:latin typeface="Arial" panose="020B0604020202020204" pitchFamily="34" charset="0"/>
                <a:cs typeface="Arial" panose="020B0604020202020204" pitchFamily="34" charset="0"/>
              </a:rPr>
              <a:t>calcula</a:t>
            </a:r>
            <a:r>
              <a:rPr lang="es-ES" sz="2000" spc="-5" dirty="0" smtClean="0">
                <a:latin typeface="Arial" panose="020B0604020202020204" pitchFamily="34" charset="0"/>
                <a:cs typeface="Arial" panose="020B0604020202020204" pitchFamily="34" charset="0"/>
              </a:rPr>
              <a:t> </a:t>
            </a:r>
            <a:r>
              <a:rPr sz="2000" spc="-5" dirty="0" err="1" smtClean="0">
                <a:latin typeface="Arial" panose="020B0604020202020204" pitchFamily="34" charset="0"/>
                <a:cs typeface="Arial" panose="020B0604020202020204" pitchFamily="34" charset="0"/>
              </a:rPr>
              <a:t>en</a:t>
            </a:r>
            <a:r>
              <a:rPr lang="es-ES" sz="2000" spc="-5" dirty="0" smtClean="0">
                <a:latin typeface="Arial" panose="020B0604020202020204" pitchFamily="34" charset="0"/>
                <a:cs typeface="Arial" panose="020B0604020202020204" pitchFamily="34" charset="0"/>
              </a:rPr>
              <a:t> </a:t>
            </a:r>
            <a:r>
              <a:rPr sz="2000" spc="-5" dirty="0" err="1" smtClean="0">
                <a:latin typeface="Arial" panose="020B0604020202020204" pitchFamily="34" charset="0"/>
                <a:cs typeface="Arial" panose="020B0604020202020204" pitchFamily="34" charset="0"/>
              </a:rPr>
              <a:t>cada</a:t>
            </a:r>
            <a:r>
              <a:rPr lang="es-ES" sz="2000" spc="-5" dirty="0" smtClean="0">
                <a:latin typeface="Arial" panose="020B0604020202020204" pitchFamily="34" charset="0"/>
                <a:cs typeface="Arial" panose="020B0604020202020204" pitchFamily="34" charset="0"/>
              </a:rPr>
              <a:t> </a:t>
            </a:r>
            <a:r>
              <a:rPr sz="2000" spc="-5" dirty="0" err="1" smtClean="0">
                <a:latin typeface="Arial" panose="020B0604020202020204" pitchFamily="34" charset="0"/>
                <a:cs typeface="Arial" panose="020B0604020202020204" pitchFamily="34" charset="0"/>
              </a:rPr>
              <a:t>iteiteració</a:t>
            </a:r>
            <a:r>
              <a:rPr lang="es-ES" sz="2000" spc="-5" dirty="0" smtClean="0">
                <a:latin typeface="Arial" panose="020B0604020202020204" pitchFamily="34" charset="0"/>
                <a:cs typeface="Arial" panose="020B0604020202020204" pitchFamily="34" charset="0"/>
              </a:rPr>
              <a:t> </a:t>
            </a:r>
            <a:r>
              <a:rPr sz="2000" spc="-5" dirty="0" smtClean="0">
                <a:latin typeface="Arial" panose="020B0604020202020204" pitchFamily="34" charset="0"/>
                <a:cs typeface="Arial" panose="020B0604020202020204" pitchFamily="34" charset="0"/>
              </a:rPr>
              <a:t>del b</a:t>
            </a:r>
            <a:r>
              <a:rPr lang="es-ES" sz="2000" spc="-5" dirty="0" smtClean="0">
                <a:latin typeface="Arial" panose="020B0604020202020204" pitchFamily="34" charset="0"/>
                <a:cs typeface="Arial" panose="020B0604020202020204" pitchFamily="34" charset="0"/>
              </a:rPr>
              <a:t>u</a:t>
            </a:r>
            <a:r>
              <a:rPr sz="2000" spc="-5" dirty="0" smtClean="0">
                <a:latin typeface="Arial" panose="020B0604020202020204" pitchFamily="34" charset="0"/>
                <a:cs typeface="Arial" panose="020B0604020202020204" pitchFamily="34" charset="0"/>
              </a:rPr>
              <a:t>cl</a:t>
            </a:r>
            <a:r>
              <a:rPr lang="es-ES" sz="2000" spc="-5" dirty="0" smtClean="0">
                <a:latin typeface="Arial" panose="020B0604020202020204" pitchFamily="34" charset="0"/>
                <a:cs typeface="Arial" panose="020B0604020202020204" pitchFamily="34" charset="0"/>
              </a:rPr>
              <a:t>e</a:t>
            </a:r>
            <a:endParaRPr sz="2000" spc="-5" dirty="0">
              <a:latin typeface="Arial" panose="020B0604020202020204" pitchFamily="34" charset="0"/>
              <a:cs typeface="Arial" panose="020B0604020202020204" pitchFamily="34" charset="0"/>
            </a:endParaRPr>
          </a:p>
        </p:txBody>
      </p:sp>
      <p:sp>
        <p:nvSpPr>
          <p:cNvPr id="11" name="object 11"/>
          <p:cNvSpPr txBox="1"/>
          <p:nvPr/>
        </p:nvSpPr>
        <p:spPr>
          <a:xfrm>
            <a:off x="2608027" y="5116202"/>
            <a:ext cx="5867400" cy="1565171"/>
          </a:xfrm>
          <a:prstGeom prst="rect">
            <a:avLst/>
          </a:prstGeom>
          <a:ln>
            <a:solidFill>
              <a:schemeClr val="tx1"/>
            </a:solidFill>
          </a:ln>
        </p:spPr>
        <p:txBody>
          <a:bodyPr vert="horz" wrap="square" lIns="0" tIns="26034" rIns="0" bIns="0" rtlCol="0">
            <a:spAutoFit/>
          </a:bodyPr>
          <a:lstStyle/>
          <a:p>
            <a:pPr marL="12700" marR="5080"/>
            <a:r>
              <a:rPr sz="2000" b="1" u="sng" spc="-30" dirty="0">
                <a:solidFill>
                  <a:srgbClr val="FF0000"/>
                </a:solidFill>
                <a:uFill>
                  <a:solidFill>
                    <a:srgbClr val="FF0000"/>
                  </a:solidFill>
                </a:uFill>
                <a:latin typeface="Arial" panose="020B0604020202020204" pitchFamily="34" charset="0"/>
                <a:cs typeface="Arial" panose="020B0604020202020204" pitchFamily="34" charset="0"/>
              </a:rPr>
              <a:t>IMPORTANT:</a:t>
            </a:r>
            <a:r>
              <a:rPr sz="2000" b="1" spc="5" dirty="0">
                <a:solidFill>
                  <a:srgbClr val="FF0000"/>
                </a:solidFill>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Hem </a:t>
            </a:r>
            <a:r>
              <a:rPr sz="2000" spc="-5" dirty="0">
                <a:latin typeface="Arial" panose="020B0604020202020204" pitchFamily="34" charset="0"/>
                <a:cs typeface="Arial" panose="020B0604020202020204" pitchFamily="34" charset="0"/>
              </a:rPr>
              <a:t>d’establir</a:t>
            </a:r>
            <a:r>
              <a:rPr sz="2000" spc="20" dirty="0">
                <a:latin typeface="Arial" panose="020B0604020202020204" pitchFamily="34" charset="0"/>
                <a:cs typeface="Arial" panose="020B0604020202020204" pitchFamily="34" charset="0"/>
              </a:rPr>
              <a:t> </a:t>
            </a:r>
            <a:r>
              <a:rPr sz="2000" b="1" spc="-5" dirty="0">
                <a:latin typeface="Arial" panose="020B0604020202020204" pitchFamily="34" charset="0"/>
                <a:cs typeface="Arial" panose="020B0604020202020204" pitchFamily="34" charset="0"/>
              </a:rPr>
              <a:t>SEMPRE </a:t>
            </a:r>
            <a:r>
              <a:rPr sz="2000" b="1" spc="-37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la</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lògica que</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trencarà el</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bucle,</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sino, </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deixarem</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l’execució</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del</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programa </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penjada en un </a:t>
            </a:r>
            <a:r>
              <a:rPr sz="2000" b="1" spc="-5" dirty="0">
                <a:latin typeface="Arial" panose="020B0604020202020204" pitchFamily="34" charset="0"/>
                <a:cs typeface="Arial" panose="020B0604020202020204" pitchFamily="34" charset="0"/>
              </a:rPr>
              <a:t>bucle </a:t>
            </a:r>
            <a:r>
              <a:rPr sz="2000" b="1" dirty="0">
                <a:latin typeface="Arial" panose="020B0604020202020204" pitchFamily="34" charset="0"/>
                <a:cs typeface="Arial" panose="020B0604020202020204" pitchFamily="34" charset="0"/>
              </a:rPr>
              <a:t>infinit</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Aqui, per </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exemple,</a:t>
            </a:r>
            <a:r>
              <a:rPr sz="2000" dirty="0">
                <a:latin typeface="Arial" panose="020B0604020202020204" pitchFamily="34" charset="0"/>
                <a:cs typeface="Arial" panose="020B0604020202020204" pitchFamily="34" charset="0"/>
              </a:rPr>
              <a:t> la</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linea</a:t>
            </a:r>
            <a:r>
              <a:rPr sz="2000" spc="20" dirty="0">
                <a:latin typeface="Arial" panose="020B0604020202020204" pitchFamily="34" charset="0"/>
                <a:cs typeface="Arial" panose="020B0604020202020204" pitchFamily="34" charset="0"/>
              </a:rPr>
              <a:t> </a:t>
            </a:r>
            <a:r>
              <a:rPr sz="2000" b="1" spc="-5" dirty="0">
                <a:latin typeface="Arial" panose="020B0604020202020204" pitchFamily="34" charset="0"/>
                <a:cs typeface="Arial" panose="020B0604020202020204" pitchFamily="34" charset="0"/>
              </a:rPr>
              <a:t>$x++</a:t>
            </a:r>
            <a:r>
              <a:rPr sz="2000" b="1" dirty="0">
                <a:latin typeface="Arial" panose="020B0604020202020204" pitchFamily="34" charset="0"/>
                <a:cs typeface="Arial" panose="020B0604020202020204" pitchFamily="34" charset="0"/>
              </a:rPr>
              <a:t> </a:t>
            </a:r>
            <a:r>
              <a:rPr sz="2000" spc="-5" dirty="0" err="1">
                <a:latin typeface="Arial" panose="020B0604020202020204" pitchFamily="34" charset="0"/>
                <a:cs typeface="Arial" panose="020B0604020202020204" pitchFamily="34" charset="0"/>
              </a:rPr>
              <a:t>s’encarrega</a:t>
            </a:r>
            <a:r>
              <a:rPr sz="2000" dirty="0">
                <a:latin typeface="Arial" panose="020B0604020202020204" pitchFamily="34" charset="0"/>
                <a:cs typeface="Arial" panose="020B0604020202020204" pitchFamily="34" charset="0"/>
              </a:rPr>
              <a:t> </a:t>
            </a:r>
            <a:r>
              <a:rPr sz="2000" spc="-5" dirty="0" smtClean="0">
                <a:latin typeface="Arial" panose="020B0604020202020204" pitchFamily="34" charset="0"/>
                <a:cs typeface="Arial" panose="020B0604020202020204" pitchFamily="34" charset="0"/>
              </a:rPr>
              <a:t>de</a:t>
            </a:r>
            <a:r>
              <a:rPr lang="es-ES" sz="2000" spc="-5" dirty="0">
                <a:latin typeface="Arial" panose="020B0604020202020204" pitchFamily="34" charset="0"/>
                <a:cs typeface="Arial" panose="020B0604020202020204" pitchFamily="34" charset="0"/>
              </a:rPr>
              <a:t> que,</a:t>
            </a:r>
            <a:r>
              <a:rPr lang="es-ES" sz="2000" dirty="0">
                <a:latin typeface="Arial" panose="020B0604020202020204" pitchFamily="34" charset="0"/>
                <a:cs typeface="Arial" panose="020B0604020202020204" pitchFamily="34" charset="0"/>
              </a:rPr>
              <a:t> </a:t>
            </a:r>
            <a:r>
              <a:rPr lang="es-ES" sz="2000" spc="-5" dirty="0" err="1">
                <a:latin typeface="Arial" panose="020B0604020202020204" pitchFamily="34" charset="0"/>
                <a:cs typeface="Arial" panose="020B0604020202020204" pitchFamily="34" charset="0"/>
              </a:rPr>
              <a:t>després</a:t>
            </a:r>
            <a:r>
              <a:rPr lang="es-ES" sz="2000" spc="10" dirty="0">
                <a:latin typeface="Arial" panose="020B0604020202020204" pitchFamily="34" charset="0"/>
                <a:cs typeface="Arial" panose="020B0604020202020204" pitchFamily="34" charset="0"/>
              </a:rPr>
              <a:t> </a:t>
            </a:r>
            <a:r>
              <a:rPr lang="es-ES" sz="2000" spc="-5" dirty="0">
                <a:latin typeface="Arial" panose="020B0604020202020204" pitchFamily="34" charset="0"/>
                <a:cs typeface="Arial" panose="020B0604020202020204" pitchFamily="34" charset="0"/>
              </a:rPr>
              <a:t>de</a:t>
            </a:r>
            <a:r>
              <a:rPr lang="es-ES" sz="2000" spc="-10" dirty="0">
                <a:latin typeface="Arial" panose="020B0604020202020204" pitchFamily="34" charset="0"/>
                <a:cs typeface="Arial" panose="020B0604020202020204" pitchFamily="34" charset="0"/>
              </a:rPr>
              <a:t> </a:t>
            </a:r>
            <a:r>
              <a:rPr lang="es-ES" sz="2000" dirty="0">
                <a:latin typeface="Arial" panose="020B0604020202020204" pitchFamily="34" charset="0"/>
                <a:cs typeface="Arial" panose="020B0604020202020204" pitchFamily="34" charset="0"/>
              </a:rPr>
              <a:t>5 </a:t>
            </a:r>
            <a:r>
              <a:rPr lang="es-ES" sz="2000" spc="-40" dirty="0">
                <a:latin typeface="Arial" panose="020B0604020202020204" pitchFamily="34" charset="0"/>
                <a:cs typeface="Arial" panose="020B0604020202020204" pitchFamily="34" charset="0"/>
              </a:rPr>
              <a:t>iteracio</a:t>
            </a:r>
            <a:r>
              <a:rPr lang="es-ES" sz="2000" spc="-60" baseline="-27777" dirty="0">
                <a:solidFill>
                  <a:srgbClr val="CC0000"/>
                </a:solidFill>
                <a:latin typeface="Arial" panose="020B0604020202020204" pitchFamily="34" charset="0"/>
                <a:cs typeface="Arial" panose="020B0604020202020204" pitchFamily="34" charset="0"/>
              </a:rPr>
              <a:t>7</a:t>
            </a:r>
            <a:r>
              <a:rPr lang="es-ES" sz="2000" spc="-40" dirty="0">
                <a:latin typeface="Arial" panose="020B0604020202020204" pitchFamily="34" charset="0"/>
                <a:cs typeface="Arial" panose="020B0604020202020204" pitchFamily="34" charset="0"/>
              </a:rPr>
              <a:t>ns,</a:t>
            </a:r>
            <a:r>
              <a:rPr lang="es-ES" sz="2000" spc="15" dirty="0">
                <a:latin typeface="Arial" panose="020B0604020202020204" pitchFamily="34" charset="0"/>
                <a:cs typeface="Arial" panose="020B0604020202020204" pitchFamily="34" charset="0"/>
              </a:rPr>
              <a:t> </a:t>
            </a:r>
            <a:r>
              <a:rPr lang="es-ES" sz="2000" spc="-5" dirty="0">
                <a:latin typeface="Arial" panose="020B0604020202020204" pitchFamily="34" charset="0"/>
                <a:cs typeface="Arial" panose="020B0604020202020204" pitchFamily="34" charset="0"/>
              </a:rPr>
              <a:t>el</a:t>
            </a:r>
            <a:r>
              <a:rPr lang="es-ES" sz="2000" spc="-10" dirty="0">
                <a:latin typeface="Arial" panose="020B0604020202020204" pitchFamily="34" charset="0"/>
                <a:cs typeface="Arial" panose="020B0604020202020204" pitchFamily="34" charset="0"/>
              </a:rPr>
              <a:t> </a:t>
            </a:r>
            <a:r>
              <a:rPr lang="es-ES" sz="2000" spc="-5" dirty="0">
                <a:latin typeface="Arial" panose="020B0604020202020204" pitchFamily="34" charset="0"/>
                <a:cs typeface="Arial" panose="020B0604020202020204" pitchFamily="34" charset="0"/>
              </a:rPr>
              <a:t>bucle</a:t>
            </a:r>
            <a:r>
              <a:rPr lang="es-ES" sz="2000" dirty="0">
                <a:latin typeface="Arial" panose="020B0604020202020204" pitchFamily="34" charset="0"/>
                <a:cs typeface="Arial" panose="020B0604020202020204" pitchFamily="34" charset="0"/>
              </a:rPr>
              <a:t> </a:t>
            </a:r>
            <a:r>
              <a:rPr lang="es-ES" sz="2000" spc="-5" dirty="0">
                <a:latin typeface="Arial" panose="020B0604020202020204" pitchFamily="34" charset="0"/>
                <a:cs typeface="Arial" panose="020B0604020202020204" pitchFamily="34" charset="0"/>
              </a:rPr>
              <a:t>es </a:t>
            </a:r>
            <a:r>
              <a:rPr lang="es-ES" sz="2000" spc="-375" dirty="0">
                <a:latin typeface="Arial" panose="020B0604020202020204" pitchFamily="34" charset="0"/>
                <a:cs typeface="Arial" panose="020B0604020202020204" pitchFamily="34" charset="0"/>
              </a:rPr>
              <a:t> </a:t>
            </a:r>
            <a:r>
              <a:rPr lang="es-ES" sz="2000" spc="-5" dirty="0" err="1" smtClean="0">
                <a:latin typeface="Arial" panose="020B0604020202020204" pitchFamily="34" charset="0"/>
                <a:cs typeface="Arial" panose="020B0604020202020204" pitchFamily="34" charset="0"/>
              </a:rPr>
              <a:t>trenqui</a:t>
            </a:r>
            <a:endParaRPr sz="2000" dirty="0">
              <a:latin typeface="Arial" panose="020B0604020202020204" pitchFamily="34" charset="0"/>
              <a:cs typeface="Arial" panose="020B0604020202020204" pitchFamily="34" charset="0"/>
            </a:endParaRPr>
          </a:p>
        </p:txBody>
      </p:sp>
      <p:sp>
        <p:nvSpPr>
          <p:cNvPr id="14" name="object 14"/>
          <p:cNvSpPr txBox="1"/>
          <p:nvPr/>
        </p:nvSpPr>
        <p:spPr>
          <a:xfrm>
            <a:off x="1295400" y="1752600"/>
            <a:ext cx="10591800" cy="775853"/>
          </a:xfrm>
          <a:prstGeom prst="rect">
            <a:avLst/>
          </a:prstGeom>
        </p:spPr>
        <p:txBody>
          <a:bodyPr vert="horz" wrap="square" lIns="0" tIns="36830" rIns="0" bIns="0" rtlCol="0">
            <a:spAutoFit/>
          </a:bodyPr>
          <a:lstStyle/>
          <a:p>
            <a:pPr marL="12700" marR="5080"/>
            <a:r>
              <a:rPr sz="2400" spc="-10" dirty="0">
                <a:latin typeface="Arial MT"/>
                <a:cs typeface="Arial MT"/>
              </a:rPr>
              <a:t>En</a:t>
            </a:r>
            <a:r>
              <a:rPr sz="2400" spc="5" dirty="0">
                <a:latin typeface="Arial MT"/>
                <a:cs typeface="Arial MT"/>
              </a:rPr>
              <a:t> </a:t>
            </a:r>
            <a:r>
              <a:rPr sz="2400" spc="-5" dirty="0">
                <a:latin typeface="Arial MT"/>
                <a:cs typeface="Arial MT"/>
              </a:rPr>
              <a:t>ocasions </a:t>
            </a:r>
            <a:r>
              <a:rPr sz="2400" spc="-10" dirty="0">
                <a:latin typeface="Arial MT"/>
                <a:cs typeface="Arial MT"/>
              </a:rPr>
              <a:t>ens</a:t>
            </a:r>
            <a:r>
              <a:rPr sz="2400" spc="5" dirty="0">
                <a:latin typeface="Arial MT"/>
                <a:cs typeface="Arial MT"/>
              </a:rPr>
              <a:t> </a:t>
            </a:r>
            <a:r>
              <a:rPr sz="2400" spc="-5" dirty="0">
                <a:latin typeface="Arial MT"/>
                <a:cs typeface="Arial MT"/>
              </a:rPr>
              <a:t>interessa</a:t>
            </a:r>
            <a:r>
              <a:rPr sz="2400" dirty="0">
                <a:latin typeface="Arial MT"/>
                <a:cs typeface="Arial MT"/>
              </a:rPr>
              <a:t> </a:t>
            </a:r>
            <a:r>
              <a:rPr sz="2400" spc="-5" dirty="0">
                <a:latin typeface="Arial MT"/>
                <a:cs typeface="Arial MT"/>
              </a:rPr>
              <a:t>repetir </a:t>
            </a:r>
            <a:r>
              <a:rPr sz="2400" spc="-10" dirty="0">
                <a:latin typeface="Arial MT"/>
                <a:cs typeface="Arial MT"/>
              </a:rPr>
              <a:t>determinades</a:t>
            </a:r>
            <a:r>
              <a:rPr sz="2400" spc="-5" dirty="0">
                <a:latin typeface="Arial MT"/>
                <a:cs typeface="Arial MT"/>
              </a:rPr>
              <a:t> instruccions</a:t>
            </a:r>
            <a:r>
              <a:rPr sz="2400" spc="10" dirty="0">
                <a:latin typeface="Arial MT"/>
                <a:cs typeface="Arial MT"/>
              </a:rPr>
              <a:t> </a:t>
            </a:r>
            <a:r>
              <a:rPr sz="2400" dirty="0">
                <a:latin typeface="Arial MT"/>
                <a:cs typeface="Arial MT"/>
              </a:rPr>
              <a:t>i</a:t>
            </a:r>
            <a:r>
              <a:rPr sz="2400" spc="-5" dirty="0">
                <a:latin typeface="Arial MT"/>
                <a:cs typeface="Arial MT"/>
              </a:rPr>
              <a:t> </a:t>
            </a:r>
            <a:r>
              <a:rPr sz="2400" spc="-10" dirty="0">
                <a:latin typeface="Arial MT"/>
                <a:cs typeface="Arial MT"/>
              </a:rPr>
              <a:t>per</a:t>
            </a:r>
            <a:r>
              <a:rPr sz="2400" spc="-5" dirty="0">
                <a:latin typeface="Arial MT"/>
                <a:cs typeface="Arial MT"/>
              </a:rPr>
              <a:t> això </a:t>
            </a:r>
            <a:r>
              <a:rPr sz="2400" spc="-484" dirty="0">
                <a:latin typeface="Arial MT"/>
                <a:cs typeface="Arial MT"/>
              </a:rPr>
              <a:t> </a:t>
            </a:r>
            <a:r>
              <a:rPr sz="2400" spc="-10" dirty="0">
                <a:latin typeface="Arial MT"/>
                <a:cs typeface="Arial MT"/>
              </a:rPr>
              <a:t>tenim </a:t>
            </a:r>
            <a:r>
              <a:rPr sz="2400" spc="-5" dirty="0">
                <a:latin typeface="Arial MT"/>
                <a:cs typeface="Arial MT"/>
              </a:rPr>
              <a:t>els</a:t>
            </a:r>
            <a:r>
              <a:rPr sz="2400" spc="10" dirty="0">
                <a:latin typeface="Arial MT"/>
                <a:cs typeface="Arial MT"/>
              </a:rPr>
              <a:t> </a:t>
            </a:r>
            <a:r>
              <a:rPr sz="2400" b="1" spc="-5" dirty="0">
                <a:latin typeface="Arial"/>
                <a:cs typeface="Arial"/>
              </a:rPr>
              <a:t>bucles</a:t>
            </a:r>
            <a:r>
              <a:rPr sz="2400" b="1" dirty="0">
                <a:latin typeface="Arial"/>
                <a:cs typeface="Arial"/>
              </a:rPr>
              <a:t> </a:t>
            </a:r>
            <a:r>
              <a:rPr sz="2400" dirty="0">
                <a:latin typeface="Arial MT"/>
                <a:cs typeface="Arial MT"/>
              </a:rPr>
              <a:t>o</a:t>
            </a:r>
            <a:r>
              <a:rPr sz="2400" spc="-5" dirty="0">
                <a:latin typeface="Arial MT"/>
                <a:cs typeface="Arial MT"/>
              </a:rPr>
              <a:t> </a:t>
            </a:r>
            <a:r>
              <a:rPr sz="2400" b="1" spc="-5" dirty="0">
                <a:latin typeface="Arial"/>
                <a:cs typeface="Arial"/>
              </a:rPr>
              <a:t>estructures</a:t>
            </a:r>
            <a:r>
              <a:rPr sz="2400" b="1" spc="-10" dirty="0">
                <a:latin typeface="Arial"/>
                <a:cs typeface="Arial"/>
              </a:rPr>
              <a:t> </a:t>
            </a:r>
            <a:r>
              <a:rPr sz="2400" b="1" spc="-5" dirty="0">
                <a:latin typeface="Arial"/>
                <a:cs typeface="Arial"/>
              </a:rPr>
              <a:t>de </a:t>
            </a:r>
            <a:r>
              <a:rPr sz="2400" b="1" spc="-5" dirty="0" err="1" smtClean="0">
                <a:latin typeface="Arial"/>
                <a:cs typeface="Arial"/>
              </a:rPr>
              <a:t>repetició</a:t>
            </a:r>
            <a:endParaRPr sz="2400" dirty="0">
              <a:latin typeface="Arial"/>
              <a:cs typeface="Arial"/>
            </a:endParaRPr>
          </a:p>
        </p:txBody>
      </p:sp>
      <p:sp>
        <p:nvSpPr>
          <p:cNvPr id="15" name="object 15"/>
          <p:cNvSpPr txBox="1"/>
          <p:nvPr/>
        </p:nvSpPr>
        <p:spPr>
          <a:xfrm>
            <a:off x="4301655" y="2668912"/>
            <a:ext cx="2480145" cy="1256754"/>
          </a:xfrm>
          <a:prstGeom prst="rect">
            <a:avLst/>
          </a:prstGeom>
          <a:ln>
            <a:solidFill>
              <a:schemeClr val="tx1"/>
            </a:solidFill>
          </a:ln>
        </p:spPr>
        <p:txBody>
          <a:bodyPr vert="horz" wrap="square" lIns="0" tIns="12700" rIns="0" bIns="0" rtlCol="0">
            <a:spAutoFit/>
          </a:bodyPr>
          <a:lstStyle/>
          <a:p>
            <a:pPr marL="12700">
              <a:spcBef>
                <a:spcPts val="100"/>
              </a:spcBef>
            </a:pPr>
            <a:r>
              <a:rPr lang="es-ES" sz="2000" spc="-5" dirty="0" err="1">
                <a:latin typeface="Arial MT"/>
                <a:cs typeface="Arial MT"/>
              </a:rPr>
              <a:t>Aquesta</a:t>
            </a:r>
            <a:r>
              <a:rPr lang="es-ES" sz="2000" spc="-15" dirty="0">
                <a:latin typeface="Arial MT"/>
                <a:cs typeface="Arial MT"/>
              </a:rPr>
              <a:t> </a:t>
            </a:r>
            <a:r>
              <a:rPr lang="es-ES" sz="2000" spc="-5" dirty="0" err="1">
                <a:latin typeface="Arial MT"/>
                <a:cs typeface="Arial MT"/>
              </a:rPr>
              <a:t>és</a:t>
            </a:r>
            <a:r>
              <a:rPr lang="es-ES" sz="2000" spc="10" dirty="0">
                <a:latin typeface="Arial MT"/>
                <a:cs typeface="Arial MT"/>
              </a:rPr>
              <a:t> </a:t>
            </a:r>
            <a:r>
              <a:rPr lang="es-ES" sz="2000" spc="-5" dirty="0">
                <a:latin typeface="Arial MT"/>
                <a:cs typeface="Arial MT"/>
              </a:rPr>
              <a:t>la</a:t>
            </a:r>
            <a:r>
              <a:rPr lang="es-ES" sz="2000" dirty="0">
                <a:latin typeface="Arial MT"/>
                <a:cs typeface="Arial MT"/>
              </a:rPr>
              <a:t> </a:t>
            </a:r>
            <a:r>
              <a:rPr lang="es-ES" sz="2000" spc="-5" dirty="0" err="1">
                <a:latin typeface="Arial MT"/>
                <a:cs typeface="Arial MT"/>
              </a:rPr>
              <a:t>condició</a:t>
            </a:r>
            <a:r>
              <a:rPr lang="es-ES" sz="2000" spc="-10" dirty="0">
                <a:latin typeface="Arial MT"/>
                <a:cs typeface="Arial MT"/>
              </a:rPr>
              <a:t> </a:t>
            </a:r>
            <a:r>
              <a:rPr lang="es-ES" sz="2000" spc="-5" dirty="0">
                <a:latin typeface="Arial MT"/>
                <a:cs typeface="Arial MT"/>
              </a:rPr>
              <a:t>que </a:t>
            </a:r>
            <a:r>
              <a:rPr lang="es-ES" sz="2000" spc="-375" dirty="0">
                <a:latin typeface="Arial MT"/>
                <a:cs typeface="Arial MT"/>
              </a:rPr>
              <a:t> </a:t>
            </a:r>
            <a:r>
              <a:rPr lang="es-ES" sz="2000" spc="-5" dirty="0" err="1">
                <a:latin typeface="Arial MT"/>
                <a:cs typeface="Arial MT"/>
              </a:rPr>
              <a:t>comprovem</a:t>
            </a:r>
            <a:r>
              <a:rPr lang="es-ES" sz="2000" spc="5" dirty="0">
                <a:latin typeface="Arial MT"/>
                <a:cs typeface="Arial MT"/>
              </a:rPr>
              <a:t> </a:t>
            </a:r>
            <a:r>
              <a:rPr lang="es-ES" sz="2000" b="1" dirty="0">
                <a:latin typeface="Arial"/>
                <a:cs typeface="Arial"/>
              </a:rPr>
              <a:t>a</a:t>
            </a:r>
            <a:r>
              <a:rPr lang="es-ES" sz="2000" b="1" spc="-10" dirty="0">
                <a:latin typeface="Arial"/>
                <a:cs typeface="Arial"/>
              </a:rPr>
              <a:t> </a:t>
            </a:r>
            <a:r>
              <a:rPr lang="es-ES" sz="2000" b="1" spc="-5" dirty="0">
                <a:latin typeface="Arial"/>
                <a:cs typeface="Arial"/>
              </a:rPr>
              <a:t>cada</a:t>
            </a:r>
            <a:endParaRPr lang="es-ES" sz="2000" dirty="0">
              <a:latin typeface="Arial"/>
              <a:cs typeface="Arial"/>
            </a:endParaRPr>
          </a:p>
          <a:p>
            <a:pPr marL="12700">
              <a:spcBef>
                <a:spcPts val="100"/>
              </a:spcBef>
            </a:pPr>
            <a:r>
              <a:rPr lang="es-ES" sz="2000" b="1" dirty="0" smtClean="0">
                <a:latin typeface="Arial"/>
                <a:cs typeface="Arial"/>
              </a:rPr>
              <a:t> </a:t>
            </a:r>
            <a:r>
              <a:rPr sz="2000" b="1" dirty="0" err="1" smtClean="0">
                <a:latin typeface="Arial"/>
                <a:cs typeface="Arial"/>
              </a:rPr>
              <a:t>iteració</a:t>
            </a:r>
            <a:r>
              <a:rPr sz="2000" b="1" spc="-40" dirty="0" smtClean="0">
                <a:latin typeface="Arial"/>
                <a:cs typeface="Arial"/>
              </a:rPr>
              <a:t> </a:t>
            </a:r>
            <a:r>
              <a:rPr sz="2000" b="1" spc="-5" dirty="0">
                <a:latin typeface="Arial"/>
                <a:cs typeface="Arial"/>
              </a:rPr>
              <a:t>del</a:t>
            </a:r>
            <a:r>
              <a:rPr sz="2000" b="1" spc="-30" dirty="0">
                <a:latin typeface="Arial"/>
                <a:cs typeface="Arial"/>
              </a:rPr>
              <a:t> </a:t>
            </a:r>
            <a:r>
              <a:rPr sz="2000" b="1" spc="-5" dirty="0">
                <a:latin typeface="Arial"/>
                <a:cs typeface="Arial"/>
              </a:rPr>
              <a:t>bucle</a:t>
            </a:r>
            <a:endParaRPr sz="2000" dirty="0">
              <a:latin typeface="Arial"/>
              <a:cs typeface="Arial"/>
            </a:endParaRPr>
          </a:p>
        </p:txBody>
      </p:sp>
      <p:sp>
        <p:nvSpPr>
          <p:cNvPr id="17" name="object 17"/>
          <p:cNvSpPr txBox="1"/>
          <p:nvPr/>
        </p:nvSpPr>
        <p:spPr>
          <a:xfrm>
            <a:off x="8802753" y="4224249"/>
            <a:ext cx="2540561" cy="1183528"/>
          </a:xfrm>
          <a:prstGeom prst="rect">
            <a:avLst/>
          </a:prstGeom>
          <a:ln>
            <a:solidFill>
              <a:schemeClr val="tx1"/>
            </a:solidFill>
          </a:ln>
        </p:spPr>
        <p:txBody>
          <a:bodyPr vert="horz" wrap="square" lIns="0" tIns="26034" rIns="0" bIns="0" rtlCol="0">
            <a:spAutoFit/>
          </a:bodyPr>
          <a:lstStyle/>
          <a:p>
            <a:pPr marL="12700" marR="5080">
              <a:lnSpc>
                <a:spcPct val="93600"/>
              </a:lnSpc>
              <a:spcBef>
                <a:spcPts val="204"/>
              </a:spcBef>
            </a:pPr>
            <a:r>
              <a:rPr sz="2000" dirty="0">
                <a:latin typeface="Arial MT"/>
                <a:cs typeface="Arial MT"/>
              </a:rPr>
              <a:t>A </a:t>
            </a:r>
            <a:r>
              <a:rPr sz="2000" spc="-5" dirty="0">
                <a:latin typeface="Arial MT"/>
                <a:cs typeface="Arial MT"/>
              </a:rPr>
              <a:t>cada iteració del bucle, </a:t>
            </a:r>
            <a:r>
              <a:rPr sz="2000" spc="-380" dirty="0">
                <a:latin typeface="Arial MT"/>
                <a:cs typeface="Arial MT"/>
              </a:rPr>
              <a:t> </a:t>
            </a:r>
            <a:r>
              <a:rPr sz="2000" spc="-5" dirty="0">
                <a:latin typeface="Arial MT"/>
                <a:cs typeface="Arial MT"/>
              </a:rPr>
              <a:t>executem la</a:t>
            </a:r>
            <a:r>
              <a:rPr sz="2000" dirty="0">
                <a:latin typeface="Arial MT"/>
                <a:cs typeface="Arial MT"/>
              </a:rPr>
              <a:t> </a:t>
            </a:r>
            <a:r>
              <a:rPr sz="2000" spc="-5" dirty="0">
                <a:latin typeface="Arial MT"/>
                <a:cs typeface="Arial MT"/>
              </a:rPr>
              <a:t>lògica </a:t>
            </a:r>
            <a:r>
              <a:rPr sz="2000" dirty="0">
                <a:latin typeface="Arial MT"/>
                <a:cs typeface="Arial MT"/>
              </a:rPr>
              <a:t> </a:t>
            </a:r>
            <a:r>
              <a:rPr sz="2000" spc="-5" dirty="0">
                <a:latin typeface="Arial MT"/>
                <a:cs typeface="Arial MT"/>
              </a:rPr>
              <a:t>especificada dins</a:t>
            </a:r>
            <a:r>
              <a:rPr sz="2000" spc="10" dirty="0">
                <a:latin typeface="Arial MT"/>
                <a:cs typeface="Arial MT"/>
              </a:rPr>
              <a:t> </a:t>
            </a:r>
            <a:r>
              <a:rPr sz="2000" spc="-5" dirty="0">
                <a:latin typeface="Arial MT"/>
                <a:cs typeface="Arial MT"/>
              </a:rPr>
              <a:t>del </a:t>
            </a:r>
            <a:r>
              <a:rPr sz="2000" dirty="0">
                <a:latin typeface="Arial MT"/>
                <a:cs typeface="Arial MT"/>
              </a:rPr>
              <a:t> </a:t>
            </a:r>
            <a:r>
              <a:rPr sz="2000" spc="-5" dirty="0">
                <a:latin typeface="Arial MT"/>
                <a:cs typeface="Arial MT"/>
              </a:rPr>
              <a:t>mateix</a:t>
            </a:r>
            <a:endParaRPr sz="2000" dirty="0">
              <a:latin typeface="Arial MT"/>
              <a:cs typeface="Arial MT"/>
            </a:endParaRPr>
          </a:p>
        </p:txBody>
      </p:sp>
      <p:grpSp>
        <p:nvGrpSpPr>
          <p:cNvPr id="18" name="object 18"/>
          <p:cNvGrpSpPr/>
          <p:nvPr/>
        </p:nvGrpSpPr>
        <p:grpSpPr>
          <a:xfrm>
            <a:off x="6314476" y="4502619"/>
            <a:ext cx="2372324" cy="318602"/>
            <a:chOff x="3645001" y="4581359"/>
            <a:chExt cx="2025650" cy="370840"/>
          </a:xfrm>
        </p:grpSpPr>
        <p:sp>
          <p:nvSpPr>
            <p:cNvPr id="19" name="object 19"/>
            <p:cNvSpPr/>
            <p:nvPr/>
          </p:nvSpPr>
          <p:spPr>
            <a:xfrm>
              <a:off x="3744353" y="4633556"/>
              <a:ext cx="1925955" cy="318135"/>
            </a:xfrm>
            <a:custGeom>
              <a:avLst/>
              <a:gdLst/>
              <a:ahLst/>
              <a:cxnLst/>
              <a:rect l="l" t="t" r="r" b="b"/>
              <a:pathLst>
                <a:path w="1925954" h="318135">
                  <a:moveTo>
                    <a:pt x="1925650" y="317525"/>
                  </a:moveTo>
                  <a:lnTo>
                    <a:pt x="0" y="0"/>
                  </a:lnTo>
                </a:path>
              </a:pathLst>
            </a:custGeom>
            <a:ln w="3175">
              <a:solidFill>
                <a:srgbClr val="3364A3"/>
              </a:solidFill>
            </a:ln>
          </p:spPr>
          <p:txBody>
            <a:bodyPr wrap="square" lIns="0" tIns="0" rIns="0" bIns="0" rtlCol="0"/>
            <a:lstStyle/>
            <a:p>
              <a:endParaRPr/>
            </a:p>
          </p:txBody>
        </p:sp>
        <p:sp>
          <p:nvSpPr>
            <p:cNvPr id="20" name="object 20"/>
            <p:cNvSpPr/>
            <p:nvPr/>
          </p:nvSpPr>
          <p:spPr>
            <a:xfrm>
              <a:off x="3645001" y="4581359"/>
              <a:ext cx="115570" cy="106680"/>
            </a:xfrm>
            <a:custGeom>
              <a:avLst/>
              <a:gdLst/>
              <a:ahLst/>
              <a:cxnLst/>
              <a:rect l="l" t="t" r="r" b="b"/>
              <a:pathLst>
                <a:path w="115570" h="106679">
                  <a:moveTo>
                    <a:pt x="115201" y="0"/>
                  </a:moveTo>
                  <a:lnTo>
                    <a:pt x="0" y="35636"/>
                  </a:lnTo>
                  <a:lnTo>
                    <a:pt x="97561" y="106565"/>
                  </a:lnTo>
                  <a:lnTo>
                    <a:pt x="115201" y="0"/>
                  </a:lnTo>
                  <a:close/>
                </a:path>
              </a:pathLst>
            </a:custGeom>
            <a:solidFill>
              <a:srgbClr val="3364A3"/>
            </a:solidFill>
          </p:spPr>
          <p:txBody>
            <a:bodyPr wrap="square" lIns="0" tIns="0" rIns="0" bIns="0" rtlCol="0"/>
            <a:lstStyle/>
            <a:p>
              <a:endParaRPr/>
            </a:p>
          </p:txBody>
        </p:sp>
      </p:grpSp>
      <p:sp>
        <p:nvSpPr>
          <p:cNvPr id="2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
        <p:nvSpPr>
          <p:cNvPr id="23" name="10 Rectángulo"/>
          <p:cNvSpPr/>
          <p:nvPr/>
        </p:nvSpPr>
        <p:spPr>
          <a:xfrm>
            <a:off x="1217004" y="1211653"/>
            <a:ext cx="7020272" cy="461665"/>
          </a:xfrm>
          <a:prstGeom prst="rect">
            <a:avLst/>
          </a:prstGeom>
        </p:spPr>
        <p:txBody>
          <a:bodyPr wrap="square">
            <a:spAutoFit/>
          </a:bodyPr>
          <a:lstStyle/>
          <a:p>
            <a:pPr marL="457200" indent="-457200"/>
            <a:r>
              <a:rPr lang="es-ES" sz="2400" b="1" kern="0" dirty="0" smtClean="0">
                <a:solidFill>
                  <a:srgbClr val="000000"/>
                </a:solidFill>
              </a:rPr>
              <a:t>WHILE</a:t>
            </a:r>
            <a:endParaRPr lang="es-ES" sz="2400" dirty="0"/>
          </a:p>
        </p:txBody>
      </p:sp>
    </p:spTree>
    <p:extLst>
      <p:ext uri="{BB962C8B-B14F-4D97-AF65-F5344CB8AC3E}">
        <p14:creationId xmlns:p14="http://schemas.microsoft.com/office/powerpoint/2010/main" val="380028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990600" y="1152302"/>
            <a:ext cx="7020272" cy="461665"/>
          </a:xfrm>
          <a:prstGeom prst="rect">
            <a:avLst/>
          </a:prstGeom>
        </p:spPr>
        <p:txBody>
          <a:bodyPr wrap="square">
            <a:spAutoFit/>
          </a:bodyPr>
          <a:lstStyle/>
          <a:p>
            <a:pPr marL="457200" indent="-457200"/>
            <a:r>
              <a:rPr lang="es-ES" sz="2400" b="1" kern="0" dirty="0" smtClean="0">
                <a:solidFill>
                  <a:srgbClr val="000000"/>
                </a:solidFill>
              </a:rPr>
              <a:t>DO-WHILE</a:t>
            </a:r>
            <a:endParaRPr lang="es-ES" sz="2400" dirty="0"/>
          </a:p>
        </p:txBody>
      </p:sp>
      <p:graphicFrame>
        <p:nvGraphicFramePr>
          <p:cNvPr id="7" name="Group 63"/>
          <p:cNvGraphicFramePr>
            <a:graphicFrameLocks noGrp="1"/>
          </p:cNvGraphicFramePr>
          <p:nvPr/>
        </p:nvGraphicFramePr>
        <p:xfrm>
          <a:off x="1992314" y="1916832"/>
          <a:ext cx="8424167" cy="4213244"/>
        </p:xfrm>
        <a:graphic>
          <a:graphicData uri="http://schemas.openxmlformats.org/drawingml/2006/table">
            <a:tbl>
              <a:tblPr/>
              <a:tblGrid>
                <a:gridCol w="2951559"/>
                <a:gridCol w="5472608"/>
              </a:tblGrid>
              <a:tr h="420420">
                <a:tc>
                  <a:txBody>
                    <a:bodyPr/>
                    <a:lstStyle/>
                    <a:p>
                      <a:pPr marL="0" marR="0" lvl="0" indent="0" algn="ctr"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400" b="0" i="0" u="none" strike="noStrike" cap="none" normalizeH="0" baseline="0" dirty="0" smtClean="0">
                          <a:ln>
                            <a:noFill/>
                          </a:ln>
                          <a:solidFill>
                            <a:schemeClr val="tx1"/>
                          </a:solidFill>
                          <a:effectLst/>
                          <a:latin typeface="Comic Sans MS" pitchFamily="66" charset="0"/>
                        </a:rPr>
                        <a:t>Bucle (</a:t>
                      </a:r>
                      <a:r>
                        <a:rPr kumimoji="0" lang="es-ES_tradnl" sz="2400" b="0" i="0" u="none" strike="noStrike" cap="none" normalizeH="0" baseline="0" dirty="0" err="1" smtClean="0">
                          <a:ln>
                            <a:noFill/>
                          </a:ln>
                          <a:solidFill>
                            <a:schemeClr val="tx1"/>
                          </a:solidFill>
                          <a:effectLst/>
                          <a:latin typeface="Comic Sans MS" pitchFamily="66" charset="0"/>
                        </a:rPr>
                        <a:t>while</a:t>
                      </a:r>
                      <a:r>
                        <a:rPr kumimoji="0" lang="es-ES_tradnl" sz="2400" b="0" i="0" u="none" strike="noStrike" cap="none" normalizeH="0" baseline="0" dirty="0" smtClean="0">
                          <a:ln>
                            <a:noFill/>
                          </a:ln>
                          <a:solidFill>
                            <a:schemeClr val="tx1"/>
                          </a:solidFill>
                          <a:effectLst/>
                          <a:latin typeface="Comic Sans MS" pitchFamily="66"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00000"/>
                        </a:lnSpc>
                        <a:spcBef>
                          <a:spcPts val="600"/>
                        </a:spcBef>
                        <a:spcAft>
                          <a:spcPct val="0"/>
                        </a:spcAft>
                        <a:buClrTx/>
                        <a:buSzTx/>
                        <a:buFont typeface="Wingdings" pitchFamily="2" charset="2"/>
                        <a:buNone/>
                        <a:tabLst/>
                      </a:pPr>
                      <a:r>
                        <a:rPr kumimoji="0" lang="es-ES" sz="2400" b="0" i="0" u="none" strike="noStrike" cap="none" normalizeH="0" baseline="0" dirty="0" smtClean="0">
                          <a:ln>
                            <a:noFill/>
                          </a:ln>
                          <a:solidFill>
                            <a:srgbClr val="000000"/>
                          </a:solidFill>
                          <a:effectLst/>
                          <a:latin typeface="Comic Sans MS" pitchFamily="66" charset="0"/>
                        </a:rPr>
                        <a:t>Ejemplo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6044">
                <a:tc>
                  <a:txBody>
                    <a:bodyPr/>
                    <a:lstStyle/>
                    <a:p>
                      <a:pPr marL="381000" marR="0" lvl="0" indent="-381000" algn="l" defTabSz="457200" rtl="0" eaLnBrk="1" fontAlgn="base" latinLnBrk="0" hangingPunct="1">
                        <a:lnSpc>
                          <a:spcPct val="100000"/>
                        </a:lnSpc>
                        <a:spcBef>
                          <a:spcPts val="0"/>
                        </a:spcBef>
                        <a:spcAft>
                          <a:spcPts val="600"/>
                        </a:spcAft>
                        <a:buClr>
                          <a:srgbClr val="000000"/>
                        </a:buClr>
                        <a:buSzPct val="100000"/>
                        <a:buFont typeface="Comic Sans MS" pitchFamily="66" charset="0"/>
                        <a:buNone/>
                        <a:tabLst/>
                      </a:pPr>
                      <a:endParaRPr kumimoji="0" lang="es-ES_tradnl" sz="2200" b="0" i="0" u="none" strike="noStrike" cap="none" normalizeH="0" baseline="0" dirty="0" smtClean="0">
                        <a:ln>
                          <a:noFill/>
                        </a:ln>
                        <a:solidFill>
                          <a:srgbClr val="FF0000"/>
                        </a:solidFill>
                        <a:effectLst/>
                        <a:latin typeface="Comic Sans MS" pitchFamily="66" charset="0"/>
                      </a:endParaRPr>
                    </a:p>
                    <a:p>
                      <a:pPr eaLnBrk="1" hangingPunct="1">
                        <a:lnSpc>
                          <a:spcPct val="100000"/>
                        </a:lnSpc>
                        <a:spcBef>
                          <a:spcPts val="0"/>
                        </a:spcBef>
                        <a:spcAft>
                          <a:spcPts val="600"/>
                        </a:spcAft>
                      </a:pPr>
                      <a:r>
                        <a:rPr lang="es-MX" sz="2200" dirty="0" smtClean="0">
                          <a:solidFill>
                            <a:srgbClr val="FF0000"/>
                          </a:solidFill>
                        </a:rPr>
                        <a:t>do { </a:t>
                      </a:r>
                    </a:p>
                    <a:p>
                      <a:pPr eaLnBrk="1" hangingPunct="1">
                        <a:lnSpc>
                          <a:spcPct val="100000"/>
                        </a:lnSpc>
                        <a:spcBef>
                          <a:spcPts val="0"/>
                        </a:spcBef>
                        <a:spcAft>
                          <a:spcPts val="600"/>
                        </a:spcAft>
                      </a:pPr>
                      <a:r>
                        <a:rPr lang="es-MX" sz="2200" dirty="0" smtClean="0">
                          <a:solidFill>
                            <a:srgbClr val="FF0000"/>
                          </a:solidFill>
                        </a:rPr>
                        <a:t>    </a:t>
                      </a:r>
                      <a:r>
                        <a:rPr lang="es-MX" sz="2200" dirty="0" err="1" smtClean="0">
                          <a:solidFill>
                            <a:srgbClr val="FF0000"/>
                          </a:solidFill>
                        </a:rPr>
                        <a:t>codigo</a:t>
                      </a:r>
                      <a:r>
                        <a:rPr lang="es-MX" sz="2200" dirty="0" smtClean="0">
                          <a:solidFill>
                            <a:srgbClr val="FF0000"/>
                          </a:solidFill>
                        </a:rPr>
                        <a:t> a repetir</a:t>
                      </a:r>
                    </a:p>
                    <a:p>
                      <a:pPr eaLnBrk="1" hangingPunct="1">
                        <a:lnSpc>
                          <a:spcPct val="100000"/>
                        </a:lnSpc>
                        <a:spcBef>
                          <a:spcPts val="0"/>
                        </a:spcBef>
                        <a:spcAft>
                          <a:spcPts val="600"/>
                        </a:spcAft>
                      </a:pPr>
                      <a:r>
                        <a:rPr lang="es-MX" sz="2200" dirty="0" smtClean="0">
                          <a:solidFill>
                            <a:srgbClr val="FF0000"/>
                          </a:solidFill>
                        </a:rPr>
                        <a:t>} </a:t>
                      </a:r>
                      <a:r>
                        <a:rPr lang="es-MX" sz="2200" dirty="0" err="1" smtClean="0">
                          <a:solidFill>
                            <a:srgbClr val="FF0000"/>
                          </a:solidFill>
                        </a:rPr>
                        <a:t>while</a:t>
                      </a:r>
                      <a:endParaRPr lang="es-MX" sz="2200" dirty="0" smtClean="0">
                        <a:solidFill>
                          <a:srgbClr val="FF0000"/>
                        </a:solidFill>
                      </a:endParaRPr>
                    </a:p>
                    <a:p>
                      <a:pPr eaLnBrk="1" hangingPunct="1">
                        <a:lnSpc>
                          <a:spcPct val="100000"/>
                        </a:lnSpc>
                        <a:spcBef>
                          <a:spcPts val="0"/>
                        </a:spcBef>
                        <a:spcAft>
                          <a:spcPts val="600"/>
                        </a:spcAft>
                        <a:buFont typeface="Wingdings" pitchFamily="2" charset="2"/>
                        <a:buNone/>
                      </a:pPr>
                      <a:r>
                        <a:rPr lang="es-MX" sz="2200" dirty="0" smtClean="0"/>
                        <a:t>    </a:t>
                      </a:r>
                      <a:endParaRPr kumimoji="0" lang="es-ES_tradnl" sz="2200" b="0" i="0" u="none" strike="noStrike" cap="none" normalizeH="0" baseline="0" dirty="0" smtClean="0">
                        <a:ln>
                          <a:noFill/>
                        </a:ln>
                        <a:solidFill>
                          <a:srgbClr val="FF0000"/>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eaLnBrk="1" hangingPunct="1">
                        <a:lnSpc>
                          <a:spcPct val="100000"/>
                        </a:lnSpc>
                        <a:spcBef>
                          <a:spcPts val="0"/>
                        </a:spcBef>
                        <a:spcAft>
                          <a:spcPts val="600"/>
                        </a:spcAft>
                        <a:buFont typeface="Wingdings" pitchFamily="2" charset="2"/>
                        <a:buNone/>
                      </a:pPr>
                      <a:r>
                        <a:rPr lang="es-MX" sz="2200" dirty="0" smtClean="0">
                          <a:solidFill>
                            <a:srgbClr val="FF0000"/>
                          </a:solidFill>
                        </a:rPr>
                        <a:t>&lt;?</a:t>
                      </a:r>
                      <a:r>
                        <a:rPr lang="es-MX" sz="2200" dirty="0" err="1" smtClean="0">
                          <a:solidFill>
                            <a:srgbClr val="FF0000"/>
                          </a:solidFill>
                        </a:rPr>
                        <a:t>php</a:t>
                      </a:r>
                      <a:endParaRPr lang="es-MX" sz="2200" dirty="0" smtClean="0">
                        <a:solidFill>
                          <a:srgbClr val="FF0000"/>
                        </a:solidFill>
                      </a:endParaRPr>
                    </a:p>
                    <a:p>
                      <a:pPr eaLnBrk="1" hangingPunct="1">
                        <a:lnSpc>
                          <a:spcPct val="100000"/>
                        </a:lnSpc>
                        <a:spcBef>
                          <a:spcPts val="0"/>
                        </a:spcBef>
                        <a:spcAft>
                          <a:spcPts val="600"/>
                        </a:spcAft>
                        <a:buFont typeface="Wingdings" pitchFamily="2" charset="2"/>
                        <a:buNone/>
                      </a:pPr>
                      <a:r>
                        <a:rPr lang="es-MX" sz="2200" dirty="0" smtClean="0">
                          <a:solidFill>
                            <a:srgbClr val="FF0000"/>
                          </a:solidFill>
                        </a:rPr>
                        <a:t>  $valor1=3;</a:t>
                      </a:r>
                    </a:p>
                    <a:p>
                      <a:pPr eaLnBrk="1" hangingPunct="1">
                        <a:lnSpc>
                          <a:spcPct val="100000"/>
                        </a:lnSpc>
                        <a:spcBef>
                          <a:spcPts val="0"/>
                        </a:spcBef>
                        <a:spcAft>
                          <a:spcPts val="600"/>
                        </a:spcAft>
                        <a:buFont typeface="Wingdings" pitchFamily="2" charset="2"/>
                        <a:buNone/>
                      </a:pPr>
                      <a:r>
                        <a:rPr lang="es-MX" sz="2200" dirty="0" smtClean="0">
                          <a:solidFill>
                            <a:srgbClr val="FF0000"/>
                          </a:solidFill>
                        </a:rPr>
                        <a:t>  $valor2=0;</a:t>
                      </a:r>
                    </a:p>
                    <a:p>
                      <a:pPr eaLnBrk="1" hangingPunct="1">
                        <a:lnSpc>
                          <a:spcPct val="100000"/>
                        </a:lnSpc>
                        <a:spcBef>
                          <a:spcPts val="0"/>
                        </a:spcBef>
                        <a:spcAft>
                          <a:spcPts val="600"/>
                        </a:spcAft>
                        <a:buFont typeface="Wingdings" pitchFamily="2" charset="2"/>
                        <a:buNone/>
                      </a:pPr>
                      <a:r>
                        <a:rPr lang="es-MX" sz="2200" dirty="0" smtClean="0">
                          <a:solidFill>
                            <a:srgbClr val="FF0000"/>
                          </a:solidFill>
                        </a:rPr>
                        <a:t>  do  {   </a:t>
                      </a:r>
                    </a:p>
                    <a:p>
                      <a:pPr eaLnBrk="1" hangingPunct="1">
                        <a:lnSpc>
                          <a:spcPct val="100000"/>
                        </a:lnSpc>
                        <a:spcBef>
                          <a:spcPts val="0"/>
                        </a:spcBef>
                        <a:spcAft>
                          <a:spcPts val="600"/>
                        </a:spcAft>
                        <a:buFont typeface="Wingdings" pitchFamily="2" charset="2"/>
                        <a:buNone/>
                      </a:pPr>
                      <a:r>
                        <a:rPr lang="es-MX" sz="2200" dirty="0" smtClean="0">
                          <a:solidFill>
                            <a:srgbClr val="FF0000"/>
                          </a:solidFill>
                        </a:rPr>
                        <a:t>         echo $valor1.” x” . $valor2 . “=“;    </a:t>
                      </a:r>
                    </a:p>
                    <a:p>
                      <a:pPr eaLnBrk="1" hangingPunct="1">
                        <a:lnSpc>
                          <a:spcPct val="100000"/>
                        </a:lnSpc>
                        <a:spcBef>
                          <a:spcPts val="0"/>
                        </a:spcBef>
                        <a:spcAft>
                          <a:spcPts val="600"/>
                        </a:spcAft>
                        <a:buFont typeface="Wingdings" pitchFamily="2" charset="2"/>
                        <a:buNone/>
                      </a:pPr>
                      <a:r>
                        <a:rPr lang="es-MX" sz="2200" dirty="0" smtClean="0">
                          <a:solidFill>
                            <a:srgbClr val="FF0000"/>
                          </a:solidFill>
                        </a:rPr>
                        <a:t>         echo $valor1 *$valor2;</a:t>
                      </a:r>
                    </a:p>
                    <a:p>
                      <a:pPr eaLnBrk="1" hangingPunct="1">
                        <a:lnSpc>
                          <a:spcPct val="100000"/>
                        </a:lnSpc>
                        <a:spcBef>
                          <a:spcPts val="0"/>
                        </a:spcBef>
                        <a:spcAft>
                          <a:spcPts val="600"/>
                        </a:spcAft>
                        <a:buFont typeface="Wingdings" pitchFamily="2" charset="2"/>
                        <a:buNone/>
                      </a:pPr>
                      <a:r>
                        <a:rPr lang="es-MX" sz="2200" dirty="0" smtClean="0">
                          <a:solidFill>
                            <a:srgbClr val="FF0000"/>
                          </a:solidFill>
                        </a:rPr>
                        <a:t>         $valor2++;</a:t>
                      </a:r>
                    </a:p>
                    <a:p>
                      <a:pPr eaLnBrk="1" hangingPunct="1">
                        <a:lnSpc>
                          <a:spcPct val="100000"/>
                        </a:lnSpc>
                        <a:spcBef>
                          <a:spcPts val="0"/>
                        </a:spcBef>
                        <a:spcAft>
                          <a:spcPts val="600"/>
                        </a:spcAft>
                        <a:buFont typeface="Wingdings" pitchFamily="2" charset="2"/>
                        <a:buNone/>
                      </a:pPr>
                      <a:r>
                        <a:rPr lang="es-MX" sz="2200" dirty="0" smtClean="0">
                          <a:solidFill>
                            <a:srgbClr val="FF0000"/>
                          </a:solidFill>
                        </a:rPr>
                        <a:t>     } </a:t>
                      </a:r>
                      <a:r>
                        <a:rPr lang="es-MX" sz="2200" dirty="0" err="1" smtClean="0">
                          <a:solidFill>
                            <a:srgbClr val="FF0000"/>
                          </a:solidFill>
                        </a:rPr>
                        <a:t>while</a:t>
                      </a:r>
                      <a:r>
                        <a:rPr lang="es-MX" sz="2200" dirty="0" smtClean="0">
                          <a:solidFill>
                            <a:srgbClr val="FF0000"/>
                          </a:solidFill>
                        </a:rPr>
                        <a:t>($valor2&gt;=10);</a:t>
                      </a:r>
                    </a:p>
                    <a:p>
                      <a:pPr eaLnBrk="1" hangingPunct="1">
                        <a:lnSpc>
                          <a:spcPct val="100000"/>
                        </a:lnSpc>
                        <a:spcBef>
                          <a:spcPts val="0"/>
                        </a:spcBef>
                        <a:spcAft>
                          <a:spcPts val="600"/>
                        </a:spcAft>
                        <a:buFont typeface="Wingdings" pitchFamily="2" charset="2"/>
                        <a:buNone/>
                      </a:pPr>
                      <a:r>
                        <a:rPr lang="es-MX" sz="2200" dirty="0" smtClean="0">
                          <a:solidFill>
                            <a:srgbClr val="FF0000"/>
                          </a:solidFill>
                        </a:rPr>
                        <a:t>?&gt;</a:t>
                      </a:r>
                      <a:endParaRPr kumimoji="0" lang="es-ES" sz="2200" b="0" i="0" u="none" strike="noStrike" cap="none" normalizeH="0" baseline="0" dirty="0" smtClean="0">
                        <a:ln>
                          <a:noFill/>
                        </a:ln>
                        <a:solidFill>
                          <a:srgbClr val="FF00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Tree>
    <p:extLst>
      <p:ext uri="{BB962C8B-B14F-4D97-AF65-F5344CB8AC3E}">
        <p14:creationId xmlns:p14="http://schemas.microsoft.com/office/powerpoint/2010/main" val="1961173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13791" y="1880973"/>
            <a:ext cx="6184786" cy="382156"/>
          </a:xfrm>
          <a:prstGeom prst="rect">
            <a:avLst/>
          </a:prstGeom>
        </p:spPr>
        <p:txBody>
          <a:bodyPr vert="horz" wrap="square" lIns="0" tIns="12700" rIns="0" bIns="0" rtlCol="0">
            <a:spAutoFit/>
          </a:bodyPr>
          <a:lstStyle/>
          <a:p>
            <a:pPr marL="12700">
              <a:spcBef>
                <a:spcPts val="100"/>
              </a:spcBef>
            </a:pPr>
            <a:r>
              <a:rPr sz="2400" spc="-5" dirty="0">
                <a:latin typeface="Arial" panose="020B0604020202020204" pitchFamily="34" charset="0"/>
                <a:cs typeface="Arial" panose="020B0604020202020204" pitchFamily="34" charset="0"/>
              </a:rPr>
              <a:t>Menys</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comú,</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però</a:t>
            </a:r>
            <a:r>
              <a:rPr sz="2400" spc="-10" dirty="0">
                <a:latin typeface="Arial" panose="020B0604020202020204" pitchFamily="34" charset="0"/>
                <a:cs typeface="Arial" panose="020B0604020202020204" pitchFamily="34" charset="0"/>
              </a:rPr>
              <a:t> existent</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al</a:t>
            </a:r>
            <a:r>
              <a:rPr sz="2400" spc="-2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cap</a:t>
            </a:r>
            <a:r>
              <a:rPr sz="2400" spc="-1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i</a:t>
            </a:r>
            <a:r>
              <a:rPr sz="2400" spc="-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la</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fi</a:t>
            </a:r>
            <a:endParaRPr sz="2400" dirty="0">
              <a:latin typeface="Arial" panose="020B0604020202020204" pitchFamily="34" charset="0"/>
              <a:cs typeface="Arial" panose="020B0604020202020204" pitchFamily="34" charset="0"/>
            </a:endParaRPr>
          </a:p>
        </p:txBody>
      </p:sp>
      <p:sp>
        <p:nvSpPr>
          <p:cNvPr id="6" name="object 6"/>
          <p:cNvSpPr txBox="1"/>
          <p:nvPr/>
        </p:nvSpPr>
        <p:spPr>
          <a:xfrm>
            <a:off x="7620244" y="2591859"/>
            <a:ext cx="4266956" cy="2242279"/>
          </a:xfrm>
          <a:prstGeom prst="rect">
            <a:avLst/>
          </a:prstGeom>
        </p:spPr>
        <p:txBody>
          <a:bodyPr vert="horz" wrap="square" lIns="0" tIns="26034" rIns="0" bIns="0" rtlCol="0">
            <a:spAutoFit/>
          </a:bodyPr>
          <a:lstStyle/>
          <a:p>
            <a:pPr marL="12700" marR="5080"/>
            <a:r>
              <a:rPr sz="2400" spc="-5" dirty="0">
                <a:latin typeface="Arial MT"/>
                <a:cs typeface="Arial MT"/>
              </a:rPr>
              <a:t>La</a:t>
            </a:r>
            <a:r>
              <a:rPr sz="2400" dirty="0">
                <a:latin typeface="Arial MT"/>
                <a:cs typeface="Arial MT"/>
              </a:rPr>
              <a:t> </a:t>
            </a:r>
            <a:r>
              <a:rPr sz="2400" spc="-5" dirty="0">
                <a:latin typeface="Arial MT"/>
                <a:cs typeface="Arial MT"/>
              </a:rPr>
              <a:t>principal diferència</a:t>
            </a:r>
            <a:r>
              <a:rPr sz="2400" spc="5" dirty="0">
                <a:latin typeface="Arial MT"/>
                <a:cs typeface="Arial MT"/>
              </a:rPr>
              <a:t> </a:t>
            </a:r>
            <a:r>
              <a:rPr sz="2400" spc="-5" dirty="0">
                <a:latin typeface="Arial MT"/>
                <a:cs typeface="Arial MT"/>
              </a:rPr>
              <a:t>respecte </a:t>
            </a:r>
            <a:r>
              <a:rPr sz="2400" dirty="0">
                <a:latin typeface="Arial MT"/>
                <a:cs typeface="Arial MT"/>
              </a:rPr>
              <a:t>a </a:t>
            </a:r>
            <a:r>
              <a:rPr sz="2400" spc="5" dirty="0">
                <a:latin typeface="Arial MT"/>
                <a:cs typeface="Arial MT"/>
              </a:rPr>
              <a:t> </a:t>
            </a:r>
            <a:r>
              <a:rPr sz="2400" spc="-5" dirty="0">
                <a:latin typeface="Arial MT"/>
                <a:cs typeface="Arial MT"/>
              </a:rPr>
              <a:t>les</a:t>
            </a:r>
            <a:r>
              <a:rPr sz="2400" spc="15" dirty="0">
                <a:latin typeface="Arial MT"/>
                <a:cs typeface="Arial MT"/>
              </a:rPr>
              <a:t> </a:t>
            </a:r>
            <a:r>
              <a:rPr sz="2400" spc="-5" dirty="0">
                <a:latin typeface="Arial MT"/>
                <a:cs typeface="Arial MT"/>
              </a:rPr>
              <a:t>altres</a:t>
            </a:r>
            <a:r>
              <a:rPr sz="2400" spc="15" dirty="0">
                <a:latin typeface="Arial MT"/>
                <a:cs typeface="Arial MT"/>
              </a:rPr>
              <a:t> </a:t>
            </a:r>
            <a:r>
              <a:rPr sz="2400" spc="-5" dirty="0">
                <a:latin typeface="Arial MT"/>
                <a:cs typeface="Arial MT"/>
              </a:rPr>
              <a:t>estructures</a:t>
            </a:r>
            <a:r>
              <a:rPr sz="2400" spc="15" dirty="0">
                <a:latin typeface="Arial MT"/>
                <a:cs typeface="Arial MT"/>
              </a:rPr>
              <a:t> </a:t>
            </a:r>
            <a:r>
              <a:rPr sz="2400" spc="-5" dirty="0">
                <a:latin typeface="Arial MT"/>
                <a:cs typeface="Arial MT"/>
              </a:rPr>
              <a:t>de</a:t>
            </a:r>
            <a:r>
              <a:rPr sz="2400" spc="5" dirty="0">
                <a:latin typeface="Arial MT"/>
                <a:cs typeface="Arial MT"/>
              </a:rPr>
              <a:t> </a:t>
            </a:r>
            <a:r>
              <a:rPr sz="2400" spc="-5" dirty="0">
                <a:latin typeface="Arial MT"/>
                <a:cs typeface="Arial MT"/>
              </a:rPr>
              <a:t>repetició </a:t>
            </a:r>
            <a:r>
              <a:rPr sz="2400" dirty="0">
                <a:latin typeface="Arial MT"/>
                <a:cs typeface="Arial MT"/>
              </a:rPr>
              <a:t> </a:t>
            </a:r>
            <a:r>
              <a:rPr sz="2400" spc="-5" dirty="0">
                <a:latin typeface="Arial MT"/>
                <a:cs typeface="Arial MT"/>
              </a:rPr>
              <a:t>és</a:t>
            </a:r>
            <a:r>
              <a:rPr sz="2400" spc="10" dirty="0">
                <a:latin typeface="Arial MT"/>
                <a:cs typeface="Arial MT"/>
              </a:rPr>
              <a:t> </a:t>
            </a:r>
            <a:r>
              <a:rPr sz="2400" spc="-5" dirty="0">
                <a:latin typeface="Arial MT"/>
                <a:cs typeface="Arial MT"/>
              </a:rPr>
              <a:t>que</a:t>
            </a:r>
            <a:r>
              <a:rPr sz="2400" dirty="0">
                <a:latin typeface="Arial MT"/>
                <a:cs typeface="Arial MT"/>
              </a:rPr>
              <a:t> </a:t>
            </a:r>
            <a:r>
              <a:rPr sz="2400" spc="-5" dirty="0">
                <a:latin typeface="Arial MT"/>
                <a:cs typeface="Arial MT"/>
              </a:rPr>
              <a:t>aquí,</a:t>
            </a:r>
            <a:r>
              <a:rPr sz="2400" spc="5" dirty="0">
                <a:latin typeface="Arial MT"/>
                <a:cs typeface="Arial MT"/>
              </a:rPr>
              <a:t> </a:t>
            </a:r>
            <a:r>
              <a:rPr sz="2400" spc="-5" dirty="0">
                <a:latin typeface="Arial MT"/>
                <a:cs typeface="Arial MT"/>
              </a:rPr>
              <a:t>la</a:t>
            </a:r>
            <a:r>
              <a:rPr sz="2400" dirty="0">
                <a:latin typeface="Arial MT"/>
                <a:cs typeface="Arial MT"/>
              </a:rPr>
              <a:t> </a:t>
            </a:r>
            <a:r>
              <a:rPr sz="2400" spc="-5" dirty="0">
                <a:latin typeface="Arial MT"/>
                <a:cs typeface="Arial MT"/>
              </a:rPr>
              <a:t>comprovació</a:t>
            </a:r>
            <a:r>
              <a:rPr sz="2400" spc="5" dirty="0">
                <a:latin typeface="Arial MT"/>
                <a:cs typeface="Arial MT"/>
              </a:rPr>
              <a:t> </a:t>
            </a:r>
            <a:r>
              <a:rPr sz="2400" spc="-5" dirty="0">
                <a:latin typeface="Arial MT"/>
                <a:cs typeface="Arial MT"/>
              </a:rPr>
              <a:t>de</a:t>
            </a:r>
            <a:r>
              <a:rPr sz="2400" dirty="0">
                <a:latin typeface="Arial MT"/>
                <a:cs typeface="Arial MT"/>
              </a:rPr>
              <a:t> </a:t>
            </a:r>
            <a:r>
              <a:rPr sz="2400" spc="-5" dirty="0">
                <a:latin typeface="Arial MT"/>
                <a:cs typeface="Arial MT"/>
              </a:rPr>
              <a:t>la </a:t>
            </a:r>
            <a:r>
              <a:rPr sz="2400" spc="-375" dirty="0">
                <a:latin typeface="Arial MT"/>
                <a:cs typeface="Arial MT"/>
              </a:rPr>
              <a:t> </a:t>
            </a:r>
            <a:r>
              <a:rPr sz="2400" spc="-5" dirty="0">
                <a:latin typeface="Arial MT"/>
                <a:cs typeface="Arial MT"/>
              </a:rPr>
              <a:t>condició</a:t>
            </a:r>
            <a:r>
              <a:rPr sz="2400" spc="70" dirty="0">
                <a:latin typeface="Arial MT"/>
                <a:cs typeface="Arial MT"/>
              </a:rPr>
              <a:t> </a:t>
            </a:r>
            <a:r>
              <a:rPr sz="2400" spc="-5" dirty="0">
                <a:latin typeface="Arial MT"/>
                <a:cs typeface="Arial MT"/>
              </a:rPr>
              <a:t>que</a:t>
            </a:r>
            <a:r>
              <a:rPr sz="2400" spc="65" dirty="0">
                <a:latin typeface="Arial MT"/>
                <a:cs typeface="Arial MT"/>
              </a:rPr>
              <a:t> </a:t>
            </a:r>
            <a:r>
              <a:rPr sz="2400" spc="-5" dirty="0">
                <a:latin typeface="Arial MT"/>
                <a:cs typeface="Arial MT"/>
              </a:rPr>
              <a:t>trenca</a:t>
            </a:r>
            <a:r>
              <a:rPr sz="2400" spc="470" dirty="0">
                <a:latin typeface="Arial MT"/>
                <a:cs typeface="Arial MT"/>
              </a:rPr>
              <a:t> </a:t>
            </a:r>
            <a:r>
              <a:rPr sz="2400" spc="-5" dirty="0">
                <a:latin typeface="Arial MT"/>
                <a:cs typeface="Arial MT"/>
              </a:rPr>
              <a:t>el</a:t>
            </a:r>
            <a:r>
              <a:rPr sz="2400" spc="75" dirty="0">
                <a:latin typeface="Arial MT"/>
                <a:cs typeface="Arial MT"/>
              </a:rPr>
              <a:t> </a:t>
            </a:r>
            <a:r>
              <a:rPr sz="2400" spc="-5" dirty="0">
                <a:latin typeface="Arial MT"/>
                <a:cs typeface="Arial MT"/>
              </a:rPr>
              <a:t>bucle</a:t>
            </a:r>
            <a:r>
              <a:rPr sz="2400" spc="70" dirty="0">
                <a:latin typeface="Arial MT"/>
                <a:cs typeface="Arial MT"/>
              </a:rPr>
              <a:t> </a:t>
            </a:r>
            <a:r>
              <a:rPr sz="2400" spc="-5" dirty="0">
                <a:latin typeface="Arial MT"/>
                <a:cs typeface="Arial MT"/>
              </a:rPr>
              <a:t>es </a:t>
            </a:r>
            <a:r>
              <a:rPr sz="2400" dirty="0">
                <a:latin typeface="Arial MT"/>
                <a:cs typeface="Arial MT"/>
              </a:rPr>
              <a:t> </a:t>
            </a:r>
            <a:r>
              <a:rPr sz="2400" spc="5" dirty="0">
                <a:latin typeface="Arial MT"/>
                <a:cs typeface="Arial MT"/>
              </a:rPr>
              <a:t>fa</a:t>
            </a:r>
            <a:r>
              <a:rPr sz="2400" spc="-5" dirty="0">
                <a:latin typeface="Arial MT"/>
                <a:cs typeface="Arial MT"/>
              </a:rPr>
              <a:t> </a:t>
            </a:r>
            <a:r>
              <a:rPr sz="2400" b="1" spc="-5" dirty="0">
                <a:latin typeface="Arial"/>
                <a:cs typeface="Arial"/>
              </a:rPr>
              <a:t>al</a:t>
            </a:r>
            <a:r>
              <a:rPr sz="2400" b="1" spc="20" dirty="0">
                <a:latin typeface="Arial"/>
                <a:cs typeface="Arial"/>
              </a:rPr>
              <a:t> </a:t>
            </a:r>
            <a:r>
              <a:rPr sz="2400" b="1" spc="-5" dirty="0">
                <a:latin typeface="Arial"/>
                <a:cs typeface="Arial"/>
              </a:rPr>
              <a:t>final</a:t>
            </a:r>
            <a:r>
              <a:rPr sz="2400" b="1" spc="5" dirty="0">
                <a:latin typeface="Arial"/>
                <a:cs typeface="Arial"/>
              </a:rPr>
              <a:t> </a:t>
            </a:r>
            <a:r>
              <a:rPr sz="2400" spc="-5" dirty="0">
                <a:latin typeface="Arial MT"/>
                <a:cs typeface="Arial MT"/>
              </a:rPr>
              <a:t>d’una iteració</a:t>
            </a:r>
            <a:endParaRPr sz="2400" dirty="0">
              <a:latin typeface="Arial MT"/>
              <a:cs typeface="Arial MT"/>
            </a:endParaRPr>
          </a:p>
        </p:txBody>
      </p:sp>
      <p:pic>
        <p:nvPicPr>
          <p:cNvPr id="7" name="object 7"/>
          <p:cNvPicPr/>
          <p:nvPr/>
        </p:nvPicPr>
        <p:blipFill>
          <a:blip r:embed="rId2" cstate="print"/>
          <a:stretch>
            <a:fillRect/>
          </a:stretch>
        </p:blipFill>
        <p:spPr>
          <a:xfrm>
            <a:off x="1447800" y="2621676"/>
            <a:ext cx="4556457" cy="2633356"/>
          </a:xfrm>
          <a:prstGeom prst="rect">
            <a:avLst/>
          </a:prstGeom>
          <a:ln>
            <a:solidFill>
              <a:schemeClr val="tx1"/>
            </a:solidFill>
          </a:ln>
        </p:spPr>
      </p:pic>
      <p:sp>
        <p:nvSpPr>
          <p:cNvPr id="8" name="object 8"/>
          <p:cNvSpPr txBox="1">
            <a:spLocks noGrp="1"/>
          </p:cNvSpPr>
          <p:nvPr>
            <p:ph type="sldNum" sz="quarter" idx="7"/>
          </p:nvPr>
        </p:nvSpPr>
        <p:spPr>
          <a:xfrm>
            <a:off x="14219428" y="6467044"/>
            <a:ext cx="209550" cy="371897"/>
          </a:xfrm>
          <a:prstGeom prst="rect">
            <a:avLst/>
          </a:prstGeom>
        </p:spPr>
        <p:txBody>
          <a:bodyPr vert="horz" wrap="square" lIns="0" tIns="2540" rIns="0" bIns="0" rtlCol="0">
            <a:spAutoFit/>
          </a:bodyPr>
          <a:lstStyle/>
          <a:p>
            <a:pPr marL="38100">
              <a:spcBef>
                <a:spcPts val="20"/>
              </a:spcBef>
            </a:pPr>
            <a:fld id="{81D60167-4931-47E6-BA6A-407CBD079E47}" type="slidenum">
              <a:rPr dirty="0"/>
              <a:pPr marL="38100">
                <a:spcBef>
                  <a:spcPts val="20"/>
                </a:spcBef>
              </a:pPr>
              <a:t>23</a:t>
            </a:fld>
            <a:endParaRPr dirty="0"/>
          </a:p>
        </p:txBody>
      </p:sp>
      <p:sp>
        <p:nvSpPr>
          <p:cNvPr id="10"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
        <p:nvSpPr>
          <p:cNvPr id="11" name="10 Rectángulo"/>
          <p:cNvSpPr/>
          <p:nvPr/>
        </p:nvSpPr>
        <p:spPr>
          <a:xfrm>
            <a:off x="990600" y="1152302"/>
            <a:ext cx="7020272" cy="461665"/>
          </a:xfrm>
          <a:prstGeom prst="rect">
            <a:avLst/>
          </a:prstGeom>
        </p:spPr>
        <p:txBody>
          <a:bodyPr wrap="square">
            <a:spAutoFit/>
          </a:bodyPr>
          <a:lstStyle/>
          <a:p>
            <a:pPr marL="457200" indent="-457200"/>
            <a:r>
              <a:rPr lang="es-ES" sz="2400" b="1" kern="0" dirty="0" smtClean="0">
                <a:solidFill>
                  <a:srgbClr val="000000"/>
                </a:solidFill>
              </a:rPr>
              <a:t>DO-WHILE</a:t>
            </a:r>
            <a:endParaRPr lang="es-ES" sz="2400" dirty="0"/>
          </a:p>
        </p:txBody>
      </p:sp>
    </p:spTree>
    <p:extLst>
      <p:ext uri="{BB962C8B-B14F-4D97-AF65-F5344CB8AC3E}">
        <p14:creationId xmlns:p14="http://schemas.microsoft.com/office/powerpoint/2010/main" val="2436735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143000" y="1156639"/>
            <a:ext cx="7020272" cy="461665"/>
          </a:xfrm>
          <a:prstGeom prst="rect">
            <a:avLst/>
          </a:prstGeom>
        </p:spPr>
        <p:txBody>
          <a:bodyPr wrap="square">
            <a:spAutoFit/>
          </a:bodyPr>
          <a:lstStyle/>
          <a:p>
            <a:pPr marL="457200" indent="-457200"/>
            <a:r>
              <a:rPr lang="es-ES" sz="2400" b="1" kern="0" dirty="0" smtClean="0">
                <a:solidFill>
                  <a:srgbClr val="000000"/>
                </a:solidFill>
              </a:rPr>
              <a:t>FOREACH</a:t>
            </a:r>
            <a:endParaRPr lang="es-ES" sz="2400" dirty="0"/>
          </a:p>
        </p:txBody>
      </p:sp>
      <p:sp>
        <p:nvSpPr>
          <p:cNvPr id="5" name="Rectangle 3"/>
          <p:cNvSpPr txBox="1">
            <a:spLocks noChangeArrowheads="1"/>
          </p:cNvSpPr>
          <p:nvPr/>
        </p:nvSpPr>
        <p:spPr>
          <a:xfrm>
            <a:off x="1752600" y="1844824"/>
            <a:ext cx="9297986" cy="4616450"/>
          </a:xfrm>
          <a:prstGeom prst="rect">
            <a:avLst/>
          </a:prstGeom>
        </p:spPr>
        <p:txBody>
          <a:bodyPr/>
          <a:lstStyle/>
          <a:p>
            <a:pPr marL="457200" indent="-457200">
              <a:spcBef>
                <a:spcPct val="0"/>
              </a:spcBef>
              <a:spcAft>
                <a:spcPts val="600"/>
              </a:spcAft>
              <a:buClr>
                <a:schemeClr val="accent1"/>
              </a:buClr>
              <a:buSzPct val="80000"/>
              <a:buFont typeface="Wingdings" pitchFamily="2" charset="2"/>
              <a:buChar char=""/>
              <a:defRPr/>
            </a:pPr>
            <a:r>
              <a:rPr lang="es-ES_tradnl" sz="2400" dirty="0">
                <a:latin typeface="Arial" panose="020B0604020202020204" pitchFamily="34" charset="0"/>
                <a:cs typeface="Arial" panose="020B0604020202020204" pitchFamily="34" charset="0"/>
              </a:rPr>
              <a:t>La estructura de control </a:t>
            </a:r>
            <a:r>
              <a:rPr lang="es-ES_tradnl" sz="2400" b="1" dirty="0" err="1">
                <a:latin typeface="Arial" panose="020B0604020202020204" pitchFamily="34" charset="0"/>
                <a:cs typeface="Arial" panose="020B0604020202020204" pitchFamily="34" charset="0"/>
              </a:rPr>
              <a:t>foreach</a:t>
            </a:r>
            <a:r>
              <a:rPr lang="es-ES_tradnl" sz="2400" dirty="0">
                <a:latin typeface="Arial" panose="020B0604020202020204" pitchFamily="34" charset="0"/>
                <a:cs typeface="Arial" panose="020B0604020202020204" pitchFamily="34" charset="0"/>
              </a:rPr>
              <a:t> permite iterar sobre </a:t>
            </a:r>
            <a:r>
              <a:rPr lang="es-ES_tradnl" sz="2400" dirty="0" err="1">
                <a:latin typeface="Arial" panose="020B0604020202020204" pitchFamily="34" charset="0"/>
                <a:cs typeface="Arial" panose="020B0604020202020204" pitchFamily="34" charset="0"/>
              </a:rPr>
              <a:t>arrays</a:t>
            </a:r>
            <a:r>
              <a:rPr lang="es-ES_tradnl" sz="2400" dirty="0">
                <a:latin typeface="Arial" panose="020B0604020202020204" pitchFamily="34" charset="0"/>
                <a:cs typeface="Arial" panose="020B0604020202020204" pitchFamily="34" charset="0"/>
              </a:rPr>
              <a:t>, tanto indexados por claves numéricas positivas o por cadenas.</a:t>
            </a:r>
          </a:p>
          <a:p>
            <a:pPr marL="457200" indent="-457200">
              <a:spcBef>
                <a:spcPct val="0"/>
              </a:spcBef>
              <a:spcAft>
                <a:spcPts val="600"/>
              </a:spcAft>
              <a:buClr>
                <a:schemeClr val="accent1"/>
              </a:buClr>
              <a:buSzPct val="80000"/>
              <a:buFont typeface="Wingdings" pitchFamily="2" charset="2"/>
              <a:buChar char=""/>
              <a:defRPr/>
            </a:pPr>
            <a:endParaRPr lang="es-ES_tradnl" sz="2400" dirty="0">
              <a:latin typeface="Arial" panose="020B0604020202020204" pitchFamily="34" charset="0"/>
              <a:cs typeface="Arial" panose="020B0604020202020204" pitchFamily="34" charset="0"/>
            </a:endParaRPr>
          </a:p>
          <a:p>
            <a:pPr marL="457200" indent="-457200">
              <a:spcBef>
                <a:spcPct val="0"/>
              </a:spcBef>
              <a:spcAft>
                <a:spcPts val="600"/>
              </a:spcAft>
              <a:buClr>
                <a:schemeClr val="accent1"/>
              </a:buClr>
              <a:buSzPct val="80000"/>
              <a:buFont typeface="Wingdings" pitchFamily="2" charset="2"/>
              <a:buChar char=""/>
              <a:defRPr/>
            </a:pPr>
            <a:r>
              <a:rPr lang="es-ES_tradnl" sz="2400" dirty="0">
                <a:latin typeface="Arial" panose="020B0604020202020204" pitchFamily="34" charset="0"/>
                <a:cs typeface="Arial" panose="020B0604020202020204" pitchFamily="34" charset="0"/>
              </a:rPr>
              <a:t>Sintaxis:</a:t>
            </a:r>
          </a:p>
          <a:p>
            <a:pPr marL="1073150" lvl="1" indent="-357188">
              <a:spcBef>
                <a:spcPct val="0"/>
              </a:spcBef>
              <a:spcAft>
                <a:spcPts val="600"/>
              </a:spcAft>
              <a:buClr>
                <a:schemeClr val="accent2"/>
              </a:buClr>
              <a:buSzPct val="80000"/>
              <a:defRPr/>
            </a:pPr>
            <a:r>
              <a:rPr lang="es-ES_tradnl" sz="2400" dirty="0" err="1">
                <a:solidFill>
                  <a:srgbClr val="FF0000"/>
                </a:solidFill>
                <a:latin typeface="Arial" panose="020B0604020202020204" pitchFamily="34" charset="0"/>
                <a:cs typeface="Arial" panose="020B0604020202020204" pitchFamily="34" charset="0"/>
              </a:rPr>
              <a:t>foreach</a:t>
            </a:r>
            <a:r>
              <a:rPr lang="es-ES_tradnl" sz="2400" dirty="0">
                <a:solidFill>
                  <a:srgbClr val="FF0000"/>
                </a:solidFill>
                <a:latin typeface="Arial" panose="020B0604020202020204" pitchFamily="34" charset="0"/>
                <a:cs typeface="Arial" panose="020B0604020202020204" pitchFamily="34" charset="0"/>
              </a:rPr>
              <a:t> (</a:t>
            </a:r>
            <a:r>
              <a:rPr lang="es-ES_tradnl" sz="2400" dirty="0" err="1">
                <a:solidFill>
                  <a:srgbClr val="FF0000"/>
                </a:solidFill>
                <a:latin typeface="Arial" panose="020B0604020202020204" pitchFamily="34" charset="0"/>
                <a:cs typeface="Arial" panose="020B0604020202020204" pitchFamily="34" charset="0"/>
              </a:rPr>
              <a:t>expresión_array</a:t>
            </a:r>
            <a:r>
              <a:rPr lang="es-ES_tradnl" sz="2400" dirty="0">
                <a:solidFill>
                  <a:srgbClr val="FF0000"/>
                </a:solidFill>
                <a:latin typeface="Arial" panose="020B0604020202020204" pitchFamily="34" charset="0"/>
                <a:cs typeface="Arial" panose="020B0604020202020204" pitchFamily="34" charset="0"/>
              </a:rPr>
              <a:t> as $valor)</a:t>
            </a:r>
            <a:br>
              <a:rPr lang="es-ES_tradnl" sz="2400" dirty="0">
                <a:solidFill>
                  <a:srgbClr val="FF0000"/>
                </a:solidFill>
                <a:latin typeface="Arial" panose="020B0604020202020204" pitchFamily="34" charset="0"/>
                <a:cs typeface="Arial" panose="020B0604020202020204" pitchFamily="34" charset="0"/>
              </a:rPr>
            </a:br>
            <a:r>
              <a:rPr lang="es-ES_tradnl" sz="2400" dirty="0">
                <a:solidFill>
                  <a:srgbClr val="FF0000"/>
                </a:solidFill>
                <a:latin typeface="Arial" panose="020B0604020202020204" pitchFamily="34" charset="0"/>
                <a:cs typeface="Arial" panose="020B0604020202020204" pitchFamily="34" charset="0"/>
              </a:rPr>
              <a:t>sentencia</a:t>
            </a:r>
          </a:p>
          <a:p>
            <a:pPr marL="1073150" lvl="1" indent="-357188">
              <a:spcBef>
                <a:spcPct val="0"/>
              </a:spcBef>
              <a:spcAft>
                <a:spcPts val="600"/>
              </a:spcAft>
              <a:buClr>
                <a:schemeClr val="accent2"/>
              </a:buClr>
              <a:buSzPct val="80000"/>
              <a:defRPr/>
            </a:pPr>
            <a:r>
              <a:rPr lang="es-ES_tradnl" sz="2400" dirty="0" err="1">
                <a:solidFill>
                  <a:srgbClr val="FF0000"/>
                </a:solidFill>
                <a:latin typeface="Arial" panose="020B0604020202020204" pitchFamily="34" charset="0"/>
                <a:cs typeface="Arial" panose="020B0604020202020204" pitchFamily="34" charset="0"/>
              </a:rPr>
              <a:t>foreach</a:t>
            </a:r>
            <a:r>
              <a:rPr lang="es-ES_tradnl" sz="2400" dirty="0">
                <a:solidFill>
                  <a:srgbClr val="FF0000"/>
                </a:solidFill>
                <a:latin typeface="Arial" panose="020B0604020202020204" pitchFamily="34" charset="0"/>
                <a:cs typeface="Arial" panose="020B0604020202020204" pitchFamily="34" charset="0"/>
              </a:rPr>
              <a:t> (</a:t>
            </a:r>
            <a:r>
              <a:rPr lang="es-ES_tradnl" sz="2400" dirty="0" err="1">
                <a:solidFill>
                  <a:srgbClr val="FF0000"/>
                </a:solidFill>
                <a:latin typeface="Arial" panose="020B0604020202020204" pitchFamily="34" charset="0"/>
                <a:cs typeface="Arial" panose="020B0604020202020204" pitchFamily="34" charset="0"/>
              </a:rPr>
              <a:t>expresión_array</a:t>
            </a:r>
            <a:r>
              <a:rPr lang="es-ES_tradnl" sz="2400" dirty="0">
                <a:solidFill>
                  <a:srgbClr val="FF0000"/>
                </a:solidFill>
                <a:latin typeface="Arial" panose="020B0604020202020204" pitchFamily="34" charset="0"/>
                <a:cs typeface="Arial" panose="020B0604020202020204" pitchFamily="34" charset="0"/>
              </a:rPr>
              <a:t> as $clave =&gt; $valor)</a:t>
            </a:r>
            <a:br>
              <a:rPr lang="es-ES_tradnl" sz="2400" dirty="0">
                <a:solidFill>
                  <a:srgbClr val="FF0000"/>
                </a:solidFill>
                <a:latin typeface="Arial" panose="020B0604020202020204" pitchFamily="34" charset="0"/>
                <a:cs typeface="Arial" panose="020B0604020202020204" pitchFamily="34" charset="0"/>
              </a:rPr>
            </a:br>
            <a:r>
              <a:rPr lang="es-ES_tradnl" sz="2400" dirty="0">
                <a:solidFill>
                  <a:srgbClr val="FF0000"/>
                </a:solidFill>
                <a:latin typeface="Arial" panose="020B0604020202020204" pitchFamily="34" charset="0"/>
                <a:cs typeface="Arial" panose="020B0604020202020204" pitchFamily="34" charset="0"/>
              </a:rPr>
              <a:t>sentencia</a:t>
            </a:r>
          </a:p>
        </p:txBody>
      </p:sp>
      <p:sp>
        <p:nvSpPr>
          <p:cNvPr id="7"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Tree>
    <p:extLst>
      <p:ext uri="{BB962C8B-B14F-4D97-AF65-F5344CB8AC3E}">
        <p14:creationId xmlns:p14="http://schemas.microsoft.com/office/powerpoint/2010/main" val="3979195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371600" y="1170864"/>
            <a:ext cx="7020272" cy="461665"/>
          </a:xfrm>
          <a:prstGeom prst="rect">
            <a:avLst/>
          </a:prstGeom>
        </p:spPr>
        <p:txBody>
          <a:bodyPr wrap="square">
            <a:spAutoFit/>
          </a:bodyPr>
          <a:lstStyle/>
          <a:p>
            <a:pPr marL="457200" indent="-457200"/>
            <a:r>
              <a:rPr lang="es-ES" sz="2400" b="1" kern="0" dirty="0" smtClean="0">
                <a:solidFill>
                  <a:srgbClr val="000000"/>
                </a:solidFill>
              </a:rPr>
              <a:t>FOREACH</a:t>
            </a:r>
            <a:endParaRPr lang="es-ES" sz="2400" dirty="0"/>
          </a:p>
        </p:txBody>
      </p:sp>
      <p:sp>
        <p:nvSpPr>
          <p:cNvPr id="6" name="Rectangle 3"/>
          <p:cNvSpPr txBox="1">
            <a:spLocks noChangeArrowheads="1"/>
          </p:cNvSpPr>
          <p:nvPr/>
        </p:nvSpPr>
        <p:spPr>
          <a:xfrm>
            <a:off x="2208213" y="1918098"/>
            <a:ext cx="8208962" cy="4679255"/>
          </a:xfrm>
          <a:prstGeom prst="rect">
            <a:avLst/>
          </a:prstGeom>
          <a:ln>
            <a:solidFill>
              <a:schemeClr val="tx1"/>
            </a:solidFill>
          </a:ln>
        </p:spPr>
        <p:txBody>
          <a:bodyPr>
            <a:normAutofit lnSpcReduction="10000"/>
          </a:bodyPr>
          <a:lstStyle/>
          <a:p>
            <a:pPr marL="457200" indent="-457200">
              <a:spcBef>
                <a:spcPct val="0"/>
              </a:spcBef>
              <a:spcAft>
                <a:spcPts val="600"/>
              </a:spcAft>
              <a:buClr>
                <a:schemeClr val="accent1"/>
              </a:buClr>
              <a:buSzPct val="80000"/>
              <a:buFont typeface="Wingdings" pitchFamily="2" charset="2"/>
              <a:buChar char=""/>
              <a:defRPr/>
            </a:pPr>
            <a:r>
              <a:rPr lang="es-ES_tradnl" sz="2000" dirty="0">
                <a:solidFill>
                  <a:srgbClr val="FF0000"/>
                </a:solidFill>
              </a:rPr>
              <a:t>Ejemplos:</a:t>
            </a:r>
          </a:p>
          <a:p>
            <a:pPr marL="457200" indent="-457200">
              <a:spcBef>
                <a:spcPct val="0"/>
              </a:spcBef>
              <a:spcAft>
                <a:spcPts val="600"/>
              </a:spcAft>
              <a:buClr>
                <a:schemeClr val="accent1"/>
              </a:buClr>
              <a:buSzPct val="80000"/>
              <a:defRPr/>
            </a:pPr>
            <a:r>
              <a:rPr lang="es-ES_tradnl" sz="2000" dirty="0">
                <a:solidFill>
                  <a:srgbClr val="FF0000"/>
                </a:solidFill>
              </a:rPr>
              <a:t>         $color = </a:t>
            </a:r>
            <a:r>
              <a:rPr lang="es-ES_tradnl" sz="2000" dirty="0" err="1">
                <a:solidFill>
                  <a:srgbClr val="FF0000"/>
                </a:solidFill>
              </a:rPr>
              <a:t>array</a:t>
            </a:r>
            <a:r>
              <a:rPr lang="es-ES_tradnl" sz="2000" dirty="0">
                <a:solidFill>
                  <a:srgbClr val="FF0000"/>
                </a:solidFill>
              </a:rPr>
              <a:t> ('rojo'=&gt;101, 'verde'=&gt;51, 'azul'=&gt;255);</a:t>
            </a:r>
          </a:p>
          <a:p>
            <a:pPr marL="1073150" lvl="1" indent="-357188">
              <a:spcBef>
                <a:spcPct val="0"/>
              </a:spcBef>
              <a:spcAft>
                <a:spcPts val="600"/>
              </a:spcAft>
              <a:buClr>
                <a:schemeClr val="accent2"/>
              </a:buClr>
              <a:buSzPct val="80000"/>
              <a:defRPr/>
            </a:pPr>
            <a:r>
              <a:rPr lang="es-ES_tradnl" sz="2000" dirty="0" err="1">
                <a:solidFill>
                  <a:srgbClr val="FF0000"/>
                </a:solidFill>
              </a:rPr>
              <a:t>foreach</a:t>
            </a:r>
            <a:r>
              <a:rPr lang="es-ES_tradnl" sz="2000" dirty="0">
                <a:solidFill>
                  <a:srgbClr val="FF0000"/>
                </a:solidFill>
              </a:rPr>
              <a:t> ($color as $valor)</a:t>
            </a:r>
          </a:p>
          <a:p>
            <a:pPr marL="1073150" lvl="1" indent="-357188">
              <a:spcBef>
                <a:spcPct val="0"/>
              </a:spcBef>
              <a:spcAft>
                <a:spcPts val="600"/>
              </a:spcAft>
              <a:buClr>
                <a:schemeClr val="accent2"/>
              </a:buClr>
              <a:buSzPct val="80000"/>
              <a:defRPr/>
            </a:pPr>
            <a:r>
              <a:rPr lang="es-ES_tradnl" sz="2000" dirty="0">
                <a:solidFill>
                  <a:srgbClr val="FF0000"/>
                </a:solidFill>
              </a:rPr>
              <a:t>	</a:t>
            </a:r>
            <a:r>
              <a:rPr lang="es-ES_tradnl" sz="2000" dirty="0" err="1">
                <a:solidFill>
                  <a:srgbClr val="FF0000"/>
                </a:solidFill>
              </a:rPr>
              <a:t>print</a:t>
            </a:r>
            <a:r>
              <a:rPr lang="es-ES_tradnl" sz="2000" dirty="0">
                <a:solidFill>
                  <a:srgbClr val="FF0000"/>
                </a:solidFill>
              </a:rPr>
              <a:t> “Valor: $valor&lt;BR&gt;\n”;</a:t>
            </a:r>
          </a:p>
          <a:p>
            <a:pPr marL="1073150" lvl="1" indent="-357188">
              <a:spcBef>
                <a:spcPct val="0"/>
              </a:spcBef>
              <a:spcAft>
                <a:spcPts val="600"/>
              </a:spcAft>
              <a:buClr>
                <a:schemeClr val="accent2"/>
              </a:buClr>
              <a:buSzPct val="80000"/>
              <a:defRPr/>
            </a:pPr>
            <a:r>
              <a:rPr lang="es-ES_tradnl" sz="2000" dirty="0" err="1">
                <a:solidFill>
                  <a:srgbClr val="FF0000"/>
                </a:solidFill>
              </a:rPr>
              <a:t>foreach</a:t>
            </a:r>
            <a:r>
              <a:rPr lang="es-ES_tradnl" sz="2000" dirty="0">
                <a:solidFill>
                  <a:srgbClr val="FF0000"/>
                </a:solidFill>
              </a:rPr>
              <a:t> ($color as $clave =&gt; $valor)</a:t>
            </a:r>
          </a:p>
          <a:p>
            <a:pPr marL="1073150" lvl="1" indent="-357188">
              <a:spcBef>
                <a:spcPct val="0"/>
              </a:spcBef>
              <a:spcAft>
                <a:spcPts val="600"/>
              </a:spcAft>
              <a:buClr>
                <a:schemeClr val="accent2"/>
              </a:buClr>
              <a:buSzPct val="80000"/>
              <a:defRPr/>
            </a:pPr>
            <a:r>
              <a:rPr lang="es-ES_tradnl" sz="2000" dirty="0">
                <a:solidFill>
                  <a:srgbClr val="FF0000"/>
                </a:solidFill>
              </a:rPr>
              <a:t>	</a:t>
            </a:r>
            <a:r>
              <a:rPr lang="es-ES_tradnl" sz="2000" dirty="0" err="1">
                <a:solidFill>
                  <a:srgbClr val="FF0000"/>
                </a:solidFill>
              </a:rPr>
              <a:t>print</a:t>
            </a:r>
            <a:r>
              <a:rPr lang="es-ES_tradnl" sz="2000" dirty="0">
                <a:solidFill>
                  <a:srgbClr val="FF0000"/>
                </a:solidFill>
              </a:rPr>
              <a:t> “Clave: $clave; Valor: $valor&lt;BR&gt;\n”;</a:t>
            </a:r>
          </a:p>
          <a:p>
            <a:pPr marL="457200" indent="-457200">
              <a:spcBef>
                <a:spcPct val="0"/>
              </a:spcBef>
              <a:spcAft>
                <a:spcPts val="600"/>
              </a:spcAft>
              <a:buClr>
                <a:schemeClr val="accent1"/>
              </a:buClr>
              <a:buSzPct val="80000"/>
              <a:buFont typeface="Wingdings" pitchFamily="2" charset="2"/>
              <a:buChar char=""/>
              <a:defRPr/>
            </a:pPr>
            <a:r>
              <a:rPr lang="es-ES_tradnl" sz="2000" dirty="0">
                <a:solidFill>
                  <a:srgbClr val="FF0000"/>
                </a:solidFill>
              </a:rPr>
              <a:t>Salida:</a:t>
            </a:r>
          </a:p>
          <a:p>
            <a:pPr marL="1073150" lvl="1" indent="-357188">
              <a:spcBef>
                <a:spcPct val="0"/>
              </a:spcBef>
              <a:spcAft>
                <a:spcPts val="600"/>
              </a:spcAft>
              <a:buClr>
                <a:schemeClr val="accent2"/>
              </a:buClr>
              <a:buSzPct val="80000"/>
              <a:defRPr/>
            </a:pPr>
            <a:r>
              <a:rPr lang="es-ES" sz="2000" dirty="0">
                <a:solidFill>
                  <a:srgbClr val="FF0000"/>
                </a:solidFill>
              </a:rPr>
              <a:t>Valor: 101</a:t>
            </a:r>
          </a:p>
          <a:p>
            <a:pPr marL="1073150" lvl="1" indent="-357188">
              <a:spcBef>
                <a:spcPct val="0"/>
              </a:spcBef>
              <a:spcAft>
                <a:spcPts val="600"/>
              </a:spcAft>
              <a:buClr>
                <a:schemeClr val="accent2"/>
              </a:buClr>
              <a:buSzPct val="80000"/>
              <a:defRPr/>
            </a:pPr>
            <a:r>
              <a:rPr lang="es-ES" sz="2000" dirty="0">
                <a:solidFill>
                  <a:srgbClr val="FF0000"/>
                </a:solidFill>
              </a:rPr>
              <a:t>Valor: 51</a:t>
            </a:r>
          </a:p>
          <a:p>
            <a:pPr marL="1073150" lvl="1" indent="-357188">
              <a:spcBef>
                <a:spcPct val="0"/>
              </a:spcBef>
              <a:spcAft>
                <a:spcPts val="600"/>
              </a:spcAft>
              <a:buClr>
                <a:schemeClr val="accent2"/>
              </a:buClr>
              <a:buSzPct val="80000"/>
              <a:defRPr/>
            </a:pPr>
            <a:r>
              <a:rPr lang="es-ES" sz="2000" dirty="0">
                <a:solidFill>
                  <a:srgbClr val="FF0000"/>
                </a:solidFill>
              </a:rPr>
              <a:t>Valor: 255</a:t>
            </a:r>
          </a:p>
          <a:p>
            <a:pPr marL="1073150" lvl="1" indent="-357188">
              <a:spcBef>
                <a:spcPct val="0"/>
              </a:spcBef>
              <a:spcAft>
                <a:spcPts val="600"/>
              </a:spcAft>
              <a:buClr>
                <a:schemeClr val="accent2"/>
              </a:buClr>
              <a:buSzPct val="80000"/>
              <a:defRPr/>
            </a:pPr>
            <a:r>
              <a:rPr lang="es-ES" sz="2000" dirty="0">
                <a:solidFill>
                  <a:srgbClr val="FF0000"/>
                </a:solidFill>
              </a:rPr>
              <a:t>Clave: rojo; Valor: 101</a:t>
            </a:r>
          </a:p>
          <a:p>
            <a:pPr marL="1073150" lvl="1" indent="-357188">
              <a:spcBef>
                <a:spcPct val="0"/>
              </a:spcBef>
              <a:spcAft>
                <a:spcPts val="600"/>
              </a:spcAft>
              <a:buClr>
                <a:schemeClr val="accent2"/>
              </a:buClr>
              <a:buSzPct val="80000"/>
              <a:defRPr/>
            </a:pPr>
            <a:r>
              <a:rPr lang="es-ES" sz="2000" dirty="0">
                <a:solidFill>
                  <a:srgbClr val="FF0000"/>
                </a:solidFill>
              </a:rPr>
              <a:t>Clave: verde; Valor: 51</a:t>
            </a:r>
          </a:p>
          <a:p>
            <a:pPr marL="1073150" lvl="1" indent="-357188">
              <a:spcBef>
                <a:spcPct val="0"/>
              </a:spcBef>
              <a:spcAft>
                <a:spcPts val="600"/>
              </a:spcAft>
              <a:buClr>
                <a:schemeClr val="accent2"/>
              </a:buClr>
              <a:buSzPct val="80000"/>
              <a:defRPr/>
            </a:pPr>
            <a:r>
              <a:rPr lang="es-ES" sz="2000" dirty="0">
                <a:solidFill>
                  <a:srgbClr val="FF0000"/>
                </a:solidFill>
              </a:rPr>
              <a:t>Clave: azul; Valor: 255</a:t>
            </a:r>
          </a:p>
        </p:txBody>
      </p:sp>
      <p:sp>
        <p:nvSpPr>
          <p:cNvPr id="7"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ESTRUCTURAS </a:t>
            </a:r>
            <a:r>
              <a:rPr lang="es-ES" sz="4400" dirty="0"/>
              <a:t>R</a:t>
            </a:r>
            <a:r>
              <a:rPr lang="es-ES" sz="4400" dirty="0" smtClean="0"/>
              <a:t>EPETITIVAS</a:t>
            </a:r>
            <a:endParaRPr lang="es-ES" sz="4400" dirty="0"/>
          </a:p>
        </p:txBody>
      </p:sp>
    </p:spTree>
    <p:extLst>
      <p:ext uri="{BB962C8B-B14F-4D97-AF65-F5344CB8AC3E}">
        <p14:creationId xmlns:p14="http://schemas.microsoft.com/office/powerpoint/2010/main" val="4177121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990600" y="1219200"/>
            <a:ext cx="10896600" cy="5201424"/>
          </a:xfrm>
          <a:prstGeom prst="rect">
            <a:avLst/>
          </a:prstGeom>
        </p:spPr>
        <p:txBody>
          <a:bodyPr wrap="square">
            <a:spAutoFit/>
          </a:bodyPr>
          <a:lstStyle/>
          <a:p>
            <a:pPr marL="442913" indent="-442913">
              <a:spcAft>
                <a:spcPts val="600"/>
              </a:spcAft>
              <a:buFont typeface="Wingdings" pitchFamily="2" charset="2"/>
              <a:buChar char="v"/>
              <a:defRPr/>
            </a:pPr>
            <a:r>
              <a:rPr lang="es-ES" sz="2400" spc="-10" dirty="0" smtClean="0">
                <a:latin typeface="Arial" panose="020B0604020202020204" pitchFamily="34" charset="0"/>
                <a:cs typeface="Arial" panose="020B0604020202020204" pitchFamily="34" charset="0"/>
              </a:rPr>
              <a:t>Los</a:t>
            </a:r>
            <a:r>
              <a:rPr lang="es-ES" sz="2400" spc="-5" dirty="0" smtClean="0">
                <a:latin typeface="Arial" panose="020B0604020202020204" pitchFamily="34" charset="0"/>
                <a:cs typeface="Arial" panose="020B0604020202020204" pitchFamily="34" charset="0"/>
              </a:rPr>
              <a:t> programas</a:t>
            </a:r>
            <a:r>
              <a:rPr lang="es-ES" sz="2400" dirty="0" smtClean="0">
                <a:latin typeface="Arial" panose="020B0604020202020204" pitchFamily="34" charset="0"/>
                <a:cs typeface="Arial" panose="020B0604020202020204" pitchFamily="34" charset="0"/>
              </a:rPr>
              <a:t> </a:t>
            </a:r>
            <a:r>
              <a:rPr lang="es-ES" sz="2400" spc="-10" dirty="0">
                <a:latin typeface="Arial" panose="020B0604020202020204" pitchFamily="34" charset="0"/>
                <a:cs typeface="Arial" panose="020B0604020202020204" pitchFamily="34" charset="0"/>
              </a:rPr>
              <a:t>que</a:t>
            </a:r>
            <a:r>
              <a:rPr lang="es-ES" sz="2400" spc="-5" dirty="0">
                <a:latin typeface="Arial" panose="020B0604020202020204" pitchFamily="34" charset="0"/>
                <a:cs typeface="Arial" panose="020B0604020202020204" pitchFamily="34" charset="0"/>
              </a:rPr>
              <a:t> </a:t>
            </a:r>
            <a:r>
              <a:rPr lang="es-ES" sz="2400" spc="-10" dirty="0" smtClean="0">
                <a:latin typeface="Arial" panose="020B0604020202020204" pitchFamily="34" charset="0"/>
                <a:cs typeface="Arial" panose="020B0604020202020204" pitchFamily="34" charset="0"/>
              </a:rPr>
              <a:t>desarrollamos n</a:t>
            </a:r>
            <a:r>
              <a:rPr lang="es-ES" sz="2400" spc="-5" dirty="0" smtClean="0">
                <a:latin typeface="Arial" panose="020B0604020202020204" pitchFamily="34" charset="0"/>
                <a:cs typeface="Arial" panose="020B0604020202020204" pitchFamily="34" charset="0"/>
              </a:rPr>
              <a:t>o </a:t>
            </a:r>
            <a:r>
              <a:rPr lang="es-ES" sz="2400" spc="-10" dirty="0" smtClean="0">
                <a:latin typeface="Arial" panose="020B0604020202020204" pitchFamily="34" charset="0"/>
                <a:cs typeface="Arial" panose="020B0604020202020204" pitchFamily="34" charset="0"/>
              </a:rPr>
              <a:t>tienen</a:t>
            </a:r>
            <a:r>
              <a:rPr lang="es-ES" sz="2400" dirty="0" smtClean="0">
                <a:latin typeface="Arial" panose="020B0604020202020204" pitchFamily="34" charset="0"/>
                <a:cs typeface="Arial" panose="020B0604020202020204" pitchFamily="34" charset="0"/>
              </a:rPr>
              <a:t> </a:t>
            </a:r>
            <a:r>
              <a:rPr lang="es-ES" sz="2400" spc="-10" dirty="0" smtClean="0">
                <a:latin typeface="Arial" panose="020B0604020202020204" pitchFamily="34" charset="0"/>
                <a:cs typeface="Arial" panose="020B0604020202020204" pitchFamily="34" charset="0"/>
              </a:rPr>
              <a:t>porque</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ser</a:t>
            </a:r>
            <a:r>
              <a:rPr lang="es-ES" sz="2400" spc="-5" dirty="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sencillamente</a:t>
            </a:r>
            <a:r>
              <a:rPr lang="es-ES" sz="2400" spc="10" dirty="0" smtClean="0">
                <a:latin typeface="Arial" panose="020B0604020202020204" pitchFamily="34" charset="0"/>
                <a:cs typeface="Arial" panose="020B0604020202020204" pitchFamily="34" charset="0"/>
              </a:rPr>
              <a:t> </a:t>
            </a:r>
            <a:r>
              <a:rPr lang="es-ES" sz="2400" spc="-10" dirty="0">
                <a:latin typeface="Arial" panose="020B0604020202020204" pitchFamily="34" charset="0"/>
                <a:cs typeface="Arial" panose="020B0604020202020204" pitchFamily="34" charset="0"/>
              </a:rPr>
              <a:t>un </a:t>
            </a:r>
            <a:r>
              <a:rPr lang="es-ES" sz="2400" spc="-5" dirty="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conjunto de líneas </a:t>
            </a:r>
            <a:r>
              <a:rPr lang="es-ES" sz="2400" spc="-5" dirty="0">
                <a:latin typeface="Arial" panose="020B0604020202020204" pitchFamily="34" charset="0"/>
                <a:cs typeface="Arial" panose="020B0604020202020204" pitchFamily="34" charset="0"/>
              </a:rPr>
              <a:t>de </a:t>
            </a:r>
            <a:r>
              <a:rPr lang="es-ES" sz="2400" spc="-5" dirty="0" smtClean="0">
                <a:latin typeface="Arial" panose="020B0604020202020204" pitchFamily="34" charset="0"/>
                <a:cs typeface="Arial" panose="020B0604020202020204" pitchFamily="34" charset="0"/>
              </a:rPr>
              <a:t>código fuente </a:t>
            </a:r>
            <a:r>
              <a:rPr lang="es-ES" sz="2400" spc="-5" dirty="0">
                <a:latin typeface="Arial" panose="020B0604020202020204" pitchFamily="34" charset="0"/>
                <a:cs typeface="Arial" panose="020B0604020202020204" pitchFamily="34" charset="0"/>
              </a:rPr>
              <a:t>que </a:t>
            </a:r>
            <a:r>
              <a:rPr lang="es-ES" sz="2400" spc="-10" dirty="0" smtClean="0">
                <a:latin typeface="Arial" panose="020B0604020202020204" pitchFamily="34" charset="0"/>
                <a:cs typeface="Arial" panose="020B0604020202020204" pitchFamily="34" charset="0"/>
              </a:rPr>
              <a:t>se ejecutan </a:t>
            </a:r>
            <a:r>
              <a:rPr lang="es-ES" sz="2400" spc="-10" dirty="0">
                <a:latin typeface="Arial" panose="020B0604020202020204" pitchFamily="34" charset="0"/>
                <a:cs typeface="Arial" panose="020B0604020202020204" pitchFamily="34" charset="0"/>
              </a:rPr>
              <a:t>una </a:t>
            </a:r>
            <a:r>
              <a:rPr lang="es-ES" sz="2400" spc="-5" dirty="0" smtClean="0">
                <a:latin typeface="Arial" panose="020B0604020202020204" pitchFamily="34" charset="0"/>
                <a:cs typeface="Arial" panose="020B0604020202020204" pitchFamily="34" charset="0"/>
              </a:rPr>
              <a:t>detrás de otra. </a:t>
            </a:r>
          </a:p>
          <a:p>
            <a:pPr marL="442913" indent="-442913">
              <a:spcAft>
                <a:spcPts val="600"/>
              </a:spcAft>
              <a:buFont typeface="Wingdings" pitchFamily="2" charset="2"/>
              <a:buChar char="v"/>
              <a:defRPr/>
            </a:pPr>
            <a:r>
              <a:rPr lang="es-ES" sz="2400" dirty="0" smtClean="0">
                <a:latin typeface="Arial" panose="020B0604020202020204" pitchFamily="34" charset="0"/>
                <a:cs typeface="Arial" panose="020B0604020202020204" pitchFamily="34" charset="0"/>
              </a:rPr>
              <a:t>A </a:t>
            </a:r>
            <a:r>
              <a:rPr lang="es-ES" sz="2400" spc="-10" dirty="0" smtClean="0">
                <a:latin typeface="Arial" panose="020B0604020202020204" pitchFamily="34" charset="0"/>
                <a:cs typeface="Arial" panose="020B0604020202020204" pitchFamily="34" charset="0"/>
              </a:rPr>
              <a:t>veces e</a:t>
            </a:r>
            <a:r>
              <a:rPr lang="es-ES" sz="2400" spc="-5" dirty="0" smtClean="0">
                <a:latin typeface="Arial" panose="020B0604020202020204" pitchFamily="34" charset="0"/>
                <a:cs typeface="Arial" panose="020B0604020202020204" pitchFamily="34" charset="0"/>
              </a:rPr>
              <a:t>s</a:t>
            </a:r>
            <a:r>
              <a:rPr lang="es-ES" sz="2400"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necesario expresar</a:t>
            </a:r>
            <a:r>
              <a:rPr lang="es-ES" sz="2400" dirty="0" smtClean="0">
                <a:latin typeface="Arial" panose="020B0604020202020204" pitchFamily="34" charset="0"/>
                <a:cs typeface="Arial" panose="020B0604020202020204" pitchFamily="34" charset="0"/>
              </a:rPr>
              <a:t> </a:t>
            </a:r>
            <a:r>
              <a:rPr lang="es-ES" sz="2400" spc="-10" dirty="0" smtClean="0">
                <a:latin typeface="Arial" panose="020B0604020202020204" pitchFamily="34" charset="0"/>
                <a:cs typeface="Arial" panose="020B0604020202020204" pitchFamily="34" charset="0"/>
              </a:rPr>
              <a:t>condiciones</a:t>
            </a:r>
            <a:r>
              <a:rPr lang="es-ES" sz="2400" spc="5" dirty="0" smtClean="0">
                <a:latin typeface="Arial" panose="020B0604020202020204" pitchFamily="34" charset="0"/>
                <a:cs typeface="Arial" panose="020B0604020202020204" pitchFamily="34" charset="0"/>
              </a:rPr>
              <a:t> </a:t>
            </a:r>
            <a:r>
              <a:rPr lang="es-ES" sz="2400" spc="-10" dirty="0" smtClean="0">
                <a:latin typeface="Arial" panose="020B0604020202020204" pitchFamily="34" charset="0"/>
                <a:cs typeface="Arial" panose="020B0604020202020204" pitchFamily="34" charset="0"/>
              </a:rPr>
              <a:t>booleanas (verdadero</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o </a:t>
            </a:r>
            <a:r>
              <a:rPr lang="es-ES" sz="2400" spc="-5" dirty="0" smtClean="0">
                <a:latin typeface="Arial" panose="020B0604020202020204" pitchFamily="34" charset="0"/>
                <a:cs typeface="Arial" panose="020B0604020202020204" pitchFamily="34" charset="0"/>
              </a:rPr>
              <a:t>falso) </a:t>
            </a:r>
            <a:r>
              <a:rPr lang="es-ES" sz="2400" dirty="0" smtClean="0">
                <a:latin typeface="Arial" panose="020B0604020202020204" pitchFamily="34" charset="0"/>
                <a:cs typeface="Arial" panose="020B0604020202020204" pitchFamily="34" charset="0"/>
              </a:rPr>
              <a:t> </a:t>
            </a:r>
            <a:r>
              <a:rPr lang="es-ES" sz="2400" spc="-10" dirty="0" smtClean="0">
                <a:latin typeface="Arial" panose="020B0604020202020204" pitchFamily="34" charset="0"/>
                <a:cs typeface="Arial" panose="020B0604020202020204" pitchFamily="34" charset="0"/>
              </a:rPr>
              <a:t>para</a:t>
            </a:r>
            <a:r>
              <a:rPr lang="es-ES" sz="2400" spc="-5" dirty="0" smtClean="0">
                <a:latin typeface="Arial" panose="020B0604020202020204" pitchFamily="34" charset="0"/>
                <a:cs typeface="Arial" panose="020B0604020202020204" pitchFamily="34" charset="0"/>
              </a:rPr>
              <a:t> </a:t>
            </a:r>
            <a:r>
              <a:rPr lang="es-ES" sz="2400" spc="-5" dirty="0">
                <a:latin typeface="Arial" panose="020B0604020202020204" pitchFamily="34" charset="0"/>
                <a:cs typeface="Arial" panose="020B0604020202020204" pitchFamily="34" charset="0"/>
              </a:rPr>
              <a:t>decidir</a:t>
            </a:r>
            <a:r>
              <a:rPr lang="es-ES" sz="2400" spc="5" dirty="0">
                <a:latin typeface="Arial" panose="020B0604020202020204" pitchFamily="34" charset="0"/>
                <a:cs typeface="Arial" panose="020B0604020202020204" pitchFamily="34" charset="0"/>
              </a:rPr>
              <a:t> </a:t>
            </a:r>
            <a:r>
              <a:rPr lang="es-ES" sz="2400" spc="-10" dirty="0" smtClean="0">
                <a:latin typeface="Arial" panose="020B0604020202020204" pitchFamily="34" charset="0"/>
                <a:cs typeface="Arial" panose="020B0604020202020204" pitchFamily="34" charset="0"/>
              </a:rPr>
              <a:t>que líneas</a:t>
            </a:r>
            <a:r>
              <a:rPr lang="es-ES" sz="2400" spc="-5" dirty="0" smtClean="0">
                <a:latin typeface="Arial" panose="020B0604020202020204" pitchFamily="34" charset="0"/>
                <a:cs typeface="Arial" panose="020B0604020202020204" pitchFamily="34" charset="0"/>
              </a:rPr>
              <a:t> </a:t>
            </a:r>
            <a:r>
              <a:rPr lang="es-ES" sz="2400" spc="-5" dirty="0">
                <a:latin typeface="Arial" panose="020B0604020202020204" pitchFamily="34" charset="0"/>
                <a:cs typeface="Arial" panose="020B0604020202020204" pitchFamily="34" charset="0"/>
              </a:rPr>
              <a:t>de </a:t>
            </a:r>
            <a:r>
              <a:rPr lang="es-ES" sz="2400" spc="-5" dirty="0" smtClean="0">
                <a:latin typeface="Arial" panose="020B0604020202020204" pitchFamily="34" charset="0"/>
                <a:cs typeface="Arial" panose="020B0604020202020204" pitchFamily="34" charset="0"/>
              </a:rPr>
              <a:t>código </a:t>
            </a:r>
            <a:r>
              <a:rPr lang="es-ES" sz="2400" spc="-15" dirty="0" smtClean="0">
                <a:latin typeface="Arial" panose="020B0604020202020204" pitchFamily="34" charset="0"/>
                <a:cs typeface="Arial" panose="020B0604020202020204" pitchFamily="34" charset="0"/>
              </a:rPr>
              <a:t>ejecutar, o</a:t>
            </a:r>
            <a:r>
              <a:rPr lang="es-ES" sz="2400" spc="5"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sencillamente</a:t>
            </a:r>
            <a:r>
              <a:rPr lang="es-ES" sz="2400" spc="10"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ejecutar</a:t>
            </a:r>
            <a:r>
              <a:rPr lang="es-ES" sz="2400" spc="5" dirty="0" smtClean="0">
                <a:latin typeface="Arial" panose="020B0604020202020204" pitchFamily="34" charset="0"/>
                <a:cs typeface="Arial" panose="020B0604020202020204" pitchFamily="34" charset="0"/>
              </a:rPr>
              <a:t> </a:t>
            </a:r>
            <a:r>
              <a:rPr lang="es-ES" sz="2400" spc="-10" dirty="0">
                <a:latin typeface="Arial" panose="020B0604020202020204" pitchFamily="34" charset="0"/>
                <a:cs typeface="Arial" panose="020B0604020202020204" pitchFamily="34" charset="0"/>
              </a:rPr>
              <a:t>una </a:t>
            </a:r>
            <a:r>
              <a:rPr lang="es-ES" sz="2400" spc="-5" dirty="0">
                <a:latin typeface="Arial" panose="020B0604020202020204" pitchFamily="34" charset="0"/>
                <a:cs typeface="Arial" panose="020B0604020202020204" pitchFamily="34" charset="0"/>
              </a:rPr>
              <a:t> </a:t>
            </a:r>
            <a:r>
              <a:rPr lang="es-ES" sz="2400" spc="-10" dirty="0">
                <a:latin typeface="Arial" panose="020B0604020202020204" pitchFamily="34" charset="0"/>
                <a:cs typeface="Arial" panose="020B0604020202020204" pitchFamily="34" charset="0"/>
              </a:rPr>
              <a:t>determinada</a:t>
            </a:r>
            <a:r>
              <a:rPr lang="es-ES" sz="2400" dirty="0">
                <a:latin typeface="Arial" panose="020B0604020202020204" pitchFamily="34" charset="0"/>
                <a:cs typeface="Arial" panose="020B0604020202020204" pitchFamily="34" charset="0"/>
              </a:rPr>
              <a:t> </a:t>
            </a:r>
            <a:r>
              <a:rPr lang="es-ES" sz="2400" spc="-10" dirty="0" smtClean="0">
                <a:latin typeface="Arial" panose="020B0604020202020204" pitchFamily="34" charset="0"/>
                <a:cs typeface="Arial" panose="020B0604020202020204" pitchFamily="34" charset="0"/>
              </a:rPr>
              <a:t>lógica</a:t>
            </a:r>
            <a:r>
              <a:rPr lang="es-ES" sz="2400" spc="10" dirty="0" smtClean="0">
                <a:latin typeface="Arial" panose="020B0604020202020204" pitchFamily="34" charset="0"/>
                <a:cs typeface="Arial" panose="020B0604020202020204" pitchFamily="34" charset="0"/>
              </a:rPr>
              <a:t> </a:t>
            </a:r>
            <a:r>
              <a:rPr lang="es-ES" sz="2400" spc="-10" dirty="0">
                <a:latin typeface="Arial" panose="020B0604020202020204" pitchFamily="34" charset="0"/>
                <a:cs typeface="Arial" panose="020B0604020202020204" pitchFamily="34" charset="0"/>
              </a:rPr>
              <a:t>de</a:t>
            </a:r>
            <a:r>
              <a:rPr lang="es-ES" sz="2400" dirty="0">
                <a:latin typeface="Arial" panose="020B0604020202020204" pitchFamily="34" charset="0"/>
                <a:cs typeface="Arial" panose="020B0604020202020204" pitchFamily="34" charset="0"/>
              </a:rPr>
              <a:t> </a:t>
            </a:r>
            <a:r>
              <a:rPr lang="es-ES" sz="2400" spc="-5" dirty="0">
                <a:latin typeface="Arial" panose="020B0604020202020204" pitchFamily="34" charset="0"/>
                <a:cs typeface="Arial" panose="020B0604020202020204" pitchFamily="34" charset="0"/>
              </a:rPr>
              <a:t>forma</a:t>
            </a:r>
            <a:r>
              <a:rPr lang="es-ES" sz="2400" dirty="0">
                <a:latin typeface="Arial" panose="020B0604020202020204" pitchFamily="34" charset="0"/>
                <a:cs typeface="Arial" panose="020B0604020202020204" pitchFamily="34" charset="0"/>
              </a:rPr>
              <a:t> </a:t>
            </a:r>
            <a:r>
              <a:rPr lang="es-ES" sz="2400" spc="-5" dirty="0">
                <a:latin typeface="Arial" panose="020B0604020202020204" pitchFamily="34" charset="0"/>
                <a:cs typeface="Arial" panose="020B0604020202020204" pitchFamily="34" charset="0"/>
              </a:rPr>
              <a:t>reiterada.</a:t>
            </a:r>
            <a:r>
              <a:rPr lang="es-ES" sz="2400" spc="10" dirty="0">
                <a:latin typeface="Arial" panose="020B0604020202020204" pitchFamily="34" charset="0"/>
                <a:cs typeface="Arial" panose="020B0604020202020204" pitchFamily="34" charset="0"/>
              </a:rPr>
              <a:t> </a:t>
            </a:r>
            <a:endParaRPr lang="es-ES" sz="2400" spc="10" dirty="0" smtClean="0">
              <a:latin typeface="Arial" panose="020B0604020202020204" pitchFamily="34" charset="0"/>
              <a:cs typeface="Arial" panose="020B0604020202020204" pitchFamily="34" charset="0"/>
            </a:endParaRPr>
          </a:p>
          <a:p>
            <a:pPr marL="442913" indent="-442913">
              <a:spcAft>
                <a:spcPts val="600"/>
              </a:spcAft>
              <a:buFont typeface="Wingdings" pitchFamily="2" charset="2"/>
              <a:buChar char="v"/>
              <a:defRPr/>
            </a:pPr>
            <a:r>
              <a:rPr lang="es-ES" altLang="zh-CN" sz="2400" dirty="0" smtClean="0">
                <a:latin typeface="Arial" panose="020B0604020202020204" pitchFamily="34" charset="0"/>
                <a:ea typeface="SimSun" pitchFamily="2" charset="-122"/>
                <a:cs typeface="Arial" panose="020B0604020202020204" pitchFamily="34" charset="0"/>
              </a:rPr>
              <a:t>Las </a:t>
            </a:r>
            <a:r>
              <a:rPr lang="es-ES" altLang="zh-CN" sz="2400" dirty="0">
                <a:latin typeface="Arial" panose="020B0604020202020204" pitchFamily="34" charset="0"/>
                <a:ea typeface="SimSun" pitchFamily="2" charset="-122"/>
                <a:cs typeface="Arial" panose="020B0604020202020204" pitchFamily="34" charset="0"/>
              </a:rPr>
              <a:t>estructuras de control de flujo son las estructuras </a:t>
            </a:r>
            <a:r>
              <a:rPr lang="es-ES" altLang="zh-CN" sz="2400" dirty="0" smtClean="0">
                <a:latin typeface="Arial" panose="020B0604020202020204" pitchFamily="34" charset="0"/>
                <a:ea typeface="SimSun" pitchFamily="2" charset="-122"/>
                <a:cs typeface="Arial" panose="020B0604020202020204" pitchFamily="34" charset="0"/>
              </a:rPr>
              <a:t>que </a:t>
            </a:r>
            <a:r>
              <a:rPr lang="es-ES" altLang="zh-CN" sz="2400" dirty="0">
                <a:latin typeface="Arial" panose="020B0604020202020204" pitchFamily="34" charset="0"/>
                <a:ea typeface="SimSun" pitchFamily="2" charset="-122"/>
                <a:cs typeface="Arial" panose="020B0604020202020204" pitchFamily="34" charset="0"/>
              </a:rPr>
              <a:t>permiten controlar el flujo de ejecución de un programa</a:t>
            </a:r>
            <a:r>
              <a:rPr lang="es-ES" sz="2400" dirty="0">
                <a:latin typeface="Arial" panose="020B0604020202020204" pitchFamily="34" charset="0"/>
                <a:cs typeface="Arial" panose="020B0604020202020204" pitchFamily="34" charset="0"/>
              </a:rPr>
              <a:t>.</a:t>
            </a:r>
          </a:p>
          <a:p>
            <a:pPr marL="442913" indent="-442913">
              <a:spcAft>
                <a:spcPts val="600"/>
              </a:spcAft>
              <a:buFont typeface="Wingdings" pitchFamily="2" charset="2"/>
              <a:buChar char="v"/>
              <a:defRPr/>
            </a:pPr>
            <a:r>
              <a:rPr lang="es-ES" sz="2400" dirty="0">
                <a:latin typeface="Arial" panose="020B0604020202020204" pitchFamily="34" charset="0"/>
                <a:cs typeface="Arial" panose="020B0604020202020204" pitchFamily="34" charset="0"/>
              </a:rPr>
              <a:t>Por ejemplo si queremos recuperar los valores asignados dentro de una matriz tendremos que recorrer todos sus elementos con una estructura de control que nos permita acceder de uno en uno.</a:t>
            </a:r>
          </a:p>
          <a:p>
            <a:pPr marL="457200" indent="-457200">
              <a:buFont typeface="Wingdings" pitchFamily="2" charset="2"/>
              <a:buChar char="v"/>
              <a:defRPr/>
            </a:pPr>
            <a:r>
              <a:rPr lang="es-ES" sz="2400" dirty="0">
                <a:latin typeface="Arial" panose="020B0604020202020204" pitchFamily="34" charset="0"/>
                <a:cs typeface="Arial" panose="020B0604020202020204" pitchFamily="34" charset="0"/>
              </a:rPr>
              <a:t>Otro ejemplo es el de una estructura que nos permite decidir según unos determinados valores obtenidos para las variables que controlamos ejecutar una línea de programa u otra dependiendo del valor </a:t>
            </a:r>
            <a:r>
              <a:rPr lang="es-ES" sz="2400" dirty="0" smtClean="0">
                <a:latin typeface="Arial" panose="020B0604020202020204" pitchFamily="34" charset="0"/>
                <a:cs typeface="Arial" panose="020B0604020202020204" pitchFamily="34" charset="0"/>
              </a:rPr>
              <a:t>analizado.</a:t>
            </a:r>
          </a:p>
        </p:txBody>
      </p:sp>
      <p:sp>
        <p:nvSpPr>
          <p:cNvPr id="8"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CONTROL FLUJO</a:t>
            </a:r>
            <a:endParaRPr lang="es-ES" sz="4400" dirty="0"/>
          </a:p>
        </p:txBody>
      </p:sp>
    </p:spTree>
    <p:extLst>
      <p:ext uri="{BB962C8B-B14F-4D97-AF65-F5344CB8AC3E}">
        <p14:creationId xmlns:p14="http://schemas.microsoft.com/office/powerpoint/2010/main" val="64727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219200" y="1255682"/>
            <a:ext cx="1600200" cy="461665"/>
          </a:xfrm>
          <a:prstGeom prst="rect">
            <a:avLst/>
          </a:prstGeom>
        </p:spPr>
        <p:txBody>
          <a:bodyPr wrap="square">
            <a:spAutoFit/>
          </a:bodyPr>
          <a:lstStyle/>
          <a:p>
            <a:pPr marL="457200" indent="-457200"/>
            <a:r>
              <a:rPr lang="es-ES" sz="2400" b="1" kern="0" dirty="0" smtClean="0">
                <a:solidFill>
                  <a:srgbClr val="000000"/>
                </a:solidFill>
              </a:rPr>
              <a:t>IF </a:t>
            </a:r>
            <a:r>
              <a:rPr lang="es-ES" sz="2400" b="1" kern="0" dirty="0">
                <a:solidFill>
                  <a:srgbClr val="000000"/>
                </a:solidFill>
              </a:rPr>
              <a:t>- ELSE </a:t>
            </a:r>
            <a:endParaRPr lang="es-ES" sz="2400" dirty="0"/>
          </a:p>
        </p:txBody>
      </p:sp>
      <p:sp>
        <p:nvSpPr>
          <p:cNvPr id="5" name="Rectangle 3"/>
          <p:cNvSpPr txBox="1">
            <a:spLocks noChangeArrowheads="1"/>
          </p:cNvSpPr>
          <p:nvPr/>
        </p:nvSpPr>
        <p:spPr>
          <a:xfrm>
            <a:off x="2208214" y="1844825"/>
            <a:ext cx="8135937" cy="4751387"/>
          </a:xfrm>
          <a:prstGeom prst="rect">
            <a:avLst/>
          </a:prstGeom>
        </p:spPr>
        <p:txBody>
          <a:bodyPr>
            <a:normAutofit fontScale="85000" lnSpcReduction="20000"/>
          </a:bodyPr>
          <a:lstStyle/>
          <a:p>
            <a:pPr marL="457200" indent="-457200">
              <a:lnSpc>
                <a:spcPct val="80000"/>
              </a:lnSpc>
              <a:spcBef>
                <a:spcPts val="1800"/>
              </a:spcBef>
              <a:buClr>
                <a:schemeClr val="accent1"/>
              </a:buClr>
              <a:buSzPct val="80000"/>
              <a:buFont typeface="Wingdings" pitchFamily="2" charset="2"/>
              <a:buChar char=""/>
              <a:defRPr/>
            </a:pPr>
            <a:r>
              <a:rPr lang="es-ES_tradnl" sz="2200" dirty="0"/>
              <a:t>Estructura selectiva </a:t>
            </a:r>
            <a:r>
              <a:rPr lang="es-ES_tradnl" sz="2200" b="1" dirty="0" err="1">
                <a:solidFill>
                  <a:schemeClr val="accent2"/>
                </a:solidFill>
              </a:rPr>
              <a:t>if</a:t>
            </a:r>
            <a:r>
              <a:rPr lang="es-ES_tradnl" sz="2200" b="1" dirty="0">
                <a:solidFill>
                  <a:schemeClr val="accent2"/>
                </a:solidFill>
              </a:rPr>
              <a:t> - </a:t>
            </a:r>
            <a:r>
              <a:rPr lang="es-ES_tradnl" sz="2200" b="1" dirty="0" err="1">
                <a:solidFill>
                  <a:schemeClr val="accent2"/>
                </a:solidFill>
              </a:rPr>
              <a:t>else</a:t>
            </a:r>
            <a:endParaRPr lang="es-ES_tradnl" sz="2200" b="1" dirty="0">
              <a:solidFill>
                <a:schemeClr val="accent2"/>
              </a:solidFill>
            </a:endParaRPr>
          </a:p>
          <a:p>
            <a:pPr marL="457200" indent="-457200">
              <a:lnSpc>
                <a:spcPct val="80000"/>
              </a:lnSpc>
              <a:spcBef>
                <a:spcPts val="1800"/>
              </a:spcBef>
              <a:buClr>
                <a:schemeClr val="accent1"/>
              </a:buClr>
              <a:buSzPct val="80000"/>
              <a:defRPr/>
            </a:pPr>
            <a:endParaRPr lang="es-ES_tradnl" sz="2200" dirty="0"/>
          </a:p>
          <a:p>
            <a:pPr marL="457200" indent="-457200">
              <a:lnSpc>
                <a:spcPct val="80000"/>
              </a:lnSpc>
              <a:spcBef>
                <a:spcPts val="1800"/>
              </a:spcBef>
              <a:buClr>
                <a:schemeClr val="accent1"/>
              </a:buClr>
              <a:buSzPct val="80000"/>
              <a:defRPr/>
            </a:pPr>
            <a:endParaRPr lang="es-ES_tradnl" sz="2200" dirty="0"/>
          </a:p>
          <a:p>
            <a:pPr marL="457200" indent="-457200">
              <a:lnSpc>
                <a:spcPct val="80000"/>
              </a:lnSpc>
              <a:spcBef>
                <a:spcPts val="1800"/>
              </a:spcBef>
              <a:buClr>
                <a:schemeClr val="accent1"/>
              </a:buClr>
              <a:buSzPct val="80000"/>
              <a:defRPr/>
            </a:pPr>
            <a:endParaRPr lang="es-ES_tradnl" sz="2200" dirty="0"/>
          </a:p>
          <a:p>
            <a:pPr marL="457200" indent="-457200">
              <a:lnSpc>
                <a:spcPct val="80000"/>
              </a:lnSpc>
              <a:spcBef>
                <a:spcPts val="1800"/>
              </a:spcBef>
              <a:buClr>
                <a:schemeClr val="accent1"/>
              </a:buClr>
              <a:buSzPct val="80000"/>
              <a:defRPr/>
            </a:pPr>
            <a:endParaRPr lang="es-ES_tradnl" sz="2200" dirty="0"/>
          </a:p>
          <a:p>
            <a:pPr marL="457200" indent="-457200">
              <a:lnSpc>
                <a:spcPct val="80000"/>
              </a:lnSpc>
              <a:spcBef>
                <a:spcPts val="1800"/>
              </a:spcBef>
              <a:buClr>
                <a:schemeClr val="accent1"/>
              </a:buClr>
              <a:buSzPct val="80000"/>
              <a:defRPr/>
            </a:pPr>
            <a:endParaRPr lang="es-ES_tradnl" sz="2200" dirty="0"/>
          </a:p>
          <a:p>
            <a:pPr marL="457200" indent="-457200">
              <a:lnSpc>
                <a:spcPct val="80000"/>
              </a:lnSpc>
              <a:spcBef>
                <a:spcPts val="1800"/>
              </a:spcBef>
              <a:buClr>
                <a:schemeClr val="accent1"/>
              </a:buClr>
              <a:buSzPct val="80000"/>
              <a:defRPr/>
            </a:pPr>
            <a:endParaRPr lang="es-ES_tradnl" sz="2200" dirty="0"/>
          </a:p>
          <a:p>
            <a:pPr marL="457200" indent="-457200">
              <a:lnSpc>
                <a:spcPct val="80000"/>
              </a:lnSpc>
              <a:spcBef>
                <a:spcPts val="1800"/>
              </a:spcBef>
              <a:buClr>
                <a:schemeClr val="accent1"/>
              </a:buClr>
              <a:buSzPct val="80000"/>
              <a:defRPr/>
            </a:pPr>
            <a:endParaRPr lang="es-ES_tradnl" sz="2200" dirty="0"/>
          </a:p>
          <a:p>
            <a:pPr marL="457200" indent="-457200">
              <a:lnSpc>
                <a:spcPct val="80000"/>
              </a:lnSpc>
              <a:spcBef>
                <a:spcPts val="1800"/>
              </a:spcBef>
              <a:buClr>
                <a:schemeClr val="accent1"/>
              </a:buClr>
              <a:buSzPct val="80000"/>
              <a:defRPr/>
            </a:pPr>
            <a:endParaRPr lang="es-ES_tradnl" sz="2200" dirty="0"/>
          </a:p>
          <a:p>
            <a:pPr marL="457200" indent="-457200">
              <a:lnSpc>
                <a:spcPct val="80000"/>
              </a:lnSpc>
              <a:spcBef>
                <a:spcPts val="1800"/>
              </a:spcBef>
              <a:buClr>
                <a:schemeClr val="accent1"/>
              </a:buClr>
              <a:buSzPct val="80000"/>
              <a:buFont typeface="Wingdings" pitchFamily="2" charset="2"/>
              <a:buChar char=""/>
              <a:defRPr/>
            </a:pPr>
            <a:r>
              <a:rPr lang="es-ES_tradnl" sz="2200" dirty="0"/>
              <a:t>Mismo comportamiento que en C </a:t>
            </a:r>
          </a:p>
          <a:p>
            <a:pPr marL="457200" indent="-457200">
              <a:lnSpc>
                <a:spcPct val="80000"/>
              </a:lnSpc>
              <a:spcBef>
                <a:spcPts val="1800"/>
              </a:spcBef>
              <a:buClr>
                <a:schemeClr val="accent1"/>
              </a:buClr>
              <a:buSzPct val="80000"/>
              <a:buFont typeface="Wingdings" pitchFamily="2" charset="2"/>
              <a:buChar char=""/>
              <a:defRPr/>
            </a:pPr>
            <a:r>
              <a:rPr lang="es-ES_tradnl" sz="2200" dirty="0"/>
              <a:t>Las sentencias compuestas se encierran entre llaves</a:t>
            </a:r>
          </a:p>
          <a:p>
            <a:pPr marL="457200" indent="-457200">
              <a:lnSpc>
                <a:spcPct val="80000"/>
              </a:lnSpc>
              <a:spcBef>
                <a:spcPts val="1800"/>
              </a:spcBef>
              <a:buClr>
                <a:schemeClr val="accent1"/>
              </a:buClr>
              <a:buSzPct val="80000"/>
              <a:buFont typeface="Wingdings" pitchFamily="2" charset="2"/>
              <a:buChar char=""/>
              <a:defRPr/>
            </a:pPr>
            <a:r>
              <a:rPr lang="es-ES_tradnl" sz="2200" dirty="0" err="1"/>
              <a:t>elseif</a:t>
            </a:r>
            <a:r>
              <a:rPr lang="es-ES_tradnl" sz="2200" dirty="0"/>
              <a:t> puede ir todo junto</a:t>
            </a:r>
          </a:p>
        </p:txBody>
      </p:sp>
      <p:sp>
        <p:nvSpPr>
          <p:cNvPr id="6" name="Rectangle 4"/>
          <p:cNvSpPr>
            <a:spLocks noChangeArrowheads="1"/>
          </p:cNvSpPr>
          <p:nvPr/>
        </p:nvSpPr>
        <p:spPr bwMode="auto">
          <a:xfrm>
            <a:off x="3216275" y="2488928"/>
            <a:ext cx="2952750" cy="646331"/>
          </a:xfrm>
          <a:prstGeom prst="rect">
            <a:avLst/>
          </a:prstGeom>
          <a:noFill/>
          <a:ln w="9525">
            <a:solidFill>
              <a:schemeClr val="tx1"/>
            </a:solidFill>
            <a:miter lim="800000"/>
            <a:headEnd/>
            <a:tailEnd/>
          </a:ln>
        </p:spPr>
        <p:txBody>
          <a:bodyPr>
            <a:spAutoFit/>
          </a:bodyPr>
          <a:lstStyle/>
          <a:p>
            <a:r>
              <a:rPr kumimoji="1" lang="es-ES_tradnl">
                <a:latin typeface="Courier New" pitchFamily="49" charset="0"/>
              </a:rPr>
              <a:t>if (condición)</a:t>
            </a:r>
          </a:p>
          <a:p>
            <a:r>
              <a:rPr kumimoji="1" lang="es-ES_tradnl">
                <a:latin typeface="Courier New" pitchFamily="49" charset="0"/>
              </a:rPr>
              <a:t>   sentencia</a:t>
            </a:r>
          </a:p>
        </p:txBody>
      </p:sp>
      <p:sp>
        <p:nvSpPr>
          <p:cNvPr id="8" name="Rectangle 5"/>
          <p:cNvSpPr>
            <a:spLocks noChangeArrowheads="1"/>
          </p:cNvSpPr>
          <p:nvPr/>
        </p:nvSpPr>
        <p:spPr bwMode="auto">
          <a:xfrm>
            <a:off x="6456364" y="2488928"/>
            <a:ext cx="3456061" cy="2585323"/>
          </a:xfrm>
          <a:prstGeom prst="rect">
            <a:avLst/>
          </a:prstGeom>
          <a:noFill/>
          <a:ln w="9525">
            <a:solidFill>
              <a:schemeClr val="tx1"/>
            </a:solidFill>
            <a:miter lim="800000"/>
            <a:headEnd/>
            <a:tailEnd/>
          </a:ln>
        </p:spPr>
        <p:txBody>
          <a:bodyPr wrap="square">
            <a:spAutoFit/>
          </a:bodyPr>
          <a:lstStyle/>
          <a:p>
            <a:pPr algn="l"/>
            <a:r>
              <a:rPr kumimoji="1" lang="es-ES_tradnl" dirty="0">
                <a:latin typeface="Courier New" pitchFamily="49" charset="0"/>
              </a:rPr>
              <a:t> </a:t>
            </a:r>
            <a:r>
              <a:rPr kumimoji="1" lang="es-ES_tradnl" dirty="0" err="1">
                <a:latin typeface="Courier New" pitchFamily="49" charset="0"/>
              </a:rPr>
              <a:t>if</a:t>
            </a:r>
            <a:r>
              <a:rPr kumimoji="1" lang="es-ES_tradnl" dirty="0">
                <a:latin typeface="Courier New" pitchFamily="49" charset="0"/>
              </a:rPr>
              <a:t> (condición1)</a:t>
            </a:r>
          </a:p>
          <a:p>
            <a:r>
              <a:rPr kumimoji="1" lang="es-ES_tradnl" dirty="0">
                <a:latin typeface="Courier New" pitchFamily="49" charset="0"/>
              </a:rPr>
              <a:t>  sentencia 1</a:t>
            </a:r>
          </a:p>
          <a:p>
            <a:pPr algn="l"/>
            <a:r>
              <a:rPr kumimoji="1" lang="es-ES_tradnl" dirty="0">
                <a:latin typeface="Courier New" pitchFamily="49" charset="0"/>
              </a:rPr>
              <a:t> </a:t>
            </a:r>
            <a:r>
              <a:rPr kumimoji="1" lang="es-ES_tradnl" dirty="0" err="1">
                <a:latin typeface="Courier New" pitchFamily="49" charset="0"/>
              </a:rPr>
              <a:t>else</a:t>
            </a:r>
            <a:r>
              <a:rPr kumimoji="1" lang="es-ES_tradnl" dirty="0">
                <a:latin typeface="Courier New" pitchFamily="49" charset="0"/>
              </a:rPr>
              <a:t> </a:t>
            </a:r>
            <a:r>
              <a:rPr kumimoji="1" lang="es-ES_tradnl" dirty="0" err="1">
                <a:latin typeface="Courier New" pitchFamily="49" charset="0"/>
              </a:rPr>
              <a:t>if</a:t>
            </a:r>
            <a:r>
              <a:rPr kumimoji="1" lang="es-ES_tradnl" dirty="0">
                <a:latin typeface="Courier New" pitchFamily="49" charset="0"/>
              </a:rPr>
              <a:t> (condición2)</a:t>
            </a:r>
          </a:p>
          <a:p>
            <a:r>
              <a:rPr kumimoji="1" lang="es-ES_tradnl" dirty="0">
                <a:latin typeface="Courier New" pitchFamily="49" charset="0"/>
              </a:rPr>
              <a:t>   sentencia 2</a:t>
            </a:r>
          </a:p>
          <a:p>
            <a:r>
              <a:rPr kumimoji="1" lang="es-ES_tradnl" dirty="0">
                <a:latin typeface="Courier New" pitchFamily="49" charset="0"/>
              </a:rPr>
              <a:t>...</a:t>
            </a:r>
          </a:p>
          <a:p>
            <a:r>
              <a:rPr kumimoji="1" lang="es-ES_tradnl" dirty="0">
                <a:latin typeface="Courier New" pitchFamily="49" charset="0"/>
              </a:rPr>
              <a:t> </a:t>
            </a:r>
            <a:r>
              <a:rPr kumimoji="1" lang="es-ES_tradnl" dirty="0" err="1">
                <a:latin typeface="Courier New" pitchFamily="49" charset="0"/>
              </a:rPr>
              <a:t>else</a:t>
            </a:r>
            <a:r>
              <a:rPr kumimoji="1" lang="es-ES_tradnl" dirty="0">
                <a:latin typeface="Courier New" pitchFamily="49" charset="0"/>
              </a:rPr>
              <a:t> </a:t>
            </a:r>
            <a:r>
              <a:rPr kumimoji="1" lang="es-ES_tradnl" dirty="0" err="1">
                <a:latin typeface="Courier New" pitchFamily="49" charset="0"/>
              </a:rPr>
              <a:t>if</a:t>
            </a:r>
            <a:r>
              <a:rPr kumimoji="1" lang="es-ES_tradnl" dirty="0">
                <a:latin typeface="Courier New" pitchFamily="49" charset="0"/>
              </a:rPr>
              <a:t> (condición n)</a:t>
            </a:r>
          </a:p>
          <a:p>
            <a:r>
              <a:rPr kumimoji="1" lang="es-ES_tradnl" dirty="0">
                <a:latin typeface="Courier New" pitchFamily="49" charset="0"/>
              </a:rPr>
              <a:t>   sentencia n</a:t>
            </a:r>
          </a:p>
          <a:p>
            <a:pPr algn="l"/>
            <a:r>
              <a:rPr kumimoji="1" lang="es-ES_tradnl" dirty="0">
                <a:latin typeface="Courier New" pitchFamily="49" charset="0"/>
              </a:rPr>
              <a:t> </a:t>
            </a:r>
            <a:r>
              <a:rPr kumimoji="1" lang="es-ES_tradnl" dirty="0" err="1">
                <a:latin typeface="Courier New" pitchFamily="49" charset="0"/>
              </a:rPr>
              <a:t>else</a:t>
            </a:r>
            <a:endParaRPr kumimoji="1" lang="es-ES_tradnl" dirty="0">
              <a:latin typeface="Courier New" pitchFamily="49" charset="0"/>
            </a:endParaRPr>
          </a:p>
          <a:p>
            <a:r>
              <a:rPr kumimoji="1" lang="es-ES_tradnl" dirty="0">
                <a:latin typeface="Courier New" pitchFamily="49" charset="0"/>
              </a:rPr>
              <a:t>   sentencia n+1</a:t>
            </a:r>
          </a:p>
        </p:txBody>
      </p:sp>
      <p:sp>
        <p:nvSpPr>
          <p:cNvPr id="9" name="Rectangle 6"/>
          <p:cNvSpPr>
            <a:spLocks noChangeArrowheads="1"/>
          </p:cNvSpPr>
          <p:nvPr/>
        </p:nvSpPr>
        <p:spPr bwMode="auto">
          <a:xfrm>
            <a:off x="3216275" y="3352527"/>
            <a:ext cx="2952750" cy="1200329"/>
          </a:xfrm>
          <a:prstGeom prst="rect">
            <a:avLst/>
          </a:prstGeom>
          <a:noFill/>
          <a:ln w="9525">
            <a:solidFill>
              <a:schemeClr val="tx1"/>
            </a:solidFill>
            <a:miter lim="800000"/>
            <a:headEnd/>
            <a:tailEnd/>
          </a:ln>
        </p:spPr>
        <p:txBody>
          <a:bodyPr wrap="square">
            <a:spAutoFit/>
          </a:bodyPr>
          <a:lstStyle/>
          <a:p>
            <a:r>
              <a:rPr kumimoji="1" lang="es-ES_tradnl" dirty="0" err="1">
                <a:latin typeface="Courier New" pitchFamily="49" charset="0"/>
              </a:rPr>
              <a:t>if</a:t>
            </a:r>
            <a:r>
              <a:rPr kumimoji="1" lang="es-ES_tradnl" dirty="0">
                <a:latin typeface="Courier New" pitchFamily="49" charset="0"/>
              </a:rPr>
              <a:t> (condición)</a:t>
            </a:r>
          </a:p>
          <a:p>
            <a:r>
              <a:rPr kumimoji="1" lang="es-ES_tradnl" dirty="0">
                <a:latin typeface="Courier New" pitchFamily="49" charset="0"/>
              </a:rPr>
              <a:t>   sentencia 1</a:t>
            </a:r>
          </a:p>
          <a:p>
            <a:pPr algn="l"/>
            <a:r>
              <a:rPr kumimoji="1" lang="es-ES_tradnl" dirty="0" err="1" smtClean="0">
                <a:latin typeface="Courier New" pitchFamily="49" charset="0"/>
              </a:rPr>
              <a:t>else</a:t>
            </a:r>
            <a:endParaRPr kumimoji="1" lang="es-ES_tradnl" dirty="0">
              <a:latin typeface="Courier New" pitchFamily="49" charset="0"/>
            </a:endParaRPr>
          </a:p>
          <a:p>
            <a:r>
              <a:rPr kumimoji="1" lang="es-ES_tradnl" dirty="0">
                <a:latin typeface="Courier New" pitchFamily="49" charset="0"/>
              </a:rPr>
              <a:t>   sentencia 2</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2865433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320800" y="1790394"/>
            <a:ext cx="10134600" cy="775853"/>
          </a:xfrm>
          <a:prstGeom prst="rect">
            <a:avLst/>
          </a:prstGeom>
        </p:spPr>
        <p:txBody>
          <a:bodyPr vert="horz" wrap="square" lIns="0" tIns="36830" rIns="0" bIns="0" rtlCol="0">
            <a:spAutoFit/>
          </a:bodyPr>
          <a:lstStyle/>
          <a:p>
            <a:pPr marR="5080"/>
            <a:r>
              <a:rPr lang="es-ES" sz="2400" spc="-5" dirty="0" smtClean="0">
                <a:latin typeface="Arial MT"/>
                <a:cs typeface="Arial MT"/>
              </a:rPr>
              <a:t>Hacemos una </a:t>
            </a:r>
            <a:r>
              <a:rPr lang="es-ES" sz="2400" spc="-10" dirty="0" smtClean="0">
                <a:latin typeface="Arial MT"/>
                <a:cs typeface="Arial MT"/>
              </a:rPr>
              <a:t>pregunta</a:t>
            </a:r>
            <a:r>
              <a:rPr lang="es-ES" sz="2400" spc="-15" dirty="0" smtClean="0">
                <a:latin typeface="Arial MT"/>
                <a:cs typeface="Arial MT"/>
              </a:rPr>
              <a:t> </a:t>
            </a:r>
            <a:r>
              <a:rPr lang="es-ES" sz="2400" spc="-5" dirty="0" smtClean="0">
                <a:latin typeface="Arial MT"/>
                <a:cs typeface="Arial MT"/>
              </a:rPr>
              <a:t>compuesta</a:t>
            </a:r>
            <a:r>
              <a:rPr lang="es-ES" sz="2400" dirty="0" smtClean="0">
                <a:latin typeface="Arial MT"/>
                <a:cs typeface="Arial MT"/>
              </a:rPr>
              <a:t> </a:t>
            </a:r>
            <a:r>
              <a:rPr lang="es-ES" sz="2400" spc="-10" dirty="0" smtClean="0">
                <a:latin typeface="Arial MT"/>
                <a:cs typeface="Arial MT"/>
              </a:rPr>
              <a:t>para</a:t>
            </a:r>
            <a:r>
              <a:rPr lang="es-ES" sz="2400" spc="-5" dirty="0" smtClean="0">
                <a:latin typeface="Arial MT"/>
                <a:cs typeface="Arial MT"/>
              </a:rPr>
              <a:t> </a:t>
            </a:r>
            <a:r>
              <a:rPr lang="es-ES" sz="2400" spc="-10" dirty="0" smtClean="0">
                <a:latin typeface="Arial MT"/>
                <a:cs typeface="Arial MT"/>
              </a:rPr>
              <a:t>una</a:t>
            </a:r>
            <a:r>
              <a:rPr lang="es-ES" sz="2400" spc="10" dirty="0" smtClean="0">
                <a:latin typeface="Arial MT"/>
                <a:cs typeface="Arial MT"/>
              </a:rPr>
              <a:t> </a:t>
            </a:r>
            <a:r>
              <a:rPr lang="es-ES" sz="2400" spc="-5" dirty="0" smtClean="0">
                <a:latin typeface="Arial MT"/>
                <a:cs typeface="Arial MT"/>
              </a:rPr>
              <a:t>expresión </a:t>
            </a:r>
            <a:r>
              <a:rPr lang="es-ES" sz="2400" spc="-10" dirty="0" smtClean="0">
                <a:latin typeface="Arial MT"/>
                <a:cs typeface="Arial MT"/>
              </a:rPr>
              <a:t>booleana</a:t>
            </a:r>
            <a:r>
              <a:rPr lang="es-ES" sz="2400" dirty="0" smtClean="0">
                <a:latin typeface="Arial MT"/>
                <a:cs typeface="Arial MT"/>
              </a:rPr>
              <a:t> y </a:t>
            </a:r>
            <a:r>
              <a:rPr lang="es-ES" sz="2400" spc="-5" dirty="0" smtClean="0">
                <a:latin typeface="Arial MT"/>
                <a:cs typeface="Arial MT"/>
              </a:rPr>
              <a:t>en caso</a:t>
            </a:r>
            <a:r>
              <a:rPr lang="es-ES" sz="2400" spc="10" dirty="0" smtClean="0">
                <a:latin typeface="Arial MT"/>
                <a:cs typeface="Arial MT"/>
              </a:rPr>
              <a:t> </a:t>
            </a:r>
            <a:r>
              <a:rPr lang="es-ES" sz="2400" spc="-10" dirty="0" smtClean="0">
                <a:latin typeface="Arial MT"/>
                <a:cs typeface="Arial MT"/>
              </a:rPr>
              <a:t>de</a:t>
            </a:r>
            <a:r>
              <a:rPr lang="es-ES" sz="2400" spc="-5" dirty="0" smtClean="0">
                <a:latin typeface="Arial MT"/>
                <a:cs typeface="Arial MT"/>
              </a:rPr>
              <a:t> </a:t>
            </a:r>
            <a:r>
              <a:rPr lang="es-ES" sz="2400" dirty="0" smtClean="0">
                <a:latin typeface="Arial MT"/>
                <a:cs typeface="Arial MT"/>
              </a:rPr>
              <a:t>ser </a:t>
            </a:r>
            <a:r>
              <a:rPr lang="es-ES" sz="2400" spc="-484" dirty="0" smtClean="0">
                <a:latin typeface="Arial MT"/>
                <a:cs typeface="Arial MT"/>
              </a:rPr>
              <a:t> </a:t>
            </a:r>
            <a:r>
              <a:rPr lang="es-ES" sz="2400" spc="-5" dirty="0" smtClean="0">
                <a:latin typeface="Arial MT"/>
                <a:cs typeface="Arial MT"/>
              </a:rPr>
              <a:t>cierto</a:t>
            </a:r>
            <a:r>
              <a:rPr lang="es-ES" sz="2400" spc="5" dirty="0" smtClean="0">
                <a:latin typeface="Arial MT"/>
                <a:cs typeface="Arial MT"/>
              </a:rPr>
              <a:t> </a:t>
            </a:r>
            <a:r>
              <a:rPr lang="es-ES" sz="2400" spc="-5" dirty="0" smtClean="0">
                <a:latin typeface="Arial MT"/>
                <a:cs typeface="Arial MT"/>
              </a:rPr>
              <a:t>se ejecutará el código fuente </a:t>
            </a:r>
            <a:r>
              <a:rPr lang="es-ES" sz="2400" spc="-10" dirty="0" smtClean="0">
                <a:latin typeface="Arial MT"/>
                <a:cs typeface="Arial MT"/>
              </a:rPr>
              <a:t>alojado</a:t>
            </a:r>
            <a:r>
              <a:rPr lang="es-ES" sz="2400" spc="5" dirty="0" smtClean="0">
                <a:latin typeface="Arial MT"/>
                <a:cs typeface="Arial MT"/>
              </a:rPr>
              <a:t> </a:t>
            </a:r>
            <a:r>
              <a:rPr lang="es-ES" sz="2400" spc="-10" dirty="0" smtClean="0">
                <a:latin typeface="Arial MT"/>
                <a:cs typeface="Arial MT"/>
              </a:rPr>
              <a:t>dentro</a:t>
            </a:r>
            <a:r>
              <a:rPr lang="es-ES" sz="2400" spc="5" dirty="0" smtClean="0">
                <a:latin typeface="Arial MT"/>
                <a:cs typeface="Arial MT"/>
              </a:rPr>
              <a:t> </a:t>
            </a:r>
            <a:r>
              <a:rPr lang="es-ES" sz="2400" spc="-10" dirty="0" smtClean="0">
                <a:latin typeface="Arial MT"/>
                <a:cs typeface="Arial MT"/>
              </a:rPr>
              <a:t>de</a:t>
            </a:r>
            <a:r>
              <a:rPr lang="es-ES" sz="2400" spc="-5" dirty="0" smtClean="0">
                <a:latin typeface="Arial MT"/>
                <a:cs typeface="Arial MT"/>
              </a:rPr>
              <a:t> la </a:t>
            </a:r>
            <a:r>
              <a:rPr lang="es-ES" sz="2400" spc="-10" dirty="0" smtClean="0">
                <a:latin typeface="Arial MT"/>
                <a:cs typeface="Arial MT"/>
              </a:rPr>
              <a:t>sentencia</a:t>
            </a:r>
            <a:r>
              <a:rPr lang="es-ES" sz="2400" spc="-5" dirty="0" smtClean="0">
                <a:latin typeface="Arial MT"/>
                <a:cs typeface="Arial MT"/>
              </a:rPr>
              <a:t> </a:t>
            </a:r>
            <a:r>
              <a:rPr lang="es-ES" sz="2400" spc="-5" dirty="0" err="1" smtClean="0">
                <a:latin typeface="Arial MT"/>
                <a:cs typeface="Arial MT"/>
              </a:rPr>
              <a:t>if</a:t>
            </a:r>
            <a:endParaRPr lang="es-ES" sz="2400" dirty="0">
              <a:latin typeface="Arial MT"/>
              <a:cs typeface="Arial MT"/>
            </a:endParaRPr>
          </a:p>
        </p:txBody>
      </p:sp>
      <p:sp>
        <p:nvSpPr>
          <p:cNvPr id="12" name="object 12"/>
          <p:cNvSpPr txBox="1"/>
          <p:nvPr/>
        </p:nvSpPr>
        <p:spPr>
          <a:xfrm>
            <a:off x="7742428" y="3354840"/>
            <a:ext cx="3429000" cy="1878077"/>
          </a:xfrm>
          <a:prstGeom prst="rect">
            <a:avLst/>
          </a:prstGeom>
        </p:spPr>
        <p:txBody>
          <a:bodyPr vert="horz" wrap="square" lIns="0" tIns="31114" rIns="0" bIns="0" rtlCol="0">
            <a:spAutoFit/>
          </a:bodyPr>
          <a:lstStyle/>
          <a:p>
            <a:pPr marR="23495"/>
            <a:r>
              <a:rPr lang="es-ES" sz="2400" spc="-5" dirty="0" smtClean="0">
                <a:latin typeface="Arial" panose="020B0604020202020204" pitchFamily="34" charset="0"/>
                <a:cs typeface="Arial" panose="020B0604020202020204" pitchFamily="34" charset="0"/>
              </a:rPr>
              <a:t>Si,</a:t>
            </a:r>
            <a:r>
              <a:rPr lang="es-ES" sz="2400" spc="5"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en</a:t>
            </a:r>
            <a:r>
              <a:rPr lang="es-ES" sz="2400" spc="-1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efecto, la </a:t>
            </a:r>
            <a:r>
              <a:rPr lang="es-ES" sz="2400" spc="-5" dirty="0" smtClean="0">
                <a:latin typeface="Arial" panose="020B0604020202020204" pitchFamily="34" charset="0"/>
                <a:cs typeface="Arial" panose="020B0604020202020204" pitchFamily="34" charset="0"/>
              </a:rPr>
              <a:t>variable</a:t>
            </a:r>
            <a:r>
              <a:rPr lang="es-ES" sz="2400" spc="-35"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edad</a:t>
            </a:r>
            <a:r>
              <a:rPr lang="es-ES" sz="2400" spc="-2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contiene </a:t>
            </a:r>
            <a:r>
              <a:rPr lang="es-ES" sz="2400" spc="-5" dirty="0" smtClean="0">
                <a:latin typeface="Arial" panose="020B0604020202020204" pitchFamily="34" charset="0"/>
                <a:cs typeface="Arial" panose="020B0604020202020204" pitchFamily="34" charset="0"/>
              </a:rPr>
              <a:t>un</a:t>
            </a:r>
            <a:r>
              <a:rPr lang="es-ES" sz="2400" spc="-10"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valor superior</a:t>
            </a:r>
            <a:r>
              <a:rPr lang="es-ES" sz="2400" dirty="0" smtClean="0">
                <a:latin typeface="Arial" panose="020B0604020202020204" pitchFamily="34" charset="0"/>
                <a:cs typeface="Arial" panose="020B0604020202020204" pitchFamily="34" charset="0"/>
              </a:rPr>
              <a:t> o</a:t>
            </a:r>
            <a:r>
              <a:rPr lang="es-ES" sz="2400" spc="5"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igual </a:t>
            </a:r>
            <a:r>
              <a:rPr lang="es-ES" sz="2400" dirty="0" smtClean="0">
                <a:latin typeface="Arial" panose="020B0604020202020204" pitchFamily="34" charset="0"/>
                <a:cs typeface="Arial" panose="020B0604020202020204" pitchFamily="34" charset="0"/>
              </a:rPr>
              <a:t>a </a:t>
            </a:r>
            <a:r>
              <a:rPr lang="es-ES" sz="2400" spc="-5" dirty="0" smtClean="0">
                <a:latin typeface="Arial" panose="020B0604020202020204" pitchFamily="34" charset="0"/>
                <a:cs typeface="Arial" panose="020B0604020202020204" pitchFamily="34" charset="0"/>
              </a:rPr>
              <a:t>18, </a:t>
            </a:r>
            <a:r>
              <a:rPr lang="es-ES" sz="2400"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se ejecutará</a:t>
            </a:r>
            <a:r>
              <a:rPr lang="es-ES" sz="2400" spc="-30"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la</a:t>
            </a:r>
            <a:r>
              <a:rPr lang="es-ES" sz="2400" spc="-15"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línea de</a:t>
            </a:r>
            <a:r>
              <a:rPr lang="es-ES" sz="2400" spc="-15"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código</a:t>
            </a:r>
            <a:r>
              <a:rPr lang="es-ES" sz="2400" spc="-10" dirty="0" smtClean="0">
                <a:latin typeface="Arial" panose="020B0604020202020204" pitchFamily="34" charset="0"/>
                <a:cs typeface="Arial" panose="020B0604020202020204" pitchFamily="34" charset="0"/>
              </a:rPr>
              <a:t> </a:t>
            </a:r>
            <a:r>
              <a:rPr lang="es-ES" sz="2400" spc="-5" dirty="0" smtClean="0">
                <a:latin typeface="Arial" panose="020B0604020202020204" pitchFamily="34" charset="0"/>
                <a:cs typeface="Arial" panose="020B0604020202020204" pitchFamily="34" charset="0"/>
              </a:rPr>
              <a:t>fuente</a:t>
            </a:r>
            <a:r>
              <a:rPr lang="es-ES" sz="2400" spc="-1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16</a:t>
            </a:r>
            <a:endParaRPr lang="es-ES" sz="2400" dirty="0">
              <a:latin typeface="Arial" panose="020B0604020202020204" pitchFamily="34" charset="0"/>
              <a:cs typeface="Arial" panose="020B0604020202020204" pitchFamily="34" charset="0"/>
            </a:endParaRPr>
          </a:p>
        </p:txBody>
      </p:sp>
      <p:sp>
        <p:nvSpPr>
          <p:cNvPr id="13" name="object 13"/>
          <p:cNvSpPr txBox="1">
            <a:spLocks noGrp="1"/>
          </p:cNvSpPr>
          <p:nvPr>
            <p:ph type="sldNum" sz="quarter" idx="7"/>
          </p:nvPr>
        </p:nvSpPr>
        <p:spPr>
          <a:prstGeom prst="rect">
            <a:avLst/>
          </a:prstGeom>
        </p:spPr>
        <p:txBody>
          <a:bodyPr vert="horz" wrap="square" lIns="0" tIns="2540" rIns="0" bIns="0" rtlCol="0">
            <a:spAutoFit/>
          </a:bodyPr>
          <a:lstStyle/>
          <a:p>
            <a:pPr marL="38100">
              <a:spcBef>
                <a:spcPts val="20"/>
              </a:spcBef>
            </a:pPr>
            <a:fld id="{81D60167-4931-47E6-BA6A-407CBD079E47}" type="slidenum">
              <a:rPr dirty="0"/>
              <a:pPr marL="38100">
                <a:spcBef>
                  <a:spcPts val="20"/>
                </a:spcBef>
              </a:pPr>
              <a:t>5</a:t>
            </a:fld>
            <a:endParaRPr dirty="0"/>
          </a:p>
        </p:txBody>
      </p:sp>
      <p:pic>
        <p:nvPicPr>
          <p:cNvPr id="15" name="object 3"/>
          <p:cNvPicPr/>
          <p:nvPr/>
        </p:nvPicPr>
        <p:blipFill>
          <a:blip r:embed="rId2" cstate="print"/>
          <a:stretch>
            <a:fillRect/>
          </a:stretch>
        </p:blipFill>
        <p:spPr>
          <a:xfrm>
            <a:off x="1600200" y="3352800"/>
            <a:ext cx="5562600" cy="1858368"/>
          </a:xfrm>
          <a:prstGeom prst="rect">
            <a:avLst/>
          </a:prstGeom>
          <a:ln>
            <a:solidFill>
              <a:schemeClr val="accent1"/>
            </a:solidFill>
          </a:ln>
        </p:spPr>
      </p:pic>
      <p:sp>
        <p:nvSpPr>
          <p:cNvPr id="6" name="10 Rectángulo"/>
          <p:cNvSpPr/>
          <p:nvPr/>
        </p:nvSpPr>
        <p:spPr>
          <a:xfrm>
            <a:off x="1219200" y="1255682"/>
            <a:ext cx="1600200" cy="461665"/>
          </a:xfrm>
          <a:prstGeom prst="rect">
            <a:avLst/>
          </a:prstGeom>
        </p:spPr>
        <p:txBody>
          <a:bodyPr wrap="square">
            <a:spAutoFit/>
          </a:bodyPr>
          <a:lstStyle/>
          <a:p>
            <a:pPr marL="457200" indent="-457200"/>
            <a:r>
              <a:rPr lang="es-ES" sz="2400" b="1" kern="0" dirty="0" smtClean="0">
                <a:solidFill>
                  <a:srgbClr val="000000"/>
                </a:solidFill>
              </a:rPr>
              <a:t>IF </a:t>
            </a:r>
            <a:r>
              <a:rPr lang="es-ES" sz="2400" b="1" kern="0" dirty="0">
                <a:solidFill>
                  <a:srgbClr val="000000"/>
                </a:solidFill>
              </a:rPr>
              <a:t>- ELSE </a:t>
            </a:r>
            <a:endParaRPr lang="es-ES" sz="2400" dirty="0"/>
          </a:p>
        </p:txBody>
      </p:sp>
      <p:sp>
        <p:nvSpPr>
          <p:cNvPr id="7"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303126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371600" y="1143192"/>
            <a:ext cx="7020272" cy="461665"/>
          </a:xfrm>
          <a:prstGeom prst="rect">
            <a:avLst/>
          </a:prstGeom>
        </p:spPr>
        <p:txBody>
          <a:bodyPr wrap="square">
            <a:spAutoFit/>
          </a:bodyPr>
          <a:lstStyle/>
          <a:p>
            <a:pPr marL="457200" indent="-457200"/>
            <a:r>
              <a:rPr lang="es-ES" sz="2400" b="1" kern="0" dirty="0" smtClean="0">
                <a:solidFill>
                  <a:srgbClr val="000000"/>
                </a:solidFill>
              </a:rPr>
              <a:t>IF </a:t>
            </a:r>
            <a:r>
              <a:rPr lang="es-ES" sz="2400" b="1" kern="0" dirty="0">
                <a:solidFill>
                  <a:srgbClr val="000000"/>
                </a:solidFill>
              </a:rPr>
              <a:t>- ELSE </a:t>
            </a:r>
            <a:endParaRPr lang="es-ES" sz="2400" dirty="0"/>
          </a:p>
        </p:txBody>
      </p:sp>
      <p:graphicFrame>
        <p:nvGraphicFramePr>
          <p:cNvPr id="12" name="Group 72"/>
          <p:cNvGraphicFramePr>
            <a:graphicFrameLocks noGrp="1"/>
          </p:cNvGraphicFramePr>
          <p:nvPr/>
        </p:nvGraphicFramePr>
        <p:xfrm>
          <a:off x="2063750" y="1844824"/>
          <a:ext cx="7943850" cy="4621346"/>
        </p:xfrm>
        <a:graphic>
          <a:graphicData uri="http://schemas.openxmlformats.org/drawingml/2006/table">
            <a:tbl>
              <a:tblPr/>
              <a:tblGrid>
                <a:gridCol w="4537075"/>
                <a:gridCol w="3406775"/>
              </a:tblGrid>
              <a:tr h="466756">
                <a:tc gridSpan="2">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es-ES" sz="2200" b="1" i="0" u="none" strike="noStrike" cap="none" normalizeH="0" baseline="0" dirty="0" smtClean="0">
                          <a:ln>
                            <a:noFill/>
                          </a:ln>
                          <a:solidFill>
                            <a:schemeClr val="tx1"/>
                          </a:solidFill>
                          <a:effectLst/>
                          <a:latin typeface="Comic Sans MS" pitchFamily="66" charset="0"/>
                        </a:rPr>
                        <a:t>Estructura </a:t>
                      </a:r>
                      <a:r>
                        <a:rPr kumimoji="0" lang="es-ES" sz="2200" b="1" i="0" u="none" strike="noStrike" cap="none" normalizeH="0" baseline="0" dirty="0" err="1" smtClean="0">
                          <a:ln>
                            <a:noFill/>
                          </a:ln>
                          <a:solidFill>
                            <a:schemeClr val="tx1"/>
                          </a:solidFill>
                          <a:effectLst/>
                          <a:latin typeface="Comic Sans MS" pitchFamily="66" charset="0"/>
                        </a:rPr>
                        <a:t>if-else</a:t>
                      </a:r>
                      <a:r>
                        <a:rPr kumimoji="0" lang="es-ES" sz="2200" b="1" i="0" u="none" strike="noStrike" cap="none" normalizeH="0" baseline="0" dirty="0" smtClean="0">
                          <a:ln>
                            <a:noFill/>
                          </a:ln>
                          <a:solidFill>
                            <a:schemeClr val="tx1"/>
                          </a:solidFill>
                          <a:effectLst/>
                          <a:latin typeface="Comic Sans MS" pitchFamily="66" charset="0"/>
                        </a:rPr>
                        <a:t> intercalada dentro de</a:t>
                      </a:r>
                    </a:p>
                    <a:p>
                      <a:pPr marL="0" marR="0" lvl="0" indent="0" algn="ctr" defTabSz="914400" rtl="0" eaLnBrk="1" fontAlgn="base" latinLnBrk="0" hangingPunct="1">
                        <a:lnSpc>
                          <a:spcPct val="100000"/>
                        </a:lnSpc>
                        <a:spcBef>
                          <a:spcPct val="0"/>
                        </a:spcBef>
                        <a:spcAft>
                          <a:spcPts val="600"/>
                        </a:spcAft>
                        <a:buClrTx/>
                        <a:buSzTx/>
                        <a:buFontTx/>
                        <a:buNone/>
                        <a:tabLst/>
                      </a:pPr>
                      <a:r>
                        <a:rPr kumimoji="0" lang="es-ES" sz="2200" b="1" i="0" u="none" strike="noStrike" cap="none" normalizeH="0" baseline="0" dirty="0" smtClean="0">
                          <a:ln>
                            <a:noFill/>
                          </a:ln>
                          <a:solidFill>
                            <a:schemeClr val="tx1"/>
                          </a:solidFill>
                          <a:effectLst/>
                          <a:latin typeface="Comic Sans MS" pitchFamily="66" charset="0"/>
                        </a:rPr>
                        <a:t>instrucciones PHP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r>
              <a:tr h="3783146">
                <a:tc>
                  <a:txBody>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0" lang="es-MX" sz="2000" b="0" i="0" u="none" strike="noStrike" cap="none" normalizeH="0" baseline="0" dirty="0" smtClean="0">
                          <a:ln>
                            <a:noFill/>
                          </a:ln>
                          <a:solidFill>
                            <a:srgbClr val="FF0000"/>
                          </a:solidFill>
                          <a:effectLst/>
                          <a:latin typeface="Comic Sans MS" pitchFamily="66" charset="0"/>
                        </a:rPr>
                        <a:t>&lt;?</a:t>
                      </a:r>
                      <a:r>
                        <a:rPr kumimoji="0" lang="es-MX" sz="2000" b="0" i="0" u="none" strike="noStrike" cap="none" normalizeH="0" baseline="0" dirty="0" err="1" smtClean="0">
                          <a:ln>
                            <a:noFill/>
                          </a:ln>
                          <a:solidFill>
                            <a:srgbClr val="FF0000"/>
                          </a:solidFill>
                          <a:effectLst/>
                          <a:latin typeface="Comic Sans MS" pitchFamily="66" charset="0"/>
                        </a:rPr>
                        <a:t>php</a:t>
                      </a:r>
                      <a:endParaRPr kumimoji="0" lang="es-MX" sz="2000" b="0" i="0" u="none" strike="noStrike" cap="none" normalizeH="0" baseline="0" dirty="0" smtClean="0">
                        <a:ln>
                          <a:noFill/>
                        </a:ln>
                        <a:solidFill>
                          <a:srgbClr val="FF0000"/>
                        </a:solidFill>
                        <a:effectLst/>
                        <a:latin typeface="Comic Sans MS" pitchFamily="66" charset="0"/>
                      </a:endParaRPr>
                    </a:p>
                    <a:p>
                      <a:pPr marL="0" marR="0" lvl="0" indent="0" algn="l" defTabSz="914400" rtl="0" eaLnBrk="1" fontAlgn="base" latinLnBrk="0" hangingPunct="1">
                        <a:lnSpc>
                          <a:spcPct val="100000"/>
                        </a:lnSpc>
                        <a:spcBef>
                          <a:spcPct val="0"/>
                        </a:spcBef>
                        <a:spcAft>
                          <a:spcPts val="600"/>
                        </a:spcAft>
                        <a:buClrTx/>
                        <a:buSzTx/>
                        <a:buFontTx/>
                        <a:buNone/>
                        <a:tabLst/>
                      </a:pPr>
                      <a:r>
                        <a:rPr kumimoji="0" lang="es-MX" sz="2000" b="0" i="0" u="none" strike="noStrike" cap="none" normalizeH="0" baseline="0" dirty="0" err="1" smtClean="0">
                          <a:ln>
                            <a:noFill/>
                          </a:ln>
                          <a:solidFill>
                            <a:srgbClr val="FF0000"/>
                          </a:solidFill>
                          <a:effectLst/>
                          <a:latin typeface="Comic Sans MS" pitchFamily="66" charset="0"/>
                        </a:rPr>
                        <a:t>if</a:t>
                      </a:r>
                      <a:r>
                        <a:rPr kumimoji="0" lang="es-MX" sz="2000" b="0" i="0" u="none" strike="noStrike" cap="none" normalizeH="0" baseline="0" dirty="0" smtClean="0">
                          <a:ln>
                            <a:noFill/>
                          </a:ln>
                          <a:solidFill>
                            <a:srgbClr val="FF0000"/>
                          </a:solidFill>
                          <a:effectLst/>
                          <a:latin typeface="Comic Sans MS" pitchFamily="66" charset="0"/>
                        </a:rPr>
                        <a:t> (condicion1) { </a:t>
                      </a:r>
                    </a:p>
                    <a:p>
                      <a:pPr marL="0" marR="0" lvl="0" indent="0" algn="l" defTabSz="914400" rtl="0" eaLnBrk="1" fontAlgn="base" latinLnBrk="0" hangingPunct="1">
                        <a:lnSpc>
                          <a:spcPct val="100000"/>
                        </a:lnSpc>
                        <a:spcBef>
                          <a:spcPct val="0"/>
                        </a:spcBef>
                        <a:spcAft>
                          <a:spcPts val="600"/>
                        </a:spcAft>
                        <a:buClrTx/>
                        <a:buSzTx/>
                        <a:buFont typeface="Wingdings" pitchFamily="2" charset="2"/>
                        <a:buNone/>
                        <a:tabLst/>
                      </a:pPr>
                      <a:r>
                        <a:rPr kumimoji="0" lang="es-MX" sz="2000" b="0" i="0" u="none" strike="noStrike" cap="none" normalizeH="0" baseline="0" dirty="0" smtClean="0">
                          <a:ln>
                            <a:noFill/>
                          </a:ln>
                          <a:solidFill>
                            <a:srgbClr val="FF0000"/>
                          </a:solidFill>
                          <a:effectLst/>
                          <a:latin typeface="Comic Sans MS" pitchFamily="66" charset="0"/>
                        </a:rPr>
                        <a:t>    código si se cumple condición1</a:t>
                      </a:r>
                    </a:p>
                    <a:p>
                      <a:pPr marL="0" marR="0" lvl="0" indent="0" algn="l" defTabSz="914400" rtl="0" eaLnBrk="1" fontAlgn="base" latinLnBrk="0" hangingPunct="1">
                        <a:lnSpc>
                          <a:spcPct val="100000"/>
                        </a:lnSpc>
                        <a:spcBef>
                          <a:spcPct val="0"/>
                        </a:spcBef>
                        <a:spcAft>
                          <a:spcPts val="600"/>
                        </a:spcAft>
                        <a:buClrTx/>
                        <a:buSzTx/>
                        <a:buFont typeface="Wingdings" pitchFamily="2" charset="2"/>
                        <a:buNone/>
                        <a:tabLst/>
                      </a:pPr>
                      <a:r>
                        <a:rPr kumimoji="0" lang="es-MX" sz="2000" b="0" i="0" u="none" strike="noStrike" cap="none" normalizeH="0" baseline="0" dirty="0" smtClean="0">
                          <a:ln>
                            <a:noFill/>
                          </a:ln>
                          <a:solidFill>
                            <a:srgbClr val="FF0000"/>
                          </a:solidFill>
                          <a:effectLst/>
                          <a:latin typeface="Comic Sans MS" pitchFamily="66" charset="0"/>
                        </a:rPr>
                        <a:t>} </a:t>
                      </a:r>
                    </a:p>
                    <a:p>
                      <a:pPr marL="0" marR="0" lvl="0" indent="0" algn="l" defTabSz="914400" rtl="0" eaLnBrk="1" fontAlgn="base" latinLnBrk="0" hangingPunct="1">
                        <a:lnSpc>
                          <a:spcPct val="100000"/>
                        </a:lnSpc>
                        <a:spcBef>
                          <a:spcPct val="0"/>
                        </a:spcBef>
                        <a:spcAft>
                          <a:spcPts val="600"/>
                        </a:spcAft>
                        <a:buClrTx/>
                        <a:buSzTx/>
                        <a:buFont typeface="Wingdings" pitchFamily="2" charset="2"/>
                        <a:buNone/>
                        <a:tabLst/>
                      </a:pPr>
                      <a:r>
                        <a:rPr kumimoji="0" lang="es-MX" sz="2000" b="0" i="0" u="none" strike="noStrike" cap="none" normalizeH="0" baseline="0" dirty="0" err="1" smtClean="0">
                          <a:ln>
                            <a:noFill/>
                          </a:ln>
                          <a:solidFill>
                            <a:srgbClr val="FF0000"/>
                          </a:solidFill>
                          <a:effectLst/>
                          <a:latin typeface="Comic Sans MS" pitchFamily="66" charset="0"/>
                        </a:rPr>
                        <a:t>else</a:t>
                      </a:r>
                      <a:r>
                        <a:rPr kumimoji="0" lang="es-MX" sz="2000" b="0" i="0" u="none" strike="noStrike" cap="none" normalizeH="0" baseline="0" dirty="0" smtClean="0">
                          <a:ln>
                            <a:noFill/>
                          </a:ln>
                          <a:solidFill>
                            <a:srgbClr val="FF0000"/>
                          </a:solidFill>
                          <a:effectLst/>
                          <a:latin typeface="Comic Sans MS" pitchFamily="66" charset="0"/>
                        </a:rPr>
                        <a:t> { </a:t>
                      </a:r>
                    </a:p>
                    <a:p>
                      <a:pPr marL="0" marR="0" lvl="0" indent="0" algn="l" defTabSz="914400" rtl="0" eaLnBrk="1" fontAlgn="base" latinLnBrk="0" hangingPunct="1">
                        <a:lnSpc>
                          <a:spcPct val="100000"/>
                        </a:lnSpc>
                        <a:spcBef>
                          <a:spcPct val="0"/>
                        </a:spcBef>
                        <a:spcAft>
                          <a:spcPts val="600"/>
                        </a:spcAft>
                        <a:buClrTx/>
                        <a:buSzTx/>
                        <a:buFont typeface="Wingdings" pitchFamily="2" charset="2"/>
                        <a:buNone/>
                        <a:tabLst/>
                      </a:pPr>
                      <a:r>
                        <a:rPr kumimoji="0" lang="es-MX" sz="2000" b="0" i="0" u="none" strike="noStrike" cap="none" normalizeH="0" baseline="0" dirty="0" smtClean="0">
                          <a:ln>
                            <a:noFill/>
                          </a:ln>
                          <a:solidFill>
                            <a:srgbClr val="FF0000"/>
                          </a:solidFill>
                          <a:effectLst/>
                          <a:latin typeface="Comic Sans MS" pitchFamily="66" charset="0"/>
                        </a:rPr>
                        <a:t>    código sino se cumple</a:t>
                      </a:r>
                    </a:p>
                    <a:p>
                      <a:pPr marL="0" marR="0" lvl="0" indent="0" algn="l" defTabSz="914400" rtl="0" eaLnBrk="1" fontAlgn="base" latinLnBrk="0" hangingPunct="1">
                        <a:lnSpc>
                          <a:spcPct val="100000"/>
                        </a:lnSpc>
                        <a:spcBef>
                          <a:spcPct val="0"/>
                        </a:spcBef>
                        <a:spcAft>
                          <a:spcPts val="600"/>
                        </a:spcAft>
                        <a:buClrTx/>
                        <a:buSzTx/>
                        <a:buFont typeface="Wingdings" pitchFamily="2" charset="2"/>
                        <a:buNone/>
                        <a:tabLst/>
                      </a:pPr>
                      <a:r>
                        <a:rPr kumimoji="0" lang="es-MX" sz="2000" b="0" i="0" u="none" strike="noStrike" cap="none" normalizeH="0" baseline="0" dirty="0" smtClean="0">
                          <a:ln>
                            <a:noFill/>
                          </a:ln>
                          <a:solidFill>
                            <a:srgbClr val="FF0000"/>
                          </a:solidFill>
                          <a:effectLst/>
                          <a:latin typeface="Comic Sans MS" pitchFamily="66" charset="0"/>
                        </a:rPr>
                        <a:t>    condición1 </a:t>
                      </a:r>
                    </a:p>
                    <a:p>
                      <a:pPr marL="0" marR="0" lvl="0" indent="0" algn="l" defTabSz="914400" rtl="0" eaLnBrk="1" fontAlgn="base" latinLnBrk="0" hangingPunct="1">
                        <a:lnSpc>
                          <a:spcPct val="100000"/>
                        </a:lnSpc>
                        <a:spcBef>
                          <a:spcPct val="0"/>
                        </a:spcBef>
                        <a:spcAft>
                          <a:spcPts val="600"/>
                        </a:spcAft>
                        <a:buClrTx/>
                        <a:buSzTx/>
                        <a:buFont typeface="Wingdings" pitchFamily="2" charset="2"/>
                        <a:buNone/>
                        <a:tabLst/>
                      </a:pPr>
                      <a:r>
                        <a:rPr kumimoji="0" lang="es-MX" sz="2000" b="0" i="0" u="none" strike="noStrike" cap="none" normalizeH="0" baseline="0" dirty="0" smtClean="0">
                          <a:ln>
                            <a:noFill/>
                          </a:ln>
                          <a:solidFill>
                            <a:srgbClr val="FF0000"/>
                          </a:solidFill>
                          <a:effectLst/>
                          <a:latin typeface="Comic Sans MS" pitchFamily="66" charset="0"/>
                        </a:rPr>
                        <a:t>}</a:t>
                      </a:r>
                    </a:p>
                    <a:p>
                      <a:pPr marL="0" marR="0" lvl="0" indent="0" algn="l" defTabSz="9144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 sz="2000" b="0" i="0" u="none" strike="noStrike" cap="none" normalizeH="0" baseline="0" dirty="0" smtClean="0">
                          <a:ln>
                            <a:noFill/>
                          </a:ln>
                          <a:solidFill>
                            <a:srgbClr val="FF0000"/>
                          </a:solidFill>
                          <a:effectLst/>
                          <a:latin typeface="Comic Sans MS" pitchFamily="66"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&lt;?</a:t>
                      </a:r>
                      <a:r>
                        <a:rPr kumimoji="0" lang="es-ES_tradnl" sz="2000" b="0" i="0" u="none" strike="noStrike" cap="none" normalizeH="0" baseline="0" dirty="0" err="1" smtClean="0">
                          <a:ln>
                            <a:noFill/>
                          </a:ln>
                          <a:solidFill>
                            <a:srgbClr val="FF0000"/>
                          </a:solidFill>
                          <a:effectLst/>
                          <a:latin typeface="Comic Sans MS" pitchFamily="66" charset="0"/>
                        </a:rPr>
                        <a:t>php</a:t>
                      </a:r>
                      <a:r>
                        <a:rPr kumimoji="0" lang="es-ES_tradnl" sz="2000" b="0" i="0" u="none" strike="noStrike" cap="none" normalizeH="0" baseline="0" dirty="0" smtClean="0">
                          <a:ln>
                            <a:noFill/>
                          </a:ln>
                          <a:solidFill>
                            <a:srgbClr val="FF0000"/>
                          </a:solidFill>
                          <a:effectLst/>
                          <a:latin typeface="Comic Sans MS" pitchFamily="66" charset="0"/>
                        </a:rPr>
                        <a:t> </a:t>
                      </a:r>
                    </a:p>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err="1" smtClean="0">
                          <a:ln>
                            <a:noFill/>
                          </a:ln>
                          <a:solidFill>
                            <a:srgbClr val="FF0000"/>
                          </a:solidFill>
                          <a:effectLst/>
                          <a:latin typeface="Comic Sans MS" pitchFamily="66" charset="0"/>
                        </a:rPr>
                        <a:t>if</a:t>
                      </a:r>
                      <a:r>
                        <a:rPr kumimoji="0" lang="es-ES_tradnl" sz="2000" b="0" i="0" u="none" strike="noStrike" cap="none" normalizeH="0" baseline="0" dirty="0" smtClean="0">
                          <a:ln>
                            <a:noFill/>
                          </a:ln>
                          <a:solidFill>
                            <a:srgbClr val="FF0000"/>
                          </a:solidFill>
                          <a:effectLst/>
                          <a:latin typeface="Comic Sans MS" pitchFamily="66" charset="0"/>
                        </a:rPr>
                        <a:t>(condicion1){</a:t>
                      </a:r>
                    </a:p>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instrucciones1;</a:t>
                      </a:r>
                    </a:p>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a:t>
                      </a:r>
                      <a:r>
                        <a:rPr kumimoji="0" lang="es-ES_tradnl" sz="2000" b="0" i="0" u="none" strike="noStrike" cap="none" normalizeH="0" baseline="0" dirty="0" err="1" smtClean="0">
                          <a:ln>
                            <a:noFill/>
                          </a:ln>
                          <a:solidFill>
                            <a:srgbClr val="FF0000"/>
                          </a:solidFill>
                          <a:effectLst/>
                          <a:latin typeface="Comic Sans MS" pitchFamily="66" charset="0"/>
                        </a:rPr>
                        <a:t>elseif</a:t>
                      </a:r>
                      <a:r>
                        <a:rPr kumimoji="0" lang="es-ES_tradnl" sz="2000" b="0" i="0" u="none" strike="noStrike" cap="none" normalizeH="0" baseline="0" dirty="0" smtClean="0">
                          <a:ln>
                            <a:noFill/>
                          </a:ln>
                          <a:solidFill>
                            <a:srgbClr val="FF0000"/>
                          </a:solidFill>
                          <a:effectLst/>
                          <a:latin typeface="Comic Sans MS" pitchFamily="66" charset="0"/>
                        </a:rPr>
                        <a:t> (condicion2) {</a:t>
                      </a:r>
                    </a:p>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instrucciones2;</a:t>
                      </a:r>
                    </a:p>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a:t>
                      </a:r>
                      <a:r>
                        <a:rPr kumimoji="0" lang="es-ES_tradnl" sz="2000" b="0" i="0" u="none" strike="noStrike" cap="none" normalizeH="0" baseline="0" dirty="0" err="1" smtClean="0">
                          <a:ln>
                            <a:noFill/>
                          </a:ln>
                          <a:solidFill>
                            <a:srgbClr val="FF0000"/>
                          </a:solidFill>
                          <a:effectLst/>
                          <a:latin typeface="Comic Sans MS" pitchFamily="66" charset="0"/>
                        </a:rPr>
                        <a:t>else</a:t>
                      </a:r>
                      <a:r>
                        <a:rPr kumimoji="0" lang="es-ES_tradnl" sz="2000" b="0" i="0" u="none" strike="noStrike" cap="none" normalizeH="0" baseline="0" dirty="0" smtClean="0">
                          <a:ln>
                            <a:noFill/>
                          </a:ln>
                          <a:solidFill>
                            <a:srgbClr val="FF0000"/>
                          </a:solidFill>
                          <a:effectLst/>
                          <a:latin typeface="Comic Sans MS" pitchFamily="66" charset="0"/>
                        </a:rPr>
                        <a:t> {</a:t>
                      </a:r>
                    </a:p>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	instrucciones3; </a:t>
                      </a:r>
                      <a:endParaRPr kumimoji="0" lang="es-ES_tradnl" sz="2000" b="1" i="0" u="none" strike="noStrike" cap="none" normalizeH="0" baseline="0" dirty="0" smtClean="0">
                        <a:ln>
                          <a:noFill/>
                        </a:ln>
                        <a:solidFill>
                          <a:srgbClr val="FF0000"/>
                        </a:solidFill>
                        <a:effectLst/>
                        <a:latin typeface="Comic Sans MS" pitchFamily="66" charset="0"/>
                      </a:endParaRPr>
                    </a:p>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a:t>
                      </a:r>
                    </a:p>
                    <a:p>
                      <a:pPr marL="0" marR="0" lvl="0" indent="0" algn="l" defTabSz="457200" rtl="0" eaLnBrk="1" fontAlgn="base" latinLnBrk="0" hangingPunct="1">
                        <a:lnSpc>
                          <a:spcPct val="100000"/>
                        </a:lnSpc>
                        <a:spcBef>
                          <a:spcPct val="0"/>
                        </a:spcBef>
                        <a:spcAft>
                          <a:spcPts val="600"/>
                        </a:spcAft>
                        <a:buClr>
                          <a:srgbClr val="000000"/>
                        </a:buClr>
                        <a:buSzPct val="100000"/>
                        <a:buFont typeface="Comic Sans MS" pitchFamily="66" charset="0"/>
                        <a:buNone/>
                        <a:tabLst/>
                      </a:pPr>
                      <a:r>
                        <a:rPr kumimoji="0" lang="es-ES_tradnl" sz="2000" b="0" i="0" u="none" strike="noStrike" cap="none" normalizeH="0" baseline="0" dirty="0" smtClean="0">
                          <a:ln>
                            <a:noFill/>
                          </a:ln>
                          <a:solidFill>
                            <a:srgbClr val="FF0000"/>
                          </a:solidFill>
                          <a:effectLst/>
                          <a:latin typeface="Comic Sans MS" pitchFamily="66" charset="0"/>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3090331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066800" y="1246867"/>
            <a:ext cx="7020272" cy="461665"/>
          </a:xfrm>
          <a:prstGeom prst="rect">
            <a:avLst/>
          </a:prstGeom>
        </p:spPr>
        <p:txBody>
          <a:bodyPr wrap="square">
            <a:spAutoFit/>
          </a:bodyPr>
          <a:lstStyle/>
          <a:p>
            <a:pPr marL="457200" indent="-457200"/>
            <a:r>
              <a:rPr lang="es-ES" sz="2400" b="1" kern="0" dirty="0" smtClean="0">
                <a:solidFill>
                  <a:srgbClr val="000000"/>
                </a:solidFill>
              </a:rPr>
              <a:t>IF </a:t>
            </a:r>
            <a:r>
              <a:rPr lang="es-ES" sz="2400" b="1" kern="0" dirty="0">
                <a:solidFill>
                  <a:srgbClr val="000000"/>
                </a:solidFill>
              </a:rPr>
              <a:t>- ELSE </a:t>
            </a:r>
            <a:endParaRPr lang="es-ES" sz="2400" dirty="0"/>
          </a:p>
        </p:txBody>
      </p:sp>
      <p:graphicFrame>
        <p:nvGraphicFramePr>
          <p:cNvPr id="5" name="Group 72"/>
          <p:cNvGraphicFramePr>
            <a:graphicFrameLocks noGrp="1"/>
          </p:cNvGraphicFramePr>
          <p:nvPr/>
        </p:nvGraphicFramePr>
        <p:xfrm>
          <a:off x="2063750" y="2132856"/>
          <a:ext cx="8280722" cy="2910840"/>
        </p:xfrm>
        <a:graphic>
          <a:graphicData uri="http://schemas.openxmlformats.org/drawingml/2006/table">
            <a:tbl>
              <a:tblPr/>
              <a:tblGrid>
                <a:gridCol w="8280722"/>
              </a:tblGrid>
              <a:tr h="431800">
                <a:tc>
                  <a:txBody>
                    <a:bodyPr/>
                    <a:lstStyle/>
                    <a:p>
                      <a:pPr marL="0" marR="0" lvl="0" indent="0" algn="ctr"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200" b="1" i="0" u="none" strike="noStrike" cap="none" normalizeH="0" baseline="0" dirty="0" smtClean="0">
                          <a:ln>
                            <a:noFill/>
                          </a:ln>
                          <a:solidFill>
                            <a:schemeClr val="tx1"/>
                          </a:solidFill>
                          <a:effectLst/>
                          <a:latin typeface="Comic Sans MS" pitchFamily="66" charset="0"/>
                        </a:rPr>
                        <a:t>Estructura </a:t>
                      </a:r>
                      <a:r>
                        <a:rPr kumimoji="0" lang="es-ES_tradnl" sz="2200" b="1" i="0" u="none" strike="noStrike" cap="none" normalizeH="0" baseline="0" dirty="0" err="1" smtClean="0">
                          <a:ln>
                            <a:noFill/>
                          </a:ln>
                          <a:solidFill>
                            <a:schemeClr val="tx1"/>
                          </a:solidFill>
                          <a:effectLst/>
                          <a:latin typeface="Comic Sans MS" pitchFamily="66" charset="0"/>
                        </a:rPr>
                        <a:t>if-else</a:t>
                      </a:r>
                      <a:r>
                        <a:rPr kumimoji="0" lang="es-ES_tradnl" sz="2200" b="1" i="0" u="none" strike="noStrike" cap="none" normalizeH="0" baseline="0" dirty="0" smtClean="0">
                          <a:ln>
                            <a:noFill/>
                          </a:ln>
                          <a:solidFill>
                            <a:schemeClr val="tx1"/>
                          </a:solidFill>
                          <a:effectLst/>
                          <a:latin typeface="Comic Sans MS" pitchFamily="66" charset="0"/>
                        </a:rPr>
                        <a:t> intercalada dentro de </a:t>
                      </a:r>
                    </a:p>
                    <a:p>
                      <a:pPr marL="0" marR="0" lvl="0" indent="0" algn="ctr"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200" b="1" i="0" u="none" strike="noStrike" cap="none" normalizeH="0" baseline="0" dirty="0" smtClean="0">
                          <a:ln>
                            <a:noFill/>
                          </a:ln>
                          <a:solidFill>
                            <a:schemeClr val="tx1"/>
                          </a:solidFill>
                          <a:effectLst/>
                          <a:latin typeface="Comic Sans MS" pitchFamily="66" charset="0"/>
                        </a:rPr>
                        <a:t>instrucciones HTML</a:t>
                      </a:r>
                      <a:endParaRPr kumimoji="0" lang="es-ES" sz="2200" b="1"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200" b="0" i="0" u="none" strike="noStrike" cap="none" normalizeH="0" baseline="0" dirty="0" smtClean="0">
                          <a:ln>
                            <a:noFill/>
                          </a:ln>
                          <a:solidFill>
                            <a:srgbClr val="FF0000"/>
                          </a:solidFill>
                          <a:effectLst/>
                          <a:latin typeface="Comic Sans MS" pitchFamily="66" charset="0"/>
                        </a:rPr>
                        <a:t>&lt;?</a:t>
                      </a:r>
                      <a:r>
                        <a:rPr kumimoji="0" lang="es-ES_tradnl" sz="2200" b="0" i="0" u="none" strike="noStrike" cap="none" normalizeH="0" baseline="0" dirty="0" err="1" smtClean="0">
                          <a:ln>
                            <a:noFill/>
                          </a:ln>
                          <a:solidFill>
                            <a:srgbClr val="FF0000"/>
                          </a:solidFill>
                          <a:effectLst/>
                          <a:latin typeface="Comic Sans MS" pitchFamily="66" charset="0"/>
                        </a:rPr>
                        <a:t>php</a:t>
                      </a:r>
                      <a:r>
                        <a:rPr kumimoji="0" lang="es-ES_tradnl" sz="2200" b="0" i="0" u="none" strike="noStrike" cap="none" normalizeH="0" baseline="0" dirty="0" smtClean="0">
                          <a:ln>
                            <a:noFill/>
                          </a:ln>
                          <a:solidFill>
                            <a:srgbClr val="FF0000"/>
                          </a:solidFill>
                          <a:effectLst/>
                          <a:latin typeface="Comic Sans MS" pitchFamily="66" charset="0"/>
                        </a:rPr>
                        <a:t>   </a:t>
                      </a:r>
                      <a:r>
                        <a:rPr kumimoji="0" lang="es-ES_tradnl" sz="2200" b="0" i="0" u="none" strike="noStrike" cap="none" normalizeH="0" baseline="0" dirty="0" err="1" smtClean="0">
                          <a:ln>
                            <a:noFill/>
                          </a:ln>
                          <a:solidFill>
                            <a:srgbClr val="FF0000"/>
                          </a:solidFill>
                          <a:effectLst/>
                          <a:latin typeface="Comic Sans MS" pitchFamily="66" charset="0"/>
                        </a:rPr>
                        <a:t>if</a:t>
                      </a:r>
                      <a:r>
                        <a:rPr kumimoji="0" lang="es-ES_tradnl" sz="2200" b="0" i="0" u="none" strike="noStrike" cap="none" normalizeH="0" baseline="0" dirty="0" smtClean="0">
                          <a:ln>
                            <a:noFill/>
                          </a:ln>
                          <a:solidFill>
                            <a:srgbClr val="FF0000"/>
                          </a:solidFill>
                          <a:effectLst/>
                          <a:latin typeface="Comic Sans MS" pitchFamily="66" charset="0"/>
                        </a:rPr>
                        <a:t>(condicion1)  {?&gt;</a:t>
                      </a:r>
                    </a:p>
                    <a:p>
                      <a:pPr marL="0" marR="0" lvl="0" indent="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200" b="0" i="0" u="none" strike="noStrike" cap="none" normalizeH="0" baseline="0" dirty="0" smtClean="0">
                          <a:ln>
                            <a:noFill/>
                          </a:ln>
                          <a:solidFill>
                            <a:srgbClr val="FF0000"/>
                          </a:solidFill>
                          <a:effectLst/>
                          <a:latin typeface="Comic Sans MS" pitchFamily="66" charset="0"/>
                        </a:rPr>
                        <a:t>	instrucciones HTML1 si se cumple condicion1</a:t>
                      </a:r>
                    </a:p>
                    <a:p>
                      <a:pPr marL="0" marR="0" lvl="0" indent="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200" b="0" i="0" u="none" strike="noStrike" cap="none" normalizeH="0" baseline="0" dirty="0" smtClean="0">
                          <a:ln>
                            <a:noFill/>
                          </a:ln>
                          <a:solidFill>
                            <a:srgbClr val="FF0000"/>
                          </a:solidFill>
                          <a:effectLst/>
                          <a:latin typeface="Comic Sans MS" pitchFamily="66" charset="0"/>
                        </a:rPr>
                        <a:t>&lt;?</a:t>
                      </a:r>
                      <a:r>
                        <a:rPr kumimoji="0" lang="es-ES_tradnl" sz="2200" b="0" i="0" u="none" strike="noStrike" cap="none" normalizeH="0" baseline="0" dirty="0" err="1" smtClean="0">
                          <a:ln>
                            <a:noFill/>
                          </a:ln>
                          <a:solidFill>
                            <a:srgbClr val="FF0000"/>
                          </a:solidFill>
                          <a:effectLst/>
                          <a:latin typeface="Comic Sans MS" pitchFamily="66" charset="0"/>
                        </a:rPr>
                        <a:t>php</a:t>
                      </a:r>
                      <a:r>
                        <a:rPr kumimoji="0" lang="es-ES_tradnl" sz="2200" b="0" i="0" u="none" strike="noStrike" cap="none" normalizeH="0" baseline="0" dirty="0" smtClean="0">
                          <a:ln>
                            <a:noFill/>
                          </a:ln>
                          <a:solidFill>
                            <a:srgbClr val="FF0000"/>
                          </a:solidFill>
                          <a:effectLst/>
                          <a:latin typeface="Comic Sans MS" pitchFamily="66" charset="0"/>
                        </a:rPr>
                        <a:t> } </a:t>
                      </a:r>
                      <a:r>
                        <a:rPr kumimoji="0" lang="es-ES_tradnl" sz="2200" b="0" i="0" u="none" strike="noStrike" cap="none" normalizeH="0" baseline="0" dirty="0" err="1" smtClean="0">
                          <a:ln>
                            <a:noFill/>
                          </a:ln>
                          <a:solidFill>
                            <a:srgbClr val="FF0000"/>
                          </a:solidFill>
                          <a:effectLst/>
                          <a:latin typeface="Comic Sans MS" pitchFamily="66" charset="0"/>
                        </a:rPr>
                        <a:t>else</a:t>
                      </a:r>
                      <a:r>
                        <a:rPr kumimoji="0" lang="es-ES_tradnl" sz="2200" b="0" i="0" u="none" strike="noStrike" cap="none" normalizeH="0" baseline="0" dirty="0" smtClean="0">
                          <a:ln>
                            <a:noFill/>
                          </a:ln>
                          <a:solidFill>
                            <a:srgbClr val="FF0000"/>
                          </a:solidFill>
                          <a:effectLst/>
                          <a:latin typeface="Comic Sans MS" pitchFamily="66" charset="0"/>
                        </a:rPr>
                        <a:t>{   ?&gt;</a:t>
                      </a:r>
                    </a:p>
                    <a:p>
                      <a:pPr marL="0" marR="0" lvl="0" indent="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200" b="0" i="0" u="none" strike="noStrike" cap="none" normalizeH="0" baseline="0" dirty="0" smtClean="0">
                          <a:ln>
                            <a:noFill/>
                          </a:ln>
                          <a:solidFill>
                            <a:srgbClr val="FF0000"/>
                          </a:solidFill>
                          <a:effectLst/>
                          <a:latin typeface="Comic Sans MS" pitchFamily="66" charset="0"/>
                        </a:rPr>
                        <a:t>	instrucciones HTML2 si no se cumple condicion1</a:t>
                      </a:r>
                    </a:p>
                    <a:p>
                      <a:pPr marL="0" marR="0" lvl="0" indent="0" algn="l" defTabSz="457200" rtl="0" eaLnBrk="1" fontAlgn="base" latinLnBrk="0" hangingPunct="1">
                        <a:lnSpc>
                          <a:spcPct val="100000"/>
                        </a:lnSpc>
                        <a:spcBef>
                          <a:spcPts val="600"/>
                        </a:spcBef>
                        <a:spcAft>
                          <a:spcPct val="0"/>
                        </a:spcAft>
                        <a:buClr>
                          <a:srgbClr val="000000"/>
                        </a:buClr>
                        <a:buSzPct val="100000"/>
                        <a:buFont typeface="Comic Sans MS" pitchFamily="66" charset="0"/>
                        <a:buNone/>
                        <a:tabLst/>
                      </a:pPr>
                      <a:r>
                        <a:rPr kumimoji="0" lang="es-ES_tradnl" sz="2200" b="0" i="0" u="none" strike="noStrike" cap="none" normalizeH="0" baseline="0" dirty="0" smtClean="0">
                          <a:ln>
                            <a:noFill/>
                          </a:ln>
                          <a:solidFill>
                            <a:srgbClr val="FF0000"/>
                          </a:solidFill>
                          <a:effectLst/>
                          <a:latin typeface="Comic Sans MS" pitchFamily="66" charset="0"/>
                        </a:rPr>
                        <a:t>&lt;?</a:t>
                      </a:r>
                      <a:r>
                        <a:rPr kumimoji="0" lang="es-ES_tradnl" sz="2200" b="0" i="0" u="none" strike="noStrike" cap="none" normalizeH="0" baseline="0" dirty="0" err="1" smtClean="0">
                          <a:ln>
                            <a:noFill/>
                          </a:ln>
                          <a:solidFill>
                            <a:srgbClr val="FF0000"/>
                          </a:solidFill>
                          <a:effectLst/>
                          <a:latin typeface="Comic Sans MS" pitchFamily="66" charset="0"/>
                        </a:rPr>
                        <a:t>php</a:t>
                      </a:r>
                      <a:r>
                        <a:rPr kumimoji="0" lang="es-ES_tradnl" sz="2200" b="0" i="0" u="none" strike="noStrike" cap="none" normalizeH="0" baseline="0" dirty="0" smtClean="0">
                          <a:ln>
                            <a:noFill/>
                          </a:ln>
                          <a:solidFill>
                            <a:srgbClr val="FF0000"/>
                          </a:solidFill>
                          <a:effectLst/>
                          <a:latin typeface="Comic Sans MS" pitchFamily="66" charset="0"/>
                        </a:rPr>
                        <a:t> } ?&gt;</a:t>
                      </a:r>
                      <a:endParaRPr kumimoji="0" lang="es-ES" sz="2200" b="0" i="0" u="none" strike="noStrike" cap="none" normalizeH="0" baseline="0" dirty="0" smtClean="0">
                        <a:ln>
                          <a:noFill/>
                        </a:ln>
                        <a:solidFill>
                          <a:srgbClr val="FF0000"/>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362408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125191" y="1191083"/>
            <a:ext cx="7020272" cy="461665"/>
          </a:xfrm>
          <a:prstGeom prst="rect">
            <a:avLst/>
          </a:prstGeom>
        </p:spPr>
        <p:txBody>
          <a:bodyPr wrap="square">
            <a:spAutoFit/>
          </a:bodyPr>
          <a:lstStyle/>
          <a:p>
            <a:pPr marL="457200" indent="-457200"/>
            <a:r>
              <a:rPr lang="es-ES" sz="2400" b="1" kern="0" dirty="0" smtClean="0">
                <a:solidFill>
                  <a:srgbClr val="000000"/>
                </a:solidFill>
              </a:rPr>
              <a:t>IF </a:t>
            </a:r>
            <a:r>
              <a:rPr lang="es-ES" sz="2400" b="1" kern="0" dirty="0">
                <a:solidFill>
                  <a:srgbClr val="000000"/>
                </a:solidFill>
              </a:rPr>
              <a:t>- ELSE </a:t>
            </a:r>
            <a:endParaRPr lang="es-ES" sz="2400" dirty="0"/>
          </a:p>
        </p:txBody>
      </p:sp>
      <p:sp>
        <p:nvSpPr>
          <p:cNvPr id="6" name="Rectangle 3"/>
          <p:cNvSpPr txBox="1">
            <a:spLocks noChangeArrowheads="1"/>
          </p:cNvSpPr>
          <p:nvPr/>
        </p:nvSpPr>
        <p:spPr>
          <a:xfrm>
            <a:off x="2351088" y="2298972"/>
            <a:ext cx="6121400" cy="3240088"/>
          </a:xfrm>
          <a:prstGeom prst="rect">
            <a:avLst/>
          </a:prstGeom>
          <a:ln>
            <a:solidFill>
              <a:schemeClr val="tx1"/>
            </a:solidFill>
          </a:ln>
        </p:spPr>
        <p:txBody>
          <a:bodyPr>
            <a:normAutofit lnSpcReduction="10000"/>
          </a:bodyPr>
          <a:lstStyle/>
          <a:p>
            <a:pPr marL="1073150" lvl="1" indent="-357188">
              <a:spcBef>
                <a:spcPct val="0"/>
              </a:spcBef>
              <a:spcAft>
                <a:spcPts val="600"/>
              </a:spcAft>
              <a:buClr>
                <a:schemeClr val="accent2"/>
              </a:buClr>
              <a:buSzPct val="80000"/>
              <a:defRPr/>
            </a:pPr>
            <a:r>
              <a:rPr lang="es-ES" sz="2200">
                <a:solidFill>
                  <a:srgbClr val="FF0000"/>
                </a:solidFill>
              </a:rPr>
              <a:t>&lt;?PHP</a:t>
            </a:r>
          </a:p>
          <a:p>
            <a:pPr marL="1073150" lvl="1" indent="-357188">
              <a:spcBef>
                <a:spcPct val="0"/>
              </a:spcBef>
              <a:spcAft>
                <a:spcPts val="600"/>
              </a:spcAft>
              <a:buClr>
                <a:schemeClr val="accent2"/>
              </a:buClr>
              <a:buSzPct val="80000"/>
              <a:defRPr/>
            </a:pPr>
            <a:r>
              <a:rPr lang="es-ES" sz="2200">
                <a:solidFill>
                  <a:srgbClr val="FF0000"/>
                </a:solidFill>
              </a:rPr>
              <a:t>	if ($sexo == ‘M’)</a:t>
            </a:r>
          </a:p>
          <a:p>
            <a:pPr marL="1073150" lvl="1" indent="-357188">
              <a:spcBef>
                <a:spcPct val="0"/>
              </a:spcBef>
              <a:spcAft>
                <a:spcPts val="600"/>
              </a:spcAft>
              <a:buClr>
                <a:schemeClr val="accent2"/>
              </a:buClr>
              <a:buSzPct val="80000"/>
              <a:defRPr/>
            </a:pPr>
            <a:r>
              <a:rPr lang="es-ES" sz="2200">
                <a:solidFill>
                  <a:srgbClr val="FF0000"/>
                </a:solidFill>
              </a:rPr>
              <a:t>		   $saludo = "Bienvenida, ";</a:t>
            </a:r>
          </a:p>
          <a:p>
            <a:pPr marL="1073150" lvl="1" indent="-357188">
              <a:spcBef>
                <a:spcPct val="0"/>
              </a:spcBef>
              <a:spcAft>
                <a:spcPts val="600"/>
              </a:spcAft>
              <a:buClr>
                <a:schemeClr val="accent2"/>
              </a:buClr>
              <a:buSzPct val="80000"/>
              <a:defRPr/>
            </a:pPr>
            <a:r>
              <a:rPr lang="es-ES" sz="2200">
                <a:solidFill>
                  <a:srgbClr val="FF0000"/>
                </a:solidFill>
              </a:rPr>
              <a:t>	else</a:t>
            </a:r>
          </a:p>
          <a:p>
            <a:pPr marL="1073150" lvl="1" indent="-357188">
              <a:spcBef>
                <a:spcPct val="0"/>
              </a:spcBef>
              <a:spcAft>
                <a:spcPts val="600"/>
              </a:spcAft>
              <a:buClr>
                <a:schemeClr val="accent2"/>
              </a:buClr>
              <a:buSzPct val="80000"/>
              <a:defRPr/>
            </a:pPr>
            <a:r>
              <a:rPr lang="es-ES" sz="2200">
                <a:solidFill>
                  <a:srgbClr val="FF0000"/>
                </a:solidFill>
              </a:rPr>
              <a:t>		   $saludo = "Bienvenido, ";</a:t>
            </a:r>
          </a:p>
          <a:p>
            <a:pPr marL="1073150" lvl="1" indent="-357188">
              <a:spcBef>
                <a:spcPct val="0"/>
              </a:spcBef>
              <a:spcAft>
                <a:spcPts val="600"/>
              </a:spcAft>
              <a:buClr>
                <a:schemeClr val="accent2"/>
              </a:buClr>
              <a:buSzPct val="80000"/>
              <a:defRPr/>
            </a:pPr>
            <a:r>
              <a:rPr lang="es-ES" sz="2200">
                <a:solidFill>
                  <a:srgbClr val="FF0000"/>
                </a:solidFill>
              </a:rPr>
              <a:t>	$saludo = $saludo . $nombre;</a:t>
            </a:r>
          </a:p>
          <a:p>
            <a:pPr marL="1073150" lvl="1" indent="-357188">
              <a:spcBef>
                <a:spcPct val="0"/>
              </a:spcBef>
              <a:spcAft>
                <a:spcPts val="600"/>
              </a:spcAft>
              <a:buClr>
                <a:schemeClr val="accent2"/>
              </a:buClr>
              <a:buSzPct val="80000"/>
              <a:defRPr/>
            </a:pPr>
            <a:r>
              <a:rPr lang="es-ES" sz="2200">
                <a:solidFill>
                  <a:srgbClr val="FF0000"/>
                </a:solidFill>
              </a:rPr>
              <a:t>	print ($saludo);</a:t>
            </a:r>
          </a:p>
          <a:p>
            <a:pPr marL="1073150" lvl="1" indent="-357188">
              <a:spcBef>
                <a:spcPct val="0"/>
              </a:spcBef>
              <a:spcAft>
                <a:spcPts val="600"/>
              </a:spcAft>
              <a:buClr>
                <a:schemeClr val="accent2"/>
              </a:buClr>
              <a:buSzPct val="80000"/>
              <a:defRPr/>
            </a:pPr>
            <a:r>
              <a:rPr lang="es-ES" sz="2200">
                <a:solidFill>
                  <a:srgbClr val="FF0000"/>
                </a:solidFill>
              </a:rPr>
              <a:t>?&gt;</a:t>
            </a:r>
            <a:endParaRPr lang="en-US" altLang="zh-CN" sz="2200">
              <a:solidFill>
                <a:schemeClr val="accent2"/>
              </a:solidFill>
              <a:latin typeface="Tahoma" pitchFamily="34" charset="0"/>
              <a:ea typeface="SimSun" pitchFamily="2" charset="-122"/>
            </a:endParaRPr>
          </a:p>
        </p:txBody>
      </p:sp>
      <p:pic>
        <p:nvPicPr>
          <p:cNvPr id="7" name="Picture 4"/>
          <p:cNvPicPr>
            <a:picLocks noChangeAspect="1" noChangeArrowheads="1"/>
          </p:cNvPicPr>
          <p:nvPr/>
        </p:nvPicPr>
        <p:blipFill>
          <a:blip r:embed="rId2" cstate="print"/>
          <a:srcRect/>
          <a:stretch>
            <a:fillRect/>
          </a:stretch>
        </p:blipFill>
        <p:spPr>
          <a:xfrm>
            <a:off x="6240463" y="4746898"/>
            <a:ext cx="3810000" cy="1922463"/>
          </a:xfrm>
          <a:prstGeom prst="rect">
            <a:avLst/>
          </a:prstGeom>
          <a:noFill/>
        </p:spPr>
      </p:pic>
      <p:sp>
        <p:nvSpPr>
          <p:cNvPr id="8" name="6 Rectángulo"/>
          <p:cNvSpPr>
            <a:spLocks noChangeArrowheads="1"/>
          </p:cNvSpPr>
          <p:nvPr/>
        </p:nvSpPr>
        <p:spPr bwMode="auto">
          <a:xfrm>
            <a:off x="2208214" y="1835423"/>
            <a:ext cx="6264275" cy="392113"/>
          </a:xfrm>
          <a:prstGeom prst="rect">
            <a:avLst/>
          </a:prstGeom>
          <a:noFill/>
          <a:ln w="9525">
            <a:noFill/>
            <a:miter lim="800000"/>
            <a:headEnd/>
            <a:tailEnd/>
          </a:ln>
        </p:spPr>
        <p:txBody>
          <a:bodyPr>
            <a:spAutoFit/>
          </a:bodyPr>
          <a:lstStyle/>
          <a:p>
            <a:pPr algn="l">
              <a:lnSpc>
                <a:spcPct val="80000"/>
              </a:lnSpc>
            </a:pPr>
            <a:r>
              <a:rPr lang="es-ES_tradnl" sz="2400" b="1" dirty="0"/>
              <a:t>Ejemplo de estructura selectiva </a:t>
            </a:r>
            <a:r>
              <a:rPr lang="es-ES_tradnl" sz="2400" b="1" dirty="0" err="1">
                <a:solidFill>
                  <a:schemeClr val="accent2"/>
                </a:solidFill>
              </a:rPr>
              <a:t>if-else</a:t>
            </a:r>
            <a:r>
              <a:rPr lang="es-ES_tradnl" sz="2400" b="1" dirty="0"/>
              <a:t>:</a:t>
            </a:r>
          </a:p>
        </p:txBody>
      </p:sp>
      <p:sp>
        <p:nvSpPr>
          <p:cNvPr id="9"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1096957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1143000" y="1261597"/>
            <a:ext cx="7020272" cy="461665"/>
          </a:xfrm>
          <a:prstGeom prst="rect">
            <a:avLst/>
          </a:prstGeom>
        </p:spPr>
        <p:txBody>
          <a:bodyPr wrap="square">
            <a:spAutoFit/>
          </a:bodyPr>
          <a:lstStyle/>
          <a:p>
            <a:pPr marL="457200" indent="-457200"/>
            <a:r>
              <a:rPr lang="es-ES" sz="2400" b="1" kern="0" dirty="0" smtClean="0">
                <a:solidFill>
                  <a:srgbClr val="000000"/>
                </a:solidFill>
              </a:rPr>
              <a:t>IF </a:t>
            </a:r>
            <a:r>
              <a:rPr lang="es-ES" sz="2400" b="1" kern="0" dirty="0">
                <a:solidFill>
                  <a:srgbClr val="000000"/>
                </a:solidFill>
              </a:rPr>
              <a:t>- ELSE </a:t>
            </a:r>
            <a:endParaRPr lang="es-ES" sz="2400" dirty="0"/>
          </a:p>
        </p:txBody>
      </p:sp>
      <p:sp>
        <p:nvSpPr>
          <p:cNvPr id="9" name="Rectangle 3"/>
          <p:cNvSpPr txBox="1">
            <a:spLocks noChangeArrowheads="1"/>
          </p:cNvSpPr>
          <p:nvPr/>
        </p:nvSpPr>
        <p:spPr>
          <a:xfrm>
            <a:off x="2305050" y="2276178"/>
            <a:ext cx="8183438" cy="3817119"/>
          </a:xfrm>
          <a:prstGeom prst="rect">
            <a:avLst/>
          </a:prstGeom>
          <a:ln>
            <a:solidFill>
              <a:schemeClr val="tx1"/>
            </a:solidFill>
          </a:ln>
        </p:spPr>
        <p:txBody>
          <a:bodyPr/>
          <a:lstStyle/>
          <a:p>
            <a:pPr marL="533400" indent="-533400">
              <a:spcBef>
                <a:spcPct val="20000"/>
              </a:spcBef>
              <a:buClr>
                <a:schemeClr val="accent2"/>
              </a:buClr>
              <a:defRPr/>
            </a:pPr>
            <a:r>
              <a:rPr lang="en-US" sz="2200" dirty="0">
                <a:solidFill>
                  <a:srgbClr val="FF0000"/>
                </a:solidFill>
              </a:rPr>
              <a:t>&lt;?</a:t>
            </a:r>
            <a:r>
              <a:rPr lang="en-US" sz="2200" dirty="0" err="1">
                <a:solidFill>
                  <a:srgbClr val="FF0000"/>
                </a:solidFill>
              </a:rPr>
              <a:t>php</a:t>
            </a:r>
            <a:r>
              <a:rPr lang="en-US" sz="2200" dirty="0">
                <a:solidFill>
                  <a:srgbClr val="FF0000"/>
                </a:solidFill>
              </a:rPr>
              <a:t/>
            </a:r>
            <a:br>
              <a:rPr lang="en-US" sz="2200" dirty="0">
                <a:solidFill>
                  <a:srgbClr val="FF0000"/>
                </a:solidFill>
              </a:rPr>
            </a:br>
            <a:r>
              <a:rPr lang="en-US" sz="2200" dirty="0">
                <a:solidFill>
                  <a:srgbClr val="FF0000"/>
                </a:solidFill>
              </a:rPr>
              <a:t>$</a:t>
            </a:r>
            <a:r>
              <a:rPr lang="en-US" sz="2200" dirty="0" err="1">
                <a:solidFill>
                  <a:srgbClr val="FF0000"/>
                </a:solidFill>
              </a:rPr>
              <a:t>dia_semana</a:t>
            </a:r>
            <a:r>
              <a:rPr lang="en-US" sz="2200" dirty="0">
                <a:solidFill>
                  <a:srgbClr val="FF0000"/>
                </a:solidFill>
              </a:rPr>
              <a:t> = date(“w”);</a:t>
            </a:r>
          </a:p>
          <a:p>
            <a:pPr marL="533400" indent="-533400">
              <a:spcBef>
                <a:spcPct val="20000"/>
              </a:spcBef>
              <a:buClr>
                <a:schemeClr val="accent2"/>
              </a:buClr>
              <a:defRPr/>
            </a:pPr>
            <a:r>
              <a:rPr lang="en-US" sz="2200" dirty="0">
                <a:solidFill>
                  <a:srgbClr val="FF0000"/>
                </a:solidFill>
              </a:rPr>
              <a:t>	// 0=Domingo,… 6=</a:t>
            </a:r>
            <a:r>
              <a:rPr lang="en-US" sz="2200" dirty="0" err="1">
                <a:solidFill>
                  <a:srgbClr val="FF0000"/>
                </a:solidFill>
              </a:rPr>
              <a:t>Sábado</a:t>
            </a:r>
            <a:endParaRPr lang="en-US" sz="2200" dirty="0">
              <a:solidFill>
                <a:srgbClr val="FF0000"/>
              </a:solidFill>
            </a:endParaRPr>
          </a:p>
          <a:p>
            <a:pPr marL="533400" indent="-533400">
              <a:spcBef>
                <a:spcPct val="20000"/>
              </a:spcBef>
              <a:buClr>
                <a:schemeClr val="accent2"/>
              </a:buClr>
              <a:defRPr/>
            </a:pPr>
            <a:r>
              <a:rPr lang="en-US" sz="2200" dirty="0">
                <a:solidFill>
                  <a:srgbClr val="FF0000"/>
                </a:solidFill>
              </a:rPr>
              <a:t>       if ($</a:t>
            </a:r>
            <a:r>
              <a:rPr lang="en-US" sz="2200" dirty="0" err="1">
                <a:solidFill>
                  <a:srgbClr val="FF0000"/>
                </a:solidFill>
              </a:rPr>
              <a:t>dia_semana</a:t>
            </a:r>
            <a:r>
              <a:rPr lang="en-US" sz="2200" dirty="0">
                <a:solidFill>
                  <a:srgbClr val="FF0000"/>
                </a:solidFill>
              </a:rPr>
              <a:t> == 4){    //</a:t>
            </a:r>
            <a:r>
              <a:rPr lang="en-US" sz="2200" dirty="0" err="1">
                <a:solidFill>
                  <a:srgbClr val="FF0000"/>
                </a:solidFill>
              </a:rPr>
              <a:t>Representación</a:t>
            </a:r>
            <a:r>
              <a:rPr lang="en-US" sz="2200" dirty="0">
                <a:solidFill>
                  <a:srgbClr val="FF0000"/>
                </a:solidFill>
              </a:rPr>
              <a:t> </a:t>
            </a:r>
            <a:r>
              <a:rPr lang="en-US" sz="2200" dirty="0" err="1">
                <a:solidFill>
                  <a:srgbClr val="FF0000"/>
                </a:solidFill>
              </a:rPr>
              <a:t>numérica</a:t>
            </a:r>
            <a:r>
              <a:rPr lang="en-US" sz="2200" dirty="0">
                <a:solidFill>
                  <a:srgbClr val="FF0000"/>
                </a:solidFill>
              </a:rPr>
              <a:t> de </a:t>
            </a:r>
            <a:r>
              <a:rPr lang="en-US" sz="2200" dirty="0" err="1">
                <a:solidFill>
                  <a:srgbClr val="FF0000"/>
                </a:solidFill>
              </a:rPr>
              <a:t>Jueves</a:t>
            </a:r>
            <a:r>
              <a:rPr lang="en-US" sz="2200" dirty="0">
                <a:solidFill>
                  <a:srgbClr val="FF0000"/>
                </a:solidFill>
              </a:rPr>
              <a:t/>
            </a:r>
            <a:br>
              <a:rPr lang="en-US" sz="2200" dirty="0">
                <a:solidFill>
                  <a:srgbClr val="FF0000"/>
                </a:solidFill>
              </a:rPr>
            </a:br>
            <a:r>
              <a:rPr lang="en-US" sz="2200" dirty="0">
                <a:solidFill>
                  <a:srgbClr val="FF0000"/>
                </a:solidFill>
              </a:rPr>
              <a:t>      echo “Hoy </a:t>
            </a:r>
            <a:r>
              <a:rPr lang="en-US" sz="2200" dirty="0" err="1">
                <a:solidFill>
                  <a:srgbClr val="FF0000"/>
                </a:solidFill>
              </a:rPr>
              <a:t>es</a:t>
            </a:r>
            <a:r>
              <a:rPr lang="en-US" sz="2200" dirty="0">
                <a:solidFill>
                  <a:srgbClr val="FF0000"/>
                </a:solidFill>
              </a:rPr>
              <a:t> </a:t>
            </a:r>
            <a:r>
              <a:rPr lang="en-US" sz="2200" dirty="0" err="1">
                <a:solidFill>
                  <a:srgbClr val="FF0000"/>
                </a:solidFill>
              </a:rPr>
              <a:t>Jueves</a:t>
            </a:r>
            <a:r>
              <a:rPr lang="en-US" sz="2200" dirty="0">
                <a:solidFill>
                  <a:srgbClr val="FF0000"/>
                </a:solidFill>
              </a:rPr>
              <a:t>!!”;   </a:t>
            </a:r>
            <a:endParaRPr lang="en-US" sz="2200" dirty="0" smtClean="0">
              <a:solidFill>
                <a:srgbClr val="FF0000"/>
              </a:solidFill>
            </a:endParaRPr>
          </a:p>
          <a:p>
            <a:pPr marL="533400" indent="-533400">
              <a:spcBef>
                <a:spcPct val="20000"/>
              </a:spcBef>
              <a:buClr>
                <a:schemeClr val="accent2"/>
              </a:buClr>
              <a:defRPr/>
            </a:pPr>
            <a:r>
              <a:rPr lang="en-US" sz="2200" dirty="0">
                <a:solidFill>
                  <a:srgbClr val="FF0000"/>
                </a:solidFill>
              </a:rPr>
              <a:t> </a:t>
            </a:r>
            <a:r>
              <a:rPr lang="en-US" sz="2200" dirty="0" smtClean="0">
                <a:solidFill>
                  <a:srgbClr val="FF0000"/>
                </a:solidFill>
              </a:rPr>
              <a:t>      </a:t>
            </a:r>
            <a:r>
              <a:rPr lang="en-US" sz="2200" dirty="0" smtClean="0">
                <a:solidFill>
                  <a:srgbClr val="FF0000"/>
                </a:solidFill>
              </a:rPr>
              <a:t>}else </a:t>
            </a:r>
            <a:r>
              <a:rPr lang="en-US" sz="2200" dirty="0">
                <a:solidFill>
                  <a:srgbClr val="FF0000"/>
                </a:solidFill>
              </a:rPr>
              <a:t/>
            </a:r>
            <a:br>
              <a:rPr lang="en-US" sz="2200" dirty="0">
                <a:solidFill>
                  <a:srgbClr val="FF0000"/>
                </a:solidFill>
              </a:rPr>
            </a:br>
            <a:r>
              <a:rPr lang="en-US" sz="2200" dirty="0">
                <a:solidFill>
                  <a:srgbClr val="FF0000"/>
                </a:solidFill>
              </a:rPr>
              <a:t>      echo “Hoy no </a:t>
            </a:r>
            <a:r>
              <a:rPr lang="en-US" sz="2200" dirty="0" err="1">
                <a:solidFill>
                  <a:srgbClr val="FF0000"/>
                </a:solidFill>
              </a:rPr>
              <a:t>es</a:t>
            </a:r>
            <a:r>
              <a:rPr lang="en-US" sz="2200" dirty="0">
                <a:solidFill>
                  <a:srgbClr val="FF0000"/>
                </a:solidFill>
              </a:rPr>
              <a:t> </a:t>
            </a:r>
            <a:r>
              <a:rPr lang="en-US" sz="2200" dirty="0" err="1">
                <a:solidFill>
                  <a:srgbClr val="FF0000"/>
                </a:solidFill>
              </a:rPr>
              <a:t>Jueves</a:t>
            </a:r>
            <a:r>
              <a:rPr lang="en-US" sz="2200" dirty="0">
                <a:solidFill>
                  <a:srgbClr val="FF0000"/>
                </a:solidFill>
              </a:rPr>
              <a:t>!!”;</a:t>
            </a:r>
          </a:p>
          <a:p>
            <a:pPr marL="533400" indent="-533400">
              <a:spcBef>
                <a:spcPct val="20000"/>
              </a:spcBef>
              <a:buClr>
                <a:schemeClr val="accent2"/>
              </a:buClr>
              <a:defRPr/>
            </a:pPr>
            <a:r>
              <a:rPr lang="en-US" sz="2200" dirty="0">
                <a:solidFill>
                  <a:srgbClr val="FF0000"/>
                </a:solidFill>
              </a:rPr>
              <a:t>?&gt;</a:t>
            </a:r>
          </a:p>
        </p:txBody>
      </p:sp>
      <p:sp>
        <p:nvSpPr>
          <p:cNvPr id="12" name="Rectangle 43"/>
          <p:cNvSpPr>
            <a:spLocks noChangeArrowheads="1"/>
          </p:cNvSpPr>
          <p:nvPr/>
        </p:nvSpPr>
        <p:spPr bwMode="auto">
          <a:xfrm>
            <a:off x="2438401" y="5484515"/>
            <a:ext cx="184731" cy="369332"/>
          </a:xfrm>
          <a:prstGeom prst="rect">
            <a:avLst/>
          </a:prstGeom>
          <a:noFill/>
          <a:ln w="9525">
            <a:noFill/>
            <a:miter lim="800000"/>
            <a:headEnd/>
            <a:tailEnd/>
          </a:ln>
        </p:spPr>
        <p:txBody>
          <a:bodyPr wrap="none">
            <a:spAutoFit/>
          </a:bodyPr>
          <a:lstStyle/>
          <a:p>
            <a:endParaRPr lang="es-ES"/>
          </a:p>
        </p:txBody>
      </p:sp>
      <p:sp>
        <p:nvSpPr>
          <p:cNvPr id="13" name="6 Rectángulo"/>
          <p:cNvSpPr>
            <a:spLocks noChangeArrowheads="1"/>
          </p:cNvSpPr>
          <p:nvPr/>
        </p:nvSpPr>
        <p:spPr bwMode="auto">
          <a:xfrm>
            <a:off x="2208214" y="1812628"/>
            <a:ext cx="6264275" cy="392113"/>
          </a:xfrm>
          <a:prstGeom prst="rect">
            <a:avLst/>
          </a:prstGeom>
          <a:noFill/>
          <a:ln w="9525">
            <a:noFill/>
            <a:miter lim="800000"/>
            <a:headEnd/>
            <a:tailEnd/>
          </a:ln>
        </p:spPr>
        <p:txBody>
          <a:bodyPr>
            <a:spAutoFit/>
          </a:bodyPr>
          <a:lstStyle/>
          <a:p>
            <a:pPr algn="l">
              <a:lnSpc>
                <a:spcPct val="80000"/>
              </a:lnSpc>
            </a:pPr>
            <a:r>
              <a:rPr lang="es-ES_tradnl" sz="2400" b="1" dirty="0"/>
              <a:t>Ejemplo de estructura selectiva </a:t>
            </a:r>
            <a:r>
              <a:rPr lang="es-ES_tradnl" sz="2400" b="1" dirty="0" err="1">
                <a:solidFill>
                  <a:schemeClr val="accent2"/>
                </a:solidFill>
              </a:rPr>
              <a:t>if-else</a:t>
            </a:r>
            <a:r>
              <a:rPr lang="es-ES_tradnl" sz="2400" b="1" dirty="0"/>
              <a:t>:</a:t>
            </a:r>
          </a:p>
        </p:txBody>
      </p:sp>
      <p:sp>
        <p:nvSpPr>
          <p:cNvPr id="14"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 </a:t>
            </a:r>
            <a:r>
              <a:rPr lang="es-ES" sz="4400" dirty="0" smtClean="0"/>
              <a:t>ESTRUCTURAS CONDICIONALES</a:t>
            </a:r>
            <a:endParaRPr lang="es-ES" sz="4400" dirty="0"/>
          </a:p>
        </p:txBody>
      </p:sp>
    </p:spTree>
    <p:extLst>
      <p:ext uri="{BB962C8B-B14F-4D97-AF65-F5344CB8AC3E}">
        <p14:creationId xmlns:p14="http://schemas.microsoft.com/office/powerpoint/2010/main" val="1128168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35415</TotalTime>
  <Words>1127</Words>
  <Application>Microsoft Office PowerPoint</Application>
  <PresentationFormat>Panorámica</PresentationFormat>
  <Paragraphs>274</Paragraphs>
  <Slides>25</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25</vt:i4>
      </vt:variant>
    </vt:vector>
  </HeadingPairs>
  <TitlesOfParts>
    <vt:vector size="37" baseType="lpstr">
      <vt:lpstr>SimSun</vt:lpstr>
      <vt:lpstr>Arial</vt:lpstr>
      <vt:lpstr>Arial MT</vt:lpstr>
      <vt:lpstr>Calibri</vt:lpstr>
      <vt:lpstr>Calibri Light</vt:lpstr>
      <vt:lpstr>Comic Sans MS</vt:lpstr>
      <vt:lpstr>Courier New</vt:lpstr>
      <vt:lpstr>Monotype Sorts</vt:lpstr>
      <vt:lpstr>Tahoma</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dc:creator>
  <cp:lastModifiedBy>ADMIN</cp:lastModifiedBy>
  <cp:revision>1289</cp:revision>
  <cp:lastPrinted>2020-11-24T16:38:02Z</cp:lastPrinted>
  <dcterms:created xsi:type="dcterms:W3CDTF">2020-09-29T09:33:46Z</dcterms:created>
  <dcterms:modified xsi:type="dcterms:W3CDTF">2021-10-17T16:23:11Z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2018-08-06T00:00:00Z</vt:filetime>
  </property>
  <property fmtid="{D5CDD505-2E9C-101B-9397-08002B2CF9AE}" pid="3" name="Creator">
    <vt:lpwstr>Microsoft® PowerPoint® 2013</vt:lpwstr>
  </property>
  <property fmtid="{D5CDD505-2E9C-101B-9397-08002B2CF9AE}" pid="4" name="LastSaved">
    <vt:filetime>2020-09-29T00:00:00Z</vt:filetime>
  </property>
</Properties>
</file>