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2"/>
  </p:notesMasterIdLst>
  <p:sldIdLst>
    <p:sldId id="716" r:id="rId2"/>
    <p:sldId id="726" r:id="rId3"/>
    <p:sldId id="769" r:id="rId4"/>
    <p:sldId id="777" r:id="rId5"/>
    <p:sldId id="778" r:id="rId6"/>
    <p:sldId id="770" r:id="rId7"/>
    <p:sldId id="771" r:id="rId8"/>
    <p:sldId id="772" r:id="rId9"/>
    <p:sldId id="773" r:id="rId10"/>
    <p:sldId id="774" r:id="rId11"/>
    <p:sldId id="750" r:id="rId12"/>
    <p:sldId id="779" r:id="rId13"/>
    <p:sldId id="751" r:id="rId14"/>
    <p:sldId id="780" r:id="rId15"/>
    <p:sldId id="752" r:id="rId16"/>
    <p:sldId id="753" r:id="rId17"/>
    <p:sldId id="754" r:id="rId18"/>
    <p:sldId id="755" r:id="rId19"/>
    <p:sldId id="756" r:id="rId20"/>
    <p:sldId id="757" r:id="rId21"/>
    <p:sldId id="758" r:id="rId22"/>
    <p:sldId id="759" r:id="rId23"/>
    <p:sldId id="760" r:id="rId24"/>
    <p:sldId id="761" r:id="rId25"/>
    <p:sldId id="762" r:id="rId26"/>
    <p:sldId id="763" r:id="rId27"/>
    <p:sldId id="764" r:id="rId28"/>
    <p:sldId id="765" r:id="rId29"/>
    <p:sldId id="766" r:id="rId30"/>
    <p:sldId id="767" r:id="rId31"/>
  </p:sldIdLst>
  <p:sldSz cx="12192000" cy="6858000"/>
  <p:notesSz cx="10234613" cy="70993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68" autoAdjust="0"/>
    <p:restoredTop sz="94660"/>
  </p:normalViewPr>
  <p:slideViewPr>
    <p:cSldViewPr>
      <p:cViewPr varScale="1">
        <p:scale>
          <a:sx n="76" d="100"/>
          <a:sy n="76" d="100"/>
        </p:scale>
        <p:origin x="75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BBD24-5418-4C33-AB00-E5AD0CBFEC0B}" type="datetimeFigureOut">
              <a:rPr lang="es-ES" smtClean="0"/>
              <a:t>01/11/2021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23938" y="3416300"/>
            <a:ext cx="8186737" cy="27955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5AD74-C417-428A-8CD0-89477447DB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97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apositiva de título">
  <p:cSld name="4_Diapositiva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/>
        </p:nvSpPr>
        <p:spPr>
          <a:xfrm>
            <a:off x="624418" y="260351"/>
            <a:ext cx="2296583" cy="646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</a:t>
            </a:r>
            <a:endParaRPr sz="1800"/>
          </a:p>
        </p:txBody>
      </p:sp>
      <p:sp>
        <p:nvSpPr>
          <p:cNvPr id="17" name="Google Shape;17;p2"/>
          <p:cNvSpPr txBox="1"/>
          <p:nvPr/>
        </p:nvSpPr>
        <p:spPr>
          <a:xfrm>
            <a:off x="527051" y="1"/>
            <a:ext cx="3456516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hola hola hola hola hola hola</a:t>
            </a:r>
            <a:endParaRPr sz="1800"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4363575" y="635476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7416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12192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r>
              <a:rPr lang="es-ES" smtClean="0"/>
              <a:t>3/28/2008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s-ES" smtClean="0"/>
              <a:t>www.espai.es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1428" y="6467043"/>
            <a:ext cx="209550" cy="369332"/>
          </a:xfrm>
        </p:spPr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74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12192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45600" y="6553200"/>
            <a:ext cx="22352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3/28/2008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2071" y="6553200"/>
            <a:ext cx="2235200" cy="276999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s-ES" smtClean="0"/>
              <a:t>www.espai.es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3435" y="6553200"/>
            <a:ext cx="1016000" cy="138499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0000" y="5867400"/>
            <a:ext cx="8760963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00" y="4648200"/>
            <a:ext cx="87376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929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6691" y="1905851"/>
            <a:ext cx="8738616" cy="212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71428" y="6467043"/>
            <a:ext cx="2095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  <p:cxnSp>
        <p:nvCxnSpPr>
          <p:cNvPr id="7" name="Conector recto 6"/>
          <p:cNvCxnSpPr/>
          <p:nvPr userDrawn="1"/>
        </p:nvCxnSpPr>
        <p:spPr>
          <a:xfrm>
            <a:off x="-13462" y="990600"/>
            <a:ext cx="122189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277475" y="0"/>
            <a:ext cx="1914525" cy="790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1227138" y="1752600"/>
            <a:ext cx="9745662" cy="666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80"/>
              </a:lnSpc>
            </a:pPr>
            <a:r>
              <a:rPr lang="es-ES" sz="4000" dirty="0" smtClean="0"/>
              <a:t>MÓDULO </a:t>
            </a:r>
            <a:r>
              <a:rPr lang="es-ES" sz="4000" dirty="0"/>
              <a:t>4</a:t>
            </a:r>
            <a:r>
              <a:rPr lang="es-ES" sz="4000" dirty="0" smtClean="0"/>
              <a:t>: FUNCIONES EN PHP</a:t>
            </a:r>
            <a:endParaRPr lang="es-ES"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8534400" y="5552440"/>
            <a:ext cx="17297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Eduard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Lara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50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10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87378" y="2350693"/>
            <a:ext cx="41186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function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suma</a:t>
            </a:r>
            <a:r>
              <a:rPr sz="2400" spc="-5" dirty="0">
                <a:latin typeface="Arial MT"/>
                <a:cs typeface="Arial MT"/>
              </a:rPr>
              <a:t>($s1,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$s2)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1657" y="4691418"/>
            <a:ext cx="19311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suma</a:t>
            </a:r>
            <a:r>
              <a:rPr sz="2400" spc="-10" dirty="0">
                <a:latin typeface="Arial MT"/>
                <a:cs typeface="Arial MT"/>
              </a:rPr>
              <a:t>(3,2)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0" y="2712971"/>
            <a:ext cx="3068256" cy="2247409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/>
            <a:r>
              <a:rPr sz="2400" spc="-5" dirty="0">
                <a:latin typeface="Arial MT"/>
                <a:cs typeface="Arial MT"/>
              </a:rPr>
              <a:t>S’invoca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mateixa </a:t>
            </a:r>
            <a:r>
              <a:rPr sz="2400" spc="-48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manera </a:t>
            </a:r>
            <a:r>
              <a:rPr sz="2400" spc="-10" dirty="0">
                <a:latin typeface="Arial MT"/>
                <a:cs typeface="Arial MT"/>
              </a:rPr>
              <a:t>que </a:t>
            </a:r>
            <a:r>
              <a:rPr sz="2400" spc="-5" dirty="0">
                <a:latin typeface="Arial MT"/>
                <a:cs typeface="Arial MT"/>
              </a:rPr>
              <a:t> s’anomena la funció </a:t>
            </a:r>
            <a:r>
              <a:rPr sz="2400" dirty="0">
                <a:latin typeface="Arial MT"/>
                <a:cs typeface="Arial MT"/>
              </a:rPr>
              <a:t>i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amb els </a:t>
            </a:r>
            <a:r>
              <a:rPr sz="2400" spc="-10" dirty="0">
                <a:latin typeface="Arial MT"/>
                <a:cs typeface="Arial MT"/>
              </a:rPr>
              <a:t>mateixos </a:t>
            </a:r>
            <a:r>
              <a:rPr sz="2400" spc="-5" dirty="0">
                <a:latin typeface="Arial MT"/>
                <a:cs typeface="Arial MT"/>
              </a:rPr>
              <a:t> paràmetres,tret </a:t>
            </a:r>
            <a:r>
              <a:rPr sz="2400" spc="-10" dirty="0">
                <a:latin typeface="Arial MT"/>
                <a:cs typeface="Arial MT"/>
              </a:rPr>
              <a:t>que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n’hi hagi d’opcionals.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147474" y="1244238"/>
            <a:ext cx="906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ANATOMIA DE UNA FUNCION: NOMBRE E INVOCACION</a:t>
            </a:r>
            <a:endParaRPr lang="es-ES" sz="2400" b="1" dirty="0"/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FUNCIONES EN PHP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08467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676400" y="1752600"/>
            <a:ext cx="8839200" cy="48628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tx2"/>
              </a:buClr>
              <a:buSzPct val="70000"/>
            </a:pPr>
            <a:r>
              <a:rPr lang="es-ES" sz="2800" dirty="0"/>
              <a:t>&lt;?</a:t>
            </a:r>
            <a:r>
              <a:rPr lang="es-ES" sz="2800" dirty="0" err="1"/>
              <a:t>php</a:t>
            </a:r>
            <a:endParaRPr lang="es-ES" sz="2800" dirty="0"/>
          </a:p>
          <a:p>
            <a:pPr lvl="1">
              <a:spcBef>
                <a:spcPts val="600"/>
              </a:spcBef>
              <a:buClr>
                <a:schemeClr val="tx2"/>
              </a:buClr>
              <a:buSzPct val="70000"/>
            </a:pPr>
            <a:r>
              <a:rPr lang="es-ES" altLang="zh-CN" sz="2800" dirty="0" err="1">
                <a:ea typeface="SimSun" pitchFamily="2" charset="-122"/>
              </a:rPr>
              <a:t>function</a:t>
            </a:r>
            <a:r>
              <a:rPr lang="es-ES" altLang="zh-CN" sz="2800" dirty="0">
                <a:ea typeface="SimSun" pitchFamily="2" charset="-122"/>
              </a:rPr>
              <a:t> </a:t>
            </a:r>
            <a:r>
              <a:rPr lang="es-ES" altLang="zh-CN" sz="2800" dirty="0" err="1">
                <a:ea typeface="SimSun" pitchFamily="2" charset="-122"/>
              </a:rPr>
              <a:t>foo</a:t>
            </a:r>
            <a:r>
              <a:rPr lang="es-ES" altLang="zh-CN" sz="2800" dirty="0">
                <a:ea typeface="SimSun" pitchFamily="2" charset="-122"/>
              </a:rPr>
              <a:t>($arg_1, $arg_2) </a:t>
            </a:r>
            <a:r>
              <a:rPr lang="es-ES" sz="2800" dirty="0"/>
              <a:t>// Función</a:t>
            </a:r>
            <a:endParaRPr lang="es-ES" altLang="zh-CN" sz="2800" dirty="0">
              <a:ea typeface="SimSun" pitchFamily="2" charset="-122"/>
            </a:endParaRPr>
          </a:p>
          <a:p>
            <a:pPr lvl="1">
              <a:spcBef>
                <a:spcPts val="600"/>
              </a:spcBef>
              <a:buClr>
                <a:schemeClr val="tx2"/>
              </a:buClr>
              <a:buSzPct val="70000"/>
            </a:pPr>
            <a:r>
              <a:rPr lang="es-ES" altLang="zh-CN" sz="2800" dirty="0">
                <a:ea typeface="SimSun" pitchFamily="2" charset="-122"/>
              </a:rPr>
              <a:t> {</a:t>
            </a:r>
            <a:br>
              <a:rPr lang="es-ES" altLang="zh-CN" sz="2800" dirty="0">
                <a:ea typeface="SimSun" pitchFamily="2" charset="-122"/>
              </a:rPr>
            </a:br>
            <a:r>
              <a:rPr lang="es-ES" altLang="zh-CN" sz="2800" dirty="0">
                <a:ea typeface="SimSun" pitchFamily="2" charset="-122"/>
              </a:rPr>
              <a:t>    $arg_2 = $arg_1 * $arg_2;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buSzPct val="70000"/>
            </a:pPr>
            <a:r>
              <a:rPr lang="es-ES" altLang="zh-CN" sz="2800" dirty="0">
                <a:ea typeface="SimSun" pitchFamily="2" charset="-122"/>
              </a:rPr>
              <a:t>    </a:t>
            </a:r>
            <a:r>
              <a:rPr lang="es-ES" altLang="zh-CN" sz="2800" dirty="0" err="1">
                <a:ea typeface="SimSun" pitchFamily="2" charset="-122"/>
              </a:rPr>
              <a:t>return</a:t>
            </a:r>
            <a:r>
              <a:rPr lang="es-ES" altLang="zh-CN" sz="2800" dirty="0">
                <a:ea typeface="SimSun" pitchFamily="2" charset="-122"/>
              </a:rPr>
              <a:t> $arg_2;</a:t>
            </a:r>
            <a:br>
              <a:rPr lang="es-ES" altLang="zh-CN" sz="2800" dirty="0">
                <a:ea typeface="SimSun" pitchFamily="2" charset="-122"/>
              </a:rPr>
            </a:br>
            <a:r>
              <a:rPr lang="es-ES" altLang="zh-CN" sz="2800" dirty="0">
                <a:ea typeface="SimSun" pitchFamily="2" charset="-122"/>
              </a:rPr>
              <a:t>} </a:t>
            </a:r>
            <a:br>
              <a:rPr lang="es-ES" altLang="zh-CN" sz="2800" dirty="0">
                <a:ea typeface="SimSun" pitchFamily="2" charset="-122"/>
              </a:rPr>
            </a:br>
            <a:r>
              <a:rPr lang="es-ES" altLang="zh-CN" sz="2800" dirty="0">
                <a:ea typeface="SimSun" pitchFamily="2" charset="-122"/>
              </a:rPr>
              <a:t>$result_1 = </a:t>
            </a:r>
            <a:r>
              <a:rPr lang="es-ES" altLang="zh-CN" sz="2800" dirty="0" err="1">
                <a:ea typeface="SimSun" pitchFamily="2" charset="-122"/>
              </a:rPr>
              <a:t>foo</a:t>
            </a:r>
            <a:r>
              <a:rPr lang="es-ES" altLang="zh-CN" sz="2800" dirty="0">
                <a:ea typeface="SimSun" pitchFamily="2" charset="-122"/>
              </a:rPr>
              <a:t>(12, 3);  	// Almacena el resultado 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buSzPct val="70000"/>
            </a:pPr>
            <a:r>
              <a:rPr lang="es-ES" sz="2800" dirty="0"/>
              <a:t>echo $result_1;		// Muestra 36</a:t>
            </a:r>
            <a:endParaRPr lang="es-ES" altLang="zh-CN" sz="2800" dirty="0">
              <a:ea typeface="SimSun" pitchFamily="2" charset="-122"/>
            </a:endParaRPr>
          </a:p>
          <a:p>
            <a:pPr lvl="1">
              <a:spcBef>
                <a:spcPts val="600"/>
              </a:spcBef>
              <a:buClr>
                <a:schemeClr val="tx2"/>
              </a:buClr>
              <a:buSzPct val="70000"/>
            </a:pPr>
            <a:r>
              <a:rPr lang="es-ES" altLang="zh-CN" sz="2800" dirty="0">
                <a:ea typeface="SimSun" pitchFamily="2" charset="-122"/>
              </a:rPr>
              <a:t>echo </a:t>
            </a:r>
            <a:r>
              <a:rPr lang="es-ES" altLang="zh-CN" sz="2800" dirty="0" err="1">
                <a:ea typeface="SimSun" pitchFamily="2" charset="-122"/>
              </a:rPr>
              <a:t>foo</a:t>
            </a:r>
            <a:r>
              <a:rPr lang="es-ES" altLang="zh-CN" sz="2800" dirty="0">
                <a:ea typeface="SimSun" pitchFamily="2" charset="-122"/>
              </a:rPr>
              <a:t>(12, 3);		// Muestra 36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0000"/>
            </a:pPr>
            <a:r>
              <a:rPr lang="es-ES" sz="2800" dirty="0"/>
              <a:t>?&gt;</a:t>
            </a:r>
            <a:endParaRPr lang="es-ES" altLang="zh-CN" sz="2800" dirty="0">
              <a:latin typeface="Courier New" pitchFamily="49" charset="0"/>
              <a:ea typeface="SimSun" pitchFamily="2" charset="-122"/>
            </a:endParaRPr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FUNCIONES EN PHP</a:t>
            </a:r>
            <a:endParaRPr lang="es-ES" sz="4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995400" y="1214336"/>
            <a:ext cx="67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PASO PARAMETROS POR VALOR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290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12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807910"/>
            <a:ext cx="7201561" cy="47480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FUNCIONES EN PHP</a:t>
            </a:r>
            <a:endParaRPr lang="es-ES" sz="4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995400" y="1214336"/>
            <a:ext cx="67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PASO PARAMETROS POR VALOR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0064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752600"/>
            <a:ext cx="10849768" cy="79216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800"/>
              </a:spcBef>
              <a:buClr>
                <a:schemeClr val="accent1"/>
              </a:buClr>
              <a:buSzPct val="80000"/>
              <a:defRPr/>
            </a:pPr>
            <a:r>
              <a:rPr lang="es-ES_tradnl" sz="2800" dirty="0" smtClean="0"/>
              <a:t>Las </a:t>
            </a:r>
            <a:r>
              <a:rPr lang="es-ES_tradnl" sz="2800" dirty="0"/>
              <a:t>variables se pasan utilizan el símbolo ‘&amp;’, que indica la dirección de la variable.</a:t>
            </a:r>
          </a:p>
        </p:txBody>
      </p:sp>
      <p:graphicFrame>
        <p:nvGraphicFramePr>
          <p:cNvPr id="7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13090"/>
              </p:ext>
            </p:extLst>
          </p:nvPr>
        </p:nvGraphicFramePr>
        <p:xfrm>
          <a:off x="2485072" y="2667000"/>
          <a:ext cx="8106728" cy="2974848"/>
        </p:xfrm>
        <a:graphic>
          <a:graphicData uri="http://schemas.openxmlformats.org/drawingml/2006/table">
            <a:tbl>
              <a:tblPr/>
              <a:tblGrid>
                <a:gridCol w="3995738"/>
                <a:gridCol w="4110990"/>
              </a:tblGrid>
              <a:tr h="2880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_tradnl" sz="2400" dirty="0" smtClean="0"/>
                        <a:t>Función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_tradnl" sz="2400" dirty="0" smtClean="0"/>
                        <a:t>Llamada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8604">
                <a:tc>
                  <a:txBody>
                    <a:bodyPr/>
                    <a:lstStyle/>
                    <a:p>
                      <a:pPr marL="357188" lvl="1" indent="-357188">
                        <a:lnSpc>
                          <a:spcPct val="80000"/>
                        </a:lnSpc>
                        <a:buFontTx/>
                        <a:buNone/>
                      </a:pPr>
                      <a:endParaRPr lang="es-ES_tradnl" sz="2400" dirty="0" smtClean="0">
                        <a:latin typeface="Courier New" pitchFamily="49" charset="0"/>
                      </a:endParaRPr>
                    </a:p>
                    <a:p>
                      <a:pPr marL="357188" lvl="1" indent="-357188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s-ES_tradnl" sz="2400" dirty="0" err="1" smtClean="0">
                          <a:solidFill>
                            <a:srgbClr val="FF0000"/>
                          </a:solidFill>
                          <a:cs typeface="Arial" pitchFamily="34" charset="0"/>
                        </a:rPr>
                        <a:t>function</a:t>
                      </a:r>
                      <a:r>
                        <a:rPr lang="es-ES_tradnl" sz="2400" dirty="0" smtClean="0">
                          <a:solidFill>
                            <a:srgbClr val="FF0000"/>
                          </a:solidFill>
                          <a:cs typeface="Arial" pitchFamily="34" charset="0"/>
                        </a:rPr>
                        <a:t> incrementa (&amp;$a)</a:t>
                      </a:r>
                    </a:p>
                    <a:p>
                      <a:pPr marL="357188" lvl="1" indent="-357188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s-ES_tradnl" sz="2400" dirty="0" smtClean="0">
                          <a:solidFill>
                            <a:srgbClr val="FF0000"/>
                          </a:solidFill>
                          <a:cs typeface="Arial" pitchFamily="34" charset="0"/>
                        </a:rPr>
                        <a:t>{</a:t>
                      </a:r>
                    </a:p>
                    <a:p>
                      <a:pPr marL="357188" lvl="1" indent="-357188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s-ES_tradnl" sz="2400" dirty="0" smtClean="0">
                          <a:solidFill>
                            <a:srgbClr val="FF0000"/>
                          </a:solidFill>
                          <a:cs typeface="Arial" pitchFamily="34" charset="0"/>
                        </a:rPr>
                        <a:t>      $a = $a +1;</a:t>
                      </a:r>
                    </a:p>
                    <a:p>
                      <a:pPr marL="357188" lvl="1" indent="-357188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s-ES_tradnl" sz="2400" dirty="0" smtClean="0">
                          <a:solidFill>
                            <a:srgbClr val="FF0000"/>
                          </a:solidFill>
                          <a:latin typeface="+mn-lt"/>
                          <a:cs typeface="Arial" pitchFamily="34" charset="0"/>
                        </a:rPr>
                        <a:t>}</a:t>
                      </a:r>
                      <a:endParaRPr lang="es-ES_tradnl" sz="2400" dirty="0" smtClean="0">
                        <a:latin typeface="Courier New" pitchFamily="49" charset="0"/>
                      </a:endParaRPr>
                    </a:p>
                    <a:p>
                      <a:pPr marL="357188" lvl="1" indent="-357188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endParaRPr lang="es-ES_tradnl" sz="2400" dirty="0" smtClean="0">
                        <a:solidFill>
                          <a:srgbClr val="FF0000"/>
                        </a:solidFill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lvl="1" indent="-357188">
                        <a:lnSpc>
                          <a:spcPct val="80000"/>
                        </a:lnSpc>
                        <a:buFontTx/>
                        <a:buNone/>
                      </a:pPr>
                      <a:endParaRPr lang="es-ES" sz="2400" dirty="0" smtClean="0">
                        <a:latin typeface="Courier New" pitchFamily="49" charset="0"/>
                      </a:endParaRPr>
                    </a:p>
                    <a:p>
                      <a:pPr marL="357188" lvl="1" indent="-357188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s-ES_tradnl" sz="2400" dirty="0" smtClean="0">
                          <a:solidFill>
                            <a:srgbClr val="FF0000"/>
                          </a:solidFill>
                          <a:cs typeface="Arial" pitchFamily="34" charset="0"/>
                        </a:rPr>
                        <a:t>$a=1;</a:t>
                      </a:r>
                    </a:p>
                    <a:p>
                      <a:pPr marL="357188" lvl="1" indent="-357188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s-ES_tradnl" sz="2400" dirty="0" smtClean="0">
                          <a:solidFill>
                            <a:srgbClr val="FF0000"/>
                          </a:solidFill>
                          <a:cs typeface="Arial" pitchFamily="34" charset="0"/>
                        </a:rPr>
                        <a:t>incrementa ($a);</a:t>
                      </a:r>
                    </a:p>
                    <a:p>
                      <a:pPr marL="357188" lvl="1" indent="-357188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s-ES_tradnl" sz="2400" dirty="0" err="1" smtClean="0">
                          <a:solidFill>
                            <a:srgbClr val="FF0000"/>
                          </a:solidFill>
                          <a:cs typeface="Arial" pitchFamily="34" charset="0"/>
                        </a:rPr>
                        <a:t>print</a:t>
                      </a:r>
                      <a:r>
                        <a:rPr lang="es-ES_tradnl" sz="2400" dirty="0" smtClean="0">
                          <a:solidFill>
                            <a:srgbClr val="FF0000"/>
                          </a:solidFill>
                          <a:cs typeface="Arial" pitchFamily="34" charset="0"/>
                        </a:rPr>
                        <a:t> $a; //Muestra un 2</a:t>
                      </a:r>
                      <a:endParaRPr kumimoji="0" lang="es-E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FUNCIONES EN PHP</a:t>
            </a:r>
            <a:endParaRPr lang="es-ES" sz="4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995400" y="1214336"/>
            <a:ext cx="67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PASO PARAMETROS POR REFERENCIA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4915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14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1904999"/>
            <a:ext cx="7543800" cy="45620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FUNCIONES EN PHP</a:t>
            </a:r>
            <a:endParaRPr lang="es-ES" sz="4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995400" y="1214336"/>
            <a:ext cx="67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PASO PARAMETROS POR REFERENCIA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871062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856649"/>
              </p:ext>
            </p:extLst>
          </p:nvPr>
        </p:nvGraphicFramePr>
        <p:xfrm>
          <a:off x="1752600" y="2286000"/>
          <a:ext cx="8105775" cy="3916680"/>
        </p:xfrm>
        <a:graphic>
          <a:graphicData uri="http://schemas.openxmlformats.org/drawingml/2006/table">
            <a:tbl>
              <a:tblPr/>
              <a:tblGrid>
                <a:gridCol w="8105775"/>
              </a:tblGrid>
              <a:tr h="287338">
                <a:tc>
                  <a:txBody>
                    <a:bodyPr/>
                    <a:lstStyle/>
                    <a:p>
                      <a:pPr marL="1073150" marR="0" lvl="1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function</a:t>
                      </a: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0" lang="es-E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muestranombre</a:t>
                      </a: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 ($titulo = "Sr.")</a:t>
                      </a:r>
                    </a:p>
                    <a:p>
                      <a:pPr marL="1073150" marR="0" lvl="1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{</a:t>
                      </a:r>
                    </a:p>
                    <a:p>
                      <a:pPr marL="1073150" marR="0" lvl="1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    </a:t>
                      </a:r>
                      <a:r>
                        <a:rPr kumimoji="0" lang="es-E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print</a:t>
                      </a: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 "Estimado $titulo:\n";</a:t>
                      </a:r>
                    </a:p>
                    <a:p>
                      <a:pPr marL="1073150" marR="0" lvl="1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}</a:t>
                      </a:r>
                    </a:p>
                    <a:p>
                      <a:pPr marL="1073150" marR="0" lvl="1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muestranombre</a:t>
                      </a: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 ();</a:t>
                      </a:r>
                    </a:p>
                    <a:p>
                      <a:pPr marL="1073150" marR="0" lvl="1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muestranombre</a:t>
                      </a: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 ("Prof.");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8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Salida:</a:t>
                      </a:r>
                    </a:p>
                    <a:p>
                      <a:pPr marL="1073150" marR="0" lvl="1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Estimado Sr.:</a:t>
                      </a:r>
                    </a:p>
                    <a:p>
                      <a:pPr marL="1073150" marR="0" lvl="1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Estimado Prof.:</a:t>
                      </a:r>
                      <a:endParaRPr kumimoji="0" lang="es-E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FUNCIONES EN PHP</a:t>
            </a:r>
            <a:endParaRPr lang="es-ES" sz="4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995400" y="1214336"/>
            <a:ext cx="67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PASO PARAMETROS </a:t>
            </a:r>
            <a:r>
              <a:rPr lang="es-ES" sz="2400" b="1" dirty="0" smtClean="0"/>
              <a:t>POR DEFECTO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3064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14723"/>
              </p:ext>
            </p:extLst>
          </p:nvPr>
        </p:nvGraphicFramePr>
        <p:xfrm>
          <a:off x="1905000" y="2590800"/>
          <a:ext cx="8105775" cy="3680460"/>
        </p:xfrm>
        <a:graphic>
          <a:graphicData uri="http://schemas.openxmlformats.org/drawingml/2006/table">
            <a:tbl>
              <a:tblPr/>
              <a:tblGrid>
                <a:gridCol w="8105775"/>
              </a:tblGrid>
              <a:tr h="287338">
                <a:tc>
                  <a:txBody>
                    <a:bodyPr/>
                    <a:lstStyle/>
                    <a:p>
                      <a:pPr marL="1073150" lvl="1" indent="-357188">
                        <a:lnSpc>
                          <a:spcPct val="100000"/>
                        </a:lnSpc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s-ES" sz="24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function</a:t>
                      </a:r>
                      <a:r>
                        <a:rPr lang="es-ES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s-ES" sz="24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muestranombre</a:t>
                      </a:r>
                      <a:r>
                        <a:rPr lang="es-ES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($nombre, $titulo= "Sr.")</a:t>
                      </a:r>
                    </a:p>
                    <a:p>
                      <a:pPr marL="1073150" lvl="1" indent="-357188">
                        <a:lnSpc>
                          <a:spcPct val="100000"/>
                        </a:lnSpc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s-ES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{</a:t>
                      </a:r>
                    </a:p>
                    <a:p>
                      <a:pPr marL="1073150" lvl="1" indent="-357188">
                        <a:lnSpc>
                          <a:spcPct val="100000"/>
                        </a:lnSpc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s-ES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   </a:t>
                      </a:r>
                      <a:r>
                        <a:rPr lang="es-ES" sz="24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print</a:t>
                      </a:r>
                      <a:r>
                        <a:rPr lang="es-ES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"Estimado $titulo $nombre:\n";</a:t>
                      </a:r>
                    </a:p>
                    <a:p>
                      <a:pPr marL="1073150" lvl="1" indent="-357188">
                        <a:lnSpc>
                          <a:spcPct val="100000"/>
                        </a:lnSpc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s-ES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}</a:t>
                      </a:r>
                    </a:p>
                    <a:p>
                      <a:pPr marL="1073150" lvl="1" indent="-357188">
                        <a:lnSpc>
                          <a:spcPct val="100000"/>
                        </a:lnSpc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s-ES" sz="24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muestranombre</a:t>
                      </a:r>
                      <a:r>
                        <a:rPr lang="es-ES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(“Fernández”);</a:t>
                      </a:r>
                    </a:p>
                    <a:p>
                      <a:pPr marL="1073150" lvl="1" indent="-357188">
                        <a:lnSpc>
                          <a:spcPct val="100000"/>
                        </a:lnSpc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s-ES" sz="24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muestranombre</a:t>
                      </a:r>
                      <a:r>
                        <a:rPr lang="es-ES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(“Fernández”, "Prof.");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8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s-ES_tradnl" sz="2000" dirty="0" smtClean="0"/>
                        <a:t>Salida:</a:t>
                      </a:r>
                      <a:endParaRPr lang="es-ES_tradnl" sz="2400" b="0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1073150" lvl="1" indent="-357188">
                        <a:lnSpc>
                          <a:spcPct val="100000"/>
                        </a:lnSpc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s-ES_tradnl" sz="2400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Estimado Sr. Fernández:</a:t>
                      </a:r>
                    </a:p>
                    <a:p>
                      <a:pPr marL="1073150" lvl="1" indent="-357188">
                        <a:lnSpc>
                          <a:spcPct val="100000"/>
                        </a:lnSpc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s-ES_tradnl" sz="2400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Estimado Prof. Fernández:</a:t>
                      </a:r>
                      <a:endParaRPr kumimoji="0" lang="es-E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3 Rectángulo"/>
          <p:cNvSpPr>
            <a:spLocks noChangeArrowheads="1"/>
          </p:cNvSpPr>
          <p:nvPr/>
        </p:nvSpPr>
        <p:spPr bwMode="auto">
          <a:xfrm>
            <a:off x="995400" y="1650202"/>
            <a:ext cx="108965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s-ES_tradnl" sz="2800" dirty="0"/>
              <a:t>Los argumentos con valores por defecto deben ser siempre los últimos:</a:t>
            </a: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FUNCIONES EN PHP</a:t>
            </a:r>
            <a:endParaRPr lang="es-ES" sz="4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995400" y="1214336"/>
            <a:ext cx="67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PASO PARAMETROS </a:t>
            </a:r>
            <a:r>
              <a:rPr lang="es-ES" sz="2400" b="1" dirty="0" smtClean="0"/>
              <a:t>POR DEFECTO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1269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914400" y="1257525"/>
            <a:ext cx="7020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400" b="1" dirty="0" smtClean="0"/>
              <a:t>EJEMPLO</a:t>
            </a:r>
            <a:endParaRPr lang="es-ES" sz="24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04901" y="1744590"/>
            <a:ext cx="9105900" cy="4048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spcBef>
                <a:spcPts val="1800"/>
              </a:spcBef>
              <a:buClr>
                <a:schemeClr val="accent1"/>
              </a:buClr>
              <a:buSzPct val="80000"/>
              <a:defRPr/>
            </a:pPr>
            <a:r>
              <a:rPr lang="es-ES" sz="2800" dirty="0"/>
              <a:t>Función que cuenta el numero de accesos a la página web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524000" y="2324123"/>
            <a:ext cx="8980487" cy="44624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dirty="0">
                <a:solidFill>
                  <a:srgbClr val="D20808"/>
                </a:solidFill>
                <a:latin typeface="Arial" charset="0"/>
              </a:rPr>
              <a:t>&lt;?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php</a:t>
            </a:r>
            <a:endParaRPr lang="en-US" sz="2000" dirty="0">
              <a:solidFill>
                <a:srgbClr val="D20808"/>
              </a:solidFill>
              <a:latin typeface="Arial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dirty="0">
                <a:solidFill>
                  <a:srgbClr val="D20808"/>
                </a:solidFill>
                <a:latin typeface="Arial" charset="0"/>
              </a:rPr>
              <a:t>function 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contador_paginas</a:t>
            </a:r>
            <a:r>
              <a:rPr lang="en-US" sz="2000" dirty="0">
                <a:solidFill>
                  <a:srgbClr val="D20808"/>
                </a:solidFill>
                <a:latin typeface="Arial" charset="0"/>
              </a:rPr>
              <a:t>() {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dirty="0">
                <a:solidFill>
                  <a:srgbClr val="D20808"/>
                </a:solidFill>
                <a:latin typeface="Arial" charset="0"/>
              </a:rPr>
              <a:t>    $filename = 'webcounter.txt‘;	// 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Nuestro</a:t>
            </a:r>
            <a:r>
              <a:rPr lang="en-US" sz="2000" dirty="0">
                <a:solidFill>
                  <a:srgbClr val="D20808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fichero</a:t>
            </a:r>
            <a:r>
              <a:rPr lang="en-US" sz="2000" dirty="0">
                <a:solidFill>
                  <a:srgbClr val="D20808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contador</a:t>
            </a:r>
            <a:endParaRPr lang="en-US" sz="2000" dirty="0">
              <a:solidFill>
                <a:srgbClr val="D20808"/>
              </a:solidFill>
              <a:latin typeface="Arial" charset="0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dirty="0">
                <a:solidFill>
                  <a:srgbClr val="D20808"/>
                </a:solidFill>
                <a:latin typeface="Arial" charset="0"/>
              </a:rPr>
              <a:t>    $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fp</a:t>
            </a:r>
            <a:r>
              <a:rPr lang="en-US" sz="2000" dirty="0">
                <a:solidFill>
                  <a:srgbClr val="D20808"/>
                </a:solidFill>
                <a:latin typeface="Arial" charset="0"/>
              </a:rPr>
              <a:t> = 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fopen</a:t>
            </a:r>
            <a:r>
              <a:rPr lang="en-US" sz="2000" dirty="0">
                <a:solidFill>
                  <a:srgbClr val="D20808"/>
                </a:solidFill>
                <a:latin typeface="Arial" charset="0"/>
              </a:rPr>
              <a:t>($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filename,“r</a:t>
            </a:r>
            <a:r>
              <a:rPr lang="en-US" sz="2000" dirty="0">
                <a:solidFill>
                  <a:srgbClr val="D20808"/>
                </a:solidFill>
                <a:latin typeface="Arial" charset="0"/>
              </a:rPr>
              <a:t>"); 	// Lo 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abre</a:t>
            </a:r>
            <a:r>
              <a:rPr lang="en-US" sz="2000" dirty="0">
                <a:solidFill>
                  <a:srgbClr val="D20808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para</a:t>
            </a:r>
            <a:r>
              <a:rPr lang="en-US" sz="2000" dirty="0">
                <a:solidFill>
                  <a:srgbClr val="D20808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lectura</a:t>
            </a:r>
            <a:endParaRPr lang="en-US" sz="2000" dirty="0">
              <a:solidFill>
                <a:srgbClr val="D20808"/>
              </a:solidFill>
              <a:latin typeface="Arial" charset="0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dirty="0">
                <a:solidFill>
                  <a:srgbClr val="D20808"/>
                </a:solidFill>
                <a:latin typeface="Arial" charset="0"/>
              </a:rPr>
              <a:t>    $counter = 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fread</a:t>
            </a:r>
            <a:r>
              <a:rPr lang="en-US" sz="2000" dirty="0">
                <a:solidFill>
                  <a:srgbClr val="D20808"/>
                </a:solidFill>
                <a:latin typeface="Arial" charset="0"/>
              </a:rPr>
              <a:t>($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fp</a:t>
            </a:r>
            <a:r>
              <a:rPr lang="en-US" sz="2000" dirty="0">
                <a:solidFill>
                  <a:srgbClr val="D20808"/>
                </a:solidFill>
                <a:latin typeface="Arial" charset="0"/>
              </a:rPr>
              <a:t>, 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filesize</a:t>
            </a:r>
            <a:r>
              <a:rPr lang="en-US" sz="2000" dirty="0">
                <a:solidFill>
                  <a:srgbClr val="D20808"/>
                </a:solidFill>
                <a:latin typeface="Arial" charset="0"/>
              </a:rPr>
              <a:t>($filename) ); // Lee el valor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dirty="0">
                <a:solidFill>
                  <a:srgbClr val="D20808"/>
                </a:solidFill>
                <a:latin typeface="Arial" charset="0"/>
              </a:rPr>
              <a:t>    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fclose</a:t>
            </a:r>
            <a:r>
              <a:rPr lang="en-US" sz="2000" dirty="0">
                <a:solidFill>
                  <a:srgbClr val="D20808"/>
                </a:solidFill>
                <a:latin typeface="Arial" charset="0"/>
              </a:rPr>
              <a:t>( $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fp</a:t>
            </a:r>
            <a:r>
              <a:rPr lang="en-US" sz="2000" dirty="0">
                <a:solidFill>
                  <a:srgbClr val="D20808"/>
                </a:solidFill>
                <a:latin typeface="Arial" charset="0"/>
              </a:rPr>
              <a:t> ); 		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dirty="0">
                <a:solidFill>
                  <a:srgbClr val="D20808"/>
                </a:solidFill>
                <a:latin typeface="Arial" charset="0"/>
              </a:rPr>
              <a:t>    ++$counter; 			// 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Incrementa</a:t>
            </a:r>
            <a:r>
              <a:rPr lang="en-US" sz="2000" dirty="0">
                <a:solidFill>
                  <a:srgbClr val="D20808"/>
                </a:solidFill>
                <a:latin typeface="Arial" charset="0"/>
              </a:rPr>
              <a:t> el 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contador</a:t>
            </a:r>
            <a:endParaRPr lang="en-US" sz="2000" dirty="0">
              <a:solidFill>
                <a:srgbClr val="D20808"/>
              </a:solidFill>
              <a:latin typeface="Arial" charset="0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dirty="0">
                <a:solidFill>
                  <a:srgbClr val="D20808"/>
                </a:solidFill>
                <a:latin typeface="Arial" charset="0"/>
              </a:rPr>
              <a:t>    $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fp</a:t>
            </a:r>
            <a:r>
              <a:rPr lang="en-US" sz="2000" dirty="0">
                <a:solidFill>
                  <a:srgbClr val="D20808"/>
                </a:solidFill>
                <a:latin typeface="Arial" charset="0"/>
              </a:rPr>
              <a:t> = 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fopen</a:t>
            </a:r>
            <a:r>
              <a:rPr lang="en-US" sz="2000" dirty="0">
                <a:solidFill>
                  <a:srgbClr val="D20808"/>
                </a:solidFill>
                <a:latin typeface="Arial" charset="0"/>
              </a:rPr>
              <a:t>( $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filename,"w</a:t>
            </a:r>
            <a:r>
              <a:rPr lang="en-US" sz="2000" dirty="0">
                <a:solidFill>
                  <a:srgbClr val="D20808"/>
                </a:solidFill>
                <a:latin typeface="Arial" charset="0"/>
              </a:rPr>
              <a:t>"); 	// Lo 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abre</a:t>
            </a:r>
            <a:r>
              <a:rPr lang="en-US" sz="2000" dirty="0">
                <a:solidFill>
                  <a:srgbClr val="D20808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para</a:t>
            </a:r>
            <a:r>
              <a:rPr lang="en-US" sz="2000" dirty="0">
                <a:solidFill>
                  <a:srgbClr val="D20808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escritura</a:t>
            </a:r>
            <a:endParaRPr lang="en-US" sz="2000" dirty="0">
              <a:solidFill>
                <a:srgbClr val="D20808"/>
              </a:solidFill>
              <a:latin typeface="Arial" charset="0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dirty="0">
                <a:solidFill>
                  <a:srgbClr val="D20808"/>
                </a:solidFill>
                <a:latin typeface="Arial" charset="0"/>
              </a:rPr>
              <a:t>    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fwrite</a:t>
            </a:r>
            <a:r>
              <a:rPr lang="en-US" sz="2000" dirty="0">
                <a:solidFill>
                  <a:srgbClr val="D20808"/>
                </a:solidFill>
                <a:latin typeface="Arial" charset="0"/>
              </a:rPr>
              <a:t>( $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fp</a:t>
            </a:r>
            <a:r>
              <a:rPr lang="en-US" sz="2000" dirty="0">
                <a:solidFill>
                  <a:srgbClr val="D20808"/>
                </a:solidFill>
                <a:latin typeface="Arial" charset="0"/>
              </a:rPr>
              <a:t>, $counter); 		// 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Escribe</a:t>
            </a:r>
            <a:r>
              <a:rPr lang="en-US" sz="2000" dirty="0">
                <a:solidFill>
                  <a:srgbClr val="D20808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nuevo</a:t>
            </a:r>
            <a:r>
              <a:rPr lang="en-US" sz="2000" dirty="0">
                <a:solidFill>
                  <a:srgbClr val="D20808"/>
                </a:solidFill>
                <a:latin typeface="Arial" charset="0"/>
              </a:rPr>
              <a:t> valor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dirty="0">
                <a:solidFill>
                  <a:srgbClr val="D20808"/>
                </a:solidFill>
                <a:latin typeface="Arial" charset="0"/>
              </a:rPr>
              <a:t>    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fclose</a:t>
            </a:r>
            <a:r>
              <a:rPr lang="en-US" sz="2000" dirty="0">
                <a:solidFill>
                  <a:srgbClr val="D20808"/>
                </a:solidFill>
                <a:latin typeface="Arial" charset="0"/>
              </a:rPr>
              <a:t>( $</a:t>
            </a:r>
            <a:r>
              <a:rPr lang="en-US" sz="2000" dirty="0" err="1">
                <a:solidFill>
                  <a:srgbClr val="D20808"/>
                </a:solidFill>
                <a:latin typeface="Arial" charset="0"/>
              </a:rPr>
              <a:t>fp</a:t>
            </a:r>
            <a:r>
              <a:rPr lang="en-US" sz="2000" dirty="0">
                <a:solidFill>
                  <a:srgbClr val="D20808"/>
                </a:solidFill>
                <a:latin typeface="Arial" charset="0"/>
              </a:rPr>
              <a:t> ); 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dirty="0">
                <a:solidFill>
                  <a:srgbClr val="D20808"/>
                </a:solidFill>
                <a:latin typeface="Arial" charset="0"/>
              </a:rPr>
              <a:t>    return $counter;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dirty="0">
                <a:solidFill>
                  <a:srgbClr val="D20808"/>
                </a:solidFill>
                <a:latin typeface="Arial" charset="0"/>
              </a:rPr>
              <a:t>}</a:t>
            </a:r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FUNCIONES EN PHP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2671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1091853" y="1260761"/>
            <a:ext cx="7020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400" b="1" dirty="0" smtClean="0"/>
              <a:t>EJEMPLO</a:t>
            </a:r>
            <a:endParaRPr lang="es-ES" sz="24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04901" y="1827201"/>
            <a:ext cx="8001000" cy="406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spcBef>
                <a:spcPts val="1800"/>
              </a:spcBef>
              <a:buClr>
                <a:schemeClr val="accent1"/>
              </a:buClr>
              <a:buSzPct val="80000"/>
              <a:defRPr/>
            </a:pPr>
            <a:r>
              <a:rPr lang="es-ES" sz="2800" dirty="0"/>
              <a:t>En el </a:t>
            </a:r>
            <a:r>
              <a:rPr lang="es-ES" sz="2800" dirty="0" err="1"/>
              <a:t>body</a:t>
            </a:r>
            <a:r>
              <a:rPr lang="es-ES" sz="2800" dirty="0"/>
              <a:t> hacemos la llamada a la función: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5775" y="4381490"/>
            <a:ext cx="3816350" cy="2274887"/>
          </a:xfrm>
          <a:prstGeom prst="rect">
            <a:avLst/>
          </a:prstGeom>
          <a:noFill/>
          <a:ln w="15875" algn="ctr">
            <a:solidFill>
              <a:schemeClr val="tx1"/>
            </a:solidFill>
            <a:prstDash val="sysDot"/>
            <a:miter lim="800000"/>
            <a:headEnd/>
            <a:tailEnd/>
          </a:ln>
        </p:spPr>
      </p:pic>
      <p:sp>
        <p:nvSpPr>
          <p:cNvPr id="12" name="9 Rectángulo"/>
          <p:cNvSpPr>
            <a:spLocks noChangeArrowheads="1"/>
          </p:cNvSpPr>
          <p:nvPr/>
        </p:nvSpPr>
        <p:spPr bwMode="auto">
          <a:xfrm>
            <a:off x="2208214" y="2398702"/>
            <a:ext cx="7775575" cy="1878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sz="2000" b="1">
                <a:solidFill>
                  <a:srgbClr val="D20808"/>
                </a:solidFill>
                <a:latin typeface="Arial" pitchFamily="34" charset="0"/>
              </a:rPr>
              <a:t>&lt;body&gt;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sz="2000" b="1">
                <a:solidFill>
                  <a:srgbClr val="D20808"/>
                </a:solidFill>
                <a:latin typeface="Arial" pitchFamily="34" charset="0"/>
              </a:rPr>
              <a:t>&lt;?php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sz="2000" b="1">
                <a:solidFill>
                  <a:srgbClr val="D20808"/>
                </a:solidFill>
                <a:latin typeface="Arial" pitchFamily="34" charset="0"/>
              </a:rPr>
              <a:t>	echo "El numero de visitas es: ".contador_paginas();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sz="2000" b="1">
                <a:solidFill>
                  <a:srgbClr val="D20808"/>
                </a:solidFill>
                <a:latin typeface="Arial" pitchFamily="34" charset="0"/>
              </a:rPr>
              <a:t>?&gt;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sz="2000" b="1">
                <a:solidFill>
                  <a:srgbClr val="D20808"/>
                </a:solidFill>
                <a:latin typeface="Arial" pitchFamily="34" charset="0"/>
              </a:rPr>
              <a:t>&lt;/body&gt;</a:t>
            </a:r>
          </a:p>
        </p:txBody>
      </p:sp>
      <p:sp>
        <p:nvSpPr>
          <p:cNvPr id="13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FUNCIONES EN PHP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62569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066800" y="1295400"/>
            <a:ext cx="10744200" cy="4890570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s-ES_tradnl" sz="2800" dirty="0"/>
              <a:t> Las funciones </a:t>
            </a:r>
            <a:r>
              <a:rPr lang="es-ES_tradnl" sz="2800" dirty="0" err="1"/>
              <a:t>include</a:t>
            </a:r>
            <a:r>
              <a:rPr lang="es-ES_tradnl" sz="2800" dirty="0"/>
              <a:t> y </a:t>
            </a:r>
            <a:r>
              <a:rPr lang="es-ES_tradnl" sz="2800" dirty="0" err="1"/>
              <a:t>require</a:t>
            </a:r>
            <a:r>
              <a:rPr lang="es-ES_tradnl" sz="2800" dirty="0"/>
              <a:t> permiten la inclusión del contenido de ficheros externos dentro del código actual</a:t>
            </a:r>
          </a:p>
          <a:p>
            <a:pPr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s-ES_tradnl" sz="2800" dirty="0"/>
              <a:t> La diferencia está en que en caso de error </a:t>
            </a:r>
            <a:r>
              <a:rPr lang="es-ES_tradnl" sz="2800" dirty="0" err="1"/>
              <a:t>include</a:t>
            </a:r>
            <a:r>
              <a:rPr lang="es-ES_tradnl" sz="2800" dirty="0"/>
              <a:t>() produce un </a:t>
            </a:r>
            <a:r>
              <a:rPr lang="es-ES_tradnl" sz="2800" dirty="0" err="1"/>
              <a:t>warning</a:t>
            </a:r>
            <a:r>
              <a:rPr lang="es-ES_tradnl" sz="2800" dirty="0"/>
              <a:t> y </a:t>
            </a:r>
            <a:r>
              <a:rPr lang="es-ES_tradnl" sz="2800" dirty="0" err="1"/>
              <a:t>require</a:t>
            </a:r>
            <a:r>
              <a:rPr lang="es-ES_tradnl" sz="2800" dirty="0"/>
              <a:t>() un error fatal. S</a:t>
            </a:r>
          </a:p>
          <a:p>
            <a:pPr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s-ES_tradnl" sz="2800" dirty="0"/>
              <a:t> Se usará </a:t>
            </a:r>
            <a:r>
              <a:rPr lang="es-ES_tradnl" sz="2800" dirty="0" err="1"/>
              <a:t>require</a:t>
            </a:r>
            <a:r>
              <a:rPr lang="es-ES_tradnl" sz="2800" dirty="0"/>
              <a:t>() si al producirse un error debe interrumpirse la carga de la página</a:t>
            </a:r>
          </a:p>
          <a:p>
            <a:pPr marL="6350" indent="-6350" algn="ctr">
              <a:spcBef>
                <a:spcPct val="20000"/>
              </a:spcBef>
              <a:defRPr/>
            </a:pPr>
            <a:r>
              <a:rPr lang="es-ES_tradnl" sz="2800" dirty="0">
                <a:solidFill>
                  <a:srgbClr val="FF0000"/>
                </a:solidFill>
              </a:rPr>
              <a:t>&lt;?</a:t>
            </a:r>
            <a:r>
              <a:rPr lang="es-ES_tradnl" sz="2800" dirty="0" err="1">
                <a:solidFill>
                  <a:srgbClr val="FF0000"/>
                </a:solidFill>
              </a:rPr>
              <a:t>php</a:t>
            </a:r>
            <a:r>
              <a:rPr lang="es-ES_tradnl" sz="2800" dirty="0">
                <a:solidFill>
                  <a:srgbClr val="FF0000"/>
                </a:solidFill>
              </a:rPr>
              <a:t> </a:t>
            </a:r>
            <a:r>
              <a:rPr lang="es-ES_tradnl" sz="2800" dirty="0" err="1">
                <a:solidFill>
                  <a:srgbClr val="FF0000"/>
                </a:solidFill>
              </a:rPr>
              <a:t>include</a:t>
            </a:r>
            <a:r>
              <a:rPr lang="es-ES_tradnl" sz="2800" dirty="0">
                <a:solidFill>
                  <a:srgbClr val="FF0000"/>
                </a:solidFill>
              </a:rPr>
              <a:t>("ruta  fichero"); ?&gt;</a:t>
            </a:r>
            <a:endParaRPr lang="es-ES_tradnl" sz="2800" dirty="0"/>
          </a:p>
          <a:p>
            <a:pPr marL="6350" indent="-635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s-ES_tradnl" sz="2800" dirty="0"/>
              <a:t> Si se incluye código PHP, poner </a:t>
            </a:r>
            <a:r>
              <a:rPr lang="es-ES_tradnl" sz="2800" dirty="0">
                <a:solidFill>
                  <a:srgbClr val="FF0000"/>
                </a:solidFill>
              </a:rPr>
              <a:t>&lt;?</a:t>
            </a:r>
            <a:r>
              <a:rPr lang="es-ES_tradnl" sz="2800" dirty="0" err="1"/>
              <a:t>php</a:t>
            </a:r>
            <a:r>
              <a:rPr lang="es-ES_tradnl" sz="2800" dirty="0"/>
              <a:t> y </a:t>
            </a:r>
            <a:r>
              <a:rPr lang="es-ES_tradnl" sz="2800" dirty="0">
                <a:solidFill>
                  <a:srgbClr val="FF0000"/>
                </a:solidFill>
              </a:rPr>
              <a:t>?&gt;</a:t>
            </a:r>
            <a:r>
              <a:rPr lang="es-ES_tradnl" sz="2800" dirty="0"/>
              <a:t> si no sería interpretado como texto normal.</a:t>
            </a:r>
          </a:p>
          <a:p>
            <a:pPr marL="6350" indent="-635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s-ES_tradnl" sz="2800" dirty="0"/>
              <a:t> Permite actualización homogénea de sitio web </a:t>
            </a:r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FUNCIONES INCLUDE Y REQUIRE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5565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057400" y="1447800"/>
            <a:ext cx="6768752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_tradnl" sz="3200" dirty="0" smtClean="0"/>
              <a:t>Funciones </a:t>
            </a:r>
            <a:r>
              <a:rPr lang="es-ES_tradnl" sz="3200" dirty="0"/>
              <a:t>en PHP </a:t>
            </a:r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_tradnl" sz="3200" dirty="0"/>
              <a:t>Funciones </a:t>
            </a:r>
            <a:r>
              <a:rPr lang="es-ES_tradnl" sz="3200" dirty="0" err="1"/>
              <a:t>Include</a:t>
            </a:r>
            <a:r>
              <a:rPr lang="es-ES_tradnl" sz="3200" dirty="0"/>
              <a:t> y </a:t>
            </a:r>
            <a:r>
              <a:rPr lang="es-ES_tradnl" sz="3200" dirty="0" err="1"/>
              <a:t>Require</a:t>
            </a:r>
            <a:endParaRPr lang="es-ES_tradnl" sz="3200" dirty="0"/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_tradnl" sz="3200" dirty="0"/>
              <a:t>Biblioteca de funciones </a:t>
            </a:r>
          </a:p>
          <a:p>
            <a:pPr marL="757238" lvl="1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endParaRPr lang="en-US" sz="3200" dirty="0"/>
          </a:p>
        </p:txBody>
      </p:sp>
      <p:sp>
        <p:nvSpPr>
          <p:cNvPr id="8" name="object 4"/>
          <p:cNvSpPr txBox="1">
            <a:spLocks/>
          </p:cNvSpPr>
          <p:nvPr/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3970" algn="ctr">
              <a:spcBef>
                <a:spcPts val="105"/>
              </a:spcBef>
              <a:tabLst>
                <a:tab pos="5323205" algn="l"/>
                <a:tab pos="12205335" algn="l"/>
              </a:tabLst>
            </a:pPr>
            <a:r>
              <a:rPr lang="es-ES" b="1" u="none" kern="0" smtClean="0"/>
              <a:t> </a:t>
            </a:r>
            <a:r>
              <a:rPr lang="es-ES" b="1" u="none" kern="0" spc="-20" smtClean="0"/>
              <a:t>INDICE	</a:t>
            </a:r>
            <a:endParaRPr lang="es-ES" b="1" u="none" kern="0" spc="-20" dirty="0"/>
          </a:p>
        </p:txBody>
      </p:sp>
    </p:spTree>
    <p:extLst>
      <p:ext uri="{BB962C8B-B14F-4D97-AF65-F5344CB8AC3E}">
        <p14:creationId xmlns:p14="http://schemas.microsoft.com/office/powerpoint/2010/main" val="29622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52600" y="1524000"/>
            <a:ext cx="8243887" cy="5176802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indent="-6350">
              <a:spcBef>
                <a:spcPct val="20000"/>
              </a:spcBef>
            </a:pPr>
            <a:r>
              <a:rPr lang="es-ES_tradnl" sz="2800" dirty="0">
                <a:solidFill>
                  <a:srgbClr val="FF0000"/>
                </a:solidFill>
              </a:rPr>
              <a:t>&lt;</a:t>
            </a:r>
            <a:r>
              <a:rPr lang="es-ES_tradnl" sz="2800" dirty="0" err="1">
                <a:solidFill>
                  <a:srgbClr val="FF0000"/>
                </a:solidFill>
              </a:rPr>
              <a:t>html</a:t>
            </a:r>
            <a:r>
              <a:rPr lang="es-ES_tradnl" sz="2800" dirty="0">
                <a:solidFill>
                  <a:srgbClr val="FF0000"/>
                </a:solidFill>
              </a:rPr>
              <a:t>&gt;</a:t>
            </a:r>
          </a:p>
          <a:p>
            <a:pPr marL="6350" indent="-6350">
              <a:spcBef>
                <a:spcPct val="20000"/>
              </a:spcBef>
            </a:pPr>
            <a:r>
              <a:rPr lang="es-ES_tradnl" sz="2800" dirty="0">
                <a:solidFill>
                  <a:srgbClr val="FF0000"/>
                </a:solidFill>
              </a:rPr>
              <a:t>&lt;head&gt;&lt;</a:t>
            </a:r>
            <a:r>
              <a:rPr lang="es-ES_tradnl" sz="2800" dirty="0" err="1">
                <a:solidFill>
                  <a:srgbClr val="FF0000"/>
                </a:solidFill>
              </a:rPr>
              <a:t>title</a:t>
            </a:r>
            <a:r>
              <a:rPr lang="es-ES_tradnl" sz="2800" dirty="0">
                <a:solidFill>
                  <a:srgbClr val="FF0000"/>
                </a:solidFill>
              </a:rPr>
              <a:t>&gt;Fecha en castellano&lt;/</a:t>
            </a:r>
            <a:r>
              <a:rPr lang="es-ES_tradnl" sz="2800" dirty="0" err="1">
                <a:solidFill>
                  <a:srgbClr val="FF0000"/>
                </a:solidFill>
              </a:rPr>
              <a:t>title</a:t>
            </a:r>
            <a:r>
              <a:rPr lang="es-ES_tradnl" sz="2800" dirty="0">
                <a:solidFill>
                  <a:srgbClr val="FF0000"/>
                </a:solidFill>
              </a:rPr>
              <a:t>&gt;&lt;/head&gt;</a:t>
            </a:r>
          </a:p>
          <a:p>
            <a:pPr marL="6350" indent="-6350">
              <a:spcBef>
                <a:spcPct val="20000"/>
              </a:spcBef>
            </a:pPr>
            <a:r>
              <a:rPr lang="es-ES_tradnl" sz="2800" dirty="0">
                <a:solidFill>
                  <a:srgbClr val="FF0000"/>
                </a:solidFill>
              </a:rPr>
              <a:t>&lt;</a:t>
            </a:r>
            <a:r>
              <a:rPr lang="es-ES_tradnl" sz="2800" dirty="0" err="1">
                <a:solidFill>
                  <a:srgbClr val="FF0000"/>
                </a:solidFill>
              </a:rPr>
              <a:t>body</a:t>
            </a:r>
            <a:r>
              <a:rPr lang="es-ES_tradnl" sz="2800" dirty="0">
                <a:solidFill>
                  <a:srgbClr val="FF0000"/>
                </a:solidFill>
              </a:rPr>
              <a:t>&gt;</a:t>
            </a:r>
          </a:p>
          <a:p>
            <a:pPr marL="6350" indent="-6350">
              <a:spcBef>
                <a:spcPct val="20000"/>
              </a:spcBef>
            </a:pPr>
            <a:r>
              <a:rPr lang="es-ES_tradnl" sz="2800" dirty="0">
                <a:solidFill>
                  <a:srgbClr val="FF0000"/>
                </a:solidFill>
              </a:rPr>
              <a:t>&lt;? </a:t>
            </a:r>
            <a:r>
              <a:rPr lang="es-ES_tradnl" sz="2800" dirty="0" err="1">
                <a:solidFill>
                  <a:srgbClr val="FF0000"/>
                </a:solidFill>
              </a:rPr>
              <a:t>php</a:t>
            </a:r>
            <a:endParaRPr lang="es-ES_tradnl" sz="2800" dirty="0">
              <a:solidFill>
                <a:srgbClr val="FF0000"/>
              </a:solidFill>
            </a:endParaRPr>
          </a:p>
          <a:p>
            <a:pPr marL="6350" indent="-6350">
              <a:spcBef>
                <a:spcPct val="20000"/>
              </a:spcBef>
            </a:pPr>
            <a:r>
              <a:rPr lang="es-ES_tradnl" sz="2800" dirty="0">
                <a:solidFill>
                  <a:srgbClr val="FF0000"/>
                </a:solidFill>
              </a:rPr>
              <a:t>		</a:t>
            </a:r>
            <a:r>
              <a:rPr lang="es-ES_tradnl" sz="2800" dirty="0" err="1">
                <a:solidFill>
                  <a:srgbClr val="FF0000"/>
                </a:solidFill>
              </a:rPr>
              <a:t>include</a:t>
            </a:r>
            <a:r>
              <a:rPr lang="es-ES_tradnl" sz="2800" dirty="0">
                <a:solidFill>
                  <a:srgbClr val="FF0000"/>
                </a:solidFill>
              </a:rPr>
              <a:t>("fecha.inc");</a:t>
            </a:r>
          </a:p>
          <a:p>
            <a:pPr marL="6350" indent="-6350">
              <a:spcBef>
                <a:spcPct val="20000"/>
              </a:spcBef>
            </a:pPr>
            <a:r>
              <a:rPr lang="es-ES_tradnl" sz="2800" dirty="0">
                <a:solidFill>
                  <a:srgbClr val="FF0000"/>
                </a:solidFill>
              </a:rPr>
              <a:t>		</a:t>
            </a:r>
            <a:r>
              <a:rPr lang="es-ES_tradnl" sz="2800" dirty="0" err="1">
                <a:solidFill>
                  <a:srgbClr val="FF0000"/>
                </a:solidFill>
              </a:rPr>
              <a:t>include</a:t>
            </a:r>
            <a:r>
              <a:rPr lang="es-ES_tradnl" sz="2800" dirty="0">
                <a:solidFill>
                  <a:srgbClr val="FF0000"/>
                </a:solidFill>
              </a:rPr>
              <a:t>("hora.inc");</a:t>
            </a:r>
          </a:p>
          <a:p>
            <a:pPr marL="6350" indent="-6350">
              <a:spcBef>
                <a:spcPct val="20000"/>
              </a:spcBef>
            </a:pPr>
            <a:r>
              <a:rPr lang="es-ES_tradnl" sz="2800" dirty="0">
                <a:solidFill>
                  <a:srgbClr val="FF0000"/>
                </a:solidFill>
              </a:rPr>
              <a:t>		echo fecha (); </a:t>
            </a:r>
          </a:p>
          <a:p>
            <a:pPr marL="6350" indent="-6350">
              <a:spcBef>
                <a:spcPct val="20000"/>
              </a:spcBef>
            </a:pPr>
            <a:r>
              <a:rPr lang="es-ES_tradnl" sz="2800" dirty="0">
                <a:solidFill>
                  <a:srgbClr val="FF0000"/>
                </a:solidFill>
              </a:rPr>
              <a:t>		echo hora () ; ?&gt;</a:t>
            </a:r>
          </a:p>
          <a:p>
            <a:pPr marL="6350" indent="-6350">
              <a:spcBef>
                <a:spcPct val="20000"/>
              </a:spcBef>
            </a:pPr>
            <a:r>
              <a:rPr lang="es-ES_tradnl" sz="2800" dirty="0">
                <a:solidFill>
                  <a:srgbClr val="FF0000"/>
                </a:solidFill>
              </a:rPr>
              <a:t>&lt;/</a:t>
            </a:r>
            <a:r>
              <a:rPr lang="es-ES_tradnl" sz="2800" dirty="0" err="1">
                <a:solidFill>
                  <a:srgbClr val="FF0000"/>
                </a:solidFill>
              </a:rPr>
              <a:t>body</a:t>
            </a:r>
            <a:r>
              <a:rPr lang="es-ES_tradnl" sz="2800" dirty="0">
                <a:solidFill>
                  <a:srgbClr val="FF0000"/>
                </a:solidFill>
              </a:rPr>
              <a:t>&gt; </a:t>
            </a:r>
          </a:p>
          <a:p>
            <a:pPr marL="6350" indent="-6350">
              <a:spcBef>
                <a:spcPct val="20000"/>
              </a:spcBef>
            </a:pPr>
            <a:r>
              <a:rPr lang="es-ES_tradnl" sz="2800" dirty="0">
                <a:solidFill>
                  <a:srgbClr val="FF0000"/>
                </a:solidFill>
              </a:rPr>
              <a:t>&lt;/</a:t>
            </a:r>
            <a:r>
              <a:rPr lang="es-ES_tradnl" sz="2800" dirty="0" err="1">
                <a:solidFill>
                  <a:srgbClr val="FF0000"/>
                </a:solidFill>
              </a:rPr>
              <a:t>html</a:t>
            </a:r>
            <a:r>
              <a:rPr lang="es-ES_tradnl" sz="2800" dirty="0">
                <a:solidFill>
                  <a:srgbClr val="FF0000"/>
                </a:solidFill>
              </a:rPr>
              <a:t>&gt;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311900" y="3549671"/>
            <a:ext cx="3816350" cy="1631950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Cada una de las funciones está guardada en un archivo aparte (fecha. inc y hora. inc) y llamadas con include desde la página principal.</a:t>
            </a:r>
            <a:endParaRPr lang="es-ES" sz="2000"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FUNCIONES INCLUDE Y REQUIRE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8165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1066800" y="1248448"/>
            <a:ext cx="7020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400" b="1" kern="0" dirty="0" smtClean="0">
                <a:solidFill>
                  <a:srgbClr val="000000"/>
                </a:solidFill>
              </a:rPr>
              <a:t>EJEMPLO</a:t>
            </a:r>
            <a:endParaRPr lang="es-ES" sz="2400" b="1" kern="0" dirty="0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772400" y="1766319"/>
            <a:ext cx="4102130" cy="4537075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r>
              <a:rPr lang="es-ES" sz="2800" dirty="0"/>
              <a:t>Plantilla básica que se utilizará en todas las páginas. Cada página deberá llevar la extensión .</a:t>
            </a:r>
            <a:r>
              <a:rPr lang="es-ES" sz="2800" dirty="0" err="1"/>
              <a:t>php</a:t>
            </a:r>
            <a:r>
              <a:rPr lang="es-ES" sz="2800" dirty="0"/>
              <a:t> para que el servidor procese el </a:t>
            </a:r>
            <a:r>
              <a:rPr lang="es-ES" sz="2800" dirty="0" err="1"/>
              <a:t>codigo</a:t>
            </a:r>
            <a:r>
              <a:rPr lang="es-ES" sz="2800" dirty="0"/>
              <a:t> PHP. </a:t>
            </a:r>
          </a:p>
          <a:p>
            <a:pPr marL="457200" indent="-457200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r>
              <a:rPr lang="es-ES" sz="2800" dirty="0"/>
              <a:t>Las plantillas cabecera y pie de pagina </a:t>
            </a:r>
            <a:r>
              <a:rPr lang="es-ES" sz="2800" dirty="0" err="1"/>
              <a:t>estan</a:t>
            </a:r>
            <a:r>
              <a:rPr lang="es-ES" sz="2800" dirty="0"/>
              <a:t> en el mismo directorio.</a:t>
            </a:r>
          </a:p>
          <a:p>
            <a:pPr marL="457200" indent="-4572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defRPr/>
            </a:pPr>
            <a:endParaRPr lang="en-US" sz="2800" dirty="0"/>
          </a:p>
          <a:p>
            <a:pPr marL="457200" indent="-4572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endParaRPr lang="en-US" sz="2800" dirty="0"/>
          </a:p>
          <a:p>
            <a:pPr marL="457200" indent="-4572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endParaRPr lang="en-US" sz="2800" dirty="0"/>
          </a:p>
          <a:p>
            <a:pPr marL="457200" indent="-4572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endParaRPr lang="en-US" sz="2800" dirty="0"/>
          </a:p>
          <a:p>
            <a:pPr marL="457200" indent="-4572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defRPr/>
            </a:pPr>
            <a:endParaRPr lang="en-US" sz="2800" dirty="0"/>
          </a:p>
        </p:txBody>
      </p:sp>
      <p:graphicFrame>
        <p:nvGraphicFramePr>
          <p:cNvPr id="8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389604"/>
              </p:ext>
            </p:extLst>
          </p:nvPr>
        </p:nvGraphicFramePr>
        <p:xfrm>
          <a:off x="1102659" y="1884772"/>
          <a:ext cx="6565870" cy="4754880"/>
        </p:xfrm>
        <a:graphic>
          <a:graphicData uri="http://schemas.openxmlformats.org/drawingml/2006/table">
            <a:tbl>
              <a:tblPr/>
              <a:tblGrid>
                <a:gridCol w="6565870"/>
              </a:tblGrid>
              <a:tr h="4229120">
                <a:tc>
                  <a:txBody>
                    <a:bodyPr/>
                    <a:lstStyle/>
                    <a:p>
                      <a:pPr marL="644525" lvl="0" indent="-385763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s-E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&lt;?PHP</a:t>
                      </a:r>
                    </a:p>
                    <a:p>
                      <a:pPr marL="644525" lvl="0" indent="-385763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s-E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Incluir bibliotecas de funciones</a:t>
                      </a:r>
                    </a:p>
                    <a:p>
                      <a:pPr marL="644525" lvl="0" indent="-385763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s-E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s-ES" sz="20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require</a:t>
                      </a:r>
                      <a:r>
                        <a:rPr lang="es-E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("$</a:t>
                      </a:r>
                      <a:r>
                        <a:rPr lang="es-ES" sz="20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libdir</a:t>
                      </a:r>
                      <a:r>
                        <a:rPr lang="es-E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/conecta.php");</a:t>
                      </a:r>
                    </a:p>
                    <a:p>
                      <a:pPr marL="644525" lvl="0" indent="-385763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s-E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s-ES" sz="20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require</a:t>
                      </a:r>
                      <a:r>
                        <a:rPr lang="es-E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("$</a:t>
                      </a:r>
                      <a:r>
                        <a:rPr lang="es-ES" sz="20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libdir</a:t>
                      </a:r>
                      <a:r>
                        <a:rPr lang="es-E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/fecha.php");</a:t>
                      </a:r>
                    </a:p>
                    <a:p>
                      <a:pPr marL="644525" lvl="0" indent="-385763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s-E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s-ES" sz="20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require</a:t>
                      </a:r>
                      <a:r>
                        <a:rPr lang="es-E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("$</a:t>
                      </a:r>
                      <a:r>
                        <a:rPr lang="es-ES" sz="20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libdir</a:t>
                      </a:r>
                      <a:r>
                        <a:rPr lang="es-E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/cadena.php");</a:t>
                      </a:r>
                    </a:p>
                    <a:p>
                      <a:pPr marL="644525" lvl="0" indent="-385763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s-E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s-ES" sz="20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require</a:t>
                      </a:r>
                      <a:r>
                        <a:rPr lang="es-E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("$</a:t>
                      </a:r>
                      <a:r>
                        <a:rPr lang="es-ES" sz="20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libdir</a:t>
                      </a:r>
                      <a:r>
                        <a:rPr lang="es-E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/globals.php");</a:t>
                      </a:r>
                    </a:p>
                    <a:p>
                      <a:pPr marL="644525" lvl="0" indent="-385763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s-E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?&gt;</a:t>
                      </a:r>
                    </a:p>
                    <a:p>
                      <a:pPr marL="644525" lvl="0" indent="-385763">
                        <a:lnSpc>
                          <a:spcPct val="80000"/>
                        </a:lnSpc>
                        <a:buFontTx/>
                        <a:buNone/>
                      </a:pPr>
                      <a:endParaRPr lang="es-ES" sz="200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644525" lvl="0" indent="-385763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s-E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&lt;?PHP</a:t>
                      </a:r>
                    </a:p>
                    <a:p>
                      <a:pPr marL="644525" lvl="0" indent="-385763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s-E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s-ES" sz="20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include</a:t>
                      </a:r>
                      <a:r>
                        <a:rPr lang="es-E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("cabecera.html");</a:t>
                      </a:r>
                    </a:p>
                    <a:p>
                      <a:pPr marL="644525" lvl="0" indent="-385763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s-E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?&gt;</a:t>
                      </a:r>
                    </a:p>
                    <a:p>
                      <a:pPr marL="644525" lvl="0" indent="-385763">
                        <a:lnSpc>
                          <a:spcPct val="80000"/>
                        </a:lnSpc>
                        <a:buFontTx/>
                        <a:buNone/>
                      </a:pPr>
                      <a:endParaRPr lang="es-ES" sz="200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644525" lvl="0" indent="-385763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s-E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Código HTML + PHP</a:t>
                      </a:r>
                    </a:p>
                    <a:p>
                      <a:pPr marL="644525" lvl="0" indent="-385763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s-E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. . .</a:t>
                      </a:r>
                    </a:p>
                    <a:p>
                      <a:pPr marL="644525" lvl="0" indent="-385763">
                        <a:lnSpc>
                          <a:spcPct val="80000"/>
                        </a:lnSpc>
                        <a:buFontTx/>
                        <a:buNone/>
                      </a:pPr>
                      <a:endParaRPr lang="es-ES" sz="200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644525" lvl="0" indent="-385763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s-E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&lt;?PHP</a:t>
                      </a:r>
                    </a:p>
                    <a:p>
                      <a:pPr marL="644525" lvl="0" indent="-385763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s-E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s-ES" sz="20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include</a:t>
                      </a:r>
                      <a:r>
                        <a:rPr lang="es-E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("pie.html");</a:t>
                      </a:r>
                    </a:p>
                    <a:p>
                      <a:pPr marL="644525" lvl="0" indent="-385763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s-E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?&gt;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11480" marT="320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FUNCIONES INCLUDE Y REQUIRE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1598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955533" y="1262919"/>
            <a:ext cx="7020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400" b="1" kern="0" dirty="0" smtClean="0">
                <a:solidFill>
                  <a:srgbClr val="000000"/>
                </a:solidFill>
              </a:rPr>
              <a:t>EJEMPLO</a:t>
            </a:r>
            <a:endParaRPr lang="es-ES" sz="2400" b="1" kern="0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95121" y="1735765"/>
            <a:ext cx="6018338" cy="4654550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1800"/>
              </a:spcBef>
              <a:buClr>
                <a:schemeClr val="accent1"/>
              </a:buClr>
              <a:buSzPct val="80000"/>
              <a:defRPr/>
            </a:pPr>
            <a:r>
              <a:rPr lang="es-ES" sz="2800" dirty="0"/>
              <a:t>Beneficios estructura:</a:t>
            </a:r>
          </a:p>
          <a:p>
            <a:pPr marL="174625" indent="-174625">
              <a:spcBef>
                <a:spcPts val="1800"/>
              </a:spcBef>
              <a:buClr>
                <a:schemeClr val="accent1"/>
              </a:buClr>
              <a:buSzPct val="80000"/>
              <a:buFontTx/>
              <a:buChar char="-"/>
              <a:defRPr/>
            </a:pPr>
            <a:r>
              <a:rPr lang="es-ES" sz="2800" dirty="0"/>
              <a:t>Cualquier cambio en la cabecera o en el pie de página necesita editar un único fichero. Esto reduce la cantidad de trabajo necesario para mantenimiento y rediseño. </a:t>
            </a:r>
          </a:p>
          <a:p>
            <a:pPr marL="174625" indent="-174625">
              <a:spcBef>
                <a:spcPts val="1800"/>
              </a:spcBef>
              <a:buClr>
                <a:schemeClr val="accent1"/>
              </a:buClr>
              <a:buSzPct val="80000"/>
              <a:buFontTx/>
              <a:buChar char="-"/>
              <a:defRPr/>
            </a:pPr>
            <a:r>
              <a:rPr lang="es-ES" sz="2800" dirty="0"/>
              <a:t>Ayuda a separar el contenido del diseño.</a:t>
            </a:r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7267575" y="2263765"/>
            <a:ext cx="4391025" cy="3671887"/>
            <a:chOff x="1200" y="2304"/>
            <a:chExt cx="2976" cy="168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200" y="2832"/>
              <a:ext cx="4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>
                  <a:solidFill>
                    <a:srgbClr val="000000"/>
                  </a:solidFill>
                </a:rPr>
                <a:t>Page 1</a:t>
              </a:r>
            </a:p>
            <a:p>
              <a:r>
                <a:rPr lang="en-US" sz="1400">
                  <a:solidFill>
                    <a:srgbClr val="000000"/>
                  </a:solidFill>
                </a:rPr>
                <a:t>Content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96" y="2832"/>
              <a:ext cx="4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>
                  <a:solidFill>
                    <a:srgbClr val="000000"/>
                  </a:solidFill>
                </a:rPr>
                <a:t>Page 5</a:t>
              </a:r>
            </a:p>
            <a:p>
              <a:r>
                <a:rPr lang="en-US" sz="1400">
                  <a:solidFill>
                    <a:srgbClr val="000000"/>
                  </a:solidFill>
                </a:rPr>
                <a:t>Content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48" y="2832"/>
              <a:ext cx="4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>
                  <a:solidFill>
                    <a:srgbClr val="000000"/>
                  </a:solidFill>
                </a:rPr>
                <a:t>Page 3</a:t>
              </a:r>
            </a:p>
            <a:p>
              <a:r>
                <a:rPr lang="en-US" sz="1400">
                  <a:solidFill>
                    <a:srgbClr val="000000"/>
                  </a:solidFill>
                </a:rPr>
                <a:t>Content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824" y="2832"/>
              <a:ext cx="4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>
                  <a:solidFill>
                    <a:srgbClr val="000000"/>
                  </a:solidFill>
                </a:rPr>
                <a:t>Page 2</a:t>
              </a:r>
            </a:p>
            <a:p>
              <a:r>
                <a:rPr lang="en-US" sz="1400">
                  <a:solidFill>
                    <a:srgbClr val="000000"/>
                  </a:solidFill>
                </a:rPr>
                <a:t>Content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072" y="2832"/>
              <a:ext cx="4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>
                  <a:solidFill>
                    <a:srgbClr val="000000"/>
                  </a:solidFill>
                </a:rPr>
                <a:t>Page 4</a:t>
              </a:r>
            </a:p>
            <a:p>
              <a:r>
                <a:rPr lang="en-US" sz="1400">
                  <a:solidFill>
                    <a:srgbClr val="000000"/>
                  </a:solidFill>
                </a:rPr>
                <a:t>Content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016" y="2304"/>
              <a:ext cx="1296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rgbClr val="000000"/>
                  </a:solidFill>
                </a:rPr>
                <a:t>Cabecera.html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2064" y="3744"/>
              <a:ext cx="129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rgbClr val="000000"/>
                  </a:solidFill>
                </a:rPr>
                <a:t>Pie.html</a:t>
              </a:r>
            </a:p>
          </p:txBody>
        </p:sp>
        <p:cxnSp>
          <p:nvCxnSpPr>
            <p:cNvPr id="19" name="AutoShape 20"/>
            <p:cNvCxnSpPr>
              <a:cxnSpLocks noChangeShapeType="1"/>
              <a:stCxn id="12" idx="0"/>
              <a:endCxn id="17" idx="2"/>
            </p:cNvCxnSpPr>
            <p:nvPr/>
          </p:nvCxnSpPr>
          <p:spPr bwMode="auto">
            <a:xfrm flipV="1">
              <a:off x="1440" y="2544"/>
              <a:ext cx="1224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21"/>
            <p:cNvCxnSpPr>
              <a:cxnSpLocks noChangeShapeType="1"/>
              <a:stCxn id="15" idx="0"/>
              <a:endCxn id="17" idx="2"/>
            </p:cNvCxnSpPr>
            <p:nvPr/>
          </p:nvCxnSpPr>
          <p:spPr bwMode="auto">
            <a:xfrm flipV="1">
              <a:off x="2064" y="2544"/>
              <a:ext cx="60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22"/>
            <p:cNvCxnSpPr>
              <a:cxnSpLocks noChangeShapeType="1"/>
              <a:stCxn id="14" idx="0"/>
              <a:endCxn id="17" idx="2"/>
            </p:cNvCxnSpPr>
            <p:nvPr/>
          </p:nvCxnSpPr>
          <p:spPr bwMode="auto">
            <a:xfrm flipH="1" flipV="1">
              <a:off x="2664" y="2544"/>
              <a:ext cx="24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3"/>
            <p:cNvCxnSpPr>
              <a:cxnSpLocks noChangeShapeType="1"/>
              <a:stCxn id="16" idx="0"/>
              <a:endCxn id="17" idx="2"/>
            </p:cNvCxnSpPr>
            <p:nvPr/>
          </p:nvCxnSpPr>
          <p:spPr bwMode="auto">
            <a:xfrm flipH="1" flipV="1">
              <a:off x="2664" y="2544"/>
              <a:ext cx="648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24"/>
            <p:cNvCxnSpPr>
              <a:cxnSpLocks noChangeShapeType="1"/>
              <a:stCxn id="13" idx="0"/>
              <a:endCxn id="17" idx="2"/>
            </p:cNvCxnSpPr>
            <p:nvPr/>
          </p:nvCxnSpPr>
          <p:spPr bwMode="auto">
            <a:xfrm flipH="1" flipV="1">
              <a:off x="2664" y="2544"/>
              <a:ext cx="1272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25"/>
            <p:cNvCxnSpPr>
              <a:cxnSpLocks noChangeShapeType="1"/>
              <a:stCxn id="12" idx="2"/>
              <a:endCxn id="18" idx="0"/>
            </p:cNvCxnSpPr>
            <p:nvPr/>
          </p:nvCxnSpPr>
          <p:spPr bwMode="auto">
            <a:xfrm>
              <a:off x="1440" y="3216"/>
              <a:ext cx="1272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26"/>
            <p:cNvCxnSpPr>
              <a:cxnSpLocks noChangeShapeType="1"/>
              <a:stCxn id="15" idx="2"/>
              <a:endCxn id="18" idx="0"/>
            </p:cNvCxnSpPr>
            <p:nvPr/>
          </p:nvCxnSpPr>
          <p:spPr bwMode="auto">
            <a:xfrm>
              <a:off x="2064" y="3216"/>
              <a:ext cx="648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27"/>
            <p:cNvCxnSpPr>
              <a:cxnSpLocks noChangeShapeType="1"/>
              <a:stCxn id="14" idx="2"/>
              <a:endCxn id="18" idx="0"/>
            </p:cNvCxnSpPr>
            <p:nvPr/>
          </p:nvCxnSpPr>
          <p:spPr bwMode="auto">
            <a:xfrm>
              <a:off x="2688" y="3216"/>
              <a:ext cx="24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AutoShape 28"/>
            <p:cNvCxnSpPr>
              <a:cxnSpLocks noChangeShapeType="1"/>
              <a:stCxn id="16" idx="2"/>
              <a:endCxn id="18" idx="0"/>
            </p:cNvCxnSpPr>
            <p:nvPr/>
          </p:nvCxnSpPr>
          <p:spPr bwMode="auto">
            <a:xfrm flipH="1">
              <a:off x="2712" y="3216"/>
              <a:ext cx="600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AutoShape 29"/>
            <p:cNvCxnSpPr>
              <a:cxnSpLocks noChangeShapeType="1"/>
              <a:stCxn id="13" idx="2"/>
              <a:endCxn id="18" idx="0"/>
            </p:cNvCxnSpPr>
            <p:nvPr/>
          </p:nvCxnSpPr>
          <p:spPr bwMode="auto">
            <a:xfrm flipH="1">
              <a:off x="2712" y="3216"/>
              <a:ext cx="1224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FUNCIONES INCLUDE Y REQUIRE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83722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867246" y="1183438"/>
            <a:ext cx="7020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400" b="1" kern="0" dirty="0" smtClean="0">
                <a:solidFill>
                  <a:srgbClr val="000000"/>
                </a:solidFill>
              </a:rPr>
              <a:t>EJEMPLO</a:t>
            </a:r>
            <a:endParaRPr lang="es-ES" sz="2400" b="1" kern="0" dirty="0">
              <a:solidFill>
                <a:srgbClr val="000000"/>
              </a:solidFill>
            </a:endParaRPr>
          </a:p>
        </p:txBody>
      </p:sp>
      <p:graphicFrame>
        <p:nvGraphicFramePr>
          <p:cNvPr id="29" name="Group 4"/>
          <p:cNvGraphicFramePr>
            <a:graphicFrameLocks/>
          </p:cNvGraphicFramePr>
          <p:nvPr/>
        </p:nvGraphicFramePr>
        <p:xfrm>
          <a:off x="2286000" y="1692044"/>
          <a:ext cx="7467600" cy="5023104"/>
        </p:xfrm>
        <a:graphic>
          <a:graphicData uri="http://schemas.openxmlformats.org/drawingml/2006/table">
            <a:tbl>
              <a:tblPr/>
              <a:tblGrid>
                <a:gridCol w="7467600"/>
              </a:tblGrid>
              <a:tr h="16655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&lt;html&gt;&lt;head&gt;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&lt;title&gt;UCR Webmaster Support Group&lt;/title&gt;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&lt;link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="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stylesheet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" type="text/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css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"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href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=“mycssfile.css"&gt;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&lt;/head&gt;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&lt;table width=80% height=30&gt;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&gt;&lt;td&gt;	&lt;div align=center&gt; Page Title &lt;/div&gt;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&lt;/td&gt;&lt;/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&gt;&lt;/table&gt; </a:t>
                      </a:r>
                    </a:p>
                  </a:txBody>
                  <a:tcPr marL="411480" marT="320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8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&lt;table width=80% height=30&gt;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&gt;&lt;td&gt;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&lt;div align=center&gt; UC Riverside Department&lt;BR&gt;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&lt;a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href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=mailto:someuser@ucr.edu&gt;someuser@ucr.edu&lt;/a&gt;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&lt;/div&gt;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&lt;/td&gt;&lt;/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&gt;&lt;/table&gt;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&lt;/html&gt;</a:t>
                      </a:r>
                    </a:p>
                  </a:txBody>
                  <a:tcPr marL="411480" marT="320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6 CuadroTexto"/>
          <p:cNvSpPr txBox="1">
            <a:spLocks noChangeArrowheads="1"/>
          </p:cNvSpPr>
          <p:nvPr/>
        </p:nvSpPr>
        <p:spPr bwMode="auto">
          <a:xfrm>
            <a:off x="6524629" y="1785926"/>
            <a:ext cx="3203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dirty="0"/>
              <a:t>Cabecera.html</a:t>
            </a:r>
          </a:p>
        </p:txBody>
      </p:sp>
      <p:sp>
        <p:nvSpPr>
          <p:cNvPr id="31" name="6 CuadroTexto"/>
          <p:cNvSpPr txBox="1">
            <a:spLocks noChangeArrowheads="1"/>
          </p:cNvSpPr>
          <p:nvPr/>
        </p:nvSpPr>
        <p:spPr bwMode="auto">
          <a:xfrm>
            <a:off x="6607202" y="4286256"/>
            <a:ext cx="25606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b="1" dirty="0"/>
              <a:t>Pie.html</a:t>
            </a:r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FUNCIONES INCLUDE Y REQUIRE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41126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90600" y="1143000"/>
            <a:ext cx="10668000" cy="5486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57188" indent="-357188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r>
              <a:rPr lang="es-ES_tradnl" sz="2700" dirty="0"/>
              <a:t>Existen muchas bibliotecas de funciones en PHP</a:t>
            </a:r>
          </a:p>
          <a:p>
            <a:pPr marL="357188" indent="-357188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r>
              <a:rPr lang="es-ES_tradnl" sz="2700" dirty="0"/>
              <a:t>Algunos ejemplos:</a:t>
            </a:r>
          </a:p>
          <a:p>
            <a:pPr marL="1073150" lvl="1" indent="-35718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700" dirty="0"/>
              <a:t>Funciones de manipulación de cadenas</a:t>
            </a:r>
          </a:p>
          <a:p>
            <a:pPr marL="1073150" lvl="1" indent="-35718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700" dirty="0"/>
              <a:t>Funciones de fecha y hora</a:t>
            </a:r>
          </a:p>
          <a:p>
            <a:pPr marL="1073150" lvl="1" indent="-35718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700" dirty="0"/>
              <a:t>Funciones de </a:t>
            </a:r>
            <a:r>
              <a:rPr lang="es-ES_tradnl" sz="2700" dirty="0" err="1"/>
              <a:t>arrays</a:t>
            </a:r>
            <a:endParaRPr lang="es-ES_tradnl" sz="2700" dirty="0"/>
          </a:p>
          <a:p>
            <a:pPr marL="1073150" lvl="1" indent="-35718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700" dirty="0"/>
              <a:t>Funciones de ficheros</a:t>
            </a:r>
          </a:p>
          <a:p>
            <a:pPr marL="1073150" lvl="1" indent="-35718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700" dirty="0"/>
              <a:t>Funciones matemáticas</a:t>
            </a:r>
          </a:p>
          <a:p>
            <a:pPr marL="1073150" lvl="1" indent="-35718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700" dirty="0"/>
              <a:t>Funciones de bases de datos</a:t>
            </a:r>
          </a:p>
          <a:p>
            <a:pPr marL="1073150" lvl="1" indent="-35718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700" dirty="0"/>
              <a:t>Funciones de red</a:t>
            </a:r>
          </a:p>
          <a:p>
            <a:pPr marL="357188" indent="-357188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r>
              <a:rPr lang="es-ES_tradnl" sz="2700" dirty="0"/>
              <a:t>Algunas bibliotecas requieren la instalación de componentes adicionales</a:t>
            </a:r>
          </a:p>
          <a:p>
            <a:pPr marL="357188" indent="-357188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r>
              <a:rPr lang="es-ES_tradnl" sz="2700" dirty="0"/>
              <a:t>Todas las funciones de biblioteca están comentadas en la documentación de PHP</a:t>
            </a: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BIBLIOTECA DE FUNCIONES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98567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219200"/>
            <a:ext cx="11049000" cy="5257800"/>
          </a:xfrm>
          <a:prstGeom prst="rect">
            <a:avLst/>
          </a:prstGeom>
        </p:spPr>
        <p:txBody>
          <a:bodyPr/>
          <a:lstStyle/>
          <a:p>
            <a:pPr marL="357188" indent="-357188">
              <a:spcBef>
                <a:spcPts val="1200"/>
              </a:spcBef>
              <a:buClr>
                <a:schemeClr val="accent1"/>
              </a:buClr>
              <a:buSzPct val="80000"/>
              <a:defRPr/>
            </a:pPr>
            <a:r>
              <a:rPr lang="es-ES_tradnl" sz="2800" u="sng" dirty="0">
                <a:solidFill>
                  <a:srgbClr val="FF0000"/>
                </a:solidFill>
              </a:rPr>
              <a:t>Funciones de manipulación de cadenas</a:t>
            </a:r>
          </a:p>
          <a:p>
            <a:pPr marL="673100" indent="-357188">
              <a:spcBef>
                <a:spcPts val="1200"/>
              </a:spcBef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r>
              <a:rPr lang="es-ES_tradnl" sz="2800" dirty="0" err="1">
                <a:solidFill>
                  <a:schemeClr val="accent6"/>
                </a:solidFill>
              </a:rPr>
              <a:t>explode</a:t>
            </a:r>
            <a:r>
              <a:rPr lang="es-ES_tradnl" sz="2800" dirty="0">
                <a:solidFill>
                  <a:schemeClr val="accent6"/>
                </a:solidFill>
              </a:rPr>
              <a:t>(): </a:t>
            </a:r>
            <a:r>
              <a:rPr lang="es-ES_tradnl" sz="2800" dirty="0"/>
              <a:t>Divide una cadena en </a:t>
            </a:r>
            <a:r>
              <a:rPr lang="es-ES_tradnl" sz="2800" dirty="0" err="1"/>
              <a:t>subcadenas</a:t>
            </a:r>
            <a:endParaRPr lang="es-ES_tradnl" sz="2800" dirty="0"/>
          </a:p>
          <a:p>
            <a:pPr marL="623888" lvl="1" indent="-457200" algn="ctr">
              <a:spcBef>
                <a:spcPts val="1200"/>
              </a:spcBef>
              <a:buClr>
                <a:schemeClr val="accent2"/>
              </a:buClr>
              <a:buSzPct val="80000"/>
              <a:defRPr/>
            </a:pPr>
            <a:r>
              <a:rPr lang="es-ES" sz="2800" dirty="0">
                <a:solidFill>
                  <a:srgbClr val="FF0000"/>
                </a:solidFill>
              </a:rPr>
              <a:t>	 </a:t>
            </a:r>
            <a:r>
              <a:rPr lang="es-ES" sz="2800" dirty="0" err="1">
                <a:solidFill>
                  <a:srgbClr val="FF0000"/>
                </a:solidFill>
              </a:rPr>
              <a:t>array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explode</a:t>
            </a:r>
            <a:r>
              <a:rPr lang="es-ES" sz="2800" dirty="0">
                <a:solidFill>
                  <a:srgbClr val="FF0000"/>
                </a:solidFill>
              </a:rPr>
              <a:t> (</a:t>
            </a:r>
            <a:r>
              <a:rPr lang="es-ES" sz="2800" dirty="0" err="1">
                <a:solidFill>
                  <a:srgbClr val="FF0000"/>
                </a:solidFill>
              </a:rPr>
              <a:t>string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separator</a:t>
            </a:r>
            <a:r>
              <a:rPr lang="es-ES" sz="2800" dirty="0">
                <a:solidFill>
                  <a:srgbClr val="FF0000"/>
                </a:solidFill>
              </a:rPr>
              <a:t>, </a:t>
            </a:r>
            <a:r>
              <a:rPr lang="es-ES" sz="2800" dirty="0" err="1">
                <a:solidFill>
                  <a:srgbClr val="FF0000"/>
                </a:solidFill>
              </a:rPr>
              <a:t>string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string</a:t>
            </a:r>
            <a:r>
              <a:rPr lang="es-ES" sz="2800" dirty="0">
                <a:solidFill>
                  <a:srgbClr val="FF0000"/>
                </a:solidFill>
              </a:rPr>
              <a:t> [, </a:t>
            </a:r>
            <a:r>
              <a:rPr lang="es-ES" sz="2800" dirty="0" err="1">
                <a:solidFill>
                  <a:srgbClr val="FF0000"/>
                </a:solidFill>
              </a:rPr>
              <a:t>int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limit</a:t>
            </a:r>
            <a:r>
              <a:rPr lang="es-ES" sz="2800" dirty="0">
                <a:solidFill>
                  <a:srgbClr val="FF0000"/>
                </a:solidFill>
              </a:rPr>
              <a:t>]) </a:t>
            </a:r>
          </a:p>
          <a:p>
            <a:pPr marL="673100" indent="-357188">
              <a:spcBef>
                <a:spcPts val="1200"/>
              </a:spcBef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r>
              <a:rPr lang="es-ES" sz="2800" dirty="0" err="1">
                <a:solidFill>
                  <a:schemeClr val="accent6"/>
                </a:solidFill>
              </a:rPr>
              <a:t>rtrim</a:t>
            </a:r>
            <a:r>
              <a:rPr lang="es-ES" sz="2800" dirty="0">
                <a:solidFill>
                  <a:schemeClr val="accent6"/>
                </a:solidFill>
              </a:rPr>
              <a:t>(), </a:t>
            </a:r>
            <a:r>
              <a:rPr lang="es-ES" sz="2800" dirty="0" err="1">
                <a:solidFill>
                  <a:schemeClr val="accent6"/>
                </a:solidFill>
              </a:rPr>
              <a:t>ltrim</a:t>
            </a:r>
            <a:r>
              <a:rPr lang="es-ES" sz="2800" dirty="0">
                <a:solidFill>
                  <a:schemeClr val="accent6"/>
                </a:solidFill>
              </a:rPr>
              <a:t>(), </a:t>
            </a:r>
            <a:r>
              <a:rPr lang="es-ES" sz="2800" dirty="0" err="1">
                <a:solidFill>
                  <a:schemeClr val="accent6"/>
                </a:solidFill>
              </a:rPr>
              <a:t>trim</a:t>
            </a:r>
            <a:r>
              <a:rPr lang="es-ES" sz="2800" dirty="0">
                <a:solidFill>
                  <a:schemeClr val="accent6"/>
                </a:solidFill>
              </a:rPr>
              <a:t>(): </a:t>
            </a:r>
            <a:r>
              <a:rPr lang="es-ES_tradnl" sz="2800" dirty="0"/>
              <a:t>Eliminan caracteres a la derecha, a la izquierda o por ambos lados de una cadena.</a:t>
            </a:r>
            <a:r>
              <a:rPr lang="es-ES_tradnl" sz="2800" dirty="0">
                <a:solidFill>
                  <a:schemeClr val="accent6"/>
                </a:solidFill>
              </a:rPr>
              <a:t>	</a:t>
            </a:r>
            <a:r>
              <a:rPr lang="es-ES" sz="2800" dirty="0">
                <a:solidFill>
                  <a:schemeClr val="accent6"/>
                </a:solidFill>
              </a:rPr>
              <a:t> </a:t>
            </a:r>
          </a:p>
          <a:p>
            <a:pPr marL="673100" indent="-357188">
              <a:spcBef>
                <a:spcPts val="1200"/>
              </a:spcBef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r>
              <a:rPr lang="es-ES_tradnl" sz="2800" dirty="0" err="1">
                <a:solidFill>
                  <a:schemeClr val="accent6"/>
                </a:solidFill>
              </a:rPr>
              <a:t>strstr</a:t>
            </a:r>
            <a:r>
              <a:rPr lang="es-ES_tradnl" sz="2800" dirty="0">
                <a:solidFill>
                  <a:schemeClr val="accent6"/>
                </a:solidFill>
              </a:rPr>
              <a:t>(): </a:t>
            </a:r>
            <a:r>
              <a:rPr lang="es-ES_tradnl" sz="2800" dirty="0"/>
              <a:t>Busca la 1º ocurrencia de una </a:t>
            </a:r>
            <a:r>
              <a:rPr lang="es-ES_tradnl" sz="2800" dirty="0" err="1"/>
              <a:t>subcadena</a:t>
            </a:r>
            <a:endParaRPr lang="es-ES_tradnl" sz="2800" dirty="0"/>
          </a:p>
          <a:p>
            <a:pPr marL="673100" indent="-357188">
              <a:spcBef>
                <a:spcPts val="1200"/>
              </a:spcBef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r>
              <a:rPr lang="es-ES_tradnl" sz="2800" dirty="0" err="1">
                <a:solidFill>
                  <a:schemeClr val="accent6"/>
                </a:solidFill>
              </a:rPr>
              <a:t>strtolower</a:t>
            </a:r>
            <a:r>
              <a:rPr lang="es-ES_tradnl" sz="2800" dirty="0">
                <a:solidFill>
                  <a:schemeClr val="accent6"/>
                </a:solidFill>
              </a:rPr>
              <a:t>() / </a:t>
            </a:r>
            <a:r>
              <a:rPr lang="es-ES_tradnl" sz="2800" dirty="0" err="1">
                <a:solidFill>
                  <a:schemeClr val="accent6"/>
                </a:solidFill>
              </a:rPr>
              <a:t>strtoupper</a:t>
            </a:r>
            <a:r>
              <a:rPr lang="es-ES_tradnl" sz="2800" dirty="0">
                <a:solidFill>
                  <a:schemeClr val="accent6"/>
                </a:solidFill>
              </a:rPr>
              <a:t>(): </a:t>
            </a:r>
            <a:r>
              <a:rPr lang="es-ES_tradnl" sz="2800" dirty="0"/>
              <a:t>Convierte una cadena a minúscula / mayúscula</a:t>
            </a:r>
          </a:p>
          <a:p>
            <a:pPr marL="673100" indent="-357188">
              <a:spcBef>
                <a:spcPts val="1200"/>
              </a:spcBef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r>
              <a:rPr lang="es-ES_tradnl" sz="2800" dirty="0" err="1">
                <a:solidFill>
                  <a:schemeClr val="accent6"/>
                </a:solidFill>
              </a:rPr>
              <a:t>strcmp</a:t>
            </a:r>
            <a:r>
              <a:rPr lang="es-ES_tradnl" sz="2800" dirty="0">
                <a:solidFill>
                  <a:schemeClr val="accent6"/>
                </a:solidFill>
              </a:rPr>
              <a:t>() / </a:t>
            </a:r>
            <a:r>
              <a:rPr lang="es-ES_tradnl" sz="2800" dirty="0" err="1">
                <a:solidFill>
                  <a:schemeClr val="accent6"/>
                </a:solidFill>
              </a:rPr>
              <a:t>strcasecmp</a:t>
            </a:r>
            <a:r>
              <a:rPr lang="es-ES_tradnl" sz="2800" dirty="0">
                <a:solidFill>
                  <a:schemeClr val="accent6"/>
                </a:solidFill>
              </a:rPr>
              <a:t>(): </a:t>
            </a:r>
            <a:r>
              <a:rPr lang="es-ES_tradnl" sz="2800" dirty="0"/>
              <a:t>Compara dos cadenas con/sin distinción de mayúsculas</a:t>
            </a:r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BIBLIOTECA DE FUNCIONES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68417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90600" y="1219200"/>
            <a:ext cx="10744200" cy="4419600"/>
          </a:xfrm>
          <a:prstGeom prst="rect">
            <a:avLst/>
          </a:prstGeom>
        </p:spPr>
        <p:txBody>
          <a:bodyPr/>
          <a:lstStyle/>
          <a:p>
            <a:pPr marL="357188" indent="-357188">
              <a:spcBef>
                <a:spcPts val="1800"/>
              </a:spcBef>
              <a:buClr>
                <a:schemeClr val="accent1"/>
              </a:buClr>
              <a:buSzPct val="80000"/>
              <a:defRPr/>
            </a:pPr>
            <a:r>
              <a:rPr lang="es-ES_tradnl" sz="2800" u="sng" dirty="0">
                <a:solidFill>
                  <a:srgbClr val="FF0000"/>
                </a:solidFill>
              </a:rPr>
              <a:t>Funciones de manipulación de cadenas</a:t>
            </a:r>
          </a:p>
          <a:p>
            <a:pPr marL="673100" indent="-357188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r>
              <a:rPr lang="es-ES_tradnl" sz="2800" dirty="0" err="1">
                <a:solidFill>
                  <a:schemeClr val="accent6"/>
                </a:solidFill>
              </a:rPr>
              <a:t>strlen</a:t>
            </a:r>
            <a:r>
              <a:rPr lang="es-ES_tradnl" sz="2800" dirty="0">
                <a:solidFill>
                  <a:schemeClr val="accent6"/>
                </a:solidFill>
              </a:rPr>
              <a:t>(): </a:t>
            </a:r>
            <a:r>
              <a:rPr lang="es-ES_tradnl" sz="2800" dirty="0"/>
              <a:t>Calcula la longitud de u</a:t>
            </a:r>
            <a:r>
              <a:rPr lang="es-ES" sz="2800" dirty="0"/>
              <a:t>na cadena</a:t>
            </a:r>
          </a:p>
          <a:p>
            <a:pPr marL="673100" indent="-357188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r>
              <a:rPr lang="es-ES" sz="2800" dirty="0" err="1">
                <a:solidFill>
                  <a:schemeClr val="accent6"/>
                </a:solidFill>
              </a:rPr>
              <a:t>str_split</a:t>
            </a:r>
            <a:r>
              <a:rPr lang="es-ES" sz="2800" dirty="0">
                <a:solidFill>
                  <a:schemeClr val="accent6"/>
                </a:solidFill>
              </a:rPr>
              <a:t>():</a:t>
            </a:r>
            <a:r>
              <a:rPr lang="es-ES" sz="2800" dirty="0"/>
              <a:t> Convierte un </a:t>
            </a:r>
            <a:r>
              <a:rPr lang="es-ES" sz="2800" dirty="0" err="1"/>
              <a:t>string</a:t>
            </a:r>
            <a:r>
              <a:rPr lang="es-ES" sz="2800" dirty="0"/>
              <a:t> en un </a:t>
            </a:r>
            <a:r>
              <a:rPr lang="es-ES" sz="2800" dirty="0" err="1"/>
              <a:t>array</a:t>
            </a:r>
            <a:endParaRPr lang="es-ES" sz="2800" dirty="0"/>
          </a:p>
          <a:p>
            <a:pPr marL="673100" indent="-357188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r>
              <a:rPr lang="es-ES" sz="2800" dirty="0" err="1">
                <a:solidFill>
                  <a:schemeClr val="accent6"/>
                </a:solidFill>
              </a:rPr>
              <a:t>strpbrk</a:t>
            </a:r>
            <a:r>
              <a:rPr lang="es-ES" sz="2800" dirty="0">
                <a:solidFill>
                  <a:schemeClr val="accent6"/>
                </a:solidFill>
              </a:rPr>
              <a:t>():</a:t>
            </a:r>
            <a:r>
              <a:rPr lang="es-ES" sz="2800" dirty="0"/>
              <a:t> Busca una cadena por cualquiera de los elementos de un conjunto de caracteres </a:t>
            </a:r>
          </a:p>
          <a:p>
            <a:pPr marL="673100" indent="-357188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r>
              <a:rPr lang="es-ES" sz="2800" dirty="0" err="1">
                <a:solidFill>
                  <a:schemeClr val="accent6"/>
                </a:solidFill>
              </a:rPr>
              <a:t>substr_compare</a:t>
            </a:r>
            <a:r>
              <a:rPr lang="es-ES" sz="2800" dirty="0">
                <a:solidFill>
                  <a:schemeClr val="accent6"/>
                </a:solidFill>
              </a:rPr>
              <a:t>():</a:t>
            </a:r>
            <a:r>
              <a:rPr lang="es-ES" sz="2800" dirty="0"/>
              <a:t> Comparación segura a nivel binario de 2 o más </a:t>
            </a:r>
            <a:r>
              <a:rPr lang="es-ES" sz="2800" dirty="0" err="1"/>
              <a:t>strings</a:t>
            </a:r>
            <a:r>
              <a:rPr lang="es-ES" sz="2800" dirty="0"/>
              <a:t> desde un offset hasta la longitud de caracteres</a:t>
            </a:r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BIBLIOTECA DE FUNCIONES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6470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1219200"/>
            <a:ext cx="11049000" cy="5334000"/>
          </a:xfrm>
          <a:prstGeom prst="rect">
            <a:avLst/>
          </a:prstGeom>
        </p:spPr>
        <p:txBody>
          <a:bodyPr/>
          <a:lstStyle/>
          <a:p>
            <a:pPr marL="357188" indent="-357188"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es-ES_tradnl" sz="2800" u="sng" dirty="0">
                <a:solidFill>
                  <a:srgbClr val="FF0000"/>
                </a:solidFill>
              </a:rPr>
              <a:t>Funciones de </a:t>
            </a:r>
            <a:r>
              <a:rPr lang="es-ES_tradnl" sz="2800" u="sng" dirty="0" err="1">
                <a:solidFill>
                  <a:srgbClr val="FF0000"/>
                </a:solidFill>
              </a:rPr>
              <a:t>arrays</a:t>
            </a:r>
            <a:endParaRPr lang="es-ES_tradnl" sz="2800" u="sng" dirty="0">
              <a:solidFill>
                <a:srgbClr val="FF0000"/>
              </a:solidFill>
            </a:endParaRPr>
          </a:p>
          <a:p>
            <a:pPr marL="617538" lvl="1" indent="-357188"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800" dirty="0" err="1">
                <a:solidFill>
                  <a:schemeClr val="accent6"/>
                </a:solidFill>
              </a:rPr>
              <a:t>array_count_values</a:t>
            </a:r>
            <a:r>
              <a:rPr lang="es-ES_tradnl" sz="2800" dirty="0">
                <a:solidFill>
                  <a:schemeClr val="accent6"/>
                </a:solidFill>
              </a:rPr>
              <a:t>(): </a:t>
            </a:r>
            <a:r>
              <a:rPr lang="es-ES_tradnl" sz="2800" dirty="0"/>
              <a:t>Calcula la frecuencia de cada uno de los </a:t>
            </a:r>
            <a:r>
              <a:rPr lang="es-ES" sz="2800" dirty="0"/>
              <a:t>elementos de un </a:t>
            </a:r>
            <a:r>
              <a:rPr lang="es-ES" sz="2800" dirty="0" err="1"/>
              <a:t>array</a:t>
            </a:r>
            <a:endParaRPr lang="es-ES" sz="2800" dirty="0"/>
          </a:p>
          <a:p>
            <a:pPr marL="617538" lvl="1" indent="-357188"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" sz="2800" dirty="0" err="1">
                <a:solidFill>
                  <a:schemeClr val="accent6"/>
                </a:solidFill>
              </a:rPr>
              <a:t>array_search</a:t>
            </a:r>
            <a:r>
              <a:rPr lang="es-ES" sz="2800" dirty="0">
                <a:solidFill>
                  <a:schemeClr val="accent6"/>
                </a:solidFill>
              </a:rPr>
              <a:t>(): </a:t>
            </a:r>
            <a:r>
              <a:rPr lang="es-ES" sz="2800" dirty="0"/>
              <a:t>Busca un elemento en un </a:t>
            </a:r>
            <a:r>
              <a:rPr lang="es-ES" sz="2800" dirty="0" err="1"/>
              <a:t>array</a:t>
            </a:r>
            <a:endParaRPr lang="es-ES" sz="2800" dirty="0"/>
          </a:p>
          <a:p>
            <a:pPr marL="617538" lvl="1" indent="-357188"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" sz="2800" dirty="0" err="1">
                <a:solidFill>
                  <a:schemeClr val="accent6"/>
                </a:solidFill>
              </a:rPr>
              <a:t>count</a:t>
            </a:r>
            <a:r>
              <a:rPr lang="es-ES" sz="2800" dirty="0">
                <a:solidFill>
                  <a:schemeClr val="accent6"/>
                </a:solidFill>
              </a:rPr>
              <a:t>():</a:t>
            </a:r>
            <a:r>
              <a:rPr lang="es-ES" sz="2800" dirty="0"/>
              <a:t> Cuenta los elementos de un </a:t>
            </a:r>
            <a:r>
              <a:rPr lang="es-ES" sz="2800" dirty="0" err="1"/>
              <a:t>array</a:t>
            </a:r>
            <a:endParaRPr lang="es-ES" sz="2800" dirty="0"/>
          </a:p>
          <a:p>
            <a:pPr marL="617538" lvl="1" indent="-357188"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" sz="2800" dirty="0" err="1">
                <a:solidFill>
                  <a:schemeClr val="accent6"/>
                </a:solidFill>
              </a:rPr>
              <a:t>sort</a:t>
            </a:r>
            <a:r>
              <a:rPr lang="es-ES" sz="2800" dirty="0">
                <a:solidFill>
                  <a:schemeClr val="accent6"/>
                </a:solidFill>
              </a:rPr>
              <a:t>(), </a:t>
            </a:r>
            <a:r>
              <a:rPr lang="es-ES" sz="2800" dirty="0" err="1">
                <a:solidFill>
                  <a:schemeClr val="accent6"/>
                </a:solidFill>
              </a:rPr>
              <a:t>rsort</a:t>
            </a:r>
            <a:r>
              <a:rPr lang="es-ES" sz="2800" dirty="0">
                <a:solidFill>
                  <a:schemeClr val="accent6"/>
                </a:solidFill>
              </a:rPr>
              <a:t>():</a:t>
            </a:r>
            <a:r>
              <a:rPr lang="es-ES" sz="2800" dirty="0"/>
              <a:t> Ordena y </a:t>
            </a:r>
            <a:r>
              <a:rPr lang="es-ES" sz="2800" dirty="0" err="1"/>
              <a:t>reindexa</a:t>
            </a:r>
            <a:r>
              <a:rPr lang="es-ES" sz="2800" dirty="0"/>
              <a:t> un </a:t>
            </a:r>
            <a:r>
              <a:rPr lang="es-ES" sz="2800" dirty="0" err="1"/>
              <a:t>array</a:t>
            </a:r>
            <a:r>
              <a:rPr lang="es-ES" sz="2800" dirty="0"/>
              <a:t> (r=decreciente)</a:t>
            </a:r>
          </a:p>
          <a:p>
            <a:pPr marL="617538" lvl="1" indent="-357188"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" sz="2800" dirty="0" err="1">
                <a:solidFill>
                  <a:schemeClr val="accent6"/>
                </a:solidFill>
              </a:rPr>
              <a:t>ksort</a:t>
            </a:r>
            <a:r>
              <a:rPr lang="es-ES" sz="2800" dirty="0">
                <a:solidFill>
                  <a:schemeClr val="accent6"/>
                </a:solidFill>
              </a:rPr>
              <a:t>(), </a:t>
            </a:r>
            <a:r>
              <a:rPr lang="es-ES" sz="2800" dirty="0" err="1">
                <a:solidFill>
                  <a:schemeClr val="accent6"/>
                </a:solidFill>
              </a:rPr>
              <a:t>krsort</a:t>
            </a:r>
            <a:r>
              <a:rPr lang="es-ES" sz="2800" dirty="0">
                <a:solidFill>
                  <a:schemeClr val="accent6"/>
                </a:solidFill>
              </a:rPr>
              <a:t>():</a:t>
            </a:r>
            <a:r>
              <a:rPr lang="es-ES" sz="2800" dirty="0"/>
              <a:t> Ordena por claves un </a:t>
            </a:r>
            <a:r>
              <a:rPr lang="es-ES" sz="2800" dirty="0" err="1"/>
              <a:t>array</a:t>
            </a:r>
            <a:r>
              <a:rPr lang="es-ES" sz="2800" dirty="0"/>
              <a:t> (r=decreciente)</a:t>
            </a:r>
          </a:p>
          <a:p>
            <a:pPr marL="617538" lvl="1" indent="-357188"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" sz="2800" dirty="0" err="1">
                <a:solidFill>
                  <a:schemeClr val="accent6"/>
                </a:solidFill>
              </a:rPr>
              <a:t>array_combine</a:t>
            </a:r>
            <a:r>
              <a:rPr lang="es-ES" sz="2800" dirty="0">
                <a:solidFill>
                  <a:schemeClr val="accent6"/>
                </a:solidFill>
              </a:rPr>
              <a:t>(): </a:t>
            </a:r>
            <a:r>
              <a:rPr lang="es-ES" sz="2800" dirty="0"/>
              <a:t>Crea un </a:t>
            </a:r>
            <a:r>
              <a:rPr lang="es-ES" sz="2800" dirty="0" err="1"/>
              <a:t>array</a:t>
            </a:r>
            <a:r>
              <a:rPr lang="es-ES" sz="2800" dirty="0"/>
              <a:t> usando un </a:t>
            </a:r>
            <a:r>
              <a:rPr lang="es-ES" sz="2800" dirty="0" err="1"/>
              <a:t>array</a:t>
            </a:r>
            <a:r>
              <a:rPr lang="es-ES" sz="2800" dirty="0"/>
              <a:t> por claves y otro por sus valores</a:t>
            </a:r>
          </a:p>
          <a:p>
            <a:pPr marL="617538" lvl="1" indent="-357188"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" sz="2800" dirty="0" err="1">
                <a:solidFill>
                  <a:schemeClr val="accent6"/>
                </a:solidFill>
              </a:rPr>
              <a:t>array_walk_recursive</a:t>
            </a:r>
            <a:r>
              <a:rPr lang="es-ES" sz="2800" dirty="0">
                <a:solidFill>
                  <a:schemeClr val="accent6"/>
                </a:solidFill>
              </a:rPr>
              <a:t>():</a:t>
            </a:r>
            <a:r>
              <a:rPr lang="es-ES" sz="2800" dirty="0"/>
              <a:t> Aplica una función de usuario recursivamente a cada miembro de un </a:t>
            </a:r>
            <a:r>
              <a:rPr lang="es-ES" sz="2800" dirty="0" err="1"/>
              <a:t>array</a:t>
            </a:r>
            <a:r>
              <a:rPr lang="es-ES" sz="2800" dirty="0"/>
              <a:t> </a:t>
            </a:r>
          </a:p>
          <a:p>
            <a:pPr marL="457200" indent="-457200">
              <a:lnSpc>
                <a:spcPct val="8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endParaRPr lang="en-US" sz="2800" b="1" dirty="0"/>
          </a:p>
          <a:p>
            <a:pPr marL="1073150" lvl="1" indent="-357188"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endParaRPr lang="es-ES_tradnl" sz="2800" dirty="0"/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BIBLIOTECA DE FUNCIONES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74631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66800" y="1219200"/>
            <a:ext cx="10668000" cy="5257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57188" indent="-357188"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es-ES_tradnl" sz="2500" u="sng" dirty="0">
                <a:solidFill>
                  <a:srgbClr val="FF0000"/>
                </a:solidFill>
              </a:rPr>
              <a:t>Funciones de fecha y hora</a:t>
            </a:r>
          </a:p>
          <a:p>
            <a:pPr marL="314325" indent="-357188"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r>
              <a:rPr lang="es-ES_tradnl" sz="2500" dirty="0">
                <a:solidFill>
                  <a:schemeClr val="accent6"/>
                </a:solidFill>
              </a:rPr>
              <a:t>date(): </a:t>
            </a:r>
            <a:r>
              <a:rPr lang="es-ES_tradnl" sz="2500" dirty="0"/>
              <a:t>Formatea una fecha según un formato dado</a:t>
            </a:r>
          </a:p>
          <a:p>
            <a:pPr marL="1082675" indent="-457200"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es-ES" sz="2500" dirty="0"/>
              <a:t>	$fecha = date ("j/n/Y H:i");</a:t>
            </a:r>
          </a:p>
          <a:p>
            <a:pPr marL="1082675" indent="-457200"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es-ES" sz="2500" dirty="0"/>
              <a:t>	</a:t>
            </a:r>
            <a:r>
              <a:rPr lang="es-ES" sz="2500" dirty="0" err="1"/>
              <a:t>print</a:t>
            </a:r>
            <a:r>
              <a:rPr lang="es-ES" sz="2500" dirty="0"/>
              <a:t> ("$fecha"); </a:t>
            </a:r>
            <a:r>
              <a:rPr lang="es-ES" sz="2500" dirty="0">
                <a:sym typeface="Wingdings" pitchFamily="2" charset="2"/>
              </a:rPr>
              <a:t></a:t>
            </a:r>
            <a:r>
              <a:rPr lang="es-ES" sz="2500" dirty="0"/>
              <a:t>	Resultado: 26/9/2005 17:36 </a:t>
            </a:r>
            <a:endParaRPr lang="es-ES_tradnl" sz="2500" dirty="0"/>
          </a:p>
          <a:p>
            <a:pPr marL="314325" indent="-357188"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r>
              <a:rPr lang="es-ES_tradnl" sz="2500" dirty="0" err="1">
                <a:solidFill>
                  <a:schemeClr val="accent6"/>
                </a:solidFill>
              </a:rPr>
              <a:t>strtotime</a:t>
            </a:r>
            <a:r>
              <a:rPr lang="es-ES_tradnl" sz="2500" dirty="0">
                <a:solidFill>
                  <a:schemeClr val="accent6"/>
                </a:solidFill>
              </a:rPr>
              <a:t>(): </a:t>
            </a:r>
            <a:r>
              <a:rPr lang="es-ES_tradnl" sz="2500" dirty="0"/>
              <a:t>Convierte una fecha en un </a:t>
            </a:r>
            <a:r>
              <a:rPr lang="es-ES_tradnl" sz="2500" i="1" dirty="0" err="1"/>
              <a:t>timestamp</a:t>
            </a:r>
            <a:r>
              <a:rPr lang="es-ES_tradnl" sz="2500" dirty="0"/>
              <a:t> de UNIX</a:t>
            </a:r>
          </a:p>
          <a:p>
            <a:pPr marL="1082675" indent="-457200"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es-ES" sz="2500" dirty="0"/>
              <a:t>	$fecha = date ("j/n/Y", </a:t>
            </a:r>
            <a:r>
              <a:rPr lang="es-ES" sz="2500" dirty="0" err="1"/>
              <a:t>strtotime</a:t>
            </a:r>
            <a:r>
              <a:rPr lang="es-ES" sz="2500" dirty="0"/>
              <a:t>(“5 </a:t>
            </a:r>
            <a:r>
              <a:rPr lang="es-ES" sz="2500" dirty="0" err="1"/>
              <a:t>april</a:t>
            </a:r>
            <a:r>
              <a:rPr lang="es-ES" sz="2500" dirty="0"/>
              <a:t> 2001"));</a:t>
            </a:r>
          </a:p>
          <a:p>
            <a:pPr marL="1082675" indent="-457200"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es-ES" sz="2500" dirty="0"/>
              <a:t>	</a:t>
            </a:r>
            <a:r>
              <a:rPr lang="es-ES" sz="2500" dirty="0" err="1"/>
              <a:t>print</a:t>
            </a:r>
            <a:r>
              <a:rPr lang="es-ES" sz="2500" dirty="0"/>
              <a:t> ("$fecha"); </a:t>
            </a:r>
            <a:r>
              <a:rPr lang="es-ES" sz="2500" dirty="0">
                <a:sym typeface="Wingdings" pitchFamily="2" charset="2"/>
              </a:rPr>
              <a:t> </a:t>
            </a:r>
            <a:r>
              <a:rPr lang="es-ES_tradnl" sz="2500" dirty="0"/>
              <a:t>Resultado:</a:t>
            </a:r>
            <a:r>
              <a:rPr lang="es-ES" sz="2500" dirty="0"/>
              <a:t> 5/4/2001</a:t>
            </a:r>
          </a:p>
          <a:p>
            <a:pPr marL="457200" indent="-457200"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r>
              <a:rPr lang="es-ES" sz="2500" dirty="0" err="1"/>
              <a:t>idate</a:t>
            </a:r>
            <a:r>
              <a:rPr lang="es-ES" sz="2500" dirty="0"/>
              <a:t>(): Devuelve una fecha y hora como un entero </a:t>
            </a:r>
          </a:p>
          <a:p>
            <a:pPr marL="457200" indent="-457200"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r>
              <a:rPr lang="es-ES" sz="2500" dirty="0" err="1">
                <a:solidFill>
                  <a:schemeClr val="accent6"/>
                </a:solidFill>
              </a:rPr>
              <a:t>date_sunset</a:t>
            </a:r>
            <a:r>
              <a:rPr lang="es-ES" sz="2500" dirty="0">
                <a:solidFill>
                  <a:schemeClr val="accent6"/>
                </a:solidFill>
              </a:rPr>
              <a:t>(): </a:t>
            </a:r>
            <a:r>
              <a:rPr lang="es-ES" sz="2500" dirty="0"/>
              <a:t>Devuelve la hora de la puesta de sol para un </a:t>
            </a:r>
            <a:r>
              <a:rPr lang="es-ES" sz="2500" dirty="0" err="1"/>
              <a:t>dia</a:t>
            </a:r>
            <a:r>
              <a:rPr lang="es-ES" sz="2500" dirty="0"/>
              <a:t> y localización  </a:t>
            </a:r>
          </a:p>
          <a:p>
            <a:pPr marL="457200" indent="-457200"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r>
              <a:rPr lang="es-ES" sz="2500" dirty="0" err="1">
                <a:solidFill>
                  <a:schemeClr val="accent6"/>
                </a:solidFill>
              </a:rPr>
              <a:t>date_sunrise</a:t>
            </a:r>
            <a:r>
              <a:rPr lang="es-ES" sz="2500" dirty="0">
                <a:solidFill>
                  <a:schemeClr val="accent6"/>
                </a:solidFill>
              </a:rPr>
              <a:t>(): </a:t>
            </a:r>
            <a:r>
              <a:rPr lang="es-ES" sz="2500" dirty="0" err="1"/>
              <a:t>Idem</a:t>
            </a:r>
            <a:r>
              <a:rPr lang="es-ES" sz="2500" dirty="0"/>
              <a:t> para la hora de salida del sol </a:t>
            </a:r>
          </a:p>
          <a:p>
            <a:pPr marL="457200" indent="-457200"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r>
              <a:rPr lang="es-ES" sz="2500" dirty="0" err="1">
                <a:solidFill>
                  <a:schemeClr val="accent6"/>
                </a:solidFill>
              </a:rPr>
              <a:t>time_nanosleep</a:t>
            </a:r>
            <a:r>
              <a:rPr lang="es-ES" sz="2500" dirty="0">
                <a:solidFill>
                  <a:schemeClr val="accent6"/>
                </a:solidFill>
              </a:rPr>
              <a:t>(): </a:t>
            </a:r>
            <a:r>
              <a:rPr lang="es-ES" sz="2500" dirty="0"/>
              <a:t>Retarda un numero de nano segundos</a:t>
            </a:r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BIBLIOTECA DE FUNCIONES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5497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43"/>
          <p:cNvGraphicFramePr>
            <a:graphicFrameLocks/>
          </p:cNvGraphicFramePr>
          <p:nvPr/>
        </p:nvGraphicFramePr>
        <p:xfrm>
          <a:off x="3792538" y="2605427"/>
          <a:ext cx="4953000" cy="1828800"/>
        </p:xfrm>
        <a:graphic>
          <a:graphicData uri="http://schemas.openxmlformats.org/drawingml/2006/table">
            <a:tbl>
              <a:tblPr/>
              <a:tblGrid>
                <a:gridCol w="2476500"/>
                <a:gridCol w="2476500"/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‘M’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‘F’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January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‘m’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‘n’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88"/>
          <p:cNvGraphicFramePr>
            <a:graphicFrameLocks noGrp="1"/>
          </p:cNvGraphicFramePr>
          <p:nvPr/>
        </p:nvGraphicFramePr>
        <p:xfrm>
          <a:off x="2351088" y="4692990"/>
          <a:ext cx="7429500" cy="1828800"/>
        </p:xfrm>
        <a:graphic>
          <a:graphicData uri="http://schemas.openxmlformats.org/drawingml/2006/table">
            <a:tbl>
              <a:tblPr/>
              <a:tblGrid>
                <a:gridCol w="3240360"/>
                <a:gridCol w="1712640"/>
                <a:gridCol w="24765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Dia</a:t>
                      </a:r>
                      <a:r>
                        <a:rPr kumimoji="0" lang="es-ES" sz="2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del Mes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Dia del Mes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‘J’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Dia de la semana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‘l’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Monday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Día de la semana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2166910" y="1857365"/>
            <a:ext cx="700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Símbolos de formato para Date()</a:t>
            </a:r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BIBLIOTECA DE FUNCIONES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5064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4400" y="1139063"/>
            <a:ext cx="10924965" cy="271997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469900" marR="5080" indent="-4572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sz="2800" dirty="0" smtClean="0">
                <a:latin typeface="Calibri"/>
                <a:cs typeface="Calibri"/>
              </a:rPr>
              <a:t>A</a:t>
            </a:r>
            <a:r>
              <a:rPr lang="es-ES" sz="2800" dirty="0" smtClean="0">
                <a:latin typeface="Calibri"/>
                <a:cs typeface="Calibri"/>
              </a:rPr>
              <a:t>demás de </a:t>
            </a:r>
            <a:r>
              <a:rPr sz="2800" spc="-5" dirty="0" smtClean="0">
                <a:latin typeface="Calibri"/>
                <a:cs typeface="Calibri"/>
              </a:rPr>
              <a:t>l</a:t>
            </a:r>
            <a:r>
              <a:rPr lang="es-ES" sz="2800" spc="-5" dirty="0" smtClean="0">
                <a:latin typeface="Calibri"/>
                <a:cs typeface="Calibri"/>
              </a:rPr>
              <a:t>a</a:t>
            </a:r>
            <a:r>
              <a:rPr sz="2800" spc="-5" dirty="0" smtClean="0">
                <a:latin typeface="Calibri"/>
                <a:cs typeface="Calibri"/>
              </a:rPr>
              <a:t>s </a:t>
            </a:r>
            <a:r>
              <a:rPr sz="2800" spc="-5" dirty="0" err="1" smtClean="0">
                <a:latin typeface="Calibri"/>
                <a:cs typeface="Calibri"/>
              </a:rPr>
              <a:t>funcion</a:t>
            </a:r>
            <a:r>
              <a:rPr lang="es-ES" sz="2800" spc="-5" dirty="0" smtClean="0">
                <a:latin typeface="Calibri"/>
                <a:cs typeface="Calibri"/>
              </a:rPr>
              <a:t>e</a:t>
            </a:r>
            <a:r>
              <a:rPr sz="2800" spc="-5" dirty="0" smtClean="0">
                <a:latin typeface="Calibri"/>
                <a:cs typeface="Calibri"/>
              </a:rPr>
              <a:t>s </a:t>
            </a:r>
            <a:r>
              <a:rPr sz="2800" spc="-5" dirty="0">
                <a:latin typeface="Calibri"/>
                <a:cs typeface="Calibri"/>
              </a:rPr>
              <a:t>PHP </a:t>
            </a:r>
            <a:r>
              <a:rPr sz="2800" spc="-10" dirty="0" err="1" smtClean="0">
                <a:latin typeface="Calibri"/>
                <a:cs typeface="Calibri"/>
              </a:rPr>
              <a:t>incorporad</a:t>
            </a:r>
            <a:r>
              <a:rPr lang="es-ES" sz="2800" spc="-10" dirty="0" smtClean="0">
                <a:latin typeface="Calibri"/>
                <a:cs typeface="Calibri"/>
              </a:rPr>
              <a:t>a</a:t>
            </a:r>
            <a:r>
              <a:rPr sz="2800" spc="-10" dirty="0" smtClean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" dirty="0" err="1" smtClean="0">
                <a:latin typeface="Calibri"/>
                <a:cs typeface="Calibri"/>
              </a:rPr>
              <a:t>podem</a:t>
            </a:r>
            <a:r>
              <a:rPr lang="es-ES" sz="2800" spc="-5" dirty="0" smtClean="0">
                <a:latin typeface="Calibri"/>
                <a:cs typeface="Calibri"/>
              </a:rPr>
              <a:t>os</a:t>
            </a:r>
            <a:r>
              <a:rPr sz="2800" dirty="0" smtClean="0">
                <a:latin typeface="Calibri"/>
                <a:cs typeface="Calibri"/>
              </a:rPr>
              <a:t> </a:t>
            </a:r>
            <a:r>
              <a:rPr sz="2800" spc="-10" dirty="0" err="1">
                <a:latin typeface="Calibri"/>
                <a:cs typeface="Calibri"/>
              </a:rPr>
              <a:t>crear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n</a:t>
            </a:r>
            <a:r>
              <a:rPr lang="es-ES" sz="2800" spc="-10" dirty="0" err="1" smtClean="0">
                <a:latin typeface="Calibri"/>
                <a:cs typeface="Calibri"/>
              </a:rPr>
              <a:t>ue</a:t>
            </a:r>
            <a:r>
              <a:rPr sz="2800" spc="-10" dirty="0" err="1" smtClean="0">
                <a:latin typeface="Calibri"/>
                <a:cs typeface="Calibri"/>
              </a:rPr>
              <a:t>str</a:t>
            </a:r>
            <a:r>
              <a:rPr lang="es-ES" sz="2800" spc="-10" dirty="0" smtClean="0">
                <a:latin typeface="Calibri"/>
                <a:cs typeface="Calibri"/>
              </a:rPr>
              <a:t>a</a:t>
            </a:r>
            <a:r>
              <a:rPr sz="2800" spc="-10" dirty="0" smtClean="0">
                <a:latin typeface="Calibri"/>
                <a:cs typeface="Calibri"/>
              </a:rPr>
              <a:t>s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5" dirty="0" err="1" smtClean="0">
                <a:latin typeface="Calibri"/>
                <a:cs typeface="Calibri"/>
              </a:rPr>
              <a:t>funcion</a:t>
            </a:r>
            <a:r>
              <a:rPr lang="es-ES" sz="2800" spc="-5" dirty="0" smtClean="0">
                <a:latin typeface="Calibri"/>
                <a:cs typeface="Calibri"/>
              </a:rPr>
              <a:t>e</a:t>
            </a:r>
            <a:r>
              <a:rPr sz="2800" spc="-5" dirty="0" smtClean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dirty="0">
                <a:latin typeface="Calibri"/>
                <a:cs typeface="Calibri"/>
              </a:rPr>
              <a:t> </a:t>
            </a:r>
            <a:endParaRPr lang="es-ES" sz="2800" dirty="0" smtClean="0">
              <a:latin typeface="Calibri"/>
              <a:cs typeface="Calibri"/>
            </a:endParaRPr>
          </a:p>
          <a:p>
            <a:pPr marL="469900" marR="5080" indent="-4572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s-ES_tradnl" sz="2800" dirty="0"/>
              <a:t>Una función, como en cualquier lenguaje de </a:t>
            </a:r>
            <a:r>
              <a:rPr lang="es-ES" sz="2800" dirty="0"/>
              <a:t>programación (Java, C</a:t>
            </a:r>
            <a:r>
              <a:rPr lang="es-ES" sz="2800" dirty="0" smtClean="0"/>
              <a:t>),</a:t>
            </a:r>
            <a:r>
              <a:rPr lang="es-ES" sz="2800" dirty="0" smtClean="0">
                <a:cs typeface="Calibri"/>
              </a:rPr>
              <a:t> </a:t>
            </a:r>
            <a:r>
              <a:rPr lang="es-ES" sz="2800" dirty="0">
                <a:cs typeface="Calibri"/>
              </a:rPr>
              <a:t>es </a:t>
            </a:r>
            <a:r>
              <a:rPr lang="es-ES" sz="2800" spc="-390" dirty="0">
                <a:cs typeface="Calibri"/>
              </a:rPr>
              <a:t> </a:t>
            </a:r>
            <a:r>
              <a:rPr lang="es-ES" sz="2800" dirty="0">
                <a:cs typeface="Calibri"/>
              </a:rPr>
              <a:t>un</a:t>
            </a:r>
            <a:r>
              <a:rPr lang="es-ES" sz="2800" spc="-5" dirty="0">
                <a:cs typeface="Calibri"/>
              </a:rPr>
              <a:t> bloque</a:t>
            </a:r>
            <a:r>
              <a:rPr lang="es-ES" sz="2800" spc="-10" dirty="0">
                <a:cs typeface="Calibri"/>
              </a:rPr>
              <a:t> </a:t>
            </a:r>
            <a:r>
              <a:rPr lang="es-ES" sz="2800" spc="-5" dirty="0">
                <a:cs typeface="Calibri"/>
              </a:rPr>
              <a:t>de </a:t>
            </a:r>
            <a:r>
              <a:rPr lang="es-ES" sz="2800" spc="-5" dirty="0" smtClean="0">
                <a:cs typeface="Calibri"/>
              </a:rPr>
              <a:t>instrucciones que </a:t>
            </a:r>
            <a:r>
              <a:rPr lang="es-ES" sz="2800" dirty="0" smtClean="0"/>
              <a:t>permite </a:t>
            </a:r>
            <a:r>
              <a:rPr lang="es-ES" sz="2800" dirty="0"/>
              <a:t>encapsular ciertas funcionalidades del </a:t>
            </a:r>
            <a:r>
              <a:rPr lang="es-ES" sz="2800" dirty="0" smtClean="0"/>
              <a:t>código, </a:t>
            </a:r>
            <a:r>
              <a:rPr lang="es-ES" sz="2800" dirty="0">
                <a:cs typeface="Calibri"/>
              </a:rPr>
              <a:t>que se</a:t>
            </a:r>
            <a:r>
              <a:rPr lang="es-ES" sz="2800" spc="-5" dirty="0">
                <a:cs typeface="Calibri"/>
              </a:rPr>
              <a:t> puede </a:t>
            </a:r>
            <a:r>
              <a:rPr lang="es-ES" sz="2800" spc="-10" dirty="0">
                <a:cs typeface="Calibri"/>
              </a:rPr>
              <a:t>utilizar repetidamente</a:t>
            </a:r>
            <a:r>
              <a:rPr lang="es-ES" sz="2800" spc="-5" dirty="0">
                <a:cs typeface="Calibri"/>
              </a:rPr>
              <a:t> </a:t>
            </a:r>
            <a:r>
              <a:rPr lang="es-ES" sz="2800" dirty="0">
                <a:cs typeface="Calibri"/>
              </a:rPr>
              <a:t>en</a:t>
            </a:r>
            <a:r>
              <a:rPr lang="es-ES" sz="2800" spc="-5" dirty="0">
                <a:cs typeface="Calibri"/>
              </a:rPr>
              <a:t> </a:t>
            </a:r>
            <a:r>
              <a:rPr lang="es-ES" sz="2800" dirty="0">
                <a:cs typeface="Calibri"/>
              </a:rPr>
              <a:t>un </a:t>
            </a:r>
            <a:r>
              <a:rPr lang="es-ES" sz="2800" spc="-10" dirty="0">
                <a:cs typeface="Calibri"/>
              </a:rPr>
              <a:t>programa.</a:t>
            </a:r>
            <a:endParaRPr lang="es-ES" sz="2800" spc="-10" dirty="0" smtClean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192222"/>
            <a:ext cx="5731435" cy="1857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2800" y="3962567"/>
            <a:ext cx="4676565" cy="23166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3</a:t>
            </a:fld>
            <a:endParaRPr dirty="0"/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FUNCIONES EN PHP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128853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52600" y="1143000"/>
            <a:ext cx="8915400" cy="5257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457200" indent="-457200">
              <a:spcBef>
                <a:spcPts val="1200"/>
              </a:spcBef>
              <a:buClr>
                <a:schemeClr val="accent1"/>
              </a:buClr>
              <a:buSzPct val="80000"/>
              <a:defRPr/>
            </a:pPr>
            <a:r>
              <a:rPr lang="en-US" sz="2800" b="1" dirty="0" err="1"/>
              <a:t>Usos</a:t>
            </a:r>
            <a:r>
              <a:rPr lang="en-US" sz="2800" b="1" dirty="0"/>
              <a:t> de Date()</a:t>
            </a:r>
          </a:p>
          <a:p>
            <a:pPr marL="457200" indent="-457200">
              <a:spcBef>
                <a:spcPts val="1200"/>
              </a:spcBef>
              <a:buClr>
                <a:schemeClr val="accent1"/>
              </a:buClr>
              <a:buSzPct val="80000"/>
              <a:defRPr/>
            </a:pPr>
            <a:r>
              <a:rPr lang="en-US" sz="2800" dirty="0"/>
              <a:t>$</a:t>
            </a:r>
            <a:r>
              <a:rPr lang="en-US" sz="2800" dirty="0" err="1"/>
              <a:t>datedisplay</a:t>
            </a:r>
            <a:r>
              <a:rPr lang="en-US" sz="2800" dirty="0"/>
              <a:t> = date(“</a:t>
            </a:r>
            <a:r>
              <a:rPr lang="en-US" sz="2800" dirty="0" err="1"/>
              <a:t>yyyy</a:t>
            </a:r>
            <a:r>
              <a:rPr lang="en-US" sz="2800" dirty="0"/>
              <a:t>/m/d”);</a:t>
            </a:r>
          </a:p>
          <a:p>
            <a:pPr marL="457200" indent="-457200">
              <a:spcBef>
                <a:spcPts val="1200"/>
              </a:spcBef>
              <a:buClr>
                <a:schemeClr val="accent1"/>
              </a:buClr>
              <a:buSzPct val="80000"/>
              <a:defRPr/>
            </a:pPr>
            <a:r>
              <a:rPr lang="en-US" sz="2800" dirty="0"/>
              <a:t>Print $</a:t>
            </a:r>
            <a:r>
              <a:rPr lang="en-US" sz="2800" dirty="0" err="1"/>
              <a:t>datedisplay</a:t>
            </a:r>
            <a:r>
              <a:rPr lang="en-US" sz="2800" dirty="0"/>
              <a:t>;</a:t>
            </a:r>
          </a:p>
          <a:p>
            <a:pPr marL="457200" indent="-457200">
              <a:spcBef>
                <a:spcPts val="1200"/>
              </a:spcBef>
              <a:buClr>
                <a:schemeClr val="accent1"/>
              </a:buClr>
              <a:buSzPct val="80000"/>
              <a:defRPr/>
            </a:pPr>
            <a:r>
              <a:rPr lang="en-US" sz="2800" dirty="0"/>
              <a:t># Si la </a:t>
            </a:r>
            <a:r>
              <a:rPr lang="en-US" sz="2800" dirty="0" err="1"/>
              <a:t>fecha</a:t>
            </a:r>
            <a:r>
              <a:rPr lang="en-US" sz="2800" dirty="0"/>
              <a:t> </a:t>
            </a:r>
            <a:r>
              <a:rPr lang="en-US" sz="2800" dirty="0" err="1"/>
              <a:t>es</a:t>
            </a:r>
            <a:r>
              <a:rPr lang="en-US" sz="2800" dirty="0"/>
              <a:t> 1º de </a:t>
            </a:r>
            <a:r>
              <a:rPr lang="en-US" sz="2800" dirty="0" err="1"/>
              <a:t>Abril</a:t>
            </a:r>
            <a:r>
              <a:rPr lang="en-US" sz="2800" dirty="0"/>
              <a:t> del 2009</a:t>
            </a:r>
          </a:p>
          <a:p>
            <a:pPr marL="457200" indent="-457200">
              <a:spcBef>
                <a:spcPts val="1200"/>
              </a:spcBef>
              <a:buClr>
                <a:schemeClr val="accent1"/>
              </a:buClr>
              <a:buSzPct val="80000"/>
              <a:defRPr/>
            </a:pPr>
            <a:r>
              <a:rPr lang="en-US" sz="2800" dirty="0"/>
              <a:t># </a:t>
            </a:r>
            <a:r>
              <a:rPr lang="en-US" sz="2800" dirty="0" err="1"/>
              <a:t>mostrará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FF0000"/>
                </a:solidFill>
              </a:rPr>
              <a:t>‘2009/4/1</a:t>
            </a:r>
            <a:r>
              <a:rPr lang="en-US" sz="2800" dirty="0" smtClean="0">
                <a:solidFill>
                  <a:srgbClr val="FF0000"/>
                </a:solidFill>
              </a:rPr>
              <a:t>’</a:t>
            </a:r>
            <a:endParaRPr lang="en-US" sz="2800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1"/>
              </a:buClr>
              <a:buSzPct val="65000"/>
              <a:defRPr/>
            </a:pPr>
            <a:r>
              <a:rPr lang="en-US" sz="2800" dirty="0"/>
              <a:t>$</a:t>
            </a:r>
            <a:r>
              <a:rPr lang="en-US" sz="2800" dirty="0" err="1"/>
              <a:t>datedisplay</a:t>
            </a:r>
            <a:r>
              <a:rPr lang="en-US" sz="2800" dirty="0"/>
              <a:t> = date(“l, F m, Y”);</a:t>
            </a:r>
          </a:p>
          <a:p>
            <a:pPr marL="342900" indent="-342900">
              <a:spcBef>
                <a:spcPts val="1200"/>
              </a:spcBef>
              <a:buClr>
                <a:schemeClr val="accent1"/>
              </a:buClr>
              <a:buSzPct val="65000"/>
              <a:defRPr/>
            </a:pPr>
            <a:r>
              <a:rPr lang="en-US" sz="2800" dirty="0"/>
              <a:t>Print $</a:t>
            </a:r>
            <a:r>
              <a:rPr lang="en-US" sz="2800" dirty="0" err="1"/>
              <a:t>datedisplay</a:t>
            </a:r>
            <a:r>
              <a:rPr lang="en-US" sz="2800" dirty="0"/>
              <a:t>;</a:t>
            </a:r>
          </a:p>
          <a:p>
            <a:pPr marL="342900" indent="-342900">
              <a:spcBef>
                <a:spcPts val="1200"/>
              </a:spcBef>
              <a:buClr>
                <a:schemeClr val="accent1"/>
              </a:buClr>
              <a:buSzPct val="65000"/>
              <a:defRPr/>
            </a:pPr>
            <a:r>
              <a:rPr lang="en-US" sz="2800" dirty="0"/>
              <a:t># Si la </a:t>
            </a:r>
            <a:r>
              <a:rPr lang="en-US" sz="2800" dirty="0" err="1"/>
              <a:t>fecha</a:t>
            </a:r>
            <a:r>
              <a:rPr lang="en-US" sz="2800" dirty="0"/>
              <a:t> </a:t>
            </a:r>
            <a:r>
              <a:rPr lang="en-US" sz="2800" dirty="0" err="1"/>
              <a:t>es</a:t>
            </a:r>
            <a:r>
              <a:rPr lang="en-US" sz="2800" dirty="0"/>
              <a:t> 1º de </a:t>
            </a:r>
            <a:r>
              <a:rPr lang="en-US" sz="2800" dirty="0" err="1"/>
              <a:t>Abril</a:t>
            </a:r>
            <a:r>
              <a:rPr lang="en-US" sz="2800" dirty="0"/>
              <a:t> de 2009</a:t>
            </a:r>
          </a:p>
          <a:p>
            <a:pPr marL="342900" indent="-342900">
              <a:spcBef>
                <a:spcPts val="1200"/>
              </a:spcBef>
              <a:buClr>
                <a:schemeClr val="accent1"/>
              </a:buClr>
              <a:buSzPct val="65000"/>
              <a:defRPr/>
            </a:pPr>
            <a:r>
              <a:rPr lang="en-US" sz="2800" dirty="0"/>
              <a:t># </a:t>
            </a:r>
            <a:r>
              <a:rPr lang="en-US" sz="2800" dirty="0" err="1"/>
              <a:t>mostrará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FF0000"/>
                </a:solidFill>
              </a:rPr>
              <a:t>‘</a:t>
            </a:r>
            <a:r>
              <a:rPr lang="en-US" sz="2800" dirty="0" err="1">
                <a:solidFill>
                  <a:srgbClr val="FF0000"/>
                </a:solidFill>
              </a:rPr>
              <a:t>Miercoles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Abril</a:t>
            </a:r>
            <a:r>
              <a:rPr lang="en-US" sz="2800" dirty="0">
                <a:solidFill>
                  <a:srgbClr val="FF0000"/>
                </a:solidFill>
              </a:rPr>
              <a:t> 1, 2009’</a:t>
            </a:r>
          </a:p>
          <a:p>
            <a:pPr marL="457200" indent="-457200">
              <a:spcBef>
                <a:spcPts val="1800"/>
              </a:spcBef>
              <a:buClr>
                <a:schemeClr val="accent1"/>
              </a:buClr>
              <a:buSzPct val="80000"/>
              <a:defRPr/>
            </a:pPr>
            <a:endParaRPr lang="en-US" sz="2800" dirty="0"/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BIBLIOTECA DE FUNCIONES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805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 Marcador de contenido"/>
          <p:cNvSpPr txBox="1">
            <a:spLocks/>
          </p:cNvSpPr>
          <p:nvPr/>
        </p:nvSpPr>
        <p:spPr>
          <a:xfrm>
            <a:off x="990600" y="1219200"/>
            <a:ext cx="10820400" cy="4876800"/>
          </a:xfrm>
          <a:prstGeom prst="rect">
            <a:avLst/>
          </a:prstGeom>
        </p:spPr>
        <p:txBody>
          <a:bodyPr/>
          <a:lstStyle/>
          <a:p>
            <a:pPr marL="6350" indent="-635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es-ES" sz="2800" dirty="0" smtClean="0"/>
              <a:t> Las </a:t>
            </a:r>
            <a:r>
              <a:rPr lang="es-ES" sz="2800" dirty="0"/>
              <a:t>funciones deben ser definidas antes de que puedan ser llamadas. Un lugar habitual es el head</a:t>
            </a:r>
          </a:p>
          <a:p>
            <a:pPr marL="6350" indent="-635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es-ES" sz="2800" dirty="0"/>
              <a:t> El formato de la cabecera de una función es:</a:t>
            </a:r>
          </a:p>
          <a:p>
            <a:pPr marL="6350" indent="-6350" algn="ctr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es-ES" sz="2800" dirty="0" err="1">
                <a:solidFill>
                  <a:srgbClr val="FF0000"/>
                </a:solidFill>
              </a:rPr>
              <a:t>function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functionName</a:t>
            </a:r>
            <a:r>
              <a:rPr lang="es-ES" sz="2800" dirty="0">
                <a:solidFill>
                  <a:srgbClr val="FF0000"/>
                </a:solidFill>
              </a:rPr>
              <a:t>($arg_1, $arg_2, …, $</a:t>
            </a:r>
            <a:r>
              <a:rPr lang="es-ES" sz="2800" dirty="0" err="1">
                <a:solidFill>
                  <a:srgbClr val="FF0000"/>
                </a:solidFill>
              </a:rPr>
              <a:t>arg_n</a:t>
            </a:r>
            <a:r>
              <a:rPr lang="es-ES" sz="2800" dirty="0">
                <a:solidFill>
                  <a:srgbClr val="FF0000"/>
                </a:solidFill>
              </a:rPr>
              <a:t>)</a:t>
            </a:r>
          </a:p>
          <a:p>
            <a:pPr marL="6350" indent="-635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es-ES" sz="2800" dirty="0"/>
              <a:t> Notar que el tipo de retorno no está especificado</a:t>
            </a:r>
          </a:p>
          <a:p>
            <a:pPr marL="6350" indent="-635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es-ES" sz="2800" dirty="0"/>
              <a:t> A diferencia de las </a:t>
            </a:r>
            <a:r>
              <a:rPr lang="es-ES" sz="2800" dirty="0" smtClean="0"/>
              <a:t>variables</a:t>
            </a:r>
            <a:r>
              <a:rPr lang="es-ES" sz="2800" dirty="0"/>
              <a:t>,  los nombres de la función no son sensibles a las mayúsculas:</a:t>
            </a:r>
          </a:p>
          <a:p>
            <a:pPr marL="6350" indent="-6350" algn="ctr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es-ES" sz="2800" dirty="0" err="1">
                <a:solidFill>
                  <a:srgbClr val="FF0000"/>
                </a:solidFill>
              </a:rPr>
              <a:t>foo</a:t>
            </a:r>
            <a:r>
              <a:rPr lang="es-ES" sz="2800" dirty="0">
                <a:solidFill>
                  <a:srgbClr val="FF0000"/>
                </a:solidFill>
              </a:rPr>
              <a:t>(</a:t>
            </a:r>
            <a:r>
              <a:rPr lang="es-ES" sz="2800" dirty="0">
                <a:solidFill>
                  <a:srgbClr val="FF0000"/>
                </a:solidFill>
                <a:latin typeface="Tahoma" pitchFamily="34" charset="0"/>
              </a:rPr>
              <a:t>…</a:t>
            </a:r>
            <a:r>
              <a:rPr lang="es-ES" sz="2800" dirty="0">
                <a:solidFill>
                  <a:srgbClr val="FF0000"/>
                </a:solidFill>
              </a:rPr>
              <a:t>) == </a:t>
            </a:r>
            <a:r>
              <a:rPr lang="es-ES" sz="2800" dirty="0" err="1">
                <a:solidFill>
                  <a:srgbClr val="FF0000"/>
                </a:solidFill>
              </a:rPr>
              <a:t>Foo</a:t>
            </a:r>
            <a:r>
              <a:rPr lang="es-ES" sz="2800" dirty="0">
                <a:solidFill>
                  <a:srgbClr val="FF0000"/>
                </a:solidFill>
              </a:rPr>
              <a:t>(</a:t>
            </a:r>
            <a:r>
              <a:rPr lang="es-ES" sz="2800" dirty="0">
                <a:solidFill>
                  <a:srgbClr val="FF0000"/>
                </a:solidFill>
                <a:latin typeface="Tahoma" pitchFamily="34" charset="0"/>
              </a:rPr>
              <a:t>…</a:t>
            </a:r>
            <a:r>
              <a:rPr lang="es-ES" sz="2800" dirty="0">
                <a:solidFill>
                  <a:srgbClr val="FF0000"/>
                </a:solidFill>
              </a:rPr>
              <a:t>) == </a:t>
            </a:r>
            <a:r>
              <a:rPr lang="es-ES" sz="2800" dirty="0" err="1">
                <a:solidFill>
                  <a:srgbClr val="FF0000"/>
                </a:solidFill>
              </a:rPr>
              <a:t>FoO</a:t>
            </a:r>
            <a:r>
              <a:rPr lang="es-ES" sz="2800" dirty="0">
                <a:solidFill>
                  <a:srgbClr val="FF0000"/>
                </a:solidFill>
              </a:rPr>
              <a:t>(</a:t>
            </a:r>
            <a:r>
              <a:rPr lang="es-ES" sz="2800" dirty="0">
                <a:solidFill>
                  <a:srgbClr val="FF0000"/>
                </a:solidFill>
                <a:latin typeface="Tahoma" pitchFamily="34" charset="0"/>
              </a:rPr>
              <a:t>…</a:t>
            </a:r>
            <a:r>
              <a:rPr lang="es-ES" sz="2800" dirty="0">
                <a:solidFill>
                  <a:srgbClr val="FF0000"/>
                </a:solidFill>
              </a:rPr>
              <a:t>)</a:t>
            </a:r>
            <a:endParaRPr lang="es-ES" altLang="zh-CN" sz="2800" dirty="0">
              <a:solidFill>
                <a:srgbClr val="FF0000"/>
              </a:solidFill>
              <a:ea typeface="SimSun" pitchFamily="2" charset="-122"/>
            </a:endParaRPr>
          </a:p>
          <a:p>
            <a:pPr marL="6350" indent="-635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endParaRPr lang="es-ES_tradnl" sz="2800" dirty="0"/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FUNCIONES EN PHP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32791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4"/>
          <p:cNvGraphicFramePr>
            <a:graphicFrameLocks noGrp="1"/>
          </p:cNvGraphicFramePr>
          <p:nvPr/>
        </p:nvGraphicFramePr>
        <p:xfrm>
          <a:off x="2208213" y="3046402"/>
          <a:ext cx="8107362" cy="2697480"/>
        </p:xfrm>
        <a:graphic>
          <a:graphicData uri="http://schemas.openxmlformats.org/drawingml/2006/table">
            <a:tbl>
              <a:tblPr/>
              <a:tblGrid>
                <a:gridCol w="3995737"/>
                <a:gridCol w="4111625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Función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Llamada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8238">
                <a:tc>
                  <a:txBody>
                    <a:bodyPr/>
                    <a:lstStyle/>
                    <a:p>
                      <a:pPr marL="357188" marR="0" lvl="1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function</a:t>
                      </a:r>
                      <a:r>
                        <a:rPr kumimoji="0" lang="es-ES_trad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 suma ($x, $y)</a:t>
                      </a:r>
                    </a:p>
                    <a:p>
                      <a:pPr marL="357188" marR="0" lvl="1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{</a:t>
                      </a:r>
                    </a:p>
                    <a:p>
                      <a:pPr marL="357188" marR="0" lvl="1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  	$s = $x + $y;</a:t>
                      </a:r>
                    </a:p>
                    <a:p>
                      <a:pPr marL="357188" marR="0" lvl="1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  	</a:t>
                      </a:r>
                      <a:r>
                        <a:rPr kumimoji="0" lang="es-ES_tradnl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return</a:t>
                      </a:r>
                      <a:r>
                        <a:rPr kumimoji="0" lang="es-ES_trad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 $s;</a:t>
                      </a:r>
                    </a:p>
                    <a:p>
                      <a:pPr marL="357188" marR="0" lvl="1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1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$a=1;</a:t>
                      </a:r>
                    </a:p>
                    <a:p>
                      <a:pPr marL="357188" marR="0" lvl="1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$b=2;</a:t>
                      </a:r>
                    </a:p>
                    <a:p>
                      <a:pPr marL="357188" marR="0" lvl="1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$c=suma ($a, $b);</a:t>
                      </a:r>
                    </a:p>
                    <a:p>
                      <a:pPr marL="357188" marR="0" lvl="1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print</a:t>
                      </a:r>
                      <a:r>
                        <a:rPr kumimoji="0" lang="es-ES_trad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 $c;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Comic Sans MS" pitchFamily="66" charset="0"/>
                        <a:buNone/>
                        <a:tabLst/>
                      </a:pPr>
                      <a:endParaRPr kumimoji="0" lang="es-E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6 Marcador de contenido"/>
          <p:cNvSpPr txBox="1">
            <a:spLocks/>
          </p:cNvSpPr>
          <p:nvPr/>
        </p:nvSpPr>
        <p:spPr>
          <a:xfrm>
            <a:off x="1219200" y="1371600"/>
            <a:ext cx="10439400" cy="863600"/>
          </a:xfrm>
          <a:prstGeom prst="rect">
            <a:avLst/>
          </a:prstGeom>
        </p:spPr>
        <p:txBody>
          <a:bodyPr/>
          <a:lstStyle/>
          <a:p>
            <a:pPr marL="6350" indent="-6350"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es-ES_tradnl" sz="2800" dirty="0"/>
              <a:t> Por defecto los parámetros en un función se pasan por valor:</a:t>
            </a:r>
            <a:endParaRPr lang="es-ES" sz="2800" dirty="0"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FUNCIONES EN PHP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5321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6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2983672" y="1887198"/>
            <a:ext cx="6299440" cy="4638243"/>
            <a:chOff x="2331583" y="2519362"/>
            <a:chExt cx="4149090" cy="3098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1583" y="2563928"/>
              <a:ext cx="4148426" cy="305423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11994" y="4085996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0" y="0"/>
                  </a:moveTo>
                  <a:lnTo>
                    <a:pt x="0" y="108000"/>
                  </a:lnTo>
                  <a:lnTo>
                    <a:pt x="108000" y="5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12602" y="2519997"/>
              <a:ext cx="167640" cy="1340485"/>
            </a:xfrm>
            <a:custGeom>
              <a:avLst/>
              <a:gdLst/>
              <a:ahLst/>
              <a:cxnLst/>
              <a:rect l="l" t="t" r="r" b="b"/>
              <a:pathLst>
                <a:path w="167639" h="1340485">
                  <a:moveTo>
                    <a:pt x="167398" y="0"/>
                  </a:moveTo>
                  <a:lnTo>
                    <a:pt x="0" y="1339926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59681" y="3846245"/>
              <a:ext cx="107314" cy="114300"/>
            </a:xfrm>
            <a:custGeom>
              <a:avLst/>
              <a:gdLst/>
              <a:ahLst/>
              <a:cxnLst/>
              <a:rect l="l" t="t" r="r" b="b"/>
              <a:pathLst>
                <a:path w="107314" h="114300">
                  <a:moveTo>
                    <a:pt x="0" y="0"/>
                  </a:moveTo>
                  <a:lnTo>
                    <a:pt x="40322" y="113753"/>
                  </a:lnTo>
                  <a:lnTo>
                    <a:pt x="107276" y="13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91277" y="2699994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1188719" y="0"/>
                  </a:moveTo>
                  <a:lnTo>
                    <a:pt x="0" y="118872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20005" y="3845521"/>
              <a:ext cx="467995" cy="528955"/>
            </a:xfrm>
            <a:custGeom>
              <a:avLst/>
              <a:gdLst/>
              <a:ahLst/>
              <a:cxnLst/>
              <a:rect l="l" t="t" r="r" b="b"/>
              <a:pathLst>
                <a:path w="467995" h="528954">
                  <a:moveTo>
                    <a:pt x="114477" y="76314"/>
                  </a:moveTo>
                  <a:lnTo>
                    <a:pt x="38150" y="0"/>
                  </a:lnTo>
                  <a:lnTo>
                    <a:pt x="0" y="114477"/>
                  </a:lnTo>
                  <a:lnTo>
                    <a:pt x="114477" y="76314"/>
                  </a:lnTo>
                  <a:close/>
                </a:path>
                <a:path w="467995" h="528954">
                  <a:moveTo>
                    <a:pt x="467995" y="420484"/>
                  </a:moveTo>
                  <a:lnTo>
                    <a:pt x="359994" y="474472"/>
                  </a:lnTo>
                  <a:lnTo>
                    <a:pt x="467995" y="528472"/>
                  </a:lnTo>
                  <a:lnTo>
                    <a:pt x="467995" y="420484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15762" y="4892039"/>
              <a:ext cx="984250" cy="328295"/>
            </a:xfrm>
            <a:custGeom>
              <a:avLst/>
              <a:gdLst/>
              <a:ahLst/>
              <a:cxnLst/>
              <a:rect l="l" t="t" r="r" b="b"/>
              <a:pathLst>
                <a:path w="984250" h="328295">
                  <a:moveTo>
                    <a:pt x="984237" y="32796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20004" y="4843081"/>
              <a:ext cx="120014" cy="102235"/>
            </a:xfrm>
            <a:custGeom>
              <a:avLst/>
              <a:gdLst/>
              <a:ahLst/>
              <a:cxnLst/>
              <a:rect l="l" t="t" r="r" b="b"/>
              <a:pathLst>
                <a:path w="120014" h="102235">
                  <a:moveTo>
                    <a:pt x="119519" y="0"/>
                  </a:moveTo>
                  <a:lnTo>
                    <a:pt x="0" y="16916"/>
                  </a:lnTo>
                  <a:lnTo>
                    <a:pt x="85318" y="102234"/>
                  </a:lnTo>
                  <a:lnTo>
                    <a:pt x="119519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0053" y="3166664"/>
            <a:ext cx="2323598" cy="208595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ct val="93300"/>
              </a:lnSpc>
              <a:spcBef>
                <a:spcPts val="195"/>
              </a:spcBef>
            </a:pP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Keyword</a:t>
            </a:r>
            <a:r>
              <a:rPr sz="2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400" spc="-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funció,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tota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funció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ha de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començar</a:t>
            </a:r>
            <a:r>
              <a:rPr sz="24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amb </a:t>
            </a:r>
            <a:r>
              <a:rPr sz="2400" spc="-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aquesta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paraula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1837" y="4115889"/>
            <a:ext cx="19399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926589" algn="l"/>
              </a:tabLst>
            </a:pPr>
            <a:r>
              <a:rPr sz="1200" u="sng" dirty="0">
                <a:uFill>
                  <a:solidFill>
                    <a:srgbClr val="3364A3"/>
                  </a:solidFill>
                </a:uFill>
                <a:latin typeface="Times New Roman"/>
                <a:cs typeface="Times New Roman"/>
              </a:rPr>
              <a:t> 	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1600" y="1559727"/>
            <a:ext cx="127747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Nom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suma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917414" y="1708131"/>
            <a:ext cx="176303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Paràmetres: </a:t>
            </a:r>
            <a:r>
              <a:rPr sz="1400" dirty="0">
                <a:latin typeface="Arial MT"/>
                <a:cs typeface="Arial MT"/>
              </a:rPr>
              <a:t>$s1,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$s2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224096" y="4404863"/>
            <a:ext cx="336680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026160" algn="l"/>
                <a:tab pos="1261745" algn="l"/>
              </a:tabLst>
            </a:pPr>
            <a:r>
              <a:rPr sz="1600" u="sng" dirty="0">
                <a:uFill>
                  <a:solidFill>
                    <a:srgbClr val="3364A3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Retorn: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$s1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+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$s2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282085" y="5791200"/>
            <a:ext cx="2605115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0"/>
              </a:spcBef>
            </a:pPr>
            <a:r>
              <a:rPr sz="1600" b="1" spc="5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n</a:t>
            </a:r>
            <a:r>
              <a:rPr sz="1600" b="1" dirty="0">
                <a:latin typeface="Arial"/>
                <a:cs typeface="Arial"/>
              </a:rPr>
              <a:t>v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spc="10" dirty="0">
                <a:latin typeface="Arial"/>
                <a:cs typeface="Arial"/>
              </a:rPr>
              <a:t>c</a:t>
            </a:r>
            <a:r>
              <a:rPr sz="1600" b="1" dirty="0">
                <a:latin typeface="Arial"/>
                <a:cs typeface="Arial"/>
              </a:rPr>
              <a:t>ac</a:t>
            </a:r>
            <a:r>
              <a:rPr sz="1600" b="1" spc="5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ó</a:t>
            </a:r>
            <a:r>
              <a:rPr sz="1600" b="1" dirty="0"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1390"/>
              </a:lnSpc>
            </a:pPr>
            <a:r>
              <a:rPr sz="1600" spc="-5" dirty="0">
                <a:latin typeface="Arial MT"/>
                <a:cs typeface="Arial MT"/>
              </a:rPr>
              <a:t>suma(3,2);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20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FUNCIONES EN PHP</a:t>
            </a:r>
            <a:endParaRPr lang="es-ES" sz="4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147474" y="1244238"/>
            <a:ext cx="5416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ANATOMIA DE UNA FUNCION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18209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7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1" y="2735185"/>
            <a:ext cx="3551872" cy="15320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0" y="4499634"/>
            <a:ext cx="3624571" cy="12915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object 11"/>
          <p:cNvSpPr txBox="1"/>
          <p:nvPr/>
        </p:nvSpPr>
        <p:spPr>
          <a:xfrm>
            <a:off x="7001663" y="4512500"/>
            <a:ext cx="4169765" cy="1139413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/>
            <a:r>
              <a:rPr sz="2400" spc="-10" dirty="0">
                <a:latin typeface="Arial MT"/>
                <a:cs typeface="Arial MT"/>
              </a:rPr>
              <a:t>No</a:t>
            </a:r>
            <a:r>
              <a:rPr sz="2400" spc="420" dirty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reto</a:t>
            </a:r>
            <a:r>
              <a:rPr lang="es-ES" sz="2400" spc="-5" dirty="0" smtClean="0">
                <a:latin typeface="Arial MT"/>
                <a:cs typeface="Arial MT"/>
              </a:rPr>
              <a:t>r</a:t>
            </a:r>
            <a:r>
              <a:rPr sz="2400" spc="-5" dirty="0" err="1" smtClean="0">
                <a:latin typeface="Arial MT"/>
                <a:cs typeface="Arial MT"/>
              </a:rPr>
              <a:t>na</a:t>
            </a:r>
            <a:r>
              <a:rPr sz="2400" spc="-5" dirty="0" smtClean="0">
                <a:latin typeface="Arial MT"/>
                <a:cs typeface="Arial MT"/>
              </a:rPr>
              <a:t> </a:t>
            </a:r>
            <a:r>
              <a:rPr sz="2400" spc="-10" dirty="0" smtClean="0">
                <a:latin typeface="Arial MT"/>
                <a:cs typeface="Arial MT"/>
              </a:rPr>
              <a:t>res</a:t>
            </a:r>
            <a:r>
              <a:rPr lang="es-ES" sz="2400" spc="-10" dirty="0" smtClean="0">
                <a:latin typeface="Arial MT"/>
                <a:cs typeface="Arial MT"/>
              </a:rPr>
              <a:t> </a:t>
            </a:r>
            <a:r>
              <a:rPr sz="2400" spc="-10" dirty="0" smtClean="0">
                <a:latin typeface="Arial MT"/>
                <a:cs typeface="Arial MT"/>
              </a:rPr>
              <a:t>(</a:t>
            </a:r>
            <a:r>
              <a:rPr sz="2400" b="1" spc="-10" dirty="0">
                <a:latin typeface="Arial"/>
                <a:cs typeface="Arial"/>
              </a:rPr>
              <a:t>procediment</a:t>
            </a:r>
            <a:r>
              <a:rPr sz="2400" spc="-10" dirty="0">
                <a:latin typeface="Arial MT"/>
                <a:cs typeface="Arial MT"/>
              </a:rPr>
              <a:t>) </a:t>
            </a:r>
            <a:r>
              <a:rPr sz="2400" spc="-5" dirty="0">
                <a:latin typeface="Arial MT"/>
                <a:cs typeface="Arial MT"/>
              </a:rPr>
              <a:t> La funció mostra directament </a:t>
            </a:r>
            <a:r>
              <a:rPr sz="2400" spc="-10" dirty="0">
                <a:latin typeface="Arial MT"/>
                <a:cs typeface="Arial MT"/>
              </a:rPr>
              <a:t>el </a:t>
            </a:r>
            <a:r>
              <a:rPr sz="2400" spc="-4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resultat</a:t>
            </a:r>
            <a:r>
              <a:rPr sz="2400" spc="-10" dirty="0">
                <a:latin typeface="Arial MT"/>
                <a:cs typeface="Arial MT"/>
              </a:rPr>
              <a:t> per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pantalla.</a:t>
            </a:r>
            <a:endParaRPr sz="2400" dirty="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63997" y="4985995"/>
            <a:ext cx="1080135" cy="108585"/>
            <a:chOff x="4139996" y="4985994"/>
            <a:chExt cx="1080135" cy="108585"/>
          </a:xfrm>
        </p:grpSpPr>
        <p:sp>
          <p:nvSpPr>
            <p:cNvPr id="13" name="object 13"/>
            <p:cNvSpPr/>
            <p:nvPr/>
          </p:nvSpPr>
          <p:spPr>
            <a:xfrm>
              <a:off x="4240796" y="5039994"/>
              <a:ext cx="979805" cy="0"/>
            </a:xfrm>
            <a:custGeom>
              <a:avLst/>
              <a:gdLst/>
              <a:ahLst/>
              <a:cxnLst/>
              <a:rect l="l" t="t" r="r" b="b"/>
              <a:pathLst>
                <a:path w="979804">
                  <a:moveTo>
                    <a:pt x="97920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9996" y="4985994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108000" y="0"/>
                  </a:moveTo>
                  <a:lnTo>
                    <a:pt x="0" y="54000"/>
                  </a:lnTo>
                  <a:lnTo>
                    <a:pt x="108000" y="108000"/>
                  </a:lnTo>
                  <a:lnTo>
                    <a:pt x="108000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Rectángulo 2"/>
          <p:cNvSpPr/>
          <p:nvPr/>
        </p:nvSpPr>
        <p:spPr>
          <a:xfrm>
            <a:off x="995400" y="1676001"/>
            <a:ext cx="1066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marR="186055"/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s-ES"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funció</a:t>
            </a:r>
            <a:r>
              <a:rPr lang="es-ES"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pot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10" dirty="0">
                <a:latin typeface="Arial" panose="020B0604020202020204" pitchFamily="34" charset="0"/>
                <a:cs typeface="Arial" panose="020B0604020202020204" pitchFamily="34" charset="0"/>
              </a:rPr>
              <a:t>retornar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ES" sz="2400" spc="-10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 no.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 no</a:t>
            </a:r>
            <a:r>
              <a:rPr lang="es-ES" sz="2400" spc="-10" dirty="0">
                <a:latin typeface="Arial" panose="020B0604020202020204" pitchFamily="34" charset="0"/>
                <a:cs typeface="Arial" panose="020B0604020202020204" pitchFamily="34" charset="0"/>
              </a:rPr>
              <a:t> retorna,</a:t>
            </a: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s-ES"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funció</a:t>
            </a: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 seria lo</a:t>
            </a:r>
            <a:r>
              <a:rPr lang="es-ES"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10" dirty="0" err="1">
                <a:latin typeface="Arial" panose="020B0604020202020204" pitchFamily="34" charset="0"/>
                <a:cs typeface="Arial" panose="020B0604020202020204" pitchFamily="34" charset="0"/>
              </a:rPr>
              <a:t>clàssicament</a:t>
            </a:r>
            <a:r>
              <a:rPr lang="es-ES"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3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20" dirty="0" err="1">
                <a:latin typeface="Arial" panose="020B0604020202020204" pitchFamily="34" charset="0"/>
                <a:cs typeface="Arial" panose="020B0604020202020204" pitchFamily="34" charset="0"/>
              </a:rPr>
              <a:t>s’anomena</a:t>
            </a:r>
            <a:r>
              <a:rPr lang="es-ES"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procediment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95400" y="1214336"/>
            <a:ext cx="5416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ANATOMIA DE UNA FUNCION: RETORNO</a:t>
            </a:r>
            <a:endParaRPr lang="es-ES" sz="2400" b="1" dirty="0"/>
          </a:p>
        </p:txBody>
      </p:sp>
      <p:sp>
        <p:nvSpPr>
          <p:cNvPr id="1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FUNCIONES EN PHP</a:t>
            </a:r>
            <a:endParaRPr lang="es-ES" sz="4400" dirty="0"/>
          </a:p>
        </p:txBody>
      </p:sp>
      <p:sp>
        <p:nvSpPr>
          <p:cNvPr id="2" name="Rectángulo 1"/>
          <p:cNvSpPr/>
          <p:nvPr/>
        </p:nvSpPr>
        <p:spPr>
          <a:xfrm>
            <a:off x="6845402" y="2466706"/>
            <a:ext cx="48131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spc="-5" dirty="0" smtClean="0">
                <a:latin typeface="Arial MT"/>
                <a:cs typeface="Arial MT"/>
              </a:rPr>
              <a:t>Retorna (lo anuncia precedido por el </a:t>
            </a:r>
            <a:r>
              <a:rPr lang="es-ES" sz="2400" spc="-5" dirty="0" err="1" smtClean="0">
                <a:latin typeface="Arial MT"/>
                <a:cs typeface="Arial MT"/>
              </a:rPr>
              <a:t>keyword</a:t>
            </a:r>
            <a:r>
              <a:rPr lang="es-ES" sz="2400" spc="-5" dirty="0" smtClean="0">
                <a:latin typeface="Arial MT"/>
                <a:cs typeface="Arial MT"/>
              </a:rPr>
              <a:t> </a:t>
            </a:r>
            <a:r>
              <a:rPr lang="es-ES" sz="2400" spc="-5" dirty="0" err="1" smtClean="0">
                <a:latin typeface="Arial MT"/>
                <a:cs typeface="Arial MT"/>
              </a:rPr>
              <a:t>return</a:t>
            </a:r>
            <a:r>
              <a:rPr lang="es-ES" sz="2400" spc="-5" dirty="0" smtClean="0">
                <a:latin typeface="Arial MT"/>
                <a:cs typeface="Arial MT"/>
              </a:rPr>
              <a:t>) en este caso el valor de la suma de las variables $s1 </a:t>
            </a:r>
            <a:r>
              <a:rPr lang="es-ES" sz="2400" spc="-5" dirty="0">
                <a:latin typeface="Arial MT"/>
                <a:cs typeface="Arial MT"/>
              </a:rPr>
              <a:t>y</a:t>
            </a:r>
            <a:r>
              <a:rPr lang="es-ES" sz="2400" spc="-5" dirty="0" smtClean="0">
                <a:latin typeface="Arial MT"/>
                <a:cs typeface="Arial MT"/>
              </a:rPr>
              <a:t> </a:t>
            </a:r>
            <a:r>
              <a:rPr lang="es-ES" sz="2400" spc="-5" dirty="0">
                <a:latin typeface="Arial MT"/>
                <a:cs typeface="Arial MT"/>
              </a:rPr>
              <a:t>$s2</a:t>
            </a:r>
          </a:p>
        </p:txBody>
      </p:sp>
      <p:grpSp>
        <p:nvGrpSpPr>
          <p:cNvPr id="16" name="object 12"/>
          <p:cNvGrpSpPr/>
          <p:nvPr/>
        </p:nvGrpSpPr>
        <p:grpSpPr>
          <a:xfrm>
            <a:off x="5663997" y="3445119"/>
            <a:ext cx="1080135" cy="108585"/>
            <a:chOff x="4139996" y="4985994"/>
            <a:chExt cx="1080135" cy="108585"/>
          </a:xfrm>
        </p:grpSpPr>
        <p:sp>
          <p:nvSpPr>
            <p:cNvPr id="20" name="object 13"/>
            <p:cNvSpPr/>
            <p:nvPr/>
          </p:nvSpPr>
          <p:spPr>
            <a:xfrm>
              <a:off x="4240796" y="5039994"/>
              <a:ext cx="979805" cy="0"/>
            </a:xfrm>
            <a:custGeom>
              <a:avLst/>
              <a:gdLst/>
              <a:ahLst/>
              <a:cxnLst/>
              <a:rect l="l" t="t" r="r" b="b"/>
              <a:pathLst>
                <a:path w="979804">
                  <a:moveTo>
                    <a:pt x="97920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4"/>
            <p:cNvSpPr/>
            <p:nvPr/>
          </p:nvSpPr>
          <p:spPr>
            <a:xfrm>
              <a:off x="4139996" y="4985994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108000" y="0"/>
                  </a:moveTo>
                  <a:lnTo>
                    <a:pt x="0" y="54000"/>
                  </a:lnTo>
                  <a:lnTo>
                    <a:pt x="108000" y="108000"/>
                  </a:lnTo>
                  <a:lnTo>
                    <a:pt x="108000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3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43000" y="1822789"/>
            <a:ext cx="6934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Una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funció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pot</a:t>
            </a:r>
            <a:r>
              <a:rPr sz="2400" spc="-10" dirty="0">
                <a:latin typeface="Calibri"/>
                <a:cs typeface="Calibri"/>
              </a:rPr>
              <a:t> tenir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 més</a:t>
            </a:r>
            <a:r>
              <a:rPr sz="2400" spc="-10" dirty="0">
                <a:latin typeface="Calibri"/>
                <a:cs typeface="Calibri"/>
              </a:rPr>
              <a:t> paràmetres.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1663" y="3792499"/>
            <a:ext cx="244713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spc="-5" dirty="0">
                <a:latin typeface="Arial MT"/>
                <a:cs typeface="Arial MT"/>
              </a:rPr>
              <a:t>Amb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paràmetre</a:t>
            </a:r>
            <a:endParaRPr sz="20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84000" y="3006002"/>
            <a:ext cx="1080135" cy="108585"/>
            <a:chOff x="3959999" y="3006001"/>
            <a:chExt cx="1080135" cy="108585"/>
          </a:xfrm>
        </p:grpSpPr>
        <p:sp>
          <p:nvSpPr>
            <p:cNvPr id="8" name="object 8"/>
            <p:cNvSpPr/>
            <p:nvPr/>
          </p:nvSpPr>
          <p:spPr>
            <a:xfrm>
              <a:off x="4060799" y="3060001"/>
              <a:ext cx="979805" cy="0"/>
            </a:xfrm>
            <a:custGeom>
              <a:avLst/>
              <a:gdLst/>
              <a:ahLst/>
              <a:cxnLst/>
              <a:rect l="l" t="t" r="r" b="b"/>
              <a:pathLst>
                <a:path w="979804">
                  <a:moveTo>
                    <a:pt x="9791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59999" y="3006001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108000" y="0"/>
                  </a:moveTo>
                  <a:lnTo>
                    <a:pt x="0" y="54000"/>
                  </a:lnTo>
                  <a:lnTo>
                    <a:pt x="108000" y="108000"/>
                  </a:lnTo>
                  <a:lnTo>
                    <a:pt x="108000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483999" y="3906000"/>
            <a:ext cx="1080770" cy="108585"/>
            <a:chOff x="3959999" y="3905999"/>
            <a:chExt cx="1080770" cy="108585"/>
          </a:xfrm>
        </p:grpSpPr>
        <p:sp>
          <p:nvSpPr>
            <p:cNvPr id="11" name="object 11"/>
            <p:cNvSpPr/>
            <p:nvPr/>
          </p:nvSpPr>
          <p:spPr>
            <a:xfrm>
              <a:off x="4060799" y="3959999"/>
              <a:ext cx="979805" cy="0"/>
            </a:xfrm>
            <a:custGeom>
              <a:avLst/>
              <a:gdLst/>
              <a:ahLst/>
              <a:cxnLst/>
              <a:rect l="l" t="t" r="r" b="b"/>
              <a:pathLst>
                <a:path w="979804">
                  <a:moveTo>
                    <a:pt x="9791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59999" y="3905999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108000" y="0"/>
                  </a:moveTo>
                  <a:lnTo>
                    <a:pt x="0" y="54000"/>
                  </a:lnTo>
                  <a:lnTo>
                    <a:pt x="108000" y="108000"/>
                  </a:lnTo>
                  <a:lnTo>
                    <a:pt x="108000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61155" y="3959999"/>
              <a:ext cx="979805" cy="0"/>
            </a:xfrm>
            <a:custGeom>
              <a:avLst/>
              <a:gdLst/>
              <a:ahLst/>
              <a:cxnLst/>
              <a:rect l="l" t="t" r="r" b="b"/>
              <a:pathLst>
                <a:path w="979804">
                  <a:moveTo>
                    <a:pt x="97920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0355" y="3905999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108000" y="0"/>
                  </a:moveTo>
                  <a:lnTo>
                    <a:pt x="0" y="54000"/>
                  </a:lnTo>
                  <a:lnTo>
                    <a:pt x="108000" y="108000"/>
                  </a:lnTo>
                  <a:lnTo>
                    <a:pt x="108000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001662" y="2891790"/>
            <a:ext cx="244713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spc="-5" dirty="0">
                <a:latin typeface="Arial MT"/>
                <a:cs typeface="Arial MT"/>
              </a:rPr>
              <a:t>Sense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paràmetres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1" y="2435868"/>
            <a:ext cx="2302180" cy="7758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9800" y="3323894"/>
            <a:ext cx="2666999" cy="11719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9800" y="4751170"/>
            <a:ext cx="3382784" cy="119243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0" name="object 20"/>
          <p:cNvGrpSpPr/>
          <p:nvPr/>
        </p:nvGrpSpPr>
        <p:grpSpPr>
          <a:xfrm>
            <a:off x="5484000" y="5166005"/>
            <a:ext cx="1080135" cy="108585"/>
            <a:chOff x="3959999" y="5166004"/>
            <a:chExt cx="1080135" cy="108585"/>
          </a:xfrm>
        </p:grpSpPr>
        <p:sp>
          <p:nvSpPr>
            <p:cNvPr id="21" name="object 21"/>
            <p:cNvSpPr/>
            <p:nvPr/>
          </p:nvSpPr>
          <p:spPr>
            <a:xfrm>
              <a:off x="4060799" y="5220004"/>
              <a:ext cx="979805" cy="0"/>
            </a:xfrm>
            <a:custGeom>
              <a:avLst/>
              <a:gdLst/>
              <a:ahLst/>
              <a:cxnLst/>
              <a:rect l="l" t="t" r="r" b="b"/>
              <a:pathLst>
                <a:path w="979804">
                  <a:moveTo>
                    <a:pt x="9791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59999" y="5166004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108000" y="0"/>
                  </a:moveTo>
                  <a:lnTo>
                    <a:pt x="0" y="54000"/>
                  </a:lnTo>
                  <a:lnTo>
                    <a:pt x="108000" y="108000"/>
                  </a:lnTo>
                  <a:lnTo>
                    <a:pt x="108000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001663" y="5052148"/>
            <a:ext cx="244713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spc="-5" dirty="0">
                <a:latin typeface="Arial MT"/>
                <a:cs typeface="Arial MT"/>
              </a:rPr>
              <a:t>Amb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2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paràmetres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2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FUNCIONES EN PHP</a:t>
            </a:r>
            <a:endParaRPr lang="es-ES" sz="44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995400" y="1214336"/>
            <a:ext cx="68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ANATOMIA DE UNA FUNCION: PARAMETROS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29792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15519" y="1916020"/>
            <a:ext cx="73426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Els</a:t>
            </a:r>
            <a:r>
              <a:rPr sz="2400" spc="-10" dirty="0">
                <a:latin typeface="Calibri"/>
                <a:cs typeface="Calibri"/>
              </a:rPr>
              <a:t> paràmetres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d’una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funció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poden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tenir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valors</a:t>
            </a:r>
            <a:r>
              <a:rPr sz="2400" b="1" spc="-5" dirty="0">
                <a:latin typeface="Calibri"/>
                <a:cs typeface="Calibri"/>
              </a:rPr>
              <a:t> per </a:t>
            </a:r>
            <a:r>
              <a:rPr sz="2400" b="1" spc="-15" dirty="0">
                <a:latin typeface="Calibri"/>
                <a:cs typeface="Calibri"/>
              </a:rPr>
              <a:t>defecte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58200" y="2667000"/>
            <a:ext cx="3429000" cy="3359253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297815"/>
            <a:r>
              <a:rPr sz="2400" spc="-5" dirty="0">
                <a:latin typeface="Arial MT"/>
                <a:cs typeface="Arial MT"/>
              </a:rPr>
              <a:t>S’invoca la funció </a:t>
            </a:r>
            <a:r>
              <a:rPr sz="2400" b="1" spc="-10" dirty="0">
                <a:latin typeface="Arial"/>
                <a:cs typeface="Arial"/>
              </a:rPr>
              <a:t>sense </a:t>
            </a:r>
            <a:r>
              <a:rPr sz="2400" b="1" spc="-4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donar valor al segon </a:t>
            </a:r>
            <a:r>
              <a:rPr sz="2400" b="1" spc="-5" dirty="0">
                <a:latin typeface="Arial"/>
                <a:cs typeface="Arial"/>
              </a:rPr>
              <a:t> paràmetre</a:t>
            </a:r>
            <a:r>
              <a:rPr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endParaRPr sz="2400" dirty="0">
              <a:latin typeface="Arial MT"/>
              <a:cs typeface="Arial MT"/>
            </a:endParaRPr>
          </a:p>
          <a:p>
            <a:pPr marL="12700" marR="5080"/>
            <a:r>
              <a:rPr sz="2400" spc="-5" dirty="0">
                <a:latin typeface="Arial MT"/>
                <a:cs typeface="Arial MT"/>
              </a:rPr>
              <a:t>La pròpia definició de la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funció, defineix un valor </a:t>
            </a:r>
            <a:r>
              <a:rPr sz="2400" b="1" spc="-10" dirty="0">
                <a:latin typeface="Arial"/>
                <a:cs typeface="Arial"/>
              </a:rPr>
              <a:t>per </a:t>
            </a:r>
            <a:r>
              <a:rPr sz="2400" b="1" spc="-4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defecte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en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paràmetre</a:t>
            </a:r>
            <a:endParaRPr sz="2400" dirty="0">
              <a:latin typeface="Arial MT"/>
              <a:cs typeface="Arial MT"/>
            </a:endParaRPr>
          </a:p>
          <a:p>
            <a:pPr marL="12700"/>
            <a:r>
              <a:rPr sz="2400" b="1" spc="-10" dirty="0">
                <a:latin typeface="Arial"/>
                <a:cs typeface="Arial"/>
              </a:rPr>
              <a:t>$surname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519" y="3253090"/>
            <a:ext cx="6656881" cy="15212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FUNCIONES EN PHP</a:t>
            </a:r>
            <a:endParaRPr lang="es-ES" sz="4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995400" y="1214336"/>
            <a:ext cx="67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ANATOMIA DE UNA FUNCION: PARAMETROS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23755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35541</TotalTime>
  <Words>1446</Words>
  <Application>Microsoft Office PowerPoint</Application>
  <PresentationFormat>Panorámica</PresentationFormat>
  <Paragraphs>296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42" baseType="lpstr">
      <vt:lpstr>SimSun</vt:lpstr>
      <vt:lpstr>Arial</vt:lpstr>
      <vt:lpstr>Arial MT</vt:lpstr>
      <vt:lpstr>Calibri</vt:lpstr>
      <vt:lpstr>Calibri Light</vt:lpstr>
      <vt:lpstr>Comic Sans MS</vt:lpstr>
      <vt:lpstr>Courier New</vt:lpstr>
      <vt:lpstr>Monotype Sorts</vt:lpstr>
      <vt:lpstr>Tahoma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</dc:creator>
  <cp:lastModifiedBy>ADMIN</cp:lastModifiedBy>
  <cp:revision>1293</cp:revision>
  <cp:lastPrinted>2020-11-24T16:38:02Z</cp:lastPrinted>
  <dcterms:created xsi:type="dcterms:W3CDTF">2020-09-29T09:33:46Z</dcterms:created>
  <dcterms:modified xsi:type="dcterms:W3CDTF">2021-11-01T19:24:40Z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2020-09-29T00:00:00Z</vt:filetime>
  </property>
</Properties>
</file>