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9"/>
  </p:notesMasterIdLst>
  <p:sldIdLst>
    <p:sldId id="716" r:id="rId2"/>
    <p:sldId id="726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4" r:id="rId37"/>
    <p:sldId id="815" r:id="rId38"/>
    <p:sldId id="818" r:id="rId39"/>
    <p:sldId id="816" r:id="rId40"/>
    <p:sldId id="819" r:id="rId41"/>
    <p:sldId id="817" r:id="rId42"/>
    <p:sldId id="820" r:id="rId43"/>
    <p:sldId id="821" r:id="rId44"/>
    <p:sldId id="822" r:id="rId45"/>
    <p:sldId id="823" r:id="rId46"/>
    <p:sldId id="824" r:id="rId47"/>
    <p:sldId id="825" r:id="rId48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 varScale="1">
        <p:scale>
          <a:sx n="66" d="100"/>
          <a:sy n="66" d="100"/>
        </p:scale>
        <p:origin x="72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21/12/2021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1" y="1447800"/>
            <a:ext cx="5077884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447800"/>
            <a:ext cx="5077883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1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3542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313932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847417" y="1981200"/>
            <a:ext cx="5080000" cy="313932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847417" y="4114800"/>
            <a:ext cx="5080000" cy="313932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564217" y="6265863"/>
            <a:ext cx="25400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27699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AECD0B-2B98-4D4C-820C-CEC1DF0F1A09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084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3542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313932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313932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564217" y="6265863"/>
            <a:ext cx="25400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27699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1AAD0B-854C-4DE3-B071-1B869479B8C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8622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en/function.ctype-print.php" TargetMode="External"/><Relationship Id="rId3" Type="http://schemas.openxmlformats.org/officeDocument/2006/relationships/hyperlink" Target="https://www.php.net/manual/en/function.ctype-alpha.php" TargetMode="External"/><Relationship Id="rId7" Type="http://schemas.openxmlformats.org/officeDocument/2006/relationships/hyperlink" Target="https://www.php.net/manual/en/function.ctype-lower.php" TargetMode="External"/><Relationship Id="rId12" Type="http://schemas.openxmlformats.org/officeDocument/2006/relationships/hyperlink" Target="https://www.php.net/manual/en/function.ctype-xdigit.php" TargetMode="External"/><Relationship Id="rId2" Type="http://schemas.openxmlformats.org/officeDocument/2006/relationships/hyperlink" Target="https://www.php.net/manual/en/function.ctype-alnum.php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hp.net/manual/en/function.ctype-graph.php" TargetMode="External"/><Relationship Id="rId11" Type="http://schemas.openxmlformats.org/officeDocument/2006/relationships/hyperlink" Target="https://www.php.net/manual/en/function.ctype-upper.php" TargetMode="External"/><Relationship Id="rId5" Type="http://schemas.openxmlformats.org/officeDocument/2006/relationships/hyperlink" Target="https://www.php.net/manual/en/function.ctype-digit.php" TargetMode="External"/><Relationship Id="rId10" Type="http://schemas.openxmlformats.org/officeDocument/2006/relationships/hyperlink" Target="https://www.php.net/manual/en/function.ctype-space.php" TargetMode="External"/><Relationship Id="rId4" Type="http://schemas.openxmlformats.org/officeDocument/2006/relationships/hyperlink" Target="https://www.php.net/manual/en/function.ctype-cntrl.php" TargetMode="External"/><Relationship Id="rId9" Type="http://schemas.openxmlformats.org/officeDocument/2006/relationships/hyperlink" Target="https://www.php.net/manual/en/function.ctype-punct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re.org/" TargetMode="External"/><Relationship Id="rId2" Type="http://schemas.openxmlformats.org/officeDocument/2006/relationships/hyperlink" Target="https://www.perl.org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931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5</a:t>
            </a:r>
            <a:r>
              <a:rPr lang="es-ES" sz="4000" dirty="0" smtClean="0"/>
              <a:t>: </a:t>
            </a:r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ENVIO DE VARIABLES ENTRE PAGINAS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219200"/>
            <a:ext cx="11201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7188" indent="-357188" defTabSz="457200">
              <a:buClr>
                <a:srgbClr val="000000"/>
              </a:buClr>
              <a:buSzPct val="100000"/>
              <a:buFont typeface="Comic Sans MS" pitchFamily="66" charset="0"/>
              <a:buChar char="•"/>
              <a:defRPr/>
            </a:pPr>
            <a:r>
              <a:rPr lang="es-ES_tradnl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 dos.php</a:t>
            </a:r>
          </a:p>
          <a:p>
            <a:pPr marL="804863" lvl="1" indent="-357188" defTabSz="457200"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&lt;HTML&gt;&lt;BODY&gt;</a:t>
            </a: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s-E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"La variable edad pasada por GET es ".$_GET['edad']. "&lt;BR&gt;";</a:t>
            </a: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"La variable edad pasada por POST es ".$_POST['edad']."&lt;BR&gt;";</a:t>
            </a: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"La variable edad capturada por REQUEST es ".$_REQUEST['edad']."&lt;BR&gt;";</a:t>
            </a: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"La variable edad capturada por variable global es ".$edad."&lt;BR&gt;“; </a:t>
            </a:r>
            <a:endParaRPr lang="es-ES_tradnl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57188" defTabSz="457200"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pPr marL="804863" lvl="1" indent="-357188" defTabSz="457200"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804863" lvl="1" indent="-357188" defTabSz="457200"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4316942"/>
            <a:ext cx="4965700" cy="2305050"/>
          </a:xfrm>
          <a:prstGeom prst="rect">
            <a:avLst/>
          </a:prstGeom>
          <a:noFill/>
          <a:ln w="15875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VARIABLES EN FORMULARIOS HTML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445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341439"/>
            <a:ext cx="8496301" cy="3693319"/>
          </a:xfrm>
        </p:spPr>
        <p:txBody>
          <a:bodyPr/>
          <a:lstStyle/>
          <a:p>
            <a:pPr marL="357188" indent="-357188"/>
            <a:r>
              <a:rPr lang="es-ES_tradnl" alt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 uno.html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&lt;FORM ACTION=”</a:t>
            </a:r>
            <a:r>
              <a:rPr lang="es-ES_tradnl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dos.php</a:t>
            </a: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_tradnl" alt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METHOD=”GET”</a:t>
            </a: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Edad: &lt;INPUT TYPE=”</a:t>
            </a:r>
            <a:r>
              <a:rPr lang="es-ES_tradnl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NAME=”edad”&gt;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&lt;INPUT TYPE=”</a:t>
            </a:r>
            <a:r>
              <a:rPr lang="es-ES_tradnl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VALUE=”aceptar”&gt;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711200" lvl="1" indent="-357188"/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pPr marL="357188" indent="-357188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91000"/>
            <a:ext cx="578961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VARIABLES EN FORMULARIOS HTML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272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219200"/>
            <a:ext cx="109728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7188" indent="-357188" defTabSz="457200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Comic Sans MS" pitchFamily="66" charset="0"/>
              <a:buChar char="•"/>
              <a:defRPr/>
            </a:pPr>
            <a:r>
              <a:rPr lang="es-ES_tradnl" sz="2400" kern="0" dirty="0">
                <a:solidFill>
                  <a:srgbClr val="FF0000"/>
                </a:solidFill>
              </a:rPr>
              <a:t>Fichero dos.php</a:t>
            </a:r>
          </a:p>
          <a:p>
            <a:pPr marL="804863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Courier New" pitchFamily="49" charset="0"/>
              </a:rPr>
              <a:t>&lt;HTML&gt;&lt;BODY&gt;</a:t>
            </a: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Courier New" pitchFamily="49" charset="0"/>
              </a:rPr>
              <a:t>&lt;?PHP</a:t>
            </a:r>
            <a:endParaRPr lang="es-ES" sz="24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Courier New" pitchFamily="49" charset="0"/>
              </a:rPr>
              <a:t>	echo "La variable edad pasada por GET es ".$_GET['edad']. "&lt;BR&gt;";</a:t>
            </a: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Courier New" pitchFamily="49" charset="0"/>
              </a:rPr>
              <a:t>	echo "La variable edad pasada por POST es ".$_POST['edad']."&lt;BR&gt;";</a:t>
            </a: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Courier New" pitchFamily="49" charset="0"/>
              </a:rPr>
              <a:t>	echo "La variable edad capturada por REQUEST es ".$_REQUEST['edad']."&lt;BR&gt;";</a:t>
            </a: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" sz="2400" kern="0" dirty="0">
                <a:solidFill>
                  <a:srgbClr val="000000"/>
                </a:solidFill>
                <a:latin typeface="Courier New" pitchFamily="49" charset="0"/>
              </a:rPr>
              <a:t>	echo "La variable edad capturada por variable global es ".$edad."&lt;BR&gt;“; </a:t>
            </a:r>
            <a:endParaRPr lang="es-ES_tradnl" sz="24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Courier New" pitchFamily="49" charset="0"/>
              </a:rPr>
              <a:t>?&gt;</a:t>
            </a:r>
          </a:p>
          <a:p>
            <a:pPr marL="804863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Courier New" pitchFamily="49" charset="0"/>
              </a:rPr>
              <a:t>&lt;/BODY&gt;</a:t>
            </a:r>
          </a:p>
          <a:p>
            <a:pPr marL="804863" lvl="1" indent="-357188" defTabSz="45720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s-ES_tradnl" sz="2400" kern="0" dirty="0">
                <a:solidFill>
                  <a:srgbClr val="000000"/>
                </a:solidFill>
                <a:latin typeface="Courier New" pitchFamily="49" charset="0"/>
              </a:rPr>
              <a:t>&lt;/HTML&gt;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6" y="4595495"/>
            <a:ext cx="4816475" cy="2232025"/>
          </a:xfrm>
          <a:prstGeom prst="rect">
            <a:avLst/>
          </a:prstGeom>
          <a:noFill/>
          <a:ln w="15875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VARIABLES EN FORMULARIOS HTML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10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143000"/>
            <a:ext cx="10972800" cy="5724644"/>
          </a:xfrm>
        </p:spPr>
        <p:txBody>
          <a:bodyPr/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Acceso a los diferentes tipos de elementos de entrada de un formulario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Elementos de tipo INPUT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Elemento SELECT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/ múltiple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Elemento TEXTAREA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599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62000" y="1219200"/>
            <a:ext cx="10744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Introduzca la cadena a buscar: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NAME="cadena" VALUE="valor por defecto" SIZE="20"&gt;</a:t>
            </a:r>
          </a:p>
          <a:p>
            <a:pPr algn="l"/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($cadena);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 [‘cadena’]);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7411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0" y="5084763"/>
            <a:ext cx="3810000" cy="1458912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316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762000" y="1219200"/>
            <a:ext cx="10668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TYPE="radio"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VALUE=“II“ CHECKED&gt;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I.Informática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TYPE="radio"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VALUE="ITIG"&gt;I.T.I. 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TYPE="radio"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VALUE="ITIS"&gt;I.T.I. 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 [‘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’]);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843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6362" y="4191000"/>
            <a:ext cx="5569725" cy="2132509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293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762000" y="1219200"/>
            <a:ext cx="10896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INPUT TYPE="checkbox" NAME="extras[]" VALUE="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garaje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CHECKED&gt;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Garaje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TYPE="checkbox" NAME="extras[]" VALUE="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piscina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Piscina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TYPE="checkbox" NAME="extras[]" VALUE="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jardin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Jardín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$n = count ($extras);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for ($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=0; 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&lt;$n; 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print (“$extras[$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]&lt;BR&gt;\n”);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($_REQUEST[‘extras’] as $extra)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//print (“$extra&lt;BR&gt;\n”);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s-E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9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3800" y="3733800"/>
            <a:ext cx="3810000" cy="1458912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121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914400" y="1276251"/>
            <a:ext cx="10896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&lt;INPUT TYPE="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NAME="nueva" VALUE="Añadir una más"&gt;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($nueva)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("Se va a añadir una nueva");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 [‘nueva’])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("Se va a añadir una nueva");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2048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0" y="5084763"/>
            <a:ext cx="3810000" cy="1458912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125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706438" y="1219200"/>
            <a:ext cx="1135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algn="l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&lt;FORM ACTION="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procesa.php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METHOD="post</a:t>
            </a: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 </a:t>
            </a: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ENCTYPE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="multipart/form-data"&gt;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&lt;INPUT TYPE="file"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fichero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pic>
        <p:nvPicPr>
          <p:cNvPr id="2150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3338" y="4437063"/>
            <a:ext cx="3810000" cy="1458912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267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5800" y="1143000"/>
            <a:ext cx="1059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echo “&lt;INPUT TYPE=’hidden’ NAME=’username’ VALUE=’$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’&gt;\n”;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print ($username);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//print ($_REQUEST [‘username’]);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2253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3150" y="4941889"/>
            <a:ext cx="4184650" cy="1601787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574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57400" y="1447800"/>
            <a:ext cx="86868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Envío </a:t>
            </a:r>
            <a:r>
              <a:rPr lang="es-ES_tradnl" altLang="es-ES" sz="3200" dirty="0"/>
              <a:t>de variables entre páginas PHP</a:t>
            </a:r>
          </a:p>
          <a:p>
            <a:pPr marL="357188" indent="-357188">
              <a:spcBef>
                <a:spcPct val="0"/>
              </a:spcBef>
              <a:buFont typeface="Monotype Sorts" pitchFamily="2" charset="2"/>
              <a:buAutoNum type="arabicPeriod"/>
            </a:pPr>
            <a:r>
              <a:rPr lang="es-ES_tradnl" altLang="es-ES" sz="3200" dirty="0"/>
              <a:t>Envío de variables desde formularios HTML</a:t>
            </a:r>
          </a:p>
          <a:p>
            <a:pPr marL="357188" indent="-357188">
              <a:spcBef>
                <a:spcPct val="0"/>
              </a:spcBef>
              <a:buFont typeface="Monotype Sorts" pitchFamily="2" charset="2"/>
              <a:buAutoNum type="arabicPeriod"/>
            </a:pPr>
            <a:r>
              <a:rPr lang="es-ES" altLang="es-ES" sz="3200" dirty="0"/>
              <a:t>Acceso a elementos del formulario desde PHP</a:t>
            </a:r>
          </a:p>
          <a:p>
            <a:pPr marL="357188" indent="-357188">
              <a:spcBef>
                <a:spcPct val="0"/>
              </a:spcBef>
              <a:buFont typeface="Monotype Sorts" pitchFamily="2" charset="2"/>
              <a:buAutoNum type="arabicPeriod"/>
            </a:pPr>
            <a:r>
              <a:rPr lang="es-ES" altLang="es-ES" sz="3200" dirty="0"/>
              <a:t>El formulario de PHP</a:t>
            </a:r>
          </a:p>
          <a:p>
            <a:pPr marL="357188" indent="-357188">
              <a:spcBef>
                <a:spcPct val="0"/>
              </a:spcBef>
              <a:buFont typeface="Monotype Sorts" pitchFamily="2" charset="2"/>
              <a:buAutoNum type="arabicPeriod"/>
            </a:pPr>
            <a:r>
              <a:rPr lang="es-ES" altLang="es-ES" sz="3200" dirty="0"/>
              <a:t>Subida de ficheros al </a:t>
            </a:r>
            <a:r>
              <a:rPr lang="es-ES" altLang="es-ES" sz="3200" dirty="0" smtClean="0"/>
              <a:t>servidor</a:t>
            </a:r>
          </a:p>
          <a:p>
            <a:pPr marL="357188" indent="-357188">
              <a:spcBef>
                <a:spcPct val="0"/>
              </a:spcBef>
              <a:buFont typeface="Monotype Sorts" pitchFamily="2" charset="2"/>
              <a:buAutoNum type="arabicPeriod"/>
            </a:pPr>
            <a:r>
              <a:rPr lang="es-ES" sz="3200" dirty="0" err="1" smtClean="0"/>
              <a:t>Validacion</a:t>
            </a:r>
            <a:r>
              <a:rPr lang="es-ES" sz="3200" dirty="0" smtClean="0"/>
              <a:t> de formularios</a:t>
            </a:r>
            <a:endParaRPr lang="en-US" sz="32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62000" y="1219200"/>
            <a:ext cx="9372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&lt;INPUT TYPE="password" NAME="clave"&gt;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print ($clave);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//print ($_REQUEST [‘clave’]);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2355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2031" y="4412450"/>
            <a:ext cx="5565769" cy="2131225"/>
          </a:xfrm>
          <a:noFill/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496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838200" y="1219200"/>
            <a:ext cx="10820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  <a:p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INPUT TYPE="submit"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 VALUE="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($enviar)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("Se ha pulsado el botón de enviar");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 [‘enviar’])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("Se ha pulsado el botón de enviar");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4644728"/>
            <a:ext cx="3810000" cy="1458912"/>
          </a:xfrm>
          <a:noFill/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7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1143000"/>
            <a:ext cx="10820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_tradnl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simple</a:t>
            </a:r>
          </a:p>
          <a:p>
            <a:endParaRPr lang="en-GB" alt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SELECT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VALUE="II" SELECTED&gt;Ingeniería Informática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VALUE="ITIG"&gt;Ingeniería Técnica en Informática de Gestión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VALUE="ITIS"&gt;Ingeniería Técnica en Informática de Sistemas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&lt;/SELECT&gt;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//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 [‘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titulacion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’]);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2560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0" y="5084763"/>
            <a:ext cx="3810000" cy="1458912"/>
          </a:xfrm>
          <a:noFill/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990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1219200"/>
            <a:ext cx="11125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_tradnl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s-ES_tradnl" alt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múltiple</a:t>
            </a:r>
          </a:p>
          <a:p>
            <a:endParaRPr lang="es-ES_tradnl" alt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SELECT MULTIPLE SIZE="3" NAME="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[]"&gt;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VALUE="ingles" SELECTED&gt;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Inglés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frances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Francés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aleman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"&gt;Alemán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&lt;OPTION VALUE="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holandes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"&gt;Holandés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&lt;/SELECT&gt;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$n = count ($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for ($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=0; 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&lt;$n; 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//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($_REQUEST[‘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’] as 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print (“$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[$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]&lt;BR&gt;\n”); </a:t>
            </a: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//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print (“$</a:t>
            </a:r>
            <a:r>
              <a:rPr lang="en-GB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&lt;BR&gt;\n</a:t>
            </a:r>
            <a:r>
              <a:rPr lang="en-GB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en-U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s-E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8200" y="2485911"/>
            <a:ext cx="3124200" cy="1666875"/>
          </a:xfrm>
          <a:noFill/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8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46229"/>
            <a:ext cx="10744200" cy="4062651"/>
          </a:xfrm>
        </p:spPr>
        <p:txBody>
          <a:bodyPr/>
          <a:lstStyle/>
          <a:p>
            <a:pPr marL="357188" indent="-357188">
              <a:defRPr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</a:p>
          <a:p>
            <a:pPr marL="357188" indent="-357188">
              <a:defRPr/>
            </a:pP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TEXTAREA COLS=“30" ROWS=“4" NAME="comentario"&gt;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	Este libro me parece ...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TEXTAREA&gt;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endParaRPr lang="es-E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GB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r>
              <a:rPr lang="en-GB" sz="24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n-GB" sz="2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GB" sz="2400" b="0" dirty="0">
                <a:latin typeface="Arial" panose="020B0604020202020204" pitchFamily="34" charset="0"/>
                <a:cs typeface="Arial" panose="020B0604020202020204" pitchFamily="34" charset="0"/>
              </a:rPr>
              <a:t>print ($_REQUEST [‘</a:t>
            </a:r>
            <a:r>
              <a:rPr lang="en-GB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r>
              <a:rPr lang="en-GB" sz="2400" b="0" dirty="0">
                <a:latin typeface="Arial" panose="020B0604020202020204" pitchFamily="34" charset="0"/>
                <a:cs typeface="Arial" panose="020B0604020202020204" pitchFamily="34" charset="0"/>
              </a:rPr>
              <a:t>’]);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mic Sans MS" panose="030F0702030302020204" pitchFamily="66" charset="0"/>
              <a:buNone/>
              <a:defRPr/>
            </a:pPr>
            <a:r>
              <a:rPr lang="en-GB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GB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defRPr/>
            </a:pPr>
            <a:endParaRPr lang="es-ES_tradnl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8922" y="4267200"/>
            <a:ext cx="4988278" cy="2244725"/>
          </a:xfrm>
          <a:noFill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A ELEMENTOS FORMULARIOS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6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10896600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La forma habitual de trabajar con formularios en PHP es utilizar un único programa que procese el formulario o lo muestre según haya sido o no enviado, respectivamente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Disminuye el número de ficheros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Permite validar los datos del formulario en el propio formulario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Procedimiento: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 se ha enviado el formulario: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Procesar formulario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 no:</a:t>
            </a:r>
          </a:p>
          <a:p>
            <a:pPr marL="1073150" lvl="1" indent="-357188"/>
            <a:r>
              <a:rPr lang="es-ES_tradnl" alt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Mostrar formulario</a:t>
            </a:r>
          </a:p>
          <a:p>
            <a:pPr marL="1073150" lvl="1" indent="-357188"/>
            <a:r>
              <a:rPr lang="es-ES_tradnl" alt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FORMULARIO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493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11201400" cy="4308872"/>
          </a:xfrm>
        </p:spPr>
        <p:txBody>
          <a:bodyPr/>
          <a:lstStyle/>
          <a:p>
            <a:pPr indent="6350">
              <a:spcBef>
                <a:spcPct val="0"/>
              </a:spcBef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Para saber si se ha enviado el formulario se acude a la </a:t>
            </a:r>
            <a:r>
              <a:rPr lang="es-ES_tradnl" alt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correspondiente </a:t>
            </a: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al botón de envío. Si este botón aparece de la siguiente forma en el formulario HTML:</a:t>
            </a:r>
          </a:p>
          <a:p>
            <a:pPr marL="357188" indent="-357188">
              <a:spcBef>
                <a:spcPct val="0"/>
              </a:spcBef>
            </a:pPr>
            <a:endParaRPr lang="en-GB" altLang="es-E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spcBef>
                <a:spcPct val="0"/>
              </a:spcBef>
            </a:pPr>
            <a:r>
              <a:rPr lang="en-GB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	&lt;INPUT TYPE="SUBMIT" NAME="</a:t>
            </a:r>
            <a:r>
              <a:rPr lang="en-GB" altLang="es-E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r>
              <a:rPr lang="en-GB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“ VALUE="</a:t>
            </a:r>
            <a:r>
              <a:rPr lang="en-GB" altLang="es-E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procesar</a:t>
            </a:r>
            <a:r>
              <a:rPr lang="en-GB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357188" indent="-357188">
              <a:spcBef>
                <a:spcPct val="0"/>
              </a:spcBef>
            </a:pPr>
            <a:endParaRPr lang="es-ES_tradnl" altLang="es-E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spcBef>
                <a:spcPct val="0"/>
              </a:spcBef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	entonces la condición anterior se transforma en:</a:t>
            </a:r>
          </a:p>
          <a:p>
            <a:pPr marL="357188" indent="-357188">
              <a:spcBef>
                <a:spcPct val="0"/>
              </a:spcBef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_tradnl" altLang="es-E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_tradnl" altLang="es-E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isset</a:t>
            </a: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($enviar))</a:t>
            </a:r>
          </a:p>
          <a:p>
            <a:pPr marL="357188" indent="-357188">
              <a:spcBef>
                <a:spcPct val="0"/>
              </a:spcBef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	o bien</a:t>
            </a:r>
          </a:p>
          <a:p>
            <a:pPr marL="357188" indent="-357188">
              <a:spcBef>
                <a:spcPct val="0"/>
              </a:spcBef>
            </a:pP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_tradnl" altLang="es-E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_tradnl" alt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 ($enviar == “procesar”)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FORMULARIO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598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52400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2">
              <a:buFontTx/>
              <a:buChar char="•"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41413" y="1371600"/>
            <a:ext cx="95265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&lt;?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php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if ($_POST["submit"])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echo "&lt;h2&gt;You clicked Submit!&lt;/h2&gt;";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else if ($_POST["cancel"])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echo "&lt;h2&gt;You clicked Cancel!&lt;/h2&gt;";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?&gt;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&lt;form action="form.php" method="post"&gt;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&lt;input type="submit" name="submit" value="Submit"&gt;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&lt;input type="submit" name="cancel" value="Cancel"&gt;</a:t>
            </a:r>
          </a:p>
          <a:p>
            <a:pPr marL="0" lvl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FORMULARIO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6901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11125200" cy="5562600"/>
          </a:xfrm>
        </p:spPr>
        <p:txBody>
          <a:bodyPr/>
          <a:lstStyle/>
          <a:p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DE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lang="es-ES_tradnl" alt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s-ES_tradnl" alt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Toda la información proveniente de un formulario debe considerarse por norma como contaminada, y hay que validarla antes de darla por buena y procesarla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s-ES_tradnl" alt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 más eficiente es mostrar los errores sobre el propio formulario para facilitar su corrección.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s-ES_tradnl" alt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Procedimiento:</a:t>
            </a:r>
            <a:endParaRPr lang="es-ES_tradnl" altLang="es-E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se ha enviado el formulario: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si hay errores: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Mostrar formulario con errores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si no: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   Procesar formulario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no: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Mostrar formulario</a:t>
            </a:r>
          </a:p>
          <a:p>
            <a:pPr marL="1073150" lvl="1" indent="-357188"/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FORMULARIO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701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11128375" cy="4862870"/>
          </a:xfrm>
        </p:spPr>
        <p:txBody>
          <a:bodyPr/>
          <a:lstStyle/>
          <a:p>
            <a:pPr marL="357188" indent="-357188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DE FORMULARIOS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s-E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procedimiento se puede resumir para que sólo haya que mostrar una vez el formulario, bien con los valores por defecto o con los valores introducidos, y con los errores en su caso:</a:t>
            </a:r>
          </a:p>
          <a:p>
            <a:pPr marL="357188" indent="-357188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se ha enviado el formulario: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validar datos</a:t>
            </a:r>
          </a:p>
          <a:p>
            <a:pPr marL="1073150" lvl="1" indent="-357188"/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se ha enviado el formulario y no hay errores: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Procesar formulario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no: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Mostrar formulario con valores por defecto o ya enviados</a:t>
            </a:r>
          </a:p>
          <a:p>
            <a:pPr marL="1073150" lvl="1" indent="-357188"/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FORMULARIO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06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14400" y="1219200"/>
            <a:ext cx="10972800" cy="5004447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>
                <a:latin typeface="Comic Sans MS" panose="030F0702030302020204" pitchFamily="66" charset="0"/>
              </a:rPr>
              <a:t> El envío de variables entre páginas es una forma habitual de trabajar en scripts de servidor </a:t>
            </a:r>
          </a:p>
          <a:p>
            <a:pPr lvl="1" algn="l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s-ES_tradnl" sz="2800" dirty="0">
                <a:latin typeface="Comic Sans MS" panose="030F0702030302020204" pitchFamily="66" charset="0"/>
              </a:rPr>
              <a:t> procesado de formularios</a:t>
            </a:r>
          </a:p>
          <a:p>
            <a:pPr lvl="1" algn="l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s-ES_tradnl" sz="2800" dirty="0">
                <a:latin typeface="Comic Sans MS" panose="030F0702030302020204" pitchFamily="66" charset="0"/>
              </a:rPr>
              <a:t> carrito de compra).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>
                <a:latin typeface="Comic Sans MS" panose="030F0702030302020204" pitchFamily="66" charset="0"/>
              </a:rPr>
              <a:t> Se puede hacer por dos métodos: </a:t>
            </a:r>
          </a:p>
          <a:p>
            <a:pPr lvl="1" algn="l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s-ES_tradnl" sz="2800" dirty="0">
                <a:latin typeface="Comic Sans MS" panose="030F0702030302020204" pitchFamily="66" charset="0"/>
              </a:rPr>
              <a:t> </a:t>
            </a:r>
            <a:r>
              <a:rPr lang="es-ES" sz="2800" dirty="0">
                <a:latin typeface="Comic Sans MS" panose="030F0702030302020204" pitchFamily="66" charset="0"/>
              </a:rPr>
              <a:t>GET</a:t>
            </a:r>
          </a:p>
          <a:p>
            <a:pPr lvl="1" algn="l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s-ES" sz="2800" dirty="0">
                <a:latin typeface="Comic Sans MS" panose="030F0702030302020204" pitchFamily="66" charset="0"/>
              </a:rPr>
              <a:t> POST</a:t>
            </a:r>
          </a:p>
          <a:p>
            <a:pPr marL="0" lvl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itchFamily="2" charset="-122"/>
              </a:rPr>
              <a:t> Acceder a los datos HTTP POST o GET es simple en PHP</a:t>
            </a:r>
          </a:p>
          <a:p>
            <a:pPr marL="0" lvl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itchFamily="2" charset="-122"/>
              </a:rPr>
              <a:t> Las variables globales $_POST[] y $_GET[] contienen los datos de la petición HTTP</a:t>
            </a:r>
            <a:endParaRPr lang="es-ES" sz="2800" dirty="0">
              <a:latin typeface="Comic Sans MS" panose="030F0702030302020204" pitchFamily="66" charset="0"/>
            </a:endParaRP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187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41438"/>
            <a:ext cx="11125200" cy="3339376"/>
          </a:xfrm>
        </p:spPr>
        <p:txBody>
          <a:bodyPr/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subir un fichero al servidor se utiliza el elemento de entrada FILE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Hay que tener en cuenta una serie de consideraciones importantes: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elemento FORM debe tener el atributo </a:t>
            </a:r>
            <a:r>
              <a:rPr lang="es-E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ENCTYPE="</a:t>
            </a:r>
            <a:r>
              <a:rPr lang="es-ES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es-E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-data“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fichero tiene un límite en cuanto a su tamaño. Este límite se fija de dos formas diferentes</a:t>
            </a:r>
            <a:r>
              <a:rPr lang="es-E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el fichero de configuración php.ini</a:t>
            </a:r>
          </a:p>
          <a:p>
            <a:pPr marL="1789113" lvl="2" indent="-360363">
              <a:spcBef>
                <a:spcPct val="0"/>
              </a:spcBef>
              <a:spcAft>
                <a:spcPts val="600"/>
              </a:spcAft>
            </a:pP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el propio formulario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SUBIDA DE FICHEROS AL SERVIDOR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1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9563" y="1955799"/>
            <a:ext cx="7359650" cy="2363724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;;;;;;;;;;;;;;;;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 File Uploads ;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;;;;;;;;;;;;;;;;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 Whether to allow HTTP file uploads.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file_uploads = On</a:t>
            </a:r>
          </a:p>
          <a:p>
            <a:pPr marL="609600" indent="-609600">
              <a:lnSpc>
                <a:spcPct val="80000"/>
              </a:lnSpc>
            </a:pPr>
            <a:endParaRPr lang="en-GB" altLang="es-ES" sz="1600">
              <a:latin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 Temporary directory for HTTP uploaded files (will use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 system default if not specified).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;upload_tmp_dir =</a:t>
            </a:r>
          </a:p>
          <a:p>
            <a:pPr marL="609600" indent="-609600">
              <a:lnSpc>
                <a:spcPct val="80000"/>
              </a:lnSpc>
            </a:pPr>
            <a:endParaRPr lang="en-GB" altLang="es-ES" sz="1600">
              <a:latin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GB" altLang="es-ES" sz="1600">
                <a:latin typeface="Courier New" panose="02070309020205020404" pitchFamily="49" charset="0"/>
              </a:rPr>
              <a:t>; Maximum allowed size for uploaded files.</a:t>
            </a:r>
            <a:endParaRPr lang="es-ES_tradnl" altLang="es-ES" sz="1600">
              <a:latin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s-ES_tradnl" altLang="es-ES" sz="1600">
                <a:latin typeface="Courier New" panose="02070309020205020404" pitchFamily="49" charset="0"/>
              </a:rPr>
              <a:t>upload_max_filesize = 2M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219200" y="1524000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" altLang="es-ES" sz="2000">
                <a:latin typeface="Arial" panose="020B0604020202020204" pitchFamily="34" charset="0"/>
              </a:rPr>
              <a:t>php.ini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219201" y="5051425"/>
            <a:ext cx="131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" altLang="es-ES" sz="2000">
                <a:latin typeface="Arial" panose="020B0604020202020204" pitchFamily="34" charset="0"/>
              </a:rPr>
              <a:t>formulario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579563" y="5453061"/>
            <a:ext cx="7345362" cy="584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s-ES">
                <a:latin typeface="Courier New" panose="02070309020205020404" pitchFamily="49" charset="0"/>
              </a:rPr>
              <a:t>&lt;INPUT TYPE=”HIDDEN” NAME=”MAX_FILE_SIZE” VALUE='102400'&gt;</a:t>
            </a:r>
            <a:endParaRPr lang="en-US" altLang="es-ES">
              <a:latin typeface="Courier New" panose="02070309020205020404" pitchFamily="49" charset="0"/>
            </a:endParaRPr>
          </a:p>
          <a:p>
            <a:r>
              <a:rPr lang="en-GB" altLang="es-ES">
                <a:latin typeface="Courier New" panose="02070309020205020404" pitchFamily="49" charset="0"/>
              </a:rPr>
              <a:t>&lt;INPUT TYPE=”FILE” NAME="fichero"&gt;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SUBIDA DE FICHEROS AL SERVIDOR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80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1"/>
            <a:ext cx="10820399" cy="5539978"/>
          </a:xfrm>
        </p:spPr>
        <p:txBody>
          <a:bodyPr/>
          <a:lstStyle/>
          <a:p>
            <a:pPr marL="357188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Consideraciones (</a:t>
            </a:r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Debe darse al fichero un nombre que evite coincidencias con ficheros ya subidos. Por ello, y como norma general, debe </a:t>
            </a:r>
            <a:r>
              <a:rPr lang="es-ES_tradnl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descartarse el nombre original</a:t>
            </a: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del fichero y crear uno nuevo que sea único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fichero subido se almacena en un directorio temporal y hemos de moverlo al directorio de destino usando la función </a:t>
            </a:r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move_upload_file</a:t>
            </a:r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7188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Procedimiento:</a:t>
            </a:r>
          </a:p>
          <a:p>
            <a:pPr marL="357188" indent="-357188"/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se ha subido correctamente el fichero: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Asignar un nombre al fichero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Mover el fichero a su ubicación definitiva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no:</a:t>
            </a: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Mostrar un mensaje de error</a:t>
            </a:r>
          </a:p>
          <a:p>
            <a:pPr marL="1073150" lvl="1" indent="-357188"/>
            <a:r>
              <a:rPr lang="es-ES_tradnl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_tradnl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SUBIDA DE FICHEROS AL SERVIDOR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705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480550" y="1592264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s-ES" altLang="es-ES" sz="2000">
                <a:latin typeface="Arial" panose="020B0604020202020204" pitchFamily="34" charset="0"/>
              </a:rPr>
              <a:t>HTML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143793" y="1231371"/>
            <a:ext cx="10591800" cy="8309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s-ES" sz="2400" dirty="0">
                <a:latin typeface="Courier New" panose="02070309020205020404" pitchFamily="49" charset="0"/>
              </a:rPr>
              <a:t>&lt;INPUT TYPE="HIDDEN" NAME="MAX_FILE_SIZE" VALUE="102400"&gt;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n-GB" altLang="es-ES" sz="2400" dirty="0">
                <a:latin typeface="Courier New" panose="02070309020205020404" pitchFamily="49" charset="0"/>
              </a:rPr>
              <a:t>&lt;INPUT TYPE="FILE" SIZE="44" NAME="</a:t>
            </a:r>
            <a:r>
              <a:rPr lang="en-GB" altLang="es-E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imagen</a:t>
            </a:r>
            <a:r>
              <a:rPr lang="en-GB" altLang="es-ES" sz="2400" dirty="0">
                <a:latin typeface="Courier New" panose="02070309020205020404" pitchFamily="49" charset="0"/>
              </a:rPr>
              <a:t>"&gt;</a:t>
            </a:r>
          </a:p>
        </p:txBody>
      </p:sp>
      <p:sp>
        <p:nvSpPr>
          <p:cNvPr id="36869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1371996" y="2209800"/>
            <a:ext cx="10135393" cy="4495800"/>
          </a:xfrm>
          <a:noFill/>
        </p:spPr>
        <p:txBody>
          <a:bodyPr/>
          <a:lstStyle/>
          <a:p>
            <a:pPr marL="357188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variable $_FILES contiene toda la información del fichero subido: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50" lvl="1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$_FILES['</a:t>
            </a:r>
            <a:r>
              <a:rPr lang="en-GB" altLang="es-E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 </a:t>
            </a:r>
          </a:p>
          <a:p>
            <a:pPr marL="1798638" lvl="2" indent="-361950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Nombre original del fichero en la máquina cliente</a:t>
            </a:r>
          </a:p>
          <a:p>
            <a:pPr marL="1073150" lvl="1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$_FILES['</a:t>
            </a:r>
            <a:r>
              <a:rPr lang="en-GB" altLang="es-E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 </a:t>
            </a:r>
          </a:p>
          <a:p>
            <a:pPr marL="1798638" lvl="2" indent="-361950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Tipo mime del fichero. Por ejemplo, "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gif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1073150" lvl="1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$_FILES['</a:t>
            </a:r>
            <a:r>
              <a:rPr lang="en-GB" altLang="es-E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 </a:t>
            </a:r>
          </a:p>
          <a:p>
            <a:pPr marL="1798638" lvl="2" indent="-361950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Tamaño en bytes del fichero subido</a:t>
            </a:r>
          </a:p>
          <a:p>
            <a:pPr marL="1073150" lvl="1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$_FILES['</a:t>
            </a:r>
            <a:r>
              <a:rPr lang="en-GB" altLang="es-E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es-E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'] </a:t>
            </a:r>
          </a:p>
          <a:p>
            <a:pPr marL="1798638" lvl="2" indent="-361950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Nombre del fichero temporal en el que se almacena el fichero subido en el servidor</a:t>
            </a:r>
          </a:p>
          <a:p>
            <a:pPr marL="1073150" lvl="1" indent="-357188"/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$_FILES['</a:t>
            </a:r>
            <a:r>
              <a:rPr lang="en-GB" altLang="es-E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n-GB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]['error']</a:t>
            </a:r>
          </a:p>
          <a:p>
            <a:pPr marL="1798638" lvl="2" indent="-361950"/>
            <a:r>
              <a:rPr lang="en-U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error </a:t>
            </a:r>
            <a:r>
              <a:rPr lang="en-U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asociado</a:t>
            </a:r>
            <a:r>
              <a:rPr lang="en-U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fichero</a:t>
            </a:r>
            <a:r>
              <a:rPr lang="en-U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subido</a:t>
            </a:r>
            <a:endParaRPr lang="es-ES_tradnl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SUBIDA DE FICHEROS AL SERVIDOR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076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762000" y="1881600"/>
            <a:ext cx="11201400" cy="378565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s-ES" sz="2400" dirty="0">
                <a:latin typeface="Courier New" panose="02070309020205020404" pitchFamily="49" charset="0"/>
              </a:rPr>
              <a:t>if (</a:t>
            </a:r>
            <a:r>
              <a:rPr lang="en-GB" altLang="es-ES" sz="2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is_uploaded_file</a:t>
            </a:r>
            <a:r>
              <a:rPr lang="en-GB" altLang="es-ES" sz="2400" dirty="0">
                <a:latin typeface="Courier New" panose="02070309020205020404" pitchFamily="49" charset="0"/>
              </a:rPr>
              <a:t> ($_FILES['imagen']['</a:t>
            </a:r>
            <a:r>
              <a:rPr lang="en-GB" altLang="es-ES" sz="2400" dirty="0" err="1">
                <a:latin typeface="Courier New" panose="02070309020205020404" pitchFamily="49" charset="0"/>
              </a:rPr>
              <a:t>tmp_name</a:t>
            </a:r>
            <a:r>
              <a:rPr lang="en-GB" altLang="es-ES" sz="2400" dirty="0">
                <a:latin typeface="Courier New" panose="02070309020205020404" pitchFamily="49" charset="0"/>
              </a:rPr>
              <a:t>']))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{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  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nombreDirectorio</a:t>
            </a:r>
            <a:r>
              <a:rPr lang="es-ES_tradnl" altLang="es-ES" sz="2400" dirty="0">
                <a:latin typeface="Courier New" panose="02070309020205020404" pitchFamily="49" charset="0"/>
              </a:rPr>
              <a:t> = "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img</a:t>
            </a:r>
            <a:r>
              <a:rPr lang="es-ES_tradnl" altLang="es-ES" sz="2400" dirty="0">
                <a:latin typeface="Courier New" panose="02070309020205020404" pitchFamily="49" charset="0"/>
              </a:rPr>
              <a:t>/";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  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idUnico</a:t>
            </a:r>
            <a:r>
              <a:rPr lang="es-ES_tradnl" altLang="es-ES" sz="2400" dirty="0">
                <a:latin typeface="Courier New" panose="02070309020205020404" pitchFamily="49" charset="0"/>
              </a:rPr>
              <a:t> = time();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  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nombreFichero</a:t>
            </a:r>
            <a:r>
              <a:rPr lang="es-ES_tradnl" altLang="es-ES" sz="2400" dirty="0">
                <a:latin typeface="Courier New" panose="02070309020205020404" pitchFamily="49" charset="0"/>
              </a:rPr>
              <a:t> =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idUnico</a:t>
            </a:r>
            <a:r>
              <a:rPr lang="es-ES_tradnl" altLang="es-ES" sz="2400" dirty="0">
                <a:latin typeface="Courier New" panose="02070309020205020404" pitchFamily="49" charset="0"/>
              </a:rPr>
              <a:t> </a:t>
            </a:r>
            <a:r>
              <a:rPr lang="es-ES_tradnl" altLang="es-ES" sz="2400" dirty="0" smtClean="0">
                <a:latin typeface="Courier New" panose="02070309020205020404" pitchFamily="49" charset="0"/>
              </a:rPr>
              <a:t>.</a:t>
            </a:r>
            <a:r>
              <a:rPr lang="en-GB" altLang="es-ES" sz="2400" dirty="0" smtClean="0">
                <a:latin typeface="Courier New" panose="02070309020205020404" pitchFamily="49" charset="0"/>
              </a:rPr>
              <a:t>"-".$_</a:t>
            </a:r>
            <a:r>
              <a:rPr lang="en-GB" altLang="es-ES" sz="2400" dirty="0">
                <a:latin typeface="Courier New" panose="02070309020205020404" pitchFamily="49" charset="0"/>
              </a:rPr>
              <a:t>FILES['imagen']['name'];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n-US" altLang="es-ES" sz="2400" dirty="0">
                <a:latin typeface="Courier New" panose="02070309020205020404" pitchFamily="49" charset="0"/>
              </a:rPr>
              <a:t>   </a:t>
            </a:r>
            <a:r>
              <a:rPr lang="en-GB" altLang="es-ES" sz="2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move_uploaded_file</a:t>
            </a:r>
            <a:r>
              <a:rPr lang="en-GB" altLang="es-ES" sz="2400" dirty="0">
                <a:latin typeface="Courier New" panose="02070309020205020404" pitchFamily="49" charset="0"/>
              </a:rPr>
              <a:t> ($_FILES['imagen']['</a:t>
            </a:r>
            <a:r>
              <a:rPr lang="en-GB" altLang="es-ES" sz="2400" dirty="0" err="1">
                <a:latin typeface="Courier New" panose="02070309020205020404" pitchFamily="49" charset="0"/>
              </a:rPr>
              <a:t>tmp_name</a:t>
            </a:r>
            <a:r>
              <a:rPr lang="en-GB" altLang="es-ES" sz="2400" dirty="0">
                <a:latin typeface="Courier New" panose="02070309020205020404" pitchFamily="49" charset="0"/>
              </a:rPr>
              <a:t>'],</a:t>
            </a: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      </a:t>
            </a:r>
            <a:r>
              <a:rPr lang="es-ES_tradnl" altLang="es-ES" sz="2400" dirty="0" smtClean="0">
                <a:latin typeface="Courier New" panose="02070309020205020404" pitchFamily="49" charset="0"/>
              </a:rPr>
              <a:t>         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nombreDirectorio</a:t>
            </a:r>
            <a:r>
              <a:rPr lang="es-ES_tradnl" altLang="es-ES" sz="2400" dirty="0">
                <a:latin typeface="Courier New" panose="02070309020205020404" pitchFamily="49" charset="0"/>
              </a:rPr>
              <a:t> . $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nombreFichero</a:t>
            </a:r>
            <a:r>
              <a:rPr lang="es-ES_tradnl" altLang="es-ES" sz="2400" dirty="0">
                <a:latin typeface="Courier New" panose="02070309020205020404" pitchFamily="49" charset="0"/>
              </a:rPr>
              <a:t>);</a:t>
            </a: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}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 err="1">
                <a:latin typeface="Courier New" panose="02070309020205020404" pitchFamily="49" charset="0"/>
              </a:rPr>
              <a:t>else</a:t>
            </a:r>
            <a:endParaRPr lang="en-US" altLang="es-ES" sz="2400" dirty="0">
              <a:latin typeface="Courier New" panose="02070309020205020404" pitchFamily="49" charset="0"/>
            </a:endParaRPr>
          </a:p>
          <a:p>
            <a:r>
              <a:rPr lang="es-ES_tradnl" altLang="es-ES" sz="2400" dirty="0">
                <a:latin typeface="Courier New" panose="02070309020205020404" pitchFamily="49" charset="0"/>
              </a:rPr>
              <a:t>   </a:t>
            </a:r>
            <a:r>
              <a:rPr lang="es-ES_tradnl" altLang="es-ES" sz="2400" dirty="0" err="1">
                <a:latin typeface="Courier New" panose="02070309020205020404" pitchFamily="49" charset="0"/>
              </a:rPr>
              <a:t>print</a:t>
            </a:r>
            <a:r>
              <a:rPr lang="es-ES_tradnl" altLang="es-ES" sz="2400" dirty="0">
                <a:latin typeface="Courier New" panose="02070309020205020404" pitchFamily="49" charset="0"/>
              </a:rPr>
              <a:t> ("No se ha podido subir el fichero\n");</a:t>
            </a:r>
            <a:endParaRPr lang="en-US" altLang="es-ES" sz="2400" dirty="0">
              <a:latin typeface="Courier New" panose="02070309020205020404" pitchFamily="49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SUBIDA DE FICHEROS AL SERVIDOR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088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VALIDACION DE FORMULARIOS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43000"/>
            <a:ext cx="11049000" cy="547842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Una vez recibidos los datos de un formulario y antes de comenzar a utilizarlos, es necesario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comprobar 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si se corresponden con lo 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esperado,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para procesarlo sin 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error:</a:t>
            </a:r>
          </a:p>
          <a:p>
            <a:pPr marL="80645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no es vacío, </a:t>
            </a:r>
            <a:endParaRPr lang="es-ES" sz="2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 es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del tipo esperado (número entero o decimal, texto, etc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pPr>
              <a:spcBef>
                <a:spcPts val="300"/>
              </a:spcBef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una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serie de familias de funciones que permiten comprobar la existencia, el tipo o el contenido de un dato:</a:t>
            </a:r>
          </a:p>
          <a:p>
            <a:pPr marL="80645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 </a:t>
            </a:r>
            <a:r>
              <a:rPr lang="es-E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80645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 </a:t>
            </a:r>
            <a:r>
              <a:rPr lang="es-E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ctype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80645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 </a:t>
            </a:r>
            <a:r>
              <a:rPr lang="es-E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80645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 _</a:t>
            </a:r>
            <a:r>
              <a:rPr lang="es-E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es-E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expresiones </a:t>
            </a: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 </a:t>
            </a:r>
            <a:endParaRPr lang="es-ES_tradnl" alt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6.1. FUNCIONES IS_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1292662"/>
          </a:xfrm>
        </p:spPr>
        <p:txBody>
          <a:bodyPr/>
          <a:lstStyle/>
          <a:p>
            <a:pPr marL="0" lvl="1"/>
            <a:r>
              <a:rPr lang="es-ES" sz="2800" dirty="0" smtClean="0">
                <a:latin typeface="Comic Sans MS" panose="030F0702030302020204" pitchFamily="66" charset="0"/>
              </a:rPr>
              <a:t>La funciones </a:t>
            </a:r>
            <a:r>
              <a:rPr lang="es-ES" sz="2800" dirty="0" err="1" smtClean="0">
                <a:latin typeface="Comic Sans MS" panose="030F0702030302020204" pitchFamily="66" charset="0"/>
              </a:rPr>
              <a:t>is</a:t>
            </a:r>
            <a:r>
              <a:rPr lang="es-ES" sz="2800" dirty="0" smtClean="0">
                <a:latin typeface="Comic Sans MS" panose="030F0702030302020204" pitchFamily="66" charset="0"/>
              </a:rPr>
              <a:t>_ son un conjunto </a:t>
            </a:r>
            <a:r>
              <a:rPr lang="es-ES" sz="2800" dirty="0">
                <a:latin typeface="Comic Sans MS" panose="030F0702030302020204" pitchFamily="66" charset="0"/>
              </a:rPr>
              <a:t>de funciones booleanas que </a:t>
            </a:r>
            <a:r>
              <a:rPr lang="es-ES" sz="2800" dirty="0" smtClean="0">
                <a:latin typeface="Comic Sans MS" panose="030F0702030302020204" pitchFamily="66" charset="0"/>
              </a:rPr>
              <a:t>devuelven </a:t>
            </a:r>
            <a:r>
              <a:rPr lang="es-ES" sz="2800" b="1" dirty="0" smtClean="0">
                <a:latin typeface="Comic Sans MS" panose="030F0702030302020204" pitchFamily="66" charset="0"/>
              </a:rPr>
              <a:t>true</a:t>
            </a:r>
            <a:r>
              <a:rPr lang="es-ES" sz="2800" dirty="0">
                <a:latin typeface="Comic Sans MS" panose="030F0702030302020204" pitchFamily="66" charset="0"/>
              </a:rPr>
              <a:t> si el argumento es de un tipo de datos determinado y </a:t>
            </a:r>
            <a:r>
              <a:rPr lang="es-ES" sz="2800" b="1" dirty="0">
                <a:latin typeface="Comic Sans MS" panose="030F0702030302020204" pitchFamily="66" charset="0"/>
              </a:rPr>
              <a:t>false</a:t>
            </a:r>
            <a:r>
              <a:rPr lang="es-ES" sz="2800" dirty="0">
                <a:latin typeface="Comic Sans MS" panose="030F0702030302020204" pitchFamily="66" charset="0"/>
              </a:rPr>
              <a:t> si no lo son.</a:t>
            </a:r>
            <a:endParaRPr lang="es-ES_tradnl" altLang="es-E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33505"/>
              </p:ext>
            </p:extLst>
          </p:nvPr>
        </p:nvGraphicFramePr>
        <p:xfrm>
          <a:off x="533400" y="2587490"/>
          <a:ext cx="11353800" cy="3749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/>
                <a:gridCol w="2392198"/>
                <a:gridCol w="4542002"/>
                <a:gridCol w="3048000"/>
              </a:tblGrid>
              <a:tr h="0"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Funcion</a:t>
                      </a:r>
                      <a:r>
                        <a:rPr lang="es-ES" sz="2200" dirty="0" smtClean="0"/>
                        <a:t> 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Tipo de datos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funciones equivalentes</a:t>
                      </a:r>
                      <a:endParaRPr lang="es-ES" sz="2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2200" dirty="0" smtClean="0"/>
                        <a:t>Existencia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isset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Devuelve si el dato esta definido o no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is_null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null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endParaRPr lang="es-ES" sz="2200" dirty="0" smtClean="0"/>
                    </a:p>
                    <a:p>
                      <a:endParaRPr lang="es-ES" sz="2200" dirty="0" smtClean="0"/>
                    </a:p>
                    <a:p>
                      <a:endParaRPr lang="es-ES" sz="2200" dirty="0" smtClean="0"/>
                    </a:p>
                    <a:p>
                      <a:r>
                        <a:rPr lang="es-ES" sz="2200" dirty="0" err="1" smtClean="0"/>
                        <a:t>Numeros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err="1" smtClean="0"/>
                        <a:t>is_bool</a:t>
                      </a:r>
                      <a:r>
                        <a:rPr lang="es-ES" sz="2200" dirty="0" smtClean="0"/>
                        <a:t>($valor)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booleano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is_numeric</a:t>
                      </a:r>
                      <a:r>
                        <a:rPr lang="es-ES" sz="2200" dirty="0" smtClean="0"/>
                        <a:t>($valor) 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smtClean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  <a:tr h="16542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is_int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entero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is_integer</a:t>
                      </a:r>
                      <a:r>
                        <a:rPr lang="es-ES" sz="2200" dirty="0" smtClean="0"/>
                        <a:t>($valor)</a:t>
                      </a:r>
                    </a:p>
                    <a:p>
                      <a:r>
                        <a:rPr lang="es-ES" sz="2200" dirty="0" err="1" smtClean="0"/>
                        <a:t>is_long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is_float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float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is_double</a:t>
                      </a:r>
                      <a:r>
                        <a:rPr lang="es-ES" sz="2200" dirty="0" smtClean="0"/>
                        <a:t>($valor)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cadenas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Is_string</a:t>
                      </a:r>
                      <a:r>
                        <a:rPr lang="es-ES" sz="2200" dirty="0" smtClean="0"/>
                        <a:t>($valor)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cadena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6.1. FUNCIONES IS_</a:t>
            </a:r>
            <a:endParaRPr lang="es-ES" sz="4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2721"/>
              </p:ext>
            </p:extLst>
          </p:nvPr>
        </p:nvGraphicFramePr>
        <p:xfrm>
          <a:off x="533400" y="1524000"/>
          <a:ext cx="11049001" cy="3657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/>
                <a:gridCol w="2971800"/>
                <a:gridCol w="7086601"/>
              </a:tblGrid>
              <a:tr h="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Funcion</a:t>
                      </a:r>
                      <a:r>
                        <a:rPr lang="es-ES" sz="2400" dirty="0" smtClean="0"/>
                        <a:t>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Tipo de datos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rowSpan="7">
                  <a:txBody>
                    <a:bodyPr/>
                    <a:lstStyle/>
                    <a:p>
                      <a:endParaRPr lang="es-ES" sz="2400" dirty="0" smtClean="0"/>
                    </a:p>
                    <a:p>
                      <a:endParaRPr lang="es-ES" sz="2400" dirty="0" smtClean="0"/>
                    </a:p>
                    <a:p>
                      <a:endParaRPr lang="es-ES" sz="2400" dirty="0" smtClean="0"/>
                    </a:p>
                    <a:p>
                      <a:endParaRPr lang="es-ES" sz="2400" dirty="0" smtClean="0"/>
                    </a:p>
                    <a:p>
                      <a:r>
                        <a:rPr lang="es-ES" sz="2400" dirty="0" smtClean="0"/>
                        <a:t>Otros</a:t>
                      </a:r>
                      <a:endParaRPr lang="es-ES" sz="2400" dirty="0"/>
                    </a:p>
                    <a:p>
                      <a:endParaRPr lang="es-E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is_scalar</a:t>
                      </a:r>
                      <a:r>
                        <a:rPr lang="es-ES" sz="2400" dirty="0" smtClean="0"/>
                        <a:t>($valor)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Escalar (entero, </a:t>
                      </a:r>
                      <a:r>
                        <a:rPr lang="es-ES" sz="2400" dirty="0" err="1" smtClean="0"/>
                        <a:t>float</a:t>
                      </a:r>
                      <a:r>
                        <a:rPr lang="es-ES" sz="2400" dirty="0" smtClean="0"/>
                        <a:t>, cadena o booleano)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is_array</a:t>
                      </a:r>
                      <a:r>
                        <a:rPr lang="es-ES" sz="2400" dirty="0" smtClean="0"/>
                        <a:t>($valor)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matriz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/>
                        <a:t>is_callable</a:t>
                      </a:r>
                      <a:r>
                        <a:rPr lang="es-ES" sz="2400" dirty="0" smtClean="0"/>
                        <a:t>($valor)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funcion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is_object</a:t>
                      </a:r>
                      <a:r>
                        <a:rPr lang="es-ES" sz="2400" dirty="0" smtClean="0"/>
                        <a:t>($valor)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/>
                        <a:t>object</a:t>
                      </a:r>
                      <a:endParaRPr lang="es-ES" sz="2400" dirty="0" smtClean="0"/>
                    </a:p>
                  </a:txBody>
                  <a:tcPr/>
                </a:tc>
              </a:tr>
              <a:tr h="16542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is_resource</a:t>
                      </a:r>
                      <a:r>
                        <a:rPr lang="es-ES" sz="2400" dirty="0" smtClean="0"/>
                        <a:t>($valor)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recurso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is_countable</a:t>
                      </a:r>
                      <a:r>
                        <a:rPr lang="es-ES" sz="2400" dirty="0" smtClean="0"/>
                        <a:t>($valor)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contable</a:t>
                      </a:r>
                      <a:r>
                        <a:rPr lang="es-ES" sz="2400" baseline="0" dirty="0" smtClean="0"/>
                        <a:t> (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matriz u objeto que implementa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Countable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is_iterable</a:t>
                      </a:r>
                      <a:r>
                        <a:rPr lang="es-ES" sz="2400" dirty="0" smtClean="0"/>
                        <a:t>($valor)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 (matriz u objeto que implementa </a:t>
                      </a:r>
                      <a:r>
                        <a:rPr lang="es-ES" sz="24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Traversable</a:t>
                      </a:r>
                      <a:r>
                        <a:rPr lang="es-ES" sz="2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6.1. FUNCIONES IS_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1"/>
            <a:ext cx="11049000" cy="5478423"/>
          </a:xfrm>
        </p:spPr>
        <p:txBody>
          <a:bodyPr/>
          <a:lstStyle/>
          <a:p>
            <a:pPr marL="0" lvl="1">
              <a:spcBef>
                <a:spcPts val="600"/>
              </a:spcBef>
            </a:pPr>
            <a:r>
              <a:rPr lang="es-ES" sz="28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Funciones </a:t>
            </a:r>
            <a:r>
              <a:rPr lang="es-ES" sz="2800" b="1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is</a:t>
            </a:r>
            <a:r>
              <a:rPr lang="es-ES" sz="28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_</a:t>
            </a:r>
            <a:endParaRPr lang="es-ES" sz="2800" b="0" dirty="0" smtClean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s-ES" sz="2800" b="0" dirty="0">
                <a:latin typeface="Comic Sans MS" panose="030F0702030302020204" pitchFamily="66" charset="0"/>
              </a:rPr>
              <a:t>Estas funciones son en general de poca utilidad con datos </a:t>
            </a:r>
            <a:r>
              <a:rPr lang="es-ES" sz="2800" b="0" dirty="0" smtClean="0">
                <a:latin typeface="Comic Sans MS" panose="030F0702030302020204" pitchFamily="66" charset="0"/>
              </a:rPr>
              <a:t>provenientes </a:t>
            </a:r>
            <a:r>
              <a:rPr lang="es-ES" sz="2800" b="0" dirty="0">
                <a:latin typeface="Comic Sans MS" panose="030F0702030302020204" pitchFamily="66" charset="0"/>
              </a:rPr>
              <a:t>de un </a:t>
            </a:r>
            <a:r>
              <a:rPr lang="es-ES" sz="2800" b="0" dirty="0" smtClean="0">
                <a:latin typeface="Comic Sans MS" panose="030F0702030302020204" pitchFamily="66" charset="0"/>
              </a:rPr>
              <a:t>formulario. Estas funciones comprueban </a:t>
            </a:r>
            <a:r>
              <a:rPr lang="es-ES" sz="2800" b="0" dirty="0">
                <a:latin typeface="Comic Sans MS" panose="030F0702030302020204" pitchFamily="66" charset="0"/>
              </a:rPr>
              <a:t>el tipo de los datos y la información que llega de un formulario es siempre del tipo cadena. </a:t>
            </a:r>
            <a:r>
              <a:rPr lang="es-ES" sz="2800" b="0" dirty="0" smtClean="0">
                <a:latin typeface="Comic Sans MS" panose="030F0702030302020204" pitchFamily="66" charset="0"/>
              </a:rPr>
              <a:t>Las dos excepciones serían:</a:t>
            </a:r>
            <a:endParaRPr lang="es-ES" sz="2800" b="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is_numeric</a:t>
            </a: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($valor)</a:t>
            </a:r>
            <a:r>
              <a:rPr lang="es-ES" sz="2800" b="0" dirty="0">
                <a:latin typeface="Comic Sans MS" panose="030F0702030302020204" pitchFamily="66" charset="0"/>
              </a:rPr>
              <a:t>:</a:t>
            </a:r>
            <a:r>
              <a:rPr lang="es-ES" sz="2800" b="0" dirty="0" smtClean="0">
                <a:latin typeface="Comic Sans MS" panose="030F0702030302020204" pitchFamily="66" charset="0"/>
              </a:rPr>
              <a:t> evalúa </a:t>
            </a:r>
            <a:r>
              <a:rPr lang="es-ES" sz="2800" b="0" dirty="0">
                <a:latin typeface="Comic Sans MS" panose="030F0702030302020204" pitchFamily="66" charset="0"/>
              </a:rPr>
              <a:t>si el argumento se puede interpretar como número (aunque </a:t>
            </a:r>
            <a:r>
              <a:rPr lang="es-ES" sz="2800" b="0" dirty="0" smtClean="0">
                <a:latin typeface="Comic Sans MS" panose="030F0702030302020204" pitchFamily="66" charset="0"/>
              </a:rPr>
              <a:t>sea </a:t>
            </a:r>
            <a:r>
              <a:rPr lang="es-ES" sz="2800" b="0" dirty="0">
                <a:latin typeface="Comic Sans MS" panose="030F0702030302020204" pitchFamily="66" charset="0"/>
              </a:rPr>
              <a:t>cadena). </a:t>
            </a:r>
            <a:r>
              <a:rPr lang="es-ES" sz="2800" b="0" dirty="0">
                <a:latin typeface="Comic Sans MS" panose="030F0702030302020204" pitchFamily="66" charset="0"/>
              </a:rPr>
              <a:t>E</a:t>
            </a:r>
            <a:r>
              <a:rPr lang="es-ES" sz="2800" b="0" dirty="0" smtClean="0">
                <a:latin typeface="Comic Sans MS" panose="030F0702030302020204" pitchFamily="66" charset="0"/>
              </a:rPr>
              <a:t>sta </a:t>
            </a:r>
            <a:r>
              <a:rPr lang="es-ES" sz="2800" b="0" dirty="0">
                <a:latin typeface="Comic Sans MS" panose="030F0702030302020204" pitchFamily="66" charset="0"/>
              </a:rPr>
              <a:t>función </a:t>
            </a:r>
            <a:r>
              <a:rPr lang="es-ES" sz="2800" b="0" dirty="0" smtClean="0">
                <a:latin typeface="Comic Sans MS" panose="030F0702030302020204" pitchFamily="66" charset="0"/>
              </a:rPr>
              <a:t>es ideal para </a:t>
            </a:r>
            <a:r>
              <a:rPr lang="es-ES" sz="2800" b="0" dirty="0">
                <a:latin typeface="Comic Sans MS" panose="030F0702030302020204" pitchFamily="66" charset="0"/>
              </a:rPr>
              <a:t>comprobar si un dato recibido </a:t>
            </a:r>
            <a:r>
              <a:rPr lang="es-ES" sz="2800" b="0" dirty="0" smtClean="0">
                <a:latin typeface="Comic Sans MS" panose="030F0702030302020204" pitchFamily="66" charset="0"/>
              </a:rPr>
              <a:t>de un formulario es </a:t>
            </a:r>
            <a:r>
              <a:rPr lang="es-ES" sz="2800" b="0" dirty="0">
                <a:latin typeface="Comic Sans MS" panose="030F0702030302020204" pitchFamily="66" charset="0"/>
              </a:rPr>
              <a:t>un número</a:t>
            </a:r>
            <a:r>
              <a:rPr lang="es-ES" sz="2800" b="0" dirty="0" smtClean="0">
                <a:latin typeface="Comic Sans MS" panose="030F0702030302020204" pitchFamily="66" charset="0"/>
              </a:rPr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is_int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($valor) o </a:t>
            </a: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is_float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($valor)</a:t>
            </a:r>
            <a:r>
              <a:rPr lang="es-ES" sz="2800" b="0" dirty="0">
                <a:latin typeface="Comic Sans MS" panose="030F0702030302020204" pitchFamily="66" charset="0"/>
              </a:rPr>
              <a:t> sólo hacen comprobaciones sobre el tipo de los datos y devolverían siempre false</a:t>
            </a:r>
            <a:r>
              <a:rPr lang="es-ES" sz="2800" b="0" dirty="0" smtClean="0">
                <a:latin typeface="Comic Sans MS" panose="030F0702030302020204" pitchFamily="66" charset="0"/>
              </a:rPr>
              <a:t>.</a:t>
            </a:r>
            <a:endParaRPr lang="es-ES" sz="2800" b="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isset</a:t>
            </a: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s-ES" sz="2800" b="0" dirty="0" smtClean="0">
                <a:latin typeface="Comic Sans MS" panose="030F0702030302020204" pitchFamily="66" charset="0"/>
              </a:rPr>
              <a:t> evalúa </a:t>
            </a:r>
            <a:r>
              <a:rPr lang="es-ES" sz="2800" b="0" dirty="0">
                <a:latin typeface="Comic Sans MS" panose="030F0702030302020204" pitchFamily="66" charset="0"/>
              </a:rPr>
              <a:t>si el argumento está o no </a:t>
            </a:r>
            <a:r>
              <a:rPr lang="es-ES" sz="2800" b="0" dirty="0" smtClean="0">
                <a:latin typeface="Comic Sans MS" panose="030F0702030302020204" pitchFamily="66" charset="0"/>
              </a:rPr>
              <a:t>definido, independientemente del tipo</a:t>
            </a:r>
            <a:endParaRPr lang="es-ES_tradnl" altLang="es-E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6.2. FUNCIONES CTYPE_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861774"/>
          </a:xfrm>
        </p:spPr>
        <p:txBody>
          <a:bodyPr/>
          <a:lstStyle/>
          <a:p>
            <a:pPr marL="0" lvl="1"/>
            <a:r>
              <a:rPr lang="es-ES" sz="2800" dirty="0" smtClean="0">
                <a:latin typeface="Comic Sans MS" panose="030F0702030302020204" pitchFamily="66" charset="0"/>
              </a:rPr>
              <a:t>Son </a:t>
            </a:r>
            <a:r>
              <a:rPr lang="es-ES" sz="2800" dirty="0">
                <a:latin typeface="Comic Sans MS" panose="030F0702030302020204" pitchFamily="66" charset="0"/>
              </a:rPr>
              <a:t>un conjunto de funciones booleanas que devuelven si todos los caracteres de una cadena son de un tipo </a:t>
            </a:r>
            <a:r>
              <a:rPr lang="es-ES" sz="2800" dirty="0" smtClean="0">
                <a:latin typeface="Comic Sans MS" panose="030F0702030302020204" pitchFamily="66" charset="0"/>
              </a:rPr>
              <a:t>determinado</a:t>
            </a:r>
            <a:endParaRPr lang="es-ES_tradnl" altLang="es-E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38617"/>
              </p:ext>
            </p:extLst>
          </p:nvPr>
        </p:nvGraphicFramePr>
        <p:xfrm>
          <a:off x="609600" y="2209800"/>
          <a:ext cx="11277602" cy="4366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667000"/>
                <a:gridCol w="8610602"/>
              </a:tblGrid>
              <a:tr h="22030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Función</a:t>
                      </a: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effectLst/>
                        </a:rPr>
                        <a:t>Tipo de datos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ctype_alnum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alfanuméricos</a:t>
                      </a:r>
                    </a:p>
                  </a:txBody>
                  <a:tcPr marL="33690" marR="33690" marT="16845" marB="16845" anchor="ctr"/>
                </a:tc>
              </a:tr>
              <a:tr h="28897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ctype_alpha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alfabéticos (mayúsculas o minúsculas, con acentos, ñ, ç, </a:t>
                      </a:r>
                      <a:r>
                        <a:rPr lang="es-ES" sz="2000" dirty="0" err="1">
                          <a:effectLst/>
                        </a:rPr>
                        <a:t>etc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</a:p>
                  </a:txBody>
                  <a:tcPr marL="33690" marR="33690" marT="16845" marB="16845" anchor="ctr"/>
                </a:tc>
              </a:tr>
              <a:tr h="28897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ctype_cntrl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caracteres de control (salto de línea, tabulador, </a:t>
                      </a:r>
                      <a:r>
                        <a:rPr lang="es-ES" sz="2000" dirty="0" err="1">
                          <a:effectLst/>
                        </a:rPr>
                        <a:t>etc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ctype_digit($valor)</a:t>
                      </a:r>
                      <a:endParaRPr lang="es-E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dígitos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ctype_graph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caracteres imprimibles (excepto espacios)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ctype_lower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minúsculas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ctype_print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caracteres imprimibles</a:t>
                      </a:r>
                    </a:p>
                  </a:txBody>
                  <a:tcPr marL="33690" marR="33690" marT="16845" marB="16845" anchor="ctr"/>
                </a:tc>
              </a:tr>
              <a:tr h="418676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ctype_punct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signos de puntuación (caracteres imprimibles que no son alfanuméricos ni espacios en blanco)</a:t>
                      </a:r>
                    </a:p>
                  </a:txBody>
                  <a:tcPr marL="33690" marR="33690" marT="16845" marB="16845" anchor="ctr"/>
                </a:tc>
              </a:tr>
              <a:tr h="28897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ctype_space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espacios en blanco (espacios, tabuladores, saltos de línea, </a:t>
                      </a:r>
                      <a:r>
                        <a:rPr lang="es-ES" sz="2000" dirty="0" err="1">
                          <a:effectLst/>
                        </a:rPr>
                        <a:t>etc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ctype_upper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mayúsculas</a:t>
                      </a:r>
                    </a:p>
                  </a:txBody>
                  <a:tcPr marL="33690" marR="33690" marT="16845" marB="16845" anchor="ctr"/>
                </a:tc>
              </a:tr>
              <a:tr h="220301">
                <a:tc>
                  <a:txBody>
                    <a:bodyPr/>
                    <a:lstStyle/>
                    <a:p>
                      <a:r>
                        <a:rPr lang="es-ES" sz="2000" dirty="0" err="1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ctype_xdigit</a:t>
                      </a: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($valor)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90" marR="33690" marT="16845" marB="16845" anchor="ctr"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effectLst/>
                        </a:rPr>
                        <a:t>dígitos hexadecimales</a:t>
                      </a:r>
                    </a:p>
                  </a:txBody>
                  <a:tcPr marL="33690" marR="33690" marT="16845" marB="168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14400" y="1219200"/>
            <a:ext cx="1089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b="1" u="sng" dirty="0">
                <a:solidFill>
                  <a:srgbClr val="FF0000"/>
                </a:solidFill>
              </a:rPr>
              <a:t>Método GET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variables y sus valores se pasan en la cabecera del mensaje HTTP junto con la URL de la página que debe aceptar dichas variables: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</a:rPr>
              <a:t>    pagina.php?variable1=valor1&amp;variable2=valor2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_tradnl" altLang="es-ES" sz="2800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</a:pP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Los bloques variable=valor pueden ser tantos como se quieran, con la única restricción que impone el método GET de 2000 caracteres.</a:t>
            </a: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 rot="5400000">
            <a:off x="4722019" y="2672557"/>
            <a:ext cx="215900" cy="2449513"/>
          </a:xfrm>
          <a:prstGeom prst="rightBrace">
            <a:avLst>
              <a:gd name="adj1" fmla="val 9454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s-ES" altLang="es-ES"/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 rot="5400000">
            <a:off x="7674769" y="2672557"/>
            <a:ext cx="215900" cy="2449513"/>
          </a:xfrm>
          <a:prstGeom prst="rightBrace">
            <a:avLst>
              <a:gd name="adj1" fmla="val 9454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s-ES" altLang="es-E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605213" y="4076700"/>
            <a:ext cx="244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/>
              <a:t>Bloque variable = valor</a:t>
            </a:r>
            <a:endParaRPr lang="es-ES" altLang="es-E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557963" y="4076700"/>
            <a:ext cx="244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/>
              <a:t>Bloque variable = valor</a:t>
            </a:r>
            <a:endParaRPr lang="es-ES" altLang="es-ES"/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 rot="5400000">
            <a:off x="2276475" y="3032126"/>
            <a:ext cx="215900" cy="1730375"/>
          </a:xfrm>
          <a:prstGeom prst="rightBrace">
            <a:avLst>
              <a:gd name="adj1" fmla="val 667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s-ES" altLang="es-E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447800" y="4076700"/>
            <a:ext cx="194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/>
              <a:t>Página web pedida</a:t>
            </a:r>
            <a:endParaRPr lang="es-ES" altLang="es-ES"/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473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6.2. FUNCIONES CTYPE_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1"/>
            <a:ext cx="11049000" cy="309315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b="0" dirty="0" smtClean="0">
                <a:latin typeface="Comic Sans MS" panose="030F0702030302020204" pitchFamily="66" charset="0"/>
              </a:rPr>
              <a:t>Estas </a:t>
            </a:r>
            <a:r>
              <a:rPr lang="es-ES" sz="2800" b="0" dirty="0">
                <a:latin typeface="Comic Sans MS" panose="030F0702030302020204" pitchFamily="66" charset="0"/>
              </a:rPr>
              <a:t>funciones se pueden aplicar a los datos recibidos de un formulario ya que hacen comprobaciones de todos los caracteres de una cadena. </a:t>
            </a:r>
            <a:r>
              <a:rPr lang="es-ES" sz="2800" b="0" dirty="0" smtClean="0">
                <a:latin typeface="Comic Sans MS" panose="030F0702030302020204" pitchFamily="66" charset="0"/>
              </a:rPr>
              <a:t>L</a:t>
            </a:r>
            <a:r>
              <a:rPr lang="es-ES" sz="2800" b="0" dirty="0" smtClean="0">
                <a:latin typeface="Comic Sans MS" panose="030F0702030302020204" pitchFamily="66" charset="0"/>
              </a:rPr>
              <a:t>a </a:t>
            </a:r>
            <a:r>
              <a:rPr lang="es-ES" sz="2800" b="0" dirty="0">
                <a:latin typeface="Comic Sans MS" panose="030F0702030302020204" pitchFamily="66" charset="0"/>
              </a:rPr>
              <a:t>más útil es</a:t>
            </a:r>
            <a:r>
              <a:rPr lang="es-ES" sz="2800" b="0" dirty="0" smtClean="0">
                <a:latin typeface="Comic Sans MS" panose="030F0702030302020204" pitchFamily="66" charset="0"/>
              </a:rPr>
              <a:t>:</a:t>
            </a:r>
            <a:endParaRPr lang="es-ES" sz="2800" b="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ctype_digit</a:t>
            </a: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($valor)</a:t>
            </a:r>
            <a:r>
              <a:rPr lang="es-ES" sz="2800" b="0" dirty="0" smtClean="0">
                <a:latin typeface="Comic Sans MS" panose="030F0702030302020204" pitchFamily="66" charset="0"/>
              </a:rPr>
              <a:t>: </a:t>
            </a:r>
            <a:r>
              <a:rPr lang="es-ES" sz="2800" b="0" dirty="0">
                <a:latin typeface="Comic Sans MS" panose="030F0702030302020204" pitchFamily="66" charset="0"/>
              </a:rPr>
              <a:t>E</a:t>
            </a:r>
            <a:r>
              <a:rPr lang="es-ES" sz="2800" b="0" dirty="0" smtClean="0">
                <a:latin typeface="Comic Sans MS" panose="030F0702030302020204" pitchFamily="66" charset="0"/>
              </a:rPr>
              <a:t>valúa </a:t>
            </a:r>
            <a:r>
              <a:rPr lang="es-ES" sz="2800" b="0" dirty="0">
                <a:latin typeface="Comic Sans MS" panose="030F0702030302020204" pitchFamily="66" charset="0"/>
              </a:rPr>
              <a:t>si todos los caracteres </a:t>
            </a:r>
            <a:r>
              <a:rPr lang="es-ES" sz="2800" b="0" dirty="0" smtClean="0">
                <a:latin typeface="Comic Sans MS" panose="030F0702030302020204" pitchFamily="66" charset="0"/>
              </a:rPr>
              <a:t>del argumento son </a:t>
            </a:r>
            <a:r>
              <a:rPr lang="es-ES" sz="2800" b="0" dirty="0">
                <a:latin typeface="Comic Sans MS" panose="030F0702030302020204" pitchFamily="66" charset="0"/>
              </a:rPr>
              <a:t>dígitos (0, 1, </a:t>
            </a:r>
            <a:r>
              <a:rPr lang="es-ES" sz="2800" b="0" dirty="0" smtClean="0">
                <a:latin typeface="Comic Sans MS" panose="030F0702030302020204" pitchFamily="66" charset="0"/>
              </a:rPr>
              <a:t>…, </a:t>
            </a:r>
            <a:r>
              <a:rPr lang="es-ES" sz="2800" b="0" dirty="0">
                <a:latin typeface="Comic Sans MS" panose="030F0702030302020204" pitchFamily="66" charset="0"/>
              </a:rPr>
              <a:t>9</a:t>
            </a:r>
            <a:r>
              <a:rPr lang="es-ES" sz="2800" b="0" dirty="0" smtClean="0">
                <a:latin typeface="Comic Sans MS" panose="030F0702030302020204" pitchFamily="66" charset="0"/>
              </a:rPr>
              <a:t>), da false si no lo son. </a:t>
            </a:r>
            <a:r>
              <a:rPr lang="es-ES" sz="2800" b="0" dirty="0">
                <a:latin typeface="Comic Sans MS" panose="030F0702030302020204" pitchFamily="66" charset="0"/>
              </a:rPr>
              <a:t>P</a:t>
            </a:r>
            <a:r>
              <a:rPr lang="es-ES" sz="2800" b="0" dirty="0" smtClean="0">
                <a:latin typeface="Comic Sans MS" panose="030F0702030302020204" pitchFamily="66" charset="0"/>
              </a:rPr>
              <a:t>or </a:t>
            </a:r>
            <a:r>
              <a:rPr lang="es-ES" sz="2800" b="0" dirty="0">
                <a:latin typeface="Comic Sans MS" panose="030F0702030302020204" pitchFamily="66" charset="0"/>
              </a:rPr>
              <a:t>lo que permite identificar </a:t>
            </a:r>
            <a:r>
              <a:rPr lang="es-ES" sz="2800" b="0" dirty="0" smtClean="0">
                <a:latin typeface="Comic Sans MS" panose="030F0702030302020204" pitchFamily="66" charset="0"/>
              </a:rPr>
              <a:t>si el dato recibido es un entero positivo (</a:t>
            </a:r>
            <a:r>
              <a:rPr lang="es-ES" sz="2800" b="0" dirty="0">
                <a:latin typeface="Comic Sans MS" panose="030F0702030302020204" pitchFamily="66" charset="0"/>
              </a:rPr>
              <a:t>sin punto decimal ni signo negativo</a:t>
            </a:r>
            <a:r>
              <a:rPr lang="es-ES" sz="2800" b="0" dirty="0" smtClean="0">
                <a:latin typeface="Comic Sans MS" panose="030F0702030302020204" pitchFamily="66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19600"/>
            <a:ext cx="6590558" cy="2337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6.3. FUNCIONES FILTER_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129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b="0" dirty="0" smtClean="0">
                <a:latin typeface="Comic Sans MS" panose="030F0702030302020204" pitchFamily="66" charset="0"/>
              </a:rPr>
              <a:t>La </a:t>
            </a:r>
            <a:r>
              <a:rPr lang="es-ES" sz="2800" b="0" dirty="0">
                <a:latin typeface="Comic Sans MS" panose="030F0702030302020204" pitchFamily="66" charset="0"/>
              </a:rPr>
              <a:t>función </a:t>
            </a:r>
            <a:r>
              <a:rPr lang="es-ES" sz="2800" b="0" dirty="0" err="1">
                <a:latin typeface="Comic Sans MS" panose="030F0702030302020204" pitchFamily="66" charset="0"/>
              </a:rPr>
              <a:t>filter</a:t>
            </a:r>
            <a:r>
              <a:rPr lang="es-ES" sz="2800" b="0" dirty="0">
                <a:latin typeface="Comic Sans MS" panose="030F0702030302020204" pitchFamily="66" charset="0"/>
              </a:rPr>
              <a:t> más simple </a:t>
            </a:r>
            <a:r>
              <a:rPr lang="es-ES" sz="2800" b="0" dirty="0" smtClean="0">
                <a:latin typeface="Comic Sans MS" panose="030F0702030302020204" pitchFamily="66" charset="0"/>
              </a:rPr>
              <a:t>y utilizada es </a:t>
            </a:r>
            <a:r>
              <a:rPr lang="es-ES" sz="2800" b="0" dirty="0">
                <a:latin typeface="Comic Sans MS" panose="030F0702030302020204" pitchFamily="66" charset="0"/>
              </a:rPr>
              <a:t>la </a:t>
            </a:r>
            <a:r>
              <a:rPr lang="es-ES" sz="2800" b="0" dirty="0" smtClean="0">
                <a:latin typeface="Comic Sans MS" panose="030F0702030302020204" pitchFamily="66" charset="0"/>
              </a:rPr>
              <a:t>función </a:t>
            </a: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filter_var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($valor [, $filtro [, $opciones]])</a:t>
            </a:r>
            <a:r>
              <a:rPr lang="es-ES" sz="2800" b="0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s-ES" sz="2800" b="0" dirty="0">
                <a:latin typeface="Comic Sans MS" panose="030F0702030302020204" pitchFamily="66" charset="0"/>
              </a:rPr>
              <a:t>que devuelve los datos filtrados o false si el filtro </a:t>
            </a:r>
            <a:r>
              <a:rPr lang="es-ES" sz="2800" b="0" dirty="0" smtClean="0">
                <a:latin typeface="Comic Sans MS" panose="030F0702030302020204" pitchFamily="66" charset="0"/>
              </a:rPr>
              <a:t>falla.</a:t>
            </a:r>
            <a:endParaRPr lang="es-ES" sz="2800" b="0" dirty="0"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88746"/>
              </p:ext>
            </p:extLst>
          </p:nvPr>
        </p:nvGraphicFramePr>
        <p:xfrm>
          <a:off x="1993310" y="2574043"/>
          <a:ext cx="8077200" cy="4188220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212249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effectLst/>
                        </a:rPr>
                        <a:t>Filtro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effectLst/>
                        </a:rPr>
                        <a:t>Tipo de datos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FILTER_VALIDATE_INT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entero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FILTER_VALIDATE_BOOLEAN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booleano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FILTER_VALIDATE_FLOAT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float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FILTER_VALIDATE_REGEXP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expresión regular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FILTER_VALIDATE_DOMAIN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dominio web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FILTER_VALIDATE_URL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URL no internacionalizada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FILTER_VALIDATE_EMAIL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dirección de correo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FILTER_VALIDATE_IP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dirección IP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249">
                <a:tc>
                  <a:txBody>
                    <a:bodyPr/>
                    <a:lstStyle/>
                    <a:p>
                      <a:r>
                        <a:rPr lang="es-ES" sz="2400">
                          <a:effectLst/>
                        </a:rPr>
                        <a:t>FILTER_VALIDATE_MAC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effectLst/>
                        </a:rPr>
                        <a:t>dirección MAC física</a:t>
                      </a:r>
                    </a:p>
                  </a:txBody>
                  <a:tcPr marL="53062" marR="53062" marT="26531" marB="265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6.3. FUNCIONES FILTER_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861774"/>
          </a:xfrm>
        </p:spPr>
        <p:txBody>
          <a:bodyPr/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Ejemplo: Uso </a:t>
            </a:r>
            <a:r>
              <a:rPr lang="es-ES" sz="2800" dirty="0">
                <a:latin typeface="Comic Sans MS" panose="030F0702030302020204" pitchFamily="66" charset="0"/>
              </a:rPr>
              <a:t>de la función </a:t>
            </a: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filter_var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() </a:t>
            </a:r>
            <a:r>
              <a:rPr lang="es-ES" sz="2800" dirty="0">
                <a:latin typeface="Comic Sans MS" panose="030F0702030302020204" pitchFamily="66" charset="0"/>
              </a:rPr>
              <a:t>con el argumento 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FILTER_VALIDATE_INT</a:t>
            </a:r>
            <a:r>
              <a:rPr lang="es-ES" sz="2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70" y="2605087"/>
            <a:ext cx="8739630" cy="2805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0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6.4. FUNCIONES XXX_EXISTS()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180049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dirty="0" smtClean="0">
                <a:latin typeface="Comic Sans MS" panose="030F0702030302020204" pitchFamily="66" charset="0"/>
              </a:rPr>
              <a:t>Función </a:t>
            </a:r>
            <a:r>
              <a:rPr lang="es-ES" sz="2800" dirty="0" err="1">
                <a:latin typeface="Comic Sans MS" panose="030F0702030302020204" pitchFamily="66" charset="0"/>
              </a:rPr>
              <a:t>function_exists</a:t>
            </a:r>
            <a:r>
              <a:rPr lang="es-ES" sz="2800" dirty="0">
                <a:latin typeface="Comic Sans MS" panose="030F0702030302020204" pitchFamily="66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s-ES" sz="2800" b="0" dirty="0" smtClean="0">
                <a:latin typeface="Comic Sans MS" panose="030F0702030302020204" pitchFamily="66" charset="0"/>
              </a:rPr>
              <a:t>Devuelve </a:t>
            </a:r>
            <a:r>
              <a:rPr lang="es-ES" sz="2800" b="0" dirty="0">
                <a:latin typeface="Comic Sans MS" panose="030F0702030302020204" pitchFamily="66" charset="0"/>
              </a:rPr>
              <a:t>si la función existe o no</a:t>
            </a:r>
            <a:r>
              <a:rPr lang="es-ES" sz="2800" b="0" dirty="0" smtClean="0">
                <a:latin typeface="Comic Sans MS" panose="030F0702030302020204" pitchFamily="66" charset="0"/>
              </a:rPr>
              <a:t>. Algunas funciones no </a:t>
            </a:r>
            <a:r>
              <a:rPr lang="es-ES" sz="2800" b="0" dirty="0">
                <a:latin typeface="Comic Sans MS" panose="030F0702030302020204" pitchFamily="66" charset="0"/>
              </a:rPr>
              <a:t>existen en versiones antiguas de PHP que todavía se utilizan, por lo que puede ser conveniente comprobar si una función existe antes de utilizarla</a:t>
            </a:r>
            <a:r>
              <a:rPr lang="es-ES" sz="2800" b="0" dirty="0" smtClean="0">
                <a:latin typeface="Comic Sans MS" panose="030F0702030302020204" pitchFamily="66" charset="0"/>
              </a:rPr>
              <a:t>.</a:t>
            </a:r>
            <a:endParaRPr lang="es-ES" sz="2800" b="0" dirty="0"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54" y="3048001"/>
            <a:ext cx="6326132" cy="366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7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6.4. FUNCIONES XXX_EXISTS()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23083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dirty="0" smtClean="0">
                <a:latin typeface="Comic Sans MS" panose="030F0702030302020204" pitchFamily="66" charset="0"/>
              </a:rPr>
              <a:t>Función </a:t>
            </a:r>
            <a:r>
              <a:rPr lang="es-ES" sz="2800" dirty="0" err="1">
                <a:latin typeface="Comic Sans MS" panose="030F0702030302020204" pitchFamily="66" charset="0"/>
              </a:rPr>
              <a:t>array_key_exists</a:t>
            </a:r>
            <a:r>
              <a:rPr lang="es-ES" sz="2800" dirty="0">
                <a:latin typeface="Comic Sans MS" panose="030F0702030302020204" pitchFamily="66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s-ES" sz="2800" b="0" dirty="0">
                <a:latin typeface="Comic Sans MS" panose="030F0702030302020204" pitchFamily="66" charset="0"/>
              </a:rPr>
              <a:t>La función booleana </a:t>
            </a: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array_key_exists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($</a:t>
            </a: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indice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, $matriz)</a:t>
            </a:r>
            <a:r>
              <a:rPr lang="es-ES" sz="2800" b="0" dirty="0">
                <a:latin typeface="Comic Sans MS" panose="030F0702030302020204" pitchFamily="66" charset="0"/>
              </a:rPr>
              <a:t> devuelve si un elemento determinado de una matriz existe o no.</a:t>
            </a:r>
          </a:p>
          <a:p>
            <a:pPr>
              <a:spcBef>
                <a:spcPts val="600"/>
              </a:spcBef>
            </a:pPr>
            <a:r>
              <a:rPr lang="es-ES" sz="2800" b="0" dirty="0">
                <a:latin typeface="Comic Sans MS" panose="030F0702030302020204" pitchFamily="66" charset="0"/>
              </a:rPr>
              <a:t>Para comprobar si existe un elemento de una matriz también se puede utilizar la función </a:t>
            </a:r>
            <a:r>
              <a:rPr lang="es-ES" sz="2800" dirty="0" err="1">
                <a:latin typeface="Comic Sans MS" panose="030F0702030302020204" pitchFamily="66" charset="0"/>
              </a:rPr>
              <a:t>isset</a:t>
            </a:r>
            <a:r>
              <a:rPr lang="es-ES" sz="2800" dirty="0">
                <a:latin typeface="Comic Sans MS" panose="030F0702030302020204" pitchFamily="66" charset="0"/>
              </a:rPr>
              <a:t>()</a:t>
            </a:r>
            <a:r>
              <a:rPr lang="es-ES" sz="2800" b="0" dirty="0">
                <a:latin typeface="Comic Sans MS" panose="030F0702030302020204" pitchFamily="66" charset="0"/>
              </a:rPr>
              <a:t> comentada en el apartado </a:t>
            </a:r>
            <a:r>
              <a:rPr lang="es-ES" sz="2800" b="0" dirty="0" smtClean="0">
                <a:latin typeface="Comic Sans MS" panose="030F0702030302020204" pitchFamily="66" charset="0"/>
              </a:rPr>
              <a:t>siguiente</a:t>
            </a:r>
            <a:endParaRPr lang="es-ES" sz="2800" b="0" dirty="0"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6.5. EXPRESIONES REGULARES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54014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b="0" dirty="0" smtClean="0">
                <a:latin typeface="Comic Sans MS" panose="030F0702030302020204" pitchFamily="66" charset="0"/>
              </a:rPr>
              <a:t>Las </a:t>
            </a:r>
            <a:r>
              <a:rPr lang="es-ES" sz="2800" b="0" dirty="0">
                <a:latin typeface="Comic Sans MS" panose="030F0702030302020204" pitchFamily="66" charset="0"/>
              </a:rPr>
              <a:t>expresiones regulares permiten definir patrones de coincidencia y aplicarlas a cadenas de texto para saber si la cadena (o parte de ella) cumple el patrón e incluso realizar transformaciones de la cadena.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>
                <a:latin typeface="Comic Sans MS" panose="030F0702030302020204" pitchFamily="66" charset="0"/>
              </a:rPr>
              <a:t>En los años 90, PHP utilizaba las expresiones regulares POSIX extendido, pero a partir de PHP 5.3.0 (junio de 2009) las expresiones regulares POSIX extendido se consideran obsoletas.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>
                <a:latin typeface="Comic Sans MS" panose="030F0702030302020204" pitchFamily="66" charset="0"/>
              </a:rPr>
              <a:t>Desde PHP 4.2.0 (abril de 2002), PHP cuenta con las expresiones regulares compatibles con Perl (en inglés, PCRE), que siguen la sintaxis y semánticas del lenguaje de programación </a:t>
            </a:r>
            <a:r>
              <a:rPr lang="es-ES" sz="2800" b="0" dirty="0">
                <a:latin typeface="Comic Sans MS" panose="030F0702030302020204" pitchFamily="66" charset="0"/>
                <a:hlinkClick r:id="rId2"/>
              </a:rPr>
              <a:t>Perl</a:t>
            </a:r>
            <a:r>
              <a:rPr lang="es-ES" sz="2800" b="0" dirty="0">
                <a:latin typeface="Comic Sans MS" panose="030F0702030302020204" pitchFamily="66" charset="0"/>
              </a:rPr>
              <a:t> 5. </a:t>
            </a:r>
            <a:endParaRPr lang="es-ES" sz="2800" b="0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Comic Sans MS" panose="030F0702030302020204" pitchFamily="66" charset="0"/>
              </a:rPr>
              <a:t>PHP </a:t>
            </a:r>
            <a:r>
              <a:rPr lang="es-ES" sz="2800" b="0" dirty="0">
                <a:latin typeface="Comic Sans MS" panose="030F0702030302020204" pitchFamily="66" charset="0"/>
              </a:rPr>
              <a:t>4.2.0 y posteriores incluyen la biblioteca de código libre escrita en C </a:t>
            </a:r>
            <a:r>
              <a:rPr lang="es-ES" sz="2800" b="0" dirty="0">
                <a:latin typeface="Comic Sans MS" panose="030F0702030302020204" pitchFamily="66" charset="0"/>
                <a:hlinkClick r:id="rId3"/>
              </a:rPr>
              <a:t>PCRE</a:t>
            </a:r>
            <a:r>
              <a:rPr lang="es-ES" sz="2800" b="0" dirty="0">
                <a:latin typeface="Comic Sans MS" panose="030F0702030302020204" pitchFamily="66" charset="0"/>
              </a:rPr>
              <a:t> (Perl Compatible Regular </a:t>
            </a:r>
            <a:r>
              <a:rPr lang="es-ES" sz="2800" b="0" dirty="0" err="1">
                <a:latin typeface="Comic Sans MS" panose="030F0702030302020204" pitchFamily="66" charset="0"/>
              </a:rPr>
              <a:t>Expressions</a:t>
            </a:r>
            <a:r>
              <a:rPr lang="es-ES" sz="2800" b="0" dirty="0" smtClean="0">
                <a:latin typeface="Comic Sans MS" panose="030F0702030302020204" pitchFamily="66" charset="0"/>
              </a:rPr>
              <a:t>).</a:t>
            </a:r>
            <a:endParaRPr lang="es-ES" sz="2800" b="0" dirty="0"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6.5. EXPRESIONES REGULARES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547842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2800" dirty="0">
                <a:latin typeface="Comic Sans MS" panose="030F0702030302020204" pitchFamily="66" charset="0"/>
              </a:rPr>
              <a:t>Funciones de expresiones regulares compatibles con Perl</a:t>
            </a:r>
          </a:p>
          <a:p>
            <a:pPr>
              <a:spcBef>
                <a:spcPts val="600"/>
              </a:spcBef>
            </a:pPr>
            <a:r>
              <a:rPr lang="es-E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preg_match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($</a:t>
            </a: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patron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cadena [, $</a:t>
            </a:r>
            <a:r>
              <a:rPr lang="es-E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matriz_coincidencias</a:t>
            </a:r>
            <a:r>
              <a:rPr 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[, $modificadores [, $desplazamiento]]])</a:t>
            </a:r>
            <a:r>
              <a:rPr lang="es-ES" sz="2800" b="0" dirty="0">
                <a:latin typeface="Comic Sans MS" panose="030F0702030302020204" pitchFamily="66" charset="0"/>
              </a:rPr>
              <a:t> compara una cadena con un patrón y devuelve 1 si el patrón ha coincidido o 0 si no. </a:t>
            </a:r>
            <a:endParaRPr lang="es-ES" sz="2800" b="0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Comic Sans MS" panose="030F0702030302020204" pitchFamily="66" charset="0"/>
              </a:rPr>
              <a:t>La </a:t>
            </a:r>
            <a:r>
              <a:rPr lang="es-ES" sz="2800" b="0" dirty="0">
                <a:latin typeface="Comic Sans MS" panose="030F0702030302020204" pitchFamily="66" charset="0"/>
              </a:rPr>
              <a:t>primera coincidencia encontrada se puede guardar en el argumento opcional $</a:t>
            </a:r>
            <a:r>
              <a:rPr lang="es-ES" sz="2800" b="0" dirty="0" err="1">
                <a:latin typeface="Comic Sans MS" panose="030F0702030302020204" pitchFamily="66" charset="0"/>
              </a:rPr>
              <a:t>matriz_coincidencias</a:t>
            </a:r>
            <a:r>
              <a:rPr lang="es-ES" sz="2800" b="0" dirty="0">
                <a:latin typeface="Comic Sans MS" panose="030F0702030302020204" pitchFamily="66" charset="0"/>
              </a:rPr>
              <a:t> y, si se añade el </a:t>
            </a:r>
            <a:r>
              <a:rPr lang="es-ES" sz="2800" b="0" dirty="0" smtClean="0">
                <a:latin typeface="Comic Sans MS" panose="030F0702030302020204" pitchFamily="66" charset="0"/>
              </a:rPr>
              <a:t>modificador </a:t>
            </a:r>
            <a:r>
              <a:rPr lang="es-ES" sz="2800" dirty="0" smtClean="0">
                <a:latin typeface="Comic Sans MS" panose="030F0702030302020204" pitchFamily="66" charset="0"/>
              </a:rPr>
              <a:t>PREG_OFFSET_CAPTURE</a:t>
            </a:r>
            <a:r>
              <a:rPr lang="es-ES" sz="2800" b="0" dirty="0">
                <a:latin typeface="Comic Sans MS" panose="030F0702030302020204" pitchFamily="66" charset="0"/>
              </a:rPr>
              <a:t>, se guarda también en el argumento opcional $</a:t>
            </a:r>
            <a:r>
              <a:rPr lang="es-ES" sz="2800" b="0" dirty="0" err="1">
                <a:latin typeface="Comic Sans MS" panose="030F0702030302020204" pitchFamily="66" charset="0"/>
              </a:rPr>
              <a:t>matriz_coincidencias</a:t>
            </a:r>
            <a:r>
              <a:rPr lang="es-ES" sz="2800" b="0" dirty="0">
                <a:latin typeface="Comic Sans MS" panose="030F0702030302020204" pitchFamily="66" charset="0"/>
              </a:rPr>
              <a:t> la posición de la coincidencia encontrada. </a:t>
            </a:r>
            <a:endParaRPr lang="es-ES" sz="2800" b="0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Comic Sans MS" panose="030F0702030302020204" pitchFamily="66" charset="0"/>
              </a:rPr>
              <a:t>El </a:t>
            </a:r>
            <a:r>
              <a:rPr lang="es-ES" sz="2800" b="0" dirty="0">
                <a:latin typeface="Comic Sans MS" panose="030F0702030302020204" pitchFamily="66" charset="0"/>
              </a:rPr>
              <a:t>argumento opcional $desplazamiento es un número que permite indicar en qué carácter se inicia la </a:t>
            </a:r>
            <a:r>
              <a:rPr lang="es-ES" sz="2800" b="0" dirty="0" smtClean="0">
                <a:latin typeface="Comic Sans MS" panose="030F0702030302020204" pitchFamily="66" charset="0"/>
              </a:rPr>
              <a:t>búsqueda.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Comic Sans MS" panose="030F0702030302020204" pitchFamily="66" charset="0"/>
              </a:rPr>
              <a:t>Los </a:t>
            </a:r>
            <a:r>
              <a:rPr lang="es-ES" sz="2800" b="0" dirty="0">
                <a:latin typeface="Comic Sans MS" panose="030F0702030302020204" pitchFamily="66" charset="0"/>
              </a:rPr>
              <a:t>patrones deben empezar y acabar con el carácter / (barra).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6.5. EXPRESIONES REGULARES</a:t>
            </a:r>
            <a:endParaRPr lang="es-ES" sz="4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1"/>
            <a:ext cx="11277600" cy="430887"/>
          </a:xfrm>
        </p:spPr>
        <p:txBody>
          <a:bodyPr/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Ejemplo expresiones </a:t>
            </a:r>
            <a:r>
              <a:rPr lang="es-ES" sz="2800" dirty="0">
                <a:latin typeface="Comic Sans MS" panose="030F0702030302020204" pitchFamily="66" charset="0"/>
              </a:rPr>
              <a:t>regulares </a:t>
            </a:r>
            <a:r>
              <a:rPr lang="es-ES" sz="2800" dirty="0" smtClean="0">
                <a:latin typeface="Comic Sans MS" panose="030F0702030302020204" pitchFamily="66" charset="0"/>
              </a:rPr>
              <a:t>en PHP:</a:t>
            </a:r>
            <a:endParaRPr lang="es-ES" sz="2800" b="0" dirty="0"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3393" y="2587490"/>
            <a:ext cx="908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6887253" cy="3960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0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8200" y="1295400"/>
            <a:ext cx="1112520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b="1" u="sng" dirty="0">
                <a:solidFill>
                  <a:srgbClr val="FF0000"/>
                </a:solidFill>
                <a:cs typeface="Arial" panose="020B0604020202020204" pitchFamily="34" charset="0"/>
              </a:rPr>
              <a:t>Método GET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>
                <a:cs typeface="Arial" panose="020B0604020202020204" pitchFamily="34" charset="0"/>
              </a:rPr>
              <a:t>Los nombres de variables no van precedidos del signo $. 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>
                <a:cs typeface="Arial" panose="020B0604020202020204" pitchFamily="34" charset="0"/>
              </a:rPr>
              <a:t>Los valores de las variables no van escritos entre comillas (sean del tipo que sean).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>
                <a:cs typeface="Arial" panose="020B0604020202020204" pitchFamily="34" charset="0"/>
              </a:rPr>
              <a:t>La página que recibe la información, puede acceder a las variables mediante </a:t>
            </a:r>
          </a:p>
          <a:p>
            <a:pPr>
              <a:spcBef>
                <a:spcPct val="20000"/>
              </a:spcBef>
            </a:pPr>
            <a:r>
              <a:rPr lang="es-ES_tradnl" altLang="es-ES" sz="2800" dirty="0">
                <a:solidFill>
                  <a:srgbClr val="FF0000"/>
                </a:solidFill>
                <a:cs typeface="Arial" panose="020B0604020202020204" pitchFamily="34" charset="0"/>
              </a:rPr>
              <a:t>$_GET[variable1]</a:t>
            </a:r>
          </a:p>
          <a:p>
            <a:pPr>
              <a:spcBef>
                <a:spcPct val="20000"/>
              </a:spcBef>
            </a:pPr>
            <a:r>
              <a:rPr lang="es-ES_tradnl" altLang="es-ES" sz="2800" dirty="0">
                <a:solidFill>
                  <a:srgbClr val="FF0000"/>
                </a:solidFill>
                <a:cs typeface="Arial" panose="020B0604020202020204" pitchFamily="34" charset="0"/>
              </a:rPr>
              <a:t>$_GET[variable2]</a:t>
            </a:r>
          </a:p>
          <a:p>
            <a:pPr>
              <a:spcBef>
                <a:spcPct val="20000"/>
              </a:spcBef>
            </a:pPr>
            <a:endParaRPr lang="es-ES_tradnl" altLang="es-E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224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38200" y="1295400"/>
            <a:ext cx="108966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s-ES_tradnl" altLang="es-ES" sz="2800" b="1" u="sng" dirty="0">
                <a:solidFill>
                  <a:srgbClr val="FF0000"/>
                </a:solidFill>
                <a:cs typeface="Arial" panose="020B0604020202020204" pitchFamily="34" charset="0"/>
              </a:rPr>
              <a:t>Método POST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>
                <a:cs typeface="Arial" panose="020B0604020202020204" pitchFamily="34" charset="0"/>
              </a:rPr>
              <a:t>Este método esconde las variables y sus valores en el cuerpo del mensaje HTTP (las variables no son visibles en la URL).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>
                <a:cs typeface="Arial" panose="020B0604020202020204" pitchFamily="34" charset="0"/>
              </a:rPr>
              <a:t>El acceso a las variables se podrá hacer con: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  <a:cs typeface="Arial" panose="020B0604020202020204" pitchFamily="34" charset="0"/>
              </a:rPr>
              <a:t>$_POST[variable1]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s-ES_tradnl" altLang="es-ES" sz="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44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1"/>
            <a:ext cx="10896600" cy="4539704"/>
          </a:xfrm>
        </p:spPr>
        <p:txBody>
          <a:bodyPr/>
          <a:lstStyle/>
          <a:p>
            <a:pPr marL="357188" indent="-357188">
              <a:spcBef>
                <a:spcPts val="600"/>
              </a:spcBef>
            </a:pPr>
            <a:r>
              <a:rPr lang="es-ES" altLang="es-ES" sz="2800" u="sng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Variables globales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A partir de PHP 4.2.0, el valor por defecto de la directiva de PHP </a:t>
            </a:r>
            <a:r>
              <a:rPr lang="es-ES" altLang="es-ES" sz="2800" b="0" dirty="0" err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register_globals</a:t>
            </a: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es off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_tradnl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Si la directiva </a:t>
            </a:r>
            <a:r>
              <a:rPr lang="es-ES_tradnl" altLang="es-ES" sz="2800" b="0" dirty="0" err="1">
                <a:latin typeface="Comic Sans MS" panose="030F0702030302020204" pitchFamily="66" charset="0"/>
                <a:cs typeface="Arial" panose="020B0604020202020204" pitchFamily="34" charset="0"/>
              </a:rPr>
              <a:t>register_globals</a:t>
            </a:r>
            <a:r>
              <a:rPr lang="es-ES_tradnl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del servidor se pone a ON, las variables podrán ser recogidas directamente mediante </a:t>
            </a:r>
            <a:r>
              <a:rPr lang="es-ES_tradnl" altLang="es-ES" sz="2800" b="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$variable1</a:t>
            </a:r>
            <a:r>
              <a:rPr lang="es-ES_tradnl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(tanto para el método GET como para POST). </a:t>
            </a: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como variables globales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Se puede poner </a:t>
            </a:r>
            <a:r>
              <a:rPr lang="es-ES" altLang="es-ES" sz="2800" b="0" dirty="0" err="1">
                <a:latin typeface="Comic Sans MS" panose="030F0702030302020204" pitchFamily="66" charset="0"/>
                <a:cs typeface="Arial" panose="020B0604020202020204" pitchFamily="34" charset="0"/>
              </a:rPr>
              <a:t>register_globals</a:t>
            </a: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= </a:t>
            </a:r>
            <a:r>
              <a:rPr lang="es-ES" altLang="es-ES" sz="2800" b="0" dirty="0" err="1">
                <a:latin typeface="Comic Sans MS" panose="030F0702030302020204" pitchFamily="66" charset="0"/>
                <a:cs typeface="Arial" panose="020B0604020202020204" pitchFamily="34" charset="0"/>
              </a:rPr>
              <a:t>on</a:t>
            </a: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en el fichero de configuración php.ini, pero no es recomendable por motivos de seguridad.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70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1"/>
            <a:ext cx="10972799" cy="3338504"/>
          </a:xfrm>
        </p:spPr>
        <p:txBody>
          <a:bodyPr/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" altLang="es-ES" sz="2800" u="sng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Método REQUEST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Es un método comodín que captura tanto parámetros pasados por GET </a:t>
            </a:r>
            <a:r>
              <a:rPr lang="es-ES" altLang="es-ES" sz="2800" b="0" dirty="0" err="1">
                <a:latin typeface="Comic Sans MS" panose="030F0702030302020204" pitchFamily="66" charset="0"/>
                <a:cs typeface="Arial" panose="020B0604020202020204" pitchFamily="34" charset="0"/>
              </a:rPr>
              <a:t>ó</a:t>
            </a: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 POST.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altLang="es-ES" sz="2800" b="0" dirty="0">
                <a:latin typeface="Comic Sans MS" panose="030F0702030302020204" pitchFamily="66" charset="0"/>
                <a:cs typeface="Arial" panose="020B0604020202020204" pitchFamily="34" charset="0"/>
              </a:rPr>
              <a:t>La sintaxis es: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</a:pPr>
            <a:r>
              <a:rPr lang="es-ES" altLang="es-ES" sz="2800" dirty="0">
                <a:latin typeface="Comic Sans MS" panose="030F0702030302020204" pitchFamily="66" charset="0"/>
                <a:cs typeface="Arial" panose="020B0604020202020204" pitchFamily="34" charset="0"/>
              </a:rPr>
              <a:t>	$edad = $_REQUEST[‘edad’];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</a:pPr>
            <a:endParaRPr lang="es-ES_tradnl" altLang="es-E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57188" indent="-357188">
              <a:lnSpc>
                <a:spcPct val="80000"/>
              </a:lnSpc>
            </a:pPr>
            <a:endParaRPr lang="es-ES_tradnl" altLang="es-E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ENVIO DE VARIABLES ENTRE PAGINAS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376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295400"/>
            <a:ext cx="10515600" cy="4502771"/>
          </a:xfrm>
        </p:spPr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altLang="es-ES" sz="2800" dirty="0">
                <a:solidFill>
                  <a:srgbClr val="FF0000"/>
                </a:solidFill>
              </a:rPr>
              <a:t>Fichero uno.html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&lt;HTML&gt;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&lt;BODY&gt;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&lt;FORM ACTION=”</a:t>
            </a:r>
            <a:r>
              <a:rPr lang="es-ES_tradnl" altLang="es-ES" sz="2800" dirty="0" err="1" smtClean="0">
                <a:latin typeface="Courier New" panose="02070309020205020404" pitchFamily="49" charset="0"/>
              </a:rPr>
              <a:t>dos.php</a:t>
            </a:r>
            <a:r>
              <a:rPr lang="es-ES_tradnl" altLang="es-ES" sz="2800" dirty="0" smtClean="0">
                <a:latin typeface="Courier New" panose="02070309020205020404" pitchFamily="49" charset="0"/>
              </a:rPr>
              <a:t>” </a:t>
            </a:r>
            <a:r>
              <a:rPr lang="es-ES_tradnl" altLang="es-E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METHOD=”POST”</a:t>
            </a:r>
            <a:r>
              <a:rPr lang="es-ES_tradnl" altLang="es-ES" sz="2800" dirty="0" smtClean="0">
                <a:latin typeface="Courier New" panose="02070309020205020404" pitchFamily="49" charset="0"/>
              </a:rPr>
              <a:t>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   Edad: &lt;INPUT TYPE=”</a:t>
            </a:r>
            <a:r>
              <a:rPr lang="es-ES_tradnl" altLang="es-ES" sz="2800" dirty="0" err="1" smtClean="0">
                <a:latin typeface="Courier New" panose="02070309020205020404" pitchFamily="49" charset="0"/>
              </a:rPr>
              <a:t>text</a:t>
            </a:r>
            <a:r>
              <a:rPr lang="es-ES_tradnl" altLang="es-ES" sz="2800" dirty="0" smtClean="0">
                <a:latin typeface="Courier New" panose="02070309020205020404" pitchFamily="49" charset="0"/>
              </a:rPr>
              <a:t>” NAME=”edad”&gt;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   &lt;INPUT TYPE=”</a:t>
            </a:r>
            <a:r>
              <a:rPr lang="es-ES_tradnl" altLang="es-ES" sz="2800" dirty="0" err="1" smtClean="0">
                <a:latin typeface="Courier New" panose="02070309020205020404" pitchFamily="49" charset="0"/>
              </a:rPr>
              <a:t>submit</a:t>
            </a:r>
            <a:r>
              <a:rPr lang="es-ES_tradnl" altLang="es-ES" sz="2800" dirty="0" smtClean="0">
                <a:latin typeface="Courier New" panose="02070309020205020404" pitchFamily="49" charset="0"/>
              </a:rPr>
              <a:t>” VALUE=”aceptar”&gt;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&lt;/FORM&gt;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&lt;/BODY&gt;</a:t>
            </a:r>
          </a:p>
          <a:p>
            <a:pPr marL="711200" lvl="1" indent="-357188">
              <a:lnSpc>
                <a:spcPct val="80000"/>
              </a:lnSpc>
            </a:pPr>
            <a:r>
              <a:rPr lang="es-ES_tradnl" altLang="es-ES" sz="2800" dirty="0" smtClean="0">
                <a:latin typeface="Courier New" panose="02070309020205020404" pitchFamily="49" charset="0"/>
              </a:rPr>
              <a:t>&lt;/HTML&gt;</a:t>
            </a:r>
          </a:p>
          <a:p>
            <a:pPr marL="357188" indent="-357188">
              <a:lnSpc>
                <a:spcPct val="80000"/>
              </a:lnSpc>
            </a:pPr>
            <a:endParaRPr lang="es-ES_tradnl" altLang="es-ES" sz="2800" dirty="0">
              <a:latin typeface="Courier New" panose="02070309020205020404" pitchFamily="49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1" y="3996891"/>
            <a:ext cx="6027738" cy="2303462"/>
          </a:xfrm>
          <a:prstGeom prst="rect">
            <a:avLst/>
          </a:prstGeom>
          <a:noFill/>
          <a:ln w="15875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ENVIO VARIABLES EN FORMULARIOS HTML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182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36288</TotalTime>
  <Words>2857</Words>
  <Application>Microsoft Office PowerPoint</Application>
  <PresentationFormat>Panorámica</PresentationFormat>
  <Paragraphs>502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9" baseType="lpstr">
      <vt:lpstr>SimSun</vt:lpstr>
      <vt:lpstr>SimSun</vt:lpstr>
      <vt:lpstr>Arial</vt:lpstr>
      <vt:lpstr>Calibri</vt:lpstr>
      <vt:lpstr>Calibri Light</vt:lpstr>
      <vt:lpstr>Comic Sans MS</vt:lpstr>
      <vt:lpstr>Courier New</vt:lpstr>
      <vt:lpstr>Monotype Sorts</vt:lpstr>
      <vt:lpstr>Tahoma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1327</cp:revision>
  <cp:lastPrinted>2020-11-24T16:38:02Z</cp:lastPrinted>
  <dcterms:created xsi:type="dcterms:W3CDTF">2020-09-29T09:33:46Z</dcterms:created>
  <dcterms:modified xsi:type="dcterms:W3CDTF">2021-12-21T16:47:46Z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