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3"/>
  </p:notesMasterIdLst>
  <p:sldIdLst>
    <p:sldId id="716" r:id="rId2"/>
    <p:sldId id="726" r:id="rId3"/>
    <p:sldId id="820" r:id="rId4"/>
    <p:sldId id="821" r:id="rId5"/>
    <p:sldId id="822" r:id="rId6"/>
    <p:sldId id="823" r:id="rId7"/>
    <p:sldId id="824" r:id="rId8"/>
    <p:sldId id="825" r:id="rId9"/>
    <p:sldId id="826" r:id="rId10"/>
    <p:sldId id="827" r:id="rId11"/>
    <p:sldId id="828" r:id="rId12"/>
    <p:sldId id="829" r:id="rId13"/>
    <p:sldId id="830" r:id="rId14"/>
    <p:sldId id="833" r:id="rId15"/>
    <p:sldId id="834" r:id="rId16"/>
    <p:sldId id="835" r:id="rId17"/>
    <p:sldId id="836" r:id="rId18"/>
    <p:sldId id="837" r:id="rId19"/>
    <p:sldId id="838" r:id="rId20"/>
    <p:sldId id="839" r:id="rId21"/>
    <p:sldId id="840" r:id="rId22"/>
    <p:sldId id="841" r:id="rId23"/>
    <p:sldId id="842" r:id="rId24"/>
    <p:sldId id="843" r:id="rId25"/>
    <p:sldId id="844" r:id="rId26"/>
    <p:sldId id="845" r:id="rId27"/>
    <p:sldId id="846" r:id="rId28"/>
    <p:sldId id="847" r:id="rId29"/>
    <p:sldId id="848" r:id="rId30"/>
    <p:sldId id="849" r:id="rId31"/>
    <p:sldId id="850" r:id="rId32"/>
    <p:sldId id="851" r:id="rId33"/>
    <p:sldId id="852" r:id="rId34"/>
    <p:sldId id="853" r:id="rId35"/>
    <p:sldId id="854" r:id="rId36"/>
    <p:sldId id="856" r:id="rId37"/>
    <p:sldId id="857" r:id="rId38"/>
    <p:sldId id="858" r:id="rId39"/>
    <p:sldId id="860" r:id="rId40"/>
    <p:sldId id="861" r:id="rId41"/>
    <p:sldId id="862" r:id="rId42"/>
  </p:sldIdLst>
  <p:sldSz cx="12192000" cy="6858000"/>
  <p:notesSz cx="10234613" cy="7099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4660"/>
  </p:normalViewPr>
  <p:slideViewPr>
    <p:cSldViewPr>
      <p:cViewPr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BBD24-5418-4C33-AB00-E5AD0CBFEC0B}" type="datetimeFigureOut">
              <a:rPr lang="es-ES" smtClean="0"/>
              <a:t>03/01/2022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AD74-C417-428A-8CD0-89477447D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apositiva de título">
  <p:cSld name="4_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624418" y="260351"/>
            <a:ext cx="2296583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 sz="1800"/>
          </a:p>
        </p:txBody>
      </p:sp>
      <p:sp>
        <p:nvSpPr>
          <p:cNvPr id="17" name="Google Shape;17;p2"/>
          <p:cNvSpPr txBox="1"/>
          <p:nvPr/>
        </p:nvSpPr>
        <p:spPr>
          <a:xfrm>
            <a:off x="527051" y="1"/>
            <a:ext cx="3456516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 sz="1800"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363575" y="635476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416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12192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r>
              <a:rPr lang="es-ES" smtClean="0"/>
              <a:t>3/28/2008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s-ES" smtClean="0"/>
              <a:t>www.espai.es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1428" y="6467043"/>
            <a:ext cx="209550" cy="369332"/>
          </a:xfrm>
        </p:spPr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7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12192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5600" y="6553200"/>
            <a:ext cx="22352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2071" y="6553200"/>
            <a:ext cx="2235200" cy="276999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s-ES" smtClean="0"/>
              <a:t>www.espai.es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3435" y="6553200"/>
            <a:ext cx="1016000" cy="138499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00" y="5867400"/>
            <a:ext cx="8760963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0" y="4648200"/>
            <a:ext cx="87376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92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691" y="1905851"/>
            <a:ext cx="8738616" cy="212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71428" y="6467043"/>
            <a:ext cx="2095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-13462" y="990600"/>
            <a:ext cx="122189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77475" y="0"/>
            <a:ext cx="1914525" cy="790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227138" y="1752600"/>
            <a:ext cx="9745662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80"/>
              </a:lnSpc>
            </a:pPr>
            <a:r>
              <a:rPr lang="es-ES" sz="4000" dirty="0" smtClean="0"/>
              <a:t>MÓDULO </a:t>
            </a:r>
            <a:r>
              <a:rPr lang="es-ES" sz="4000" dirty="0"/>
              <a:t>6</a:t>
            </a:r>
            <a:r>
              <a:rPr lang="es-ES" sz="4000" dirty="0" smtClean="0"/>
              <a:t>: </a:t>
            </a:r>
          </a:p>
          <a:p>
            <a:pPr algn="ctr">
              <a:lnSpc>
                <a:spcPts val="5080"/>
              </a:lnSpc>
            </a:pPr>
            <a:r>
              <a:rPr lang="es-ES" sz="4000" dirty="0" smtClean="0"/>
              <a:t>POO CONCEPTOS CLAVE</a:t>
            </a:r>
            <a:endParaRPr lang="es-ES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534400" y="5552440"/>
            <a:ext cx="1729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Eduard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Lara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0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218179"/>
            <a:ext cx="10134600" cy="47519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04"/>
              </a:spcBef>
            </a:pPr>
            <a:r>
              <a:rPr lang="es-ES" sz="3600" b="1" u="none" spc="-5" dirty="0" err="1" smtClean="0"/>
              <a:t>S</a:t>
            </a:r>
            <a:r>
              <a:rPr lang="es-ES" sz="3600" b="1" u="none" spc="-5" dirty="0" err="1" smtClean="0"/>
              <a:t>obrescritura</a:t>
            </a:r>
            <a:r>
              <a:rPr lang="es-ES" sz="3600" b="1" u="none" spc="-5" dirty="0" smtClean="0"/>
              <a:t> </a:t>
            </a:r>
            <a:r>
              <a:rPr lang="es-ES" sz="3600" b="1" u="none" spc="-5" dirty="0" smtClean="0"/>
              <a:t>de </a:t>
            </a:r>
            <a:r>
              <a:rPr lang="es-ES" sz="3600" b="1" u="none" spc="-5" dirty="0" err="1" smtClean="0"/>
              <a:t>metodos</a:t>
            </a:r>
            <a:endParaRPr sz="3600" b="1" u="none"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5170463" y="3723440"/>
            <a:ext cx="1260475" cy="2160524"/>
            <a:chOff x="3600005" y="3239998"/>
            <a:chExt cx="1260475" cy="2160524"/>
          </a:xfrm>
        </p:grpSpPr>
        <p:sp>
          <p:nvSpPr>
            <p:cNvPr id="6" name="object 6"/>
            <p:cNvSpPr/>
            <p:nvPr/>
          </p:nvSpPr>
          <p:spPr>
            <a:xfrm>
              <a:off x="3600005" y="3298685"/>
              <a:ext cx="1177925" cy="841375"/>
            </a:xfrm>
            <a:custGeom>
              <a:avLst/>
              <a:gdLst/>
              <a:ahLst/>
              <a:cxnLst/>
              <a:rect l="l" t="t" r="r" b="b"/>
              <a:pathLst>
                <a:path w="1177925" h="841375">
                  <a:moveTo>
                    <a:pt x="0" y="841311"/>
                  </a:moveTo>
                  <a:lnTo>
                    <a:pt x="1177912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40833" y="3239998"/>
              <a:ext cx="119380" cy="106680"/>
            </a:xfrm>
            <a:custGeom>
              <a:avLst/>
              <a:gdLst/>
              <a:ahLst/>
              <a:cxnLst/>
              <a:rect l="l" t="t" r="r" b="b"/>
              <a:pathLst>
                <a:path w="119379" h="106679">
                  <a:moveTo>
                    <a:pt x="119164" y="0"/>
                  </a:moveTo>
                  <a:lnTo>
                    <a:pt x="0" y="18719"/>
                  </a:lnTo>
                  <a:lnTo>
                    <a:pt x="62649" y="106565"/>
                  </a:lnTo>
                  <a:lnTo>
                    <a:pt x="119164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0005" y="4319993"/>
              <a:ext cx="1183640" cy="1014730"/>
            </a:xfrm>
            <a:custGeom>
              <a:avLst/>
              <a:gdLst/>
              <a:ahLst/>
              <a:cxnLst/>
              <a:rect l="l" t="t" r="r" b="b"/>
              <a:pathLst>
                <a:path w="1183639" h="1014729">
                  <a:moveTo>
                    <a:pt x="0" y="0"/>
                  </a:moveTo>
                  <a:lnTo>
                    <a:pt x="1183309" y="1014488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43005" y="5288762"/>
              <a:ext cx="117475" cy="111760"/>
            </a:xfrm>
            <a:custGeom>
              <a:avLst/>
              <a:gdLst/>
              <a:ahLst/>
              <a:cxnLst/>
              <a:rect l="l" t="t" r="r" b="b"/>
              <a:pathLst>
                <a:path w="117475" h="111760">
                  <a:moveTo>
                    <a:pt x="70192" y="0"/>
                  </a:moveTo>
                  <a:lnTo>
                    <a:pt x="0" y="82080"/>
                  </a:lnTo>
                  <a:lnTo>
                    <a:pt x="116992" y="111239"/>
                  </a:lnTo>
                  <a:lnTo>
                    <a:pt x="70192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90600" y="1828800"/>
            <a:ext cx="108204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latin typeface="Microsoft Sans Serif"/>
                <a:cs typeface="Microsoft Sans Serif"/>
              </a:rPr>
              <a:t>Recuperem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l’exemple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anterior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on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la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classe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“pare”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Operacion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té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“filles”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les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classes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Suma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y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resta</a:t>
            </a:r>
          </a:p>
        </p:txBody>
      </p:sp>
      <p:sp>
        <p:nvSpPr>
          <p:cNvPr id="1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</a:t>
            </a:r>
            <a:r>
              <a:rPr lang="es-ES" sz="4400" dirty="0" smtClean="0"/>
              <a:t>POLIMORFISMO</a:t>
            </a:r>
            <a:endParaRPr lang="es-ES" sz="4400" dirty="0"/>
          </a:p>
        </p:txBody>
      </p:sp>
      <p:pic>
        <p:nvPicPr>
          <p:cNvPr id="1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838825"/>
            <a:ext cx="4178898" cy="38290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7372" y="3003083"/>
            <a:ext cx="3403079" cy="1440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903" y="4983077"/>
            <a:ext cx="3778554" cy="1479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82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990600" y="2026256"/>
            <a:ext cx="6833781" cy="3013739"/>
            <a:chOff x="720001" y="2479675"/>
            <a:chExt cx="5580380" cy="25603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001" y="2479675"/>
              <a:ext cx="4680000" cy="25599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59999" y="3600005"/>
              <a:ext cx="2239645" cy="0"/>
            </a:xfrm>
            <a:custGeom>
              <a:avLst/>
              <a:gdLst/>
              <a:ahLst/>
              <a:cxnLst/>
              <a:rect l="l" t="t" r="r" b="b"/>
              <a:pathLst>
                <a:path w="2239645">
                  <a:moveTo>
                    <a:pt x="0" y="0"/>
                  </a:moveTo>
                  <a:lnTo>
                    <a:pt x="2239200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91999" y="3546005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0" y="0"/>
                  </a:moveTo>
                  <a:lnTo>
                    <a:pt x="0" y="108000"/>
                  </a:lnTo>
                  <a:lnTo>
                    <a:pt x="108000" y="5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99428" y="2989965"/>
            <a:ext cx="1805939" cy="85985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5244" marR="5080" indent="-43180"/>
            <a:r>
              <a:rPr dirty="0">
                <a:latin typeface="+mj-lt"/>
                <a:cs typeface="Microsoft Sans Serif"/>
              </a:rPr>
              <a:t>“La</a:t>
            </a:r>
            <a:r>
              <a:rPr spc="-5" dirty="0">
                <a:latin typeface="+mj-lt"/>
                <a:cs typeface="Microsoft Sans Serif"/>
              </a:rPr>
              <a:t> </a:t>
            </a:r>
            <a:r>
              <a:rPr dirty="0">
                <a:latin typeface="+mj-lt"/>
                <a:cs typeface="Microsoft Sans Serif"/>
              </a:rPr>
              <a:t>suma</a:t>
            </a:r>
            <a:r>
              <a:rPr spc="-10" dirty="0">
                <a:latin typeface="+mj-lt"/>
                <a:cs typeface="Microsoft Sans Serif"/>
              </a:rPr>
              <a:t> </a:t>
            </a:r>
            <a:r>
              <a:rPr spc="5" dirty="0">
                <a:latin typeface="+mj-lt"/>
                <a:cs typeface="Microsoft Sans Serif"/>
              </a:rPr>
              <a:t>de</a:t>
            </a:r>
            <a:r>
              <a:rPr spc="-5" dirty="0">
                <a:latin typeface="+mj-lt"/>
                <a:cs typeface="Microsoft Sans Serif"/>
              </a:rPr>
              <a:t> $this→valor1 </a:t>
            </a:r>
            <a:r>
              <a:rPr spc="-305" dirty="0">
                <a:latin typeface="+mj-lt"/>
                <a:cs typeface="Microsoft Sans Serif"/>
              </a:rPr>
              <a:t> </a:t>
            </a:r>
            <a:r>
              <a:rPr dirty="0">
                <a:latin typeface="+mj-lt"/>
                <a:cs typeface="Microsoft Sans Serif"/>
              </a:rPr>
              <a:t>y</a:t>
            </a:r>
            <a:r>
              <a:rPr spc="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$this→valor2</a:t>
            </a:r>
            <a:r>
              <a:rPr spc="15" dirty="0">
                <a:latin typeface="+mj-lt"/>
                <a:cs typeface="Microsoft Sans Serif"/>
              </a:rPr>
              <a:t> </a:t>
            </a:r>
            <a:r>
              <a:rPr dirty="0">
                <a:latin typeface="+mj-lt"/>
                <a:cs typeface="Microsoft Sans Serif"/>
              </a:rPr>
              <a:t>es:</a:t>
            </a:r>
            <a:r>
              <a:rPr spc="20" dirty="0">
                <a:latin typeface="+mj-lt"/>
                <a:cs typeface="Microsoft Sans Serif"/>
              </a:rPr>
              <a:t> </a:t>
            </a:r>
            <a:r>
              <a:rPr dirty="0">
                <a:latin typeface="+mj-lt"/>
                <a:cs typeface="Microsoft Sans Serif"/>
              </a:rPr>
              <a:t>”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95400" y="5181600"/>
            <a:ext cx="10668000" cy="1054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3700"/>
              </a:lnSpc>
            </a:pPr>
            <a:r>
              <a:rPr sz="2400" spc="-5" dirty="0" err="1" smtClean="0">
                <a:latin typeface="Microsoft Sans Serif"/>
                <a:cs typeface="Microsoft Sans Serif"/>
              </a:rPr>
              <a:t>Gràcies</a:t>
            </a:r>
            <a:r>
              <a:rPr sz="2400" spc="35" dirty="0" smtClean="0">
                <a:latin typeface="Microsoft Sans Serif"/>
                <a:cs typeface="Microsoft Sans Serif"/>
              </a:rPr>
              <a:t> </a:t>
            </a:r>
            <a:r>
              <a:rPr sz="2400" dirty="0" smtClean="0">
                <a:latin typeface="Microsoft Sans Serif"/>
                <a:cs typeface="Microsoft Sans Serif"/>
              </a:rPr>
              <a:t>a</a:t>
            </a:r>
            <a:r>
              <a:rPr sz="2400" spc="20" dirty="0" smtClean="0">
                <a:latin typeface="Microsoft Sans Serif"/>
                <a:cs typeface="Microsoft Sans Serif"/>
              </a:rPr>
              <a:t> </a:t>
            </a:r>
            <a:r>
              <a:rPr sz="2400" spc="-10" dirty="0" smtClean="0">
                <a:latin typeface="Microsoft Sans Serif"/>
                <a:cs typeface="Microsoft Sans Serif"/>
              </a:rPr>
              <a:t>la</a:t>
            </a:r>
            <a:r>
              <a:rPr sz="2400" spc="45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Arial"/>
                <a:cs typeface="Arial"/>
              </a:rPr>
              <a:t>sobreescriptura</a:t>
            </a:r>
            <a:r>
              <a:rPr sz="2400" dirty="0" smtClean="0">
                <a:latin typeface="Arial"/>
                <a:cs typeface="Arial"/>
              </a:rPr>
              <a:t> de </a:t>
            </a:r>
            <a:r>
              <a:rPr sz="2400" spc="-5" dirty="0" err="1" smtClean="0">
                <a:latin typeface="Arial"/>
                <a:cs typeface="Arial"/>
              </a:rPr>
              <a:t>mètodes</a:t>
            </a:r>
            <a:r>
              <a:rPr sz="2400" spc="3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Microsoft Sans Serif"/>
                <a:cs typeface="Microsoft Sans Serif"/>
              </a:rPr>
              <a:t>que</a:t>
            </a:r>
            <a:r>
              <a:rPr sz="2400" spc="20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Microsoft Sans Serif"/>
                <a:cs typeface="Microsoft Sans Serif"/>
              </a:rPr>
              <a:t>ens</a:t>
            </a:r>
            <a:r>
              <a:rPr sz="2400" spc="40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Microsoft Sans Serif"/>
                <a:cs typeface="Microsoft Sans Serif"/>
              </a:rPr>
              <a:t>permet</a:t>
            </a:r>
            <a:r>
              <a:rPr sz="2400" spc="30" dirty="0" smtClean="0">
                <a:latin typeface="Microsoft Sans Serif"/>
                <a:cs typeface="Microsoft Sans Serif"/>
              </a:rPr>
              <a:t> </a:t>
            </a:r>
            <a:r>
              <a:rPr sz="2400" spc="-10" dirty="0" smtClean="0">
                <a:latin typeface="Microsoft Sans Serif"/>
                <a:cs typeface="Microsoft Sans Serif"/>
              </a:rPr>
              <a:t>el</a:t>
            </a:r>
            <a:r>
              <a:rPr sz="2400" spc="45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Arial"/>
                <a:cs typeface="Arial"/>
              </a:rPr>
              <a:t>polimorfisme</a:t>
            </a:r>
            <a:r>
              <a:rPr sz="2400" spc="-5" dirty="0" smtClean="0">
                <a:latin typeface="Microsoft Sans Serif"/>
                <a:cs typeface="Microsoft Sans Serif"/>
              </a:rPr>
              <a:t>,</a:t>
            </a:r>
            <a:r>
              <a:rPr sz="2400" spc="25" dirty="0" smtClean="0">
                <a:latin typeface="Microsoft Sans Serif"/>
                <a:cs typeface="Microsoft Sans Serif"/>
              </a:rPr>
              <a:t> </a:t>
            </a:r>
            <a:r>
              <a:rPr sz="2400" spc="-10" dirty="0" smtClean="0">
                <a:latin typeface="Microsoft Sans Serif"/>
                <a:cs typeface="Microsoft Sans Serif"/>
              </a:rPr>
              <a:t>el </a:t>
            </a:r>
            <a:r>
              <a:rPr sz="2400" spc="-355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Microsoft Sans Serif"/>
                <a:cs typeface="Microsoft Sans Serif"/>
              </a:rPr>
              <a:t>mètode</a:t>
            </a:r>
            <a:r>
              <a:rPr sz="2400" spc="35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Arial"/>
                <a:cs typeface="Arial"/>
              </a:rPr>
              <a:t>imprimirResultado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err="1" smtClean="0">
                <a:latin typeface="Microsoft Sans Serif"/>
                <a:cs typeface="Microsoft Sans Serif"/>
              </a:rPr>
              <a:t>es</a:t>
            </a:r>
            <a:r>
              <a:rPr sz="2400" spc="40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Microsoft Sans Serif"/>
                <a:cs typeface="Microsoft Sans Serif"/>
              </a:rPr>
              <a:t>comportarà</a:t>
            </a:r>
            <a:r>
              <a:rPr sz="2400" spc="30" dirty="0" smtClean="0">
                <a:latin typeface="Microsoft Sans Serif"/>
                <a:cs typeface="Microsoft Sans Serif"/>
              </a:rPr>
              <a:t> </a:t>
            </a:r>
            <a:r>
              <a:rPr sz="2400" spc="-5" dirty="0" smtClean="0">
                <a:latin typeface="Microsoft Sans Serif"/>
                <a:cs typeface="Microsoft Sans Serif"/>
              </a:rPr>
              <a:t>de</a:t>
            </a:r>
            <a:r>
              <a:rPr sz="2400" spc="20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Microsoft Sans Serif"/>
                <a:cs typeface="Microsoft Sans Serif"/>
              </a:rPr>
              <a:t>manera</a:t>
            </a:r>
            <a:r>
              <a:rPr sz="2400" spc="35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Microsoft Sans Serif"/>
                <a:cs typeface="Microsoft Sans Serif"/>
              </a:rPr>
              <a:t>diferent</a:t>
            </a:r>
            <a:r>
              <a:rPr sz="2400" spc="70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Arial"/>
                <a:cs typeface="Arial"/>
              </a:rPr>
              <a:t>depenent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10" dirty="0" smtClean="0">
                <a:latin typeface="Arial"/>
                <a:cs typeface="Arial"/>
              </a:rPr>
              <a:t>del 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 err="1" smtClean="0">
                <a:latin typeface="Arial"/>
                <a:cs typeface="Arial"/>
              </a:rPr>
              <a:t>tipus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err="1" smtClean="0">
                <a:latin typeface="Arial"/>
                <a:cs typeface="Arial"/>
              </a:rPr>
              <a:t>d’objecte</a:t>
            </a:r>
            <a:r>
              <a:rPr sz="2400" spc="-5" dirty="0" smtClean="0">
                <a:latin typeface="Microsoft Sans Serif"/>
                <a:cs typeface="Microsoft Sans Serif"/>
              </a:rPr>
              <a:t>(</a:t>
            </a:r>
            <a:r>
              <a:rPr sz="2400" spc="-5" dirty="0" err="1" smtClean="0">
                <a:latin typeface="Microsoft Sans Serif"/>
                <a:cs typeface="Microsoft Sans Serif"/>
              </a:rPr>
              <a:t>suma</a:t>
            </a:r>
            <a:r>
              <a:rPr sz="2400" spc="25" dirty="0" smtClean="0">
                <a:latin typeface="Microsoft Sans Serif"/>
                <a:cs typeface="Microsoft Sans Serif"/>
              </a:rPr>
              <a:t> </a:t>
            </a:r>
            <a:r>
              <a:rPr sz="2400" dirty="0" smtClean="0">
                <a:latin typeface="Microsoft Sans Serif"/>
                <a:cs typeface="Microsoft Sans Serif"/>
              </a:rPr>
              <a:t>o</a:t>
            </a:r>
            <a:r>
              <a:rPr sz="2400" spc="15" dirty="0" smtClean="0">
                <a:latin typeface="Microsoft Sans Serif"/>
                <a:cs typeface="Microsoft Sans Serif"/>
              </a:rPr>
              <a:t> </a:t>
            </a:r>
            <a:r>
              <a:rPr sz="2400" dirty="0" err="1" smtClean="0">
                <a:latin typeface="Microsoft Sans Serif"/>
                <a:cs typeface="Microsoft Sans Serif"/>
              </a:rPr>
              <a:t>resta</a:t>
            </a:r>
            <a:r>
              <a:rPr sz="2400" spc="15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Microsoft Sans Serif"/>
                <a:cs typeface="Microsoft Sans Serif"/>
              </a:rPr>
              <a:t>en</a:t>
            </a:r>
            <a:r>
              <a:rPr sz="2400" spc="25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Microsoft Sans Serif"/>
                <a:cs typeface="Microsoft Sans Serif"/>
              </a:rPr>
              <a:t>aquest</a:t>
            </a:r>
            <a:r>
              <a:rPr sz="2400" spc="25" dirty="0" smtClean="0">
                <a:latin typeface="Microsoft Sans Serif"/>
                <a:cs typeface="Microsoft Sans Serif"/>
              </a:rPr>
              <a:t> </a:t>
            </a:r>
            <a:r>
              <a:rPr sz="2400" dirty="0" err="1" smtClean="0">
                <a:latin typeface="Microsoft Sans Serif"/>
                <a:cs typeface="Microsoft Sans Serif"/>
              </a:rPr>
              <a:t>cas</a:t>
            </a:r>
            <a:r>
              <a:rPr sz="2400" dirty="0" smtClean="0">
                <a:latin typeface="Microsoft Sans Serif"/>
                <a:cs typeface="Microsoft Sans Serif"/>
              </a:rPr>
              <a:t>)</a:t>
            </a:r>
            <a:r>
              <a:rPr sz="2400" spc="20" dirty="0" smtClean="0">
                <a:latin typeface="Microsoft Sans Serif"/>
                <a:cs typeface="Microsoft Sans Serif"/>
              </a:rPr>
              <a:t> </a:t>
            </a:r>
            <a:r>
              <a:rPr sz="2400" spc="-5" dirty="0" smtClean="0">
                <a:latin typeface="Microsoft Sans Serif"/>
                <a:cs typeface="Microsoft Sans Serif"/>
              </a:rPr>
              <a:t>que</a:t>
            </a:r>
            <a:r>
              <a:rPr sz="2400" spc="25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Microsoft Sans Serif"/>
                <a:cs typeface="Microsoft Sans Serif"/>
              </a:rPr>
              <a:t>l’executi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83999" y="4446004"/>
            <a:ext cx="2340610" cy="108585"/>
            <a:chOff x="3959999" y="4446003"/>
            <a:chExt cx="2340610" cy="108585"/>
          </a:xfrm>
        </p:grpSpPr>
        <p:sp>
          <p:nvSpPr>
            <p:cNvPr id="14" name="object 14"/>
            <p:cNvSpPr/>
            <p:nvPr/>
          </p:nvSpPr>
          <p:spPr>
            <a:xfrm>
              <a:off x="3959999" y="4500003"/>
              <a:ext cx="2239645" cy="0"/>
            </a:xfrm>
            <a:custGeom>
              <a:avLst/>
              <a:gdLst/>
              <a:ahLst/>
              <a:cxnLst/>
              <a:rect l="l" t="t" r="r" b="b"/>
              <a:pathLst>
                <a:path w="2239645">
                  <a:moveTo>
                    <a:pt x="0" y="0"/>
                  </a:moveTo>
                  <a:lnTo>
                    <a:pt x="2239200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91999" y="444600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0" y="0"/>
                  </a:moveTo>
                  <a:lnTo>
                    <a:pt x="0" y="108000"/>
                  </a:lnTo>
                  <a:lnTo>
                    <a:pt x="108000" y="5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</a:t>
            </a:r>
            <a:r>
              <a:rPr lang="es-ES" sz="4400" dirty="0" smtClean="0"/>
              <a:t>POLIMORFISMO</a:t>
            </a:r>
            <a:endParaRPr lang="es-ES" sz="4400" dirty="0"/>
          </a:p>
        </p:txBody>
      </p:sp>
      <p:sp>
        <p:nvSpPr>
          <p:cNvPr id="19" name="object 2"/>
          <p:cNvSpPr txBox="1">
            <a:spLocks noGrp="1"/>
          </p:cNvSpPr>
          <p:nvPr>
            <p:ph type="title"/>
          </p:nvPr>
        </p:nvSpPr>
        <p:spPr>
          <a:xfrm>
            <a:off x="990600" y="1218179"/>
            <a:ext cx="10134600" cy="47519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04"/>
              </a:spcBef>
            </a:pPr>
            <a:r>
              <a:rPr lang="es-ES" sz="3600" b="1" u="none" spc="-5" dirty="0" err="1" smtClean="0"/>
              <a:t>S</a:t>
            </a:r>
            <a:r>
              <a:rPr lang="es-ES" sz="3600" b="1" u="none" spc="-5" dirty="0" err="1" smtClean="0"/>
              <a:t>obreescritura</a:t>
            </a:r>
            <a:r>
              <a:rPr lang="es-ES" sz="3600" b="1" u="none" spc="-5" dirty="0" smtClean="0"/>
              <a:t> </a:t>
            </a:r>
            <a:r>
              <a:rPr lang="es-ES" sz="3600" b="1" u="none" spc="-5" dirty="0" smtClean="0"/>
              <a:t>de </a:t>
            </a:r>
            <a:r>
              <a:rPr lang="es-ES" sz="3600" b="1" u="none" spc="-5" dirty="0" err="1" smtClean="0"/>
              <a:t>metodos</a:t>
            </a:r>
            <a:endParaRPr sz="3600" b="1" u="none" spc="-1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981499" y="3986523"/>
            <a:ext cx="200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“La diferencia de</a:t>
            </a:r>
          </a:p>
          <a:p>
            <a:r>
              <a:rPr lang="es-ES" dirty="0"/>
              <a:t>$this→valor1 y</a:t>
            </a:r>
          </a:p>
          <a:p>
            <a:r>
              <a:rPr lang="es-ES" dirty="0"/>
              <a:t>$this→valor2 es: </a:t>
            </a:r>
            <a:r>
              <a:rPr lang="es-ES" dirty="0" smtClean="0"/>
              <a:t>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69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0600" y="1996465"/>
            <a:ext cx="10591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35" dirty="0">
                <a:latin typeface="Microsoft Sans Serif"/>
                <a:cs typeface="Microsoft Sans Serif"/>
              </a:rPr>
              <a:t>També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poden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sobreescriure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mètodes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defecte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en</a:t>
            </a:r>
            <a:r>
              <a:rPr sz="2400" spc="105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Arial"/>
                <a:cs typeface="Arial"/>
              </a:rPr>
              <a:t>constructor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909705"/>
            <a:ext cx="4419003" cy="3450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POLIMORFISMO</a:t>
            </a:r>
            <a:endParaRPr lang="es-ES" sz="4400" dirty="0"/>
          </a:p>
        </p:txBody>
      </p:sp>
      <p:pic>
        <p:nvPicPr>
          <p:cNvPr id="11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0" y="2891776"/>
            <a:ext cx="4724400" cy="3178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bject 2"/>
          <p:cNvSpPr txBox="1">
            <a:spLocks/>
          </p:cNvSpPr>
          <p:nvPr/>
        </p:nvSpPr>
        <p:spPr>
          <a:xfrm>
            <a:off x="990600" y="1218179"/>
            <a:ext cx="10134600" cy="47519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5080">
              <a:lnSpc>
                <a:spcPts val="3350"/>
              </a:lnSpc>
              <a:spcBef>
                <a:spcPts val="204"/>
              </a:spcBef>
            </a:pPr>
            <a:r>
              <a:rPr lang="es-ES" sz="3600" b="1" u="none" kern="0" spc="-5" dirty="0" err="1" smtClean="0"/>
              <a:t>Sobreescritura</a:t>
            </a:r>
            <a:r>
              <a:rPr lang="es-ES" sz="3600" b="1" u="none" kern="0" spc="-5" dirty="0" smtClean="0"/>
              <a:t> de métodos (constructor)</a:t>
            </a:r>
            <a:endParaRPr lang="es-ES" sz="3600" b="1" u="none" kern="0" spc="-10" dirty="0"/>
          </a:p>
        </p:txBody>
      </p:sp>
    </p:spTree>
    <p:extLst>
      <p:ext uri="{BB962C8B-B14F-4D97-AF65-F5344CB8AC3E}">
        <p14:creationId xmlns:p14="http://schemas.microsoft.com/office/powerpoint/2010/main" val="65925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4002" y="2699640"/>
            <a:ext cx="6659994" cy="2319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3. POLIMORFISMO</a:t>
            </a:r>
            <a:endParaRPr lang="es-ES" sz="4400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990600" y="1218179"/>
            <a:ext cx="10134600" cy="47519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5080">
              <a:lnSpc>
                <a:spcPts val="3350"/>
              </a:lnSpc>
              <a:spcBef>
                <a:spcPts val="204"/>
              </a:spcBef>
            </a:pPr>
            <a:r>
              <a:rPr lang="es-ES" sz="3600" b="1" u="none" kern="0" spc="-5" dirty="0" err="1" smtClean="0"/>
              <a:t>Sobreescritura</a:t>
            </a:r>
            <a:r>
              <a:rPr lang="es-ES" sz="3600" b="1" u="none" kern="0" spc="-5" dirty="0" smtClean="0"/>
              <a:t> de métodos (constructor)</a:t>
            </a:r>
            <a:endParaRPr lang="es-ES" sz="3600" b="1" u="none" kern="0" spc="-10" dirty="0"/>
          </a:p>
        </p:txBody>
      </p:sp>
    </p:spTree>
    <p:extLst>
      <p:ext uri="{BB962C8B-B14F-4D97-AF65-F5344CB8AC3E}">
        <p14:creationId xmlns:p14="http://schemas.microsoft.com/office/powerpoint/2010/main" val="376653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7159" y="2159636"/>
            <a:ext cx="1986838" cy="35002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53304" y="3092298"/>
            <a:ext cx="5976696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Una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abstracta</a:t>
            </a:r>
            <a:r>
              <a:rPr sz="2800" spc="-10" dirty="0">
                <a:latin typeface="Calibri"/>
                <a:cs typeface="Calibri"/>
              </a:rPr>
              <a:t> té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objectiu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agrupar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atributs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mètodes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després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heretats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subclasses.</a:t>
            </a:r>
            <a:endParaRPr sz="2800" dirty="0">
              <a:latin typeface="Calibri"/>
              <a:cs typeface="Calibri"/>
            </a:endParaRPr>
          </a:p>
          <a:p>
            <a:pPr marL="12700"/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2800" b="1" spc="-19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e</a:t>
            </a:r>
            <a:r>
              <a:rPr sz="2800" dirty="0">
                <a:latin typeface="Trebuchet MS"/>
                <a:cs typeface="Trebuchet MS"/>
              </a:rPr>
              <a:t>s</a:t>
            </a:r>
            <a:r>
              <a:rPr sz="2800" spc="-5" dirty="0">
                <a:latin typeface="Trebuchet MS"/>
                <a:cs typeface="Trebuchet MS"/>
              </a:rPr>
              <a:t> p</a:t>
            </a:r>
            <a:r>
              <a:rPr sz="2800" dirty="0">
                <a:latin typeface="Trebuchet MS"/>
                <a:cs typeface="Trebuchet MS"/>
              </a:rPr>
              <a:t>ot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i</a:t>
            </a:r>
            <a:r>
              <a:rPr sz="2800" spc="-5" dirty="0">
                <a:latin typeface="Trebuchet MS"/>
                <a:cs typeface="Trebuchet MS"/>
              </a:rPr>
              <a:t>n</a:t>
            </a:r>
            <a:r>
              <a:rPr sz="2800" dirty="0">
                <a:latin typeface="Trebuchet MS"/>
                <a:cs typeface="Trebuchet MS"/>
              </a:rPr>
              <a:t>s</a:t>
            </a:r>
            <a:r>
              <a:rPr sz="2800" spc="-5" dirty="0">
                <a:latin typeface="Trebuchet MS"/>
                <a:cs typeface="Trebuchet MS"/>
              </a:rPr>
              <a:t>t</a:t>
            </a:r>
            <a:r>
              <a:rPr sz="2800" dirty="0">
                <a:latin typeface="Trebuchet MS"/>
                <a:cs typeface="Trebuchet MS"/>
              </a:rPr>
              <a:t>an</a:t>
            </a:r>
            <a:r>
              <a:rPr sz="2800" spc="-15" dirty="0">
                <a:latin typeface="Trebuchet MS"/>
                <a:cs typeface="Trebuchet MS"/>
              </a:rPr>
              <a:t>c</a:t>
            </a:r>
            <a:r>
              <a:rPr sz="2800" spc="5" dirty="0">
                <a:latin typeface="Trebuchet MS"/>
                <a:cs typeface="Trebuchet MS"/>
              </a:rPr>
              <a:t>i</a:t>
            </a:r>
            <a:r>
              <a:rPr sz="2800" dirty="0">
                <a:latin typeface="Trebuchet MS"/>
                <a:cs typeface="Trebuchet MS"/>
              </a:rPr>
              <a:t>ar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</a:t>
            </a:r>
            <a:r>
              <a:rPr lang="es-ES" sz="4400" dirty="0" smtClean="0"/>
              <a:t>CLASES ABSTRACTAS Y CONCRETAS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37416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716293"/>
            <a:ext cx="4828544" cy="4482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bject 9"/>
          <p:cNvSpPr txBox="1"/>
          <p:nvPr/>
        </p:nvSpPr>
        <p:spPr>
          <a:xfrm>
            <a:off x="5867400" y="1716293"/>
            <a:ext cx="5791200" cy="770082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spcBef>
                <a:spcPts val="244"/>
              </a:spcBef>
            </a:pP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keyword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abstract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ens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serveix</a:t>
            </a:r>
            <a:r>
              <a:rPr sz="2400" dirty="0">
                <a:latin typeface="Arial MT"/>
                <a:cs typeface="Arial MT"/>
              </a:rPr>
              <a:t> per </a:t>
            </a:r>
            <a:r>
              <a:rPr sz="2400" spc="-3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programar </a:t>
            </a:r>
            <a:r>
              <a:rPr sz="2400" dirty="0">
                <a:latin typeface="Arial MT"/>
                <a:cs typeface="Arial MT"/>
              </a:rPr>
              <a:t>una classe abstracta en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PHP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</a:t>
            </a:r>
            <a:r>
              <a:rPr lang="es-ES" sz="4400" dirty="0" smtClean="0"/>
              <a:t>CLASES ABSTRACTAS Y CONCRETAS</a:t>
            </a:r>
            <a:endParaRPr lang="es-ES" sz="4400" dirty="0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4572000" y="2133600"/>
            <a:ext cx="1066800" cy="685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7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458067"/>
            <a:ext cx="5410200" cy="341873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1458067"/>
            <a:ext cx="5257800" cy="341873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7" name="object 7"/>
          <p:cNvSpPr txBox="1"/>
          <p:nvPr/>
        </p:nvSpPr>
        <p:spPr>
          <a:xfrm>
            <a:off x="990600" y="5105400"/>
            <a:ext cx="10287000" cy="106772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700"/>
              </a:lnSpc>
              <a:spcBef>
                <a:spcPts val="204"/>
              </a:spcBef>
            </a:pP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Operacion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sigui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una </a:t>
            </a:r>
            <a:r>
              <a:rPr sz="2400" dirty="0">
                <a:latin typeface="Arial MT"/>
                <a:cs typeface="Arial MT"/>
              </a:rPr>
              <a:t>classe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abstracta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evita</a:t>
            </a:r>
            <a:r>
              <a:rPr sz="2400" spc="-5" dirty="0">
                <a:latin typeface="Arial MT"/>
                <a:cs typeface="Arial MT"/>
              </a:rPr>
              <a:t> que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hereden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d’ella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funcionin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exemples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anteriors.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Així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doncs,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aquí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tindriem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 </a:t>
            </a:r>
            <a:r>
              <a:rPr sz="2400" spc="-37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Suma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Resta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son </a:t>
            </a:r>
            <a:r>
              <a:rPr sz="2400" b="1" spc="-5" dirty="0">
                <a:latin typeface="Arial"/>
                <a:cs typeface="Arial"/>
              </a:rPr>
              <a:t>concrecions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dirty="0">
                <a:latin typeface="Arial MT"/>
                <a:cs typeface="Arial MT"/>
              </a:rPr>
              <a:t>la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classe Operacion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</a:t>
            </a:r>
            <a:r>
              <a:rPr lang="es-ES" sz="4400" dirty="0" smtClean="0"/>
              <a:t>CLASES ABSTRACTAS Y CONCRETAS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2692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43000" y="1372443"/>
            <a:ext cx="10820400" cy="2760371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69900" marR="508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67995" algn="l"/>
                <a:tab pos="895350" algn="l"/>
                <a:tab pos="1203325" algn="l"/>
                <a:tab pos="1856739" algn="l"/>
                <a:tab pos="2332355" algn="l"/>
                <a:tab pos="2738120" algn="l"/>
                <a:tab pos="3800475" algn="l"/>
                <a:tab pos="4944745" algn="l"/>
                <a:tab pos="6460490" algn="l"/>
              </a:tabLst>
            </a:pPr>
            <a:r>
              <a:rPr sz="2800" dirty="0" smtClean="0">
                <a:latin typeface="Arial MT"/>
                <a:cs typeface="Arial MT"/>
              </a:rPr>
              <a:t>A</a:t>
            </a:r>
            <a:r>
              <a:rPr sz="2800" spc="-10" dirty="0" smtClean="0">
                <a:latin typeface="Arial MT"/>
                <a:cs typeface="Arial MT"/>
              </a:rPr>
              <a:t>r</a:t>
            </a:r>
            <a:r>
              <a:rPr sz="2800" dirty="0" smtClean="0">
                <a:latin typeface="Arial MT"/>
                <a:cs typeface="Arial MT"/>
              </a:rPr>
              <a:t>a</a:t>
            </a:r>
            <a:r>
              <a:rPr lang="es-ES" sz="2800" dirty="0" smtClean="0">
                <a:latin typeface="Arial MT"/>
                <a:cs typeface="Arial MT"/>
              </a:rPr>
              <a:t> </a:t>
            </a:r>
            <a:r>
              <a:rPr sz="2800" spc="-5" dirty="0" err="1" smtClean="0">
                <a:latin typeface="Arial MT"/>
                <a:cs typeface="Arial MT"/>
              </a:rPr>
              <a:t>b</a:t>
            </a:r>
            <a:r>
              <a:rPr sz="2800" spc="5" dirty="0" err="1" smtClean="0">
                <a:latin typeface="Arial MT"/>
                <a:cs typeface="Arial MT"/>
              </a:rPr>
              <a:t>é</a:t>
            </a:r>
            <a:r>
              <a:rPr sz="2800" dirty="0" smtClean="0">
                <a:latin typeface="Arial MT"/>
                <a:cs typeface="Arial MT"/>
              </a:rPr>
              <a:t>,</a:t>
            </a:r>
            <a:r>
              <a:rPr lang="es-ES" sz="2800" dirty="0" smtClean="0">
                <a:latin typeface="Arial MT"/>
                <a:cs typeface="Arial MT"/>
              </a:rPr>
              <a:t> </a:t>
            </a:r>
            <a:r>
              <a:rPr sz="2800" spc="5" dirty="0" err="1" smtClean="0">
                <a:latin typeface="Arial MT"/>
                <a:cs typeface="Arial MT"/>
              </a:rPr>
              <a:t>s</a:t>
            </a:r>
            <a:r>
              <a:rPr sz="2800" dirty="0" err="1" smtClean="0">
                <a:latin typeface="Arial MT"/>
                <a:cs typeface="Arial MT"/>
              </a:rPr>
              <a:t>i</a:t>
            </a:r>
            <a:r>
              <a:rPr lang="es-ES" sz="2800" dirty="0" smtClean="0">
                <a:latin typeface="Arial MT"/>
                <a:cs typeface="Arial MT"/>
              </a:rPr>
              <a:t> </a:t>
            </a:r>
            <a:r>
              <a:rPr sz="2800" dirty="0" err="1" smtClean="0">
                <a:latin typeface="Arial MT"/>
                <a:cs typeface="Arial MT"/>
              </a:rPr>
              <a:t>vo</a:t>
            </a:r>
            <a:r>
              <a:rPr sz="2800" spc="5" dirty="0" err="1" smtClean="0">
                <a:latin typeface="Arial MT"/>
                <a:cs typeface="Arial MT"/>
              </a:rPr>
              <a:t>l</a:t>
            </a:r>
            <a:r>
              <a:rPr sz="2800" spc="-5" dirty="0" err="1" smtClean="0">
                <a:latin typeface="Arial MT"/>
                <a:cs typeface="Arial MT"/>
              </a:rPr>
              <a:t>e</a:t>
            </a:r>
            <a:r>
              <a:rPr sz="2800" dirty="0" err="1" smtClean="0">
                <a:latin typeface="Arial MT"/>
                <a:cs typeface="Arial MT"/>
              </a:rPr>
              <a:t>m</a:t>
            </a:r>
            <a:r>
              <a:rPr lang="es-ES" sz="2800" dirty="0" smtClean="0">
                <a:latin typeface="Arial MT"/>
                <a:cs typeface="Arial MT"/>
              </a:rPr>
              <a:t> </a:t>
            </a:r>
            <a:r>
              <a:rPr sz="2800" spc="-5" dirty="0" smtClean="0">
                <a:latin typeface="Arial MT"/>
                <a:cs typeface="Arial MT"/>
              </a:rPr>
              <a:t>qu</a:t>
            </a:r>
            <a:r>
              <a:rPr sz="2800" dirty="0" smtClean="0">
                <a:latin typeface="Arial MT"/>
                <a:cs typeface="Arial MT"/>
              </a:rPr>
              <a:t>e</a:t>
            </a:r>
            <a:r>
              <a:rPr lang="es-ES" sz="2800" dirty="0" smtClean="0">
                <a:latin typeface="Arial MT"/>
                <a:cs typeface="Arial MT"/>
              </a:rPr>
              <a:t> </a:t>
            </a:r>
            <a:r>
              <a:rPr sz="2800" spc="-5" dirty="0" smtClean="0">
                <a:latin typeface="Arial MT"/>
                <a:cs typeface="Arial MT"/>
              </a:rPr>
              <a:t>le</a:t>
            </a:r>
            <a:r>
              <a:rPr sz="2800" dirty="0" smtClean="0">
                <a:latin typeface="Arial MT"/>
                <a:cs typeface="Arial MT"/>
              </a:rPr>
              <a:t>s</a:t>
            </a:r>
            <a:r>
              <a:rPr lang="es-ES" sz="2800" dirty="0" smtClean="0">
                <a:latin typeface="Arial MT"/>
                <a:cs typeface="Arial MT"/>
              </a:rPr>
              <a:t> </a:t>
            </a:r>
            <a:r>
              <a:rPr sz="2800" spc="5" dirty="0" err="1" smtClean="0">
                <a:latin typeface="Arial MT"/>
                <a:cs typeface="Arial MT"/>
              </a:rPr>
              <a:t>s</a:t>
            </a:r>
            <a:r>
              <a:rPr sz="2800" spc="-5" dirty="0" err="1" smtClean="0">
                <a:latin typeface="Arial MT"/>
                <a:cs typeface="Arial MT"/>
              </a:rPr>
              <a:t>ub</a:t>
            </a:r>
            <a:r>
              <a:rPr sz="2800" spc="5" dirty="0" err="1" smtClean="0">
                <a:latin typeface="Arial MT"/>
                <a:cs typeface="Arial MT"/>
              </a:rPr>
              <a:t>c</a:t>
            </a:r>
            <a:r>
              <a:rPr sz="2800" spc="-5" dirty="0" err="1" smtClean="0">
                <a:latin typeface="Arial MT"/>
                <a:cs typeface="Arial MT"/>
              </a:rPr>
              <a:t>la</a:t>
            </a:r>
            <a:r>
              <a:rPr sz="2800" spc="5" dirty="0" err="1" smtClean="0">
                <a:latin typeface="Arial MT"/>
                <a:cs typeface="Arial MT"/>
              </a:rPr>
              <a:t>s</a:t>
            </a:r>
            <a:r>
              <a:rPr sz="2800" spc="-5" dirty="0" err="1" smtClean="0">
                <a:latin typeface="Arial MT"/>
                <a:cs typeface="Arial MT"/>
              </a:rPr>
              <a:t>e</a:t>
            </a:r>
            <a:r>
              <a:rPr sz="2800" dirty="0" err="1" smtClean="0">
                <a:latin typeface="Arial MT"/>
                <a:cs typeface="Arial MT"/>
              </a:rPr>
              <a:t>s</a:t>
            </a:r>
            <a:r>
              <a:rPr lang="es-ES" sz="2800" dirty="0" smtClean="0">
                <a:latin typeface="Arial MT"/>
                <a:cs typeface="Arial MT"/>
              </a:rPr>
              <a:t> </a:t>
            </a:r>
            <a:r>
              <a:rPr sz="2800" spc="5" dirty="0" err="1" smtClean="0">
                <a:latin typeface="Arial MT"/>
                <a:cs typeface="Arial MT"/>
              </a:rPr>
              <a:t>i</a:t>
            </a:r>
            <a:r>
              <a:rPr sz="2800" spc="-10" dirty="0" err="1" smtClean="0">
                <a:latin typeface="Arial MT"/>
                <a:cs typeface="Arial MT"/>
              </a:rPr>
              <a:t>m</a:t>
            </a:r>
            <a:r>
              <a:rPr sz="2800" spc="-5" dirty="0" err="1" smtClean="0">
                <a:latin typeface="Arial MT"/>
                <a:cs typeface="Arial MT"/>
              </a:rPr>
              <a:t>ple</a:t>
            </a:r>
            <a:r>
              <a:rPr sz="2800" dirty="0" err="1" smtClean="0">
                <a:latin typeface="Arial MT"/>
                <a:cs typeface="Arial MT"/>
              </a:rPr>
              <a:t>m</a:t>
            </a:r>
            <a:r>
              <a:rPr sz="2800" spc="-5" dirty="0" err="1" smtClean="0">
                <a:latin typeface="Arial MT"/>
                <a:cs typeface="Arial MT"/>
              </a:rPr>
              <a:t>en</a:t>
            </a:r>
            <a:r>
              <a:rPr sz="2800" dirty="0" err="1" smtClean="0">
                <a:latin typeface="Arial MT"/>
                <a:cs typeface="Arial MT"/>
              </a:rPr>
              <a:t>t</a:t>
            </a:r>
            <a:r>
              <a:rPr sz="2800" spc="-5" dirty="0" err="1" smtClean="0">
                <a:latin typeface="Arial MT"/>
                <a:cs typeface="Arial MT"/>
              </a:rPr>
              <a:t>i</a:t>
            </a:r>
            <a:r>
              <a:rPr sz="2800" dirty="0" err="1" smtClean="0">
                <a:latin typeface="Arial MT"/>
                <a:cs typeface="Arial MT"/>
              </a:rPr>
              <a:t>n</a:t>
            </a:r>
            <a:r>
              <a:rPr lang="es-ES" sz="2800" dirty="0" smtClean="0">
                <a:latin typeface="Arial MT"/>
                <a:cs typeface="Arial MT"/>
              </a:rPr>
              <a:t> </a:t>
            </a:r>
            <a:r>
              <a:rPr sz="2800" b="1" dirty="0" err="1" smtClean="0">
                <a:latin typeface="Arial"/>
                <a:cs typeface="Arial"/>
              </a:rPr>
              <a:t>o</a:t>
            </a:r>
            <a:r>
              <a:rPr sz="2800" b="1" spc="-10" dirty="0" err="1" smtClean="0">
                <a:latin typeface="Arial"/>
                <a:cs typeface="Arial"/>
              </a:rPr>
              <a:t>b</a:t>
            </a:r>
            <a:r>
              <a:rPr sz="2800" b="1" dirty="0" err="1" smtClean="0">
                <a:latin typeface="Arial"/>
                <a:cs typeface="Arial"/>
              </a:rPr>
              <a:t>l</a:t>
            </a:r>
            <a:r>
              <a:rPr sz="2800" b="1" spc="10" dirty="0" err="1" smtClean="0">
                <a:latin typeface="Arial"/>
                <a:cs typeface="Arial"/>
              </a:rPr>
              <a:t>i</a:t>
            </a:r>
            <a:r>
              <a:rPr sz="2800" b="1" spc="-10" dirty="0" err="1" smtClean="0">
                <a:latin typeface="Arial"/>
                <a:cs typeface="Arial"/>
              </a:rPr>
              <a:t>g</a:t>
            </a:r>
            <a:r>
              <a:rPr sz="2800" b="1" spc="-5" dirty="0" err="1" smtClean="0">
                <a:latin typeface="Arial"/>
                <a:cs typeface="Arial"/>
              </a:rPr>
              <a:t>a</a:t>
            </a:r>
            <a:r>
              <a:rPr sz="2800" b="1" dirty="0" err="1" smtClean="0">
                <a:latin typeface="Arial"/>
                <a:cs typeface="Arial"/>
              </a:rPr>
              <a:t>t</a:t>
            </a:r>
            <a:r>
              <a:rPr sz="2800" b="1" spc="-10" dirty="0" err="1" smtClean="0">
                <a:latin typeface="Arial"/>
                <a:cs typeface="Arial"/>
              </a:rPr>
              <a:t>o</a:t>
            </a:r>
            <a:r>
              <a:rPr sz="2800" b="1" dirty="0" err="1" smtClean="0">
                <a:latin typeface="Arial"/>
                <a:cs typeface="Arial"/>
              </a:rPr>
              <a:t>r</a:t>
            </a:r>
            <a:r>
              <a:rPr sz="2800" b="1" spc="10" dirty="0" err="1" smtClean="0">
                <a:latin typeface="Arial"/>
                <a:cs typeface="Arial"/>
              </a:rPr>
              <a:t>i</a:t>
            </a:r>
            <a:r>
              <a:rPr sz="2800" b="1" spc="-5" dirty="0" err="1" smtClean="0">
                <a:latin typeface="Arial"/>
                <a:cs typeface="Arial"/>
              </a:rPr>
              <a:t>a</a:t>
            </a:r>
            <a:r>
              <a:rPr sz="2800" b="1" dirty="0" err="1" smtClean="0">
                <a:latin typeface="Arial"/>
                <a:cs typeface="Arial"/>
              </a:rPr>
              <a:t>m</a:t>
            </a:r>
            <a:r>
              <a:rPr sz="2800" b="1" spc="-5" dirty="0" err="1" smtClean="0">
                <a:latin typeface="Arial"/>
                <a:cs typeface="Arial"/>
              </a:rPr>
              <a:t>en</a:t>
            </a:r>
            <a:r>
              <a:rPr sz="2800" b="1" dirty="0" err="1" smtClean="0">
                <a:latin typeface="Arial"/>
                <a:cs typeface="Arial"/>
              </a:rPr>
              <a:t>t</a:t>
            </a:r>
            <a:r>
              <a:rPr lang="es-ES" sz="2800" b="1" dirty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 MT"/>
                <a:cs typeface="Arial MT"/>
              </a:rPr>
              <a:t>de</a:t>
            </a:r>
            <a:r>
              <a:rPr sz="2800" spc="10" dirty="0" err="1" smtClean="0">
                <a:latin typeface="Arial MT"/>
                <a:cs typeface="Arial MT"/>
              </a:rPr>
              <a:t>t</a:t>
            </a:r>
            <a:r>
              <a:rPr sz="2800" spc="-5" dirty="0" err="1" smtClean="0">
                <a:latin typeface="Arial MT"/>
                <a:cs typeface="Arial MT"/>
              </a:rPr>
              <a:t>e</a:t>
            </a:r>
            <a:r>
              <a:rPr sz="2800" dirty="0" err="1" smtClean="0">
                <a:latin typeface="Arial MT"/>
                <a:cs typeface="Arial MT"/>
              </a:rPr>
              <a:t>r</a:t>
            </a:r>
            <a:r>
              <a:rPr sz="2800" spc="-10" dirty="0" err="1" smtClean="0">
                <a:latin typeface="Arial MT"/>
                <a:cs typeface="Arial MT"/>
              </a:rPr>
              <a:t>m</a:t>
            </a:r>
            <a:r>
              <a:rPr sz="2800" spc="-5" dirty="0" err="1" smtClean="0">
                <a:latin typeface="Arial MT"/>
                <a:cs typeface="Arial MT"/>
              </a:rPr>
              <a:t>ina</a:t>
            </a:r>
            <a:r>
              <a:rPr sz="2800" spc="10" dirty="0" err="1" smtClean="0">
                <a:latin typeface="Arial MT"/>
                <a:cs typeface="Arial MT"/>
              </a:rPr>
              <a:t>t</a:t>
            </a:r>
            <a:r>
              <a:rPr sz="2800" dirty="0" err="1" smtClean="0">
                <a:latin typeface="Arial MT"/>
                <a:cs typeface="Arial MT"/>
              </a:rPr>
              <a:t>s</a:t>
            </a:r>
            <a:r>
              <a:rPr sz="2800" dirty="0" smtClean="0">
                <a:latin typeface="Arial MT"/>
                <a:cs typeface="Arial MT"/>
              </a:rPr>
              <a:t> </a:t>
            </a:r>
            <a:r>
              <a:rPr sz="2800" spc="-5" dirty="0" err="1" smtClean="0">
                <a:latin typeface="Arial MT"/>
                <a:cs typeface="Arial MT"/>
              </a:rPr>
              <a:t>comportaments</a:t>
            </a:r>
            <a:r>
              <a:rPr lang="es-ES" sz="2800" spc="-5" dirty="0" smtClean="0">
                <a:latin typeface="Arial MT"/>
                <a:cs typeface="Arial MT"/>
              </a:rPr>
              <a:t> </a:t>
            </a:r>
            <a:r>
              <a:rPr sz="2800" spc="-5" dirty="0" smtClean="0">
                <a:latin typeface="Arial MT"/>
                <a:cs typeface="Arial MT"/>
              </a:rPr>
              <a:t>(</a:t>
            </a:r>
            <a:r>
              <a:rPr sz="2800" spc="-5" dirty="0" err="1" smtClean="0">
                <a:latin typeface="Arial MT"/>
                <a:cs typeface="Arial MT"/>
              </a:rPr>
              <a:t>mètodes</a:t>
            </a:r>
            <a:r>
              <a:rPr sz="2800" spc="-5" dirty="0">
                <a:latin typeface="Arial MT"/>
                <a:cs typeface="Arial MT"/>
              </a:rPr>
              <a:t>)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podem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definir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aquests</a:t>
            </a:r>
            <a:r>
              <a:rPr sz="2800" spc="6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mètodes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com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abstractes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sz="2800" dirty="0">
              <a:latin typeface="Arial MT"/>
              <a:cs typeface="Arial MT"/>
            </a:endParaRPr>
          </a:p>
          <a:p>
            <a:pPr marL="4699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Arial MT"/>
                <a:cs typeface="Arial MT"/>
              </a:rPr>
              <a:t>Un </a:t>
            </a:r>
            <a:r>
              <a:rPr sz="2800" b="1" spc="-5" dirty="0">
                <a:latin typeface="Arial"/>
                <a:cs typeface="Arial"/>
              </a:rPr>
              <a:t>mètode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abstracte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declara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una</a:t>
            </a:r>
            <a:r>
              <a:rPr sz="2800" dirty="0">
                <a:latin typeface="Arial MT"/>
                <a:cs typeface="Arial MT"/>
              </a:rPr>
              <a:t> classe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però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b="1" dirty="0">
                <a:latin typeface="Arial"/>
                <a:cs typeface="Arial"/>
              </a:rPr>
              <a:t>no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s’implementa</a:t>
            </a:r>
            <a:r>
              <a:rPr sz="2800" dirty="0">
                <a:latin typeface="Arial MT"/>
                <a:cs typeface="Arial 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52800" y="4670762"/>
            <a:ext cx="5396230" cy="414857"/>
          </a:xfrm>
          <a:prstGeom prst="rect">
            <a:avLst/>
          </a:prstGeom>
          <a:ln w="3175">
            <a:solidFill>
              <a:srgbClr val="0F233D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9535">
              <a:spcBef>
                <a:spcPts val="355"/>
              </a:spcBef>
            </a:pP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abstract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nombreFuncion();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</a:t>
            </a:r>
            <a:r>
              <a:rPr lang="es-ES" sz="4400" dirty="0" smtClean="0"/>
              <a:t>METODOS ABSTRACTOS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06168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684004" y="1371600"/>
            <a:ext cx="5993396" cy="5181600"/>
            <a:chOff x="2160003" y="1904999"/>
            <a:chExt cx="4741412" cy="40413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9650" y="1904999"/>
              <a:ext cx="3911765" cy="40413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object 6"/>
            <p:cNvSpPr/>
            <p:nvPr/>
          </p:nvSpPr>
          <p:spPr>
            <a:xfrm>
              <a:off x="2160003" y="5220004"/>
              <a:ext cx="2421890" cy="518795"/>
            </a:xfrm>
            <a:custGeom>
              <a:avLst/>
              <a:gdLst/>
              <a:ahLst/>
              <a:cxnLst/>
              <a:rect l="l" t="t" r="r" b="b"/>
              <a:pathLst>
                <a:path w="2421890" h="518795">
                  <a:moveTo>
                    <a:pt x="0" y="0"/>
                  </a:moveTo>
                  <a:lnTo>
                    <a:pt x="2421356" y="518756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62995" y="5684405"/>
              <a:ext cx="117475" cy="106045"/>
            </a:xfrm>
            <a:custGeom>
              <a:avLst/>
              <a:gdLst/>
              <a:ahLst/>
              <a:cxnLst/>
              <a:rect l="l" t="t" r="r" b="b"/>
              <a:pathLst>
                <a:path w="117475" h="106045">
                  <a:moveTo>
                    <a:pt x="22682" y="0"/>
                  </a:moveTo>
                  <a:lnTo>
                    <a:pt x="0" y="105829"/>
                  </a:lnTo>
                  <a:lnTo>
                    <a:pt x="117005" y="75590"/>
                  </a:lnTo>
                  <a:lnTo>
                    <a:pt x="22682" y="0"/>
                  </a:lnTo>
                  <a:close/>
                </a:path>
              </a:pathLst>
            </a:custGeom>
            <a:solidFill>
              <a:srgbClr val="3364A3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58594" y="4811728"/>
            <a:ext cx="146177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i="1" spc="-5" dirty="0">
                <a:latin typeface="Arial"/>
                <a:cs typeface="Arial"/>
              </a:rPr>
              <a:t>Keyword</a:t>
            </a:r>
            <a:r>
              <a:rPr sz="2800" i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abstract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</a:t>
            </a:r>
            <a:r>
              <a:rPr lang="es-ES" sz="4400" dirty="0" smtClean="0"/>
              <a:t>METODOS ABSTRACTOS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75532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05000"/>
            <a:ext cx="4874399" cy="29566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9550" y="1959477"/>
            <a:ext cx="5157321" cy="2809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bject 7"/>
          <p:cNvSpPr txBox="1"/>
          <p:nvPr/>
        </p:nvSpPr>
        <p:spPr>
          <a:xfrm>
            <a:off x="1905000" y="5164449"/>
            <a:ext cx="8596655" cy="132279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sz="2800" spc="-55" dirty="0">
                <a:latin typeface="Arial MT"/>
                <a:cs typeface="Arial MT"/>
              </a:rPr>
              <a:t>Tot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funcionarà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exactament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igual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amb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diferència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que,en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aquest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cas,</a:t>
            </a:r>
            <a:r>
              <a:rPr sz="2800" spc="9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"/>
                <a:cs typeface="Arial"/>
              </a:rPr>
              <a:t>si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implementem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a les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classes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Suma </a:t>
            </a:r>
            <a:r>
              <a:rPr sz="2800" dirty="0">
                <a:latin typeface="Arial MT"/>
                <a:cs typeface="Arial MT"/>
              </a:rPr>
              <a:t>i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Resta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mètode</a:t>
            </a:r>
            <a:r>
              <a:rPr sz="2800" spc="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"/>
                <a:cs typeface="Arial"/>
              </a:rPr>
              <a:t>operar()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produirà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"/>
                <a:cs typeface="Arial"/>
              </a:rPr>
              <a:t>error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</a:t>
            </a:r>
            <a:r>
              <a:rPr lang="es-ES" sz="4400" dirty="0" smtClean="0"/>
              <a:t>METODOS ABSTRACTOS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77113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981200" y="1143000"/>
            <a:ext cx="8686800" cy="814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2800" dirty="0" smtClean="0"/>
              <a:t>Operador </a:t>
            </a:r>
            <a:r>
              <a:rPr lang="es-ES_tradnl" altLang="es-ES" sz="2800" dirty="0" err="1" smtClean="0"/>
              <a:t>this</a:t>
            </a:r>
            <a:endParaRPr lang="es-ES_tradnl" altLang="es-ES" sz="2800" dirty="0" smtClean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2800" dirty="0" smtClean="0"/>
              <a:t>Herencia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2800" dirty="0" smtClean="0"/>
              <a:t>Polimorfismo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2800" dirty="0" smtClean="0"/>
              <a:t>Clases abstractas y concretas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2800" dirty="0" smtClean="0"/>
              <a:t>Métodos abstractos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2800" dirty="0" err="1" smtClean="0"/>
              <a:t>Interficies</a:t>
            </a:r>
            <a:endParaRPr lang="es-ES_tradnl" altLang="es-ES" sz="2800" dirty="0" smtClean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2800" dirty="0" smtClean="0"/>
              <a:t>Métodos y clases finales</a:t>
            </a:r>
            <a:endParaRPr lang="es-ES_tradnl" altLang="es-ES" sz="2800" dirty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" sz="2800" dirty="0" smtClean="0"/>
              <a:t>Referencia y clonación de objetos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" sz="2800" dirty="0" smtClean="0"/>
              <a:t>Operador </a:t>
            </a:r>
            <a:r>
              <a:rPr lang="es-ES" sz="2800" dirty="0" err="1" smtClean="0"/>
              <a:t>instanceof</a:t>
            </a:r>
            <a:endParaRPr lang="es-ES" sz="2800" dirty="0" smtClean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" altLang="es-ES" sz="2800" dirty="0" smtClean="0"/>
              <a:t>Método _</a:t>
            </a:r>
            <a:r>
              <a:rPr lang="es-ES" altLang="es-ES" sz="2800" dirty="0" err="1" smtClean="0"/>
              <a:t>destruct</a:t>
            </a:r>
            <a:endParaRPr lang="es-ES_tradnl" altLang="es-ES" sz="2800" dirty="0" smtClean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2800" dirty="0" smtClean="0"/>
              <a:t>Métodos estáticos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endParaRPr lang="es-ES_tradnl" altLang="es-ES" sz="2800" dirty="0" smtClean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endParaRPr lang="es-ES_tradnl" altLang="es-ES" sz="2800" dirty="0" smtClean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endParaRPr lang="es-ES_tradnl" altLang="es-ES" sz="2800" dirty="0" smtClean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endParaRPr lang="es-ES_tradnl" altLang="es-ES" sz="2800" dirty="0" smtClean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endParaRPr lang="es-ES_tradnl" altLang="es-ES" sz="2800" dirty="0"/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 algn="ctr">
              <a:spcBef>
                <a:spcPts val="105"/>
              </a:spcBef>
              <a:tabLst>
                <a:tab pos="5323205" algn="l"/>
                <a:tab pos="12205335" algn="l"/>
              </a:tabLst>
            </a:pPr>
            <a:r>
              <a:rPr lang="es-ES" b="1" u="none" kern="0" smtClean="0"/>
              <a:t> </a:t>
            </a:r>
            <a:r>
              <a:rPr lang="es-ES" b="1" u="none" kern="0" spc="-20" smtClean="0"/>
              <a:t>INDICE	</a:t>
            </a:r>
            <a:endParaRPr lang="es-ES" b="1" u="none" kern="0" spc="-20" dirty="0"/>
          </a:p>
        </p:txBody>
      </p:sp>
    </p:spTree>
    <p:extLst>
      <p:ext uri="{BB962C8B-B14F-4D97-AF65-F5344CB8AC3E}">
        <p14:creationId xmlns:p14="http://schemas.microsoft.com/office/powerpoint/2010/main" val="29622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1" y="1219200"/>
            <a:ext cx="10972800" cy="267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10" dirty="0">
                <a:latin typeface="Calibri"/>
                <a:cs typeface="Calibri"/>
              </a:rPr>
              <a:t>Una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interfície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és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col.leció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5" dirty="0">
                <a:latin typeface="Calibri"/>
                <a:cs typeface="Calibri"/>
              </a:rPr>
              <a:t>mètodes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definits(no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implementats)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contenir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" dirty="0" err="1" smtClean="0">
                <a:latin typeface="Calibri"/>
                <a:cs typeface="Calibri"/>
              </a:rPr>
              <a:t>també</a:t>
            </a:r>
            <a:r>
              <a:rPr lang="es-ES" sz="2800" spc="-10" dirty="0" smtClean="0">
                <a:latin typeface="Calibri"/>
                <a:cs typeface="Calibri"/>
              </a:rPr>
              <a:t> </a:t>
            </a:r>
            <a:r>
              <a:rPr sz="2800" b="1" spc="-10" dirty="0" err="1" smtClean="0">
                <a:latin typeface="Calibri"/>
                <a:cs typeface="Calibri"/>
              </a:rPr>
              <a:t>valors</a:t>
            </a:r>
            <a:r>
              <a:rPr sz="2800" b="1" spc="-40" dirty="0" smtClean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constants</a:t>
            </a:r>
            <a:r>
              <a:rPr sz="2800" spc="-10" dirty="0" smtClean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10" dirty="0">
                <a:latin typeface="Calibri"/>
                <a:cs typeface="Calibri"/>
              </a:rPr>
              <a:t>Les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interfícies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més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heredarse,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més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aviat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s’implementen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implicarà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</a:t>
            </a:r>
            <a:r>
              <a:rPr sz="2800" dirty="0">
                <a:latin typeface="Calibri"/>
                <a:cs typeface="Calibri"/>
              </a:rPr>
              <a:t> la</a:t>
            </a:r>
            <a:r>
              <a:rPr sz="2800" spc="-5" dirty="0">
                <a:latin typeface="Calibri"/>
                <a:cs typeface="Calibri"/>
              </a:rPr>
              <a:t> classe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sigui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utilitzada,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obligatòria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implementació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mètodes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interfície,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podent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ser les </a:t>
            </a:r>
            <a:r>
              <a:rPr sz="2800" b="1" spc="-3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implementacions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diferents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diferents</a:t>
            </a:r>
            <a:r>
              <a:rPr sz="2800" b="1" spc="-5" dirty="0">
                <a:latin typeface="Calibri"/>
                <a:cs typeface="Calibri"/>
              </a:rPr>
              <a:t> classes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76800" y="4966966"/>
            <a:ext cx="4321175" cy="1073150"/>
            <a:chOff x="3239363" y="4139641"/>
            <a:chExt cx="4321175" cy="10731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0485" y="4139641"/>
              <a:ext cx="2909519" cy="10727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39998" y="4331157"/>
              <a:ext cx="1520190" cy="168910"/>
            </a:xfrm>
            <a:custGeom>
              <a:avLst/>
              <a:gdLst/>
              <a:ahLst/>
              <a:cxnLst/>
              <a:rect l="l" t="t" r="r" b="b"/>
              <a:pathLst>
                <a:path w="1520189" h="168910">
                  <a:moveTo>
                    <a:pt x="0" y="168846"/>
                  </a:moveTo>
                  <a:lnTo>
                    <a:pt x="1519923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46599" y="4278236"/>
              <a:ext cx="113664" cy="107314"/>
            </a:xfrm>
            <a:custGeom>
              <a:avLst/>
              <a:gdLst/>
              <a:ahLst/>
              <a:cxnLst/>
              <a:rect l="l" t="t" r="r" b="b"/>
              <a:pathLst>
                <a:path w="113664" h="107314">
                  <a:moveTo>
                    <a:pt x="0" y="0"/>
                  </a:moveTo>
                  <a:lnTo>
                    <a:pt x="11874" y="107289"/>
                  </a:lnTo>
                  <a:lnTo>
                    <a:pt x="113398" y="41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62952" y="4734741"/>
            <a:ext cx="3132929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sz="2400" i="1" spc="-5" dirty="0">
                <a:latin typeface="Arial"/>
                <a:cs typeface="Arial"/>
              </a:rPr>
              <a:t>Keyword </a:t>
            </a:r>
            <a:r>
              <a:rPr sz="2400" b="1" spc="-5" dirty="0">
                <a:latin typeface="Arial"/>
                <a:cs typeface="Arial"/>
              </a:rPr>
              <a:t>interface </a:t>
            </a:r>
            <a:r>
              <a:rPr sz="2400" spc="-5" dirty="0">
                <a:latin typeface="Arial MT"/>
                <a:cs typeface="Arial MT"/>
              </a:rPr>
              <a:t>per </a:t>
            </a:r>
            <a:r>
              <a:rPr sz="2400" spc="-3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definir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interfícies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</a:t>
            </a:r>
            <a:r>
              <a:rPr lang="es-ES" sz="4400" dirty="0" smtClean="0"/>
              <a:t>INTERFICIES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52660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183378"/>
            <a:ext cx="7018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5" dirty="0" err="1" smtClean="0"/>
              <a:t>Exemple</a:t>
            </a:r>
            <a:r>
              <a:rPr sz="2800" b="1" spc="-15" dirty="0" smtClean="0"/>
              <a:t> </a:t>
            </a:r>
            <a:r>
              <a:rPr sz="2800" b="1" spc="-15" dirty="0"/>
              <a:t>Vaixell(Barco)</a:t>
            </a:r>
            <a:endParaRPr sz="2800" b="1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133600"/>
            <a:ext cx="8487600" cy="14979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bject 6"/>
          <p:cNvSpPr txBox="1"/>
          <p:nvPr/>
        </p:nvSpPr>
        <p:spPr>
          <a:xfrm>
            <a:off x="7010400" y="3836686"/>
            <a:ext cx="4953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Per implementar una </a:t>
            </a:r>
            <a:r>
              <a:rPr sz="2400" dirty="0">
                <a:latin typeface="Arial MT"/>
                <a:cs typeface="Arial MT"/>
              </a:rPr>
              <a:t>interfície a </a:t>
            </a:r>
            <a:r>
              <a:rPr sz="2400" spc="-5" dirty="0">
                <a:latin typeface="Arial MT"/>
                <a:cs typeface="Arial MT"/>
              </a:rPr>
              <a:t>una </a:t>
            </a:r>
            <a:r>
              <a:rPr sz="2400" dirty="0">
                <a:latin typeface="Arial MT"/>
                <a:cs typeface="Arial MT"/>
              </a:rPr>
              <a:t>classe, </a:t>
            </a:r>
            <a:r>
              <a:rPr sz="2400" spc="-3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podem</a:t>
            </a:r>
            <a:r>
              <a:rPr sz="2400" dirty="0">
                <a:latin typeface="Arial MT"/>
                <a:cs typeface="Arial MT"/>
              </a:rPr>
              <a:t> fer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tal</a:t>
            </a:r>
            <a:r>
              <a:rPr sz="2400" spc="-5" dirty="0">
                <a:latin typeface="Arial MT"/>
                <a:cs typeface="Arial MT"/>
              </a:rPr>
              <a:t> que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així.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633858"/>
            <a:ext cx="5038447" cy="547741"/>
          </a:xfrm>
          <a:prstGeom prst="rect">
            <a:avLst/>
          </a:prstGeom>
        </p:spPr>
      </p:pic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</a:t>
            </a:r>
            <a:r>
              <a:rPr lang="es-ES" sz="4400" dirty="0" smtClean="0"/>
              <a:t>INTERFICIES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256228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73" y="1333390"/>
            <a:ext cx="70180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5" dirty="0" err="1" smtClean="0"/>
              <a:t>Exemple</a:t>
            </a:r>
            <a:r>
              <a:rPr sz="3200" b="1" spc="-15" dirty="0" smtClean="0"/>
              <a:t> </a:t>
            </a:r>
            <a:r>
              <a:rPr sz="3200" b="1" spc="-15" dirty="0"/>
              <a:t>Vaixell(Barco)</a:t>
            </a:r>
            <a:endParaRPr sz="32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852144" y="2686996"/>
            <a:ext cx="11035055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800" spc="-10" dirty="0">
                <a:latin typeface="Arial MT"/>
                <a:cs typeface="Arial MT"/>
              </a:rPr>
              <a:t>Una </a:t>
            </a:r>
            <a:r>
              <a:rPr sz="2800" spc="-5" dirty="0">
                <a:latin typeface="Arial MT"/>
                <a:cs typeface="Arial MT"/>
              </a:rPr>
              <a:t>classe pot implementar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més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d’una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interfície</a:t>
            </a:r>
            <a:r>
              <a:rPr sz="2800" b="1" dirty="0">
                <a:latin typeface="Arial"/>
                <a:cs typeface="Arial"/>
              </a:rPr>
              <a:t>, </a:t>
            </a:r>
            <a:r>
              <a:rPr sz="2800" spc="-5" dirty="0">
                <a:latin typeface="Arial MT"/>
                <a:cs typeface="Arial MT"/>
              </a:rPr>
              <a:t>separant-les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amb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comes.</a:t>
            </a:r>
            <a:endParaRPr sz="2800" dirty="0">
              <a:latin typeface="Arial MT"/>
              <a:cs typeface="Arial MT"/>
            </a:endParaRPr>
          </a:p>
          <a:p>
            <a:pPr marL="457200" indent="-457200"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2800" dirty="0">
              <a:latin typeface="Arial MT"/>
              <a:cs typeface="Arial MT"/>
            </a:endParaRPr>
          </a:p>
          <a:p>
            <a:pPr marL="469900" marR="5715" indent="-4572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Arial MT"/>
                <a:cs typeface="Arial MT"/>
              </a:rPr>
              <a:t>La idea de les </a:t>
            </a:r>
            <a:r>
              <a:rPr sz="2800" b="1" spc="-5" dirty="0">
                <a:latin typeface="Arial"/>
                <a:cs typeface="Arial"/>
              </a:rPr>
              <a:t>interficies </a:t>
            </a:r>
            <a:r>
              <a:rPr sz="2800" spc="-5" dirty="0">
                <a:latin typeface="Arial MT"/>
                <a:cs typeface="Arial MT"/>
              </a:rPr>
              <a:t>és que </a:t>
            </a:r>
            <a:r>
              <a:rPr sz="2800" spc="-10" dirty="0">
                <a:latin typeface="Arial MT"/>
                <a:cs typeface="Arial MT"/>
              </a:rPr>
              <a:t>podem </a:t>
            </a:r>
            <a:r>
              <a:rPr sz="2800" spc="-5" dirty="0">
                <a:latin typeface="Arial MT"/>
                <a:cs typeface="Arial MT"/>
              </a:rPr>
              <a:t>tenir mètodes comuns a classes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 en principi no tenen una relació </a:t>
            </a:r>
            <a:r>
              <a:rPr sz="2800" spc="-10" dirty="0">
                <a:latin typeface="Arial MT"/>
                <a:cs typeface="Arial MT"/>
              </a:rPr>
              <a:t>de </a:t>
            </a:r>
            <a:r>
              <a:rPr sz="2800" b="1" spc="-5" dirty="0">
                <a:latin typeface="Arial"/>
                <a:cs typeface="Arial"/>
              </a:rPr>
              <a:t>pare-filla</a:t>
            </a:r>
            <a:r>
              <a:rPr sz="2800" spc="-5" dirty="0">
                <a:latin typeface="Arial MT"/>
                <a:cs typeface="Arial MT"/>
              </a:rPr>
              <a:t>. Es </a:t>
            </a:r>
            <a:r>
              <a:rPr sz="2800" spc="-10" dirty="0">
                <a:latin typeface="Arial MT"/>
                <a:cs typeface="Arial MT"/>
              </a:rPr>
              <a:t>podría </a:t>
            </a:r>
            <a:r>
              <a:rPr sz="2800" spc="-5" dirty="0">
                <a:latin typeface="Arial MT"/>
                <a:cs typeface="Arial MT"/>
              </a:rPr>
              <a:t>decir que </a:t>
            </a:r>
            <a:r>
              <a:rPr sz="2800" spc="-10" dirty="0">
                <a:latin typeface="Arial MT"/>
                <a:cs typeface="Arial MT"/>
              </a:rPr>
              <a:t>és </a:t>
            </a:r>
            <a:r>
              <a:rPr sz="2800" spc="-5" dirty="0">
                <a:latin typeface="Arial MT"/>
                <a:cs typeface="Arial MT"/>
              </a:rPr>
              <a:t> como si fossin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classes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cosines.</a:t>
            </a:r>
            <a:endParaRPr sz="2800" dirty="0">
              <a:latin typeface="Arial MT"/>
              <a:cs typeface="Arial MT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latin typeface="Arial MT"/>
              <a:cs typeface="Arial MT"/>
            </a:endParaRPr>
          </a:p>
          <a:p>
            <a:pPr marL="469900" marR="5080" indent="-4572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Arial MT"/>
                <a:cs typeface="Arial MT"/>
              </a:rPr>
              <a:t>Altra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idea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serie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entendre</a:t>
            </a:r>
            <a:r>
              <a:rPr sz="2800" spc="-5" dirty="0">
                <a:latin typeface="Arial MT"/>
                <a:cs typeface="Arial MT"/>
              </a:rPr>
              <a:t> les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b="1" spc="-10" dirty="0">
                <a:latin typeface="Arial"/>
                <a:cs typeface="Arial"/>
              </a:rPr>
              <a:t>interfícies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com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“només” </a:t>
            </a:r>
            <a:r>
              <a:rPr sz="2800" spc="-5" dirty="0">
                <a:latin typeface="Arial MT"/>
                <a:cs typeface="Arial MT"/>
              </a:rPr>
              <a:t> defineixen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b="1" spc="-10" dirty="0">
                <a:latin typeface="Arial"/>
                <a:cs typeface="Arial"/>
              </a:rPr>
              <a:t>comportaments</a:t>
            </a:r>
            <a:r>
              <a:rPr sz="2800" spc="-10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3997" y="2086928"/>
            <a:ext cx="5213515" cy="252717"/>
          </a:xfrm>
          <a:prstGeom prst="rect">
            <a:avLst/>
          </a:prstGeom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INTERFICIES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87171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206089"/>
            <a:ext cx="70180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5" dirty="0" err="1" smtClean="0"/>
              <a:t>Exemple</a:t>
            </a:r>
            <a:r>
              <a:rPr sz="3200" b="1" spc="-15" dirty="0" smtClean="0"/>
              <a:t> </a:t>
            </a:r>
            <a:r>
              <a:rPr sz="3200" b="1" spc="-15" dirty="0" err="1" smtClean="0"/>
              <a:t>Vaixell</a:t>
            </a:r>
            <a:r>
              <a:rPr lang="es-ES" sz="3200" b="1" spc="-15" dirty="0" smtClean="0"/>
              <a:t> </a:t>
            </a:r>
            <a:r>
              <a:rPr sz="3200" b="1" spc="-15" dirty="0" smtClean="0"/>
              <a:t>(</a:t>
            </a:r>
            <a:r>
              <a:rPr sz="3200" b="1" spc="-15" dirty="0"/>
              <a:t>Barco)</a:t>
            </a:r>
            <a:endParaRPr sz="3200" b="1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979638"/>
            <a:ext cx="6781800" cy="4649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</a:t>
            </a:r>
            <a:r>
              <a:rPr lang="es-ES" sz="4400" dirty="0" smtClean="0"/>
              <a:t>INTERFICIES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847731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6800" y="1143000"/>
            <a:ext cx="1082040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Si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mètode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afegim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  <a:r>
              <a:rPr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“final”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significa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subclasse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el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pot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sobreescriure.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També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podriem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aplicar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aquest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modificador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classe,</a:t>
            </a:r>
            <a:r>
              <a:rPr sz="2800" spc="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indicant,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llavors,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aquesta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sz="2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pot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heretar.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3996" y="2921750"/>
            <a:ext cx="5023803" cy="3707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</a:t>
            </a:r>
            <a:r>
              <a:rPr lang="es-ES" sz="4400" dirty="0" smtClean="0"/>
              <a:t>METODOS Y CLASES FINALES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7904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600200"/>
            <a:ext cx="6798004" cy="4643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</a:t>
            </a:r>
            <a:r>
              <a:rPr lang="es-ES" sz="4400" dirty="0" smtClean="0"/>
              <a:t>METODOS Y CLASES FINALES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918522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2362200"/>
            <a:ext cx="7066801" cy="1950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</a:t>
            </a:r>
            <a:r>
              <a:rPr lang="es-ES" sz="4400" dirty="0" smtClean="0"/>
              <a:t>METODOS Y CLASES FINALES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5270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2000" y="1143000"/>
            <a:ext cx="1127760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10" dirty="0">
                <a:latin typeface="Arial MT"/>
                <a:cs typeface="Arial MT"/>
              </a:rPr>
              <a:t>Quan</a:t>
            </a:r>
            <a:r>
              <a:rPr sz="2800" spc="-5" dirty="0">
                <a:latin typeface="Arial MT"/>
                <a:cs typeface="Arial MT"/>
              </a:rPr>
              <a:t> assignem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variable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tipus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objecte a </a:t>
            </a:r>
            <a:r>
              <a:rPr sz="2800" spc="-10" dirty="0">
                <a:latin typeface="Arial MT"/>
                <a:cs typeface="Arial MT"/>
              </a:rPr>
              <a:t>altra </a:t>
            </a:r>
            <a:r>
              <a:rPr sz="2800" spc="-5" dirty="0">
                <a:latin typeface="Arial MT"/>
                <a:cs typeface="Arial MT"/>
              </a:rPr>
              <a:t>variable, lo que estem fent </a:t>
            </a:r>
            <a:r>
              <a:rPr sz="2800" spc="-4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és </a:t>
            </a:r>
            <a:r>
              <a:rPr sz="2800" spc="-10" dirty="0">
                <a:latin typeface="Arial MT"/>
                <a:cs typeface="Arial MT"/>
              </a:rPr>
              <a:t>guardar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</a:t>
            </a:r>
            <a:r>
              <a:rPr sz="2800" b="1" spc="-10" dirty="0">
                <a:latin typeface="Arial"/>
                <a:cs typeface="Arial"/>
              </a:rPr>
              <a:t>eferència de l’objecte. </a:t>
            </a:r>
            <a:r>
              <a:rPr sz="2800" b="1" spc="-5" dirty="0">
                <a:latin typeface="Arial"/>
                <a:cs typeface="Arial"/>
              </a:rPr>
              <a:t>No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s’està </a:t>
            </a:r>
            <a:r>
              <a:rPr sz="2800" b="1" spc="-10" dirty="0">
                <a:latin typeface="Arial"/>
                <a:cs typeface="Arial"/>
              </a:rPr>
              <a:t>creant un </a:t>
            </a:r>
            <a:r>
              <a:rPr sz="2800" b="1" spc="-5" dirty="0">
                <a:latin typeface="Arial"/>
                <a:cs typeface="Arial"/>
              </a:rPr>
              <a:t>nou objecte</a:t>
            </a:r>
            <a:r>
              <a:rPr sz="2800" spc="-5" dirty="0">
                <a:latin typeface="Arial MT"/>
                <a:cs typeface="Arial MT"/>
              </a:rPr>
              <a:t>, </a:t>
            </a:r>
            <a:r>
              <a:rPr sz="2800" spc="-5" dirty="0" err="1">
                <a:latin typeface="Arial MT"/>
                <a:cs typeface="Arial MT"/>
              </a:rPr>
              <a:t>sino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 err="1" smtClean="0">
                <a:latin typeface="Arial MT"/>
                <a:cs typeface="Arial MT"/>
              </a:rPr>
              <a:t>una</a:t>
            </a:r>
            <a:r>
              <a:rPr sz="2800" spc="-5" dirty="0" smtClean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altra variable mitjançant la qual, </a:t>
            </a:r>
            <a:r>
              <a:rPr sz="2800" spc="-10" dirty="0">
                <a:latin typeface="Arial MT"/>
                <a:cs typeface="Arial MT"/>
              </a:rPr>
              <a:t>podriem </a:t>
            </a:r>
            <a:r>
              <a:rPr sz="2800" spc="-5" dirty="0">
                <a:latin typeface="Arial MT"/>
                <a:cs typeface="Arial MT"/>
              </a:rPr>
              <a:t> accedir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mateix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objecte</a:t>
            </a:r>
            <a:r>
              <a:rPr sz="2800" spc="-5" dirty="0" smtClean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469900" marR="889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Arial MT"/>
                <a:cs typeface="Arial MT"/>
              </a:rPr>
              <a:t>Si volem clonar un objecte idèntic </a:t>
            </a:r>
            <a:r>
              <a:rPr sz="2800" spc="-10" dirty="0">
                <a:latin typeface="Arial MT"/>
                <a:cs typeface="Arial MT"/>
              </a:rPr>
              <a:t>hem </a:t>
            </a:r>
            <a:r>
              <a:rPr sz="2800" spc="-5" dirty="0">
                <a:latin typeface="Arial MT"/>
                <a:cs typeface="Arial MT"/>
              </a:rPr>
              <a:t> d’utilitzar</a:t>
            </a:r>
            <a:r>
              <a:rPr sz="2800" spc="-10" dirty="0">
                <a:latin typeface="Arial MT"/>
                <a:cs typeface="Arial MT"/>
              </a:rPr>
              <a:t> l’operador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b="1" spc="-10" dirty="0">
                <a:latin typeface="Arial"/>
                <a:cs typeface="Arial"/>
              </a:rPr>
              <a:t>clone.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3292196"/>
            <a:ext cx="3510356" cy="3565804"/>
          </a:xfrm>
          <a:prstGeom prst="rect">
            <a:avLst/>
          </a:prstGeom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</a:t>
            </a:r>
            <a:r>
              <a:rPr lang="es-ES" sz="4400" dirty="0" smtClean="0"/>
              <a:t>. </a:t>
            </a:r>
            <a:r>
              <a:rPr lang="es-ES" sz="4400" dirty="0" smtClean="0"/>
              <a:t>REFERENCIA Y CLONACION DE OBJETOS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1136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1371600"/>
            <a:ext cx="5486400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</a:t>
            </a:r>
            <a:r>
              <a:rPr lang="es-ES" sz="4400" dirty="0" smtClean="0"/>
              <a:t>. </a:t>
            </a:r>
            <a:r>
              <a:rPr lang="es-ES" sz="4400" dirty="0" smtClean="0"/>
              <a:t>REFERENCIA Y CLONACION DE OBJETOS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295857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1" y="1371600"/>
            <a:ext cx="7924800" cy="5095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</a:t>
            </a:r>
            <a:r>
              <a:rPr lang="es-ES" sz="4400" dirty="0" smtClean="0"/>
              <a:t>. </a:t>
            </a:r>
            <a:r>
              <a:rPr lang="es-ES" sz="4400" dirty="0" smtClean="0"/>
              <a:t>REFERENCIA Y CLONACION DE OBJETOS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49714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914400" y="1207625"/>
            <a:ext cx="10896599" cy="1427186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55600" marR="5080" indent="-342900">
              <a:lnSpc>
                <a:spcPct val="931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2400" spc="-15" dirty="0">
                <a:latin typeface="Microsoft Sans Serif"/>
                <a:cs typeface="Microsoft Sans Serif"/>
              </a:rPr>
              <a:t>L’operador </a:t>
            </a:r>
            <a:r>
              <a:rPr sz="2400" spc="-5" dirty="0">
                <a:latin typeface="Microsoft Sans Serif"/>
                <a:cs typeface="Microsoft Sans Serif"/>
              </a:rPr>
              <a:t>“this” es </a:t>
            </a:r>
            <a:r>
              <a:rPr sz="2400" dirty="0">
                <a:latin typeface="Microsoft Sans Serif"/>
                <a:cs typeface="Microsoft Sans Serif"/>
              </a:rPr>
              <a:t>una </a:t>
            </a:r>
            <a:r>
              <a:rPr sz="2400" spc="-5" dirty="0">
                <a:latin typeface="Microsoft Sans Serif"/>
                <a:cs typeface="Microsoft Sans Serif"/>
              </a:rPr>
              <a:t>variable </a:t>
            </a:r>
            <a:r>
              <a:rPr sz="2400" spc="-10" dirty="0">
                <a:latin typeface="Microsoft Sans Serif"/>
                <a:cs typeface="Microsoft Sans Serif"/>
              </a:rPr>
              <a:t>especial </a:t>
            </a:r>
            <a:r>
              <a:rPr sz="2400" spc="-5" dirty="0">
                <a:latin typeface="Microsoft Sans Serif"/>
                <a:cs typeface="Microsoft Sans Serif"/>
              </a:rPr>
              <a:t>que </a:t>
            </a:r>
            <a:r>
              <a:rPr sz="2400" b="1" spc="-10" dirty="0">
                <a:latin typeface="Arial"/>
                <a:cs typeface="Arial"/>
              </a:rPr>
              <a:t>només </a:t>
            </a:r>
            <a:r>
              <a:rPr sz="2400" b="1" dirty="0">
                <a:latin typeface="Arial"/>
                <a:cs typeface="Arial"/>
              </a:rPr>
              <a:t>té </a:t>
            </a:r>
            <a:r>
              <a:rPr sz="2400" b="1" spc="-5" dirty="0">
                <a:latin typeface="Arial"/>
                <a:cs typeface="Arial"/>
              </a:rPr>
              <a:t>sentit dins del context d’un objecte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instanciat</a:t>
            </a:r>
            <a:r>
              <a:rPr sz="2400" spc="-5" dirty="0">
                <a:latin typeface="Microsoft Sans Serif"/>
                <a:cs typeface="Microsoft Sans Serif"/>
              </a:rPr>
              <a:t>. </a:t>
            </a:r>
            <a:endParaRPr lang="es-ES" sz="2400" spc="-5" dirty="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931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2400" spc="-5" dirty="0" err="1" smtClean="0">
                <a:latin typeface="Microsoft Sans Serif"/>
                <a:cs typeface="Microsoft Sans Serif"/>
              </a:rPr>
              <a:t>Representa</a:t>
            </a:r>
            <a:r>
              <a:rPr sz="2400" spc="-5" dirty="0" smtClean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 </a:t>
            </a:r>
            <a:r>
              <a:rPr sz="2400" spc="-5" dirty="0">
                <a:latin typeface="Microsoft Sans Serif"/>
                <a:cs typeface="Microsoft Sans Serif"/>
              </a:rPr>
              <a:t>mateix </a:t>
            </a:r>
            <a:r>
              <a:rPr sz="2400" spc="-10" dirty="0">
                <a:latin typeface="Microsoft Sans Serif"/>
                <a:cs typeface="Microsoft Sans Serif"/>
              </a:rPr>
              <a:t>objecte, i </a:t>
            </a:r>
            <a:r>
              <a:rPr sz="2400" spc="-5" dirty="0">
                <a:latin typeface="Microsoft Sans Serif"/>
                <a:cs typeface="Microsoft Sans Serif"/>
              </a:rPr>
              <a:t>serveix, per tant, per referirse </a:t>
            </a:r>
            <a:r>
              <a:rPr sz="2400" spc="-10" dirty="0">
                <a:latin typeface="Microsoft Sans Serif"/>
                <a:cs typeface="Microsoft Sans Serif"/>
              </a:rPr>
              <a:t>als </a:t>
            </a:r>
            <a:r>
              <a:rPr sz="2400" spc="-5" dirty="0">
                <a:latin typeface="Microsoft Sans Serif"/>
                <a:cs typeface="Microsoft Sans Serif"/>
              </a:rPr>
              <a:t>mètodes </a:t>
            </a:r>
            <a:r>
              <a:rPr sz="2400" spc="-10" dirty="0">
                <a:latin typeface="Microsoft Sans Serif"/>
                <a:cs typeface="Microsoft Sans Serif"/>
              </a:rPr>
              <a:t>i </a:t>
            </a:r>
            <a:r>
              <a:rPr sz="2400" spc="-5" dirty="0">
                <a:latin typeface="Microsoft Sans Serif"/>
                <a:cs typeface="Microsoft Sans Serif"/>
              </a:rPr>
              <a:t>atributs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d’ell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mateix.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9000" y="2743200"/>
            <a:ext cx="4419600" cy="386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sz="2400" spc="5" dirty="0">
                <a:latin typeface="Microsoft Sans Serif"/>
                <a:cs typeface="Microsoft Sans Serif"/>
              </a:rPr>
              <a:t>Aquí,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per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exemple,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5080">
              <a:spcBef>
                <a:spcPts val="600"/>
              </a:spcBef>
            </a:pPr>
            <a:r>
              <a:rPr sz="2400" b="1" spc="-10" dirty="0">
                <a:latin typeface="Arial"/>
                <a:cs typeface="Arial"/>
              </a:rPr>
              <a:t>$this→valor1 </a:t>
            </a:r>
            <a:r>
              <a:rPr sz="2400" spc="-5" dirty="0">
                <a:latin typeface="Microsoft Sans Serif"/>
                <a:cs typeface="Microsoft Sans Serif"/>
              </a:rPr>
              <a:t>refereix</a:t>
            </a:r>
            <a:r>
              <a:rPr sz="2400" dirty="0">
                <a:latin typeface="Microsoft Sans Serif"/>
                <a:cs typeface="Microsoft Sans Serif"/>
              </a:rPr>
              <a:t> a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l’atribut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l’objecte,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li 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assigna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el</a:t>
            </a:r>
            <a:r>
              <a:rPr sz="2400" spc="-5" dirty="0">
                <a:latin typeface="Microsoft Sans Serif"/>
                <a:cs typeface="Microsoft Sans Serif"/>
              </a:rPr>
              <a:t> valor</a:t>
            </a:r>
            <a:r>
              <a:rPr sz="2400" spc="3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</a:t>
            </a:r>
            <a:r>
              <a:rPr sz="2400" spc="3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la 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variable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b="1" spc="-40" dirty="0">
                <a:latin typeface="Arial"/>
                <a:cs typeface="Arial"/>
              </a:rPr>
              <a:t>$v.</a:t>
            </a:r>
            <a:r>
              <a:rPr sz="2400" b="1" spc="-15" dirty="0">
                <a:latin typeface="Arial"/>
                <a:cs typeface="Arial"/>
              </a:rPr>
              <a:t> </a:t>
            </a:r>
            <a:endParaRPr lang="es-ES" sz="2400" b="1" spc="-15" dirty="0" smtClean="0">
              <a:latin typeface="Arial"/>
              <a:cs typeface="Arial"/>
            </a:endParaRPr>
          </a:p>
          <a:p>
            <a:pPr marL="12700" marR="5080">
              <a:spcBef>
                <a:spcPts val="600"/>
              </a:spcBef>
            </a:pPr>
            <a:r>
              <a:rPr sz="2400" spc="-15" dirty="0" smtClean="0">
                <a:latin typeface="Microsoft Sans Serif"/>
                <a:cs typeface="Microsoft Sans Serif"/>
              </a:rPr>
              <a:t>Si</a:t>
            </a:r>
            <a:r>
              <a:rPr sz="2400" spc="5" dirty="0" smtClean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la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variable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que </a:t>
            </a:r>
            <a:r>
              <a:rPr sz="2400" spc="-3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entra </a:t>
            </a:r>
            <a:r>
              <a:rPr sz="2400" spc="-10" dirty="0">
                <a:latin typeface="Microsoft Sans Serif"/>
                <a:cs typeface="Microsoft Sans Serif"/>
              </a:rPr>
              <a:t>pel</a:t>
            </a:r>
            <a:r>
              <a:rPr sz="2400" spc="-5" dirty="0">
                <a:latin typeface="Microsoft Sans Serif"/>
                <a:cs typeface="Microsoft Sans Serif"/>
              </a:rPr>
              <a:t> paràmetre</a:t>
            </a:r>
            <a:r>
              <a:rPr sz="2400" spc="3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tingués 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el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mateix</a:t>
            </a:r>
            <a:r>
              <a:rPr sz="2400" spc="-5" dirty="0">
                <a:latin typeface="Microsoft Sans Serif"/>
                <a:cs typeface="Microsoft Sans Serif"/>
              </a:rPr>
              <a:t> nom($valor1)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no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hi </a:t>
            </a:r>
            <a:r>
              <a:rPr sz="2400" spc="-5" dirty="0">
                <a:latin typeface="Microsoft Sans Serif"/>
                <a:cs typeface="Microsoft Sans Serif"/>
              </a:rPr>
              <a:t> hauria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conflicte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sempre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 </a:t>
            </a:r>
            <a:r>
              <a:rPr sz="2400" spc="-5" dirty="0">
                <a:latin typeface="Microsoft Sans Serif"/>
                <a:cs typeface="Microsoft Sans Serif"/>
              </a:rPr>
              <a:t> quan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ens</a:t>
            </a:r>
            <a:r>
              <a:rPr sz="2400" dirty="0">
                <a:latin typeface="Microsoft Sans Serif"/>
                <a:cs typeface="Microsoft Sans Serif"/>
              </a:rPr>
              <a:t> referíssim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 </a:t>
            </a:r>
            <a:r>
              <a:rPr sz="2400" spc="-10" dirty="0">
                <a:latin typeface="Microsoft Sans Serif"/>
                <a:cs typeface="Microsoft Sans Serif"/>
              </a:rPr>
              <a:t>l’atribut </a:t>
            </a:r>
            <a:r>
              <a:rPr sz="2400" spc="-3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l’objecte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amb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$this.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4219428" y="6467044"/>
            <a:ext cx="209550" cy="37189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3</a:t>
            </a:fld>
            <a:endParaRPr dirty="0"/>
          </a:p>
        </p:txBody>
      </p:sp>
      <p:pic>
        <p:nvPicPr>
          <p:cNvPr id="13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743200"/>
            <a:ext cx="4791595" cy="38600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object 4"/>
          <p:cNvGrpSpPr/>
          <p:nvPr/>
        </p:nvGrpSpPr>
        <p:grpSpPr>
          <a:xfrm>
            <a:off x="5124005" y="4446003"/>
            <a:ext cx="1800060" cy="108585"/>
            <a:chOff x="3600005" y="4446003"/>
            <a:chExt cx="1800060" cy="108585"/>
          </a:xfrm>
        </p:grpSpPr>
        <p:sp>
          <p:nvSpPr>
            <p:cNvPr id="6" name="object 6"/>
            <p:cNvSpPr/>
            <p:nvPr/>
          </p:nvSpPr>
          <p:spPr>
            <a:xfrm>
              <a:off x="3700805" y="4500003"/>
              <a:ext cx="1699260" cy="0"/>
            </a:xfrm>
            <a:custGeom>
              <a:avLst/>
              <a:gdLst/>
              <a:ahLst/>
              <a:cxnLst/>
              <a:rect l="l" t="t" r="r" b="b"/>
              <a:pathLst>
                <a:path w="1699260">
                  <a:moveTo>
                    <a:pt x="169919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05" y="444600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000" y="0"/>
                  </a:moveTo>
                  <a:lnTo>
                    <a:pt x="0" y="54000"/>
                  </a:lnTo>
                  <a:lnTo>
                    <a:pt x="108000" y="1080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3364A3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OPERADOR THIS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17005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219200"/>
            <a:ext cx="109728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600"/>
              </a:spcBef>
            </a:pPr>
            <a:r>
              <a:rPr lang="es-ES" sz="2800" b="1" spc="-5" dirty="0" smtClean="0">
                <a:latin typeface="Arial MT"/>
                <a:cs typeface="Arial MT"/>
              </a:rPr>
              <a:t>Función Clone()</a:t>
            </a:r>
          </a:p>
          <a:p>
            <a:pPr marL="355600" marR="5080" indent="-342900">
              <a:lnSpc>
                <a:spcPct val="99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5" dirty="0" smtClean="0">
                <a:latin typeface="Arial MT"/>
                <a:cs typeface="Arial MT"/>
              </a:rPr>
              <a:t>PHP </a:t>
            </a:r>
            <a:r>
              <a:rPr sz="2800" spc="-10" dirty="0">
                <a:latin typeface="Arial MT"/>
                <a:cs typeface="Arial MT"/>
              </a:rPr>
              <a:t>ens permet </a:t>
            </a:r>
            <a:r>
              <a:rPr sz="2800" spc="-5" dirty="0">
                <a:latin typeface="Arial MT"/>
                <a:cs typeface="Arial MT"/>
              </a:rPr>
              <a:t>crear un mètode </a:t>
            </a:r>
            <a:r>
              <a:rPr sz="2800" spc="-10" dirty="0">
                <a:latin typeface="Arial MT"/>
                <a:cs typeface="Arial MT"/>
              </a:rPr>
              <a:t>que es </a:t>
            </a:r>
            <a:r>
              <a:rPr sz="2800" spc="-4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cridarà </a:t>
            </a:r>
            <a:r>
              <a:rPr sz="2800" spc="-10" dirty="0">
                <a:latin typeface="Arial MT"/>
                <a:cs typeface="Arial MT"/>
              </a:rPr>
              <a:t>quan </a:t>
            </a:r>
            <a:r>
              <a:rPr sz="2800" spc="-5" dirty="0">
                <a:latin typeface="Arial MT"/>
                <a:cs typeface="Arial MT"/>
              </a:rPr>
              <a:t>executem </a:t>
            </a:r>
            <a:r>
              <a:rPr sz="2800" spc="-10" dirty="0">
                <a:latin typeface="Arial MT"/>
                <a:cs typeface="Arial MT"/>
              </a:rPr>
              <a:t>l’operador </a:t>
            </a:r>
            <a:r>
              <a:rPr sz="2800" b="1" spc="-10" dirty="0">
                <a:latin typeface="Arial"/>
                <a:cs typeface="Arial"/>
              </a:rPr>
              <a:t>clone</a:t>
            </a:r>
            <a:r>
              <a:rPr sz="2800" spc="-10" dirty="0">
                <a:latin typeface="Arial MT"/>
                <a:cs typeface="Arial MT"/>
              </a:rPr>
              <a:t>. </a:t>
            </a:r>
            <a:r>
              <a:rPr sz="2800" spc="-4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Aquest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mètode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entre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altres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coses, </a:t>
            </a:r>
            <a:r>
              <a:rPr sz="2800" spc="-434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inicialitzar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alguns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atributs</a:t>
            </a:r>
            <a:r>
              <a:rPr sz="2800" spc="-5" dirty="0" smtClean="0">
                <a:latin typeface="Arial MT"/>
                <a:cs typeface="Arial MT"/>
              </a:rPr>
              <a:t>.</a:t>
            </a:r>
            <a:endParaRPr lang="es-ES" sz="2800" spc="-5" dirty="0" smtClean="0">
              <a:latin typeface="Arial MT"/>
              <a:cs typeface="Arial MT"/>
            </a:endParaRPr>
          </a:p>
          <a:p>
            <a:pPr marL="355600" marR="5080" indent="-342900">
              <a:lnSpc>
                <a:spcPct val="99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b="1" spc="-5" dirty="0">
                <a:latin typeface="Arial"/>
                <a:cs typeface="Arial"/>
              </a:rPr>
              <a:t>Si </a:t>
            </a:r>
            <a:r>
              <a:rPr lang="es-ES" sz="2800" b="1" spc="-10" dirty="0">
                <a:latin typeface="Arial"/>
                <a:cs typeface="Arial"/>
              </a:rPr>
              <a:t>no </a:t>
            </a:r>
            <a:r>
              <a:rPr lang="es-ES" sz="2800" b="1" spc="-5" dirty="0">
                <a:latin typeface="Arial"/>
                <a:cs typeface="Arial"/>
              </a:rPr>
              <a:t>es </a:t>
            </a:r>
            <a:r>
              <a:rPr lang="es-ES" sz="2800" b="1" spc="-10" dirty="0" err="1">
                <a:latin typeface="Arial"/>
                <a:cs typeface="Arial"/>
              </a:rPr>
              <a:t>defineix</a:t>
            </a:r>
            <a:r>
              <a:rPr lang="es-ES" sz="2800" b="1" spc="-10" dirty="0">
                <a:latin typeface="Arial"/>
                <a:cs typeface="Arial"/>
              </a:rPr>
              <a:t> </a:t>
            </a:r>
            <a:r>
              <a:rPr lang="es-ES" sz="2800" b="1" spc="-5" dirty="0">
                <a:latin typeface="Arial"/>
                <a:cs typeface="Arial"/>
              </a:rPr>
              <a:t>el </a:t>
            </a:r>
            <a:r>
              <a:rPr lang="es-ES" sz="2800" b="1" spc="-10" dirty="0" err="1">
                <a:latin typeface="Arial"/>
                <a:cs typeface="Arial"/>
              </a:rPr>
              <a:t>mètode</a:t>
            </a:r>
            <a:r>
              <a:rPr lang="es-ES" sz="2800" b="1" spc="420" dirty="0">
                <a:latin typeface="Arial"/>
                <a:cs typeface="Arial"/>
              </a:rPr>
              <a:t> </a:t>
            </a:r>
            <a:r>
              <a:rPr lang="es-ES" sz="2800" b="1" u="sng" spc="4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lang="es-ES" sz="2800" b="1" spc="-10" dirty="0">
                <a:latin typeface="Arial"/>
                <a:cs typeface="Arial"/>
              </a:rPr>
              <a:t>clone, </a:t>
            </a:r>
            <a:r>
              <a:rPr lang="es-ES" sz="2800" b="1" spc="-5" dirty="0">
                <a:latin typeface="Arial"/>
                <a:cs typeface="Arial"/>
              </a:rPr>
              <a:t> es </a:t>
            </a:r>
            <a:r>
              <a:rPr lang="es-ES" sz="2800" b="1" spc="-5" dirty="0" err="1">
                <a:latin typeface="Arial"/>
                <a:cs typeface="Arial"/>
              </a:rPr>
              <a:t>farà</a:t>
            </a:r>
            <a:r>
              <a:rPr lang="es-ES" sz="2800" b="1" spc="-5" dirty="0">
                <a:latin typeface="Arial"/>
                <a:cs typeface="Arial"/>
              </a:rPr>
              <a:t> una </a:t>
            </a:r>
            <a:r>
              <a:rPr lang="es-ES" sz="2800" b="1" spc="-5" dirty="0" err="1">
                <a:latin typeface="Arial"/>
                <a:cs typeface="Arial"/>
              </a:rPr>
              <a:t>còpia</a:t>
            </a:r>
            <a:r>
              <a:rPr lang="es-ES" sz="2800" b="1" spc="-5" dirty="0">
                <a:latin typeface="Arial"/>
                <a:cs typeface="Arial"/>
              </a:rPr>
              <a:t> </a:t>
            </a:r>
            <a:r>
              <a:rPr lang="es-ES" sz="2800" b="1" spc="-10" dirty="0" err="1">
                <a:latin typeface="Arial"/>
                <a:cs typeface="Arial"/>
              </a:rPr>
              <a:t>idèntica</a:t>
            </a:r>
            <a:r>
              <a:rPr lang="es-ES" sz="2800" b="1" spc="-10" dirty="0">
                <a:latin typeface="Arial"/>
                <a:cs typeface="Arial"/>
              </a:rPr>
              <a:t> </a:t>
            </a:r>
            <a:r>
              <a:rPr lang="es-ES" sz="2800" spc="-5" dirty="0">
                <a:latin typeface="Arial MT"/>
                <a:cs typeface="Arial MT"/>
              </a:rPr>
              <a:t>de </a:t>
            </a:r>
            <a:r>
              <a:rPr lang="es-ES" sz="2800" spc="-5" dirty="0" err="1">
                <a:latin typeface="Arial MT"/>
                <a:cs typeface="Arial MT"/>
              </a:rPr>
              <a:t>l’objecte</a:t>
            </a:r>
            <a:r>
              <a:rPr lang="es-ES" sz="2800" spc="-5" dirty="0">
                <a:latin typeface="Arial MT"/>
                <a:cs typeface="Arial MT"/>
              </a:rPr>
              <a:t> </a:t>
            </a:r>
            <a:r>
              <a:rPr lang="es-ES" sz="2800" dirty="0">
                <a:latin typeface="Arial MT"/>
                <a:cs typeface="Arial MT"/>
              </a:rPr>
              <a:t> </a:t>
            </a:r>
            <a:r>
              <a:rPr lang="es-ES" sz="2800" spc="-5" dirty="0">
                <a:latin typeface="Arial MT"/>
                <a:cs typeface="Arial MT"/>
              </a:rPr>
              <a:t>que</a:t>
            </a:r>
            <a:r>
              <a:rPr lang="es-ES" sz="2800" dirty="0">
                <a:latin typeface="Arial MT"/>
                <a:cs typeface="Arial MT"/>
              </a:rPr>
              <a:t> </a:t>
            </a:r>
            <a:r>
              <a:rPr lang="es-ES" sz="2800" spc="-5" dirty="0">
                <a:latin typeface="Arial MT"/>
                <a:cs typeface="Arial MT"/>
              </a:rPr>
              <a:t>li</a:t>
            </a:r>
            <a:r>
              <a:rPr lang="es-ES" sz="2800" dirty="0">
                <a:latin typeface="Arial MT"/>
                <a:cs typeface="Arial MT"/>
              </a:rPr>
              <a:t> </a:t>
            </a:r>
            <a:r>
              <a:rPr lang="es-ES" sz="2800" spc="-5" dirty="0" err="1">
                <a:latin typeface="Arial MT"/>
                <a:cs typeface="Arial MT"/>
              </a:rPr>
              <a:t>passem</a:t>
            </a:r>
            <a:r>
              <a:rPr lang="es-ES" sz="2800" dirty="0">
                <a:latin typeface="Arial MT"/>
                <a:cs typeface="Arial MT"/>
              </a:rPr>
              <a:t> </a:t>
            </a:r>
            <a:r>
              <a:rPr lang="es-ES" sz="2800" spc="-5" dirty="0" err="1">
                <a:latin typeface="Arial MT"/>
                <a:cs typeface="Arial MT"/>
              </a:rPr>
              <a:t>com</a:t>
            </a:r>
            <a:r>
              <a:rPr lang="es-ES" sz="2800" dirty="0">
                <a:latin typeface="Arial MT"/>
                <a:cs typeface="Arial MT"/>
              </a:rPr>
              <a:t> </a:t>
            </a:r>
            <a:r>
              <a:rPr lang="es-ES" sz="2800" spc="-5" dirty="0">
                <a:latin typeface="Arial MT"/>
                <a:cs typeface="Arial MT"/>
              </a:rPr>
              <a:t>a</a:t>
            </a:r>
            <a:r>
              <a:rPr lang="es-ES" sz="2800" dirty="0">
                <a:latin typeface="Arial MT"/>
                <a:cs typeface="Arial MT"/>
              </a:rPr>
              <a:t> </a:t>
            </a:r>
            <a:r>
              <a:rPr lang="es-ES" sz="2800" spc="-10" dirty="0" err="1">
                <a:latin typeface="Arial MT"/>
                <a:cs typeface="Arial MT"/>
              </a:rPr>
              <a:t>paràmetre</a:t>
            </a:r>
            <a:r>
              <a:rPr lang="es-ES" sz="2800" spc="-5" dirty="0">
                <a:latin typeface="Arial MT"/>
                <a:cs typeface="Arial MT"/>
              </a:rPr>
              <a:t> a </a:t>
            </a:r>
            <a:r>
              <a:rPr lang="es-ES" sz="2800" spc="-430" dirty="0">
                <a:latin typeface="Arial MT"/>
                <a:cs typeface="Arial MT"/>
              </a:rPr>
              <a:t> </a:t>
            </a:r>
            <a:r>
              <a:rPr lang="es-ES" sz="2800" spc="-10" dirty="0" err="1">
                <a:latin typeface="Arial MT"/>
                <a:cs typeface="Arial MT"/>
              </a:rPr>
              <a:t>l’operador</a:t>
            </a:r>
            <a:r>
              <a:rPr lang="es-ES" sz="2800" spc="-10" dirty="0">
                <a:latin typeface="Arial MT"/>
                <a:cs typeface="Arial MT"/>
              </a:rPr>
              <a:t> </a:t>
            </a:r>
            <a:r>
              <a:rPr lang="es-ES" sz="2800" spc="-5" dirty="0">
                <a:latin typeface="Arial MT"/>
                <a:cs typeface="Arial MT"/>
              </a:rPr>
              <a:t>clone</a:t>
            </a:r>
            <a:r>
              <a:rPr lang="es-ES" sz="2800" spc="-5" dirty="0" smtClean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7200" y="4419600"/>
            <a:ext cx="2838450" cy="1310640"/>
          </a:xfrm>
          <a:prstGeom prst="rect">
            <a:avLst/>
          </a:prstGeom>
          <a:ln w="3175">
            <a:solidFill>
              <a:srgbClr val="4E80B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9535">
              <a:lnSpc>
                <a:spcPts val="2400"/>
              </a:lnSpc>
              <a:spcBef>
                <a:spcPts val="355"/>
              </a:spcBef>
              <a:tabLst>
                <a:tab pos="1984375" algn="l"/>
              </a:tabLst>
            </a:pP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Calibri"/>
                <a:cs typeface="Calibri"/>
              </a:rPr>
              <a:t>clone()</a:t>
            </a:r>
            <a:endParaRPr sz="2000" dirty="0">
              <a:latin typeface="Calibri"/>
              <a:cs typeface="Calibri"/>
            </a:endParaRPr>
          </a:p>
          <a:p>
            <a:pPr marL="206375"/>
            <a:r>
              <a:rPr sz="2000" b="1" dirty="0"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437515"/>
            <a:r>
              <a:rPr sz="2000" b="1" spc="-5" dirty="0">
                <a:latin typeface="Calibri"/>
                <a:cs typeface="Calibri"/>
              </a:rPr>
              <a:t>$this-&gt;atributo=0;</a:t>
            </a:r>
            <a:endParaRPr sz="2000" dirty="0">
              <a:latin typeface="Calibri"/>
              <a:cs typeface="Calibri"/>
            </a:endParaRPr>
          </a:p>
          <a:p>
            <a:pPr marL="206375"/>
            <a:r>
              <a:rPr sz="2000" b="1" dirty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8. REFERENCIA Y CLONACION DE OBJETOS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006225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1219200"/>
            <a:ext cx="6096000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8. REFERENCIA Y CLONACION DE OBJETOS</a:t>
            </a:r>
            <a:endParaRPr lang="es-ES" sz="4400" dirty="0"/>
          </a:p>
        </p:txBody>
      </p:sp>
      <p:sp>
        <p:nvSpPr>
          <p:cNvPr id="7" name="object 4"/>
          <p:cNvSpPr txBox="1"/>
          <p:nvPr/>
        </p:nvSpPr>
        <p:spPr>
          <a:xfrm>
            <a:off x="990600" y="1219200"/>
            <a:ext cx="10972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600"/>
              </a:spcBef>
            </a:pPr>
            <a:r>
              <a:rPr lang="es-ES" sz="2800" b="1" spc="-5" dirty="0" smtClean="0">
                <a:latin typeface="Arial MT"/>
                <a:cs typeface="Arial MT"/>
              </a:rPr>
              <a:t>Función Clone()</a:t>
            </a:r>
          </a:p>
        </p:txBody>
      </p:sp>
    </p:spTree>
    <p:extLst>
      <p:ext uri="{BB962C8B-B14F-4D97-AF65-F5344CB8AC3E}">
        <p14:creationId xmlns:p14="http://schemas.microsoft.com/office/powerpoint/2010/main" val="3393501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971794"/>
            <a:ext cx="9220200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8. REFERENCIA Y CLONACION DE OBJETOS</a:t>
            </a:r>
            <a:endParaRPr lang="es-ES" sz="4400" dirty="0"/>
          </a:p>
        </p:txBody>
      </p:sp>
      <p:sp>
        <p:nvSpPr>
          <p:cNvPr id="7" name="object 4"/>
          <p:cNvSpPr txBox="1"/>
          <p:nvPr/>
        </p:nvSpPr>
        <p:spPr>
          <a:xfrm>
            <a:off x="990600" y="1219200"/>
            <a:ext cx="10972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600"/>
              </a:spcBef>
            </a:pPr>
            <a:r>
              <a:rPr lang="es-ES" sz="2800" b="1" spc="-5" dirty="0" smtClean="0">
                <a:latin typeface="Arial MT"/>
                <a:cs typeface="Arial MT"/>
              </a:rPr>
              <a:t>Función Clone()</a:t>
            </a:r>
          </a:p>
        </p:txBody>
      </p:sp>
    </p:spTree>
    <p:extLst>
      <p:ext uri="{BB962C8B-B14F-4D97-AF65-F5344CB8AC3E}">
        <p14:creationId xmlns:p14="http://schemas.microsoft.com/office/powerpoint/2010/main" val="560176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3000" y="1284602"/>
            <a:ext cx="106680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spc="-10" dirty="0">
                <a:latin typeface="Arial MT"/>
                <a:cs typeface="Arial MT"/>
              </a:rPr>
              <a:t>Quan </a:t>
            </a:r>
            <a:r>
              <a:rPr sz="2800" spc="-5" dirty="0">
                <a:latin typeface="Arial MT"/>
                <a:cs typeface="Arial MT"/>
              </a:rPr>
              <a:t>tenim una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llista d’objectes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diferents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tipus i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volem saber</a:t>
            </a:r>
            <a:r>
              <a:rPr sz="2800" spc="7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si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un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objecte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és </a:t>
            </a:r>
            <a:r>
              <a:rPr sz="2800" b="1" spc="-4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d’una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determinada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classe, a PHP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tenim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l’operador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b="1" spc="-10" dirty="0">
                <a:latin typeface="Arial"/>
                <a:cs typeface="Arial"/>
              </a:rPr>
              <a:t>instanceof.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5000" y="3008785"/>
            <a:ext cx="5101551" cy="1153521"/>
          </a:xfrm>
          <a:prstGeom prst="rect">
            <a:avLst/>
          </a:prstGeom>
          <a:ln w="3175">
            <a:solidFill>
              <a:srgbClr val="4E80B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170">
              <a:spcBef>
                <a:spcPts val="355"/>
              </a:spcBef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($vec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instanceof Gerente)</a:t>
            </a:r>
            <a:endParaRPr sz="2400" dirty="0">
              <a:latin typeface="Calibri"/>
              <a:cs typeface="Calibri"/>
            </a:endParaRPr>
          </a:p>
          <a:p>
            <a:pPr marL="401320"/>
            <a:r>
              <a:rPr sz="2400" spc="-5" dirty="0">
                <a:latin typeface="Calibri"/>
                <a:cs typeface="Calibri"/>
              </a:rPr>
              <a:t>echo ‘Los</a:t>
            </a:r>
            <a:r>
              <a:rPr sz="2400" spc="-10" dirty="0">
                <a:latin typeface="Calibri"/>
                <a:cs typeface="Calibri"/>
              </a:rPr>
              <a:t> objetos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mismo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tipo’;</a:t>
            </a:r>
            <a:endParaRPr sz="2400" dirty="0">
              <a:latin typeface="Calibri"/>
              <a:cs typeface="Calibri"/>
            </a:endParaRPr>
          </a:p>
          <a:p>
            <a:pPr marL="90170"/>
            <a:r>
              <a:rPr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9</a:t>
            </a:r>
            <a:r>
              <a:rPr lang="es-ES" sz="4400" dirty="0" smtClean="0"/>
              <a:t>. </a:t>
            </a:r>
            <a:r>
              <a:rPr lang="es-ES" sz="4400" dirty="0" smtClean="0"/>
              <a:t>OPERADOR INSTANCEOF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6003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447800"/>
            <a:ext cx="6181205" cy="4716119"/>
          </a:xfrm>
          <a:prstGeom prst="rect">
            <a:avLst/>
          </a:prstGeom>
          <a:ln>
            <a:solidFill>
              <a:srgbClr val="0F233D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9</a:t>
            </a:r>
            <a:r>
              <a:rPr lang="es-ES" sz="4400" dirty="0" smtClean="0"/>
              <a:t>. </a:t>
            </a:r>
            <a:r>
              <a:rPr lang="es-ES" sz="4400" dirty="0" smtClean="0"/>
              <a:t>OPERADOR INSTANCEOF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024979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43000"/>
            <a:ext cx="6096000" cy="1524000"/>
          </a:xfrm>
          <a:prstGeom prst="rect">
            <a:avLst/>
          </a:prstGeom>
          <a:ln>
            <a:solidFill>
              <a:srgbClr val="0F233D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9</a:t>
            </a:r>
            <a:r>
              <a:rPr lang="es-ES" sz="4400" dirty="0" smtClean="0"/>
              <a:t>. </a:t>
            </a:r>
            <a:r>
              <a:rPr lang="es-ES" sz="4400" dirty="0" smtClean="0"/>
              <a:t>OPERADOR INSTANCEOF</a:t>
            </a:r>
            <a:endParaRPr lang="es-ES" sz="4400" dirty="0"/>
          </a:p>
        </p:txBody>
      </p:sp>
      <p:pic>
        <p:nvPicPr>
          <p:cNvPr id="7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8245" y="1752601"/>
            <a:ext cx="6981355" cy="4900392"/>
          </a:xfrm>
          <a:prstGeom prst="rect">
            <a:avLst/>
          </a:prstGeom>
          <a:ln>
            <a:solidFill>
              <a:srgbClr val="0F233D"/>
            </a:solidFill>
          </a:ln>
        </p:spPr>
      </p:pic>
    </p:spTree>
    <p:extLst>
      <p:ext uri="{BB962C8B-B14F-4D97-AF65-F5344CB8AC3E}">
        <p14:creationId xmlns:p14="http://schemas.microsoft.com/office/powerpoint/2010/main" val="655533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11227307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5330" marR="5080" indent="-457200">
              <a:buSzPct val="93750"/>
              <a:buFont typeface="Wingdings" panose="05000000000000000000" pitchFamily="2" charset="2"/>
              <a:buChar char="q"/>
              <a:tabLst>
                <a:tab pos="349885" algn="l"/>
              </a:tabLst>
            </a:pP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800" b="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sz="2800" b="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objectiu</a:t>
            </a:r>
            <a:r>
              <a:rPr sz="2800" b="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sz="2800" b="0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sz="2800" b="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alliberar</a:t>
            </a:r>
            <a:r>
              <a:rPr sz="2800" b="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  <a:r>
              <a:rPr sz="2800" b="0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800" b="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l’objecte</a:t>
            </a:r>
            <a:r>
              <a:rPr sz="2800" b="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dirty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sz="2800" b="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sol.licitar</a:t>
            </a:r>
            <a:r>
              <a:rPr sz="2800" b="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800" b="0" spc="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sz="2800" b="0" spc="-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exemple: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connexió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  <a:r>
              <a:rPr sz="2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dades, creació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d’imatges</a:t>
            </a:r>
            <a:r>
              <a:rPr sz="2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dinàmiques…</a:t>
            </a:r>
            <a:endParaRPr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630" indent="-457200">
              <a:buFont typeface="Wingdings" panose="05000000000000000000" pitchFamily="2" charset="2"/>
              <a:buChar char="q"/>
            </a:pPr>
            <a:endParaRPr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4695" indent="-457200">
              <a:buSzPct val="93750"/>
              <a:buFont typeface="Wingdings" panose="05000000000000000000" pitchFamily="2" charset="2"/>
              <a:buChar char="q"/>
              <a:tabLst>
                <a:tab pos="405765" algn="l"/>
              </a:tabLst>
            </a:pP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sz="2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l’últim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mètode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 que</a:t>
            </a:r>
            <a:r>
              <a:rPr sz="2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s’executa</a:t>
            </a:r>
            <a:r>
              <a:rPr sz="2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la classe.</a:t>
            </a:r>
            <a:endParaRPr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630" indent="-457200">
              <a:buFont typeface="Wingdings" panose="05000000000000000000" pitchFamily="2" charset="2"/>
              <a:buChar char="q"/>
            </a:pPr>
            <a:endParaRPr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4695" indent="-457200">
              <a:buSzPct val="93750"/>
              <a:buFont typeface="Wingdings" panose="05000000000000000000" pitchFamily="2" charset="2"/>
              <a:buChar char="q"/>
              <a:tabLst>
                <a:tab pos="349885" algn="l"/>
              </a:tabLst>
            </a:pP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S’executa</a:t>
            </a:r>
            <a:r>
              <a:rPr sz="2800" b="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de manera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automática,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sz="2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25" dirty="0">
                <a:latin typeface="Arial" panose="020B0604020202020204" pitchFamily="34" charset="0"/>
                <a:cs typeface="Arial" panose="020B0604020202020204" pitchFamily="34" charset="0"/>
              </a:rPr>
              <a:t>dir,</a:t>
            </a:r>
            <a:r>
              <a:rPr sz="2800" b="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l’hem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15" dirty="0">
                <a:latin typeface="Arial" panose="020B0604020202020204" pitchFamily="34" charset="0"/>
                <a:cs typeface="Arial" panose="020B0604020202020204" pitchFamily="34" charset="0"/>
              </a:rPr>
              <a:t>cridar.</a:t>
            </a:r>
            <a:endParaRPr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630" indent="-457200">
              <a:buFont typeface="Wingdings" panose="05000000000000000000" pitchFamily="2" charset="2"/>
              <a:buChar char="q"/>
            </a:pPr>
            <a:endParaRPr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4695" indent="-457200">
              <a:buSzPct val="93750"/>
              <a:buFont typeface="Wingdings" panose="05000000000000000000" pitchFamily="2" charset="2"/>
              <a:buChar char="q"/>
              <a:tabLst>
                <a:tab pos="405765" algn="l"/>
                <a:tab pos="2221865" algn="l"/>
              </a:tabLst>
            </a:pP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S’ha</a:t>
            </a:r>
            <a:r>
              <a:rPr sz="2800" b="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d’anomenar</a:t>
            </a:r>
            <a:r>
              <a:rPr sz="2800" b="0" u="sng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destruct.</a:t>
            </a:r>
            <a:endParaRPr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630" indent="-457200">
              <a:buFont typeface="Wingdings" panose="05000000000000000000" pitchFamily="2" charset="2"/>
              <a:buChar char="q"/>
            </a:pPr>
            <a:endParaRPr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4695" indent="-457200">
              <a:buSzPct val="93750"/>
              <a:buFont typeface="Wingdings" panose="05000000000000000000" pitchFamily="2" charset="2"/>
              <a:buChar char="q"/>
              <a:tabLst>
                <a:tab pos="405765" algn="l"/>
              </a:tabLst>
            </a:pPr>
            <a:r>
              <a:rPr sz="2800" b="0" spc="-1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800" b="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retorna</a:t>
            </a:r>
            <a:r>
              <a:rPr sz="2800" b="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dades.</a:t>
            </a:r>
            <a:endParaRPr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10. </a:t>
            </a:r>
            <a:r>
              <a:rPr lang="es-ES" sz="4400" dirty="0" smtClean="0"/>
              <a:t>METODO _DESTRUCT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124862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524000"/>
            <a:ext cx="8056803" cy="4746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10. </a:t>
            </a:r>
            <a:r>
              <a:rPr lang="es-ES" sz="4400" dirty="0" smtClean="0"/>
              <a:t>METODO _DESTRUCT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54873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206" y="1295400"/>
            <a:ext cx="9609594" cy="3347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10. </a:t>
            </a:r>
            <a:r>
              <a:rPr lang="es-ES" sz="4400" dirty="0" smtClean="0"/>
              <a:t>METODO _DESTRUCT</a:t>
            </a:r>
            <a:endParaRPr lang="es-ES" sz="4400" dirty="0"/>
          </a:p>
        </p:txBody>
      </p:sp>
      <p:pic>
        <p:nvPicPr>
          <p:cNvPr id="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206" y="5021289"/>
            <a:ext cx="9018727" cy="1355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735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4312" y="1066800"/>
            <a:ext cx="11219088" cy="2761012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69900" marR="508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10" dirty="0">
                <a:latin typeface="Arial MT"/>
                <a:cs typeface="Arial MT"/>
              </a:rPr>
              <a:t>Un</a:t>
            </a:r>
            <a:r>
              <a:rPr sz="2800" spc="-5" dirty="0">
                <a:latin typeface="Arial MT"/>
                <a:cs typeface="Arial MT"/>
              </a:rPr>
              <a:t> mètode estàtic </a:t>
            </a:r>
            <a:r>
              <a:rPr sz="2800" spc="-10" dirty="0">
                <a:latin typeface="Arial MT"/>
                <a:cs typeface="Arial MT"/>
              </a:rPr>
              <a:t>pertany</a:t>
            </a:r>
            <a:r>
              <a:rPr sz="2800" spc="4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la classe però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pot</a:t>
            </a:r>
            <a:r>
              <a:rPr sz="2800" spc="4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accedir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als atributs d’una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instància</a:t>
            </a:r>
            <a:r>
              <a:rPr sz="2800" spc="-5" dirty="0" smtClean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469900" marR="508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Arial MT"/>
                <a:cs typeface="Arial MT"/>
              </a:rPr>
              <a:t>La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característica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fonamental</a:t>
            </a:r>
            <a:r>
              <a:rPr sz="2800" spc="-5" dirty="0">
                <a:latin typeface="Arial MT"/>
                <a:cs typeface="Arial MT"/>
              </a:rPr>
              <a:t> és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que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un </a:t>
            </a:r>
            <a:r>
              <a:rPr sz="2800" spc="-4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mètode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estàtic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pot</a:t>
            </a:r>
            <a:r>
              <a:rPr sz="2800" spc="-5" dirty="0">
                <a:latin typeface="Arial MT"/>
                <a:cs typeface="Arial MT"/>
              </a:rPr>
              <a:t> cridar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sense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haver </a:t>
            </a:r>
            <a:r>
              <a:rPr sz="2800" spc="-5" dirty="0">
                <a:latin typeface="Arial MT"/>
                <a:cs typeface="Arial MT"/>
              </a:rPr>
              <a:t> d’instanciar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 err="1">
                <a:latin typeface="Arial MT"/>
                <a:cs typeface="Arial MT"/>
              </a:rPr>
              <a:t>classe</a:t>
            </a:r>
            <a:r>
              <a:rPr sz="2800" spc="-5" dirty="0" smtClean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469900" marR="5715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10" dirty="0">
                <a:latin typeface="Arial MT"/>
                <a:cs typeface="Arial MT"/>
              </a:rPr>
              <a:t>Un </a:t>
            </a:r>
            <a:r>
              <a:rPr sz="2800" spc="-5" dirty="0">
                <a:latin typeface="Arial MT"/>
                <a:cs typeface="Arial MT"/>
              </a:rPr>
              <a:t>mètode estàtic és lo més semblant a </a:t>
            </a:r>
            <a:r>
              <a:rPr sz="2800" spc="-10" dirty="0">
                <a:latin typeface="Arial MT"/>
                <a:cs typeface="Arial MT"/>
              </a:rPr>
              <a:t>una </a:t>
            </a:r>
            <a:r>
              <a:rPr sz="2800" spc="-4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funció </a:t>
            </a:r>
            <a:r>
              <a:rPr sz="2800" spc="-10" dirty="0">
                <a:latin typeface="Arial MT"/>
                <a:cs typeface="Arial MT"/>
              </a:rPr>
              <a:t>de </a:t>
            </a:r>
            <a:r>
              <a:rPr sz="2800" spc="-5" dirty="0">
                <a:latin typeface="Arial MT"/>
                <a:cs typeface="Arial MT"/>
              </a:rPr>
              <a:t>llenguatge estructurat, només </a:t>
            </a:r>
            <a:r>
              <a:rPr sz="2800" spc="-10" dirty="0">
                <a:latin typeface="Arial MT"/>
                <a:cs typeface="Arial MT"/>
              </a:rPr>
              <a:t>que, </a:t>
            </a:r>
            <a:r>
              <a:rPr sz="2800" spc="-4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s’encapsula 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dins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d’una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classe.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3856" y="4104622"/>
            <a:ext cx="3872153" cy="2362422"/>
          </a:xfrm>
          <a:prstGeom prst="rect">
            <a:avLst/>
          </a:prstGeom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11. </a:t>
            </a:r>
            <a:r>
              <a:rPr lang="es-ES" sz="4400" dirty="0" smtClean="0"/>
              <a:t>METODOS ESTATICOS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86416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2879636"/>
            <a:ext cx="6320159" cy="34449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0600" y="1295400"/>
            <a:ext cx="10744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5" dirty="0">
                <a:latin typeface="Microsoft Sans Serif"/>
                <a:cs typeface="Microsoft Sans Serif"/>
              </a:rPr>
              <a:t>L’</a:t>
            </a:r>
            <a:r>
              <a:rPr sz="2800" b="1" spc="-15" dirty="0">
                <a:latin typeface="Arial"/>
                <a:cs typeface="Arial"/>
              </a:rPr>
              <a:t>herència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és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un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mecanisme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POO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mitjançant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qual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podem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crear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b="1" spc="-10" dirty="0">
                <a:latin typeface="Arial"/>
                <a:cs typeface="Arial"/>
              </a:rPr>
              <a:t>jerarquies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de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classes.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HERENCIA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722890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5724" y="1979637"/>
            <a:ext cx="5948286" cy="3817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11. </a:t>
            </a:r>
            <a:r>
              <a:rPr lang="es-ES" sz="4400" dirty="0" smtClean="0"/>
              <a:t>METODOS ESTATICOS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206841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998" y="2313712"/>
            <a:ext cx="7488364" cy="2905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11. </a:t>
            </a:r>
            <a:r>
              <a:rPr lang="es-ES" sz="4400" dirty="0" smtClean="0"/>
              <a:t>METODOS ESTATICOS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0161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676400"/>
            <a:ext cx="8955755" cy="4114800"/>
          </a:xfrm>
          <a:prstGeom prst="rect">
            <a:avLst/>
          </a:prstGeom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HERENCIA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548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1" y="2184560"/>
            <a:ext cx="4844934" cy="267402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object 2"/>
          <p:cNvGrpSpPr/>
          <p:nvPr/>
        </p:nvGrpSpPr>
        <p:grpSpPr>
          <a:xfrm>
            <a:off x="8435409" y="2184560"/>
            <a:ext cx="108585" cy="360591"/>
            <a:chOff x="5886005" y="2519997"/>
            <a:chExt cx="108585" cy="360591"/>
          </a:xfrm>
        </p:grpSpPr>
        <p:sp>
          <p:nvSpPr>
            <p:cNvPr id="4" name="object 4"/>
            <p:cNvSpPr/>
            <p:nvPr/>
          </p:nvSpPr>
          <p:spPr>
            <a:xfrm>
              <a:off x="5940006" y="2519997"/>
              <a:ext cx="0" cy="259715"/>
            </a:xfrm>
            <a:custGeom>
              <a:avLst/>
              <a:gdLst/>
              <a:ahLst/>
              <a:cxnLst/>
              <a:rect l="l" t="t" r="r" b="b"/>
              <a:pathLst>
                <a:path h="259714">
                  <a:moveTo>
                    <a:pt x="0" y="0"/>
                  </a:moveTo>
                  <a:lnTo>
                    <a:pt x="0" y="259206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86005" y="277200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000" y="0"/>
                  </a:moveTo>
                  <a:lnTo>
                    <a:pt x="0" y="0"/>
                  </a:lnTo>
                  <a:lnTo>
                    <a:pt x="54000" y="1080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1300061"/>
            <a:ext cx="4114801" cy="3558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object 10"/>
          <p:cNvSpPr txBox="1"/>
          <p:nvPr/>
        </p:nvSpPr>
        <p:spPr>
          <a:xfrm>
            <a:off x="6019800" y="1300061"/>
            <a:ext cx="5048389" cy="72058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700"/>
              </a:lnSpc>
              <a:spcBef>
                <a:spcPts val="204"/>
              </a:spcBef>
            </a:pPr>
            <a:r>
              <a:rPr sz="2400" spc="-5" dirty="0">
                <a:latin typeface="Microsoft Sans Serif"/>
                <a:cs typeface="Microsoft Sans Serif"/>
              </a:rPr>
              <a:t>La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i="1" dirty="0">
                <a:latin typeface="Arial"/>
                <a:cs typeface="Arial"/>
              </a:rPr>
              <a:t>keyword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extends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ens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serveix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per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indicar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quina </a:t>
            </a:r>
            <a:r>
              <a:rPr sz="2400" spc="-3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heretarem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5003058"/>
            <a:ext cx="10744200" cy="17620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600"/>
              </a:lnSpc>
              <a:spcBef>
                <a:spcPts val="204"/>
              </a:spcBef>
            </a:pPr>
            <a:r>
              <a:rPr sz="2400" spc="-5" dirty="0">
                <a:latin typeface="Microsoft Sans Serif"/>
                <a:cs typeface="Microsoft Sans Serif"/>
              </a:rPr>
              <a:t>La </a:t>
            </a:r>
            <a:r>
              <a:rPr sz="2400" spc="-10" dirty="0">
                <a:latin typeface="Microsoft Sans Serif"/>
                <a:cs typeface="Microsoft Sans Serif"/>
              </a:rPr>
              <a:t>principal </a:t>
            </a:r>
            <a:r>
              <a:rPr sz="2400" spc="-5" dirty="0">
                <a:latin typeface="Microsoft Sans Serif"/>
                <a:cs typeface="Microsoft Sans Serif"/>
              </a:rPr>
              <a:t>“gràcia” d’aquest mecanisme es que s’hereten </a:t>
            </a:r>
            <a:r>
              <a:rPr sz="2400" spc="-10" dirty="0">
                <a:latin typeface="Microsoft Sans Serif"/>
                <a:cs typeface="Microsoft Sans Serif"/>
              </a:rPr>
              <a:t>els </a:t>
            </a:r>
            <a:r>
              <a:rPr sz="2400" spc="-5" dirty="0">
                <a:latin typeface="Microsoft Sans Serif"/>
                <a:cs typeface="Microsoft Sans Serif"/>
              </a:rPr>
              <a:t>mètodes </a:t>
            </a:r>
            <a:r>
              <a:rPr sz="2400" spc="-10" dirty="0">
                <a:latin typeface="Microsoft Sans Serif"/>
                <a:cs typeface="Microsoft Sans Serif"/>
              </a:rPr>
              <a:t>i </a:t>
            </a:r>
            <a:r>
              <a:rPr sz="2400" spc="-5" dirty="0">
                <a:latin typeface="Microsoft Sans Serif"/>
                <a:cs typeface="Microsoft Sans Serif"/>
              </a:rPr>
              <a:t>atributs depenent de </a:t>
            </a:r>
            <a:r>
              <a:rPr sz="2400" spc="-10" dirty="0">
                <a:latin typeface="Microsoft Sans Serif"/>
                <a:cs typeface="Microsoft Sans Serif"/>
              </a:rPr>
              <a:t>la 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seva </a:t>
            </a:r>
            <a:r>
              <a:rPr sz="2400" b="1" dirty="0">
                <a:latin typeface="Arial"/>
                <a:cs typeface="Arial"/>
              </a:rPr>
              <a:t>visibilitat(</a:t>
            </a:r>
            <a:r>
              <a:rPr sz="2400" dirty="0">
                <a:latin typeface="Microsoft Sans Serif"/>
                <a:cs typeface="Microsoft Sans Serif"/>
              </a:rPr>
              <a:t>terme </a:t>
            </a:r>
            <a:r>
              <a:rPr sz="2400" spc="-5" dirty="0">
                <a:latin typeface="Microsoft Sans Serif"/>
                <a:cs typeface="Microsoft Sans Serif"/>
              </a:rPr>
              <a:t>del </a:t>
            </a:r>
            <a:r>
              <a:rPr sz="2400" spc="-10" dirty="0">
                <a:latin typeface="Microsoft Sans Serif"/>
                <a:cs typeface="Microsoft Sans Serif"/>
              </a:rPr>
              <a:t>qual </a:t>
            </a:r>
            <a:r>
              <a:rPr sz="2400" spc="-5" dirty="0">
                <a:latin typeface="Microsoft Sans Serif"/>
                <a:cs typeface="Microsoft Sans Serif"/>
              </a:rPr>
              <a:t>parlem més endavant). </a:t>
            </a:r>
            <a:r>
              <a:rPr sz="2400" dirty="0">
                <a:latin typeface="Microsoft Sans Serif"/>
                <a:cs typeface="Microsoft Sans Serif"/>
              </a:rPr>
              <a:t>En </a:t>
            </a:r>
            <a:r>
              <a:rPr sz="2400" spc="-5" dirty="0">
                <a:latin typeface="Microsoft Sans Serif"/>
                <a:cs typeface="Microsoft Sans Serif"/>
              </a:rPr>
              <a:t>aquest </a:t>
            </a:r>
            <a:r>
              <a:rPr sz="2400" dirty="0">
                <a:latin typeface="Microsoft Sans Serif"/>
                <a:cs typeface="Microsoft Sans Serif"/>
              </a:rPr>
              <a:t>cas, </a:t>
            </a:r>
            <a:r>
              <a:rPr sz="2400" spc="-10" dirty="0">
                <a:latin typeface="Microsoft Sans Serif"/>
                <a:cs typeface="Microsoft Sans Serif"/>
              </a:rPr>
              <a:t>les </a:t>
            </a:r>
            <a:r>
              <a:rPr sz="2400" spc="-5" dirty="0">
                <a:latin typeface="Microsoft Sans Serif"/>
                <a:cs typeface="Microsoft Sans Serif"/>
              </a:rPr>
              <a:t>classes Suma </a:t>
            </a:r>
            <a:r>
              <a:rPr sz="2400" spc="-10" dirty="0">
                <a:latin typeface="Microsoft Sans Serif"/>
                <a:cs typeface="Microsoft Sans Serif"/>
              </a:rPr>
              <a:t>i </a:t>
            </a:r>
            <a:r>
              <a:rPr sz="2400" spc="-5" dirty="0">
                <a:latin typeface="Microsoft Sans Serif"/>
                <a:cs typeface="Microsoft Sans Serif"/>
              </a:rPr>
              <a:t>Resta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hereten $valor1,$valor2,$valor3 </a:t>
            </a:r>
            <a:r>
              <a:rPr sz="2400" spc="-10" dirty="0">
                <a:latin typeface="Microsoft Sans Serif"/>
                <a:cs typeface="Microsoft Sans Serif"/>
              </a:rPr>
              <a:t>i els </a:t>
            </a:r>
            <a:r>
              <a:rPr sz="2400" spc="-5" dirty="0">
                <a:latin typeface="Microsoft Sans Serif"/>
                <a:cs typeface="Microsoft Sans Serif"/>
              </a:rPr>
              <a:t>mètodes cargar1,cargar2 </a:t>
            </a:r>
            <a:r>
              <a:rPr sz="2400" dirty="0">
                <a:latin typeface="Microsoft Sans Serif"/>
                <a:cs typeface="Microsoft Sans Serif"/>
              </a:rPr>
              <a:t>e </a:t>
            </a:r>
            <a:r>
              <a:rPr sz="2400" spc="-10" dirty="0">
                <a:latin typeface="Microsoft Sans Serif"/>
                <a:cs typeface="Microsoft Sans Serif"/>
              </a:rPr>
              <a:t>imprimirResultado, </a:t>
            </a:r>
            <a:r>
              <a:rPr sz="2400" spc="-5" dirty="0">
                <a:latin typeface="Microsoft Sans Serif"/>
                <a:cs typeface="Microsoft Sans Serif"/>
              </a:rPr>
              <a:t>afegint-ho </a:t>
            </a:r>
            <a:r>
              <a:rPr sz="2400" dirty="0">
                <a:latin typeface="Microsoft Sans Serif"/>
                <a:cs typeface="Microsoft Sans Serif"/>
              </a:rPr>
              <a:t>a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seves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pròpies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característiques.</a:t>
            </a:r>
          </a:p>
        </p:txBody>
      </p:sp>
      <p:sp>
        <p:nvSpPr>
          <p:cNvPr id="1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HERENCIA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2667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24001"/>
            <a:ext cx="10287000" cy="4943044"/>
          </a:xfrm>
          <a:prstGeom prst="rect">
            <a:avLst/>
          </a:prstGeom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</a:t>
            </a:r>
            <a:r>
              <a:rPr lang="es-ES" sz="4400" dirty="0" smtClean="0"/>
              <a:t>HERENCIA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83267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2838838"/>
            <a:ext cx="7099738" cy="378417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4400" y="1190933"/>
            <a:ext cx="10896600" cy="158440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21717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Microsoft Sans Serif"/>
                <a:cs typeface="Microsoft Sans Serif"/>
              </a:rPr>
              <a:t>La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visibilitat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és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mecanisme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POO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ens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permet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limitar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l’accés de </a:t>
            </a:r>
            <a:r>
              <a:rPr sz="2400" b="1" spc="-3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mètodes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 </a:t>
            </a:r>
            <a:r>
              <a:rPr sz="2400" b="1" spc="-5" dirty="0">
                <a:latin typeface="Arial"/>
                <a:cs typeface="Arial"/>
              </a:rPr>
              <a:t>atributs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d’una </a:t>
            </a:r>
            <a:r>
              <a:rPr sz="2400" b="1" dirty="0">
                <a:latin typeface="Arial"/>
                <a:cs typeface="Arial"/>
              </a:rPr>
              <a:t>classe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</a:p>
          <a:p>
            <a:pPr marL="3556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Microsoft Sans Serif"/>
                <a:cs typeface="Microsoft Sans Serif"/>
              </a:rPr>
              <a:t>Les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i="1" spc="-5" dirty="0">
                <a:latin typeface="Arial"/>
                <a:cs typeface="Arial"/>
              </a:rPr>
              <a:t>keywords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protected,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private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Arial"/>
                <a:cs typeface="Arial"/>
              </a:rPr>
              <a:t>public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davant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d’un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atribut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 err="1">
                <a:latin typeface="Microsoft Sans Serif"/>
                <a:cs typeface="Microsoft Sans Serif"/>
              </a:rPr>
              <a:t>mètode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Microsoft Sans Serif"/>
                <a:cs typeface="Microsoft Sans Serif"/>
              </a:rPr>
              <a:t>d’una</a:t>
            </a:r>
            <a:r>
              <a:rPr lang="es-ES" sz="2400" spc="-5" dirty="0" smtClean="0">
                <a:latin typeface="Microsoft Sans Serif"/>
                <a:cs typeface="Microsoft Sans Serif"/>
              </a:rPr>
              <a:t> </a:t>
            </a:r>
            <a:r>
              <a:rPr sz="2400" spc="-5" dirty="0" err="1" smtClean="0">
                <a:latin typeface="Microsoft Sans Serif"/>
                <a:cs typeface="Microsoft Sans Serif"/>
              </a:rPr>
              <a:t>classe</a:t>
            </a:r>
            <a:r>
              <a:rPr sz="2400" spc="5" dirty="0" smtClean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signifiquen,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doncs: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</a:t>
            </a:r>
            <a:r>
              <a:rPr lang="es-ES" sz="4400" dirty="0" smtClean="0"/>
              <a:t>POLIMORFISMO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65950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3124200"/>
            <a:ext cx="6248400" cy="36207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4276" y="1219200"/>
            <a:ext cx="11202924" cy="2185854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spcBef>
                <a:spcPts val="244"/>
              </a:spcBef>
            </a:pP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El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b="1" spc="-5" dirty="0">
                <a:latin typeface="Comic Sans MS" panose="030F0702030302020204" pitchFamily="66" charset="0"/>
                <a:cs typeface="Arial"/>
              </a:rPr>
              <a:t>polimorfisme</a:t>
            </a:r>
            <a:r>
              <a:rPr sz="2800" b="1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és</a:t>
            </a:r>
            <a:r>
              <a:rPr sz="2800" spc="4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un</a:t>
            </a:r>
            <a:r>
              <a:rPr sz="2800" spc="1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mecanisme</a:t>
            </a:r>
            <a:r>
              <a:rPr sz="2800" spc="2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de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dirty="0">
                <a:latin typeface="Comic Sans MS" panose="030F0702030302020204" pitchFamily="66" charset="0"/>
                <a:cs typeface="Microsoft Sans Serif"/>
              </a:rPr>
              <a:t>POO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mitjançant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Microsoft Sans Serif"/>
              </a:rPr>
              <a:t>el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Microsoft Sans Serif"/>
              </a:rPr>
              <a:t>qual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podem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donar</a:t>
            </a:r>
            <a:r>
              <a:rPr sz="2800" spc="3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varies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formes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dirty="0">
                <a:latin typeface="Comic Sans MS" panose="030F0702030302020204" pitchFamily="66" charset="0"/>
                <a:cs typeface="Microsoft Sans Serif"/>
              </a:rPr>
              <a:t>a </a:t>
            </a:r>
            <a:r>
              <a:rPr sz="2800" spc="-36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un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mateix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objecte,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permetent,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entre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d’altres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dirty="0">
                <a:latin typeface="Comic Sans MS" panose="030F0702030302020204" pitchFamily="66" charset="0"/>
                <a:cs typeface="Microsoft Sans Serif"/>
              </a:rPr>
              <a:t>coses,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respondre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de</a:t>
            </a:r>
            <a:r>
              <a:rPr sz="2800" spc="2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manera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diferent</a:t>
            </a:r>
            <a:r>
              <a:rPr sz="2800" spc="3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dirty="0">
                <a:latin typeface="Comic Sans MS" panose="030F0702030302020204" pitchFamily="66" charset="0"/>
                <a:cs typeface="Microsoft Sans Serif"/>
              </a:rPr>
              <a:t>a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crides</a:t>
            </a:r>
            <a:r>
              <a:rPr sz="2800" spc="40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dirty="0">
                <a:latin typeface="Comic Sans MS" panose="030F0702030302020204" pitchFamily="66" charset="0"/>
                <a:cs typeface="Microsoft Sans Serif"/>
              </a:rPr>
              <a:t>a </a:t>
            </a:r>
            <a:r>
              <a:rPr sz="2800" spc="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funcions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Microsoft Sans Serif"/>
              </a:rPr>
              <a:t>del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mateix</a:t>
            </a:r>
            <a:r>
              <a:rPr sz="2800" spc="3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nom.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El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polimorfisme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dirty="0">
                <a:latin typeface="Comic Sans MS" panose="030F0702030302020204" pitchFamily="66" charset="0"/>
                <a:cs typeface="Microsoft Sans Serif"/>
              </a:rPr>
              <a:t>té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sentit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gràcies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dirty="0">
                <a:latin typeface="Comic Sans MS" panose="030F0702030302020204" pitchFamily="66" charset="0"/>
                <a:cs typeface="Microsoft Sans Serif"/>
              </a:rPr>
              <a:t>a</a:t>
            </a:r>
            <a:r>
              <a:rPr sz="2800" spc="2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dirty="0">
                <a:latin typeface="Comic Sans MS" panose="030F0702030302020204" pitchFamily="66" charset="0"/>
                <a:cs typeface="Microsoft Sans Serif"/>
              </a:rPr>
              <a:t>l’</a:t>
            </a:r>
            <a:r>
              <a:rPr sz="2800" b="1" dirty="0">
                <a:latin typeface="Comic Sans MS" panose="030F0702030302020204" pitchFamily="66" charset="0"/>
                <a:cs typeface="Arial"/>
              </a:rPr>
              <a:t>herència</a:t>
            </a:r>
            <a:r>
              <a:rPr sz="2800" b="1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Microsoft Sans Serif"/>
              </a:rPr>
              <a:t>en</a:t>
            </a:r>
            <a:r>
              <a:rPr sz="2800" spc="15" dirty="0">
                <a:latin typeface="Comic Sans MS" panose="030F0702030302020204" pitchFamily="66" charset="0"/>
                <a:cs typeface="Microsoft Sans Serif"/>
              </a:rPr>
              <a:t> </a:t>
            </a:r>
            <a:r>
              <a:rPr sz="2800" dirty="0">
                <a:latin typeface="Comic Sans MS" panose="030F0702030302020204" pitchFamily="66" charset="0"/>
                <a:cs typeface="Microsoft Sans Serif"/>
              </a:rPr>
              <a:t>POO.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</a:t>
            </a:r>
            <a:r>
              <a:rPr lang="es-ES" sz="4400" dirty="0" smtClean="0"/>
              <a:t>POLIMORFISMO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0466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36105</TotalTime>
  <Words>1185</Words>
  <Application>Microsoft Office PowerPoint</Application>
  <PresentationFormat>Panorámica</PresentationFormat>
  <Paragraphs>130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2" baseType="lpstr">
      <vt:lpstr>Arial</vt:lpstr>
      <vt:lpstr>Arial MT</vt:lpstr>
      <vt:lpstr>Calibri</vt:lpstr>
      <vt:lpstr>Calibri Light</vt:lpstr>
      <vt:lpstr>Comic Sans MS</vt:lpstr>
      <vt:lpstr>Microsoft Sans Serif</vt:lpstr>
      <vt:lpstr>Monotype Sorts</vt:lpstr>
      <vt:lpstr>Times New Roman</vt:lpstr>
      <vt:lpstr>Trebuchet MS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Sobrescritura de metodos</vt:lpstr>
      <vt:lpstr>Sobreescritura de metodos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Exemple Vaixell(Barco)</vt:lpstr>
      <vt:lpstr>Exemple Vaixell(Barco)</vt:lpstr>
      <vt:lpstr>Exemple Vaixell (Barco)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ADMIN</cp:lastModifiedBy>
  <cp:revision>1330</cp:revision>
  <cp:lastPrinted>2020-11-24T16:38:02Z</cp:lastPrinted>
  <dcterms:created xsi:type="dcterms:W3CDTF">2020-09-29T09:33:46Z</dcterms:created>
  <dcterms:modified xsi:type="dcterms:W3CDTF">2022-01-03T18:52:51Z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2020-09-29T00:00:00Z</vt:filetime>
  </property>
</Properties>
</file>