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40"/>
  </p:notesMasterIdLst>
  <p:sldIdLst>
    <p:sldId id="716" r:id="rId2"/>
    <p:sldId id="726" r:id="rId3"/>
    <p:sldId id="782" r:id="rId4"/>
    <p:sldId id="783" r:id="rId5"/>
    <p:sldId id="784" r:id="rId6"/>
    <p:sldId id="785" r:id="rId7"/>
    <p:sldId id="786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02" r:id="rId24"/>
    <p:sldId id="803" r:id="rId25"/>
    <p:sldId id="804" r:id="rId26"/>
    <p:sldId id="805" r:id="rId27"/>
    <p:sldId id="806" r:id="rId28"/>
    <p:sldId id="807" r:id="rId29"/>
    <p:sldId id="808" r:id="rId30"/>
    <p:sldId id="809" r:id="rId31"/>
    <p:sldId id="810" r:id="rId32"/>
    <p:sldId id="811" r:id="rId33"/>
    <p:sldId id="812" r:id="rId34"/>
    <p:sldId id="813" r:id="rId35"/>
    <p:sldId id="815" r:id="rId36"/>
    <p:sldId id="816" r:id="rId37"/>
    <p:sldId id="817" r:id="rId38"/>
    <p:sldId id="818" r:id="rId39"/>
  </p:sldIdLst>
  <p:sldSz cx="12192000" cy="6858000"/>
  <p:notesSz cx="10234613" cy="70993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4660"/>
  </p:normalViewPr>
  <p:slideViewPr>
    <p:cSldViewPr>
      <p:cViewPr>
        <p:scale>
          <a:sx n="70" d="100"/>
          <a:sy n="70" d="100"/>
        </p:scale>
        <p:origin x="71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BBD24-5418-4C33-AB00-E5AD0CBFEC0B}" type="datetimeFigureOut">
              <a:rPr lang="es-ES" smtClean="0"/>
              <a:t>03/01/2022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6300"/>
            <a:ext cx="8186737" cy="27955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5AD74-C417-428A-8CD0-89477447DB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7978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apositiva de título">
  <p:cSld name="4_Diapositiva de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/>
        </p:nvSpPr>
        <p:spPr>
          <a:xfrm>
            <a:off x="624418" y="260351"/>
            <a:ext cx="2296583" cy="6461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</a:t>
            </a:r>
            <a:endParaRPr sz="18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</a:t>
            </a:r>
            <a:endParaRPr sz="1800"/>
          </a:p>
        </p:txBody>
      </p:sp>
      <p:sp>
        <p:nvSpPr>
          <p:cNvPr id="17" name="Google Shape;17;p2"/>
          <p:cNvSpPr txBox="1"/>
          <p:nvPr/>
        </p:nvSpPr>
        <p:spPr>
          <a:xfrm>
            <a:off x="527051" y="1"/>
            <a:ext cx="3456516" cy="923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Hola hola hola hola hola hola hola hola hola</a:t>
            </a:r>
            <a:endParaRPr sz="1800"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4363575" y="635476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8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7416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12192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r>
              <a:rPr lang="es-ES" smtClean="0"/>
              <a:t>3/28/2008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r>
              <a:rPr lang="es-ES" smtClean="0"/>
              <a:t>www.espai.es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71428" y="6467043"/>
            <a:ext cx="209550" cy="369332"/>
          </a:xfrm>
        </p:spPr>
        <p:txBody>
          <a:bodyPr/>
          <a:lstStyle/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74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12192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sz="180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45600" y="6553200"/>
            <a:ext cx="22352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s-ES" smtClean="0"/>
              <a:t>3/28/2008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2071" y="6553200"/>
            <a:ext cx="2235200" cy="276999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s-ES" smtClean="0"/>
              <a:t>www.espai.es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93435" y="6553200"/>
            <a:ext cx="1016000" cy="138499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DF28FB93-0A08-4E7D-8E63-9EFA29F1E093}" type="slidenum">
              <a:rPr/>
              <a:pPr/>
              <a:t>‹Nº›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0000" y="5867400"/>
            <a:ext cx="8760963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40000" y="4648200"/>
            <a:ext cx="87376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2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691" y="1905851"/>
            <a:ext cx="8738616" cy="2123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1428" y="6467043"/>
            <a:ext cx="2095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  <p:cxnSp>
        <p:nvCxnSpPr>
          <p:cNvPr id="7" name="Conector recto 6"/>
          <p:cNvCxnSpPr/>
          <p:nvPr userDrawn="1"/>
        </p:nvCxnSpPr>
        <p:spPr>
          <a:xfrm>
            <a:off x="-13462" y="990600"/>
            <a:ext cx="122189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77475" y="0"/>
            <a:ext cx="1914525" cy="7905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  <p:sldLayoutId id="2147483668" r:id="rId7"/>
    <p:sldLayoutId id="2147483669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>
            <a:off x="1227138" y="1752600"/>
            <a:ext cx="9745662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80"/>
              </a:lnSpc>
            </a:pPr>
            <a:r>
              <a:rPr lang="es-ES" sz="4000" dirty="0" smtClean="0"/>
              <a:t>MÓDULO </a:t>
            </a:r>
            <a:r>
              <a:rPr lang="es-ES" sz="4000" dirty="0"/>
              <a:t>6</a:t>
            </a:r>
            <a:r>
              <a:rPr lang="es-ES" sz="4000" dirty="0" smtClean="0"/>
              <a:t>: </a:t>
            </a:r>
          </a:p>
          <a:p>
            <a:pPr algn="ctr">
              <a:lnSpc>
                <a:spcPts val="5080"/>
              </a:lnSpc>
            </a:pPr>
            <a:r>
              <a:rPr lang="es-ES" sz="4000" dirty="0" smtClean="0"/>
              <a:t>PARADIGMA </a:t>
            </a:r>
            <a:r>
              <a:rPr lang="es-ES" sz="4000" dirty="0" smtClean="0"/>
              <a:t>PROGRAMACION ORIENTACION </a:t>
            </a:r>
            <a:r>
              <a:rPr lang="es-ES" sz="4000" dirty="0" smtClean="0"/>
              <a:t>OBJETOS</a:t>
            </a:r>
            <a:endParaRPr lang="es-ES"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8534400" y="5552440"/>
            <a:ext cx="17297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Times New Roman"/>
                <a:cs typeface="Times New Roman"/>
              </a:rPr>
              <a:t>Eduard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Lara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0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799" y="1219200"/>
            <a:ext cx="7620001" cy="53168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4. EJEMPLO “NAVBAR”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699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447800"/>
            <a:ext cx="9166794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</a:t>
            </a:r>
            <a:r>
              <a:rPr lang="es-ES" sz="4400" spc="-5" dirty="0" smtClean="0"/>
              <a:t>EJEMPLO</a:t>
            </a:r>
            <a:r>
              <a:rPr lang="es-ES" sz="4400" spc="-45" dirty="0" smtClean="0"/>
              <a:t> </a:t>
            </a:r>
            <a:r>
              <a:rPr lang="es-ES" sz="4400" spc="-5" dirty="0"/>
              <a:t>“</a:t>
            </a:r>
            <a:r>
              <a:rPr lang="es-ES" sz="4400" spc="-5" dirty="0" smtClean="0"/>
              <a:t>NAVBAR”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536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524000"/>
            <a:ext cx="8224799" cy="2897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5257800"/>
            <a:ext cx="5534761" cy="11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EJEMPLO </a:t>
            </a:r>
            <a:r>
              <a:rPr lang="es-ES" sz="4400" dirty="0" smtClean="0"/>
              <a:t>“NAVBAR”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06436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8714" y="1676400"/>
            <a:ext cx="7936687" cy="1518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762001" y="3902801"/>
            <a:ext cx="10896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Implementar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“CabeceraPagina”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permeti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mostrar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títol,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 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indicar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</a:t>
            </a:r>
            <a:r>
              <a:rPr sz="2800" spc="-5" dirty="0">
                <a:latin typeface="Arial MT"/>
                <a:cs typeface="Arial MT"/>
              </a:rPr>
              <a:t> el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volem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alineat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al centre,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l’esquerra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 a</a:t>
            </a:r>
            <a:r>
              <a:rPr sz="2800" spc="-5" dirty="0">
                <a:latin typeface="Arial MT"/>
                <a:cs typeface="Arial MT"/>
              </a:rPr>
              <a:t> la </a:t>
            </a:r>
            <a:r>
              <a:rPr sz="2800" spc="-10" dirty="0">
                <a:latin typeface="Arial MT"/>
                <a:cs typeface="Arial MT"/>
              </a:rPr>
              <a:t>dreta.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63263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95400"/>
            <a:ext cx="8153400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561859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1371600"/>
            <a:ext cx="8686800" cy="518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4838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1676401"/>
            <a:ext cx="5973000" cy="1123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591328"/>
            <a:ext cx="9097201" cy="2484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5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8419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238447"/>
            <a:ext cx="12218924" cy="50225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pc="-5" dirty="0" smtClean="0"/>
              <a:t>Con </a:t>
            </a:r>
            <a:r>
              <a:rPr spc="-5" dirty="0" smtClean="0"/>
              <a:t>constructor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838200" y="1981200"/>
            <a:ext cx="10972800" cy="183768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 MT"/>
                <a:cs typeface="Arial MT"/>
              </a:rPr>
              <a:t>Un métode típic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les classes és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el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b="1" spc="-15" dirty="0">
                <a:latin typeface="Arial"/>
                <a:cs typeface="Arial"/>
              </a:rPr>
              <a:t>constructor,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spc="-10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seria el mètode </a:t>
            </a:r>
            <a:r>
              <a:rPr sz="2800" spc="-10" dirty="0">
                <a:latin typeface="Arial MT"/>
                <a:cs typeface="Arial MT"/>
              </a:rPr>
              <a:t>per 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defecte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encarregat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definir</a:t>
            </a:r>
            <a:r>
              <a:rPr sz="2800" dirty="0">
                <a:latin typeface="Arial MT"/>
                <a:cs typeface="Arial MT"/>
              </a:rPr>
              <a:t> e </a:t>
            </a:r>
            <a:r>
              <a:rPr sz="2800" spc="-10" dirty="0">
                <a:latin typeface="Arial MT"/>
                <a:cs typeface="Arial MT"/>
              </a:rPr>
              <a:t>inicialitzar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un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objecte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d’aquesta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classe.</a:t>
            </a:r>
            <a:endParaRPr sz="2800" dirty="0">
              <a:latin typeface="Arial MT"/>
              <a:cs typeface="Arial MT"/>
            </a:endParaRP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10" dirty="0">
                <a:latin typeface="Arial MT"/>
                <a:cs typeface="Arial MT"/>
              </a:rPr>
              <a:t>Aquí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ho</a:t>
            </a:r>
            <a:r>
              <a:rPr sz="2800" spc="-5" dirty="0">
                <a:latin typeface="Arial MT"/>
                <a:cs typeface="Arial MT"/>
              </a:rPr>
              <a:t> aplicarem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l’exemple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anterior.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4191000"/>
            <a:ext cx="7300741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24695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219200"/>
            <a:ext cx="12218924" cy="50225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lang="es-ES" spc="-5" dirty="0" smtClean="0"/>
              <a:t>Con </a:t>
            </a:r>
            <a:r>
              <a:rPr spc="-5" dirty="0" smtClean="0"/>
              <a:t>constructor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2055356"/>
            <a:ext cx="7632966" cy="4388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6</a:t>
            </a:r>
            <a:r>
              <a:rPr lang="es-ES" sz="4400" dirty="0" smtClean="0"/>
              <a:t>. </a:t>
            </a:r>
            <a:r>
              <a:rPr lang="es-ES" sz="4400" dirty="0" smtClean="0"/>
              <a:t>EJEMPLO HEADER ALINEADO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25397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1" y="1600201"/>
            <a:ext cx="6254166" cy="21996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855295" y="4191000"/>
            <a:ext cx="10896600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800" spc="-10" dirty="0">
                <a:latin typeface="Arial MT"/>
                <a:cs typeface="Arial MT"/>
              </a:rPr>
              <a:t>Implementar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una</a:t>
            </a:r>
            <a:r>
              <a:rPr sz="2800" spc="-5" dirty="0">
                <a:latin typeface="Arial MT"/>
                <a:cs typeface="Arial MT"/>
              </a:rPr>
              <a:t> classe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Taula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que</a:t>
            </a:r>
            <a:r>
              <a:rPr sz="2800" spc="-5" dirty="0">
                <a:latin typeface="Arial MT"/>
                <a:cs typeface="Arial MT"/>
              </a:rPr>
              <a:t> permeti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indicar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</a:t>
            </a:r>
            <a:r>
              <a:rPr sz="2800" spc="-5" dirty="0">
                <a:latin typeface="Arial MT"/>
                <a:cs typeface="Arial MT"/>
              </a:rPr>
              <a:t> el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constructor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la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quantitat de files </a:t>
            </a:r>
            <a:r>
              <a:rPr sz="2800" dirty="0">
                <a:latin typeface="Arial MT"/>
                <a:cs typeface="Arial MT"/>
              </a:rPr>
              <a:t>i </a:t>
            </a:r>
            <a:r>
              <a:rPr sz="2800" spc="-5" dirty="0">
                <a:latin typeface="Arial MT"/>
                <a:cs typeface="Arial MT"/>
              </a:rPr>
              <a:t>columnes. </a:t>
            </a:r>
            <a:r>
              <a:rPr sz="2800" spc="-10" dirty="0">
                <a:latin typeface="Arial MT"/>
                <a:cs typeface="Arial MT"/>
              </a:rPr>
              <a:t>Definir altre </a:t>
            </a:r>
            <a:r>
              <a:rPr sz="2800" spc="-5" dirty="0">
                <a:latin typeface="Arial MT"/>
                <a:cs typeface="Arial MT"/>
              </a:rPr>
              <a:t>mètode </a:t>
            </a:r>
            <a:r>
              <a:rPr sz="2800" spc="-10" dirty="0">
                <a:latin typeface="Arial MT"/>
                <a:cs typeface="Arial MT"/>
              </a:rPr>
              <a:t>que ens deixi </a:t>
            </a:r>
            <a:r>
              <a:rPr sz="2800" spc="-5" dirty="0">
                <a:latin typeface="Arial MT"/>
                <a:cs typeface="Arial MT"/>
              </a:rPr>
              <a:t>carregar </a:t>
            </a:r>
            <a:r>
              <a:rPr sz="2800" spc="-10" dirty="0">
                <a:latin typeface="Arial MT"/>
                <a:cs typeface="Arial MT"/>
              </a:rPr>
              <a:t>una 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dada </a:t>
            </a:r>
            <a:r>
              <a:rPr sz="2800" spc="-5" dirty="0">
                <a:latin typeface="Arial MT"/>
                <a:cs typeface="Arial MT"/>
              </a:rPr>
              <a:t>concreta </a:t>
            </a:r>
            <a:r>
              <a:rPr sz="2800" spc="-10" dirty="0">
                <a:latin typeface="Arial MT"/>
                <a:cs typeface="Arial MT"/>
              </a:rPr>
              <a:t>en una </a:t>
            </a:r>
            <a:r>
              <a:rPr sz="2800" spc="-5" dirty="0">
                <a:latin typeface="Arial MT"/>
                <a:cs typeface="Arial MT"/>
              </a:rPr>
              <a:t>determinada cel.la. Finalment, mostrar el resultat </a:t>
            </a:r>
            <a:r>
              <a:rPr sz="2800" spc="-10" dirty="0">
                <a:latin typeface="Arial MT"/>
                <a:cs typeface="Arial MT"/>
              </a:rPr>
              <a:t>per 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pantalla.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dirty="0" smtClean="0"/>
              <a:t>EJEMPLO “TABLA”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9140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1981200" y="1143000"/>
            <a:ext cx="8686800" cy="6848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POO </a:t>
            </a:r>
            <a:r>
              <a:rPr lang="es-ES_tradnl" altLang="es-ES" sz="3200" dirty="0" smtClean="0"/>
              <a:t>Definición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entidad Pelota</a:t>
            </a:r>
            <a:endParaRPr lang="es-ES_tradnl" altLang="es-ES" sz="32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clase Persona</a:t>
            </a:r>
            <a:endParaRPr lang="es-ES_tradnl" altLang="es-ES" sz="32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</a:t>
            </a:r>
            <a:r>
              <a:rPr lang="es-ES_tradnl" altLang="es-ES" sz="3200" dirty="0" err="1" smtClean="0"/>
              <a:t>Navbar</a:t>
            </a:r>
            <a:endParaRPr lang="es-ES_tradnl" altLang="es-ES" sz="32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</a:t>
            </a:r>
            <a:r>
              <a:rPr lang="es-ES_tradnl" altLang="es-ES" sz="3200" dirty="0" err="1" smtClean="0"/>
              <a:t>Header</a:t>
            </a:r>
            <a:r>
              <a:rPr lang="es-ES_tradnl" altLang="es-ES" sz="3200" dirty="0" smtClean="0"/>
              <a:t> alineado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" sz="3200" dirty="0" smtClean="0"/>
              <a:t>Ejemplo </a:t>
            </a:r>
            <a:r>
              <a:rPr lang="es-ES" sz="3200" dirty="0" err="1" smtClean="0"/>
              <a:t>Header</a:t>
            </a:r>
            <a:r>
              <a:rPr lang="es-ES" sz="3200" dirty="0" smtClean="0"/>
              <a:t> alineado con constructor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Tabla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Pagina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" sz="3200" dirty="0"/>
              <a:t>Ejemplo </a:t>
            </a:r>
            <a:r>
              <a:rPr lang="es-ES" sz="3200"/>
              <a:t>“</a:t>
            </a:r>
            <a:r>
              <a:rPr lang="es-ES" sz="3200" smtClean="0"/>
              <a:t>Objetos </a:t>
            </a:r>
            <a:r>
              <a:rPr lang="es-ES" sz="3200" dirty="0"/>
              <a:t>a un </a:t>
            </a:r>
            <a:r>
              <a:rPr lang="es-ES" sz="3200" dirty="0" err="1"/>
              <a:t>Menu</a:t>
            </a:r>
            <a:r>
              <a:rPr lang="es-ES" sz="3200" dirty="0" smtClean="0"/>
              <a:t>”</a:t>
            </a:r>
            <a:endParaRPr lang="es-ES_tradnl" altLang="es-ES" sz="32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r>
              <a:rPr lang="es-ES_tradnl" altLang="es-ES" sz="3200" dirty="0" smtClean="0"/>
              <a:t>Ejemplo </a:t>
            </a:r>
            <a:r>
              <a:rPr lang="es-ES_tradnl" altLang="es-ES" sz="3200" dirty="0" err="1" smtClean="0"/>
              <a:t>Header</a:t>
            </a:r>
            <a:r>
              <a:rPr lang="es-ES_tradnl" altLang="es-ES" sz="3200" dirty="0" smtClean="0"/>
              <a:t> Configurado</a:t>
            </a:r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3200" dirty="0" smtClean="0"/>
          </a:p>
          <a:p>
            <a:pPr marL="357188" indent="-357188">
              <a:spcBef>
                <a:spcPct val="0"/>
              </a:spcBef>
              <a:spcAft>
                <a:spcPts val="600"/>
              </a:spcAft>
              <a:buFont typeface="Monotype Sorts"/>
              <a:buAutoNum type="arabicPeriod"/>
            </a:pPr>
            <a:endParaRPr lang="es-ES_tradnl" altLang="es-ES" sz="3200" dirty="0"/>
          </a:p>
        </p:txBody>
      </p:sp>
      <p:sp>
        <p:nvSpPr>
          <p:cNvPr id="8" name="object 4"/>
          <p:cNvSpPr txBox="1">
            <a:spLocks/>
          </p:cNvSpPr>
          <p:nvPr/>
        </p:nvSpPr>
        <p:spPr>
          <a:xfrm>
            <a:off x="-13462" y="165938"/>
            <a:ext cx="1221892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3970" algn="ctr">
              <a:spcBef>
                <a:spcPts val="105"/>
              </a:spcBef>
              <a:tabLst>
                <a:tab pos="5323205" algn="l"/>
                <a:tab pos="12205335" algn="l"/>
              </a:tabLst>
            </a:pPr>
            <a:r>
              <a:rPr lang="es-ES" b="1" u="none" kern="0" smtClean="0"/>
              <a:t> </a:t>
            </a:r>
            <a:r>
              <a:rPr lang="es-ES" b="1" u="none" kern="0" spc="-20" smtClean="0"/>
              <a:t>INDICE	</a:t>
            </a:r>
            <a:endParaRPr lang="es-ES" b="1" u="none" kern="0" spc="-20" dirty="0"/>
          </a:p>
        </p:txBody>
      </p:sp>
    </p:spTree>
    <p:extLst>
      <p:ext uri="{BB962C8B-B14F-4D97-AF65-F5344CB8AC3E}">
        <p14:creationId xmlns:p14="http://schemas.microsoft.com/office/powerpoint/2010/main" val="296220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600" y="1447801"/>
            <a:ext cx="6200166" cy="5019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dirty="0" smtClean="0"/>
              <a:t>EJEMPLO “TABLA”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79145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19200"/>
            <a:ext cx="7315200" cy="541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spc="-5" dirty="0" smtClean="0"/>
              <a:t>EJEMPLO </a:t>
            </a:r>
            <a:r>
              <a:rPr lang="es-ES" sz="4400" spc="-35" dirty="0" smtClean="0"/>
              <a:t>“TABLA”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7981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752600"/>
            <a:ext cx="8229599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spc="-5" dirty="0" smtClean="0"/>
              <a:t>EJEMPLO</a:t>
            </a:r>
            <a:r>
              <a:rPr lang="es-ES" sz="4400" spc="-45" dirty="0" smtClean="0"/>
              <a:t> </a:t>
            </a:r>
            <a:r>
              <a:rPr lang="es-ES" sz="4400" spc="-35" dirty="0"/>
              <a:t>“</a:t>
            </a:r>
            <a:r>
              <a:rPr lang="es-ES" sz="4400" spc="-35" dirty="0" smtClean="0"/>
              <a:t>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66588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1" y="1676400"/>
            <a:ext cx="7158000" cy="3903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7</a:t>
            </a:r>
            <a:r>
              <a:rPr lang="es-ES" sz="4400" dirty="0" smtClean="0"/>
              <a:t>. </a:t>
            </a:r>
            <a:r>
              <a:rPr lang="es-ES" sz="4400" spc="-5" dirty="0" smtClean="0"/>
              <a:t>EJEMPLO</a:t>
            </a:r>
            <a:r>
              <a:rPr lang="es-ES" sz="4400" spc="-45" dirty="0" smtClean="0"/>
              <a:t> </a:t>
            </a:r>
            <a:r>
              <a:rPr lang="es-ES" sz="4400" spc="-35" dirty="0"/>
              <a:t>“</a:t>
            </a:r>
            <a:r>
              <a:rPr lang="es-ES" sz="4400" spc="-35" dirty="0" smtClean="0"/>
              <a:t>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809887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048000"/>
            <a:ext cx="6248400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62600" y="1371600"/>
            <a:ext cx="5791200" cy="1676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7. </a:t>
            </a:r>
            <a:r>
              <a:rPr lang="es-ES" sz="4400" spc="-5" dirty="0" smtClean="0"/>
              <a:t>EJEMPLO </a:t>
            </a:r>
            <a:r>
              <a:rPr lang="es-ES" sz="4400" spc="-35" dirty="0" smtClean="0"/>
              <a:t>“TABLA”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14437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43000" y="1371600"/>
            <a:ext cx="9829800" cy="77585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spcBef>
                <a:spcPts val="600"/>
              </a:spcBef>
            </a:pPr>
            <a:r>
              <a:rPr sz="2400" spc="-10" dirty="0">
                <a:latin typeface="Arial MT"/>
                <a:cs typeface="Arial MT"/>
              </a:rPr>
              <a:t>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poden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establir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relacions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entre</a:t>
            </a:r>
            <a:r>
              <a:rPr sz="2400" dirty="0">
                <a:latin typeface="Arial MT"/>
                <a:cs typeface="Arial MT"/>
              </a:rPr>
              <a:t> si.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fet,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vegades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és </a:t>
            </a:r>
            <a:r>
              <a:rPr sz="2400" spc="-484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imprescindible </a:t>
            </a:r>
            <a:r>
              <a:rPr sz="2400" spc="-10" dirty="0">
                <a:latin typeface="Arial MT"/>
                <a:cs typeface="Arial MT"/>
              </a:rPr>
              <a:t>per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10" dirty="0">
                <a:latin typeface="Arial MT"/>
                <a:cs typeface="Arial MT"/>
              </a:rPr>
              <a:t>tenir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bona</a:t>
            </a:r>
            <a:r>
              <a:rPr sz="2400" spc="-5" dirty="0">
                <a:latin typeface="Arial MT"/>
                <a:cs typeface="Arial MT"/>
              </a:rPr>
              <a:t> solució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 </a:t>
            </a:r>
            <a:r>
              <a:rPr sz="2400" spc="-5" dirty="0">
                <a:latin typeface="Arial MT"/>
                <a:cs typeface="Arial MT"/>
              </a:rPr>
              <a:t>un </a:t>
            </a:r>
            <a:r>
              <a:rPr sz="2400" spc="-10" dirty="0">
                <a:latin typeface="Arial MT"/>
                <a:cs typeface="Arial MT"/>
              </a:rPr>
              <a:t>problema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concret.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1400" y="2790000"/>
            <a:ext cx="43434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Plantejar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</a:t>
            </a:r>
            <a:r>
              <a:rPr sz="2400" dirty="0">
                <a:latin typeface="Arial MT"/>
                <a:cs typeface="Arial MT"/>
              </a:rPr>
              <a:t> classe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Pagina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que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inclogui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objectes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classe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Capçalera, Cos </a:t>
            </a:r>
            <a:r>
              <a:rPr sz="2400" dirty="0">
                <a:latin typeface="Arial MT"/>
                <a:cs typeface="Arial MT"/>
              </a:rPr>
              <a:t>i </a:t>
            </a:r>
            <a:r>
              <a:rPr sz="2400" spc="-5" dirty="0">
                <a:latin typeface="Arial MT"/>
                <a:cs typeface="Arial MT"/>
              </a:rPr>
              <a:t>Peu. Capçalera </a:t>
            </a:r>
            <a:r>
              <a:rPr sz="2400" dirty="0">
                <a:latin typeface="Arial MT"/>
                <a:cs typeface="Arial MT"/>
              </a:rPr>
              <a:t>i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Peu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han</a:t>
            </a:r>
            <a:r>
              <a:rPr sz="2400" dirty="0">
                <a:latin typeface="Arial MT"/>
                <a:cs typeface="Arial MT"/>
              </a:rPr>
              <a:t> de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tenir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 err="1">
                <a:latin typeface="Arial MT"/>
                <a:cs typeface="Arial MT"/>
              </a:rPr>
              <a:t>atribut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on</a:t>
            </a:r>
            <a:r>
              <a:rPr sz="2400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s’enmagatzemi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</a:t>
            </a:r>
            <a:r>
              <a:rPr sz="2400" dirty="0">
                <a:latin typeface="Arial MT"/>
                <a:cs typeface="Arial MT"/>
              </a:rPr>
              <a:t> text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mostrar.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</a:t>
            </a:r>
            <a:r>
              <a:rPr sz="2400" dirty="0">
                <a:latin typeface="Arial MT"/>
                <a:cs typeface="Arial MT"/>
              </a:rPr>
              <a:t> classe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tenir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atributo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tipus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i="1" spc="-5" dirty="0">
                <a:latin typeface="Arial"/>
                <a:cs typeface="Arial"/>
              </a:rPr>
              <a:t>array</a:t>
            </a:r>
            <a:r>
              <a:rPr sz="2400" i="1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on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s’enmagatzemin </a:t>
            </a:r>
            <a:r>
              <a:rPr sz="2400" dirty="0">
                <a:latin typeface="Arial MT"/>
                <a:cs typeface="Arial MT"/>
              </a:rPr>
              <a:t>tots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els paràgrafs.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8563" y="2790000"/>
            <a:ext cx="5661837" cy="345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47447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295400"/>
            <a:ext cx="9601200" cy="5171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98135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1"/>
            <a:ext cx="8610601" cy="5019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243415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803" y="1600200"/>
            <a:ext cx="10191597" cy="486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71729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283713"/>
            <a:ext cx="6882600" cy="5369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4843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2000" y="1295400"/>
            <a:ext cx="108966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programació orientada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objectes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és un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paradigma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programació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descomposa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codi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d’una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unitats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anomenades</a:t>
            </a:r>
            <a:r>
              <a:rPr sz="24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objectes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2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objecte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en PHP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és una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entitat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existent</a:t>
            </a:r>
            <a:r>
              <a:rPr sz="2400" spc="40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la memoria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d’un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té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unes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propietats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anomenades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atributs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unes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funcions</a:t>
            </a:r>
            <a:r>
              <a:rPr sz="24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associades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anomenades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mètodes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Aquests </a:t>
            </a:r>
            <a:r>
              <a:rPr sz="2400" b="1" spc="-5" dirty="0">
                <a:latin typeface="Arial" panose="020B0604020202020204" pitchFamily="34" charset="0"/>
                <a:cs typeface="Arial" panose="020B0604020202020204" pitchFamily="34" charset="0"/>
              </a:rPr>
              <a:t>objectes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venen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clases.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realitat,fins ara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hem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utilitzat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classe,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només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tenía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únic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mètode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implícit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executable.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POO: DEFINICION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536841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10629354" cy="3733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8</a:t>
            </a:r>
            <a:r>
              <a:rPr lang="es-ES" sz="4400" dirty="0" smtClean="0"/>
              <a:t>. </a:t>
            </a:r>
            <a:r>
              <a:rPr lang="es-ES" sz="4400" dirty="0" smtClean="0"/>
              <a:t>EJEMPLO “PAGINA”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63361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371600"/>
            <a:ext cx="5478843" cy="11167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914400" y="2819400"/>
            <a:ext cx="11049000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524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Plantejarem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classe Opcion i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altra classe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Menu.</a:t>
            </a:r>
            <a:r>
              <a:rPr sz="28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classe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Opcion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definirà com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atribut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títol, l’enllaç i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color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800" spc="-5" dirty="0" err="1">
                <a:latin typeface="Arial" panose="020B0604020202020204" pitchFamily="34" charset="0"/>
                <a:cs typeface="Arial" panose="020B0604020202020204" pitchFamily="34" charset="0"/>
              </a:rPr>
              <a:t>fons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Els</a:t>
            </a:r>
            <a:r>
              <a:rPr sz="28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mètodes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 implementar seran el constructor i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renderitzador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graficador</a:t>
            </a:r>
            <a:r>
              <a:rPr sz="28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Per altra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banda,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la classe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Menú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administrarà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i="1" spc="-10" dirty="0">
                <a:latin typeface="Arial" panose="020B0604020202020204" pitchFamily="34" charset="0"/>
                <a:cs typeface="Arial" panose="020B0604020202020204" pitchFamily="34" charset="0"/>
              </a:rPr>
              <a:t>array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d’objectes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la classe Opcion i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implementarà mètodes per a inserir objectes Opcion a la classe Menu i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altre per a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renderitzar.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més,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classe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l’indicarem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  <a:r>
              <a:rPr sz="2800" spc="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volem</a:t>
            </a:r>
            <a:r>
              <a:rPr sz="280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orientació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horitzonal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vertical.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fr-FR" sz="4400" spc="-5" dirty="0" smtClean="0"/>
              <a:t>EJEMPLO</a:t>
            </a:r>
            <a:r>
              <a:rPr lang="fr-FR" sz="4400" spc="-15" dirty="0" smtClean="0"/>
              <a:t> </a:t>
            </a:r>
            <a:r>
              <a:rPr lang="fr-FR" sz="4400" spc="-5" dirty="0"/>
              <a:t>“</a:t>
            </a:r>
            <a:r>
              <a:rPr lang="fr-FR" sz="4400" spc="-5" dirty="0" smtClean="0"/>
              <a:t>OBJETOS </a:t>
            </a:r>
            <a:r>
              <a:rPr lang="fr-FR" sz="4400" spc="-5" dirty="0" smtClean="0"/>
              <a:t>A</a:t>
            </a:r>
            <a:r>
              <a:rPr lang="fr-FR" sz="4400" spc="-15" dirty="0" smtClean="0"/>
              <a:t> UN MENU</a:t>
            </a:r>
            <a:r>
              <a:rPr lang="fr-FR" sz="4400" spc="-10" dirty="0" smtClean="0"/>
              <a:t>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5291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219200"/>
            <a:ext cx="10668000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fr-FR" sz="4400" spc="-5" dirty="0" smtClean="0"/>
              <a:t>EJEMPLO</a:t>
            </a:r>
            <a:r>
              <a:rPr lang="fr-FR" sz="4400" spc="-15" dirty="0" smtClean="0"/>
              <a:t> </a:t>
            </a:r>
            <a:r>
              <a:rPr lang="fr-FR" sz="4400" spc="-5" dirty="0"/>
              <a:t>“</a:t>
            </a:r>
            <a:r>
              <a:rPr lang="fr-FR" sz="4400" spc="-5" dirty="0" smtClean="0"/>
              <a:t>OBJETOS </a:t>
            </a:r>
            <a:r>
              <a:rPr lang="fr-FR" sz="4400" spc="-5" dirty="0" smtClean="0"/>
              <a:t>A UN MENU</a:t>
            </a:r>
            <a:r>
              <a:rPr lang="fr-FR" sz="4400" spc="-10" dirty="0" smtClean="0"/>
              <a:t>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77699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371600"/>
            <a:ext cx="7467600" cy="533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fr-FR" sz="4400" spc="-5" dirty="0" smtClean="0"/>
              <a:t>EJEMPLO </a:t>
            </a:r>
            <a:r>
              <a:rPr lang="es-ES" sz="4400" spc="-10" dirty="0"/>
              <a:t> </a:t>
            </a:r>
            <a:r>
              <a:rPr lang="es-ES" sz="4400" spc="-10" dirty="0" smtClean="0"/>
              <a:t>”</a:t>
            </a:r>
            <a:r>
              <a:rPr lang="fr-FR" sz="4400" spc="-5" dirty="0" smtClean="0"/>
              <a:t>OBJETOS </a:t>
            </a:r>
            <a:r>
              <a:rPr lang="fr-FR" sz="4400" spc="-5" dirty="0" smtClean="0"/>
              <a:t>A UN MENU</a:t>
            </a:r>
            <a:r>
              <a:rPr lang="es-ES" sz="4400" spc="-10" dirty="0" smtClean="0"/>
              <a:t>”</a:t>
            </a:r>
            <a:r>
              <a:rPr lang="fr-FR" sz="4400" spc="-5" dirty="0" smtClean="0"/>
              <a:t> 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5428336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408" y="1371600"/>
            <a:ext cx="8813393" cy="4866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es-ES" sz="4400" dirty="0" smtClean="0"/>
              <a:t>EJEMPLO </a:t>
            </a:r>
            <a:r>
              <a:rPr lang="es-ES" sz="4400" dirty="0" smtClean="0"/>
              <a:t>“OBJETOS </a:t>
            </a:r>
            <a:r>
              <a:rPr lang="es-ES" sz="4400" dirty="0" smtClean="0"/>
              <a:t>A UN </a:t>
            </a:r>
            <a:r>
              <a:rPr lang="es-ES" sz="4400" dirty="0" smtClean="0"/>
              <a:t>MENU”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778166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3121201"/>
            <a:ext cx="8764802" cy="33557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53200" y="1219200"/>
            <a:ext cx="4709401" cy="1524000"/>
          </a:xfrm>
          <a:prstGeom prst="rect">
            <a:avLst/>
          </a:prstGeom>
        </p:spPr>
      </p:pic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9</a:t>
            </a:r>
            <a:r>
              <a:rPr lang="es-ES" sz="4400" dirty="0" smtClean="0"/>
              <a:t>. </a:t>
            </a:r>
            <a:r>
              <a:rPr lang="es-ES" sz="4400" dirty="0" smtClean="0"/>
              <a:t>EJEMPLO </a:t>
            </a:r>
            <a:r>
              <a:rPr lang="es-ES" sz="4400" dirty="0" smtClean="0"/>
              <a:t>“OBJETOS </a:t>
            </a:r>
            <a:r>
              <a:rPr lang="es-ES" sz="4400" dirty="0" smtClean="0"/>
              <a:t>A UN </a:t>
            </a:r>
            <a:r>
              <a:rPr lang="es-ES" sz="4400" dirty="0" smtClean="0"/>
              <a:t>MENU”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46282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028223" y="4230372"/>
            <a:ext cx="10439400" cy="15670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42644" algn="l"/>
                <a:tab pos="1445895" algn="l"/>
                <a:tab pos="1859914" algn="l"/>
                <a:tab pos="3097530" algn="l"/>
                <a:tab pos="3750945" algn="l"/>
                <a:tab pos="4163695" algn="l"/>
                <a:tab pos="4704080" algn="l"/>
                <a:tab pos="4914265" algn="l"/>
                <a:tab pos="5327015" algn="l"/>
                <a:tab pos="5981700" algn="l"/>
                <a:tab pos="6724650" algn="l"/>
              </a:tabLst>
            </a:pPr>
            <a:r>
              <a:rPr lang="es-ES" sz="2400" spc="-10" dirty="0" err="1" smtClean="0">
                <a:latin typeface="Arial MT"/>
                <a:cs typeface="Arial MT"/>
              </a:rPr>
              <a:t>D</a:t>
            </a:r>
            <a:r>
              <a:rPr lang="es-ES" sz="2400" spc="-5" dirty="0" err="1" smtClean="0">
                <a:latin typeface="Arial MT"/>
                <a:cs typeface="Arial MT"/>
              </a:rPr>
              <a:t>es</a:t>
            </a:r>
            <a:r>
              <a:rPr lang="es-ES" sz="2400" spc="-15" dirty="0" err="1" smtClean="0">
                <a:latin typeface="Arial MT"/>
                <a:cs typeface="Arial MT"/>
              </a:rPr>
              <a:t>e</a:t>
            </a:r>
            <a:r>
              <a:rPr lang="es-ES" sz="2400" spc="-5" dirty="0" err="1" smtClean="0">
                <a:latin typeface="Arial MT"/>
                <a:cs typeface="Arial MT"/>
              </a:rPr>
              <a:t>nvo</a:t>
            </a:r>
            <a:r>
              <a:rPr lang="es-ES" sz="2400" spc="-10" dirty="0" err="1" smtClean="0">
                <a:latin typeface="Arial MT"/>
                <a:cs typeface="Arial MT"/>
              </a:rPr>
              <a:t>l</a:t>
            </a:r>
            <a:r>
              <a:rPr lang="es-ES" sz="2400" spc="-5" dirty="0" err="1" smtClean="0">
                <a:latin typeface="Arial MT"/>
                <a:cs typeface="Arial MT"/>
              </a:rPr>
              <a:t>u</a:t>
            </a:r>
            <a:r>
              <a:rPr lang="es-ES" sz="2400" spc="-15" dirty="0" err="1" smtClean="0">
                <a:latin typeface="Arial MT"/>
                <a:cs typeface="Arial MT"/>
              </a:rPr>
              <a:t>p</a:t>
            </a:r>
            <a:r>
              <a:rPr lang="es-ES" sz="2400" spc="-5" dirty="0" err="1" smtClean="0">
                <a:latin typeface="Arial MT"/>
                <a:cs typeface="Arial MT"/>
              </a:rPr>
              <a:t>a</a:t>
            </a:r>
            <a:r>
              <a:rPr lang="es-ES" sz="2400" dirty="0" err="1" smtClean="0">
                <a:latin typeface="Arial MT"/>
                <a:cs typeface="Arial MT"/>
              </a:rPr>
              <a:t>r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lang="es-ES" sz="2400" spc="-5" dirty="0" smtClean="0">
                <a:latin typeface="Arial MT"/>
                <a:cs typeface="Arial MT"/>
              </a:rPr>
              <a:t>l</a:t>
            </a:r>
            <a:r>
              <a:rPr lang="es-ES" sz="2400" dirty="0" smtClean="0">
                <a:latin typeface="Arial MT"/>
                <a:cs typeface="Arial MT"/>
              </a:rPr>
              <a:t>a cl</a:t>
            </a:r>
            <a:r>
              <a:rPr lang="es-ES" sz="2400" spc="-15" dirty="0" smtClean="0">
                <a:latin typeface="Arial MT"/>
                <a:cs typeface="Arial MT"/>
              </a:rPr>
              <a:t>a</a:t>
            </a:r>
            <a:r>
              <a:rPr lang="es-ES" sz="2400" dirty="0" smtClean="0">
                <a:latin typeface="Arial MT"/>
                <a:cs typeface="Arial MT"/>
              </a:rPr>
              <a:t>se </a:t>
            </a:r>
            <a:r>
              <a:rPr lang="es-ES" sz="2400" spc="-5" dirty="0" err="1" smtClean="0">
                <a:latin typeface="Arial MT"/>
                <a:cs typeface="Arial MT"/>
              </a:rPr>
              <a:t>C</a:t>
            </a:r>
            <a:r>
              <a:rPr lang="es-ES" sz="2400" spc="-15" dirty="0" err="1" smtClean="0">
                <a:latin typeface="Arial MT"/>
                <a:cs typeface="Arial MT"/>
              </a:rPr>
              <a:t>a</a:t>
            </a:r>
            <a:r>
              <a:rPr lang="es-ES" sz="2400" spc="-5" dirty="0" err="1" smtClean="0">
                <a:latin typeface="Arial MT"/>
                <a:cs typeface="Arial MT"/>
              </a:rPr>
              <a:t>b</a:t>
            </a:r>
            <a:r>
              <a:rPr lang="es-ES" sz="2400" spc="-15" dirty="0" err="1" smtClean="0">
                <a:latin typeface="Arial MT"/>
                <a:cs typeface="Arial MT"/>
              </a:rPr>
              <a:t>e</a:t>
            </a:r>
            <a:r>
              <a:rPr lang="es-ES" sz="2400" dirty="0" err="1" smtClean="0">
                <a:latin typeface="Arial MT"/>
                <a:cs typeface="Arial MT"/>
              </a:rPr>
              <a:t>cera</a:t>
            </a:r>
            <a:r>
              <a:rPr lang="es-ES" sz="2400" spc="-10" dirty="0" err="1" smtClean="0">
                <a:latin typeface="Arial MT"/>
                <a:cs typeface="Arial MT"/>
              </a:rPr>
              <a:t>D</a:t>
            </a:r>
            <a:r>
              <a:rPr lang="es-ES" sz="2400" spc="-5" dirty="0" err="1" smtClean="0">
                <a:latin typeface="Arial MT"/>
                <a:cs typeface="Arial MT"/>
              </a:rPr>
              <a:t>eP</a:t>
            </a:r>
            <a:r>
              <a:rPr lang="es-ES" sz="2400" spc="-15" dirty="0" err="1" smtClean="0">
                <a:latin typeface="Arial MT"/>
                <a:cs typeface="Arial MT"/>
              </a:rPr>
              <a:t>a</a:t>
            </a:r>
            <a:r>
              <a:rPr lang="es-ES" sz="2400" spc="-5" dirty="0" err="1" smtClean="0">
                <a:latin typeface="Arial MT"/>
                <a:cs typeface="Arial MT"/>
              </a:rPr>
              <a:t>gi</a:t>
            </a:r>
            <a:r>
              <a:rPr lang="es-ES" sz="2400" spc="-15" dirty="0" err="1" smtClean="0">
                <a:latin typeface="Arial MT"/>
                <a:cs typeface="Arial MT"/>
              </a:rPr>
              <a:t>n</a:t>
            </a:r>
            <a:r>
              <a:rPr lang="es-ES" sz="2400" spc="-5" dirty="0" err="1" smtClean="0">
                <a:latin typeface="Arial MT"/>
                <a:cs typeface="Arial MT"/>
              </a:rPr>
              <a:t>a</a:t>
            </a:r>
            <a:r>
              <a:rPr lang="es-ES" sz="2400" dirty="0" smtClean="0">
                <a:latin typeface="Arial MT"/>
                <a:cs typeface="Arial MT"/>
              </a:rPr>
              <a:t>, </a:t>
            </a:r>
            <a:r>
              <a:rPr lang="es-ES" sz="2400" spc="-5" dirty="0" smtClean="0">
                <a:latin typeface="Arial MT"/>
                <a:cs typeface="Arial MT"/>
              </a:rPr>
              <a:t>q</a:t>
            </a:r>
            <a:r>
              <a:rPr lang="es-ES" sz="2400" spc="-15" dirty="0" smtClean="0">
                <a:latin typeface="Arial MT"/>
                <a:cs typeface="Arial MT"/>
              </a:rPr>
              <a:t>u</a:t>
            </a:r>
            <a:r>
              <a:rPr lang="es-ES" sz="2400" dirty="0" smtClean="0">
                <a:latin typeface="Arial MT"/>
                <a:cs typeface="Arial MT"/>
              </a:rPr>
              <a:t>e </a:t>
            </a:r>
            <a:r>
              <a:rPr lang="es-ES" sz="2400" spc="-5" dirty="0" err="1" smtClean="0">
                <a:latin typeface="Arial MT"/>
                <a:cs typeface="Arial MT"/>
              </a:rPr>
              <a:t>e</a:t>
            </a:r>
            <a:r>
              <a:rPr lang="es-ES" sz="2400" spc="-15" dirty="0" err="1" smtClean="0">
                <a:latin typeface="Arial MT"/>
                <a:cs typeface="Arial MT"/>
              </a:rPr>
              <a:t>n</a:t>
            </a:r>
            <a:r>
              <a:rPr lang="es-ES" sz="2400" dirty="0" err="1" smtClean="0">
                <a:latin typeface="Arial MT"/>
                <a:cs typeface="Arial MT"/>
              </a:rPr>
              <a:t>s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lang="es-ES" sz="2400" spc="5" dirty="0" err="1" smtClean="0">
                <a:latin typeface="Arial MT"/>
                <a:cs typeface="Arial MT"/>
              </a:rPr>
              <a:t>m</a:t>
            </a:r>
            <a:r>
              <a:rPr lang="es-ES" sz="2400" spc="-15" dirty="0" err="1" smtClean="0">
                <a:latin typeface="Arial MT"/>
                <a:cs typeface="Arial MT"/>
              </a:rPr>
              <a:t>o</a:t>
            </a:r>
            <a:r>
              <a:rPr lang="es-ES" sz="2400" dirty="0" err="1" smtClean="0">
                <a:latin typeface="Arial MT"/>
                <a:cs typeface="Arial MT"/>
              </a:rPr>
              <a:t>s</a:t>
            </a:r>
            <a:r>
              <a:rPr lang="es-ES" sz="2400" spc="5" dirty="0" err="1" smtClean="0">
                <a:latin typeface="Arial MT"/>
                <a:cs typeface="Arial MT"/>
              </a:rPr>
              <a:t>t</a:t>
            </a:r>
            <a:r>
              <a:rPr lang="es-ES" sz="2400" dirty="0" err="1" smtClean="0">
                <a:latin typeface="Arial MT"/>
                <a:cs typeface="Arial MT"/>
              </a:rPr>
              <a:t>r</a:t>
            </a:r>
            <a:r>
              <a:rPr lang="es-ES" sz="2400" spc="-15" dirty="0" err="1" smtClean="0">
                <a:latin typeface="Arial MT"/>
                <a:cs typeface="Arial MT"/>
              </a:rPr>
              <a:t>a</a:t>
            </a:r>
            <a:r>
              <a:rPr lang="es-ES" sz="2400" dirty="0" err="1" smtClean="0">
                <a:latin typeface="Arial MT"/>
                <a:cs typeface="Arial MT"/>
              </a:rPr>
              <a:t>rà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lang="es-ES" sz="2400" spc="-15" dirty="0" smtClean="0">
                <a:latin typeface="Arial MT"/>
                <a:cs typeface="Arial MT"/>
              </a:rPr>
              <a:t>u</a:t>
            </a:r>
            <a:r>
              <a:rPr lang="es-ES" sz="2400" dirty="0" smtClean="0">
                <a:latin typeface="Arial MT"/>
                <a:cs typeface="Arial MT"/>
              </a:rPr>
              <a:t>n </a:t>
            </a:r>
            <a:r>
              <a:rPr lang="es-ES" sz="2400" spc="5" dirty="0" err="1" smtClean="0">
                <a:latin typeface="Arial MT"/>
                <a:cs typeface="Arial MT"/>
              </a:rPr>
              <a:t>t</a:t>
            </a:r>
            <a:r>
              <a:rPr lang="es-ES" sz="2400" spc="-5" dirty="0" err="1" smtClean="0">
                <a:latin typeface="Arial MT"/>
                <a:cs typeface="Arial MT"/>
              </a:rPr>
              <a:t>ítol</a:t>
            </a:r>
            <a:r>
              <a:rPr lang="es-ES" sz="2400" spc="-5" dirty="0" smtClean="0">
                <a:latin typeface="Arial MT"/>
                <a:cs typeface="Arial MT"/>
              </a:rPr>
              <a:t> </a:t>
            </a:r>
            <a:r>
              <a:rPr sz="2400" spc="-15" dirty="0" err="1" smtClean="0">
                <a:latin typeface="Arial MT"/>
                <a:cs typeface="Arial MT"/>
              </a:rPr>
              <a:t>a</a:t>
            </a:r>
            <a:r>
              <a:rPr sz="2400" spc="-5" dirty="0" err="1" smtClean="0">
                <a:latin typeface="Arial MT"/>
                <a:cs typeface="Arial MT"/>
              </a:rPr>
              <a:t>l</a:t>
            </a:r>
            <a:r>
              <a:rPr sz="2400" spc="-10" dirty="0" err="1" smtClean="0">
                <a:latin typeface="Arial MT"/>
                <a:cs typeface="Arial MT"/>
              </a:rPr>
              <a:t>i</a:t>
            </a:r>
            <a:r>
              <a:rPr sz="2400" spc="-5" dirty="0" err="1" smtClean="0">
                <a:latin typeface="Arial MT"/>
                <a:cs typeface="Arial MT"/>
              </a:rPr>
              <a:t>ne</a:t>
            </a:r>
            <a:r>
              <a:rPr sz="2400" spc="-15" dirty="0" err="1" smtClean="0">
                <a:latin typeface="Arial MT"/>
                <a:cs typeface="Arial MT"/>
              </a:rPr>
              <a:t>a</a:t>
            </a:r>
            <a:r>
              <a:rPr sz="2400" dirty="0" err="1" smtClean="0">
                <a:latin typeface="Arial MT"/>
                <a:cs typeface="Arial MT"/>
              </a:rPr>
              <a:t>t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a</a:t>
            </a:r>
            <a:r>
              <a:rPr sz="2400" spc="-10" dirty="0" err="1" smtClean="0">
                <a:latin typeface="Arial MT"/>
                <a:cs typeface="Arial MT"/>
              </a:rPr>
              <a:t>m</a:t>
            </a:r>
            <a:r>
              <a:rPr sz="2400" dirty="0" err="1" smtClean="0">
                <a:latin typeface="Arial MT"/>
                <a:cs typeface="Arial MT"/>
              </a:rPr>
              <a:t>b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u</a:t>
            </a:r>
            <a:r>
              <a:rPr sz="2400" dirty="0" smtClean="0">
                <a:latin typeface="Arial MT"/>
                <a:cs typeface="Arial MT"/>
              </a:rPr>
              <a:t>n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5" dirty="0" err="1" smtClean="0">
                <a:latin typeface="Arial MT"/>
                <a:cs typeface="Arial MT"/>
              </a:rPr>
              <a:t>d</a:t>
            </a:r>
            <a:r>
              <a:rPr sz="2400" spc="-15" dirty="0" err="1" smtClean="0">
                <a:latin typeface="Arial MT"/>
                <a:cs typeface="Arial MT"/>
              </a:rPr>
              <a:t>e</a:t>
            </a:r>
            <a:r>
              <a:rPr sz="2400" spc="5" dirty="0" err="1" smtClean="0">
                <a:latin typeface="Arial MT"/>
                <a:cs typeface="Arial MT"/>
              </a:rPr>
              <a:t>t</a:t>
            </a:r>
            <a:r>
              <a:rPr sz="2400" spc="-15" dirty="0" err="1" smtClean="0">
                <a:latin typeface="Arial MT"/>
                <a:cs typeface="Arial MT"/>
              </a:rPr>
              <a:t>e</a:t>
            </a:r>
            <a:r>
              <a:rPr sz="2400" dirty="0" err="1" smtClean="0">
                <a:latin typeface="Arial MT"/>
                <a:cs typeface="Arial MT"/>
              </a:rPr>
              <a:t>rmin</a:t>
            </a:r>
            <a:r>
              <a:rPr sz="2400" spc="-15" dirty="0" err="1" smtClean="0">
                <a:latin typeface="Arial MT"/>
                <a:cs typeface="Arial MT"/>
              </a:rPr>
              <a:t>a</a:t>
            </a:r>
            <a:r>
              <a:rPr sz="2400" dirty="0" err="1" smtClean="0">
                <a:latin typeface="Arial MT"/>
                <a:cs typeface="Arial MT"/>
              </a:rPr>
              <a:t>t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dirty="0" smtClean="0">
                <a:latin typeface="Arial MT"/>
                <a:cs typeface="Arial MT"/>
              </a:rPr>
              <a:t>c</a:t>
            </a:r>
            <a:r>
              <a:rPr sz="2400" spc="-15" dirty="0" smtClean="0">
                <a:latin typeface="Arial MT"/>
                <a:cs typeface="Arial MT"/>
              </a:rPr>
              <a:t>o</a:t>
            </a:r>
            <a:r>
              <a:rPr sz="2400" spc="-5" dirty="0" smtClean="0">
                <a:latin typeface="Arial MT"/>
                <a:cs typeface="Arial MT"/>
              </a:rPr>
              <a:t>l</a:t>
            </a:r>
            <a:r>
              <a:rPr sz="2400" spc="-15" dirty="0" smtClean="0">
                <a:latin typeface="Arial MT"/>
                <a:cs typeface="Arial MT"/>
              </a:rPr>
              <a:t>o</a:t>
            </a:r>
            <a:r>
              <a:rPr sz="2400" dirty="0" smtClean="0">
                <a:latin typeface="Arial MT"/>
                <a:cs typeface="Arial MT"/>
              </a:rPr>
              <a:t>r</a:t>
            </a:r>
            <a:r>
              <a:rPr lang="es-ES" sz="2400" dirty="0">
                <a:latin typeface="Arial MT"/>
                <a:cs typeface="Arial MT"/>
              </a:rPr>
              <a:t> </a:t>
            </a:r>
            <a:r>
              <a:rPr sz="2400" spc="-15" dirty="0" smtClean="0">
                <a:latin typeface="Arial MT"/>
                <a:cs typeface="Arial MT"/>
              </a:rPr>
              <a:t>d</a:t>
            </a:r>
            <a:r>
              <a:rPr sz="2400" dirty="0" smtClean="0">
                <a:latin typeface="Arial MT"/>
                <a:cs typeface="Arial MT"/>
              </a:rPr>
              <a:t>e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lang="es-ES" sz="2400" spc="5" dirty="0" smtClean="0">
                <a:latin typeface="Arial MT"/>
                <a:cs typeface="Arial MT"/>
              </a:rPr>
              <a:t>F</a:t>
            </a:r>
            <a:r>
              <a:rPr sz="2400" spc="-15" dirty="0" err="1" smtClean="0">
                <a:latin typeface="Arial MT"/>
                <a:cs typeface="Arial MT"/>
              </a:rPr>
              <a:t>o</a:t>
            </a:r>
            <a:r>
              <a:rPr sz="2400" spc="-5" dirty="0" err="1" smtClean="0">
                <a:latin typeface="Arial MT"/>
                <a:cs typeface="Arial MT"/>
              </a:rPr>
              <a:t>n</a:t>
            </a:r>
            <a:r>
              <a:rPr sz="2400" dirty="0" err="1" smtClean="0">
                <a:latin typeface="Arial MT"/>
                <a:cs typeface="Arial MT"/>
              </a:rPr>
              <a:t>t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sz="2400" dirty="0" err="1" smtClean="0">
                <a:latin typeface="Arial MT"/>
                <a:cs typeface="Arial MT"/>
              </a:rPr>
              <a:t>i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sz="2400" spc="-15" dirty="0" smtClean="0">
                <a:latin typeface="Arial MT"/>
                <a:cs typeface="Arial MT"/>
              </a:rPr>
              <a:t>d</a:t>
            </a:r>
            <a:r>
              <a:rPr sz="2400" dirty="0" smtClean="0">
                <a:latin typeface="Arial MT"/>
                <a:cs typeface="Arial MT"/>
              </a:rPr>
              <a:t>e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sz="2400" spc="5" dirty="0" err="1" smtClean="0">
                <a:latin typeface="Arial MT"/>
                <a:cs typeface="Arial MT"/>
              </a:rPr>
              <a:t>f</a:t>
            </a:r>
            <a:r>
              <a:rPr sz="2400" spc="-15" dirty="0" err="1" smtClean="0">
                <a:latin typeface="Arial MT"/>
                <a:cs typeface="Arial MT"/>
              </a:rPr>
              <a:t>o</a:t>
            </a:r>
            <a:r>
              <a:rPr sz="2400" spc="-5" dirty="0" err="1" smtClean="0">
                <a:latin typeface="Arial MT"/>
                <a:cs typeface="Arial MT"/>
              </a:rPr>
              <a:t>ns</a:t>
            </a:r>
            <a:r>
              <a:rPr sz="2400" dirty="0" smtClean="0">
                <a:latin typeface="Arial MT"/>
                <a:cs typeface="Arial MT"/>
              </a:rPr>
              <a:t>.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</a:p>
          <a:p>
            <a:pPr marL="298450" marR="5080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842644" algn="l"/>
                <a:tab pos="1445895" algn="l"/>
                <a:tab pos="1859914" algn="l"/>
                <a:tab pos="3097530" algn="l"/>
                <a:tab pos="3750945" algn="l"/>
                <a:tab pos="4163695" algn="l"/>
                <a:tab pos="4704080" algn="l"/>
                <a:tab pos="4914265" algn="l"/>
                <a:tab pos="5327015" algn="l"/>
                <a:tab pos="5981700" algn="l"/>
                <a:tab pos="6724650" algn="l"/>
              </a:tabLst>
            </a:pPr>
            <a:r>
              <a:rPr sz="2400" spc="5" dirty="0" err="1" smtClean="0">
                <a:latin typeface="Arial MT"/>
                <a:cs typeface="Arial MT"/>
              </a:rPr>
              <a:t>S</a:t>
            </a:r>
            <a:r>
              <a:rPr sz="2400" spc="-10" dirty="0" err="1" smtClean="0">
                <a:latin typeface="Arial MT"/>
                <a:cs typeface="Arial MT"/>
              </a:rPr>
              <a:t>’</a:t>
            </a:r>
            <a:r>
              <a:rPr sz="2400" spc="-5" dirty="0" err="1" smtClean="0">
                <a:latin typeface="Arial MT"/>
                <a:cs typeface="Arial MT"/>
              </a:rPr>
              <a:t>h</a:t>
            </a:r>
            <a:r>
              <a:rPr sz="2400" spc="-15" dirty="0" err="1" smtClean="0">
                <a:latin typeface="Arial MT"/>
                <a:cs typeface="Arial MT"/>
              </a:rPr>
              <a:t>a</a:t>
            </a:r>
            <a:r>
              <a:rPr sz="2400" dirty="0" err="1" smtClean="0">
                <a:latin typeface="Arial MT"/>
                <a:cs typeface="Arial MT"/>
              </a:rPr>
              <a:t>n</a:t>
            </a:r>
            <a:r>
              <a:rPr lang="es-ES" sz="2400" dirty="0" smtClean="0">
                <a:latin typeface="Arial MT"/>
                <a:cs typeface="Arial MT"/>
              </a:rPr>
              <a:t> </a:t>
            </a:r>
            <a:r>
              <a:rPr sz="2400" spc="-5" dirty="0" smtClean="0">
                <a:latin typeface="Arial MT"/>
                <a:cs typeface="Arial MT"/>
              </a:rPr>
              <a:t>de </a:t>
            </a:r>
            <a:r>
              <a:rPr lang="es-ES" sz="2400" spc="-5" dirty="0" smtClean="0">
                <a:latin typeface="Arial MT"/>
                <a:cs typeface="Arial MT"/>
              </a:rPr>
              <a:t>definir</a:t>
            </a:r>
            <a:r>
              <a:rPr sz="2400" spc="-5" dirty="0" smtClean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paràmetres </a:t>
            </a:r>
            <a:r>
              <a:rPr sz="2400" spc="-10" dirty="0">
                <a:latin typeface="Arial MT"/>
                <a:cs typeface="Arial MT"/>
              </a:rPr>
              <a:t>opcionals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tant </a:t>
            </a:r>
            <a:r>
              <a:rPr sz="2400" spc="-10" dirty="0">
                <a:latin typeface="Arial MT"/>
                <a:cs typeface="Arial MT"/>
              </a:rPr>
              <a:t>pels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colors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l’alineació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del</a:t>
            </a:r>
            <a:r>
              <a:rPr sz="2400" spc="-5" dirty="0">
                <a:latin typeface="Arial MT"/>
                <a:cs typeface="Arial MT"/>
              </a:rPr>
              <a:t> títol.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371600"/>
            <a:ext cx="6874204" cy="2514600"/>
          </a:xfrm>
          <a:prstGeom prst="rect">
            <a:avLst/>
          </a:prstGeom>
        </p:spPr>
      </p:pic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EJEMPLO </a:t>
            </a:r>
            <a:r>
              <a:rPr lang="es-ES" sz="4400" dirty="0" smtClean="0"/>
              <a:t>“HEADER CONFIGURADO”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671191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71600"/>
            <a:ext cx="8841003" cy="5095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EJEMPLO </a:t>
            </a:r>
            <a:r>
              <a:rPr lang="es-ES" sz="4400" dirty="0" smtClean="0"/>
              <a:t>“HEADER CONFIGURADO”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991632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9630600" cy="4677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10. </a:t>
            </a:r>
            <a:r>
              <a:rPr lang="es-ES" sz="4400" dirty="0" smtClean="0"/>
              <a:t>EJEMPLO </a:t>
            </a:r>
            <a:r>
              <a:rPr lang="es-ES" sz="4400" dirty="0" smtClean="0"/>
              <a:t>“HEADER CONFIGURADO”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6336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8200" y="1295400"/>
            <a:ext cx="108966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Aquest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paradigme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senzill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d’entendre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però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la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seva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profunditat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spc="4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efecte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alhora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programar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és ENORME.</a:t>
            </a:r>
          </a:p>
          <a:p>
            <a:pPr marL="342900" indent="-342900"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715" indent="-342900">
              <a:buFont typeface="Arial" panose="020B0604020202020204" pitchFamily="34" charset="0"/>
              <a:buChar char="•"/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Bàsicament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perquè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objecte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aquest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pot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QUALSEVOL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representació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d’una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entitat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mòn</a:t>
            </a:r>
            <a:r>
              <a:rPr sz="24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real.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7620" indent="-342900">
              <a:lnSpc>
                <a:spcPct val="1002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 és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això</a:t>
            </a:r>
            <a:r>
              <a:rPr sz="2400" spc="4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presa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decisions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alhora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generar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més objectes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resoldre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un problema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concret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del mòn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real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serà DECISIVA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ja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marcarà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5" dirty="0">
                <a:latin typeface="Arial" panose="020B0604020202020204" pitchFamily="34" charset="0"/>
                <a:cs typeface="Arial" panose="020B0604020202020204" pitchFamily="34" charset="0"/>
              </a:rPr>
              <a:t>l’estructura(inclús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l’arquitectura)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fem.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1</a:t>
            </a:r>
            <a:r>
              <a:rPr lang="es-ES" sz="4400" dirty="0" smtClean="0"/>
              <a:t>. POO: DEFINICION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0959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676400"/>
            <a:ext cx="7622829" cy="3886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848600" y="4188697"/>
            <a:ext cx="3377020" cy="21260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pc="-5" dirty="0">
                <a:latin typeface="Arial MT"/>
                <a:cs typeface="Arial MT"/>
              </a:rPr>
              <a:t>Un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objecte(instància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d’una </a:t>
            </a:r>
            <a:r>
              <a:rPr dirty="0">
                <a:latin typeface="Arial MT"/>
                <a:cs typeface="Arial MT"/>
              </a:rPr>
              <a:t> classe) sería </a:t>
            </a:r>
            <a:r>
              <a:rPr spc="-5" dirty="0">
                <a:latin typeface="Arial MT"/>
                <a:cs typeface="Arial MT"/>
              </a:rPr>
              <a:t>una representació </a:t>
            </a:r>
            <a:r>
              <a:rPr spc="-375" dirty="0">
                <a:latin typeface="Arial MT"/>
                <a:cs typeface="Arial MT"/>
              </a:rPr>
              <a:t> </a:t>
            </a:r>
            <a:r>
              <a:rPr b="1" spc="-5" dirty="0">
                <a:latin typeface="Arial"/>
                <a:cs typeface="Arial"/>
              </a:rPr>
              <a:t>concreta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spc="-5" dirty="0">
                <a:latin typeface="Arial MT"/>
                <a:cs typeface="Arial MT"/>
              </a:rPr>
              <a:t>d’una entitat </a:t>
            </a:r>
            <a:r>
              <a:rPr dirty="0">
                <a:latin typeface="Arial MT"/>
                <a:cs typeface="Arial MT"/>
              </a:rPr>
              <a:t> </a:t>
            </a:r>
            <a:r>
              <a:rPr b="1" spc="-5" dirty="0">
                <a:latin typeface="Arial"/>
                <a:cs typeface="Arial"/>
              </a:rPr>
              <a:t>abstracta.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dirty="0">
              <a:latin typeface="Arial"/>
              <a:cs typeface="Arial"/>
            </a:endParaRPr>
          </a:p>
          <a:p>
            <a:pPr marL="12700" marR="36830">
              <a:lnSpc>
                <a:spcPct val="93800"/>
              </a:lnSpc>
            </a:pPr>
            <a:r>
              <a:rPr spc="-5" dirty="0">
                <a:latin typeface="Arial MT"/>
                <a:cs typeface="Arial MT"/>
              </a:rPr>
              <a:t>De la</a:t>
            </a:r>
            <a:r>
              <a:rPr dirty="0">
                <a:latin typeface="Arial MT"/>
                <a:cs typeface="Arial MT"/>
              </a:rPr>
              <a:t> classe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b="1" spc="-5" dirty="0">
                <a:latin typeface="Arial"/>
                <a:cs typeface="Arial"/>
              </a:rPr>
              <a:t>pilota</a:t>
            </a:r>
            <a:r>
              <a:rPr b="1" spc="10" dirty="0">
                <a:latin typeface="Arial"/>
                <a:cs typeface="Arial"/>
              </a:rPr>
              <a:t> </a:t>
            </a:r>
            <a:r>
              <a:rPr spc="-5" dirty="0">
                <a:latin typeface="Arial MT"/>
                <a:cs typeface="Arial MT"/>
              </a:rPr>
              <a:t>tenim un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objecte(instància)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que 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representa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una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pilota concreta.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9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 smtClean="0"/>
              <a:t>2</a:t>
            </a:r>
            <a:r>
              <a:rPr lang="es-ES" sz="4400" dirty="0" smtClean="0"/>
              <a:t>. EJEMPLO ENTIDAD PELOTA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41772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984" y="1579500"/>
            <a:ext cx="3151085" cy="384840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" name="object 4"/>
          <p:cNvGrpSpPr/>
          <p:nvPr/>
        </p:nvGrpSpPr>
        <p:grpSpPr>
          <a:xfrm>
            <a:off x="4763999" y="4626001"/>
            <a:ext cx="1800060" cy="108585"/>
            <a:chOff x="3239998" y="4626000"/>
            <a:chExt cx="1800060" cy="108585"/>
          </a:xfrm>
        </p:grpSpPr>
        <p:sp>
          <p:nvSpPr>
            <p:cNvPr id="6" name="object 6"/>
            <p:cNvSpPr/>
            <p:nvPr/>
          </p:nvSpPr>
          <p:spPr>
            <a:xfrm>
              <a:off x="3340798" y="4680000"/>
              <a:ext cx="1699260" cy="0"/>
            </a:xfrm>
            <a:custGeom>
              <a:avLst/>
              <a:gdLst/>
              <a:ahLst/>
              <a:cxnLst/>
              <a:rect l="l" t="t" r="r" b="b"/>
              <a:pathLst>
                <a:path w="1699260">
                  <a:moveTo>
                    <a:pt x="169919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39998" y="4626000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108000" y="0"/>
                  </a:moveTo>
                  <a:lnTo>
                    <a:pt x="0" y="54000"/>
                  </a:lnTo>
                  <a:lnTo>
                    <a:pt x="108000" y="108000"/>
                  </a:lnTo>
                  <a:lnTo>
                    <a:pt x="108000" y="0"/>
                  </a:lnTo>
                  <a:close/>
                </a:path>
              </a:pathLst>
            </a:custGeom>
            <a:solidFill>
              <a:srgbClr val="3364A3"/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655" y="1838570"/>
            <a:ext cx="3867836" cy="11489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object 11"/>
          <p:cNvSpPr txBox="1"/>
          <p:nvPr/>
        </p:nvSpPr>
        <p:spPr>
          <a:xfrm>
            <a:off x="6663055" y="3242489"/>
            <a:ext cx="3442970" cy="8362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700"/>
              </a:lnSpc>
              <a:spcBef>
                <a:spcPts val="204"/>
              </a:spcBef>
            </a:pPr>
            <a:r>
              <a:rPr sz="1400" spc="-5" dirty="0">
                <a:latin typeface="Arial MT"/>
                <a:cs typeface="Arial MT"/>
              </a:rPr>
              <a:t>Aqui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creem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dirty="0">
                <a:latin typeface="Arial MT"/>
                <a:cs typeface="Arial MT"/>
              </a:rPr>
              <a:t> clase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representa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informació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relativa</a:t>
            </a:r>
            <a:r>
              <a:rPr sz="1400" dirty="0">
                <a:latin typeface="Arial MT"/>
                <a:cs typeface="Arial MT"/>
              </a:rPr>
              <a:t> 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una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Persona. </a:t>
            </a:r>
            <a:r>
              <a:rPr sz="1400" spc="-35" dirty="0">
                <a:latin typeface="Arial MT"/>
                <a:cs typeface="Arial MT"/>
              </a:rPr>
              <a:t>Tenim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atribut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nombre</a:t>
            </a:r>
            <a:r>
              <a:rPr sz="1400" b="1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mètodes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inicialitzar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l’objecte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imprimir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nom</a:t>
            </a:r>
            <a:r>
              <a:rPr sz="1400" spc="-5" dirty="0" smtClean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63999" y="4826165"/>
            <a:ext cx="2340508" cy="1114093"/>
            <a:chOff x="3239998" y="4826165"/>
            <a:chExt cx="2340508" cy="1114093"/>
          </a:xfrm>
        </p:grpSpPr>
        <p:sp>
          <p:nvSpPr>
            <p:cNvPr id="13" name="object 13"/>
            <p:cNvSpPr/>
            <p:nvPr/>
          </p:nvSpPr>
          <p:spPr>
            <a:xfrm>
              <a:off x="3699001" y="4877993"/>
              <a:ext cx="1881505" cy="342265"/>
            </a:xfrm>
            <a:custGeom>
              <a:avLst/>
              <a:gdLst/>
              <a:ahLst/>
              <a:cxnLst/>
              <a:rect l="l" t="t" r="r" b="b"/>
              <a:pathLst>
                <a:path w="1881504" h="342264">
                  <a:moveTo>
                    <a:pt x="1880997" y="34201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0005" y="4826165"/>
              <a:ext cx="116205" cy="106680"/>
            </a:xfrm>
            <a:custGeom>
              <a:avLst/>
              <a:gdLst/>
              <a:ahLst/>
              <a:cxnLst/>
              <a:rect l="l" t="t" r="r" b="b"/>
              <a:pathLst>
                <a:path w="116204" h="106679">
                  <a:moveTo>
                    <a:pt x="115912" y="0"/>
                  </a:moveTo>
                  <a:lnTo>
                    <a:pt x="0" y="33832"/>
                  </a:lnTo>
                  <a:lnTo>
                    <a:pt x="96469" y="106197"/>
                  </a:lnTo>
                  <a:lnTo>
                    <a:pt x="115912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3241" y="5027764"/>
              <a:ext cx="2247265" cy="912494"/>
            </a:xfrm>
            <a:custGeom>
              <a:avLst/>
              <a:gdLst/>
              <a:ahLst/>
              <a:cxnLst/>
              <a:rect l="l" t="t" r="r" b="b"/>
              <a:pathLst>
                <a:path w="2247265" h="912495">
                  <a:moveTo>
                    <a:pt x="2246757" y="91224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39998" y="4980597"/>
              <a:ext cx="120650" cy="100330"/>
            </a:xfrm>
            <a:custGeom>
              <a:avLst/>
              <a:gdLst/>
              <a:ahLst/>
              <a:cxnLst/>
              <a:rect l="l" t="t" r="r" b="b"/>
              <a:pathLst>
                <a:path w="120650" h="100329">
                  <a:moveTo>
                    <a:pt x="120243" y="0"/>
                  </a:moveTo>
                  <a:lnTo>
                    <a:pt x="0" y="9359"/>
                  </a:lnTo>
                  <a:lnTo>
                    <a:pt x="79921" y="100088"/>
                  </a:lnTo>
                  <a:lnTo>
                    <a:pt x="120243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182015" y="5106504"/>
            <a:ext cx="2486660" cy="4417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2700" marR="5080">
              <a:lnSpc>
                <a:spcPts val="1570"/>
              </a:lnSpc>
              <a:spcBef>
                <a:spcPts val="244"/>
              </a:spcBef>
            </a:pPr>
            <a:r>
              <a:rPr sz="1400" spc="-5" dirty="0">
                <a:latin typeface="Arial MT"/>
                <a:cs typeface="Arial MT"/>
              </a:rPr>
              <a:t>La inicialitzem,en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aquest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cas,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donem nom</a:t>
            </a:r>
            <a:r>
              <a:rPr sz="1400" spc="-5" dirty="0" smtClean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44002" y="5039996"/>
            <a:ext cx="1080134" cy="720013"/>
            <a:chOff x="720001" y="5039995"/>
            <a:chExt cx="1080134" cy="720013"/>
          </a:xfrm>
        </p:grpSpPr>
        <p:sp>
          <p:nvSpPr>
            <p:cNvPr id="21" name="object 21"/>
            <p:cNvSpPr/>
            <p:nvPr/>
          </p:nvSpPr>
          <p:spPr>
            <a:xfrm>
              <a:off x="720001" y="5095798"/>
              <a:ext cx="996315" cy="664210"/>
            </a:xfrm>
            <a:custGeom>
              <a:avLst/>
              <a:gdLst/>
              <a:ahLst/>
              <a:cxnLst/>
              <a:rect l="l" t="t" r="r" b="b"/>
              <a:pathLst>
                <a:path w="996314" h="664210">
                  <a:moveTo>
                    <a:pt x="0" y="664197"/>
                  </a:moveTo>
                  <a:lnTo>
                    <a:pt x="996124" y="0"/>
                  </a:lnTo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0121" y="5039995"/>
              <a:ext cx="120014" cy="104775"/>
            </a:xfrm>
            <a:custGeom>
              <a:avLst/>
              <a:gdLst/>
              <a:ahLst/>
              <a:cxnLst/>
              <a:rect l="l" t="t" r="r" b="b"/>
              <a:pathLst>
                <a:path w="120014" h="104775">
                  <a:moveTo>
                    <a:pt x="119875" y="0"/>
                  </a:moveTo>
                  <a:lnTo>
                    <a:pt x="0" y="15125"/>
                  </a:lnTo>
                  <a:lnTo>
                    <a:pt x="60121" y="104762"/>
                  </a:lnTo>
                  <a:lnTo>
                    <a:pt x="119875" y="0"/>
                  </a:lnTo>
                  <a:close/>
                </a:path>
              </a:pathLst>
            </a:custGeom>
            <a:solidFill>
              <a:srgbClr val="3364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33400" y="5900004"/>
            <a:ext cx="1875712" cy="4405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spc="-5" dirty="0">
                <a:latin typeface="Arial MT"/>
                <a:cs typeface="Arial MT"/>
              </a:rPr>
              <a:t>Mateix procés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però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 err="1">
                <a:latin typeface="Arial MT"/>
                <a:cs typeface="Arial MT"/>
              </a:rPr>
              <a:t>amb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 err="1" smtClean="0">
                <a:latin typeface="Arial MT"/>
                <a:cs typeface="Arial MT"/>
              </a:rPr>
              <a:t>diferent</a:t>
            </a:r>
            <a:r>
              <a:rPr lang="es-ES" sz="1400" spc="-5" dirty="0">
                <a:latin typeface="Arial MT"/>
                <a:cs typeface="Arial MT"/>
              </a:rPr>
              <a:t> persona</a:t>
            </a:r>
            <a:r>
              <a:rPr lang="es-ES" sz="1400" spc="-60" dirty="0">
                <a:latin typeface="Arial MT"/>
                <a:cs typeface="Arial MT"/>
              </a:rPr>
              <a:t> 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27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2. EJEMPLO ENTIDAD PELOTA</a:t>
            </a:r>
            <a:endParaRPr lang="es-ES" sz="4400" dirty="0"/>
          </a:p>
        </p:txBody>
      </p:sp>
      <p:sp>
        <p:nvSpPr>
          <p:cNvPr id="3" name="Rectángulo 2"/>
          <p:cNvSpPr/>
          <p:nvPr/>
        </p:nvSpPr>
        <p:spPr>
          <a:xfrm>
            <a:off x="6858000" y="4301902"/>
            <a:ext cx="3648875" cy="5027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285115">
              <a:lnSpc>
                <a:spcPts val="1570"/>
              </a:lnSpc>
            </a:pPr>
            <a:r>
              <a:rPr lang="es-ES" sz="1400" spc="-5" dirty="0" err="1" smtClean="0">
                <a:latin typeface="Arial MT"/>
                <a:cs typeface="Arial MT"/>
              </a:rPr>
              <a:t>Instanciem</a:t>
            </a:r>
            <a:r>
              <a:rPr lang="es-ES" sz="1400" spc="-5" dirty="0" smtClean="0">
                <a:latin typeface="Arial MT"/>
                <a:cs typeface="Arial MT"/>
              </a:rPr>
              <a:t>(</a:t>
            </a:r>
            <a:r>
              <a:rPr lang="es-ES" sz="1400" spc="-5" dirty="0" err="1" smtClean="0">
                <a:latin typeface="Arial MT"/>
                <a:cs typeface="Arial MT"/>
              </a:rPr>
              <a:t>creem</a:t>
            </a:r>
            <a:r>
              <a:rPr lang="es-ES" sz="1400" dirty="0" smtClean="0">
                <a:latin typeface="Arial MT"/>
                <a:cs typeface="Arial MT"/>
              </a:rPr>
              <a:t> </a:t>
            </a:r>
            <a:r>
              <a:rPr lang="es-ES" sz="1400" spc="-5" dirty="0">
                <a:latin typeface="Arial MT"/>
                <a:cs typeface="Arial MT"/>
              </a:rPr>
              <a:t>un </a:t>
            </a:r>
            <a:r>
              <a:rPr lang="es-ES" sz="1400" spc="-5" dirty="0" err="1">
                <a:latin typeface="Arial MT"/>
                <a:cs typeface="Arial MT"/>
              </a:rPr>
              <a:t>objecte</a:t>
            </a:r>
            <a:r>
              <a:rPr lang="es-ES" sz="1400" spc="-5" dirty="0">
                <a:latin typeface="Arial MT"/>
                <a:cs typeface="Arial MT"/>
              </a:rPr>
              <a:t>)</a:t>
            </a:r>
            <a:r>
              <a:rPr lang="es-ES" sz="1400" dirty="0">
                <a:latin typeface="Arial MT"/>
                <a:cs typeface="Arial MT"/>
              </a:rPr>
              <a:t> </a:t>
            </a:r>
            <a:r>
              <a:rPr lang="es-ES" sz="1400" spc="-5" dirty="0">
                <a:latin typeface="Arial MT"/>
                <a:cs typeface="Arial MT"/>
              </a:rPr>
              <a:t>de </a:t>
            </a:r>
            <a:r>
              <a:rPr lang="es-ES" sz="1400" spc="-370" dirty="0">
                <a:latin typeface="Arial MT"/>
                <a:cs typeface="Arial MT"/>
              </a:rPr>
              <a:t> </a:t>
            </a:r>
            <a:r>
              <a:rPr lang="es-ES" sz="1400" spc="-5" dirty="0">
                <a:latin typeface="Arial MT"/>
                <a:cs typeface="Arial MT"/>
              </a:rPr>
              <a:t>la</a:t>
            </a:r>
            <a:r>
              <a:rPr lang="es-ES" sz="1400" dirty="0">
                <a:latin typeface="Arial MT"/>
                <a:cs typeface="Arial MT"/>
              </a:rPr>
              <a:t> </a:t>
            </a:r>
            <a:r>
              <a:rPr lang="es-ES" sz="1400" dirty="0" err="1">
                <a:latin typeface="Arial MT"/>
                <a:cs typeface="Arial MT"/>
              </a:rPr>
              <a:t>classe</a:t>
            </a:r>
            <a:r>
              <a:rPr lang="es-ES" sz="1400" spc="5" dirty="0">
                <a:latin typeface="Arial MT"/>
                <a:cs typeface="Arial MT"/>
              </a:rPr>
              <a:t> </a:t>
            </a:r>
            <a:r>
              <a:rPr lang="es-ES" sz="1400" spc="-5" dirty="0">
                <a:latin typeface="Arial MT"/>
                <a:cs typeface="Arial MT"/>
              </a:rPr>
              <a:t>Persona</a:t>
            </a:r>
            <a:endParaRPr lang="es-ES" sz="1400" dirty="0">
              <a:latin typeface="Arial MT"/>
              <a:cs typeface="Arial MT"/>
            </a:endParaRPr>
          </a:p>
        </p:txBody>
      </p:sp>
      <p:sp>
        <p:nvSpPr>
          <p:cNvPr id="28" name="object 19"/>
          <p:cNvSpPr txBox="1"/>
          <p:nvPr/>
        </p:nvSpPr>
        <p:spPr>
          <a:xfrm>
            <a:off x="7230407" y="5759640"/>
            <a:ext cx="2486660" cy="4417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12700" marR="427355">
              <a:lnSpc>
                <a:spcPts val="1570"/>
              </a:lnSpc>
              <a:spcBef>
                <a:spcPts val="1110"/>
              </a:spcBef>
            </a:pPr>
            <a:r>
              <a:rPr sz="1400" spc="-5" dirty="0" err="1" smtClean="0">
                <a:latin typeface="Arial MT"/>
                <a:cs typeface="Arial MT"/>
              </a:rPr>
              <a:t>Imprimim</a:t>
            </a:r>
            <a:r>
              <a:rPr sz="1400" spc="-5" dirty="0" smtClean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 nom d’aquest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persona </a:t>
            </a:r>
            <a:r>
              <a:rPr sz="1400" dirty="0">
                <a:latin typeface="Arial MT"/>
                <a:cs typeface="Arial MT"/>
              </a:rPr>
              <a:t>concreta</a:t>
            </a:r>
          </a:p>
        </p:txBody>
      </p:sp>
    </p:spTree>
    <p:extLst>
      <p:ext uri="{BB962C8B-B14F-4D97-AF65-F5344CB8AC3E}">
        <p14:creationId xmlns:p14="http://schemas.microsoft.com/office/powerpoint/2010/main" val="62352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524000"/>
            <a:ext cx="6926275" cy="493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bject 6"/>
          <p:cNvSpPr txBox="1"/>
          <p:nvPr/>
        </p:nvSpPr>
        <p:spPr>
          <a:xfrm>
            <a:off x="8905492" y="2880004"/>
            <a:ext cx="3057908" cy="2456312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2400" spc="-5" dirty="0">
                <a:latin typeface="Arial MT"/>
                <a:cs typeface="Arial MT"/>
              </a:rPr>
              <a:t>Aquesta és “només”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una idea de </a:t>
            </a:r>
            <a:r>
              <a:rPr sz="2400" dirty="0">
                <a:latin typeface="Arial MT"/>
                <a:cs typeface="Arial MT"/>
              </a:rPr>
              <a:t>classe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persona.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implementacions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dependran de les </a:t>
            </a:r>
            <a:r>
              <a:rPr sz="2400" dirty="0">
                <a:latin typeface="Arial MT"/>
                <a:cs typeface="Arial MT"/>
              </a:rPr>
              <a:t> necessitats </a:t>
            </a:r>
            <a:r>
              <a:rPr sz="2400" spc="-5" dirty="0">
                <a:latin typeface="Arial MT"/>
                <a:cs typeface="Arial MT"/>
              </a:rPr>
              <a:t>del </a:t>
            </a:r>
            <a:r>
              <a:rPr sz="2400" dirty="0">
                <a:latin typeface="Arial MT"/>
                <a:cs typeface="Arial MT"/>
              </a:rPr>
              <a:t> software</a:t>
            </a:r>
          </a:p>
        </p:txBody>
      </p:sp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</a:t>
            </a:r>
            <a:r>
              <a:rPr lang="es-ES" sz="4400" dirty="0" smtClean="0"/>
              <a:t>. </a:t>
            </a:r>
            <a:r>
              <a:rPr lang="es-ES" sz="4400" dirty="0" smtClean="0"/>
              <a:t>EJEMPLO CLASE PERSONA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9768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192718"/>
            <a:ext cx="77380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u="none" spc="-5" dirty="0" err="1" smtClean="0"/>
              <a:t>Instancian</a:t>
            </a:r>
            <a:r>
              <a:rPr lang="es-ES" sz="3600" b="1" u="none" spc="-5" dirty="0" smtClean="0"/>
              <a:t>do</a:t>
            </a:r>
            <a:r>
              <a:rPr sz="3600" b="1" u="none" spc="-15" dirty="0" smtClean="0"/>
              <a:t> </a:t>
            </a:r>
            <a:r>
              <a:rPr sz="3600" b="1" u="none" dirty="0"/>
              <a:t>la</a:t>
            </a:r>
            <a:r>
              <a:rPr sz="3600" b="1" u="none" spc="-15" dirty="0"/>
              <a:t> </a:t>
            </a:r>
            <a:r>
              <a:rPr sz="3600" b="1" u="none" spc="-5" dirty="0" err="1" smtClean="0"/>
              <a:t>clase</a:t>
            </a:r>
            <a:r>
              <a:rPr sz="3600" b="1" u="none" spc="-20" dirty="0" smtClean="0"/>
              <a:t> </a:t>
            </a:r>
            <a:r>
              <a:rPr sz="3600" b="1" u="none" spc="-10" dirty="0" smtClean="0"/>
              <a:t>persona</a:t>
            </a:r>
            <a:endParaRPr sz="3600" b="1" u="none"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8620939" y="2895739"/>
            <a:ext cx="3266261" cy="2109166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ct val="93600"/>
              </a:lnSpc>
              <a:spcBef>
                <a:spcPts val="204"/>
              </a:spcBef>
            </a:pPr>
            <a:r>
              <a:rPr sz="2400" spc="-5" dirty="0">
                <a:latin typeface="Arial MT"/>
                <a:cs typeface="Arial MT"/>
              </a:rPr>
              <a:t>Aqui fem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ús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implementació de la </a:t>
            </a:r>
            <a:r>
              <a:rPr sz="2400" spc="-3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classe </a:t>
            </a:r>
            <a:r>
              <a:rPr sz="2400" spc="-5" dirty="0">
                <a:latin typeface="Arial MT"/>
                <a:cs typeface="Arial MT"/>
              </a:rPr>
              <a:t>Persona per </a:t>
            </a:r>
            <a:r>
              <a:rPr sz="2400" dirty="0">
                <a:latin typeface="Arial MT"/>
                <a:cs typeface="Arial MT"/>
              </a:rPr>
              <a:t> a fer </a:t>
            </a:r>
            <a:r>
              <a:rPr sz="2400" spc="-5" dirty="0">
                <a:latin typeface="Arial MT"/>
                <a:cs typeface="Arial MT"/>
              </a:rPr>
              <a:t>una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representació de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dues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persones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concretes.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2362200"/>
            <a:ext cx="7138201" cy="3791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3. EJEMPLO CLASE PERSONA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67571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1185491"/>
            <a:ext cx="9778047" cy="89768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280"/>
              </a:spcBef>
            </a:pPr>
            <a:r>
              <a:rPr sz="2800" spc="-10" dirty="0">
                <a:latin typeface="Arial MT"/>
                <a:cs typeface="Arial MT"/>
              </a:rPr>
              <a:t>Implementar</a:t>
            </a:r>
            <a:r>
              <a:rPr sz="2800" spc="-5" dirty="0">
                <a:latin typeface="Arial MT"/>
                <a:cs typeface="Arial MT"/>
              </a:rPr>
              <a:t> una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classe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que</a:t>
            </a:r>
            <a:r>
              <a:rPr sz="2800" dirty="0">
                <a:latin typeface="Arial MT"/>
                <a:cs typeface="Arial MT"/>
              </a:rPr>
              <a:t> mostri </a:t>
            </a:r>
            <a:r>
              <a:rPr sz="2800" spc="-10" dirty="0">
                <a:latin typeface="Arial MT"/>
                <a:cs typeface="Arial MT"/>
              </a:rPr>
              <a:t>una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llista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d’hipervincles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 </a:t>
            </a:r>
            <a:r>
              <a:rPr sz="2800" spc="-48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horitzontal(bàsicament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un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menú </a:t>
            </a:r>
            <a:r>
              <a:rPr sz="2800" spc="-10" dirty="0">
                <a:latin typeface="Arial MT"/>
                <a:cs typeface="Arial MT"/>
              </a:rPr>
              <a:t>d’opcions)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2819400"/>
            <a:ext cx="8868004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4"/>
          <p:cNvSpPr txBox="1">
            <a:spLocks/>
          </p:cNvSpPr>
          <p:nvPr/>
        </p:nvSpPr>
        <p:spPr>
          <a:xfrm>
            <a:off x="1" y="0"/>
            <a:ext cx="10210800" cy="885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/>
              <a:t>4</a:t>
            </a:r>
            <a:r>
              <a:rPr lang="es-ES" sz="4400" dirty="0" smtClean="0"/>
              <a:t>. </a:t>
            </a:r>
            <a:r>
              <a:rPr lang="es-ES" sz="4400" dirty="0" smtClean="0"/>
              <a:t>EJEMPLO “NAVBAR”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94790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36125</TotalTime>
  <Words>847</Words>
  <Application>Microsoft Office PowerPoint</Application>
  <PresentationFormat>Panorámica</PresentationFormat>
  <Paragraphs>84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Monotype Sorts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Instanciando la clase persona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 constructor</vt:lpstr>
      <vt:lpstr>Con constructor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</dc:creator>
  <cp:lastModifiedBy>ADMIN</cp:lastModifiedBy>
  <cp:revision>1331</cp:revision>
  <cp:lastPrinted>2020-11-24T16:38:02Z</cp:lastPrinted>
  <dcterms:created xsi:type="dcterms:W3CDTF">2020-09-29T09:33:46Z</dcterms:created>
  <dcterms:modified xsi:type="dcterms:W3CDTF">2022-01-03T17:46:03Z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2020-09-29T00:00:00Z</vt:filetime>
  </property>
</Properties>
</file>