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sldIdLst>
    <p:sldId id="716" r:id="rId2"/>
    <p:sldId id="726" r:id="rId3"/>
    <p:sldId id="833" r:id="rId4"/>
    <p:sldId id="834" r:id="rId5"/>
    <p:sldId id="840" r:id="rId6"/>
    <p:sldId id="839" r:id="rId7"/>
    <p:sldId id="845" r:id="rId8"/>
    <p:sldId id="824" r:id="rId9"/>
    <p:sldId id="825" r:id="rId10"/>
    <p:sldId id="838" r:id="rId11"/>
    <p:sldId id="844" r:id="rId12"/>
    <p:sldId id="843" r:id="rId13"/>
    <p:sldId id="842" r:id="rId14"/>
    <p:sldId id="830" r:id="rId15"/>
    <p:sldId id="831" r:id="rId16"/>
    <p:sldId id="832" r:id="rId17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 varScale="1">
        <p:scale>
          <a:sx n="40" d="100"/>
          <a:sy n="40" d="100"/>
        </p:scale>
        <p:origin x="48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07/12/2021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7</a:t>
            </a:r>
            <a:r>
              <a:rPr lang="es-ES" sz="4000" dirty="0" smtClean="0"/>
              <a:t>: </a:t>
            </a:r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COOKIES Y SESIONES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4400" y="1341439"/>
            <a:ext cx="109728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sesiones ofrecen mayores posibilidades que las «galletas</a:t>
            </a:r>
            <a:r>
              <a:rPr lang="es-ES_tradnl" altLang="es-ES" sz="2800" dirty="0" smtClean="0"/>
              <a:t>», las cuales son más inseguras</a:t>
            </a: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Permiten identificar al usuario de forma unívoca y su perfil personalizada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sesiones se almacenan en el servidor. No se depende de si el usuario ha aceptado las cookies en su ordenador o ha decidido borrarlas.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 información obtenida durante la sesión se almacena en las llamadas </a:t>
            </a:r>
            <a:r>
              <a:rPr lang="es-ES_tradnl" altLang="es-ES" sz="2800" b="1" dirty="0"/>
              <a:t>variables de sesión</a:t>
            </a:r>
            <a:endParaRPr lang="es-ES" altLang="es-ES" sz="2800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585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38200" y="1341438"/>
            <a:ext cx="10972800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variables son guardadas en un directorio del servidor. Se puede indicar mediante: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/>
              <a:t> </a:t>
            </a:r>
            <a:r>
              <a:rPr lang="es-ES_tradnl" altLang="es-ES" sz="2800" dirty="0">
                <a:solidFill>
                  <a:srgbClr val="FF0000"/>
                </a:solidFill>
              </a:rPr>
              <a:t>   </a:t>
            </a:r>
            <a:r>
              <a:rPr lang="es-ES_tradnl" altLang="es-ES" sz="2800" dirty="0" err="1">
                <a:solidFill>
                  <a:srgbClr val="FF0000"/>
                </a:solidFill>
              </a:rPr>
              <a:t>session_save_path</a:t>
            </a:r>
            <a:r>
              <a:rPr lang="es-ES_tradnl" altLang="es-ES" sz="2800" dirty="0">
                <a:solidFill>
                  <a:srgbClr val="FF0000"/>
                </a:solidFill>
              </a:rPr>
              <a:t>("./sesiones");</a:t>
            </a: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Para iniciar una </a:t>
            </a:r>
            <a:r>
              <a:rPr lang="es-ES_tradnl" altLang="es-ES" sz="2800" dirty="0" smtClean="0"/>
              <a:t>sesión, al inicio de la pagina se debe de poner:</a:t>
            </a:r>
            <a:endParaRPr lang="es-ES_tradnl" altLang="es-ES" sz="2800" dirty="0"/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 err="1">
                <a:solidFill>
                  <a:srgbClr val="FF0000"/>
                </a:solidFill>
              </a:rPr>
              <a:t>session_start</a:t>
            </a:r>
            <a:r>
              <a:rPr lang="es-ES_tradnl" altLang="es-ES" sz="2800" dirty="0" smtClean="0">
                <a:solidFill>
                  <a:srgbClr val="FF0000"/>
                </a:solidFill>
              </a:rPr>
              <a:t>();</a:t>
            </a: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PHP al crear una sesión, le asigna un número identificativo y un nombre, accesibles con las siguientes instrucciones: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</a:rPr>
              <a:t>echo </a:t>
            </a:r>
            <a:r>
              <a:rPr lang="es-ES_tradnl" altLang="es-ES" sz="2800" dirty="0" err="1">
                <a:solidFill>
                  <a:srgbClr val="FF0000"/>
                </a:solidFill>
              </a:rPr>
              <a:t>session_id</a:t>
            </a:r>
            <a:r>
              <a:rPr lang="es-ES_tradnl" altLang="es-ES" sz="2800" dirty="0">
                <a:solidFill>
                  <a:srgbClr val="FF0000"/>
                </a:solidFill>
              </a:rPr>
              <a:t>() 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</a:rPr>
              <a:t>echo  </a:t>
            </a:r>
            <a:r>
              <a:rPr lang="es-ES_tradnl" altLang="es-ES" sz="2800" dirty="0" err="1">
                <a:solidFill>
                  <a:srgbClr val="FF0000"/>
                </a:solidFill>
              </a:rPr>
              <a:t>session_name</a:t>
            </a:r>
            <a:r>
              <a:rPr lang="es-ES_tradnl" altLang="es-ES" sz="28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004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38200" y="1268413"/>
            <a:ext cx="10972800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Para asignar un nombre </a:t>
            </a:r>
            <a:r>
              <a:rPr lang="es-ES_tradnl" altLang="es-ES" sz="2800" dirty="0" err="1"/>
              <a:t>especif</a:t>
            </a:r>
            <a:r>
              <a:rPr lang="es-ES_tradnl" altLang="es-ES" sz="2800" dirty="0"/>
              <a:t>. a una sesión: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 err="1">
                <a:solidFill>
                  <a:srgbClr val="FF0000"/>
                </a:solidFill>
              </a:rPr>
              <a:t>session_name</a:t>
            </a:r>
            <a:r>
              <a:rPr lang="es-ES_tradnl" altLang="es-ES" sz="2800" dirty="0">
                <a:solidFill>
                  <a:srgbClr val="FF0000"/>
                </a:solidFill>
              </a:rPr>
              <a:t>('</a:t>
            </a:r>
            <a:r>
              <a:rPr lang="es-ES_tradnl" altLang="es-ES" sz="2800" dirty="0" err="1">
                <a:solidFill>
                  <a:srgbClr val="FF0000"/>
                </a:solidFill>
              </a:rPr>
              <a:t>nombre_sesion</a:t>
            </a:r>
            <a:r>
              <a:rPr lang="es-ES_tradnl" altLang="es-ES" sz="2800" dirty="0">
                <a:solidFill>
                  <a:srgbClr val="FF0000"/>
                </a:solidFill>
              </a:rPr>
              <a:t>');</a:t>
            </a: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Para comunicar a otras páginas que deben continuar con la sesión ya iniciada, se debe propagar la sesión </a:t>
            </a:r>
            <a:r>
              <a:rPr lang="es-ES_tradnl" altLang="es-ES" sz="2800" dirty="0">
                <a:sym typeface="Wingdings" panose="05000000000000000000" pitchFamily="2" charset="2"/>
              </a:rPr>
              <a:t> </a:t>
            </a:r>
            <a:r>
              <a:rPr lang="es-ES_tradnl" altLang="es-ES" sz="2800" dirty="0"/>
              <a:t>Se le debe pasar el nombre y su identificador.</a:t>
            </a:r>
          </a:p>
          <a:p>
            <a:pPr algn="ctr">
              <a:spcBef>
                <a:spcPct val="20000"/>
              </a:spcBef>
            </a:pPr>
            <a:r>
              <a:rPr lang="es-ES_tradnl" altLang="es-ES" sz="2800" dirty="0">
                <a:solidFill>
                  <a:srgbClr val="FF0000"/>
                </a:solidFill>
              </a:rPr>
              <a:t>&lt;a </a:t>
            </a:r>
            <a:r>
              <a:rPr lang="es-ES_tradnl" altLang="es-ES" sz="2800" dirty="0" err="1">
                <a:solidFill>
                  <a:srgbClr val="FF0000"/>
                </a:solidFill>
              </a:rPr>
              <a:t>href</a:t>
            </a:r>
            <a:r>
              <a:rPr lang="es-ES_tradnl" altLang="es-ES" sz="2800" dirty="0">
                <a:solidFill>
                  <a:srgbClr val="FF0000"/>
                </a:solidFill>
              </a:rPr>
              <a:t>="</a:t>
            </a:r>
            <a:r>
              <a:rPr lang="es-ES_tradnl" altLang="es-ES" sz="2800" dirty="0" err="1">
                <a:solidFill>
                  <a:srgbClr val="FF0000"/>
                </a:solidFill>
              </a:rPr>
              <a:t>pagina_siguiente.php</a:t>
            </a:r>
            <a:r>
              <a:rPr lang="es-ES_tradnl" altLang="es-ES" sz="2800" dirty="0">
                <a:solidFill>
                  <a:srgbClr val="FF0000"/>
                </a:solidFill>
              </a:rPr>
              <a:t>?&lt;?</a:t>
            </a:r>
            <a:r>
              <a:rPr lang="es-ES_tradnl" altLang="es-ES" sz="2800" dirty="0" err="1">
                <a:solidFill>
                  <a:srgbClr val="FF0000"/>
                </a:solidFill>
              </a:rPr>
              <a:t>php</a:t>
            </a:r>
            <a:r>
              <a:rPr lang="es-ES_tradnl" altLang="es-ES" sz="2800" dirty="0">
                <a:solidFill>
                  <a:srgbClr val="FF0000"/>
                </a:solidFill>
              </a:rPr>
              <a:t> echo </a:t>
            </a:r>
            <a:r>
              <a:rPr lang="es-ES_tradnl" altLang="es-ES" sz="2800" dirty="0" err="1">
                <a:solidFill>
                  <a:srgbClr val="FF0000"/>
                </a:solidFill>
              </a:rPr>
              <a:t>session_name</a:t>
            </a:r>
            <a:r>
              <a:rPr lang="es-ES_tradnl" altLang="es-ES" sz="2800" dirty="0">
                <a:solidFill>
                  <a:srgbClr val="FF0000"/>
                </a:solidFill>
              </a:rPr>
              <a:t>()."=".</a:t>
            </a:r>
            <a:r>
              <a:rPr lang="es-ES_tradnl" altLang="es-ES" sz="2800" dirty="0" err="1">
                <a:solidFill>
                  <a:srgbClr val="FF0000"/>
                </a:solidFill>
              </a:rPr>
              <a:t>session_id</a:t>
            </a:r>
            <a:r>
              <a:rPr lang="es-ES_tradnl" altLang="es-ES" sz="2800" dirty="0">
                <a:solidFill>
                  <a:srgbClr val="FF0000"/>
                </a:solidFill>
              </a:rPr>
              <a:t>()?&gt;"&gt;enlace &lt;/a&gt;</a:t>
            </a:r>
          </a:p>
          <a:p>
            <a:pPr algn="l">
              <a:spcBef>
                <a:spcPct val="20000"/>
              </a:spcBef>
            </a:pPr>
            <a:r>
              <a:rPr lang="es-ES_tradnl" altLang="es-ES" sz="2800" dirty="0"/>
              <a:t>El usuario verá en la barra de direcciones una cadena inteligible de caracteres.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027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268414"/>
            <a:ext cx="1112520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variables de sesión son guardadas en el servidor mientras dure ésta</a:t>
            </a:r>
            <a:r>
              <a:rPr lang="es-ES_tradnl" altLang="es-ES" sz="2800" dirty="0" smtClean="0"/>
              <a:t>.  </a:t>
            </a:r>
            <a:r>
              <a:rPr lang="es-ES_tradnl" altLang="es-ES" sz="2800" dirty="0"/>
              <a:t>Para crear las variables de sesión: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</a:rPr>
              <a:t>$_SESSION[ 'variable'] ="valor";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El servidor no puede actualizar una página dinámica que es almacenada en la caché. </a:t>
            </a:r>
          </a:p>
          <a:p>
            <a:pPr algn="ctr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 err="1">
                <a:solidFill>
                  <a:srgbClr val="FF0000"/>
                </a:solidFill>
              </a:rPr>
              <a:t>session_cache_limiter</a:t>
            </a:r>
            <a:r>
              <a:rPr lang="es-ES_tradnl" altLang="es-ES" sz="2800" dirty="0">
                <a:solidFill>
                  <a:srgbClr val="FF0000"/>
                </a:solidFill>
              </a:rPr>
              <a:t>('</a:t>
            </a:r>
            <a:r>
              <a:rPr lang="es-ES_tradnl" altLang="es-ES" sz="2800" dirty="0" err="1">
                <a:solidFill>
                  <a:srgbClr val="FF0000"/>
                </a:solidFill>
              </a:rPr>
              <a:t>nocache</a:t>
            </a:r>
            <a:r>
              <a:rPr lang="es-ES_tradnl" altLang="es-ES" sz="2800" dirty="0">
                <a:solidFill>
                  <a:srgbClr val="FF0000"/>
                </a:solidFill>
              </a:rPr>
              <a:t>, </a:t>
            </a:r>
            <a:r>
              <a:rPr lang="es-ES_tradnl" altLang="es-ES" sz="2800" dirty="0" err="1">
                <a:solidFill>
                  <a:srgbClr val="FF0000"/>
                </a:solidFill>
              </a:rPr>
              <a:t>private</a:t>
            </a:r>
            <a:r>
              <a:rPr lang="es-ES_tradnl" altLang="es-ES" sz="2800" dirty="0">
                <a:solidFill>
                  <a:srgbClr val="FF0000"/>
                </a:solidFill>
              </a:rPr>
              <a:t>');</a:t>
            </a:r>
          </a:p>
          <a:p>
            <a:pPr algn="l">
              <a:spcBef>
                <a:spcPct val="20000"/>
              </a:spcBef>
            </a:pPr>
            <a:r>
              <a:rPr lang="es-ES_tradnl" altLang="es-ES" sz="2800" dirty="0"/>
              <a:t> </a:t>
            </a:r>
            <a:r>
              <a:rPr lang="es-ES_tradnl" altLang="es-ES" sz="2800" dirty="0">
                <a:sym typeface="Wingdings" panose="05000000000000000000" pitchFamily="2" charset="2"/>
              </a:rPr>
              <a:t> </a:t>
            </a:r>
            <a:r>
              <a:rPr lang="es-ES_tradnl" altLang="es-ES" sz="2800" dirty="0"/>
              <a:t>Evita que la página se almacene en la caché del navegador y pueda actualizarse su contenido. 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9504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0" y="1447800"/>
            <a:ext cx="8763000" cy="4478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b="1" dirty="0" err="1">
                <a:ea typeface="宋体" pitchFamily="2" charset="-122"/>
              </a:rPr>
              <a:t>Fichero</a:t>
            </a:r>
            <a:r>
              <a:rPr lang="en-US" altLang="zh-CN" sz="2400" b="1" dirty="0">
                <a:ea typeface="宋体" pitchFamily="2" charset="-122"/>
              </a:rPr>
              <a:t> session.php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  &lt;?</a:t>
            </a:r>
            <a:r>
              <a:rPr lang="en-US" altLang="zh-CN" sz="2400" dirty="0" err="1">
                <a:ea typeface="宋体" pitchFamily="2" charset="-122"/>
              </a:rPr>
              <a:t>php</a:t>
            </a:r>
            <a:endParaRPr lang="en-US" altLang="zh-CN" sz="2400" dirty="0">
              <a:ea typeface="宋体" pitchFamily="2" charset="-122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	</a:t>
            </a:r>
            <a:r>
              <a:rPr lang="en-US" altLang="zh-CN" sz="2400" dirty="0" err="1">
                <a:ea typeface="宋体" pitchFamily="2" charset="-122"/>
              </a:rPr>
              <a:t>session_start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	if (!$_SESSION["count"])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    	$_SESSION["count"] = 0;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	if ($_GET["count"] == "yes")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    	$_SESSION["count"] = $_SESSION["count"] + 1;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    	echo "&lt;h1&gt;".$_SESSION["count"]."&lt;/h1&gt;";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?&gt;</a:t>
            </a:r>
          </a:p>
          <a:p>
            <a:pPr lvl="1">
              <a:spcBef>
                <a:spcPts val="60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&lt;a </a:t>
            </a:r>
            <a:r>
              <a:rPr lang="en-US" altLang="zh-CN" sz="2400" dirty="0" err="1">
                <a:ea typeface="宋体" pitchFamily="2" charset="-122"/>
              </a:rPr>
              <a:t>href</a:t>
            </a:r>
            <a:r>
              <a:rPr lang="en-US" altLang="zh-CN" sz="2400" dirty="0">
                <a:ea typeface="宋体" pitchFamily="2" charset="-122"/>
              </a:rPr>
              <a:t>="</a:t>
            </a:r>
            <a:r>
              <a:rPr lang="en-US" altLang="zh-CN" sz="2400" dirty="0" err="1">
                <a:ea typeface="宋体" pitchFamily="2" charset="-122"/>
              </a:rPr>
              <a:t>session.php?count</a:t>
            </a:r>
            <a:r>
              <a:rPr lang="en-US" altLang="zh-CN" sz="2400" dirty="0">
                <a:ea typeface="宋体" pitchFamily="2" charset="-122"/>
              </a:rPr>
              <a:t>=yes"&gt;Click </a:t>
            </a:r>
            <a:r>
              <a:rPr lang="en-US" altLang="zh-CN" sz="2400" dirty="0" err="1">
                <a:ea typeface="宋体" pitchFamily="2" charset="-122"/>
              </a:rPr>
              <a:t>aquí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para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contar</a:t>
            </a:r>
            <a:r>
              <a:rPr lang="en-US" altLang="zh-CN" sz="2400" dirty="0">
                <a:ea typeface="宋体" pitchFamily="2" charset="-122"/>
              </a:rPr>
              <a:t>&lt;/a&gt;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742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914400" y="1213202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kern="0" dirty="0" smtClean="0">
                <a:solidFill>
                  <a:srgbClr val="000000"/>
                </a:solidFill>
              </a:rPr>
              <a:t>DESTRUCCIÓN </a:t>
            </a:r>
            <a:r>
              <a:rPr lang="es-ES" sz="2400" b="1" kern="0" dirty="0">
                <a:solidFill>
                  <a:srgbClr val="000000"/>
                </a:solidFill>
              </a:rPr>
              <a:t>DE UNA SESIÓN</a:t>
            </a:r>
            <a:endParaRPr lang="es-ES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10820400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pPr fontAlgn="t">
              <a:spcBef>
                <a:spcPts val="600"/>
              </a:spcBef>
              <a:buFont typeface="Wingdings" pitchFamily="2" charset="2"/>
              <a:buChar char="q"/>
            </a:pPr>
            <a:r>
              <a:rPr lang="es-ES" sz="2800" dirty="0">
                <a:latin typeface="Comic Sans MS" panose="030F0702030302020204" pitchFamily="66" charset="0"/>
              </a:rPr>
              <a:t> Es necesario destruir una sesión cuando el usuario cierre su navegador.</a:t>
            </a:r>
          </a:p>
          <a:p>
            <a:pPr fontAlgn="t">
              <a:spcBef>
                <a:spcPts val="600"/>
              </a:spcBef>
              <a:buFont typeface="Wingdings" pitchFamily="2" charset="2"/>
              <a:buChar char="q"/>
            </a:pPr>
            <a:r>
              <a:rPr lang="es-ES" sz="2800" dirty="0">
                <a:latin typeface="Comic Sans MS" panose="030F0702030302020204" pitchFamily="66" charset="0"/>
              </a:rPr>
              <a:t> Si se tiene una sesión registrada llamada "</a:t>
            </a:r>
            <a:r>
              <a:rPr lang="es-ES" sz="2800" dirty="0" err="1">
                <a:latin typeface="Comic Sans MS" panose="030F0702030302020204" pitchFamily="66" charset="0"/>
              </a:rPr>
              <a:t>access_granted</a:t>
            </a:r>
            <a:r>
              <a:rPr lang="es-ES" sz="2800" dirty="0">
                <a:latin typeface="Comic Sans MS" panose="030F0702030302020204" pitchFamily="66" charset="0"/>
              </a:rPr>
              <a:t>" con el objetivo de determinar si un usuario fue </a:t>
            </a:r>
            <a:r>
              <a:rPr lang="es-ES" sz="2800" dirty="0" err="1">
                <a:latin typeface="Comic Sans MS" panose="030F0702030302020204" pitchFamily="66" charset="0"/>
              </a:rPr>
              <a:t>loginado</a:t>
            </a:r>
            <a:r>
              <a:rPr lang="es-ES" sz="2800" dirty="0">
                <a:latin typeface="Comic Sans MS" panose="030F0702030302020204" pitchFamily="66" charset="0"/>
              </a:rPr>
              <a:t> en tu </a:t>
            </a:r>
            <a:r>
              <a:rPr lang="es-ES" sz="2800" dirty="0" err="1">
                <a:latin typeface="Comic Sans MS" panose="030F0702030302020204" pitchFamily="66" charset="0"/>
              </a:rPr>
              <a:t>site</a:t>
            </a:r>
            <a:r>
              <a:rPr lang="es-ES" sz="2800" dirty="0">
                <a:latin typeface="Comic Sans MS" panose="030F0702030302020204" pitchFamily="66" charset="0"/>
              </a:rPr>
              <a:t>, para dar seguridad a los usuarios, se debería usar la función </a:t>
            </a:r>
            <a:r>
              <a:rPr lang="es-ES" sz="2800" dirty="0" err="1">
                <a:latin typeface="Comic Sans MS" panose="030F0702030302020204" pitchFamily="66" charset="0"/>
              </a:rPr>
              <a:t>session_destroy</a:t>
            </a:r>
            <a:r>
              <a:rPr lang="es-ES" sz="2800" dirty="0">
                <a:latin typeface="Comic Sans MS" panose="030F0702030302020204" pitchFamily="66" charset="0"/>
              </a:rPr>
              <a:t>() </a:t>
            </a:r>
          </a:p>
          <a:p>
            <a:pPr fontAlgn="t">
              <a:spcBef>
                <a:spcPts val="600"/>
              </a:spcBef>
              <a:buFont typeface="Wingdings" pitchFamily="2" charset="2"/>
              <a:buChar char="q"/>
            </a:pPr>
            <a:r>
              <a:rPr lang="es-ES" sz="2800" dirty="0">
                <a:latin typeface="Comic Sans MS" panose="030F0702030302020204" pitchFamily="66" charset="0"/>
              </a:rPr>
              <a:t> </a:t>
            </a:r>
            <a:r>
              <a:rPr lang="es-ES" sz="2800" dirty="0" err="1">
                <a:latin typeface="Comic Sans MS" panose="030F0702030302020204" pitchFamily="66" charset="0"/>
              </a:rPr>
              <a:t>session_destroy</a:t>
            </a:r>
            <a:r>
              <a:rPr lang="es-ES" sz="2800" dirty="0">
                <a:latin typeface="Comic Sans MS" panose="030F0702030302020204" pitchFamily="66" charset="0"/>
              </a:rPr>
              <a:t>() elimina completamente la sesión, eliminado los ficheros de sesión y limpiando cualquier traza de esa sesión.</a:t>
            </a:r>
          </a:p>
          <a:p>
            <a:pPr fontAlgn="t">
              <a:spcBef>
                <a:spcPts val="600"/>
              </a:spcBef>
              <a:buFont typeface="Wingdings" pitchFamily="2" charset="2"/>
              <a:buChar char="q"/>
            </a:pPr>
            <a:r>
              <a:rPr lang="es-ES" sz="2800" dirty="0">
                <a:latin typeface="Comic Sans MS" panose="030F0702030302020204" pitchFamily="66" charset="0"/>
              </a:rPr>
              <a:t> Si se está usando el </a:t>
            </a:r>
            <a:r>
              <a:rPr lang="es-ES" sz="2800" dirty="0" err="1">
                <a:latin typeface="Comic Sans MS" panose="030F0702030302020204" pitchFamily="66" charset="0"/>
              </a:rPr>
              <a:t>array</a:t>
            </a:r>
            <a:r>
              <a:rPr lang="es-ES" sz="2800" dirty="0">
                <a:latin typeface="Comic Sans MS" panose="030F0702030302020204" pitchFamily="66" charset="0"/>
              </a:rPr>
              <a:t> </a:t>
            </a:r>
            <a:r>
              <a:rPr lang="es-ES" sz="2800" dirty="0" err="1">
                <a:latin typeface="Comic Sans MS" panose="030F0702030302020204" pitchFamily="66" charset="0"/>
              </a:rPr>
              <a:t>superglobal</a:t>
            </a:r>
            <a:r>
              <a:rPr lang="es-ES" sz="2800" dirty="0">
                <a:latin typeface="Comic Sans MS" panose="030F0702030302020204" pitchFamily="66" charset="0"/>
              </a:rPr>
              <a:t> $_SESSION, se debe limpiar los valores del </a:t>
            </a:r>
            <a:r>
              <a:rPr lang="es-ES" sz="2800" dirty="0" err="1">
                <a:latin typeface="Comic Sans MS" panose="030F0702030302020204" pitchFamily="66" charset="0"/>
              </a:rPr>
              <a:t>array</a:t>
            </a:r>
            <a:r>
              <a:rPr lang="es-ES" sz="2800" dirty="0">
                <a:latin typeface="Comic Sans MS" panose="030F0702030302020204" pitchFamily="66" charset="0"/>
              </a:rPr>
              <a:t> primero, antes de ejecutar </a:t>
            </a:r>
            <a:r>
              <a:rPr lang="es-ES" sz="2800" dirty="0" err="1">
                <a:latin typeface="Comic Sans MS" panose="030F0702030302020204" pitchFamily="66" charset="0"/>
              </a:rPr>
              <a:t>session_destroy</a:t>
            </a:r>
            <a:r>
              <a:rPr lang="es-ES" sz="2800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559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143000" y="1219200"/>
            <a:ext cx="7020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400" b="1" kern="0" dirty="0" smtClean="0">
                <a:solidFill>
                  <a:srgbClr val="000000"/>
                </a:solidFill>
              </a:rPr>
              <a:t>DESTRUCCIÓN </a:t>
            </a:r>
            <a:r>
              <a:rPr lang="es-ES" sz="2400" b="1" kern="0" dirty="0">
                <a:solidFill>
                  <a:srgbClr val="000000"/>
                </a:solidFill>
              </a:rPr>
              <a:t>DE UNA SESIÓN</a:t>
            </a:r>
            <a:endParaRPr lang="es-ES" sz="24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1844824"/>
            <a:ext cx="9829800" cy="4832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Ctr="1">
            <a:spAutoFit/>
          </a:bodyPr>
          <a:lstStyle/>
          <a:p>
            <a:r>
              <a:rPr lang="en-US" altLang="zh-CN" sz="2200" b="1" dirty="0" err="1">
                <a:ea typeface="宋体" pitchFamily="2" charset="-122"/>
              </a:rPr>
              <a:t>Fichero</a:t>
            </a:r>
            <a:r>
              <a:rPr lang="en-US" altLang="zh-CN" sz="2200" b="1" dirty="0">
                <a:ea typeface="宋体" pitchFamily="2" charset="-122"/>
              </a:rPr>
              <a:t> page1.php</a:t>
            </a:r>
          </a:p>
          <a:p>
            <a:r>
              <a:rPr lang="en-US" sz="2200" dirty="0">
                <a:cs typeface="Arial" pitchFamily="34" charset="0"/>
              </a:rPr>
              <a:t>&lt;?</a:t>
            </a:r>
            <a:r>
              <a:rPr lang="es-ES" sz="2200" dirty="0" err="1">
                <a:cs typeface="Arial" pitchFamily="34" charset="0"/>
              </a:rPr>
              <a:t>php</a:t>
            </a:r>
            <a:r>
              <a:rPr lang="es-ES" sz="2200" dirty="0">
                <a:cs typeface="Arial" pitchFamily="34" charset="0"/>
              </a:rPr>
              <a:t>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</a:t>
            </a:r>
            <a:r>
              <a:rPr lang="es-ES" sz="2200" dirty="0" err="1">
                <a:cs typeface="Arial" pitchFamily="34" charset="0"/>
              </a:rPr>
              <a:t>session_start</a:t>
            </a:r>
            <a:r>
              <a:rPr lang="es-ES" sz="2200" dirty="0">
                <a:cs typeface="Arial" pitchFamily="34" charset="0"/>
              </a:rPr>
              <a:t>(); 	// </a:t>
            </a:r>
            <a:r>
              <a:rPr lang="es-ES" sz="2200" dirty="0" err="1">
                <a:cs typeface="Arial" pitchFamily="34" charset="0"/>
              </a:rPr>
              <a:t>start</a:t>
            </a:r>
            <a:r>
              <a:rPr lang="es-ES" sz="2200" dirty="0">
                <a:cs typeface="Arial" pitchFamily="34" charset="0"/>
              </a:rPr>
              <a:t> </a:t>
            </a:r>
            <a:r>
              <a:rPr lang="es-ES" sz="2200" dirty="0" err="1">
                <a:cs typeface="Arial" pitchFamily="34" charset="0"/>
              </a:rPr>
              <a:t>the</a:t>
            </a:r>
            <a:r>
              <a:rPr lang="es-ES" sz="2200" dirty="0">
                <a:cs typeface="Arial" pitchFamily="34" charset="0"/>
              </a:rPr>
              <a:t> </a:t>
            </a:r>
            <a:r>
              <a:rPr lang="es-ES" sz="2200" dirty="0" err="1">
                <a:cs typeface="Arial" pitchFamily="34" charset="0"/>
              </a:rPr>
              <a:t>session</a:t>
            </a:r>
            <a:r>
              <a:rPr lang="es-ES" sz="2200" dirty="0">
                <a:cs typeface="Arial" pitchFamily="34" charset="0"/>
              </a:rPr>
              <a:t>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</a:t>
            </a:r>
            <a:r>
              <a:rPr lang="es-ES" sz="2200" dirty="0" err="1">
                <a:cs typeface="Arial" pitchFamily="34" charset="0"/>
              </a:rPr>
              <a:t>header</a:t>
            </a:r>
            <a:r>
              <a:rPr lang="es-ES" sz="2200" dirty="0">
                <a:cs typeface="Arial" pitchFamily="34" charset="0"/>
              </a:rPr>
              <a:t>("Cache-control: </a:t>
            </a:r>
            <a:r>
              <a:rPr lang="es-ES" sz="2200" dirty="0" err="1">
                <a:cs typeface="Arial" pitchFamily="34" charset="0"/>
              </a:rPr>
              <a:t>private</a:t>
            </a:r>
            <a:r>
              <a:rPr lang="es-ES" sz="2200" dirty="0">
                <a:cs typeface="Arial" pitchFamily="34" charset="0"/>
              </a:rPr>
              <a:t>");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$_SESSION = </a:t>
            </a:r>
            <a:r>
              <a:rPr lang="es-ES" sz="2200" dirty="0" err="1">
                <a:cs typeface="Arial" pitchFamily="34" charset="0"/>
              </a:rPr>
              <a:t>array</a:t>
            </a:r>
            <a:r>
              <a:rPr lang="es-ES" sz="2200" dirty="0">
                <a:cs typeface="Arial" pitchFamily="34" charset="0"/>
              </a:rPr>
              <a:t>();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</a:t>
            </a:r>
            <a:r>
              <a:rPr lang="es-ES" sz="2200" dirty="0" err="1">
                <a:cs typeface="Arial" pitchFamily="34" charset="0"/>
              </a:rPr>
              <a:t>session_destroy</a:t>
            </a:r>
            <a:r>
              <a:rPr lang="es-ES" sz="2200" dirty="0">
                <a:cs typeface="Arial" pitchFamily="34" charset="0"/>
              </a:rPr>
              <a:t>();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echo "&lt;</a:t>
            </a:r>
            <a:r>
              <a:rPr lang="es-ES" sz="2200" dirty="0" err="1">
                <a:cs typeface="Arial" pitchFamily="34" charset="0"/>
              </a:rPr>
              <a:t>strong</a:t>
            </a:r>
            <a:r>
              <a:rPr lang="es-ES" sz="2200" dirty="0">
                <a:cs typeface="Arial" pitchFamily="34" charset="0"/>
              </a:rPr>
              <a:t>&gt;Se ha </a:t>
            </a:r>
            <a:r>
              <a:rPr lang="es-ES" sz="2200" dirty="0" err="1">
                <a:cs typeface="Arial" pitchFamily="34" charset="0"/>
              </a:rPr>
              <a:t>destruído</a:t>
            </a:r>
            <a:r>
              <a:rPr lang="es-ES" sz="2200" dirty="0">
                <a:cs typeface="Arial" pitchFamily="34" charset="0"/>
              </a:rPr>
              <a:t> esta sesión &lt;/</a:t>
            </a:r>
            <a:r>
              <a:rPr lang="es-ES" sz="2200" dirty="0" err="1">
                <a:cs typeface="Arial" pitchFamily="34" charset="0"/>
              </a:rPr>
              <a:t>strong</a:t>
            </a:r>
            <a:r>
              <a:rPr lang="es-ES" sz="2200" dirty="0">
                <a:cs typeface="Arial" pitchFamily="34" charset="0"/>
              </a:rPr>
              <a:t>&gt;&lt;</a:t>
            </a:r>
            <a:r>
              <a:rPr lang="es-ES" sz="2200" dirty="0" err="1">
                <a:cs typeface="Arial" pitchFamily="34" charset="0"/>
              </a:rPr>
              <a:t>br</a:t>
            </a:r>
            <a:r>
              <a:rPr lang="es-ES" sz="2200" dirty="0">
                <a:cs typeface="Arial" pitchFamily="34" charset="0"/>
              </a:rPr>
              <a:t> /&gt;";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</a:t>
            </a:r>
            <a:r>
              <a:rPr lang="es-ES" sz="2200" dirty="0" err="1">
                <a:cs typeface="Arial" pitchFamily="34" charset="0"/>
              </a:rPr>
              <a:t>if</a:t>
            </a:r>
            <a:r>
              <a:rPr lang="es-ES" sz="2200" dirty="0">
                <a:cs typeface="Arial" pitchFamily="34" charset="0"/>
              </a:rPr>
              <a:t>($_SESSION['</a:t>
            </a:r>
            <a:r>
              <a:rPr lang="es-ES" sz="2200" dirty="0" err="1">
                <a:cs typeface="Arial" pitchFamily="34" charset="0"/>
              </a:rPr>
              <a:t>name</a:t>
            </a:r>
            <a:r>
              <a:rPr lang="es-ES" sz="2200" dirty="0">
                <a:cs typeface="Arial" pitchFamily="34" charset="0"/>
              </a:rPr>
              <a:t>']){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    		echo “La sesión está todavía activa";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} </a:t>
            </a:r>
            <a:r>
              <a:rPr lang="es-ES" sz="2200" dirty="0" err="1">
                <a:cs typeface="Arial" pitchFamily="34" charset="0"/>
              </a:rPr>
              <a:t>else</a:t>
            </a:r>
            <a:r>
              <a:rPr lang="es-ES" sz="2200" dirty="0">
                <a:cs typeface="Arial" pitchFamily="34" charset="0"/>
              </a:rPr>
              <a:t> {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    		echo "Ok, la sesión ya no está activa! &lt;</a:t>
            </a:r>
            <a:r>
              <a:rPr lang="es-ES" sz="2200" dirty="0" err="1">
                <a:cs typeface="Arial" pitchFamily="34" charset="0"/>
              </a:rPr>
              <a:t>br</a:t>
            </a:r>
            <a:r>
              <a:rPr lang="es-ES" sz="2200" dirty="0">
                <a:cs typeface="Arial" pitchFamily="34" charset="0"/>
              </a:rPr>
              <a:t> /&gt;";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    		echo "&lt;a </a:t>
            </a:r>
            <a:r>
              <a:rPr lang="es-ES" sz="2200" dirty="0" err="1">
                <a:cs typeface="Arial" pitchFamily="34" charset="0"/>
              </a:rPr>
              <a:t>href</a:t>
            </a:r>
            <a:r>
              <a:rPr lang="es-ES" sz="2200" dirty="0">
                <a:cs typeface="Arial" pitchFamily="34" charset="0"/>
              </a:rPr>
              <a:t>=\"page1.php\"&gt;&lt;&lt; Vuelta atrás&lt;/a&gt;";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	}	 </a:t>
            </a:r>
            <a:br>
              <a:rPr lang="es-ES" sz="2200" dirty="0">
                <a:cs typeface="Arial" pitchFamily="34" charset="0"/>
              </a:rPr>
            </a:br>
            <a:r>
              <a:rPr lang="es-ES" sz="2200" dirty="0">
                <a:cs typeface="Arial" pitchFamily="34" charset="0"/>
              </a:rPr>
              <a:t>?&gt; </a:t>
            </a:r>
            <a:endParaRPr lang="es-ES" sz="22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728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057400" y="1447800"/>
            <a:ext cx="86868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Cookies 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Sesiones</a:t>
            </a:r>
            <a:endParaRPr lang="en-US" sz="32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762000" y="1371600"/>
            <a:ext cx="11049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Facilitan el almacenamiento de información relativa a los visitantes de una página, durante una visita o entre visitas (Mensaje bienvenida)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El uso de variables sólo es válida durante la visita del usuario y no es una técnica segura.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Requisitos: </a:t>
            </a:r>
          </a:p>
          <a:p>
            <a:pPr lvl="1"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El servidor debe admitir las cookies. </a:t>
            </a:r>
          </a:p>
          <a:p>
            <a:pPr lvl="1"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instrucciones para el envío de cookies y creación de sesiones deben al principio de la página, antes de cualquier etiqueta HTML. 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 Y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523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762000" y="1268414"/>
            <a:ext cx="11049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Las cookies son pequeños ficheros que se escriben en el ordenador del cliente. 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Contienen información que las páginas visitadas pueden recuperar y utilizar en futuras visitas del usuario (parámetros elegidos </a:t>
            </a:r>
            <a:r>
              <a:rPr lang="es-ES_tradnl" altLang="es-ES" sz="2800" dirty="0" smtClean="0"/>
              <a:t>anteriormente)</a:t>
            </a:r>
            <a:endParaRPr lang="es-ES_tradnl" altLang="es-ES" sz="28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 información de una cookie se guarda en variables, de la forma </a:t>
            </a:r>
            <a:r>
              <a:rPr lang="es-ES_tradnl" altLang="es-ES" sz="2800" dirty="0">
                <a:solidFill>
                  <a:srgbClr val="FF0000"/>
                </a:solidFill>
              </a:rPr>
              <a:t>variable=“valor"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Se puede establecer la fecha de caducidad de la cookie (tiempo que el ordenador guardará dicha información)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1410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1341439"/>
            <a:ext cx="111252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u="sng" dirty="0"/>
              <a:t>Netscape 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Guarda todas las cookies en un único archivo, cookies. </a:t>
            </a:r>
            <a:r>
              <a:rPr lang="es-ES_tradnl" altLang="es-ES" sz="2800" dirty="0" err="1"/>
              <a:t>txt</a:t>
            </a:r>
            <a:r>
              <a:rPr lang="es-ES_tradnl" altLang="es-ES" sz="2800" dirty="0"/>
              <a:t>, en el subdirectorio del usuario que se crea en la instalación del programa y que está dentro de otro llamado </a:t>
            </a:r>
            <a:r>
              <a:rPr lang="es-ES_tradnl" altLang="es-ES" sz="2800" dirty="0" err="1"/>
              <a:t>users</a:t>
            </a:r>
            <a:r>
              <a:rPr lang="es-ES_tradnl" altLang="es-ES" sz="2800" dirty="0"/>
              <a:t>.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u="sng" dirty="0"/>
              <a:t>Explorer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Crea un archivo para cada cookie, en el directorio “Archivos temporales de internet” 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/>
              <a:t>"id </a:t>
            </a:r>
            <a:r>
              <a:rPr lang="es-ES_tradnl" altLang="es-ES" sz="2800" dirty="0" err="1"/>
              <a:t>equipo"@"Web</a:t>
            </a:r>
            <a:r>
              <a:rPr lang="es-ES_tradnl" altLang="es-ES" sz="2800" dirty="0"/>
              <a:t> que inserta la cookie“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/>
              <a:t>["numero de visitas"] .</a:t>
            </a:r>
            <a:r>
              <a:rPr lang="es-ES_tradnl" altLang="es-ES" sz="2800" dirty="0" err="1"/>
              <a:t>txt</a:t>
            </a:r>
            <a:r>
              <a:rPr lang="es-ES_tradnl" altLang="es-ES" sz="2800" dirty="0">
                <a:sym typeface="Wingdings" panose="05000000000000000000" pitchFamily="2" charset="2"/>
              </a:rPr>
              <a:t></a:t>
            </a:r>
            <a:r>
              <a:rPr lang="es-ES_tradnl" altLang="es-ES" sz="2800" dirty="0"/>
              <a:t> edu@elmundo[1].txt</a:t>
            </a: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892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914400" y="1341438"/>
            <a:ext cx="108966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Para enviar cookies usando PHP: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 err="1">
                <a:solidFill>
                  <a:srgbClr val="FF0000"/>
                </a:solidFill>
              </a:rPr>
              <a:t>setcookie</a:t>
            </a:r>
            <a:r>
              <a:rPr lang="es-ES_tradnl" altLang="es-ES" sz="2800" dirty="0">
                <a:solidFill>
                  <a:srgbClr val="FF0000"/>
                </a:solidFill>
              </a:rPr>
              <a:t>("nombre", "valor", "fecha");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_tradnl" altLang="es-ES" sz="20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endParaRPr lang="es-ES_tradnl" altLang="es-ES" sz="2000" dirty="0"/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Después de fecha de caducidad,  la «galleta» se deshabilita. Si no se establece fecha, la cookie permanecerá en el equipo del usuario.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s-ES_tradnl" altLang="es-ES" sz="2800" dirty="0"/>
              <a:t> La variable de la cookie, puede ser leída con 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>
                <a:solidFill>
                  <a:srgbClr val="FF0000"/>
                </a:solidFill>
              </a:rPr>
              <a:t>$_COOKIE['</a:t>
            </a:r>
            <a:r>
              <a:rPr lang="es-ES_tradnl" altLang="es-ES" sz="2800" dirty="0" err="1">
                <a:solidFill>
                  <a:srgbClr val="FF0000"/>
                </a:solidFill>
              </a:rPr>
              <a:t>nombre_variable</a:t>
            </a:r>
            <a:r>
              <a:rPr lang="es-ES_tradnl" altLang="es-ES" sz="2800" dirty="0">
                <a:solidFill>
                  <a:srgbClr val="FF0000"/>
                </a:solidFill>
              </a:rPr>
              <a:t>']  </a:t>
            </a:r>
          </a:p>
          <a:p>
            <a:pPr algn="l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s-ES_tradnl" altLang="es-ES" sz="2800" dirty="0"/>
              <a:t>si ha sido escrito antes y no ha expirado.</a:t>
            </a:r>
            <a:endParaRPr lang="es-ES" altLang="es-ES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09800" y="2805113"/>
            <a:ext cx="2051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/>
              <a:t>Nombre variable</a:t>
            </a: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 flipH="1">
            <a:off x="3541713" y="2349500"/>
            <a:ext cx="142875" cy="431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4981575" y="2349501"/>
            <a:ext cx="0" cy="3587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441825" y="2781300"/>
            <a:ext cx="1116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/>
              <a:t>Valor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5413376" y="2781300"/>
            <a:ext cx="2663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" altLang="es-ES"/>
              <a:t>Fecha caducidad cookie</a:t>
            </a: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6565900" y="2349501"/>
            <a:ext cx="0" cy="3587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1936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10 Rectángulo"/>
          <p:cNvSpPr>
            <a:spLocks noChangeArrowheads="1"/>
          </p:cNvSpPr>
          <p:nvPr/>
        </p:nvSpPr>
        <p:spPr bwMode="auto">
          <a:xfrm>
            <a:off x="1600200" y="1341439"/>
            <a:ext cx="9677400" cy="470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s-ES" altLang="es-ES" sz="2000" dirty="0"/>
              <a:t>&lt;?</a:t>
            </a:r>
            <a:r>
              <a:rPr lang="es-ES" altLang="es-ES" sz="2000" dirty="0" err="1"/>
              <a:t>php</a:t>
            </a:r>
            <a:endParaRPr lang="es-ES" altLang="es-ES" sz="2000" dirty="0"/>
          </a:p>
          <a:p>
            <a:pPr lvl="1"/>
            <a:r>
              <a:rPr lang="es-ES" altLang="es-ES" sz="2000" dirty="0"/>
              <a:t>   $</a:t>
            </a:r>
            <a:r>
              <a:rPr lang="es-ES" altLang="es-ES" sz="2000" dirty="0" err="1"/>
              <a:t>fechahora</a:t>
            </a:r>
            <a:r>
              <a:rPr lang="es-ES" altLang="es-ES" sz="2000" dirty="0"/>
              <a:t> = "éste es el primer acceso";</a:t>
            </a:r>
          </a:p>
          <a:p>
            <a:pPr lvl="1"/>
            <a:r>
              <a:rPr lang="es-ES" altLang="es-ES" sz="2000" dirty="0"/>
              <a:t>   $contador = 1;</a:t>
            </a:r>
          </a:p>
          <a:p>
            <a:pPr lvl="1"/>
            <a:r>
              <a:rPr lang="es-ES" altLang="es-ES" sz="2000" dirty="0"/>
              <a:t>   </a:t>
            </a:r>
            <a:r>
              <a:rPr lang="es-ES" altLang="es-ES" sz="2000" dirty="0" err="1"/>
              <a:t>date_default_timezone_set</a:t>
            </a:r>
            <a:r>
              <a:rPr lang="es-ES" altLang="es-ES" sz="2000" dirty="0"/>
              <a:t>('</a:t>
            </a:r>
            <a:r>
              <a:rPr lang="es-ES" altLang="es-ES" sz="2000" dirty="0" err="1"/>
              <a:t>Europe</a:t>
            </a:r>
            <a:r>
              <a:rPr lang="es-ES" altLang="es-ES" sz="2000" dirty="0"/>
              <a:t>/Paris');</a:t>
            </a:r>
          </a:p>
          <a:p>
            <a:pPr lvl="1"/>
            <a:r>
              <a:rPr lang="es-ES" altLang="es-ES" sz="2000" dirty="0"/>
              <a:t>   // si la variable está asignada quiere decir que existe la cookie</a:t>
            </a:r>
          </a:p>
          <a:p>
            <a:pPr lvl="1"/>
            <a:r>
              <a:rPr lang="es-ES" altLang="es-ES" sz="2000" dirty="0"/>
              <a:t>   </a:t>
            </a:r>
            <a:r>
              <a:rPr lang="es-ES" altLang="es-ES" sz="2000" dirty="0" err="1"/>
              <a:t>if</a:t>
            </a:r>
            <a:r>
              <a:rPr lang="es-ES" altLang="es-ES" sz="2000" dirty="0"/>
              <a:t> (</a:t>
            </a:r>
            <a:r>
              <a:rPr lang="es-ES" altLang="es-ES" sz="2000" dirty="0" err="1"/>
              <a:t>isset</a:t>
            </a:r>
            <a:r>
              <a:rPr lang="es-ES" altLang="es-ES" sz="2000" dirty="0"/>
              <a:t>($_COOKIE['</a:t>
            </a:r>
            <a:r>
              <a:rPr lang="es-ES" altLang="es-ES" sz="2000" dirty="0" err="1"/>
              <a:t>fechahora</a:t>
            </a:r>
            <a:r>
              <a:rPr lang="es-ES" altLang="es-ES" sz="2000" dirty="0"/>
              <a:t>'])){</a:t>
            </a:r>
          </a:p>
          <a:p>
            <a:pPr lvl="2"/>
            <a:r>
              <a:rPr lang="es-ES" altLang="es-ES" sz="2000" dirty="0"/>
              <a:t>	// fecha hora del último acceso</a:t>
            </a:r>
          </a:p>
          <a:p>
            <a:pPr lvl="2"/>
            <a:r>
              <a:rPr lang="es-ES" altLang="es-ES" sz="2000" dirty="0"/>
              <a:t>	$</a:t>
            </a:r>
            <a:r>
              <a:rPr lang="es-ES" altLang="es-ES" sz="2000" dirty="0" err="1"/>
              <a:t>fechahora</a:t>
            </a:r>
            <a:r>
              <a:rPr lang="es-ES" altLang="es-ES" sz="2000" dirty="0"/>
              <a:t> = $_COOKIE['</a:t>
            </a:r>
            <a:r>
              <a:rPr lang="es-ES" altLang="es-ES" sz="2000" dirty="0" err="1"/>
              <a:t>fechahora</a:t>
            </a:r>
            <a:r>
              <a:rPr lang="es-ES" altLang="es-ES" sz="2000" dirty="0"/>
              <a:t>'];</a:t>
            </a:r>
          </a:p>
          <a:p>
            <a:pPr lvl="2"/>
            <a:r>
              <a:rPr lang="es-ES" altLang="es-ES" sz="2000" dirty="0"/>
              <a:t>	$contador = $_COOKIE['contador'];</a:t>
            </a:r>
          </a:p>
          <a:p>
            <a:pPr lvl="1"/>
            <a:r>
              <a:rPr lang="es-ES" altLang="es-ES" sz="2000" dirty="0"/>
              <a:t>   }</a:t>
            </a:r>
          </a:p>
          <a:p>
            <a:pPr lvl="1"/>
            <a:r>
              <a:rPr lang="es-ES" altLang="es-ES" sz="2000" dirty="0"/>
              <a:t>   // actualización de la cookie: se debe hacer antes de</a:t>
            </a:r>
          </a:p>
          <a:p>
            <a:pPr lvl="1"/>
            <a:r>
              <a:rPr lang="es-ES" altLang="es-ES" sz="2000" dirty="0"/>
              <a:t>   // mandar cualquier cabecera a la salida</a:t>
            </a:r>
          </a:p>
          <a:p>
            <a:pPr lvl="1"/>
            <a:r>
              <a:rPr lang="es-ES" altLang="es-ES" sz="2000" dirty="0"/>
              <a:t>   </a:t>
            </a:r>
            <a:r>
              <a:rPr lang="es-ES" altLang="es-ES" sz="2000" dirty="0" err="1"/>
              <a:t>setcookie</a:t>
            </a:r>
            <a:r>
              <a:rPr lang="es-ES" altLang="es-ES" sz="2000" dirty="0"/>
              <a:t>("</a:t>
            </a:r>
            <a:r>
              <a:rPr lang="es-ES" altLang="es-ES" sz="2000" dirty="0" err="1"/>
              <a:t>fechahora</a:t>
            </a:r>
            <a:r>
              <a:rPr lang="es-ES" altLang="es-ES" sz="2000" dirty="0"/>
              <a:t>",date('d/m/Y h:i:s')); // actualiza la cookie</a:t>
            </a:r>
          </a:p>
          <a:p>
            <a:pPr lvl="1"/>
            <a:r>
              <a:rPr lang="es-ES" altLang="es-ES" sz="2000" dirty="0"/>
              <a:t>   </a:t>
            </a:r>
            <a:r>
              <a:rPr lang="es-ES" altLang="es-ES" sz="2000" dirty="0" err="1"/>
              <a:t>setcookie</a:t>
            </a:r>
            <a:r>
              <a:rPr lang="es-ES" altLang="es-ES" sz="2000" dirty="0"/>
              <a:t>("</a:t>
            </a:r>
            <a:r>
              <a:rPr lang="es-ES" altLang="es-ES" sz="2000" dirty="0" err="1"/>
              <a:t>contador",$contador</a:t>
            </a:r>
            <a:r>
              <a:rPr lang="es-ES" altLang="es-ES" sz="2000" dirty="0"/>
              <a:t> + 1); // actualiza la cookie	</a:t>
            </a:r>
          </a:p>
          <a:p>
            <a:pPr algn="l"/>
            <a:r>
              <a:rPr lang="es-ES" altLang="es-ES" sz="2000" dirty="0"/>
              <a:t>?&gt;</a:t>
            </a:r>
          </a:p>
        </p:txBody>
      </p:sp>
      <p:sp>
        <p:nvSpPr>
          <p:cNvPr id="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5336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0 Rectángulo"/>
          <p:cNvSpPr>
            <a:spLocks noChangeArrowheads="1"/>
          </p:cNvSpPr>
          <p:nvPr/>
        </p:nvSpPr>
        <p:spPr bwMode="auto">
          <a:xfrm>
            <a:off x="1676400" y="1447800"/>
            <a:ext cx="8424863" cy="5016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s-ES" sz="2000" dirty="0">
                <a:latin typeface="Comic Sans MS" panose="030F0702030302020204" pitchFamily="66" charset="0"/>
              </a:rPr>
              <a:t>&lt;HTML&gt;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&lt;HEAD&gt;  &lt;TITLE&gt;Uso de cookies en PHP&lt;/TITLE&gt; &lt;/HEAD&gt;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&lt;BODY&gt;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&lt;H3&gt;Fecha y hora actual: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&lt;?</a:t>
            </a:r>
            <a:r>
              <a:rPr lang="es-ES" sz="2000" dirty="0" err="1">
                <a:latin typeface="Comic Sans MS" panose="030F0702030302020204" pitchFamily="66" charset="0"/>
              </a:rPr>
              <a:t>php</a:t>
            </a:r>
            <a:endParaRPr lang="es-ES" sz="2000" dirty="0">
              <a:latin typeface="Comic Sans MS" panose="030F0702030302020204" pitchFamily="66" charset="0"/>
            </a:endParaRP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     	echo date('d/m/Y h:i:s') 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?&gt;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&lt;/H3&gt;&lt;BR&gt;&lt;B&gt;  Contenido de la </a:t>
            </a:r>
            <a:r>
              <a:rPr lang="es-ES" sz="2000" dirty="0" err="1">
                <a:latin typeface="Comic Sans MS" panose="030F0702030302020204" pitchFamily="66" charset="0"/>
              </a:rPr>
              <a:t>superglobal</a:t>
            </a:r>
            <a:r>
              <a:rPr lang="es-ES" sz="2000" dirty="0">
                <a:latin typeface="Comic Sans MS" panose="030F0702030302020204" pitchFamily="66" charset="0"/>
              </a:rPr>
              <a:t> $_COOKIE&lt;/B&gt;&lt;BR&gt;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&lt;?</a:t>
            </a:r>
            <a:r>
              <a:rPr lang="es-ES" sz="2000" dirty="0" err="1">
                <a:latin typeface="Comic Sans MS" panose="030F0702030302020204" pitchFamily="66" charset="0"/>
              </a:rPr>
              <a:t>php</a:t>
            </a:r>
            <a:r>
              <a:rPr lang="es-ES" sz="2000" dirty="0">
                <a:latin typeface="Comic Sans MS" panose="030F0702030302020204" pitchFamily="66" charset="0"/>
              </a:rPr>
              <a:t> 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 echo "Elemento </a:t>
            </a:r>
            <a:r>
              <a:rPr lang="es-ES" sz="2000" dirty="0" err="1">
                <a:latin typeface="Comic Sans MS" panose="030F0702030302020204" pitchFamily="66" charset="0"/>
              </a:rPr>
              <a:t>fechahora</a:t>
            </a:r>
            <a:r>
              <a:rPr lang="es-ES" sz="2000" dirty="0">
                <a:latin typeface="Comic Sans MS" panose="030F0702030302020204" pitchFamily="66" charset="0"/>
              </a:rPr>
              <a:t>: ".$_COOKIE['</a:t>
            </a:r>
            <a:r>
              <a:rPr lang="es-ES" sz="2000" dirty="0" err="1">
                <a:latin typeface="Comic Sans MS" panose="030F0702030302020204" pitchFamily="66" charset="0"/>
              </a:rPr>
              <a:t>fechahora</a:t>
            </a:r>
            <a:r>
              <a:rPr lang="es-ES" sz="2000" dirty="0">
                <a:latin typeface="Comic Sans MS" panose="030F0702030302020204" pitchFamily="66" charset="0"/>
              </a:rPr>
              <a:t>']."&lt;BR&gt;";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 echo "Elemento contador: ".$_COOKIE['contador'] . "&lt;BR&gt;&lt;BR&gt;" 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 echo "&lt;BR&gt;La última vez que accedió a la página: $</a:t>
            </a:r>
            <a:r>
              <a:rPr lang="es-ES" sz="2000" dirty="0" err="1">
                <a:latin typeface="Comic Sans MS" panose="030F0702030302020204" pitchFamily="66" charset="0"/>
              </a:rPr>
              <a:t>fechahora</a:t>
            </a:r>
            <a:r>
              <a:rPr lang="es-ES" sz="2000" dirty="0">
                <a:latin typeface="Comic Sans MS" panose="030F0702030302020204" pitchFamily="66" charset="0"/>
              </a:rPr>
              <a:t> &lt;BR&gt;"; 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   echo "&lt;BR&gt;Cantidad de accesos a esta página  : $contador &lt;BR&gt;"; 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?&gt; 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  &lt;/BODY&gt;</a:t>
            </a:r>
          </a:p>
          <a:p>
            <a:pPr algn="l"/>
            <a:r>
              <a:rPr lang="es-ES" sz="2000" dirty="0">
                <a:latin typeface="Comic Sans MS" panose="030F0702030302020204" pitchFamily="66" charset="0"/>
              </a:rPr>
              <a:t>&lt;/HTML&gt;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COOKIES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14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143000"/>
            <a:ext cx="11125200" cy="537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Ctr="1">
            <a:spAutoFit/>
          </a:bodyPr>
          <a:lstStyle/>
          <a:p>
            <a:pPr fontAlgn="t"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" sz="2800" dirty="0">
                <a:latin typeface="Comic Sans MS" panose="030F0702030302020204" pitchFamily="66" charset="0"/>
              </a:rPr>
              <a:t> Las sesiones son vitales cuando quiere crear un </a:t>
            </a:r>
            <a:r>
              <a:rPr lang="es-ES" sz="2800" dirty="0" err="1">
                <a:latin typeface="Comic Sans MS" panose="030F0702030302020204" pitchFamily="66" charset="0"/>
              </a:rPr>
              <a:t>website</a:t>
            </a:r>
            <a:r>
              <a:rPr lang="es-ES" sz="2800" dirty="0">
                <a:latin typeface="Comic Sans MS" panose="030F0702030302020204" pitchFamily="66" charset="0"/>
              </a:rPr>
              <a:t> que permita las siguientes características:</a:t>
            </a:r>
          </a:p>
          <a:p>
            <a:pPr lvl="1" fontAlgn="t"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s-ES" sz="2800" dirty="0">
                <a:latin typeface="Comic Sans MS" panose="030F0702030302020204" pitchFamily="66" charset="0"/>
              </a:rPr>
              <a:t> Almacenar y mostrar información sobre un usuario</a:t>
            </a:r>
          </a:p>
          <a:p>
            <a:pPr lvl="1" fontAlgn="t"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s-ES" sz="2800" dirty="0">
                <a:latin typeface="Comic Sans MS" panose="030F0702030302020204" pitchFamily="66" charset="0"/>
              </a:rPr>
              <a:t> Determinar que grupos de usuarios pertenece una persona</a:t>
            </a:r>
          </a:p>
          <a:p>
            <a:pPr lvl="1" fontAlgn="t">
              <a:spcAft>
                <a:spcPts val="600"/>
              </a:spcAft>
              <a:buFont typeface="Courier New" pitchFamily="49" charset="0"/>
              <a:buChar char="o"/>
              <a:defRPr/>
            </a:pPr>
            <a:r>
              <a:rPr lang="es-ES" sz="2800" dirty="0">
                <a:latin typeface="Comic Sans MS" panose="030F0702030302020204" pitchFamily="66" charset="0"/>
              </a:rPr>
              <a:t> Utilizar permisos en tu </a:t>
            </a:r>
            <a:r>
              <a:rPr lang="es-ES" sz="2800" dirty="0" err="1">
                <a:latin typeface="Comic Sans MS" panose="030F0702030302020204" pitchFamily="66" charset="0"/>
              </a:rPr>
              <a:t>website</a:t>
            </a:r>
            <a:r>
              <a:rPr lang="es-ES" sz="2800" dirty="0">
                <a:latin typeface="Comic Sans MS" panose="030F0702030302020204" pitchFamily="66" charset="0"/>
              </a:rPr>
              <a:t>.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" sz="2800" dirty="0">
                <a:latin typeface="Comic Sans MS" panose="030F0702030302020204" pitchFamily="66" charset="0"/>
              </a:rPr>
              <a:t> Las sesiones PHP consiguen mejores resultados que las Cookies. 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" sz="2800" dirty="0">
                <a:latin typeface="Comic Sans MS" panose="030F0702030302020204" pitchFamily="66" charset="0"/>
              </a:rPr>
              <a:t> Almacenan la información en el servidor web, en una localización elegida en unos ficheros especiales. 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" sz="2800" dirty="0">
                <a:latin typeface="Comic Sans MS" panose="030F0702030302020204" pitchFamily="66" charset="0"/>
              </a:rPr>
              <a:t> Estos ficheros están conectados al navegador a través del server y un especial ID, llamado “</a:t>
            </a:r>
            <a:r>
              <a:rPr lang="es-ES" sz="2800" dirty="0" err="1">
                <a:latin typeface="Comic Sans MS" panose="030F0702030302020204" pitchFamily="66" charset="0"/>
              </a:rPr>
              <a:t>Session</a:t>
            </a:r>
            <a:r>
              <a:rPr lang="es-ES" sz="2800" dirty="0">
                <a:latin typeface="Comic Sans MS" panose="030F0702030302020204" pitchFamily="66" charset="0"/>
              </a:rPr>
              <a:t> ID”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s-ES" sz="2800" dirty="0">
                <a:latin typeface="Comic Sans MS" panose="030F0702030302020204" pitchFamily="66" charset="0"/>
              </a:rPr>
              <a:t> Son virtualmente invisibles al usuario.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SESIONES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23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35891</TotalTime>
  <Words>941</Words>
  <Application>Microsoft Office PowerPoint</Application>
  <PresentationFormat>Panorámica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Comic Sans MS</vt:lpstr>
      <vt:lpstr>Courier New</vt:lpstr>
      <vt:lpstr>Monotype Sorts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1318</cp:revision>
  <cp:lastPrinted>2020-11-24T16:38:02Z</cp:lastPrinted>
  <dcterms:created xsi:type="dcterms:W3CDTF">2020-09-29T09:33:46Z</dcterms:created>
  <dcterms:modified xsi:type="dcterms:W3CDTF">2021-12-07T21:23:20Z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