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716" r:id="rId2"/>
    <p:sldId id="726" r:id="rId3"/>
    <p:sldId id="896" r:id="rId4"/>
    <p:sldId id="855" r:id="rId5"/>
    <p:sldId id="856" r:id="rId6"/>
    <p:sldId id="922" r:id="rId7"/>
    <p:sldId id="925" r:id="rId8"/>
    <p:sldId id="923" r:id="rId9"/>
    <p:sldId id="924" r:id="rId10"/>
    <p:sldId id="858" r:id="rId11"/>
    <p:sldId id="859" r:id="rId12"/>
    <p:sldId id="929" r:id="rId13"/>
    <p:sldId id="926" r:id="rId14"/>
    <p:sldId id="928" r:id="rId15"/>
    <p:sldId id="861" r:id="rId16"/>
    <p:sldId id="862" r:id="rId17"/>
    <p:sldId id="863" r:id="rId18"/>
    <p:sldId id="864" r:id="rId19"/>
    <p:sldId id="865" r:id="rId20"/>
    <p:sldId id="892" r:id="rId21"/>
    <p:sldId id="893" r:id="rId22"/>
    <p:sldId id="894" r:id="rId23"/>
    <p:sldId id="895" r:id="rId24"/>
    <p:sldId id="905" r:id="rId25"/>
    <p:sldId id="906" r:id="rId26"/>
    <p:sldId id="907" r:id="rId27"/>
    <p:sldId id="908" r:id="rId28"/>
    <p:sldId id="909" r:id="rId29"/>
    <p:sldId id="910" r:id="rId30"/>
    <p:sldId id="911" r:id="rId31"/>
    <p:sldId id="912" r:id="rId32"/>
    <p:sldId id="913" r:id="rId33"/>
    <p:sldId id="914" r:id="rId34"/>
    <p:sldId id="915" r:id="rId35"/>
    <p:sldId id="916" r:id="rId36"/>
    <p:sldId id="917" r:id="rId37"/>
    <p:sldId id="918" r:id="rId38"/>
    <p:sldId id="920" r:id="rId39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02/01/2022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8</a:t>
            </a:r>
            <a:r>
              <a:rPr lang="es-ES" sz="4000" dirty="0" smtClean="0"/>
              <a:t>: </a:t>
            </a:r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ACCESO A MYSQL DESDE PHP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266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Times New Roman"/>
                <a:cs typeface="Times New Roman"/>
              </a:rPr>
              <a:t>E</a:t>
            </a:r>
            <a:r>
              <a:rPr lang="es-ES" sz="2400" b="1" spc="-5" dirty="0" smtClean="0">
                <a:latin typeface="Times New Roman"/>
                <a:cs typeface="Times New Roman"/>
              </a:rPr>
              <a:t>DUARD 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10896599" cy="492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s-ES_tradnl" sz="2800" b="1" dirty="0" err="1" smtClean="0"/>
              <a:t>mysqli_select_db</a:t>
            </a:r>
            <a:r>
              <a:rPr lang="es-ES_tradnl" sz="2800" b="1" dirty="0" smtClean="0"/>
              <a:t>()</a:t>
            </a:r>
          </a:p>
          <a:p>
            <a:pPr>
              <a:spcAft>
                <a:spcPts val="600"/>
              </a:spcAft>
              <a:defRPr/>
            </a:pPr>
            <a:r>
              <a:rPr lang="es-ES_tradnl" sz="2800" dirty="0" smtClean="0"/>
              <a:t>Permite seleccionar </a:t>
            </a:r>
            <a:r>
              <a:rPr lang="es-ES_tradnl" sz="2800" dirty="0"/>
              <a:t>una base de datos </a:t>
            </a:r>
            <a:r>
              <a:rPr lang="es-ES_tradnl" sz="2800" dirty="0" err="1" smtClean="0"/>
              <a:t>Mysql</a:t>
            </a:r>
            <a:r>
              <a:rPr lang="es-ES_tradnl" sz="2800" dirty="0" smtClean="0"/>
              <a:t>. Con la nueva versión no es imprescindible </a:t>
            </a:r>
            <a:endParaRPr lang="es-ES_tradnl" sz="2800" dirty="0"/>
          </a:p>
          <a:p>
            <a:pPr>
              <a:spcAft>
                <a:spcPts val="600"/>
              </a:spcAft>
              <a:tabLst>
                <a:tab pos="1597025" algn="l"/>
              </a:tabLst>
              <a:defRPr/>
            </a:pPr>
            <a:r>
              <a:rPr lang="es-ES_tradnl" sz="2800" dirty="0">
                <a:solidFill>
                  <a:srgbClr val="FF0000"/>
                </a:solidFill>
              </a:rPr>
              <a:t> </a:t>
            </a:r>
          </a:p>
          <a:p>
            <a:pPr>
              <a:spcAft>
                <a:spcPts val="600"/>
              </a:spcAft>
              <a:tabLst>
                <a:tab pos="1597025" algn="l"/>
              </a:tabLst>
              <a:defRPr/>
            </a:pPr>
            <a:endParaRPr lang="es-ES_tradnl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Wingdings" pitchFamily="2" charset="2"/>
              <a:buChar char="v"/>
              <a:tabLst>
                <a:tab pos="1597025" algn="l"/>
              </a:tabLst>
              <a:defRPr/>
            </a:pPr>
            <a:r>
              <a:rPr lang="es-ES_tradnl" sz="2800" b="1" dirty="0"/>
              <a:t> $ok </a:t>
            </a:r>
            <a:r>
              <a:rPr lang="es-ES_tradnl" sz="2800" dirty="0"/>
              <a:t>es </a:t>
            </a:r>
            <a:r>
              <a:rPr lang="es-ES" sz="2800" dirty="0"/>
              <a:t>TRUE en caso de éxito o FALSE en caso de error.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tabLst>
                <a:tab pos="1597025" algn="l"/>
              </a:tabLst>
              <a:defRPr/>
            </a:pPr>
            <a:r>
              <a:rPr lang="es-ES" sz="2800" dirty="0"/>
              <a:t> </a:t>
            </a:r>
            <a:r>
              <a:rPr lang="es-ES" sz="2800" b="1" dirty="0"/>
              <a:t>$</a:t>
            </a:r>
            <a:r>
              <a:rPr lang="es-ES" sz="2800" b="1" dirty="0" err="1"/>
              <a:t>id_conexion</a:t>
            </a:r>
            <a:r>
              <a:rPr lang="es-ES" sz="2800" b="1" dirty="0"/>
              <a:t> </a:t>
            </a:r>
            <a:r>
              <a:rPr lang="es-ES" sz="2800" dirty="0"/>
              <a:t>es opcional. Si el identificador de enlace no se especifica, se asumirá el último enlace abierto por </a:t>
            </a:r>
            <a:r>
              <a:rPr lang="es-ES" sz="2800" dirty="0" err="1"/>
              <a:t>mysql_connect</a:t>
            </a:r>
            <a:r>
              <a:rPr lang="es-ES" sz="2800" dirty="0"/>
              <a:t>(). Si no se encuentra dicho enlace, la función intentará establecer un nuevo enlace como si </a:t>
            </a:r>
            <a:r>
              <a:rPr lang="es-ES" sz="2800" dirty="0" err="1"/>
              <a:t>mysql_connect</a:t>
            </a:r>
            <a:r>
              <a:rPr lang="es-ES" sz="2800" dirty="0"/>
              <a:t>() fuese invocado sin parámetros. Si no se encuentra o establece una conexión, se generará un error de nivel </a:t>
            </a:r>
            <a:r>
              <a:rPr lang="es-ES" sz="2800" b="1" dirty="0"/>
              <a:t>E_WARNING.</a:t>
            </a:r>
            <a:endParaRPr lang="en-US" sz="2800" dirty="0">
              <a:solidFill>
                <a:srgbClr val="CC3300"/>
              </a:solidFill>
              <a:latin typeface="Bell Gothic Std Light"/>
            </a:endParaRP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2286000" y="2743200"/>
            <a:ext cx="7705725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800" dirty="0">
                <a:solidFill>
                  <a:srgbClr val="FF0000"/>
                </a:solidFill>
              </a:rPr>
              <a:t>$ok = </a:t>
            </a:r>
            <a:r>
              <a:rPr lang="es-ES_tradnl" sz="2800" dirty="0" err="1" smtClean="0">
                <a:solidFill>
                  <a:srgbClr val="FF0000"/>
                </a:solidFill>
              </a:rPr>
              <a:t>mysqli_select_db</a:t>
            </a:r>
            <a:r>
              <a:rPr lang="es-ES_tradnl" sz="2800" dirty="0" smtClean="0">
                <a:solidFill>
                  <a:srgbClr val="FF0000"/>
                </a:solidFill>
              </a:rPr>
              <a:t>($</a:t>
            </a:r>
            <a:r>
              <a:rPr lang="es-ES_tradnl" sz="2800" dirty="0" err="1" smtClean="0">
                <a:solidFill>
                  <a:srgbClr val="FF0000"/>
                </a:solidFill>
              </a:rPr>
              <a:t>mysql_db</a:t>
            </a:r>
            <a:r>
              <a:rPr lang="es-ES_tradnl" sz="2800" dirty="0" smtClean="0">
                <a:solidFill>
                  <a:srgbClr val="FF0000"/>
                </a:solidFill>
              </a:rPr>
              <a:t>, </a:t>
            </a:r>
            <a:r>
              <a:rPr lang="es-ES_tradnl" sz="2800" dirty="0">
                <a:solidFill>
                  <a:srgbClr val="FF0000"/>
                </a:solidFill>
              </a:rPr>
              <a:t>$</a:t>
            </a:r>
            <a:r>
              <a:rPr lang="es-ES_tradnl" sz="2800" dirty="0" err="1">
                <a:solidFill>
                  <a:srgbClr val="FF0000"/>
                </a:solidFill>
              </a:rPr>
              <a:t>id_conexion</a:t>
            </a:r>
            <a:r>
              <a:rPr lang="es-ES_tradnl" sz="2800" dirty="0">
                <a:solidFill>
                  <a:srgbClr val="FF0000"/>
                </a:solidFill>
              </a:rPr>
              <a:t>);</a:t>
            </a:r>
            <a:endParaRPr lang="es-ES" sz="2800" dirty="0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926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1143000"/>
            <a:ext cx="84312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s-ES_tradnl" sz="2800" b="1" dirty="0" smtClean="0"/>
              <a:t>Conexión con </a:t>
            </a:r>
            <a:r>
              <a:rPr lang="es-ES_tradnl" sz="2800" b="1" dirty="0" err="1" smtClean="0"/>
              <a:t>mysqli_select_db</a:t>
            </a:r>
            <a:endParaRPr lang="es-ES_tradnl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52600"/>
            <a:ext cx="6351971" cy="2529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4342039"/>
            <a:ext cx="84312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es-ES_tradnl" sz="2800" b="1" dirty="0" smtClean="0"/>
              <a:t>Conexión sin </a:t>
            </a:r>
            <a:r>
              <a:rPr lang="es-ES_tradnl" sz="2800" b="1" dirty="0" err="1" smtClean="0"/>
              <a:t>mysqli_select_db</a:t>
            </a:r>
            <a:endParaRPr lang="es-ES_tradnl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22" y="5029200"/>
            <a:ext cx="796367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2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149001"/>
            <a:ext cx="105918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u="none" spc="-5" dirty="0">
                <a:latin typeface="+mn-lt"/>
              </a:rPr>
              <a:t>Mysqli:</a:t>
            </a:r>
            <a:r>
              <a:rPr sz="2800" b="1" u="none" spc="-65" dirty="0">
                <a:latin typeface="+mn-lt"/>
              </a:rPr>
              <a:t> </a:t>
            </a:r>
            <a:r>
              <a:rPr sz="2800" b="1" u="none" spc="-5" dirty="0">
                <a:latin typeface="+mn-lt"/>
              </a:rPr>
              <a:t>close</a:t>
            </a:r>
            <a:r>
              <a:rPr sz="2800" b="1" u="none" spc="-5" dirty="0" smtClean="0">
                <a:latin typeface="+mn-lt"/>
              </a:rPr>
              <a:t>()</a:t>
            </a:r>
            <a:r>
              <a:rPr lang="es-ES" sz="2800" b="1" u="none" spc="-5" dirty="0" smtClean="0">
                <a:latin typeface="+mn-lt"/>
              </a:rPr>
              <a:t> </a:t>
            </a:r>
            <a:r>
              <a:rPr lang="es-ES" sz="2800" u="none" spc="-5" dirty="0" smtClean="0">
                <a:latin typeface="+mn-lt"/>
              </a:rPr>
              <a:t/>
            </a:r>
            <a:br>
              <a:rPr lang="es-ES" sz="2800" u="none" spc="-5" dirty="0" smtClean="0">
                <a:latin typeface="+mn-lt"/>
              </a:rPr>
            </a:br>
            <a:r>
              <a:rPr lang="es-ES" sz="2800" u="none" spc="-5" dirty="0" smtClean="0">
                <a:latin typeface="+mn-lt"/>
              </a:rPr>
              <a:t>Cierra </a:t>
            </a:r>
            <a:r>
              <a:rPr lang="es-ES" sz="2800" u="none" spc="-5" dirty="0" smtClean="0">
                <a:latin typeface="+mn-lt"/>
                <a:cs typeface="Arial"/>
              </a:rPr>
              <a:t>la</a:t>
            </a:r>
            <a:r>
              <a:rPr lang="es-ES" sz="2800" u="none" spc="-10" dirty="0" smtClean="0">
                <a:latin typeface="+mn-lt"/>
                <a:cs typeface="Arial"/>
              </a:rPr>
              <a:t> conexión</a:t>
            </a:r>
            <a:r>
              <a:rPr lang="es-ES" sz="2800" u="none" spc="-5" dirty="0" smtClean="0">
                <a:latin typeface="+mn-lt"/>
                <a:cs typeface="Arial"/>
              </a:rPr>
              <a:t> </a:t>
            </a:r>
            <a:r>
              <a:rPr lang="es-ES" sz="2800" u="none" spc="-5" dirty="0">
                <a:latin typeface="+mn-lt"/>
                <a:cs typeface="Arial"/>
              </a:rPr>
              <a:t>a</a:t>
            </a:r>
            <a:r>
              <a:rPr lang="es-ES" sz="2800" u="none" spc="-10" dirty="0">
                <a:latin typeface="+mn-lt"/>
                <a:cs typeface="Arial"/>
              </a:rPr>
              <a:t> </a:t>
            </a:r>
            <a:r>
              <a:rPr lang="es-ES" sz="2800" u="none" spc="-5" dirty="0">
                <a:latin typeface="+mn-lt"/>
                <a:cs typeface="Arial"/>
              </a:rPr>
              <a:t>una </a:t>
            </a:r>
            <a:r>
              <a:rPr lang="es-ES" sz="2800" u="none" spc="-10" dirty="0">
                <a:latin typeface="+mn-lt"/>
                <a:cs typeface="Arial"/>
              </a:rPr>
              <a:t>base</a:t>
            </a:r>
            <a:r>
              <a:rPr lang="es-ES" sz="2800" u="none" dirty="0">
                <a:latin typeface="+mn-lt"/>
                <a:cs typeface="Arial"/>
              </a:rPr>
              <a:t> </a:t>
            </a:r>
            <a:r>
              <a:rPr lang="es-ES" sz="2800" u="none" spc="-10" dirty="0">
                <a:latin typeface="+mn-lt"/>
                <a:cs typeface="Arial"/>
              </a:rPr>
              <a:t>de </a:t>
            </a:r>
            <a:r>
              <a:rPr lang="es-ES" sz="2800" u="none" dirty="0" smtClean="0">
                <a:latin typeface="+mn-lt"/>
                <a:cs typeface="Arial"/>
              </a:rPr>
              <a:t>datos</a:t>
            </a:r>
            <a:r>
              <a:rPr lang="es-ES" sz="2800" u="none" dirty="0" smtClean="0">
                <a:latin typeface="+mn-lt"/>
                <a:cs typeface="Arial MT"/>
              </a:rPr>
              <a:t>.</a:t>
            </a:r>
            <a:r>
              <a:rPr lang="es-ES" sz="2800" u="none" spc="-5" dirty="0" smtClean="0">
                <a:latin typeface="+mn-lt"/>
                <a:cs typeface="Arial MT"/>
              </a:rPr>
              <a:t> </a:t>
            </a:r>
            <a:r>
              <a:rPr lang="es-ES" sz="2800" u="none" spc="-10" dirty="0" smtClean="0">
                <a:latin typeface="+mn-lt"/>
                <a:cs typeface="Arial MT"/>
              </a:rPr>
              <a:t>Puede parecer </a:t>
            </a:r>
            <a:r>
              <a:rPr lang="es-ES" sz="2800" u="none" spc="-5" dirty="0" smtClean="0">
                <a:latin typeface="+mn-lt"/>
                <a:cs typeface="Arial MT"/>
              </a:rPr>
              <a:t>poco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importante,</a:t>
            </a:r>
            <a:r>
              <a:rPr lang="es-ES" sz="2800" u="none" spc="-10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pero las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5" dirty="0">
                <a:latin typeface="+mn-lt"/>
                <a:cs typeface="Arial MT"/>
              </a:rPr>
              <a:t>bases de </a:t>
            </a:r>
            <a:r>
              <a:rPr lang="es-ES" sz="2800" u="none" spc="-10" dirty="0" smtClean="0">
                <a:latin typeface="+mn-lt"/>
                <a:cs typeface="Arial MT"/>
              </a:rPr>
              <a:t>datos </a:t>
            </a:r>
            <a:r>
              <a:rPr lang="es-ES" sz="2800" u="none" spc="-5" dirty="0" smtClean="0">
                <a:latin typeface="+mn-lt"/>
                <a:cs typeface="Arial MT"/>
              </a:rPr>
              <a:t>están configuradas para soportar </a:t>
            </a:r>
            <a:r>
              <a:rPr lang="es-ES" sz="2800" u="none" spc="-5" dirty="0">
                <a:latin typeface="+mn-lt"/>
                <a:cs typeface="Arial MT"/>
              </a:rPr>
              <a:t>un </a:t>
            </a:r>
            <a:r>
              <a:rPr lang="es-ES" sz="2800" u="none" spc="-5" dirty="0" smtClean="0">
                <a:latin typeface="+mn-lt"/>
                <a:cs typeface="Arial MT"/>
              </a:rPr>
              <a:t>máximo </a:t>
            </a:r>
            <a:r>
              <a:rPr lang="es-ES" sz="2800" u="none" spc="-5" dirty="0">
                <a:latin typeface="+mn-lt"/>
                <a:cs typeface="Arial MT"/>
              </a:rPr>
              <a:t>de </a:t>
            </a:r>
            <a:r>
              <a:rPr lang="es-ES" sz="2800" u="none" spc="-5" dirty="0" smtClean="0">
                <a:latin typeface="+mn-lt"/>
                <a:cs typeface="Arial MT"/>
              </a:rPr>
              <a:t>conexiones </a:t>
            </a:r>
            <a:r>
              <a:rPr lang="es-ES" sz="2800" u="none" spc="-10" dirty="0" smtClean="0">
                <a:latin typeface="+mn-lt"/>
                <a:cs typeface="Arial MT"/>
              </a:rPr>
              <a:t>a la vez, </a:t>
            </a:r>
            <a:r>
              <a:rPr lang="es-ES" sz="2800" u="none" spc="-430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es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10" dirty="0" smtClean="0">
                <a:latin typeface="+mn-lt"/>
                <a:cs typeface="Arial MT"/>
              </a:rPr>
              <a:t>por</a:t>
            </a:r>
            <a:r>
              <a:rPr lang="es-ES" sz="2800" u="none" spc="-5" dirty="0" smtClean="0">
                <a:latin typeface="+mn-lt"/>
                <a:cs typeface="Arial MT"/>
              </a:rPr>
              <a:t> eso </a:t>
            </a:r>
            <a:r>
              <a:rPr lang="es-ES" sz="2800" u="none" spc="-10" dirty="0" smtClean="0">
                <a:latin typeface="+mn-lt"/>
                <a:cs typeface="Arial MT"/>
              </a:rPr>
              <a:t>que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10" dirty="0" smtClean="0">
                <a:latin typeface="+mn-lt"/>
                <a:cs typeface="Arial MT"/>
              </a:rPr>
              <a:t>es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importante </a:t>
            </a:r>
            <a:r>
              <a:rPr lang="es-ES" sz="2800" u="none" spc="-5" dirty="0">
                <a:latin typeface="+mn-lt"/>
                <a:cs typeface="Arial MT"/>
              </a:rPr>
              <a:t>gestionar </a:t>
            </a:r>
            <a:r>
              <a:rPr lang="es-ES" sz="2800" u="none" spc="-5" dirty="0" smtClean="0">
                <a:latin typeface="+mn-lt"/>
                <a:cs typeface="Arial MT"/>
              </a:rPr>
              <a:t>bien</a:t>
            </a:r>
            <a:r>
              <a:rPr lang="es-ES" sz="2800" u="none" spc="-10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las</a:t>
            </a:r>
            <a:r>
              <a:rPr lang="es-ES" sz="2800" u="none" spc="-10" dirty="0" smtClean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conexiones</a:t>
            </a:r>
            <a:r>
              <a:rPr lang="es-ES" sz="2800" u="none" dirty="0" smtClean="0">
                <a:latin typeface="+mn-lt"/>
                <a:cs typeface="Arial MT"/>
              </a:rPr>
              <a:t> </a:t>
            </a:r>
            <a:r>
              <a:rPr lang="es-ES" sz="2800" u="none" spc="-5" dirty="0">
                <a:latin typeface="+mn-lt"/>
                <a:cs typeface="Arial MT"/>
              </a:rPr>
              <a:t>a</a:t>
            </a:r>
            <a:r>
              <a:rPr lang="es-ES" sz="2800" u="none" spc="-10" dirty="0">
                <a:latin typeface="+mn-lt"/>
                <a:cs typeface="Arial MT"/>
              </a:rPr>
              <a:t> </a:t>
            </a:r>
            <a:r>
              <a:rPr lang="es-ES" sz="2800" u="none" spc="-5" dirty="0">
                <a:latin typeface="+mn-lt"/>
                <a:cs typeface="Arial MT"/>
              </a:rPr>
              <a:t>base</a:t>
            </a:r>
            <a:r>
              <a:rPr lang="es-ES" sz="2800" u="none" spc="-10" dirty="0">
                <a:latin typeface="+mn-lt"/>
                <a:cs typeface="Arial MT"/>
              </a:rPr>
              <a:t> </a:t>
            </a:r>
            <a:r>
              <a:rPr lang="es-ES" sz="2800" u="none" spc="-5" dirty="0">
                <a:latin typeface="+mn-lt"/>
                <a:cs typeface="Arial MT"/>
              </a:rPr>
              <a:t>de</a:t>
            </a:r>
            <a:r>
              <a:rPr lang="es-ES" sz="2800" u="none" spc="-10" dirty="0">
                <a:latin typeface="+mn-lt"/>
                <a:cs typeface="Arial MT"/>
              </a:rPr>
              <a:t> </a:t>
            </a:r>
            <a:r>
              <a:rPr lang="es-ES" sz="2800" u="none" spc="-5" dirty="0" smtClean="0">
                <a:latin typeface="+mn-lt"/>
                <a:cs typeface="Arial MT"/>
              </a:rPr>
              <a:t>datos.</a:t>
            </a:r>
            <a:endParaRPr sz="2800" u="none" spc="-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4429" y="3756866"/>
            <a:ext cx="266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15" dirty="0" err="1" smtClean="0">
                <a:cs typeface="Arial"/>
              </a:rPr>
              <a:t>Versió</a:t>
            </a:r>
            <a:r>
              <a:rPr lang="es-ES" sz="2800" b="1" spc="-15" dirty="0" smtClean="0">
                <a:cs typeface="Arial"/>
              </a:rPr>
              <a:t>n</a:t>
            </a:r>
            <a:r>
              <a:rPr sz="2800" b="1" spc="-55" dirty="0" smtClean="0">
                <a:cs typeface="Arial"/>
              </a:rPr>
              <a:t> </a:t>
            </a:r>
            <a:r>
              <a:rPr sz="2800" b="1" spc="-5" dirty="0" err="1" smtClean="0">
                <a:cs typeface="Arial"/>
              </a:rPr>
              <a:t>funció</a:t>
            </a:r>
            <a:r>
              <a:rPr lang="es-ES" sz="2800" b="1" spc="-5" dirty="0" smtClean="0">
                <a:cs typeface="Arial"/>
              </a:rPr>
              <a:t>n</a:t>
            </a:r>
            <a:endParaRPr sz="280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200" y="4966489"/>
            <a:ext cx="2133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15" dirty="0" err="1" smtClean="0">
                <a:cs typeface="Arial"/>
              </a:rPr>
              <a:t>Versió</a:t>
            </a:r>
            <a:r>
              <a:rPr lang="es-ES" sz="2800" b="1" spc="-15" dirty="0" smtClean="0">
                <a:cs typeface="Arial"/>
              </a:rPr>
              <a:t>n</a:t>
            </a:r>
            <a:r>
              <a:rPr sz="2800" b="1" spc="-55" dirty="0" smtClean="0">
                <a:cs typeface="Arial"/>
              </a:rPr>
              <a:t> </a:t>
            </a:r>
            <a:r>
              <a:rPr sz="2800" b="1" spc="-5" dirty="0" smtClean="0">
                <a:cs typeface="Arial"/>
              </a:rPr>
              <a:t>objet</a:t>
            </a:r>
            <a:r>
              <a:rPr lang="es-ES" sz="2800" b="1" spc="-5" dirty="0">
                <a:cs typeface="Arial"/>
              </a:rPr>
              <a:t>o</a:t>
            </a:r>
            <a:endParaRPr sz="2800" dirty="0"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410" y="3714490"/>
            <a:ext cx="4114390" cy="5527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410" y="4950028"/>
            <a:ext cx="2742790" cy="460172"/>
          </a:xfrm>
          <a:prstGeom prst="rect">
            <a:avLst/>
          </a:prstGeom>
        </p:spPr>
      </p:pic>
      <p:sp>
        <p:nvSpPr>
          <p:cNvPr id="13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51440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312" y="1199166"/>
            <a:ext cx="11214288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sz="2800" b="1" u="none" spc="-5" dirty="0" err="1" smtClean="0">
                <a:latin typeface="+mn-lt"/>
              </a:rPr>
              <a:t>mysqli_query</a:t>
            </a:r>
            <a:r>
              <a:rPr sz="2800" b="1" u="none" spc="-5" dirty="0" smtClean="0">
                <a:latin typeface="+mn-lt"/>
              </a:rPr>
              <a:t>()</a:t>
            </a:r>
            <a:r>
              <a:rPr lang="es-ES" sz="2800" u="none" spc="-5" dirty="0" smtClean="0">
                <a:latin typeface="+mn-lt"/>
                <a:cs typeface="Arial MT"/>
              </a:rPr>
              <a:t/>
            </a:r>
            <a:br>
              <a:rPr lang="es-ES" sz="2800" u="none" spc="-5" dirty="0" smtClean="0">
                <a:latin typeface="+mn-lt"/>
                <a:cs typeface="Arial MT"/>
              </a:rPr>
            </a:br>
            <a:r>
              <a:rPr lang="es-ES" sz="2800" u="none" spc="-5" dirty="0" smtClean="0">
                <a:latin typeface="+mn-lt"/>
                <a:cs typeface="Arial MT"/>
              </a:rPr>
              <a:t>Nos permite</a:t>
            </a:r>
            <a:r>
              <a:rPr lang="es-ES" sz="2800" u="none" spc="10" dirty="0" smtClean="0">
                <a:latin typeface="+mn-lt"/>
                <a:cs typeface="Arial MT"/>
              </a:rPr>
              <a:t> </a:t>
            </a:r>
            <a:r>
              <a:rPr lang="es-ES" sz="2800" u="none" spc="-10" dirty="0" smtClean="0">
                <a:latin typeface="+mn-lt"/>
                <a:cs typeface="Arial"/>
              </a:rPr>
              <a:t>ejecutar</a:t>
            </a:r>
            <a:r>
              <a:rPr lang="es-ES" sz="2800" u="none" dirty="0" smtClean="0">
                <a:latin typeface="+mn-lt"/>
                <a:cs typeface="Arial"/>
              </a:rPr>
              <a:t> </a:t>
            </a:r>
            <a:r>
              <a:rPr lang="es-ES" sz="2800" u="none" spc="-10" dirty="0" smtClean="0">
                <a:latin typeface="+mn-lt"/>
                <a:cs typeface="Arial"/>
              </a:rPr>
              <a:t>sentencias SQL </a:t>
            </a:r>
            <a:r>
              <a:rPr lang="es-ES" sz="2800" u="none" spc="-5" dirty="0" smtClean="0">
                <a:latin typeface="+mn-lt"/>
                <a:cs typeface="Arial MT"/>
              </a:rPr>
              <a:t>sobre </a:t>
            </a:r>
            <a:r>
              <a:rPr lang="es-ES" sz="2800" u="none" spc="-5" dirty="0">
                <a:latin typeface="+mn-lt"/>
                <a:cs typeface="Arial MT"/>
              </a:rPr>
              <a:t>una </a:t>
            </a:r>
            <a:r>
              <a:rPr lang="es-ES" sz="2800" u="none" spc="-5" dirty="0" smtClean="0">
                <a:latin typeface="+mn-lt"/>
                <a:cs typeface="Arial MT"/>
              </a:rPr>
              <a:t>conexión</a:t>
            </a:r>
            <a:r>
              <a:rPr lang="es-ES" sz="2800" u="none" spc="-10" dirty="0" smtClean="0">
                <a:latin typeface="+mn-lt"/>
                <a:cs typeface="Arial MT"/>
              </a:rPr>
              <a:t> </a:t>
            </a:r>
            <a:r>
              <a:rPr lang="es-ES" sz="2800" u="none" spc="-5" dirty="0">
                <a:latin typeface="+mn-lt"/>
                <a:cs typeface="Arial MT"/>
              </a:rPr>
              <a:t>de </a:t>
            </a:r>
            <a:r>
              <a:rPr lang="es-ES" sz="2800" u="none" spc="-5" dirty="0" smtClean="0">
                <a:latin typeface="+mn-lt"/>
                <a:cs typeface="Arial MT"/>
              </a:rPr>
              <a:t>base de datos abierta. </a:t>
            </a:r>
            <a:br>
              <a:rPr lang="es-ES" sz="2800" u="none" spc="-5" dirty="0" smtClean="0">
                <a:latin typeface="+mn-lt"/>
                <a:cs typeface="Arial MT"/>
              </a:rPr>
            </a:br>
            <a:r>
              <a:rPr lang="es-ES_tradnl" sz="2800" u="none" spc="-5" dirty="0">
                <a:latin typeface="+mn-lt"/>
                <a:cs typeface="Arial MT"/>
              </a:rPr>
              <a:t/>
            </a:r>
            <a:br>
              <a:rPr lang="es-ES_tradnl" sz="2800" u="none" spc="-5" dirty="0">
                <a:latin typeface="+mn-lt"/>
                <a:cs typeface="Arial MT"/>
              </a:rPr>
            </a:br>
            <a:r>
              <a:rPr lang="es-ES_tradnl" sz="2800" u="none" spc="-5" dirty="0">
                <a:latin typeface="+mn-lt"/>
                <a:cs typeface="Arial MT"/>
              </a:rPr>
              <a:t/>
            </a:r>
            <a:br>
              <a:rPr lang="es-ES_tradnl" sz="2800" u="none" spc="-5" dirty="0">
                <a:latin typeface="+mn-lt"/>
                <a:cs typeface="Arial MT"/>
              </a:rPr>
            </a:br>
            <a:r>
              <a:rPr lang="es-ES_tradnl" sz="2800" u="none" spc="-5" dirty="0" smtClean="0">
                <a:latin typeface="+mn-lt"/>
                <a:cs typeface="Arial MT"/>
              </a:rPr>
              <a:t>- $</a:t>
            </a:r>
            <a:r>
              <a:rPr lang="es-ES_tradnl" sz="2800" u="none" spc="-5" dirty="0">
                <a:latin typeface="+mn-lt"/>
                <a:cs typeface="Arial MT"/>
              </a:rPr>
              <a:t>res contiene un conjunto de registros (0, 1 o muchos) en caso de éxito y consulta, o FALSE en caso de error. </a:t>
            </a:r>
            <a:br>
              <a:rPr lang="es-ES_tradnl" sz="2800" u="none" spc="-5" dirty="0">
                <a:latin typeface="+mn-lt"/>
                <a:cs typeface="Arial MT"/>
              </a:rPr>
            </a:br>
            <a:r>
              <a:rPr lang="es-ES_tradnl" sz="2800" u="none" spc="-5" dirty="0" smtClean="0">
                <a:latin typeface="+mn-lt"/>
                <a:cs typeface="Arial MT"/>
              </a:rPr>
              <a:t>- $</a:t>
            </a:r>
            <a:r>
              <a:rPr lang="es-ES_tradnl" sz="2800" u="none" spc="-5" dirty="0">
                <a:latin typeface="+mn-lt"/>
                <a:cs typeface="Arial MT"/>
              </a:rPr>
              <a:t>sentencia que contiene la sentencia SQL.</a:t>
            </a:r>
            <a:br>
              <a:rPr lang="es-ES_tradnl" sz="2800" u="none" spc="-5" dirty="0">
                <a:latin typeface="+mn-lt"/>
                <a:cs typeface="Arial MT"/>
              </a:rPr>
            </a:br>
            <a:r>
              <a:rPr lang="es-ES_tradnl" sz="2800" u="none" spc="-5" dirty="0" smtClean="0">
                <a:latin typeface="+mn-lt"/>
                <a:cs typeface="Arial MT"/>
              </a:rPr>
              <a:t>- </a:t>
            </a:r>
            <a:r>
              <a:rPr lang="es-ES" sz="2800" u="none" spc="-5" dirty="0" smtClean="0">
                <a:latin typeface="+mn-lt"/>
                <a:cs typeface="Arial MT"/>
              </a:rPr>
              <a:t>$</a:t>
            </a:r>
            <a:r>
              <a:rPr lang="es-ES" sz="2800" u="none" spc="-5" dirty="0" err="1">
                <a:latin typeface="+mn-lt"/>
                <a:cs typeface="Arial MT"/>
              </a:rPr>
              <a:t>id_conexion</a:t>
            </a:r>
            <a:r>
              <a:rPr lang="es-ES" sz="2800" u="none" spc="-5" dirty="0">
                <a:latin typeface="+mn-lt"/>
                <a:cs typeface="Arial MT"/>
              </a:rPr>
              <a:t> es opcional. Si no se especifica, se asumirá el último enlace abierto por </a:t>
            </a:r>
            <a:r>
              <a:rPr lang="es-ES" sz="2800" u="none" spc="-5" dirty="0" err="1">
                <a:latin typeface="+mn-lt"/>
                <a:cs typeface="Arial MT"/>
              </a:rPr>
              <a:t>mysql_connect</a:t>
            </a:r>
            <a:r>
              <a:rPr lang="es-ES" sz="2800" u="none" spc="-5" dirty="0">
                <a:latin typeface="+mn-lt"/>
                <a:cs typeface="Arial MT"/>
              </a:rPr>
              <a:t>(). Si no se encuentra dicho enlace, la función invocará </a:t>
            </a:r>
            <a:r>
              <a:rPr lang="es-ES" sz="2800" u="none" spc="-5" dirty="0" err="1">
                <a:latin typeface="+mn-lt"/>
                <a:cs typeface="Arial MT"/>
              </a:rPr>
              <a:t>mysql_connect</a:t>
            </a:r>
            <a:r>
              <a:rPr lang="es-ES" sz="2800" u="none" spc="-5" dirty="0">
                <a:latin typeface="+mn-lt"/>
                <a:cs typeface="Arial MT"/>
              </a:rPr>
              <a:t>() sin parámetros. Si no se encuentra o establece una conexión, se generará un error de nivel E_WARNING</a:t>
            </a:r>
            <a:r>
              <a:rPr lang="es-ES" sz="2800" u="none" spc="-5" dirty="0" smtClean="0">
                <a:latin typeface="+mn-lt"/>
                <a:cs typeface="Arial MT"/>
              </a:rPr>
              <a:t>.</a:t>
            </a:r>
            <a:endParaRPr sz="2800" u="none" spc="-5" dirty="0">
              <a:latin typeface="+mn-lt"/>
              <a:cs typeface="Arial MT"/>
            </a:endParaRPr>
          </a:p>
        </p:txBody>
      </p:sp>
      <p:graphicFrame>
        <p:nvGraphicFramePr>
          <p:cNvPr id="10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08733"/>
              </p:ext>
            </p:extLst>
          </p:nvPr>
        </p:nvGraphicFramePr>
        <p:xfrm>
          <a:off x="2467224" y="2209800"/>
          <a:ext cx="8353176" cy="102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3176"/>
              </a:tblGrid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800" b="0" dirty="0" smtClean="0">
                          <a:solidFill>
                            <a:srgbClr val="FF0000"/>
                          </a:solidFill>
                        </a:rPr>
                        <a:t>$res = </a:t>
                      </a:r>
                      <a:r>
                        <a:rPr lang="es-ES_tradnl" sz="2800" b="0" dirty="0" err="1" smtClean="0">
                          <a:solidFill>
                            <a:srgbClr val="FF0000"/>
                          </a:solidFill>
                        </a:rPr>
                        <a:t>mysqli_query</a:t>
                      </a:r>
                      <a:r>
                        <a:rPr lang="es-ES_tradnl" sz="2800" b="0" dirty="0" smtClean="0">
                          <a:solidFill>
                            <a:srgbClr val="FF0000"/>
                          </a:solidFill>
                        </a:rPr>
                        <a:t> ($</a:t>
                      </a:r>
                      <a:r>
                        <a:rPr lang="es-ES_tradnl" sz="2800" b="0" dirty="0" err="1" smtClean="0">
                          <a:solidFill>
                            <a:srgbClr val="FF0000"/>
                          </a:solidFill>
                        </a:rPr>
                        <a:t>id_conexión</a:t>
                      </a:r>
                      <a:r>
                        <a:rPr lang="es-ES_tradnl" sz="2800" b="0" dirty="0" smtClean="0">
                          <a:solidFill>
                            <a:srgbClr val="FF0000"/>
                          </a:solidFill>
                        </a:rPr>
                        <a:t>, $sentencia) 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if (!$res) </a:t>
                      </a:r>
                      <a:r>
                        <a:rPr lang="es-ES" sz="2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die(‘Consulta</a:t>
                      </a:r>
                      <a:r>
                        <a:rPr lang="es-ES" sz="28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no valida</a:t>
                      </a:r>
                      <a:r>
                        <a:rPr lang="es-ES" sz="2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 ' . </a:t>
                      </a:r>
                      <a:r>
                        <a:rPr lang="es-ES" sz="2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mysql_error</a:t>
                      </a:r>
                      <a:r>
                        <a:rPr lang="es-ES" sz="2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()); </a:t>
                      </a:r>
                      <a:endParaRPr lang="es-ES" sz="2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4686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759" y="3339899"/>
            <a:ext cx="23642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15" dirty="0" err="1" smtClean="0">
                <a:cs typeface="Arial"/>
              </a:rPr>
              <a:t>Versió</a:t>
            </a:r>
            <a:r>
              <a:rPr lang="es-ES" sz="2800" b="1" spc="-15" dirty="0" smtClean="0">
                <a:cs typeface="Arial"/>
              </a:rPr>
              <a:t>n</a:t>
            </a:r>
            <a:r>
              <a:rPr sz="2800" b="1" spc="-55" dirty="0" smtClean="0">
                <a:cs typeface="Arial"/>
              </a:rPr>
              <a:t> </a:t>
            </a:r>
            <a:r>
              <a:rPr sz="2800" b="1" spc="-5" dirty="0" err="1" smtClean="0">
                <a:cs typeface="Arial"/>
              </a:rPr>
              <a:t>funció</a:t>
            </a:r>
            <a:r>
              <a:rPr lang="es-ES" sz="2800" b="1" spc="-5" dirty="0" smtClean="0">
                <a:cs typeface="Arial"/>
              </a:rPr>
              <a:t>n</a:t>
            </a:r>
            <a:endParaRPr sz="2800" dirty="0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759" y="5131932"/>
            <a:ext cx="282140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15" dirty="0" err="1" smtClean="0">
                <a:cs typeface="Arial"/>
              </a:rPr>
              <a:t>Versió</a:t>
            </a:r>
            <a:r>
              <a:rPr lang="es-ES" sz="2800" b="1" spc="-15" dirty="0" smtClean="0">
                <a:cs typeface="Arial"/>
              </a:rPr>
              <a:t>n</a:t>
            </a:r>
            <a:r>
              <a:rPr sz="2800" b="1" spc="-55" dirty="0" smtClean="0">
                <a:cs typeface="Arial"/>
              </a:rPr>
              <a:t> </a:t>
            </a:r>
            <a:r>
              <a:rPr sz="2800" b="1" spc="-5" dirty="0" smtClean="0">
                <a:cs typeface="Arial"/>
              </a:rPr>
              <a:t>objet</a:t>
            </a:r>
            <a:r>
              <a:rPr lang="es-ES" sz="2800" b="1" spc="-5" dirty="0" smtClean="0">
                <a:cs typeface="Arial"/>
              </a:rPr>
              <a:t>o</a:t>
            </a:r>
            <a:endParaRPr sz="2800" dirty="0"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543" y="3922304"/>
            <a:ext cx="9859161" cy="10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569658"/>
            <a:ext cx="10087761" cy="964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762000" y="1143000"/>
            <a:ext cx="111272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>
                <a:cs typeface="Arial MT"/>
              </a:rPr>
              <a:t>m</a:t>
            </a:r>
            <a:r>
              <a:rPr lang="es-ES" sz="2800" b="1" dirty="0" err="1" smtClean="0">
                <a:cs typeface="Arial MT"/>
              </a:rPr>
              <a:t>ysqli_query</a:t>
            </a:r>
            <a:r>
              <a:rPr lang="es-ES" sz="2800" b="1" dirty="0" smtClean="0">
                <a:cs typeface="Arial MT"/>
              </a:rPr>
              <a:t>()</a:t>
            </a:r>
          </a:p>
          <a:p>
            <a:r>
              <a:rPr lang="es-ES" sz="2800" dirty="0" smtClean="0">
                <a:cs typeface="Arial MT"/>
              </a:rPr>
              <a:t>En</a:t>
            </a:r>
            <a:r>
              <a:rPr lang="es-ES" sz="2800" spc="-5" dirty="0" smtClean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la</a:t>
            </a:r>
            <a:r>
              <a:rPr lang="es-ES" sz="2800" spc="20" dirty="0">
                <a:cs typeface="Arial MT"/>
              </a:rPr>
              <a:t> </a:t>
            </a:r>
            <a:r>
              <a:rPr lang="es-ES" sz="2800" spc="-5" dirty="0">
                <a:cs typeface="Arial"/>
              </a:rPr>
              <a:t>versión</a:t>
            </a:r>
            <a:r>
              <a:rPr lang="es-ES" sz="2800" spc="5" dirty="0">
                <a:cs typeface="Arial"/>
              </a:rPr>
              <a:t> </a:t>
            </a:r>
            <a:r>
              <a:rPr lang="es-ES" sz="2800" spc="-5" dirty="0">
                <a:cs typeface="Arial"/>
              </a:rPr>
              <a:t>función</a:t>
            </a:r>
            <a:r>
              <a:rPr lang="es-ES" sz="2800" dirty="0">
                <a:cs typeface="Arial"/>
              </a:rPr>
              <a:t> </a:t>
            </a:r>
            <a:r>
              <a:rPr lang="es-ES" sz="2800" spc="-5" dirty="0">
                <a:cs typeface="Arial"/>
              </a:rPr>
              <a:t>adjuntamos</a:t>
            </a:r>
            <a:r>
              <a:rPr lang="es-ES" sz="2800" spc="15" dirty="0">
                <a:cs typeface="Arial"/>
              </a:rPr>
              <a:t> e</a:t>
            </a:r>
            <a:r>
              <a:rPr lang="es-ES" sz="2800" spc="-5" dirty="0">
                <a:cs typeface="Arial"/>
              </a:rPr>
              <a:t>l objeto</a:t>
            </a:r>
            <a:r>
              <a:rPr lang="es-ES" sz="2800" dirty="0">
                <a:cs typeface="Arial"/>
              </a:rPr>
              <a:t> </a:t>
            </a:r>
            <a:r>
              <a:rPr lang="es-ES" sz="2800" spc="-5" dirty="0">
                <a:cs typeface="Arial"/>
              </a:rPr>
              <a:t>conexión</a:t>
            </a:r>
            <a:r>
              <a:rPr lang="es-ES" sz="2800" spc="30" dirty="0">
                <a:cs typeface="Arial"/>
              </a:rPr>
              <a:t> </a:t>
            </a:r>
            <a:r>
              <a:rPr lang="es-ES" sz="2800" dirty="0">
                <a:cs typeface="Arial MT"/>
              </a:rPr>
              <a:t>como</a:t>
            </a:r>
            <a:r>
              <a:rPr lang="es-ES" sz="2800" spc="1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parámetro.</a:t>
            </a:r>
            <a:r>
              <a:rPr lang="es-ES" sz="2800" spc="15" dirty="0">
                <a:cs typeface="Arial MT"/>
              </a:rPr>
              <a:t> </a:t>
            </a:r>
            <a:r>
              <a:rPr lang="es-ES" sz="2800" dirty="0">
                <a:cs typeface="Arial MT"/>
              </a:rPr>
              <a:t>En</a:t>
            </a:r>
            <a:r>
              <a:rPr lang="es-ES" sz="2800" spc="1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las</a:t>
            </a:r>
            <a:r>
              <a:rPr lang="es-ES" sz="2800" spc="5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dos</a:t>
            </a:r>
            <a:r>
              <a:rPr lang="es-ES" sz="2800" spc="1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versiones</a:t>
            </a:r>
            <a:r>
              <a:rPr lang="es-ES" sz="2800" spc="2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incluimos </a:t>
            </a:r>
            <a:r>
              <a:rPr lang="es-ES" sz="2800" dirty="0">
                <a:cs typeface="Arial MT"/>
              </a:rPr>
              <a:t>como </a:t>
            </a:r>
            <a:r>
              <a:rPr lang="es-ES" sz="2800" spc="-5" dirty="0">
                <a:cs typeface="Arial MT"/>
              </a:rPr>
              <a:t>parámetro</a:t>
            </a:r>
            <a:r>
              <a:rPr lang="es-ES" sz="2800" spc="1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la</a:t>
            </a:r>
            <a:r>
              <a:rPr lang="es-ES" sz="2800" spc="25" dirty="0">
                <a:cs typeface="Arial MT"/>
              </a:rPr>
              <a:t> </a:t>
            </a:r>
            <a:r>
              <a:rPr lang="es-ES" sz="2800" i="1" spc="-5" dirty="0" err="1">
                <a:cs typeface="Arial"/>
              </a:rPr>
              <a:t>query</a:t>
            </a:r>
            <a:r>
              <a:rPr lang="es-ES" sz="2800" i="1" spc="40" dirty="0">
                <a:cs typeface="Arial"/>
              </a:rPr>
              <a:t> </a:t>
            </a:r>
            <a:r>
              <a:rPr lang="es-ES" sz="2800" dirty="0">
                <a:cs typeface="Arial MT"/>
              </a:rPr>
              <a:t>a</a:t>
            </a:r>
            <a:r>
              <a:rPr lang="es-ES" sz="2800" spc="5" dirty="0">
                <a:cs typeface="Arial MT"/>
              </a:rPr>
              <a:t> </a:t>
            </a:r>
            <a:r>
              <a:rPr lang="es-ES" sz="2800" spc="-10" dirty="0">
                <a:cs typeface="Arial MT"/>
              </a:rPr>
              <a:t>ejecutar.</a:t>
            </a:r>
            <a:r>
              <a:rPr lang="es-ES" sz="2800" spc="15" dirty="0">
                <a:cs typeface="Arial MT"/>
              </a:rPr>
              <a:t> En caso de error en los dos casos </a:t>
            </a:r>
            <a:r>
              <a:rPr lang="es-ES" sz="2800" spc="-5" dirty="0">
                <a:cs typeface="Arial MT"/>
              </a:rPr>
              <a:t>disponemos</a:t>
            </a:r>
            <a:r>
              <a:rPr lang="es-ES" sz="2800" spc="15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la</a:t>
            </a:r>
            <a:r>
              <a:rPr lang="es-ES" sz="280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interrupción</a:t>
            </a:r>
            <a:r>
              <a:rPr lang="es-ES" sz="2800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de</a:t>
            </a:r>
            <a:r>
              <a:rPr lang="es-ES" sz="2800" spc="5" dirty="0">
                <a:cs typeface="Arial MT"/>
              </a:rPr>
              <a:t> </a:t>
            </a:r>
            <a:r>
              <a:rPr lang="es-ES" sz="2800" spc="-5" dirty="0">
                <a:cs typeface="Arial MT"/>
              </a:rPr>
              <a:t>la ejecución</a:t>
            </a:r>
            <a:r>
              <a:rPr lang="es-ES" sz="2800" dirty="0">
                <a:cs typeface="Arial MT"/>
              </a:rPr>
              <a:t> </a:t>
            </a:r>
            <a:r>
              <a:rPr lang="es-ES" sz="2800" spc="5" dirty="0">
                <a:cs typeface="Arial MT"/>
              </a:rPr>
              <a:t>con </a:t>
            </a:r>
            <a:r>
              <a:rPr lang="es-ES" sz="2800" spc="-5" dirty="0">
                <a:cs typeface="Arial MT"/>
              </a:rPr>
              <a:t>la </a:t>
            </a:r>
            <a:r>
              <a:rPr lang="es-ES" sz="2800" spc="-375" dirty="0">
                <a:cs typeface="Arial MT"/>
              </a:rPr>
              <a:t> </a:t>
            </a:r>
            <a:r>
              <a:rPr lang="es-ES" sz="2800" dirty="0">
                <a:cs typeface="Arial MT"/>
              </a:rPr>
              <a:t>función </a:t>
            </a:r>
            <a:r>
              <a:rPr lang="es-ES" sz="2800" dirty="0">
                <a:cs typeface="Arial"/>
              </a:rPr>
              <a:t>die</a:t>
            </a:r>
            <a:r>
              <a:rPr lang="es-ES" sz="2800" spc="10" dirty="0" smtClean="0">
                <a:cs typeface="Arial"/>
              </a:rPr>
              <a:t>.</a:t>
            </a:r>
            <a:endParaRPr lang="es-ES" sz="2800" dirty="0"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7961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4 Rectángulo"/>
          <p:cNvSpPr>
            <a:spLocks noChangeArrowheads="1"/>
          </p:cNvSpPr>
          <p:nvPr/>
        </p:nvSpPr>
        <p:spPr bwMode="auto">
          <a:xfrm>
            <a:off x="838200" y="1143000"/>
            <a:ext cx="37233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597025" algn="l"/>
              </a:tabLst>
            </a:pPr>
            <a:r>
              <a:rPr lang="es-ES_tradnl" sz="2800" b="1" dirty="0" err="1" smtClean="0"/>
              <a:t>mysqli_query</a:t>
            </a:r>
            <a:r>
              <a:rPr lang="es-ES_tradnl" sz="2800" b="1" dirty="0" smtClean="0"/>
              <a:t> </a:t>
            </a:r>
            <a:r>
              <a:rPr lang="es-ES_tradnl" sz="2800" dirty="0"/>
              <a:t>– Ejemplo</a:t>
            </a: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9344564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1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990600" y="1143000"/>
            <a:ext cx="10744200" cy="56477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638" indent="-20638">
              <a:spcAft>
                <a:spcPts val="600"/>
              </a:spcAft>
              <a:defRPr/>
            </a:pPr>
            <a:r>
              <a:rPr lang="es-ES_tradnl" sz="2800" u="sng" dirty="0">
                <a:solidFill>
                  <a:srgbClr val="FF0000"/>
                </a:solidFill>
              </a:rPr>
              <a:t>Funciones para la obtención de una fila del </a:t>
            </a:r>
            <a:r>
              <a:rPr lang="es-ES_tradnl" sz="2800" u="sng" dirty="0" err="1">
                <a:solidFill>
                  <a:srgbClr val="FF0000"/>
                </a:solidFill>
              </a:rPr>
              <a:t>recordset</a:t>
            </a:r>
            <a:endParaRPr lang="es-ES_tradnl" sz="2800" u="sng" dirty="0">
              <a:solidFill>
                <a:srgbClr val="FF0000"/>
              </a:solidFill>
            </a:endParaRPr>
          </a:p>
          <a:p>
            <a:pPr marL="20638" indent="-20638">
              <a:spcAft>
                <a:spcPts val="600"/>
              </a:spcAft>
              <a:defRPr/>
            </a:pPr>
            <a:r>
              <a:rPr lang="es-ES_tradnl" sz="2800" dirty="0"/>
              <a:t>- </a:t>
            </a:r>
            <a:r>
              <a:rPr lang="es-ES_tradnl" sz="2800" b="1" dirty="0" err="1" smtClean="0"/>
              <a:t>mysqli_fetch_assoc</a:t>
            </a:r>
            <a:r>
              <a:rPr lang="es-ES_tradnl" sz="2800" dirty="0" smtClean="0"/>
              <a:t> </a:t>
            </a:r>
            <a:r>
              <a:rPr lang="es-ES_tradnl" sz="2800" dirty="0"/>
              <a:t>– Recupera una fila de resultado como un </a:t>
            </a:r>
            <a:r>
              <a:rPr lang="es-ES_tradnl" sz="2800" dirty="0" err="1"/>
              <a:t>array</a:t>
            </a:r>
            <a:r>
              <a:rPr lang="es-ES_tradnl" sz="2800" dirty="0"/>
              <a:t> asociativo</a:t>
            </a:r>
          </a:p>
          <a:p>
            <a:pPr>
              <a:spcAft>
                <a:spcPts val="600"/>
              </a:spcAft>
              <a:defRPr/>
            </a:pPr>
            <a:r>
              <a:rPr lang="es-ES" sz="2800" dirty="0"/>
              <a:t>- </a:t>
            </a:r>
            <a:r>
              <a:rPr lang="es-ES" sz="2800" b="1" dirty="0" err="1" smtClean="0"/>
              <a:t>mysqli_fetch_row</a:t>
            </a:r>
            <a:r>
              <a:rPr lang="es-ES" sz="2800" dirty="0" smtClean="0"/>
              <a:t> </a:t>
            </a:r>
            <a:r>
              <a:rPr lang="es-ES" sz="2800" dirty="0"/>
              <a:t>- Recupera una fila de resultado como un </a:t>
            </a:r>
            <a:r>
              <a:rPr lang="es-ES" sz="2800" dirty="0" err="1"/>
              <a:t>array</a:t>
            </a:r>
            <a:r>
              <a:rPr lang="es-ES" sz="2800" dirty="0"/>
              <a:t> numérico</a:t>
            </a:r>
          </a:p>
          <a:p>
            <a:pPr>
              <a:spcAft>
                <a:spcPts val="600"/>
              </a:spcAft>
              <a:defRPr/>
            </a:pPr>
            <a:r>
              <a:rPr lang="es-ES" sz="2800" dirty="0"/>
              <a:t>- </a:t>
            </a:r>
            <a:r>
              <a:rPr lang="es-ES" sz="2800" b="1" dirty="0" err="1" smtClean="0"/>
              <a:t>mysqli_fetch_object</a:t>
            </a:r>
            <a:r>
              <a:rPr lang="es-ES" sz="2800" dirty="0" smtClean="0"/>
              <a:t> </a:t>
            </a:r>
            <a:r>
              <a:rPr lang="es-ES" sz="2800" dirty="0"/>
              <a:t>- Recupera una fila de resultado como un </a:t>
            </a:r>
            <a:r>
              <a:rPr lang="es-ES" sz="2800" dirty="0" err="1"/>
              <a:t>array</a:t>
            </a:r>
            <a:r>
              <a:rPr lang="es-ES" sz="2800" dirty="0"/>
              <a:t> objeto</a:t>
            </a:r>
          </a:p>
          <a:p>
            <a:pPr>
              <a:spcAft>
                <a:spcPts val="600"/>
              </a:spcAft>
              <a:buFontTx/>
              <a:buChar char="-"/>
              <a:defRPr/>
            </a:pPr>
            <a:r>
              <a:rPr lang="es-ES" sz="2800" dirty="0"/>
              <a:t> </a:t>
            </a:r>
            <a:r>
              <a:rPr lang="es-ES" sz="2800" b="1" dirty="0" err="1" smtClean="0"/>
              <a:t>mysqli_fetch_array</a:t>
            </a:r>
            <a:r>
              <a:rPr lang="es-ES" sz="2800" dirty="0" smtClean="0"/>
              <a:t> </a:t>
            </a:r>
            <a:r>
              <a:rPr lang="es-ES" sz="2800" dirty="0"/>
              <a:t>- Recupera una fila de resultado como un </a:t>
            </a:r>
            <a:r>
              <a:rPr lang="es-ES" sz="2800" dirty="0" err="1"/>
              <a:t>array</a:t>
            </a:r>
            <a:r>
              <a:rPr lang="es-ES" sz="2800" dirty="0"/>
              <a:t> asociativo, un </a:t>
            </a:r>
            <a:r>
              <a:rPr lang="es-ES" sz="2800" dirty="0" err="1"/>
              <a:t>array</a:t>
            </a:r>
            <a:r>
              <a:rPr lang="es-ES" sz="2800" dirty="0"/>
              <a:t> numérico o como ambos.</a:t>
            </a:r>
          </a:p>
          <a:p>
            <a:pPr>
              <a:spcAft>
                <a:spcPts val="600"/>
              </a:spcAft>
              <a:defRPr/>
            </a:pPr>
            <a:r>
              <a:rPr lang="es-ES_tradnl" sz="2800" dirty="0"/>
              <a:t>Cada vez que se ejecuten devolverá un registro, empezando por el primero y conservando la posición del último dado. Cuando lleguen al final, devuelve false.</a:t>
            </a:r>
            <a:endParaRPr lang="es-ES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384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990600" y="1143000"/>
            <a:ext cx="10667999" cy="5447645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dirty="0"/>
              <a:t>Suponiendo: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$</a:t>
            </a:r>
            <a:r>
              <a:rPr lang="en-US" sz="2800" dirty="0" err="1">
                <a:solidFill>
                  <a:srgbClr val="FF0000"/>
                </a:solidFill>
              </a:rPr>
              <a:t>registros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 smtClean="0">
                <a:solidFill>
                  <a:srgbClr val="FF0000"/>
                </a:solidFill>
              </a:rPr>
              <a:t>mysqli_query</a:t>
            </a:r>
            <a:r>
              <a:rPr lang="en-US" sz="2800" dirty="0">
                <a:solidFill>
                  <a:srgbClr val="FF0000"/>
                </a:solidFill>
              </a:rPr>
              <a:t>(“</a:t>
            </a:r>
            <a:r>
              <a:rPr lang="es-ES" sz="2800" dirty="0"/>
              <a:t>SELECT id FROM bar”);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- $fila = </a:t>
            </a:r>
            <a:r>
              <a:rPr lang="es-ES" sz="2800" dirty="0" err="1"/>
              <a:t>mysql_fetch_assoc</a:t>
            </a:r>
            <a:r>
              <a:rPr lang="es-ES" sz="2800" dirty="0"/>
              <a:t>($registros);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  echo $fila[‘id']; </a:t>
            </a:r>
            <a:r>
              <a:rPr lang="es-ES" sz="2800" dirty="0">
                <a:sym typeface="Wingdings" pitchFamily="2" charset="2"/>
              </a:rPr>
              <a:t> </a:t>
            </a:r>
            <a:r>
              <a:rPr lang="es-ES" sz="2800" dirty="0">
                <a:solidFill>
                  <a:srgbClr val="FF0000"/>
                </a:solidFill>
                <a:sym typeface="Wingdings" pitchFamily="2" charset="2"/>
              </a:rPr>
              <a:t>Acceso c</a:t>
            </a:r>
            <a:r>
              <a:rPr lang="es-ES" sz="2800" dirty="0">
                <a:solidFill>
                  <a:srgbClr val="FF0000"/>
                </a:solidFill>
              </a:rPr>
              <a:t>on índices asociativos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- $fila = </a:t>
            </a:r>
            <a:r>
              <a:rPr lang="es-ES" sz="2800" dirty="0" err="1"/>
              <a:t>mysql_fetch_row</a:t>
            </a:r>
            <a:r>
              <a:rPr lang="es-ES" sz="2800" dirty="0"/>
              <a:t>($registros);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   echo $fila[0]; </a:t>
            </a:r>
            <a:r>
              <a:rPr lang="es-ES" sz="2800" dirty="0">
                <a:sym typeface="Wingdings" pitchFamily="2" charset="2"/>
              </a:rPr>
              <a:t> </a:t>
            </a:r>
            <a:r>
              <a:rPr lang="es-ES" sz="2800" dirty="0">
                <a:solidFill>
                  <a:srgbClr val="FF0000"/>
                </a:solidFill>
                <a:sym typeface="Wingdings" pitchFamily="2" charset="2"/>
              </a:rPr>
              <a:t>Acceso con índices </a:t>
            </a:r>
            <a:r>
              <a:rPr lang="es-ES" sz="2800" dirty="0">
                <a:solidFill>
                  <a:srgbClr val="FF0000"/>
                </a:solidFill>
              </a:rPr>
              <a:t> numéricos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- $fila = </a:t>
            </a:r>
            <a:r>
              <a:rPr lang="es-ES" sz="2800" dirty="0" err="1"/>
              <a:t>mysql_fetch_object</a:t>
            </a:r>
            <a:r>
              <a:rPr lang="es-ES" sz="2800" dirty="0"/>
              <a:t>($registros);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  echo $fila-&gt;id; </a:t>
            </a:r>
            <a:r>
              <a:rPr lang="es-ES" sz="2800" dirty="0">
                <a:sym typeface="Wingdings" pitchFamily="2" charset="2"/>
              </a:rPr>
              <a:t> </a:t>
            </a:r>
            <a:r>
              <a:rPr lang="es-ES" sz="2800" dirty="0">
                <a:solidFill>
                  <a:srgbClr val="FF0000"/>
                </a:solidFill>
                <a:sym typeface="Wingdings" pitchFamily="2" charset="2"/>
              </a:rPr>
              <a:t>Acceso con o</a:t>
            </a:r>
            <a:r>
              <a:rPr lang="es-ES" sz="2800" dirty="0">
                <a:solidFill>
                  <a:srgbClr val="FF0000"/>
                </a:solidFill>
              </a:rPr>
              <a:t>bjetos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/>
              <a:t>- $fila = </a:t>
            </a:r>
            <a:r>
              <a:rPr lang="es-ES" sz="2800" dirty="0" err="1"/>
              <a:t>mysql_fetch_array</a:t>
            </a:r>
            <a:r>
              <a:rPr lang="es-ES" sz="2800" dirty="0"/>
              <a:t>($registros);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  echo $fila[‘id'];</a:t>
            </a:r>
          </a:p>
          <a:p>
            <a:pPr>
              <a:spcAft>
                <a:spcPts val="600"/>
              </a:spcAft>
            </a:pPr>
            <a:r>
              <a:rPr lang="es-ES" sz="2800" dirty="0"/>
              <a:t>  echo $fila[0];</a:t>
            </a:r>
            <a:r>
              <a:rPr lang="es-ES" sz="2800" dirty="0">
                <a:sym typeface="Wingdings" pitchFamily="2" charset="2"/>
              </a:rPr>
              <a:t></a:t>
            </a:r>
            <a:r>
              <a:rPr lang="es-ES" sz="2800" dirty="0">
                <a:solidFill>
                  <a:srgbClr val="FF0000"/>
                </a:solidFill>
                <a:sym typeface="Wingdings" pitchFamily="2" charset="2"/>
              </a:rPr>
              <a:t>Acceso con índices numéricos y asociativos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913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1143000"/>
            <a:ext cx="10668000" cy="5435334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s-ES_tradnl" sz="2800" dirty="0"/>
              <a:t>Bucle para acceder a cada uno de los campos de cada registro de la consulta</a:t>
            </a:r>
            <a:r>
              <a:rPr lang="es-ES_tradnl" sz="2800" dirty="0" smtClean="0"/>
              <a:t>.</a:t>
            </a:r>
          </a:p>
          <a:p>
            <a:pPr>
              <a:spcBef>
                <a:spcPct val="20000"/>
              </a:spcBef>
            </a:pPr>
            <a:r>
              <a:rPr lang="en-US" altLang="es-ES" sz="2800" dirty="0">
                <a:solidFill>
                  <a:srgbClr val="FF0000"/>
                </a:solidFill>
              </a:rPr>
              <a:t> </a:t>
            </a:r>
            <a:r>
              <a:rPr lang="en-US" altLang="es-ES" sz="2800" dirty="0" smtClean="0">
                <a:solidFill>
                  <a:srgbClr val="FF0000"/>
                </a:solidFill>
              </a:rPr>
              <a:t>    </a:t>
            </a:r>
            <a:r>
              <a:rPr lang="en-US" altLang="es-ES" sz="2800" dirty="0" err="1" smtClean="0">
                <a:solidFill>
                  <a:srgbClr val="FF0000"/>
                </a:solidFill>
              </a:rPr>
              <a:t>mysqli_connect</a:t>
            </a:r>
            <a:r>
              <a:rPr lang="en-US" altLang="es-ES" sz="2800" dirty="0">
                <a:solidFill>
                  <a:srgbClr val="FF0000"/>
                </a:solidFill>
              </a:rPr>
              <a:t>(“localhost”,”root”,””,”</a:t>
            </a:r>
            <a:r>
              <a:rPr lang="en-US" altLang="es-ES" sz="2800" dirty="0" err="1">
                <a:solidFill>
                  <a:srgbClr val="FF0000"/>
                </a:solidFill>
              </a:rPr>
              <a:t>midb</a:t>
            </a:r>
            <a:r>
              <a:rPr lang="en-US" altLang="es-ES" sz="2800" dirty="0">
                <a:solidFill>
                  <a:srgbClr val="FF0000"/>
                </a:solidFill>
              </a:rPr>
              <a:t>”) </a:t>
            </a:r>
            <a:r>
              <a:rPr lang="en-US" altLang="es-ES" sz="2800" dirty="0" smtClean="0">
                <a:solidFill>
                  <a:srgbClr val="FF0000"/>
                </a:solidFill>
              </a:rPr>
              <a:t>or </a:t>
            </a:r>
            <a:r>
              <a:rPr lang="en-US" altLang="es-ES" sz="2800" dirty="0">
                <a:solidFill>
                  <a:srgbClr val="FF0000"/>
                </a:solidFill>
              </a:rPr>
              <a:t>die(</a:t>
            </a:r>
            <a:r>
              <a:rPr lang="en-US" altLang="es-ES" sz="2800" dirty="0" err="1">
                <a:solidFill>
                  <a:srgbClr val="FF0000"/>
                </a:solidFill>
              </a:rPr>
              <a:t>mysql_error</a:t>
            </a:r>
            <a:r>
              <a:rPr lang="en-US" altLang="es-ES" sz="2800" dirty="0">
                <a:solidFill>
                  <a:srgbClr val="FF0000"/>
                </a:solidFill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en-US" altLang="es-ES" sz="2800" dirty="0">
                <a:solidFill>
                  <a:srgbClr val="FF0000"/>
                </a:solidFill>
              </a:rPr>
              <a:t>     $result = </a:t>
            </a:r>
            <a:r>
              <a:rPr lang="en-US" altLang="es-ES" sz="2800" dirty="0" err="1">
                <a:solidFill>
                  <a:srgbClr val="FF0000"/>
                </a:solidFill>
              </a:rPr>
              <a:t>mysqli_query</a:t>
            </a:r>
            <a:r>
              <a:rPr lang="en-US" altLang="es-ES" sz="2800" dirty="0">
                <a:solidFill>
                  <a:srgbClr val="FF0000"/>
                </a:solidFill>
              </a:rPr>
              <a:t>(</a:t>
            </a:r>
            <a:r>
              <a:rPr lang="en-US" altLang="es-ES" sz="2800" dirty="0" err="1">
                <a:solidFill>
                  <a:srgbClr val="FF0000"/>
                </a:solidFill>
              </a:rPr>
              <a:t>yourQuery</a:t>
            </a:r>
            <a:r>
              <a:rPr lang="en-US" altLang="es-ES" sz="2800" dirty="0">
                <a:solidFill>
                  <a:srgbClr val="FF0000"/>
                </a:solidFill>
              </a:rPr>
              <a:t>) or die(</a:t>
            </a:r>
            <a:r>
              <a:rPr lang="en-US" altLang="es-ES" sz="2800" dirty="0" err="1">
                <a:solidFill>
                  <a:srgbClr val="FF0000"/>
                </a:solidFill>
              </a:rPr>
              <a:t>mysql_error</a:t>
            </a:r>
            <a:r>
              <a:rPr lang="en-US" altLang="es-ES" sz="2800" dirty="0" smtClean="0">
                <a:solidFill>
                  <a:srgbClr val="FF0000"/>
                </a:solidFill>
              </a:rPr>
              <a:t>());</a:t>
            </a:r>
            <a:endParaRPr lang="en-US" altLang="es-ES" sz="28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s-ES" sz="2800" dirty="0">
                <a:solidFill>
                  <a:srgbClr val="FF0000"/>
                </a:solidFill>
              </a:rPr>
              <a:t>     while ($row = </a:t>
            </a:r>
            <a:r>
              <a:rPr lang="en-US" altLang="es-ES" sz="2800" dirty="0" err="1">
                <a:solidFill>
                  <a:srgbClr val="FF0000"/>
                </a:solidFill>
              </a:rPr>
              <a:t>mysqli_fetch_array</a:t>
            </a:r>
            <a:r>
              <a:rPr lang="en-US" altLang="es-ES" sz="2800" dirty="0">
                <a:solidFill>
                  <a:srgbClr val="FF0000"/>
                </a:solidFill>
              </a:rPr>
              <a:t>($result)) { 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endParaRPr lang="es-ES_tradnl" sz="2800" dirty="0">
              <a:solidFill>
                <a:srgbClr val="FF0000"/>
              </a:solidFill>
            </a:endParaRPr>
          </a:p>
          <a:p>
            <a:pPr marL="914400" lvl="1" indent="-457200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    </a:t>
            </a:r>
            <a:r>
              <a:rPr lang="es-ES_tradnl" sz="2800" dirty="0" smtClean="0">
                <a:solidFill>
                  <a:srgbClr val="FF0000"/>
                </a:solidFill>
              </a:rPr>
              <a:t>   echo </a:t>
            </a:r>
            <a:r>
              <a:rPr lang="es-ES_tradnl" sz="2800" dirty="0">
                <a:solidFill>
                  <a:srgbClr val="FF0000"/>
                </a:solidFill>
              </a:rPr>
              <a:t>“Campo1”.$</a:t>
            </a:r>
            <a:r>
              <a:rPr lang="es-ES_tradnl" sz="2800" dirty="0" smtClean="0">
                <a:solidFill>
                  <a:srgbClr val="FF0000"/>
                </a:solidFill>
              </a:rPr>
              <a:t>row[0</a:t>
            </a:r>
            <a:r>
              <a:rPr lang="es-ES_tradnl" sz="2800" dirty="0">
                <a:solidFill>
                  <a:srgbClr val="FF0000"/>
                </a:solidFill>
              </a:rPr>
              <a:t>].”-Campo2”.$</a:t>
            </a:r>
            <a:r>
              <a:rPr lang="es-ES_tradnl" sz="2800" dirty="0" smtClean="0">
                <a:solidFill>
                  <a:srgbClr val="FF0000"/>
                </a:solidFill>
              </a:rPr>
              <a:t>row[1</a:t>
            </a:r>
            <a:r>
              <a:rPr lang="es-ES_tradnl" sz="2800" dirty="0">
                <a:solidFill>
                  <a:srgbClr val="FF0000"/>
                </a:solidFill>
              </a:rPr>
              <a:t>];</a:t>
            </a:r>
          </a:p>
          <a:p>
            <a:pPr marL="914400" lvl="1" indent="-457200">
              <a:spcBef>
                <a:spcPct val="20000"/>
              </a:spcBef>
            </a:pPr>
            <a:r>
              <a:rPr lang="es-ES_tradnl" sz="2800" dirty="0" smtClean="0">
                <a:solidFill>
                  <a:srgbClr val="FF0000"/>
                </a:solidFill>
              </a:rPr>
              <a:t>}</a:t>
            </a:r>
            <a:endParaRPr lang="es-ES_tradnl" sz="28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s-ES_tradnl" sz="2800" dirty="0">
                <a:solidFill>
                  <a:srgbClr val="FF0000"/>
                </a:solidFill>
              </a:rPr>
              <a:t>      </a:t>
            </a:r>
            <a:r>
              <a:rPr lang="es-ES_tradnl" sz="2800" dirty="0" smtClean="0">
                <a:solidFill>
                  <a:srgbClr val="FF0000"/>
                </a:solidFill>
              </a:rPr>
              <a:t>$filas=</a:t>
            </a:r>
            <a:r>
              <a:rPr lang="es-ES_tradnl" sz="2800" dirty="0" err="1" smtClean="0">
                <a:solidFill>
                  <a:srgbClr val="FF0000"/>
                </a:solidFill>
              </a:rPr>
              <a:t>mysqli_num_rows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>
                <a:solidFill>
                  <a:srgbClr val="FF0000"/>
                </a:solidFill>
              </a:rPr>
              <a:t>("conjunto de registros");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s-ES_tradnl" sz="2800" dirty="0">
                <a:sym typeface="Wingdings" pitchFamily="2" charset="2"/>
              </a:rPr>
              <a:t> </a:t>
            </a:r>
            <a:r>
              <a:rPr lang="es-ES_tradnl" sz="2800" dirty="0"/>
              <a:t>Devuelve el número de registros devueltos por la consulta. Útil para realizar paginaciones en consultas muy largas y mostrar páginas con un número reducido de registros por página. </a:t>
            </a:r>
            <a:endParaRPr lang="es-ES_tradnl" sz="2800" dirty="0">
              <a:solidFill>
                <a:srgbClr val="FF0000"/>
              </a:solidFill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562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143000" y="1140767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EJEMPLO </a:t>
            </a:r>
            <a:r>
              <a:rPr lang="es-ES" sz="2800" b="1" dirty="0"/>
              <a:t>COMPLETO</a:t>
            </a:r>
            <a:endParaRPr lang="es-ES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</a:t>
            </a:r>
            <a:r>
              <a:rPr lang="es-ES" sz="4400" dirty="0" smtClean="0"/>
              <a:t>CONSULTAS EN MYSQL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8417413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0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143000" y="1447800"/>
            <a:ext cx="1082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buFont typeface="Monotype Sorts"/>
              <a:buAutoNum type="arabicPeriod"/>
            </a:pPr>
            <a:r>
              <a:rPr lang="es-ES_tradnl" sz="3200" dirty="0" smtClean="0"/>
              <a:t>Conexión </a:t>
            </a:r>
            <a:r>
              <a:rPr lang="es-ES_tradnl" sz="3200" dirty="0"/>
              <a:t>a MYSQL desde PHP</a:t>
            </a:r>
          </a:p>
          <a:p>
            <a:pPr marL="357188" indent="-357188">
              <a:spcBef>
                <a:spcPct val="0"/>
              </a:spcBef>
              <a:buFont typeface="Monotype Sorts"/>
              <a:buAutoNum type="arabicPeriod"/>
            </a:pPr>
            <a:r>
              <a:rPr lang="es-ES_tradnl" sz="3200" dirty="0"/>
              <a:t>Consultas </a:t>
            </a:r>
            <a:r>
              <a:rPr lang="es-ES_tradnl" sz="3200" dirty="0" smtClean="0"/>
              <a:t>en MYSQL </a:t>
            </a:r>
            <a:r>
              <a:rPr lang="es-ES_tradnl" sz="3200" dirty="0"/>
              <a:t>(acceso nativo)</a:t>
            </a:r>
          </a:p>
          <a:p>
            <a:pPr marL="357188" indent="-357188">
              <a:spcBef>
                <a:spcPct val="0"/>
              </a:spcBef>
              <a:buFont typeface="Monotype Sorts"/>
              <a:buAutoNum type="arabicPeriod"/>
            </a:pPr>
            <a:r>
              <a:rPr lang="es-ES_tradnl" sz="3200" dirty="0" smtClean="0"/>
              <a:t>Ejemplos </a:t>
            </a:r>
            <a:endParaRPr lang="es-ES_tradnl" sz="32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1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2607397" cy="169659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07" y="1148024"/>
            <a:ext cx="6540530" cy="5448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10 Rectángulo"/>
          <p:cNvSpPr/>
          <p:nvPr/>
        </p:nvSpPr>
        <p:spPr>
          <a:xfrm>
            <a:off x="1143000" y="1140767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primero.php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3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27762"/>
            <a:ext cx="9877378" cy="4663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4800600"/>
            <a:ext cx="253365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1</a:t>
            </a:r>
            <a:endParaRPr lang="es-ES" sz="4400" dirty="0"/>
          </a:p>
        </p:txBody>
      </p:sp>
      <p:sp>
        <p:nvSpPr>
          <p:cNvPr id="6" name="10 Rectángulo"/>
          <p:cNvSpPr/>
          <p:nvPr/>
        </p:nvSpPr>
        <p:spPr>
          <a:xfrm>
            <a:off x="1143000" y="1140767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primero.php</a:t>
            </a:r>
            <a:r>
              <a:rPr lang="es-ES" sz="2800" b="1" dirty="0" smtClean="0"/>
              <a:t> (continuación)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180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9657644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1</a:t>
            </a:r>
            <a:endParaRPr lang="es-ES" sz="4400" dirty="0"/>
          </a:p>
        </p:txBody>
      </p:sp>
      <p:sp>
        <p:nvSpPr>
          <p:cNvPr id="5" name="10 Rectángulo"/>
          <p:cNvSpPr/>
          <p:nvPr/>
        </p:nvSpPr>
        <p:spPr>
          <a:xfrm>
            <a:off x="1143000" y="1140767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showtable.php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31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954307"/>
            <a:ext cx="5819052" cy="4876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667000"/>
            <a:ext cx="247934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1</a:t>
            </a:r>
            <a:endParaRPr lang="es-ES" sz="4400" dirty="0"/>
          </a:p>
        </p:txBody>
      </p:sp>
      <p:sp>
        <p:nvSpPr>
          <p:cNvPr id="9" name="10 Rectángulo"/>
          <p:cNvSpPr/>
          <p:nvPr/>
        </p:nvSpPr>
        <p:spPr>
          <a:xfrm>
            <a:off x="1143000" y="1140767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showtable.php</a:t>
            </a:r>
            <a:r>
              <a:rPr lang="es-ES" sz="2800" b="1" dirty="0" smtClean="0"/>
              <a:t> (continuación)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281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1305414"/>
            <a:ext cx="69056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2800" b="1" spc="-5" dirty="0" smtClean="0">
                <a:solidFill>
                  <a:srgbClr val="CC0000"/>
                </a:solidFill>
                <a:latin typeface="Arial"/>
                <a:cs typeface="Arial"/>
              </a:rPr>
              <a:t>Base de datos: base1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609" y="2299464"/>
            <a:ext cx="4467591" cy="19499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9434" y="4601420"/>
            <a:ext cx="6816966" cy="18755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0" y="2438400"/>
            <a:ext cx="4201199" cy="1680235"/>
          </a:xfrm>
          <a:prstGeom prst="rect">
            <a:avLst/>
          </a:prstGeom>
        </p:spPr>
      </p:pic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2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2238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438400"/>
            <a:ext cx="7572028" cy="3522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index.php</a:t>
            </a:r>
            <a:r>
              <a:rPr lang="es-ES" sz="2800" b="1" dirty="0" smtClean="0"/>
              <a:t> – Inserción de registros</a:t>
            </a:r>
            <a:endParaRPr lang="es-ES" sz="2800" dirty="0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709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19458"/>
            <a:ext cx="9717240" cy="4289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2</a:t>
            </a:r>
          </a:p>
        </p:txBody>
      </p:sp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/>
              <a:t>p</a:t>
            </a:r>
            <a:r>
              <a:rPr lang="es-ES" sz="2800" b="1" dirty="0" smtClean="0"/>
              <a:t>agina2.php – Inserción de registros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2982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3657600"/>
            <a:ext cx="2057400" cy="1786204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905000"/>
            <a:ext cx="7909801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3</a:t>
            </a:r>
            <a:endParaRPr lang="es-ES" sz="4400" dirty="0"/>
          </a:p>
        </p:txBody>
      </p:sp>
      <p:sp>
        <p:nvSpPr>
          <p:cNvPr id="11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index.php</a:t>
            </a:r>
            <a:r>
              <a:rPr lang="es-ES" sz="2800" b="1" dirty="0" smtClean="0"/>
              <a:t> – Listado de registro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919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657" y="3064915"/>
            <a:ext cx="7058939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661" y="2057400"/>
            <a:ext cx="4527724" cy="614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4</a:t>
            </a:r>
            <a:endParaRPr lang="es-ES" sz="4400" dirty="0"/>
          </a:p>
        </p:txBody>
      </p:sp>
      <p:sp>
        <p:nvSpPr>
          <p:cNvPr id="10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err="1" smtClean="0"/>
              <a:t>index.php</a:t>
            </a:r>
            <a:r>
              <a:rPr lang="es-ES" sz="2800" b="1" dirty="0" smtClean="0"/>
              <a:t> – Listado de registros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2217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828800"/>
            <a:ext cx="9448800" cy="4781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pagina2.php – Listado de registros</a:t>
            </a:r>
            <a:endParaRPr lang="es-ES" sz="2800" dirty="0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 smtClean="0"/>
              <a:t>4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4890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106680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ts val="5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ts val="45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•"/>
              <a:defRPr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–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ts val="400"/>
              </a:spcBef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omic Sans MS" panose="030F0702030302020204" pitchFamily="66" charset="0"/>
              <a:buChar char="»"/>
              <a:defRPr sz="16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s-ES_tradnl" alt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PHP tiene funciones para interactuar con la gran mayoría de servidores de bases de datos: </a:t>
            </a:r>
            <a:r>
              <a:rPr lang="es-ES_tradnl" altLang="es-E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_tradnl" alt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Oracle, SQL Server, etc. </a:t>
            </a:r>
          </a:p>
          <a:p>
            <a:pPr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s-ES_tradnl" alt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altLang="es-E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_tradnl" alt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la base de datos más popular para los desarrolladores de </a:t>
            </a:r>
            <a:r>
              <a:rPr lang="es-ES_tradnl" altLang="es-E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PHP. Esa </a:t>
            </a:r>
            <a:r>
              <a:rPr lang="es-ES_tradnl" altLang="es-E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popularidad se debe a su gratuidad, liviandad y eficacia</a:t>
            </a:r>
            <a:r>
              <a:rPr lang="es-ES_tradnl" altLang="es-E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altLang="es-E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73" y="2915793"/>
            <a:ext cx="6041627" cy="389667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14400" y="2895600"/>
            <a:ext cx="4953000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s-ES_tradnl" alt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s-ES_tradnl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recomienda instalar el paquete XAMP que incluye la base de datos </a:t>
            </a:r>
            <a:r>
              <a:rPr lang="es-ES_tradnl" altLang="es-ES" sz="26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_tradnl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, un gestor web para su administración </a:t>
            </a:r>
            <a:r>
              <a:rPr lang="es-ES_tradnl" altLang="es-ES" sz="2600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es-ES_tradnl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 y otras utilidades necesarias (apache, </a:t>
            </a:r>
            <a:r>
              <a:rPr lang="es-ES_tradnl" alt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PHP, </a:t>
            </a:r>
            <a:r>
              <a:rPr lang="es-ES_tradnl" altLang="es-E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_tradnl" alt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altLang="es-ES" sz="2600" dirty="0" smtClean="0">
                <a:latin typeface="Arial"/>
                <a:cs typeface="Arial"/>
              </a:rPr>
              <a:t>.</a:t>
            </a:r>
          </a:p>
          <a:p>
            <a:pPr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s-ES" sz="2600" dirty="0" smtClean="0">
                <a:latin typeface="Arial"/>
                <a:cs typeface="Arial"/>
              </a:rPr>
              <a:t> Se debe de </a:t>
            </a:r>
            <a:r>
              <a:rPr lang="es-ES" sz="2600" dirty="0">
                <a:latin typeface="Arial"/>
                <a:cs typeface="Arial"/>
              </a:rPr>
              <a:t>activar </a:t>
            </a:r>
            <a:r>
              <a:rPr lang="es-ES" sz="2600" dirty="0" err="1">
                <a:latin typeface="Arial"/>
                <a:cs typeface="Arial"/>
              </a:rPr>
              <a:t>Mysql</a:t>
            </a:r>
            <a:r>
              <a:rPr lang="es-ES" sz="2600" dirty="0">
                <a:latin typeface="Arial"/>
                <a:cs typeface="Arial"/>
              </a:rPr>
              <a:t> en el panel de control de </a:t>
            </a:r>
            <a:r>
              <a:rPr lang="es-ES" sz="2600" dirty="0" err="1" smtClean="0">
                <a:latin typeface="Arial"/>
                <a:cs typeface="Arial"/>
              </a:rPr>
              <a:t>Xampp</a:t>
            </a:r>
            <a:endParaRPr lang="es-ES_tradnl" altLang="es-ES" sz="2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301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919459"/>
            <a:ext cx="5410200" cy="747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3226181"/>
            <a:ext cx="7251952" cy="3327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5</a:t>
            </a:r>
            <a:endParaRPr lang="es-ES" sz="4400" dirty="0"/>
          </a:p>
        </p:txBody>
      </p:sp>
      <p:sp>
        <p:nvSpPr>
          <p:cNvPr id="9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pagina1.php – Borrado de registros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5172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057400"/>
            <a:ext cx="10210800" cy="4159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5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pagina2.php – Borrado de registros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06874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108122"/>
            <a:ext cx="8077200" cy="3521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2133600"/>
            <a:ext cx="5329615" cy="536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pagina1.php – Modificación de registros</a:t>
            </a:r>
            <a:endParaRPr lang="es-ES" sz="2800"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6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820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819173"/>
            <a:ext cx="6950392" cy="46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pagina2.php – Modificación de registros</a:t>
            </a:r>
            <a:endParaRPr lang="es-ES" sz="2800" dirty="0"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6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73153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828800"/>
            <a:ext cx="7538999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6</a:t>
            </a:r>
            <a:endParaRPr lang="es-ES" sz="4400" dirty="0"/>
          </a:p>
        </p:txBody>
      </p:sp>
      <p:sp>
        <p:nvSpPr>
          <p:cNvPr id="9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pagina3.php – Modificación de registros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1967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980" y="3145536"/>
            <a:ext cx="7543219" cy="3102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981" y="2005401"/>
            <a:ext cx="5485238" cy="731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7</a:t>
            </a:r>
            <a:endParaRPr lang="es-ES" sz="4400" dirty="0"/>
          </a:p>
        </p:txBody>
      </p:sp>
      <p:sp>
        <p:nvSpPr>
          <p:cNvPr id="9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pagina1.php – Atributo </a:t>
            </a:r>
            <a:r>
              <a:rPr lang="es-ES" sz="2800" b="1" dirty="0" err="1" smtClean="0"/>
              <a:t>affected_rows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7754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7543800" cy="4965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7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pagina2.php – Atributo </a:t>
            </a:r>
            <a:r>
              <a:rPr lang="es-ES" sz="2800" b="1" dirty="0" err="1" smtClean="0"/>
              <a:t>affected_rows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2845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663987"/>
            <a:ext cx="7696200" cy="5025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8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pagina1.php – Campo </a:t>
            </a:r>
            <a:r>
              <a:rPr lang="es-ES" sz="2800" b="1" dirty="0" err="1" smtClean="0"/>
              <a:t>insert_id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1652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663987"/>
            <a:ext cx="8458200" cy="5065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EJEMPLO </a:t>
            </a:r>
            <a:r>
              <a:rPr lang="es-ES" sz="4400" dirty="0"/>
              <a:t>8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143000" y="1140767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pagina2.php – Campo </a:t>
            </a:r>
            <a:r>
              <a:rPr lang="es-ES" sz="2800" b="1" dirty="0" err="1" smtClean="0"/>
              <a:t>insert_id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9213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10515600" cy="5521512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PHP tiene funciones para interactuar con la gran mayoría de bases de datos: </a:t>
            </a:r>
            <a:r>
              <a:rPr lang="es-ES_tradnl" sz="2800" dirty="0" err="1"/>
              <a:t>MySQL</a:t>
            </a:r>
            <a:r>
              <a:rPr lang="es-ES_tradnl" sz="2800" dirty="0"/>
              <a:t>, Oracle, SQL Server.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</a:t>
            </a:r>
            <a:r>
              <a:rPr lang="es-ES_tradnl" sz="2800" dirty="0" err="1"/>
              <a:t>MySQL</a:t>
            </a:r>
            <a:r>
              <a:rPr lang="es-ES_tradnl" sz="2800" dirty="0"/>
              <a:t> es la base de datos más popular para los desarrolladores de PHP. Esa popularidad se debe a su gratuidad, liviandad, fiabilidad, rapidez y eficacia.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El paquete XAMP que incluye la base de datos </a:t>
            </a:r>
            <a:r>
              <a:rPr lang="es-ES_tradnl" sz="2800" dirty="0" err="1"/>
              <a:t>Mysql</a:t>
            </a:r>
            <a:r>
              <a:rPr lang="es-ES_tradnl" sz="2800" dirty="0"/>
              <a:t>, un gestor web para su administración </a:t>
            </a:r>
            <a:r>
              <a:rPr lang="es-ES_tradnl" sz="2800" dirty="0" err="1"/>
              <a:t>phpmyadmin</a:t>
            </a:r>
            <a:r>
              <a:rPr lang="es-ES_tradnl" sz="2800" dirty="0"/>
              <a:t> y otras utilidades necesarias (apache, </a:t>
            </a:r>
            <a:r>
              <a:rPr lang="es-ES_tradnl" sz="2800" dirty="0" err="1"/>
              <a:t>filezilla</a:t>
            </a:r>
            <a:r>
              <a:rPr lang="es-ES_tradnl" sz="2800" dirty="0"/>
              <a:t>, mail).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Funciones cubiertas:</a:t>
            </a:r>
          </a:p>
          <a:p>
            <a:pPr lvl="3"/>
            <a:r>
              <a:rPr lang="en-US" sz="2800" dirty="0" err="1" smtClean="0"/>
              <a:t>mysqli_connect</a:t>
            </a:r>
            <a:r>
              <a:rPr lang="en-US" sz="2800" dirty="0"/>
              <a:t>()		</a:t>
            </a:r>
            <a:r>
              <a:rPr lang="en-US" sz="2800" dirty="0" err="1" smtClean="0"/>
              <a:t>mysqli_select_db</a:t>
            </a:r>
            <a:r>
              <a:rPr lang="en-US" sz="2800" dirty="0"/>
              <a:t>()</a:t>
            </a:r>
          </a:p>
          <a:p>
            <a:pPr lvl="3"/>
            <a:r>
              <a:rPr lang="en-US" sz="2800" dirty="0" err="1" smtClean="0"/>
              <a:t>mysqli_query</a:t>
            </a:r>
            <a:r>
              <a:rPr lang="en-US" sz="2800" dirty="0"/>
              <a:t>()			</a:t>
            </a:r>
            <a:r>
              <a:rPr lang="en-US" sz="2800" dirty="0" err="1" smtClean="0"/>
              <a:t>mysqli_num_rows</a:t>
            </a:r>
            <a:r>
              <a:rPr lang="en-US" sz="2800" dirty="0"/>
              <a:t>()</a:t>
            </a:r>
          </a:p>
          <a:p>
            <a:pPr lvl="3"/>
            <a:r>
              <a:rPr lang="en-US" sz="2800" dirty="0" err="1" smtClean="0"/>
              <a:t>mysqli_fetch_array</a:t>
            </a:r>
            <a:r>
              <a:rPr lang="en-US" sz="2800" dirty="0"/>
              <a:t>()	        	</a:t>
            </a:r>
            <a:r>
              <a:rPr lang="en-US" sz="2800" dirty="0" err="1" smtClean="0"/>
              <a:t>mysqli_close</a:t>
            </a:r>
            <a:r>
              <a:rPr lang="en-US" sz="2800" dirty="0"/>
              <a:t>()</a:t>
            </a:r>
            <a:endParaRPr lang="es-ES_tradnl" sz="2800" i="1" u="sng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1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8200" y="1143000"/>
            <a:ext cx="11049000" cy="5521512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La autentificación del usuario ante la BBDD es el </a:t>
            </a:r>
            <a:r>
              <a:rPr lang="es-ES_tradnl" sz="2800" dirty="0" smtClean="0"/>
              <a:t>primer </a:t>
            </a:r>
            <a:r>
              <a:rPr lang="es-ES_tradnl" sz="2800" dirty="0"/>
              <a:t>paso para interactuar con </a:t>
            </a:r>
            <a:r>
              <a:rPr lang="es-ES_tradnl" sz="2800" dirty="0" err="1"/>
              <a:t>MySQL</a:t>
            </a:r>
            <a:r>
              <a:rPr lang="es-ES_tradnl" sz="2800" dirty="0"/>
              <a:t> desde PHP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Datos necesarios: Servidor al que se solicita acceso (host), usuario y </a:t>
            </a:r>
            <a:r>
              <a:rPr lang="es-ES_tradnl" sz="2800" dirty="0" err="1"/>
              <a:t>password</a:t>
            </a:r>
            <a:r>
              <a:rPr lang="es-ES_tradnl" sz="2800" dirty="0"/>
              <a:t> (estos dos datos se alojan en la tabla </a:t>
            </a:r>
            <a:r>
              <a:rPr lang="es-ES_tradnl" sz="2800" dirty="0" err="1"/>
              <a:t>users</a:t>
            </a:r>
            <a:r>
              <a:rPr lang="es-ES_tradnl" sz="2800" dirty="0"/>
              <a:t> de </a:t>
            </a:r>
            <a:r>
              <a:rPr lang="es-ES_tradnl" sz="2800" dirty="0" err="1" smtClean="0"/>
              <a:t>mysql</a:t>
            </a:r>
            <a:r>
              <a:rPr lang="es-ES_tradnl" sz="2800" dirty="0"/>
              <a:t>).</a:t>
            </a:r>
          </a:p>
          <a:p>
            <a:pPr algn="l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 Estos datos se incluyen en un archivo </a:t>
            </a:r>
            <a:r>
              <a:rPr lang="es-ES_tradnl" sz="2800" dirty="0" err="1"/>
              <a:t>inc</a:t>
            </a:r>
            <a:r>
              <a:rPr lang="es-ES_tradnl" sz="2800" dirty="0"/>
              <a:t>, incrustado </a:t>
            </a:r>
            <a:r>
              <a:rPr lang="es-ES_tradnl" sz="2800" dirty="0" smtClean="0"/>
              <a:t>con un </a:t>
            </a:r>
            <a:r>
              <a:rPr lang="es-ES_tradnl" sz="2800" dirty="0" err="1"/>
              <a:t>include</a:t>
            </a:r>
            <a:r>
              <a:rPr lang="es-ES_tradnl" sz="2800" dirty="0"/>
              <a:t>. </a:t>
            </a:r>
          </a:p>
          <a:p>
            <a:pPr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    &lt;?</a:t>
            </a:r>
            <a:r>
              <a:rPr lang="es-ES_tradnl" sz="2800" dirty="0" err="1" smtClean="0">
                <a:solidFill>
                  <a:srgbClr val="FF0000"/>
                </a:solidFill>
              </a:rPr>
              <a:t>php</a:t>
            </a:r>
            <a:r>
              <a:rPr lang="es-ES_tradnl" sz="2800" dirty="0" smtClean="0">
                <a:solidFill>
                  <a:srgbClr val="FF0000"/>
                </a:solidFill>
              </a:rPr>
              <a:t>  </a:t>
            </a:r>
            <a:r>
              <a:rPr lang="en-GB" altLang="es-ES" sz="2800" dirty="0"/>
              <a:t>// database configuration</a:t>
            </a:r>
          </a:p>
          <a:p>
            <a:pPr lvl="1">
              <a:spcBef>
                <a:spcPct val="20000"/>
              </a:spcBef>
            </a:pPr>
            <a:r>
              <a:rPr lang="es-ES_tradnl" sz="2800" dirty="0" smtClean="0">
                <a:solidFill>
                  <a:srgbClr val="FF0000"/>
                </a:solidFill>
              </a:rPr>
              <a:t>      $host="</a:t>
            </a:r>
            <a:r>
              <a:rPr lang="es-ES_tradnl" sz="2800" dirty="0" err="1">
                <a:solidFill>
                  <a:srgbClr val="FF0000"/>
                </a:solidFill>
              </a:rPr>
              <a:t>localhost</a:t>
            </a:r>
            <a:r>
              <a:rPr lang="es-ES_tradnl" sz="2800" dirty="0">
                <a:solidFill>
                  <a:srgbClr val="FF0000"/>
                </a:solidFill>
              </a:rPr>
              <a:t>";</a:t>
            </a:r>
            <a:r>
              <a:rPr lang="es-ES_tradnl" sz="2800" dirty="0"/>
              <a:t>//Servidor local</a:t>
            </a:r>
          </a:p>
          <a:p>
            <a:pPr lvl="1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      </a:t>
            </a:r>
            <a:r>
              <a:rPr lang="es-ES_tradnl" sz="2800" dirty="0" smtClean="0">
                <a:solidFill>
                  <a:srgbClr val="FF0000"/>
                </a:solidFill>
              </a:rPr>
              <a:t>$</a:t>
            </a:r>
            <a:r>
              <a:rPr lang="es-ES_tradnl" sz="2800" dirty="0" err="1" smtClean="0">
                <a:solidFill>
                  <a:srgbClr val="FF0000"/>
                </a:solidFill>
              </a:rPr>
              <a:t>user</a:t>
            </a:r>
            <a:r>
              <a:rPr lang="es-ES_tradnl" sz="2800" dirty="0" smtClean="0">
                <a:solidFill>
                  <a:srgbClr val="FF0000"/>
                </a:solidFill>
              </a:rPr>
              <a:t>="</a:t>
            </a:r>
            <a:r>
              <a:rPr lang="es-ES_tradnl" sz="2800" dirty="0" err="1">
                <a:solidFill>
                  <a:srgbClr val="FF0000"/>
                </a:solidFill>
              </a:rPr>
              <a:t>root</a:t>
            </a:r>
            <a:r>
              <a:rPr lang="es-ES_tradnl" sz="2800" dirty="0">
                <a:solidFill>
                  <a:srgbClr val="FF0000"/>
                </a:solidFill>
              </a:rPr>
              <a:t>";    </a:t>
            </a:r>
            <a:r>
              <a:rPr lang="es-ES_tradnl" sz="2800" dirty="0" smtClean="0">
                <a:solidFill>
                  <a:srgbClr val="FF0000"/>
                </a:solidFill>
              </a:rPr>
              <a:t>    </a:t>
            </a:r>
            <a:r>
              <a:rPr lang="es-ES_tradnl" sz="2800" dirty="0"/>
              <a:t>//Usuario </a:t>
            </a:r>
            <a:r>
              <a:rPr lang="es-ES_tradnl" sz="2800" dirty="0" err="1" smtClean="0"/>
              <a:t>mysql</a:t>
            </a:r>
            <a:endParaRPr lang="es-ES_tradnl" sz="2800" dirty="0"/>
          </a:p>
          <a:p>
            <a:pPr lvl="1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      </a:t>
            </a:r>
            <a:r>
              <a:rPr lang="es-ES_tradnl" sz="2800" dirty="0" smtClean="0">
                <a:solidFill>
                  <a:srgbClr val="FF0000"/>
                </a:solidFill>
              </a:rPr>
              <a:t>$</a:t>
            </a:r>
            <a:r>
              <a:rPr lang="es-ES_tradnl" sz="2800" dirty="0" err="1" smtClean="0">
                <a:solidFill>
                  <a:srgbClr val="FF0000"/>
                </a:solidFill>
              </a:rPr>
              <a:t>pass</a:t>
            </a:r>
            <a:r>
              <a:rPr lang="es-ES_tradnl" sz="2800" dirty="0" smtClean="0">
                <a:solidFill>
                  <a:srgbClr val="FF0000"/>
                </a:solidFill>
              </a:rPr>
              <a:t>=“";                </a:t>
            </a:r>
            <a:r>
              <a:rPr lang="es-ES_tradnl" sz="2800" dirty="0"/>
              <a:t>//</a:t>
            </a:r>
            <a:r>
              <a:rPr lang="es-ES_tradnl" sz="2800" dirty="0" smtClean="0"/>
              <a:t>Contraseña</a:t>
            </a:r>
          </a:p>
          <a:p>
            <a:pPr lvl="1">
              <a:spcBef>
                <a:spcPct val="20000"/>
              </a:spcBef>
            </a:pPr>
            <a:r>
              <a:rPr lang="en-GB" altLang="es-ES" sz="2800" dirty="0" smtClean="0">
                <a:solidFill>
                  <a:srgbClr val="FF0000"/>
                </a:solidFill>
              </a:rPr>
              <a:t>      $</a:t>
            </a:r>
            <a:r>
              <a:rPr lang="en-GB" altLang="es-ES" sz="2800" dirty="0" err="1" smtClean="0">
                <a:solidFill>
                  <a:srgbClr val="FF0000"/>
                </a:solidFill>
              </a:rPr>
              <a:t>db</a:t>
            </a:r>
            <a:r>
              <a:rPr lang="en-GB" altLang="es-ES" sz="2800" dirty="0" smtClean="0">
                <a:solidFill>
                  <a:srgbClr val="FF0000"/>
                </a:solidFill>
              </a:rPr>
              <a:t> </a:t>
            </a:r>
            <a:r>
              <a:rPr lang="en-GB" altLang="es-ES" sz="2800" dirty="0">
                <a:solidFill>
                  <a:srgbClr val="FF0000"/>
                </a:solidFill>
              </a:rPr>
              <a:t>= </a:t>
            </a:r>
            <a:r>
              <a:rPr lang="en-GB" altLang="es-ES" sz="2800" dirty="0" smtClean="0">
                <a:solidFill>
                  <a:srgbClr val="FF0000"/>
                </a:solidFill>
              </a:rPr>
              <a:t>“</a:t>
            </a:r>
            <a:r>
              <a:rPr lang="en-GB" altLang="es-ES" sz="2800" dirty="0" err="1" smtClean="0">
                <a:solidFill>
                  <a:srgbClr val="FF0000"/>
                </a:solidFill>
              </a:rPr>
              <a:t>mydb</a:t>
            </a:r>
            <a:r>
              <a:rPr lang="en-GB" altLang="es-ES" sz="2800" dirty="0" smtClean="0">
                <a:solidFill>
                  <a:srgbClr val="FF0000"/>
                </a:solidFill>
              </a:rPr>
              <a:t>";</a:t>
            </a:r>
            <a:endParaRPr lang="es-ES_tradnl" sz="2800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    </a:t>
            </a:r>
            <a:r>
              <a:rPr lang="es-ES_tradnl" sz="2800" dirty="0" smtClean="0">
                <a:solidFill>
                  <a:srgbClr val="FF0000"/>
                </a:solidFill>
              </a:rPr>
              <a:t>?&gt;</a:t>
            </a:r>
            <a:endParaRPr lang="en-GB" altLang="es-ES" sz="2800" dirty="0">
              <a:solidFill>
                <a:srgbClr val="FF0000"/>
              </a:solidFill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837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4400" y="1263700"/>
            <a:ext cx="11049000" cy="480644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lang="es-ES" sz="2800" b="1" spc="-5" dirty="0" err="1" smtClean="0">
                <a:latin typeface="+mj-lt"/>
                <a:cs typeface="Arial"/>
              </a:rPr>
              <a:t>Mysqli</a:t>
            </a:r>
            <a:r>
              <a:rPr lang="es-ES" sz="2800" b="1" spc="-5" dirty="0" smtClean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"/>
              </a:rPr>
              <a:t>(“</a:t>
            </a:r>
            <a:r>
              <a:rPr lang="es-ES" sz="2800" spc="-5" dirty="0" err="1" smtClean="0">
                <a:latin typeface="+mj-lt"/>
                <a:cs typeface="Arial"/>
              </a:rPr>
              <a:t>MySQL</a:t>
            </a:r>
            <a:r>
              <a:rPr lang="es-ES" sz="2800" spc="-20" dirty="0" smtClean="0">
                <a:latin typeface="+mj-lt"/>
                <a:cs typeface="Arial"/>
              </a:rPr>
              <a:t> </a:t>
            </a:r>
            <a:r>
              <a:rPr lang="es-ES" sz="2800" spc="-10" dirty="0" err="1" smtClean="0">
                <a:latin typeface="+mj-lt"/>
                <a:cs typeface="Arial"/>
              </a:rPr>
              <a:t>improved</a:t>
            </a:r>
            <a:r>
              <a:rPr lang="es-ES" sz="2800" spc="-10" dirty="0" smtClean="0">
                <a:latin typeface="+mj-lt"/>
                <a:cs typeface="Arial"/>
              </a:rPr>
              <a:t>”)</a:t>
            </a:r>
            <a:r>
              <a:rPr lang="es-ES" sz="2800" spc="5" dirty="0" smtClean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"/>
              </a:rPr>
              <a:t>e</a:t>
            </a:r>
            <a:r>
              <a:rPr lang="es-ES" sz="2800" spc="-5" dirty="0" smtClean="0">
                <a:latin typeface="+mj-lt"/>
                <a:cs typeface="Arial MT"/>
              </a:rPr>
              <a:t>s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una</a:t>
            </a:r>
            <a:r>
              <a:rPr lang="es-ES" sz="2800" spc="1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extensión</a:t>
            </a:r>
            <a:r>
              <a:rPr lang="es-ES" sz="2800" spc="1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del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lenguaje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PHP</a:t>
            </a:r>
            <a:r>
              <a:rPr lang="es-ES" sz="2800" spc="-3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que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nos </a:t>
            </a:r>
            <a:r>
              <a:rPr lang="es-ES" sz="2800" spc="-484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permite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interactuar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b="1" spc="-5" dirty="0" smtClean="0">
                <a:latin typeface="+mj-lt"/>
                <a:cs typeface="Arial"/>
              </a:rPr>
              <a:t>directamente</a:t>
            </a:r>
            <a:r>
              <a:rPr lang="es-ES" sz="2800" b="1" dirty="0" smtClean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con </a:t>
            </a:r>
            <a:r>
              <a:rPr lang="es-ES" sz="2800" spc="-10" dirty="0" smtClean="0">
                <a:latin typeface="+mj-lt"/>
                <a:cs typeface="Arial MT"/>
              </a:rPr>
              <a:t>bases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de</a:t>
            </a:r>
            <a:r>
              <a:rPr lang="es-ES" sz="2800" spc="-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datos.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</a:p>
          <a:p>
            <a:pPr marL="12700" marR="5080">
              <a:spcBef>
                <a:spcPts val="600"/>
              </a:spcBef>
            </a:pPr>
            <a:r>
              <a:rPr lang="es-ES" sz="2800" dirty="0" smtClean="0">
                <a:latin typeface="+mj-lt"/>
                <a:cs typeface="Arial MT"/>
              </a:rPr>
              <a:t>E</a:t>
            </a:r>
            <a:r>
              <a:rPr lang="es-ES" sz="2800" spc="-5" dirty="0" smtClean="0">
                <a:latin typeface="+mj-lt"/>
                <a:cs typeface="Arial MT"/>
              </a:rPr>
              <a:t>ntre</a:t>
            </a:r>
            <a:r>
              <a:rPr lang="es-ES" sz="2800" spc="-10" dirty="0" smtClean="0">
                <a:latin typeface="+mj-lt"/>
                <a:cs typeface="Arial MT"/>
              </a:rPr>
              <a:t> otras </a:t>
            </a:r>
            <a:r>
              <a:rPr lang="es-ES" sz="2800" spc="-5" dirty="0" smtClean="0">
                <a:latin typeface="+mj-lt"/>
                <a:cs typeface="Arial MT"/>
              </a:rPr>
              <a:t>cosas, nos permite hacer:</a:t>
            </a: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1" spc="-5" dirty="0" smtClean="0">
                <a:latin typeface="+mj-lt"/>
                <a:cs typeface="Arial"/>
              </a:rPr>
              <a:t>Conexiones </a:t>
            </a:r>
            <a:r>
              <a:rPr lang="es-ES" sz="2800" dirty="0" smtClean="0">
                <a:latin typeface="+mj-lt"/>
                <a:cs typeface="Arial MT"/>
              </a:rPr>
              <a:t>a </a:t>
            </a:r>
            <a:r>
              <a:rPr lang="es-ES" sz="2800" spc="-10" dirty="0" smtClean="0">
                <a:latin typeface="+mj-lt"/>
                <a:cs typeface="Arial MT"/>
              </a:rPr>
              <a:t>bases de datos </a:t>
            </a:r>
            <a:r>
              <a:rPr lang="es-ES" sz="2800" spc="-5" dirty="0" smtClean="0">
                <a:latin typeface="+mj-lt"/>
                <a:cs typeface="Arial MT"/>
              </a:rPr>
              <a:t> </a:t>
            </a: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1" spc="-5" dirty="0" smtClean="0">
                <a:latin typeface="+mj-lt"/>
                <a:cs typeface="Arial"/>
              </a:rPr>
              <a:t>Operaciones </a:t>
            </a:r>
            <a:r>
              <a:rPr lang="es-ES" sz="2800" spc="-5" dirty="0" smtClean="0">
                <a:latin typeface="+mj-lt"/>
                <a:cs typeface="Arial MT"/>
              </a:rPr>
              <a:t>con </a:t>
            </a:r>
            <a:r>
              <a:rPr lang="es-ES" sz="2800" spc="-10" dirty="0" smtClean="0">
                <a:latin typeface="+mj-lt"/>
                <a:cs typeface="Arial MT"/>
              </a:rPr>
              <a:t>bases </a:t>
            </a:r>
            <a:r>
              <a:rPr lang="es-ES" sz="2800" spc="-5" dirty="0" smtClean="0">
                <a:latin typeface="+mj-lt"/>
                <a:cs typeface="Arial MT"/>
              </a:rPr>
              <a:t>de </a:t>
            </a:r>
            <a:r>
              <a:rPr lang="es-ES" sz="2800" spc="-10" dirty="0" smtClean="0">
                <a:latin typeface="+mj-lt"/>
                <a:cs typeface="Arial MT"/>
              </a:rPr>
              <a:t>datos </a:t>
            </a:r>
            <a:r>
              <a:rPr lang="es-ES" sz="2800" spc="-5" dirty="0" smtClean="0">
                <a:latin typeface="+mj-lt"/>
                <a:cs typeface="Arial MT"/>
              </a:rPr>
              <a:t> </a:t>
            </a: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800" b="1" spc="-5" dirty="0" smtClean="0">
                <a:latin typeface="+mj-lt"/>
                <a:cs typeface="Arial"/>
              </a:rPr>
              <a:t>Desconexiones</a:t>
            </a:r>
            <a:r>
              <a:rPr lang="es-ES" sz="2800" b="1" spc="-10" dirty="0" smtClean="0">
                <a:latin typeface="+mj-lt"/>
                <a:cs typeface="Arial"/>
              </a:rPr>
              <a:t> </a:t>
            </a:r>
            <a:r>
              <a:rPr lang="es-ES" sz="2800" dirty="0" smtClean="0">
                <a:latin typeface="+mj-lt"/>
                <a:cs typeface="Arial MT"/>
              </a:rPr>
              <a:t>a</a:t>
            </a:r>
            <a:r>
              <a:rPr lang="es-ES" sz="2800" spc="-1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bases</a:t>
            </a:r>
            <a:r>
              <a:rPr lang="es-ES" sz="2800" spc="-1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de</a:t>
            </a:r>
            <a:r>
              <a:rPr lang="es-ES" sz="2800" spc="-15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datos</a:t>
            </a:r>
          </a:p>
          <a:p>
            <a:pPr marL="12700">
              <a:spcBef>
                <a:spcPts val="600"/>
              </a:spcBef>
            </a:pPr>
            <a:endParaRPr lang="es-ES" sz="2800" spc="-10" dirty="0" smtClean="0">
              <a:latin typeface="+mj-lt"/>
              <a:cs typeface="Arial MT"/>
            </a:endParaRPr>
          </a:p>
          <a:p>
            <a:pPr marL="12700">
              <a:spcBef>
                <a:spcPts val="600"/>
              </a:spcBef>
            </a:pPr>
            <a:r>
              <a:rPr lang="es-ES" sz="2800" b="1" spc="-10" dirty="0" smtClean="0">
                <a:latin typeface="+mj-lt"/>
                <a:cs typeface="Arial"/>
              </a:rPr>
              <a:t>Nota: </a:t>
            </a:r>
            <a:r>
              <a:rPr lang="es-ES" sz="2800" spc="-10" dirty="0" smtClean="0">
                <a:latin typeface="+mj-lt"/>
                <a:cs typeface="Arial MT"/>
              </a:rPr>
              <a:t>En </a:t>
            </a:r>
            <a:r>
              <a:rPr lang="es-ES" sz="2800" spc="-5" dirty="0" smtClean="0">
                <a:latin typeface="+mj-lt"/>
                <a:cs typeface="Arial MT"/>
              </a:rPr>
              <a:t>versiones anteriores (PHP </a:t>
            </a:r>
            <a:r>
              <a:rPr lang="es-ES" sz="2800" spc="-10" dirty="0" smtClean="0">
                <a:latin typeface="+mj-lt"/>
                <a:cs typeface="Arial MT"/>
              </a:rPr>
              <a:t>5) </a:t>
            </a:r>
            <a:r>
              <a:rPr lang="es-ES" sz="2800" spc="-5" dirty="0" smtClean="0">
                <a:latin typeface="+mj-lt"/>
                <a:cs typeface="Arial MT"/>
              </a:rPr>
              <a:t>a esta extensión se le llamaba sólo  “</a:t>
            </a:r>
            <a:r>
              <a:rPr lang="es-ES" sz="2800" spc="-5" dirty="0" err="1" smtClean="0">
                <a:latin typeface="+mj-lt"/>
                <a:cs typeface="Arial MT"/>
              </a:rPr>
              <a:t>Mysql</a:t>
            </a:r>
            <a:r>
              <a:rPr lang="es-ES" sz="2800" spc="-5" dirty="0" smtClean="0">
                <a:latin typeface="+mj-lt"/>
                <a:cs typeface="Arial MT"/>
              </a:rPr>
              <a:t>”.</a:t>
            </a:r>
            <a:r>
              <a:rPr lang="es-ES" sz="2800" spc="-85" dirty="0" smtClean="0">
                <a:latin typeface="+mj-lt"/>
                <a:cs typeface="Arial MT"/>
              </a:rPr>
              <a:t> Es</a:t>
            </a:r>
            <a:r>
              <a:rPr lang="es-ES" sz="2800" spc="-5" dirty="0" smtClean="0">
                <a:latin typeface="+mj-lt"/>
                <a:cs typeface="Arial MT"/>
              </a:rPr>
              <a:t>ta nomenclatura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ha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quedado</a:t>
            </a:r>
            <a:r>
              <a:rPr lang="es-ES" sz="2800" spc="50" dirty="0" smtClean="0">
                <a:latin typeface="+mj-lt"/>
                <a:cs typeface="Arial MT"/>
              </a:rPr>
              <a:t> </a:t>
            </a:r>
            <a:r>
              <a:rPr lang="es-ES" sz="2800" b="1" spc="-10" dirty="0" smtClean="0">
                <a:latin typeface="+mj-lt"/>
                <a:cs typeface="Arial"/>
              </a:rPr>
              <a:t>obsoleta </a:t>
            </a:r>
            <a:r>
              <a:rPr lang="es-ES" sz="2800" spc="-10" dirty="0" smtClean="0">
                <a:latin typeface="+mj-lt"/>
                <a:cs typeface="Arial MT"/>
              </a:rPr>
              <a:t>(</a:t>
            </a:r>
            <a:r>
              <a:rPr lang="es-ES" sz="2800" i="1" spc="-10" dirty="0" err="1" smtClean="0">
                <a:latin typeface="+mj-lt"/>
                <a:cs typeface="Arial"/>
              </a:rPr>
              <a:t>deprecated</a:t>
            </a:r>
            <a:r>
              <a:rPr lang="es-ES" sz="2800" i="1" spc="-10" dirty="0" smtClean="0">
                <a:latin typeface="+mj-lt"/>
                <a:cs typeface="Arial"/>
              </a:rPr>
              <a:t>)</a:t>
            </a:r>
            <a:r>
              <a:rPr lang="es-ES" sz="2800" i="1" spc="5" dirty="0" smtClean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lo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que</a:t>
            </a:r>
            <a:r>
              <a:rPr lang="es-ES" sz="2800" dirty="0" smtClean="0">
                <a:latin typeface="+mj-lt"/>
                <a:cs typeface="Arial MT"/>
              </a:rPr>
              <a:t> quiere </a:t>
            </a:r>
            <a:r>
              <a:rPr lang="es-ES" sz="2800" spc="-5" dirty="0" smtClean="0">
                <a:latin typeface="+mj-lt"/>
                <a:cs typeface="Arial MT"/>
              </a:rPr>
              <a:t>decir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que </a:t>
            </a:r>
            <a:r>
              <a:rPr lang="es-ES" sz="2800" spc="-43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NO</a:t>
            </a:r>
            <a:r>
              <a:rPr lang="es-ES" sz="2800" spc="-15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funciona</a:t>
            </a:r>
            <a:r>
              <a:rPr lang="es-ES" sz="2800" spc="-1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en</a:t>
            </a:r>
            <a:r>
              <a:rPr lang="es-ES" sz="2800" spc="-1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versiones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modernas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de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PHP (7 </a:t>
            </a:r>
            <a:r>
              <a:rPr lang="es-ES" sz="2800" spc="-5" dirty="0" smtClean="0">
                <a:latin typeface="+mj-lt"/>
                <a:cs typeface="Arial MT"/>
              </a:rPr>
              <a:t>en</a:t>
            </a:r>
            <a:r>
              <a:rPr lang="es-ES" sz="2800" spc="-10" dirty="0" smtClean="0">
                <a:latin typeface="+mj-lt"/>
                <a:cs typeface="Arial MT"/>
              </a:rPr>
              <a:t> adelante</a:t>
            </a:r>
            <a:r>
              <a:rPr lang="es-ES" sz="2800" spc="-5" dirty="0" smtClean="0">
                <a:latin typeface="+mj-lt"/>
                <a:cs typeface="Arial MT"/>
              </a:rPr>
              <a:t>)</a:t>
            </a:r>
            <a:endParaRPr lang="es-ES" sz="2800" dirty="0">
              <a:latin typeface="+mj-lt"/>
              <a:cs typeface="Arial MT"/>
            </a:endParaRPr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410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1143000"/>
            <a:ext cx="11049000" cy="523861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lang="es-ES" sz="2800" b="1" spc="-5" dirty="0" err="1">
                <a:latin typeface="+mj-lt"/>
              </a:rPr>
              <a:t>m</a:t>
            </a:r>
            <a:r>
              <a:rPr lang="es-ES" sz="2800" b="1" spc="-5" dirty="0" err="1" smtClean="0">
                <a:latin typeface="+mj-lt"/>
              </a:rPr>
              <a:t>sqli_connect</a:t>
            </a:r>
            <a:r>
              <a:rPr lang="es-ES" sz="2800" b="1" spc="-5" dirty="0" smtClean="0">
                <a:latin typeface="+mj-lt"/>
              </a:rPr>
              <a:t>()</a:t>
            </a:r>
            <a:r>
              <a:rPr sz="2800" b="1" spc="15" dirty="0" smtClean="0">
                <a:latin typeface="+mj-lt"/>
                <a:cs typeface="Arial"/>
              </a:rPr>
              <a:t> </a:t>
            </a:r>
            <a:endParaRPr lang="es-ES" sz="2800" b="1" spc="15" dirty="0" smtClean="0">
              <a:latin typeface="+mj-lt"/>
              <a:cs typeface="Arial"/>
            </a:endParaRPr>
          </a:p>
          <a:p>
            <a:pPr marL="12700" marR="5080">
              <a:spcBef>
                <a:spcPts val="600"/>
              </a:spcBef>
            </a:pPr>
            <a:r>
              <a:rPr lang="es-ES" sz="2800" spc="15" dirty="0" smtClean="0">
                <a:latin typeface="+mj-lt"/>
                <a:cs typeface="Arial"/>
              </a:rPr>
              <a:t>Nos </a:t>
            </a:r>
            <a:r>
              <a:rPr sz="2800" spc="-10" dirty="0" smtClean="0">
                <a:latin typeface="+mj-lt"/>
                <a:cs typeface="Arial MT"/>
              </a:rPr>
              <a:t>perm</a:t>
            </a:r>
            <a:r>
              <a:rPr lang="es-ES" sz="2800" spc="-10" dirty="0" smtClean="0">
                <a:latin typeface="+mj-lt"/>
                <a:cs typeface="Arial MT"/>
              </a:rPr>
              <a:t>i</a:t>
            </a:r>
            <a:r>
              <a:rPr sz="2800" spc="-10" dirty="0" smtClean="0">
                <a:latin typeface="+mj-lt"/>
                <a:cs typeface="Arial MT"/>
              </a:rPr>
              <a:t>t</a:t>
            </a:r>
            <a:r>
              <a:rPr lang="es-ES" sz="2800" spc="-10" dirty="0" smtClean="0">
                <a:latin typeface="+mj-lt"/>
                <a:cs typeface="Arial MT"/>
              </a:rPr>
              <a:t>e</a:t>
            </a:r>
            <a:r>
              <a:rPr sz="2800" dirty="0" smtClean="0">
                <a:latin typeface="+mj-lt"/>
                <a:cs typeface="Arial MT"/>
              </a:rPr>
              <a:t> </a:t>
            </a:r>
            <a:r>
              <a:rPr sz="2800" spc="-5" dirty="0" err="1" smtClean="0">
                <a:latin typeface="+mj-lt"/>
                <a:cs typeface="Arial MT"/>
              </a:rPr>
              <a:t>conectar</a:t>
            </a:r>
            <a:r>
              <a:rPr sz="2800" spc="5" dirty="0" smtClean="0">
                <a:latin typeface="+mj-lt"/>
                <a:cs typeface="Arial MT"/>
              </a:rPr>
              <a:t> </a:t>
            </a:r>
            <a:r>
              <a:rPr sz="2800" dirty="0">
                <a:latin typeface="+mj-lt"/>
                <a:cs typeface="Arial MT"/>
              </a:rPr>
              <a:t>a </a:t>
            </a:r>
            <a:r>
              <a:rPr sz="2800" spc="-10" dirty="0">
                <a:latin typeface="+mj-lt"/>
                <a:cs typeface="Arial MT"/>
              </a:rPr>
              <a:t>una</a:t>
            </a:r>
            <a:r>
              <a:rPr sz="2800" spc="5" dirty="0">
                <a:latin typeface="+mj-lt"/>
                <a:cs typeface="Arial MT"/>
              </a:rPr>
              <a:t> </a:t>
            </a:r>
            <a:r>
              <a:rPr sz="2800" spc="-10" dirty="0">
                <a:latin typeface="+mj-lt"/>
                <a:cs typeface="Arial MT"/>
              </a:rPr>
              <a:t>base </a:t>
            </a:r>
            <a:r>
              <a:rPr sz="2800" spc="-484" dirty="0">
                <a:latin typeface="+mj-lt"/>
                <a:cs typeface="Arial MT"/>
              </a:rPr>
              <a:t> </a:t>
            </a:r>
            <a:r>
              <a:rPr sz="2800" spc="-10" dirty="0" err="1">
                <a:latin typeface="+mj-lt"/>
                <a:cs typeface="Arial MT"/>
              </a:rPr>
              <a:t>dades</a:t>
            </a:r>
            <a:r>
              <a:rPr sz="2800" spc="-10" dirty="0">
                <a:latin typeface="+mj-lt"/>
                <a:cs typeface="Arial MT"/>
              </a:rPr>
              <a:t> </a:t>
            </a:r>
            <a:r>
              <a:rPr sz="2800" spc="-10" dirty="0" err="1" smtClean="0">
                <a:latin typeface="+mj-lt"/>
                <a:cs typeface="Arial MT"/>
              </a:rPr>
              <a:t>incl</a:t>
            </a:r>
            <a:r>
              <a:rPr lang="es-ES" sz="2800" spc="-10" dirty="0" err="1" smtClean="0">
                <a:latin typeface="+mj-lt"/>
                <a:cs typeface="Arial MT"/>
              </a:rPr>
              <a:t>uyendo</a:t>
            </a:r>
            <a:r>
              <a:rPr lang="es-ES" sz="2800" spc="-10" dirty="0" smtClean="0">
                <a:latin typeface="+mj-lt"/>
                <a:cs typeface="Arial MT"/>
              </a:rPr>
              <a:t> </a:t>
            </a:r>
            <a:r>
              <a:rPr sz="2800" spc="-10" dirty="0" smtClean="0">
                <a:latin typeface="+mj-lt"/>
                <a:cs typeface="Arial MT"/>
              </a:rPr>
              <a:t>l</a:t>
            </a:r>
            <a:r>
              <a:rPr lang="es-ES" sz="2800" spc="-10" dirty="0" smtClean="0">
                <a:latin typeface="+mj-lt"/>
                <a:cs typeface="Arial MT"/>
              </a:rPr>
              <a:t>o</a:t>
            </a:r>
            <a:r>
              <a:rPr sz="2800" spc="-10" dirty="0" smtClean="0">
                <a:latin typeface="+mj-lt"/>
                <a:cs typeface="Arial MT"/>
              </a:rPr>
              <a:t>s</a:t>
            </a:r>
            <a:r>
              <a:rPr sz="2800" spc="-5" dirty="0" smtClean="0">
                <a:latin typeface="+mj-lt"/>
                <a:cs typeface="Arial MT"/>
              </a:rPr>
              <a:t> par</a:t>
            </a:r>
            <a:r>
              <a:rPr lang="es-ES" sz="2800" spc="-5" dirty="0" smtClean="0">
                <a:latin typeface="+mj-lt"/>
                <a:cs typeface="Arial MT"/>
              </a:rPr>
              <a:t>á</a:t>
            </a:r>
            <a:r>
              <a:rPr sz="2800" spc="-5" dirty="0" err="1" smtClean="0">
                <a:latin typeface="+mj-lt"/>
                <a:cs typeface="Arial MT"/>
              </a:rPr>
              <a:t>metr</a:t>
            </a:r>
            <a:r>
              <a:rPr lang="es-ES" sz="2800" spc="-5" dirty="0">
                <a:latin typeface="+mj-lt"/>
                <a:cs typeface="Arial MT"/>
              </a:rPr>
              <a:t>o</a:t>
            </a:r>
            <a:r>
              <a:rPr lang="es-ES" sz="2800" spc="-5" dirty="0" smtClean="0">
                <a:latin typeface="+mj-lt"/>
                <a:cs typeface="Arial MT"/>
              </a:rPr>
              <a:t>s </a:t>
            </a:r>
            <a:r>
              <a:rPr lang="es-ES" sz="2800" spc="-10" dirty="0">
                <a:latin typeface="+mj-lt"/>
                <a:cs typeface="Arial"/>
              </a:rPr>
              <a:t>servidor</a:t>
            </a:r>
            <a:r>
              <a:rPr lang="es-ES" sz="2800" spc="-10" dirty="0" smtClean="0">
                <a:latin typeface="+mj-lt"/>
                <a:cs typeface="Arial"/>
              </a:rPr>
              <a:t>, usuario, </a:t>
            </a:r>
            <a:r>
              <a:rPr lang="es-ES" sz="2800" spc="-10" dirty="0" err="1" smtClean="0">
                <a:latin typeface="+mj-lt"/>
                <a:cs typeface="Arial"/>
              </a:rPr>
              <a:t>password</a:t>
            </a:r>
            <a:r>
              <a:rPr lang="es-ES" sz="2800" spc="-10" dirty="0" smtClean="0">
                <a:latin typeface="+mj-lt"/>
                <a:cs typeface="Arial"/>
              </a:rPr>
              <a:t> </a:t>
            </a:r>
            <a:r>
              <a:rPr lang="es-ES" sz="2800" dirty="0" smtClean="0">
                <a:latin typeface="+mj-lt"/>
                <a:cs typeface="Arial"/>
              </a:rPr>
              <a:t>y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"/>
              </a:rPr>
              <a:t>nombre </a:t>
            </a:r>
            <a:r>
              <a:rPr lang="es-ES" sz="2800" dirty="0">
                <a:latin typeface="+mj-lt"/>
                <a:cs typeface="Arial"/>
              </a:rPr>
              <a:t>de </a:t>
            </a:r>
            <a:r>
              <a:rPr lang="es-ES" sz="2800" spc="5" dirty="0">
                <a:latin typeface="+mj-lt"/>
                <a:cs typeface="Arial"/>
              </a:rPr>
              <a:t>la </a:t>
            </a:r>
            <a:r>
              <a:rPr lang="es-ES" sz="2800" spc="-5" dirty="0">
                <a:latin typeface="+mj-lt"/>
                <a:cs typeface="Arial"/>
              </a:rPr>
              <a:t>base de </a:t>
            </a:r>
            <a:r>
              <a:rPr lang="es-ES" sz="2800" spc="-5" dirty="0" smtClean="0">
                <a:latin typeface="+mj-lt"/>
                <a:cs typeface="Arial"/>
              </a:rPr>
              <a:t>datos:</a:t>
            </a:r>
            <a:endParaRPr lang="es-ES" sz="2800" spc="-5" dirty="0" smtClean="0">
              <a:latin typeface="+mj-lt"/>
              <a:cs typeface="Arial MT"/>
            </a:endParaRPr>
          </a:p>
          <a:p>
            <a:pPr lvl="2">
              <a:spcBef>
                <a:spcPts val="600"/>
              </a:spcBef>
              <a:tabLst>
                <a:tab pos="1597025" algn="l"/>
              </a:tabLst>
            </a:pPr>
            <a:r>
              <a:rPr lang="es-ES_tradnl" sz="2800" dirty="0">
                <a:solidFill>
                  <a:srgbClr val="FF0000"/>
                </a:solidFill>
              </a:rPr>
              <a:t> $</a:t>
            </a:r>
            <a:r>
              <a:rPr lang="es-ES_tradnl" sz="2800" dirty="0" err="1" smtClean="0">
                <a:solidFill>
                  <a:srgbClr val="FF0000"/>
                </a:solidFill>
              </a:rPr>
              <a:t>conn</a:t>
            </a:r>
            <a:r>
              <a:rPr lang="es-ES_tradnl" sz="2800" dirty="0" smtClean="0">
                <a:solidFill>
                  <a:srgbClr val="FF0000"/>
                </a:solidFill>
              </a:rPr>
              <a:t>=</a:t>
            </a:r>
            <a:r>
              <a:rPr lang="es-ES_tradnl" sz="2800" dirty="0" err="1" smtClean="0">
                <a:solidFill>
                  <a:srgbClr val="FF0000"/>
                </a:solidFill>
              </a:rPr>
              <a:t>mysqli_connect</a:t>
            </a:r>
            <a:r>
              <a:rPr lang="es-ES_tradnl" sz="2800" dirty="0" smtClean="0">
                <a:solidFill>
                  <a:srgbClr val="FF0000"/>
                </a:solidFill>
              </a:rPr>
              <a:t> ($host</a:t>
            </a:r>
            <a:r>
              <a:rPr lang="es-ES_tradnl" sz="2800" dirty="0">
                <a:solidFill>
                  <a:srgbClr val="FF0000"/>
                </a:solidFill>
              </a:rPr>
              <a:t>, </a:t>
            </a:r>
            <a:r>
              <a:rPr lang="es-ES_tradnl" sz="2800" dirty="0" smtClean="0">
                <a:solidFill>
                  <a:srgbClr val="FF0000"/>
                </a:solidFill>
              </a:rPr>
              <a:t>$</a:t>
            </a:r>
            <a:r>
              <a:rPr lang="es-ES_tradnl" sz="2800" dirty="0" err="1" smtClean="0">
                <a:solidFill>
                  <a:srgbClr val="FF0000"/>
                </a:solidFill>
              </a:rPr>
              <a:t>user</a:t>
            </a:r>
            <a:r>
              <a:rPr lang="es-ES_tradnl" sz="2800" dirty="0">
                <a:solidFill>
                  <a:srgbClr val="FF0000"/>
                </a:solidFill>
              </a:rPr>
              <a:t>, </a:t>
            </a:r>
            <a:r>
              <a:rPr lang="es-ES_tradnl" sz="2800" dirty="0" smtClean="0">
                <a:solidFill>
                  <a:srgbClr val="FF0000"/>
                </a:solidFill>
              </a:rPr>
              <a:t>$</a:t>
            </a:r>
            <a:r>
              <a:rPr lang="es-ES_tradnl" sz="2800" dirty="0" err="1" smtClean="0">
                <a:solidFill>
                  <a:srgbClr val="FF0000"/>
                </a:solidFill>
              </a:rPr>
              <a:t>pass</a:t>
            </a:r>
            <a:r>
              <a:rPr lang="es-ES_tradnl" sz="2800" dirty="0" smtClean="0">
                <a:solidFill>
                  <a:srgbClr val="FF0000"/>
                </a:solidFill>
              </a:rPr>
              <a:t>, $</a:t>
            </a:r>
            <a:r>
              <a:rPr lang="es-ES_tradnl" sz="2800" dirty="0" err="1" smtClean="0">
                <a:solidFill>
                  <a:srgbClr val="FF0000"/>
                </a:solidFill>
              </a:rPr>
              <a:t>db</a:t>
            </a:r>
            <a:r>
              <a:rPr lang="es-ES_tradnl" sz="2800" dirty="0" smtClean="0">
                <a:solidFill>
                  <a:srgbClr val="FF0000"/>
                </a:solidFill>
              </a:rPr>
              <a:t>) </a:t>
            </a:r>
            <a:endParaRPr lang="es-ES_tradnl" sz="28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  <a:tabLst>
                <a:tab pos="1597025" algn="l"/>
              </a:tabLst>
            </a:pPr>
            <a:r>
              <a:rPr lang="es-ES_tradnl" sz="2800" dirty="0">
                <a:solidFill>
                  <a:srgbClr val="FF0000"/>
                </a:solidFill>
              </a:rPr>
              <a:t>		</a:t>
            </a:r>
            <a:r>
              <a:rPr lang="es-ES_tradnl" sz="2800" dirty="0" err="1" smtClean="0">
                <a:solidFill>
                  <a:srgbClr val="FF0000"/>
                </a:solidFill>
              </a:rPr>
              <a:t>or</a:t>
            </a:r>
            <a:r>
              <a:rPr lang="es-ES_tradnl" sz="2800" dirty="0" smtClean="0">
                <a:solidFill>
                  <a:srgbClr val="FF0000"/>
                </a:solidFill>
              </a:rPr>
              <a:t> </a:t>
            </a:r>
            <a:r>
              <a:rPr lang="es-ES_tradnl" sz="2800" dirty="0">
                <a:solidFill>
                  <a:srgbClr val="FF0000"/>
                </a:solidFill>
              </a:rPr>
              <a:t>die (</a:t>
            </a:r>
            <a:r>
              <a:rPr lang="en-US" sz="2800" dirty="0" err="1">
                <a:solidFill>
                  <a:srgbClr val="FF0000"/>
                </a:solidFill>
              </a:rPr>
              <a:t>mysql_error</a:t>
            </a:r>
            <a:r>
              <a:rPr lang="en-US" sz="2800" dirty="0">
                <a:solidFill>
                  <a:srgbClr val="FF0000"/>
                </a:solidFill>
              </a:rPr>
              <a:t>());</a:t>
            </a:r>
          </a:p>
          <a:p>
            <a:pPr lvl="2">
              <a:spcBef>
                <a:spcPts val="600"/>
              </a:spcBef>
              <a:tabLst>
                <a:tab pos="1597025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 echo “</a:t>
            </a:r>
            <a:r>
              <a:rPr lang="en-US" sz="2800" dirty="0" err="1">
                <a:solidFill>
                  <a:srgbClr val="FF0000"/>
                </a:solidFill>
              </a:rPr>
              <a:t>Conectado</a:t>
            </a:r>
            <a:r>
              <a:rPr lang="en-US" sz="2800" dirty="0">
                <a:solidFill>
                  <a:srgbClr val="FF0000"/>
                </a:solidFill>
              </a:rPr>
              <a:t> a la base de </a:t>
            </a:r>
            <a:r>
              <a:rPr lang="en-US" sz="2800" dirty="0" err="1">
                <a:solidFill>
                  <a:srgbClr val="FF0000"/>
                </a:solidFill>
              </a:rPr>
              <a:t>datos</a:t>
            </a:r>
            <a:r>
              <a:rPr lang="en-US" sz="2800" dirty="0">
                <a:solidFill>
                  <a:srgbClr val="FF0000"/>
                </a:solidFill>
              </a:rPr>
              <a:t>.”  </a:t>
            </a:r>
            <a:endParaRPr lang="es-ES" sz="2800" spc="-5" dirty="0" smtClean="0">
              <a:latin typeface="+mj-lt"/>
              <a:cs typeface="Arial MT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800" spc="-5" dirty="0" smtClean="0">
                <a:latin typeface="+mj-lt"/>
                <a:cs typeface="Arial MT"/>
              </a:rPr>
              <a:t>En caso de éxito retorna </a:t>
            </a:r>
            <a:r>
              <a:rPr lang="es-ES" sz="2800" dirty="0">
                <a:latin typeface="+mj-lt"/>
                <a:cs typeface="Arial MT"/>
              </a:rPr>
              <a:t>un </a:t>
            </a:r>
            <a:r>
              <a:rPr lang="es-ES" sz="2800" spc="-5" dirty="0" smtClean="0">
                <a:latin typeface="+mj-lt"/>
                <a:cs typeface="Arial MT"/>
              </a:rPr>
              <a:t>objeto $</a:t>
            </a:r>
            <a:r>
              <a:rPr lang="es-ES" sz="2800" spc="-5" dirty="0" err="1" smtClean="0">
                <a:latin typeface="+mj-lt"/>
                <a:cs typeface="Arial MT"/>
              </a:rPr>
              <a:t>conn</a:t>
            </a:r>
            <a:r>
              <a:rPr lang="es-ES" sz="2800" spc="-5" dirty="0" smtClean="0">
                <a:latin typeface="+mj-lt"/>
                <a:cs typeface="Arial MT"/>
              </a:rPr>
              <a:t> que </a:t>
            </a:r>
            <a:r>
              <a:rPr lang="es-ES" sz="2800" spc="-5" dirty="0">
                <a:latin typeface="+mj-lt"/>
                <a:cs typeface="Arial MT"/>
              </a:rPr>
              <a:t>representa una </a:t>
            </a:r>
            <a:r>
              <a:rPr lang="es-ES" sz="2800" spc="-5" dirty="0" smtClean="0">
                <a:latin typeface="+mj-lt"/>
                <a:cs typeface="Arial"/>
              </a:rPr>
              <a:t>conexión </a:t>
            </a:r>
            <a:r>
              <a:rPr lang="es-ES" sz="2800" spc="-5" dirty="0">
                <a:latin typeface="+mj-lt"/>
                <a:cs typeface="Arial"/>
              </a:rPr>
              <a:t>de base </a:t>
            </a:r>
            <a:r>
              <a:rPr lang="es-ES" sz="2800" spc="-5" dirty="0" smtClean="0">
                <a:latin typeface="+mj-lt"/>
                <a:cs typeface="Arial"/>
              </a:rPr>
              <a:t>de</a:t>
            </a:r>
            <a:r>
              <a:rPr lang="es-ES" sz="2800" dirty="0" smtClean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"/>
              </a:rPr>
              <a:t>datos </a:t>
            </a:r>
            <a:r>
              <a:rPr lang="es-ES" sz="2800" spc="-5" dirty="0" err="1" smtClean="0">
                <a:latin typeface="+mj-lt"/>
                <a:cs typeface="Arial"/>
              </a:rPr>
              <a:t>Mysql</a:t>
            </a:r>
            <a:r>
              <a:rPr lang="es-ES" sz="2800" spc="-5" dirty="0" smtClean="0">
                <a:latin typeface="+mj-lt"/>
                <a:cs typeface="Arial"/>
              </a:rPr>
              <a:t>. </a:t>
            </a:r>
            <a:r>
              <a:rPr lang="es-ES" sz="2800" dirty="0" smtClean="0">
                <a:latin typeface="+mj-lt"/>
                <a:cs typeface="Arial"/>
              </a:rPr>
              <a:t>S</a:t>
            </a:r>
            <a:r>
              <a:rPr lang="es-ES" sz="2800" dirty="0" smtClean="0">
                <a:latin typeface="+mj-lt"/>
                <a:cs typeface="Arial MT"/>
              </a:rPr>
              <a:t>i</a:t>
            </a:r>
            <a:r>
              <a:rPr lang="es-ES" sz="2800" spc="5" dirty="0" smtClean="0">
                <a:latin typeface="+mj-lt"/>
                <a:cs typeface="Arial MT"/>
              </a:rPr>
              <a:t> no se puede conectar a la base de datos</a:t>
            </a:r>
            <a:r>
              <a:rPr lang="es-ES" sz="2800" spc="-5" dirty="0" smtClean="0">
                <a:latin typeface="+mj-lt"/>
                <a:cs typeface="Arial MT"/>
              </a:rPr>
              <a:t>, la instrucción </a:t>
            </a:r>
            <a:r>
              <a:rPr lang="es-ES" sz="2800" b="1" spc="-5" dirty="0" smtClean="0">
                <a:latin typeface="+mj-lt"/>
                <a:cs typeface="Arial"/>
              </a:rPr>
              <a:t>die</a:t>
            </a:r>
            <a:r>
              <a:rPr lang="es-ES" sz="2800" b="1" spc="-5" dirty="0">
                <a:latin typeface="+mj-lt"/>
                <a:cs typeface="Arial"/>
              </a:rPr>
              <a:t>,</a:t>
            </a:r>
            <a:r>
              <a:rPr lang="es-ES" sz="2800" b="1" spc="15" dirty="0">
                <a:latin typeface="+mj-lt"/>
                <a:cs typeface="Arial"/>
              </a:rPr>
              <a:t> </a:t>
            </a:r>
            <a:r>
              <a:rPr lang="es-ES" sz="2800" spc="-5" dirty="0" smtClean="0">
                <a:latin typeface="+mj-lt"/>
                <a:cs typeface="Arial"/>
              </a:rPr>
              <a:t>parará </a:t>
            </a:r>
            <a:r>
              <a:rPr lang="es-ES" sz="2800" spc="-5" dirty="0" smtClean="0">
                <a:latin typeface="+mj-lt"/>
                <a:cs typeface="Arial MT"/>
              </a:rPr>
              <a:t>la ejecución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5" dirty="0">
                <a:latin typeface="+mj-lt"/>
                <a:cs typeface="Arial MT"/>
              </a:rPr>
              <a:t>del </a:t>
            </a:r>
            <a:r>
              <a:rPr lang="es-ES" sz="2800" spc="-5" dirty="0" smtClean="0">
                <a:latin typeface="+mj-lt"/>
                <a:cs typeface="Arial MT"/>
              </a:rPr>
              <a:t>script en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aquel</a:t>
            </a:r>
            <a:r>
              <a:rPr lang="es-ES" sz="2800" spc="5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punto</a:t>
            </a:r>
            <a:r>
              <a:rPr lang="es-ES" sz="2800" spc="1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mostrando</a:t>
            </a:r>
            <a:r>
              <a:rPr lang="es-ES" sz="2800" spc="10" dirty="0" smtClean="0">
                <a:latin typeface="+mj-lt"/>
                <a:cs typeface="Arial MT"/>
              </a:rPr>
              <a:t> </a:t>
            </a:r>
            <a:r>
              <a:rPr lang="es-ES" sz="2800" spc="-5" dirty="0">
                <a:latin typeface="+mj-lt"/>
                <a:cs typeface="Arial MT"/>
              </a:rPr>
              <a:t>un </a:t>
            </a:r>
            <a:r>
              <a:rPr lang="es-ES" sz="2800" spc="-5" dirty="0" smtClean="0">
                <a:latin typeface="+mj-lt"/>
                <a:cs typeface="Arial MT"/>
              </a:rPr>
              <a:t>mensaje</a:t>
            </a:r>
            <a:r>
              <a:rPr lang="es-ES" sz="2800" dirty="0" smtClean="0"/>
              <a:t> </a:t>
            </a:r>
            <a:r>
              <a:rPr lang="es-ES" sz="2800" dirty="0"/>
              <a:t>de error (habrá un error en el host, </a:t>
            </a:r>
            <a:r>
              <a:rPr lang="es-ES" sz="2800" dirty="0" err="1"/>
              <a:t>username</a:t>
            </a:r>
            <a:r>
              <a:rPr lang="es-ES" sz="2800" dirty="0"/>
              <a:t>, o </a:t>
            </a:r>
            <a:r>
              <a:rPr lang="es-ES" sz="2800" dirty="0" err="1" smtClean="0"/>
              <a:t>password</a:t>
            </a:r>
            <a:r>
              <a:rPr lang="es-ES" sz="2800" dirty="0" smtClean="0"/>
              <a:t>).</a:t>
            </a:r>
            <a:endParaRPr lang="es-ES" sz="2800" dirty="0"/>
          </a:p>
          <a:p>
            <a:pPr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800" dirty="0"/>
              <a:t> Si se </a:t>
            </a:r>
            <a:r>
              <a:rPr lang="en-US" sz="2800" dirty="0" err="1"/>
              <a:t>conecta</a:t>
            </a:r>
            <a:r>
              <a:rPr lang="en-US" sz="2800" dirty="0"/>
              <a:t> a la BBDD, </a:t>
            </a:r>
            <a:r>
              <a:rPr lang="en-US" sz="2800" dirty="0" err="1" smtClean="0"/>
              <a:t>mostrará</a:t>
            </a:r>
            <a:r>
              <a:rPr lang="en-US" sz="2800" dirty="0" smtClean="0"/>
              <a:t> </a:t>
            </a:r>
            <a:r>
              <a:rPr lang="en-US" sz="2800" dirty="0"/>
              <a:t>un </a:t>
            </a:r>
            <a:r>
              <a:rPr lang="en-US" sz="2800" dirty="0" err="1"/>
              <a:t>mensaje</a:t>
            </a:r>
            <a:r>
              <a:rPr lang="en-US" sz="2800" dirty="0"/>
              <a:t> de </a:t>
            </a:r>
            <a:r>
              <a:rPr lang="en-US" sz="2800" dirty="0" err="1" smtClean="0"/>
              <a:t>éxito</a:t>
            </a:r>
            <a:endParaRPr sz="2800" dirty="0">
              <a:latin typeface="+mj-lt"/>
              <a:cs typeface="Arial MT"/>
            </a:endParaRPr>
          </a:p>
        </p:txBody>
      </p:sp>
      <p:sp>
        <p:nvSpPr>
          <p:cNvPr id="1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3295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07854"/>
            <a:ext cx="10515600" cy="3659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  <p:sp>
        <p:nvSpPr>
          <p:cNvPr id="9" name="Rectángulo 8"/>
          <p:cNvSpPr/>
          <p:nvPr/>
        </p:nvSpPr>
        <p:spPr>
          <a:xfrm>
            <a:off x="602576" y="1219200"/>
            <a:ext cx="1143702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s-ES" sz="2800" b="1" spc="-15" dirty="0" err="1">
                <a:latin typeface="+mj-lt"/>
                <a:cs typeface="Arial"/>
              </a:rPr>
              <a:t>m</a:t>
            </a:r>
            <a:r>
              <a:rPr lang="es-ES" sz="2800" b="1" spc="-5" dirty="0" err="1" smtClean="0">
                <a:latin typeface="+mj-lt"/>
              </a:rPr>
              <a:t>ysqli_connect</a:t>
            </a:r>
            <a:r>
              <a:rPr lang="es-ES" sz="2800" b="1" spc="-5" dirty="0">
                <a:latin typeface="+mj-lt"/>
              </a:rPr>
              <a:t>()</a:t>
            </a:r>
            <a:r>
              <a:rPr lang="es-ES" sz="2800" b="1" spc="15" dirty="0">
                <a:latin typeface="+mj-lt"/>
                <a:cs typeface="Arial"/>
              </a:rPr>
              <a:t> </a:t>
            </a:r>
            <a:r>
              <a:rPr lang="es-ES" sz="2800" b="1" spc="15" dirty="0" err="1" smtClean="0">
                <a:latin typeface="+mj-lt"/>
                <a:cs typeface="Arial"/>
              </a:rPr>
              <a:t>version</a:t>
            </a:r>
            <a:r>
              <a:rPr lang="es-ES" sz="2800" b="1" spc="15" dirty="0" smtClean="0">
                <a:latin typeface="+mj-lt"/>
                <a:cs typeface="Arial"/>
              </a:rPr>
              <a:t> función</a:t>
            </a:r>
            <a:endParaRPr lang="es-ES" sz="2800" b="1" spc="-5" dirty="0" smtClean="0">
              <a:latin typeface="+mj-lt"/>
              <a:cs typeface="Arial"/>
            </a:endParaRPr>
          </a:p>
          <a:p>
            <a:pPr>
              <a:spcBef>
                <a:spcPts val="600"/>
              </a:spcBef>
              <a:defRPr/>
            </a:pPr>
            <a:r>
              <a:rPr lang="es-ES" sz="2800" spc="-5" dirty="0" smtClean="0">
                <a:latin typeface="+mj-lt"/>
                <a:cs typeface="Arial MT"/>
              </a:rPr>
              <a:t>Puede utilizarse </a:t>
            </a:r>
            <a:r>
              <a:rPr lang="es-ES" sz="2800" dirty="0" smtClean="0">
                <a:latin typeface="+mj-lt"/>
                <a:cs typeface="Arial MT"/>
              </a:rPr>
              <a:t>a </a:t>
            </a:r>
            <a:r>
              <a:rPr lang="es-ES" sz="2800" spc="-10" dirty="0" smtClean="0">
                <a:latin typeface="+mj-lt"/>
                <a:cs typeface="Arial MT"/>
              </a:rPr>
              <a:t>nivel </a:t>
            </a:r>
            <a:r>
              <a:rPr lang="es-ES" sz="2800" spc="-5" dirty="0">
                <a:latin typeface="+mj-lt"/>
                <a:cs typeface="Arial MT"/>
              </a:rPr>
              <a:t>de </a:t>
            </a:r>
            <a:r>
              <a:rPr lang="es-ES" sz="2800" spc="-5" dirty="0" smtClean="0">
                <a:latin typeface="+mj-lt"/>
                <a:cs typeface="Arial MT"/>
              </a:rPr>
              <a:t>programación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funcional (sólo </a:t>
            </a:r>
            <a:r>
              <a:rPr lang="es-ES" sz="2800" b="1" spc="-5" dirty="0" smtClean="0">
                <a:latin typeface="+mj-lt"/>
                <a:cs typeface="Arial"/>
              </a:rPr>
              <a:t>funciones</a:t>
            </a:r>
            <a:r>
              <a:rPr lang="es-ES" sz="2800" spc="-5" dirty="0" smtClean="0">
                <a:latin typeface="+mj-lt"/>
                <a:cs typeface="Arial MT"/>
              </a:rPr>
              <a:t>, sin</a:t>
            </a:r>
            <a:r>
              <a:rPr lang="es-ES" sz="2800" dirty="0" smtClean="0">
                <a:latin typeface="+mj-lt"/>
                <a:cs typeface="Arial MT"/>
              </a:rPr>
              <a:t> </a:t>
            </a:r>
            <a:r>
              <a:rPr lang="es-ES" sz="2800" spc="-10" dirty="0" smtClean="0">
                <a:latin typeface="+mj-lt"/>
                <a:cs typeface="Arial MT"/>
              </a:rPr>
              <a:t>objetos)</a:t>
            </a:r>
            <a:endParaRPr lang="es-ES" sz="2800" dirty="0">
              <a:latin typeface="+mj-l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24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559336"/>
            <a:ext cx="10058400" cy="3933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CONEXIÓN A MYSQL DESDE PHP</a:t>
            </a:r>
            <a:endParaRPr lang="es-ES"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219200"/>
            <a:ext cx="113538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s-ES" sz="2800" b="1" spc="-5" dirty="0" err="1" smtClean="0">
                <a:latin typeface="+mj-lt"/>
              </a:rPr>
              <a:t>mysqli_connect</a:t>
            </a:r>
            <a:r>
              <a:rPr lang="es-ES" sz="2800" b="1" spc="-5" dirty="0">
                <a:latin typeface="+mj-lt"/>
              </a:rPr>
              <a:t>()</a:t>
            </a:r>
            <a:r>
              <a:rPr lang="es-ES" sz="2800" b="1" spc="15" dirty="0">
                <a:latin typeface="+mj-lt"/>
                <a:cs typeface="Arial"/>
              </a:rPr>
              <a:t> </a:t>
            </a:r>
            <a:r>
              <a:rPr lang="es-ES" sz="2800" b="1" spc="15" dirty="0" smtClean="0">
                <a:latin typeface="+mj-lt"/>
                <a:cs typeface="Arial"/>
              </a:rPr>
              <a:t>versión objeto</a:t>
            </a:r>
            <a:endParaRPr lang="es-ES" sz="2800" b="1" spc="-5" dirty="0" smtClean="0">
              <a:latin typeface="+mj-lt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lang="es-ES" sz="2800" spc="-5" dirty="0" smtClean="0">
                <a:latin typeface="+mj-lt"/>
                <a:cs typeface="Arial MT"/>
              </a:rPr>
              <a:t>En su versión </a:t>
            </a:r>
            <a:r>
              <a:rPr lang="es-ES" sz="2800" b="1" spc="-5" dirty="0" smtClean="0">
                <a:latin typeface="+mj-lt"/>
                <a:cs typeface="Arial"/>
              </a:rPr>
              <a:t>objeto </a:t>
            </a:r>
            <a:r>
              <a:rPr lang="es-ES" sz="2800" spc="-5" dirty="0" err="1" smtClean="0">
                <a:latin typeface="+mj-lt"/>
                <a:cs typeface="Arial MT"/>
              </a:rPr>
              <a:t>mysqli</a:t>
            </a:r>
            <a:r>
              <a:rPr lang="es-ES" sz="2800" spc="-5" dirty="0" smtClean="0">
                <a:latin typeface="+mj-lt"/>
                <a:cs typeface="Arial MT"/>
              </a:rPr>
              <a:t> (y sus atributos </a:t>
            </a:r>
            <a:r>
              <a:rPr lang="es-ES" sz="2800" dirty="0" smtClean="0">
                <a:latin typeface="+mj-lt"/>
                <a:cs typeface="Arial MT"/>
              </a:rPr>
              <a:t>y </a:t>
            </a:r>
            <a:r>
              <a:rPr lang="es-ES" sz="2800" spc="-5" dirty="0" smtClean="0">
                <a:latin typeface="+mj-lt"/>
                <a:cs typeface="Arial MT"/>
              </a:rPr>
              <a:t>métodos </a:t>
            </a:r>
            <a:r>
              <a:rPr lang="es-ES" sz="2800" spc="-490" dirty="0" smtClean="0">
                <a:latin typeface="+mj-lt"/>
                <a:cs typeface="Arial MT"/>
              </a:rPr>
              <a:t> </a:t>
            </a:r>
            <a:r>
              <a:rPr lang="es-ES" sz="2800" spc="-5" dirty="0" smtClean="0">
                <a:latin typeface="+mj-lt"/>
                <a:cs typeface="Arial MT"/>
              </a:rPr>
              <a:t>correspondientes)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98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38822</TotalTime>
  <Words>1159</Words>
  <Application>Microsoft Office PowerPoint</Application>
  <PresentationFormat>Panorámica</PresentationFormat>
  <Paragraphs>144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Arial MT</vt:lpstr>
      <vt:lpstr>Bell Gothic Std Light</vt:lpstr>
      <vt:lpstr>Calibri</vt:lpstr>
      <vt:lpstr>Calibri Light</vt:lpstr>
      <vt:lpstr>Monotype Sorts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Mysqli: close()  Cierra la conexión a una base de datos. Puede parecer poco importante, pero las bases de datos están configuradas para soportar un máximo de conexiones a la vez,  es por eso que es importante gestionar bien las conexiones a base de datos.</vt:lpstr>
      <vt:lpstr>mysqli_query() Nos permite ejecutar sentencias SQL sobre una conexión de base de datos abierta.    - $res contiene un conjunto de registros (0, 1 o muchos) en caso de éxito y consulta, o FALSE en caso de error.  - $sentencia que contiene la sentencia SQL. - $id_conexion es opcional. Si no se especifica, se asumirá el último enlace abierto por mysql_connect(). Si no se encuentra dicho enlace, la función invocará mysql_connect() sin parámetros. Si no se encuentra o establece una conexión, se generará un error de nivel E_WARNING.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1397</cp:revision>
  <cp:lastPrinted>2020-11-24T16:38:02Z</cp:lastPrinted>
  <dcterms:created xsi:type="dcterms:W3CDTF">2020-09-29T09:33:46Z</dcterms:created>
  <dcterms:modified xsi:type="dcterms:W3CDTF">2022-01-02T19:18:53Z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