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2"/>
  </p:notesMasterIdLst>
  <p:sldIdLst>
    <p:sldId id="716" r:id="rId2"/>
    <p:sldId id="726" r:id="rId3"/>
    <p:sldId id="944" r:id="rId4"/>
    <p:sldId id="948" r:id="rId5"/>
    <p:sldId id="988" r:id="rId6"/>
    <p:sldId id="989" r:id="rId7"/>
    <p:sldId id="946" r:id="rId8"/>
    <p:sldId id="950" r:id="rId9"/>
    <p:sldId id="947" r:id="rId10"/>
    <p:sldId id="953" r:id="rId11"/>
    <p:sldId id="954" r:id="rId12"/>
    <p:sldId id="955" r:id="rId13"/>
    <p:sldId id="956" r:id="rId14"/>
    <p:sldId id="957" r:id="rId15"/>
    <p:sldId id="958" r:id="rId16"/>
    <p:sldId id="959" r:id="rId17"/>
    <p:sldId id="961" r:id="rId18"/>
    <p:sldId id="962" r:id="rId19"/>
    <p:sldId id="964" r:id="rId20"/>
    <p:sldId id="965" r:id="rId21"/>
    <p:sldId id="966" r:id="rId22"/>
    <p:sldId id="967" r:id="rId23"/>
    <p:sldId id="968" r:id="rId24"/>
    <p:sldId id="969" r:id="rId25"/>
    <p:sldId id="971" r:id="rId26"/>
    <p:sldId id="972" r:id="rId27"/>
    <p:sldId id="973" r:id="rId28"/>
    <p:sldId id="974" r:id="rId29"/>
    <p:sldId id="975" r:id="rId30"/>
    <p:sldId id="976" r:id="rId31"/>
    <p:sldId id="977" r:id="rId32"/>
    <p:sldId id="978" r:id="rId33"/>
    <p:sldId id="979" r:id="rId34"/>
    <p:sldId id="980" r:id="rId35"/>
    <p:sldId id="981" r:id="rId36"/>
    <p:sldId id="982" r:id="rId37"/>
    <p:sldId id="983" r:id="rId38"/>
    <p:sldId id="984" r:id="rId39"/>
    <p:sldId id="985" r:id="rId40"/>
    <p:sldId id="987" r:id="rId41"/>
  </p:sldIdLst>
  <p:sldSz cx="12192000" cy="6858000"/>
  <p:notesSz cx="10234613" cy="7099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660"/>
  </p:normalViewPr>
  <p:slideViewPr>
    <p:cSldViewPr>
      <p:cViewPr varScale="1">
        <p:scale>
          <a:sx n="66" d="100"/>
          <a:sy n="66" d="100"/>
        </p:scale>
        <p:origin x="72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BD24-5418-4C33-AB00-E5AD0CBFEC0B}" type="datetimeFigureOut">
              <a:rPr lang="es-ES" smtClean="0"/>
              <a:t>02/01/2022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AD74-C417-428A-8CD0-89477447D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a de título">
  <p:cSld name="4_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624418" y="260351"/>
            <a:ext cx="2296583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 sz="1800"/>
          </a:p>
        </p:txBody>
      </p:sp>
      <p:sp>
        <p:nvSpPr>
          <p:cNvPr id="17" name="Google Shape;17;p2"/>
          <p:cNvSpPr txBox="1"/>
          <p:nvPr/>
        </p:nvSpPr>
        <p:spPr>
          <a:xfrm>
            <a:off x="527051" y="1"/>
            <a:ext cx="3456516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 sz="1800"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363575" y="635476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1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12192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r>
              <a:rPr lang="es-ES" smtClean="0"/>
              <a:t>3/28/2008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s-ES" smtClean="0"/>
              <a:t>www.espai.es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1428" y="6467043"/>
            <a:ext cx="209550" cy="369332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7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76999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s-ES" smtClean="0"/>
              <a:t>www.espai.es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138499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92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91" y="1905851"/>
            <a:ext cx="873861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1428" y="6467043"/>
            <a:ext cx="209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-13462" y="990600"/>
            <a:ext cx="122189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77475" y="0"/>
            <a:ext cx="1914525" cy="790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227138" y="1752600"/>
            <a:ext cx="9745662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s-ES" sz="4000" smtClean="0"/>
              <a:t>MÓDULO </a:t>
            </a:r>
            <a:r>
              <a:rPr lang="es-ES" sz="4000" dirty="0"/>
              <a:t>9</a:t>
            </a:r>
            <a:r>
              <a:rPr lang="es-ES" sz="4000" smtClean="0"/>
              <a:t>: </a:t>
            </a:r>
            <a:endParaRPr lang="es-ES" sz="4000" dirty="0" smtClean="0"/>
          </a:p>
          <a:p>
            <a:pPr algn="ctr">
              <a:lnSpc>
                <a:spcPts val="5080"/>
              </a:lnSpc>
            </a:pPr>
            <a:r>
              <a:rPr lang="es-ES" sz="4000" dirty="0" smtClean="0"/>
              <a:t>CONEXIÓN A DIFERENTES BASE DE DATOS DESDE PHP</a:t>
            </a:r>
            <a:endParaRPr lang="es-ES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534400" y="5552440"/>
            <a:ext cx="2667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 smtClean="0">
                <a:latin typeface="Times New Roman"/>
                <a:cs typeface="Times New Roman"/>
              </a:rPr>
              <a:t>E</a:t>
            </a:r>
            <a:r>
              <a:rPr lang="es-ES" sz="2400" b="1" spc="-5" dirty="0" smtClean="0">
                <a:latin typeface="Times New Roman"/>
                <a:cs typeface="Times New Roman"/>
              </a:rPr>
              <a:t>DUARD LARA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0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108965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 smtClean="0">
                <a:latin typeface="Arial"/>
                <a:cs typeface="Arial"/>
              </a:rPr>
              <a:t>Paso </a:t>
            </a:r>
            <a:r>
              <a:rPr sz="2400" b="1" dirty="0">
                <a:latin typeface="Arial"/>
                <a:cs typeface="Arial"/>
              </a:rPr>
              <a:t>1. </a:t>
            </a:r>
            <a:r>
              <a:rPr sz="2400" dirty="0">
                <a:latin typeface="Arial"/>
                <a:cs typeface="Arial"/>
              </a:rPr>
              <a:t>El acceso a mysql desde PHP </a:t>
            </a:r>
            <a:r>
              <a:rPr sz="2400" spc="-10" dirty="0">
                <a:latin typeface="Arial"/>
                <a:cs typeface="Arial"/>
              </a:rPr>
              <a:t>ya </a:t>
            </a:r>
            <a:r>
              <a:rPr sz="2400" dirty="0">
                <a:latin typeface="Arial"/>
                <a:cs typeface="Arial"/>
              </a:rPr>
              <a:t>está activado por </a:t>
            </a:r>
            <a:r>
              <a:rPr sz="2400" dirty="0" err="1">
                <a:latin typeface="Arial"/>
                <a:cs typeface="Arial"/>
              </a:rPr>
              <a:t>defecto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es-ES" sz="2400" dirty="0">
                <a:latin typeface="Arial"/>
                <a:cs typeface="Arial"/>
              </a:rPr>
              <a:t>en el fichero </a:t>
            </a:r>
            <a:r>
              <a:rPr sz="2400" dirty="0" smtClean="0">
                <a:latin typeface="Arial"/>
                <a:cs typeface="Arial"/>
              </a:rPr>
              <a:t>php.ini</a:t>
            </a:r>
            <a:r>
              <a:rPr lang="es-ES" sz="2400" dirty="0" smtClean="0">
                <a:latin typeface="Arial"/>
                <a:cs typeface="Arial"/>
              </a:rPr>
              <a:t>, tanto a nivel </a:t>
            </a:r>
            <a:r>
              <a:rPr lang="es-ES" sz="2400" dirty="0" smtClean="0">
                <a:latin typeface="Arial"/>
                <a:cs typeface="Arial"/>
              </a:rPr>
              <a:t>de </a:t>
            </a:r>
            <a:r>
              <a:rPr lang="es-ES" sz="2400" b="1" dirty="0" smtClean="0">
                <a:latin typeface="Arial"/>
                <a:cs typeface="Arial"/>
              </a:rPr>
              <a:t>api propia (</a:t>
            </a:r>
            <a:r>
              <a:rPr lang="es-ES" sz="2400" b="1" dirty="0" err="1" smtClean="0">
                <a:latin typeface="Arial"/>
                <a:cs typeface="Arial"/>
              </a:rPr>
              <a:t>mysqli</a:t>
            </a:r>
            <a:r>
              <a:rPr lang="es-ES" sz="2400" b="1" dirty="0" smtClean="0">
                <a:latin typeface="Arial"/>
                <a:cs typeface="Arial"/>
              </a:rPr>
              <a:t>) </a:t>
            </a:r>
            <a:r>
              <a:rPr lang="es-ES" sz="2400" dirty="0" smtClean="0">
                <a:latin typeface="Arial"/>
                <a:cs typeface="Arial"/>
              </a:rPr>
              <a:t>como a nivel </a:t>
            </a:r>
            <a:r>
              <a:rPr lang="es-ES" sz="2400" dirty="0" smtClean="0">
                <a:latin typeface="Arial"/>
                <a:cs typeface="Arial"/>
              </a:rPr>
              <a:t>de </a:t>
            </a:r>
            <a:r>
              <a:rPr lang="es-ES" sz="2400" b="1" dirty="0" smtClean="0">
                <a:latin typeface="Arial"/>
                <a:cs typeface="Arial"/>
              </a:rPr>
              <a:t>objeto PDO</a:t>
            </a:r>
            <a:r>
              <a:rPr lang="es-ES" sz="2400" dirty="0" smtClean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BBDD MYSQL</a:t>
            </a:r>
            <a:endParaRPr lang="es-ES" sz="44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3990975" cy="350609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6130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10896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En el caso de mysql, debemos activar previamente el servicio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 desde el control panel de xampp. Se levanta en el puerto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3306</a:t>
            </a: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BBDD MYSQL</a:t>
            </a:r>
            <a:endParaRPr lang="es-ES" sz="4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81200"/>
            <a:ext cx="6419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10820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3. </a:t>
            </a:r>
            <a:r>
              <a:rPr sz="2400" dirty="0">
                <a:latin typeface="Arial"/>
                <a:cs typeface="Arial"/>
              </a:rPr>
              <a:t>Desde Phpmyadmin vemos cual es la base de </a:t>
            </a:r>
            <a:r>
              <a:rPr sz="2400" dirty="0" err="1">
                <a:latin typeface="Arial"/>
                <a:cs typeface="Arial"/>
              </a:rPr>
              <a:t>datos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(</a:t>
            </a:r>
            <a:r>
              <a:rPr lang="es-ES" sz="2400" dirty="0" smtClean="0">
                <a:latin typeface="Arial"/>
                <a:cs typeface="Arial"/>
              </a:rPr>
              <a:t>futbol</a:t>
            </a:r>
            <a:r>
              <a:rPr sz="2400" dirty="0" smtClean="0">
                <a:latin typeface="Arial"/>
                <a:cs typeface="Arial"/>
              </a:rPr>
              <a:t>)</a:t>
            </a:r>
            <a:r>
              <a:rPr sz="2400" spc="-215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dirty="0" smtClean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tabla </a:t>
            </a:r>
            <a:r>
              <a:rPr sz="2400" dirty="0">
                <a:latin typeface="Arial"/>
                <a:cs typeface="Arial"/>
              </a:rPr>
              <a:t>que </a:t>
            </a:r>
            <a:r>
              <a:rPr lang="es-ES" sz="2400" dirty="0" smtClean="0">
                <a:latin typeface="Arial"/>
                <a:cs typeface="Arial"/>
              </a:rPr>
              <a:t>consultaremos</a:t>
            </a:r>
            <a:r>
              <a:rPr sz="2400" dirty="0" smtClean="0">
                <a:latin typeface="Arial"/>
                <a:cs typeface="Arial"/>
              </a:rPr>
              <a:t> (</a:t>
            </a:r>
            <a:r>
              <a:rPr lang="es-ES" sz="2400" dirty="0" smtClean="0">
                <a:latin typeface="Arial"/>
                <a:cs typeface="Arial"/>
              </a:rPr>
              <a:t>equipos</a:t>
            </a:r>
            <a:r>
              <a:rPr sz="2400" dirty="0" smtClean="0">
                <a:latin typeface="Arial"/>
                <a:cs typeface="Arial"/>
              </a:rPr>
              <a:t>):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BBDD MYSQL</a:t>
            </a:r>
            <a:endParaRPr lang="es-ES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99593"/>
            <a:ext cx="9603343" cy="485213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1608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56" y="1828800"/>
            <a:ext cx="6019800" cy="482917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object 2"/>
          <p:cNvSpPr txBox="1"/>
          <p:nvPr/>
        </p:nvSpPr>
        <p:spPr>
          <a:xfrm>
            <a:off x="838200" y="1143000"/>
            <a:ext cx="10896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4. </a:t>
            </a:r>
            <a:r>
              <a:rPr sz="2400" dirty="0">
                <a:latin typeface="Arial"/>
                <a:cs typeface="Arial"/>
              </a:rPr>
              <a:t>Código acceso a mysql desde PHP con la </a:t>
            </a:r>
            <a:r>
              <a:rPr sz="2400" spc="-5" dirty="0">
                <a:latin typeface="Arial"/>
                <a:cs typeface="Arial"/>
              </a:rPr>
              <a:t>API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nativa:</a:t>
            </a:r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BBDD MYSQL</a:t>
            </a:r>
            <a:endParaRPr lang="es-ES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352800"/>
            <a:ext cx="9079248" cy="31242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591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0" y="1676798"/>
            <a:ext cx="6048375" cy="48482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38200" y="1143000"/>
            <a:ext cx="10896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sz="2400" b="1" dirty="0">
                <a:latin typeface="Arial"/>
                <a:cs typeface="Arial"/>
              </a:rPr>
              <a:t>Paso 5. </a:t>
            </a:r>
            <a:r>
              <a:rPr sz="2400" dirty="0">
                <a:latin typeface="Arial"/>
                <a:cs typeface="Arial"/>
              </a:rPr>
              <a:t>Código acceso a mysql desde PHP con el objeto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PDO:</a:t>
            </a:r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ACCESO BBDD MYSQL</a:t>
            </a:r>
            <a:endParaRPr lang="es-ES" sz="44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505" y="3442180"/>
            <a:ext cx="7666696" cy="3082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713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109728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1. </a:t>
            </a:r>
            <a:r>
              <a:rPr sz="2400" dirty="0">
                <a:latin typeface="Arial"/>
                <a:cs typeface="Arial"/>
              </a:rPr>
              <a:t>Activamos el servicio SQL Server si no estuviera activo, a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través  de services.msc. La instancia creada </a:t>
            </a:r>
            <a:r>
              <a:rPr sz="2400" spc="-5" dirty="0">
                <a:latin typeface="Arial"/>
                <a:cs typeface="Arial"/>
              </a:rPr>
              <a:t>MSSQLSERVER </a:t>
            </a:r>
            <a:r>
              <a:rPr sz="2400" dirty="0">
                <a:latin typeface="Arial"/>
                <a:cs typeface="Arial"/>
              </a:rPr>
              <a:t>de SQL Server  debe de estar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iniciada.</a:t>
            </a:r>
          </a:p>
        </p:txBody>
      </p:sp>
      <p:sp>
        <p:nvSpPr>
          <p:cNvPr id="4" name="object 4"/>
          <p:cNvSpPr/>
          <p:nvPr/>
        </p:nvSpPr>
        <p:spPr>
          <a:xfrm>
            <a:off x="1600200" y="2483596"/>
            <a:ext cx="9145588" cy="367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ACCESO BBDD SQL SERVER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1999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11125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Activamos el servicio SQL Server si no estuviera activo, a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través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services.msc. La instancia creada </a:t>
            </a:r>
            <a:r>
              <a:rPr sz="2400" spc="-5" dirty="0">
                <a:latin typeface="Arial"/>
                <a:cs typeface="Arial"/>
              </a:rPr>
              <a:t>MSSQLSERVER </a:t>
            </a:r>
            <a:r>
              <a:rPr sz="2400" dirty="0">
                <a:latin typeface="Arial"/>
                <a:cs typeface="Arial"/>
              </a:rPr>
              <a:t>de SQL </a:t>
            </a:r>
            <a:r>
              <a:rPr sz="2400" dirty="0" smtClean="0">
                <a:latin typeface="Arial"/>
                <a:cs typeface="Arial"/>
              </a:rPr>
              <a:t>Server </a:t>
            </a:r>
            <a:r>
              <a:rPr sz="2400" dirty="0">
                <a:latin typeface="Arial"/>
                <a:cs typeface="Arial"/>
              </a:rPr>
              <a:t>debe de estar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iniciada</a:t>
            </a:r>
          </a:p>
        </p:txBody>
      </p:sp>
      <p:sp>
        <p:nvSpPr>
          <p:cNvPr id="4" name="object 4"/>
          <p:cNvSpPr/>
          <p:nvPr/>
        </p:nvSpPr>
        <p:spPr>
          <a:xfrm>
            <a:off x="3432176" y="2836862"/>
            <a:ext cx="3514725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7348" y="2832101"/>
            <a:ext cx="3524250" cy="3057525"/>
          </a:xfrm>
          <a:custGeom>
            <a:avLst/>
            <a:gdLst/>
            <a:ahLst/>
            <a:cxnLst/>
            <a:rect l="l" t="t" r="r" b="b"/>
            <a:pathLst>
              <a:path w="3524250" h="3057525">
                <a:moveTo>
                  <a:pt x="0" y="3057525"/>
                </a:moveTo>
                <a:lnTo>
                  <a:pt x="3524250" y="3057525"/>
                </a:lnTo>
                <a:lnTo>
                  <a:pt x="3524250" y="0"/>
                </a:lnTo>
                <a:lnTo>
                  <a:pt x="0" y="0"/>
                </a:lnTo>
                <a:lnTo>
                  <a:pt x="0" y="3057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0376" y="4581525"/>
            <a:ext cx="4391025" cy="431800"/>
          </a:xfrm>
          <a:custGeom>
            <a:avLst/>
            <a:gdLst/>
            <a:ahLst/>
            <a:cxnLst/>
            <a:rect l="l" t="t" r="r" b="b"/>
            <a:pathLst>
              <a:path w="4391025" h="431800">
                <a:moveTo>
                  <a:pt x="0" y="215900"/>
                </a:moveTo>
                <a:lnTo>
                  <a:pt x="33873" y="177909"/>
                </a:lnTo>
                <a:lnTo>
                  <a:pt x="85230" y="156121"/>
                </a:lnTo>
                <a:lnTo>
                  <a:pt x="131624" y="142091"/>
                </a:lnTo>
                <a:lnTo>
                  <a:pt x="187309" y="128501"/>
                </a:lnTo>
                <a:lnTo>
                  <a:pt x="251915" y="115385"/>
                </a:lnTo>
                <a:lnTo>
                  <a:pt x="325069" y="102782"/>
                </a:lnTo>
                <a:lnTo>
                  <a:pt x="364735" y="96684"/>
                </a:lnTo>
                <a:lnTo>
                  <a:pt x="406400" y="90727"/>
                </a:lnTo>
                <a:lnTo>
                  <a:pt x="450016" y="84917"/>
                </a:lnTo>
                <a:lnTo>
                  <a:pt x="495536" y="79258"/>
                </a:lnTo>
                <a:lnTo>
                  <a:pt x="542916" y="73753"/>
                </a:lnTo>
                <a:lnTo>
                  <a:pt x="592107" y="68409"/>
                </a:lnTo>
                <a:lnTo>
                  <a:pt x="643064" y="63230"/>
                </a:lnTo>
                <a:lnTo>
                  <a:pt x="695740" y="58219"/>
                </a:lnTo>
                <a:lnTo>
                  <a:pt x="750089" y="53382"/>
                </a:lnTo>
                <a:lnTo>
                  <a:pt x="806064" y="48723"/>
                </a:lnTo>
                <a:lnTo>
                  <a:pt x="863619" y="44247"/>
                </a:lnTo>
                <a:lnTo>
                  <a:pt x="922708" y="39959"/>
                </a:lnTo>
                <a:lnTo>
                  <a:pt x="983283" y="35862"/>
                </a:lnTo>
                <a:lnTo>
                  <a:pt x="1045299" y="31962"/>
                </a:lnTo>
                <a:lnTo>
                  <a:pt x="1108709" y="28262"/>
                </a:lnTo>
                <a:lnTo>
                  <a:pt x="1173467" y="24769"/>
                </a:lnTo>
                <a:lnTo>
                  <a:pt x="1239526" y="21485"/>
                </a:lnTo>
                <a:lnTo>
                  <a:pt x="1306840" y="18416"/>
                </a:lnTo>
                <a:lnTo>
                  <a:pt x="1375362" y="15567"/>
                </a:lnTo>
                <a:lnTo>
                  <a:pt x="1445046" y="12941"/>
                </a:lnTo>
                <a:lnTo>
                  <a:pt x="1515846" y="10544"/>
                </a:lnTo>
                <a:lnTo>
                  <a:pt x="1587714" y="8380"/>
                </a:lnTo>
                <a:lnTo>
                  <a:pt x="1660605" y="6453"/>
                </a:lnTo>
                <a:lnTo>
                  <a:pt x="1734473" y="4768"/>
                </a:lnTo>
                <a:lnTo>
                  <a:pt x="1809270" y="3330"/>
                </a:lnTo>
                <a:lnTo>
                  <a:pt x="1884950" y="2143"/>
                </a:lnTo>
                <a:lnTo>
                  <a:pt x="1961467" y="1212"/>
                </a:lnTo>
                <a:lnTo>
                  <a:pt x="2038775" y="542"/>
                </a:lnTo>
                <a:lnTo>
                  <a:pt x="2116826" y="136"/>
                </a:lnTo>
                <a:lnTo>
                  <a:pt x="2195576" y="0"/>
                </a:lnTo>
                <a:lnTo>
                  <a:pt x="2274316" y="136"/>
                </a:lnTo>
                <a:lnTo>
                  <a:pt x="2352360" y="542"/>
                </a:lnTo>
                <a:lnTo>
                  <a:pt x="2429660" y="1212"/>
                </a:lnTo>
                <a:lnTo>
                  <a:pt x="2506171" y="2143"/>
                </a:lnTo>
                <a:lnTo>
                  <a:pt x="2581844" y="3330"/>
                </a:lnTo>
                <a:lnTo>
                  <a:pt x="2656635" y="4768"/>
                </a:lnTo>
                <a:lnTo>
                  <a:pt x="2730496" y="6453"/>
                </a:lnTo>
                <a:lnTo>
                  <a:pt x="2803381" y="8380"/>
                </a:lnTo>
                <a:lnTo>
                  <a:pt x="2875244" y="10544"/>
                </a:lnTo>
                <a:lnTo>
                  <a:pt x="2946039" y="12941"/>
                </a:lnTo>
                <a:lnTo>
                  <a:pt x="3015718" y="15567"/>
                </a:lnTo>
                <a:lnTo>
                  <a:pt x="3084235" y="18416"/>
                </a:lnTo>
                <a:lnTo>
                  <a:pt x="3151545" y="21485"/>
                </a:lnTo>
                <a:lnTo>
                  <a:pt x="3217600" y="24769"/>
                </a:lnTo>
                <a:lnTo>
                  <a:pt x="3282354" y="28262"/>
                </a:lnTo>
                <a:lnTo>
                  <a:pt x="3345760" y="31962"/>
                </a:lnTo>
                <a:lnTo>
                  <a:pt x="3407773" y="35862"/>
                </a:lnTo>
                <a:lnTo>
                  <a:pt x="3468345" y="39959"/>
                </a:lnTo>
                <a:lnTo>
                  <a:pt x="3527430" y="44247"/>
                </a:lnTo>
                <a:lnTo>
                  <a:pt x="3584983" y="48723"/>
                </a:lnTo>
                <a:lnTo>
                  <a:pt x="3640955" y="53382"/>
                </a:lnTo>
                <a:lnTo>
                  <a:pt x="3695302" y="58219"/>
                </a:lnTo>
                <a:lnTo>
                  <a:pt x="3747976" y="63230"/>
                </a:lnTo>
                <a:lnTo>
                  <a:pt x="3798931" y="68409"/>
                </a:lnTo>
                <a:lnTo>
                  <a:pt x="3848120" y="73753"/>
                </a:lnTo>
                <a:lnTo>
                  <a:pt x="3895498" y="79258"/>
                </a:lnTo>
                <a:lnTo>
                  <a:pt x="3941017" y="84917"/>
                </a:lnTo>
                <a:lnTo>
                  <a:pt x="3984632" y="90727"/>
                </a:lnTo>
                <a:lnTo>
                  <a:pt x="4026295" y="96684"/>
                </a:lnTo>
                <a:lnTo>
                  <a:pt x="4065961" y="102782"/>
                </a:lnTo>
                <a:lnTo>
                  <a:pt x="4103582" y="109018"/>
                </a:lnTo>
                <a:lnTo>
                  <a:pt x="4172507" y="121881"/>
                </a:lnTo>
                <a:lnTo>
                  <a:pt x="4232698" y="135239"/>
                </a:lnTo>
                <a:lnTo>
                  <a:pt x="4283783" y="149054"/>
                </a:lnTo>
                <a:lnTo>
                  <a:pt x="4325391" y="163289"/>
                </a:lnTo>
                <a:lnTo>
                  <a:pt x="4369222" y="185352"/>
                </a:lnTo>
                <a:lnTo>
                  <a:pt x="4391025" y="215900"/>
                </a:lnTo>
                <a:lnTo>
                  <a:pt x="4389639" y="223644"/>
                </a:lnTo>
                <a:lnTo>
                  <a:pt x="4357151" y="253890"/>
                </a:lnTo>
                <a:lnTo>
                  <a:pt x="4305795" y="275678"/>
                </a:lnTo>
                <a:lnTo>
                  <a:pt x="4259402" y="289708"/>
                </a:lnTo>
                <a:lnTo>
                  <a:pt x="4203717" y="303298"/>
                </a:lnTo>
                <a:lnTo>
                  <a:pt x="4139113" y="316414"/>
                </a:lnTo>
                <a:lnTo>
                  <a:pt x="4065961" y="329017"/>
                </a:lnTo>
                <a:lnTo>
                  <a:pt x="4026295" y="335115"/>
                </a:lnTo>
                <a:lnTo>
                  <a:pt x="3984632" y="341072"/>
                </a:lnTo>
                <a:lnTo>
                  <a:pt x="3941017" y="346882"/>
                </a:lnTo>
                <a:lnTo>
                  <a:pt x="3895498" y="352541"/>
                </a:lnTo>
                <a:lnTo>
                  <a:pt x="3848120" y="358046"/>
                </a:lnTo>
                <a:lnTo>
                  <a:pt x="3798931" y="363390"/>
                </a:lnTo>
                <a:lnTo>
                  <a:pt x="3747976" y="368569"/>
                </a:lnTo>
                <a:lnTo>
                  <a:pt x="3695302" y="373580"/>
                </a:lnTo>
                <a:lnTo>
                  <a:pt x="3640955" y="378417"/>
                </a:lnTo>
                <a:lnTo>
                  <a:pt x="3584983" y="383076"/>
                </a:lnTo>
                <a:lnTo>
                  <a:pt x="3527430" y="387552"/>
                </a:lnTo>
                <a:lnTo>
                  <a:pt x="3468345" y="391840"/>
                </a:lnTo>
                <a:lnTo>
                  <a:pt x="3407773" y="395937"/>
                </a:lnTo>
                <a:lnTo>
                  <a:pt x="3345760" y="399837"/>
                </a:lnTo>
                <a:lnTo>
                  <a:pt x="3282354" y="403537"/>
                </a:lnTo>
                <a:lnTo>
                  <a:pt x="3217600" y="407030"/>
                </a:lnTo>
                <a:lnTo>
                  <a:pt x="3151545" y="410314"/>
                </a:lnTo>
                <a:lnTo>
                  <a:pt x="3084235" y="413383"/>
                </a:lnTo>
                <a:lnTo>
                  <a:pt x="3015718" y="416232"/>
                </a:lnTo>
                <a:lnTo>
                  <a:pt x="2946039" y="418858"/>
                </a:lnTo>
                <a:lnTo>
                  <a:pt x="2875244" y="421255"/>
                </a:lnTo>
                <a:lnTo>
                  <a:pt x="2803381" y="423419"/>
                </a:lnTo>
                <a:lnTo>
                  <a:pt x="2730496" y="425346"/>
                </a:lnTo>
                <a:lnTo>
                  <a:pt x="2656635" y="427031"/>
                </a:lnTo>
                <a:lnTo>
                  <a:pt x="2581844" y="428469"/>
                </a:lnTo>
                <a:lnTo>
                  <a:pt x="2506171" y="429656"/>
                </a:lnTo>
                <a:lnTo>
                  <a:pt x="2429660" y="430587"/>
                </a:lnTo>
                <a:lnTo>
                  <a:pt x="2352360" y="431257"/>
                </a:lnTo>
                <a:lnTo>
                  <a:pt x="2274316" y="431663"/>
                </a:lnTo>
                <a:lnTo>
                  <a:pt x="2195576" y="431800"/>
                </a:lnTo>
                <a:lnTo>
                  <a:pt x="2116826" y="431663"/>
                </a:lnTo>
                <a:lnTo>
                  <a:pt x="2038775" y="431257"/>
                </a:lnTo>
                <a:lnTo>
                  <a:pt x="1961467" y="430587"/>
                </a:lnTo>
                <a:lnTo>
                  <a:pt x="1884950" y="429656"/>
                </a:lnTo>
                <a:lnTo>
                  <a:pt x="1809270" y="428469"/>
                </a:lnTo>
                <a:lnTo>
                  <a:pt x="1734473" y="427031"/>
                </a:lnTo>
                <a:lnTo>
                  <a:pt x="1660605" y="425346"/>
                </a:lnTo>
                <a:lnTo>
                  <a:pt x="1587714" y="423419"/>
                </a:lnTo>
                <a:lnTo>
                  <a:pt x="1515846" y="421255"/>
                </a:lnTo>
                <a:lnTo>
                  <a:pt x="1445046" y="418858"/>
                </a:lnTo>
                <a:lnTo>
                  <a:pt x="1375362" y="416232"/>
                </a:lnTo>
                <a:lnTo>
                  <a:pt x="1306840" y="413383"/>
                </a:lnTo>
                <a:lnTo>
                  <a:pt x="1239526" y="410314"/>
                </a:lnTo>
                <a:lnTo>
                  <a:pt x="1173467" y="407030"/>
                </a:lnTo>
                <a:lnTo>
                  <a:pt x="1108709" y="403537"/>
                </a:lnTo>
                <a:lnTo>
                  <a:pt x="1045299" y="399837"/>
                </a:lnTo>
                <a:lnTo>
                  <a:pt x="983283" y="395937"/>
                </a:lnTo>
                <a:lnTo>
                  <a:pt x="922708" y="391840"/>
                </a:lnTo>
                <a:lnTo>
                  <a:pt x="863619" y="387552"/>
                </a:lnTo>
                <a:lnTo>
                  <a:pt x="806064" y="383076"/>
                </a:lnTo>
                <a:lnTo>
                  <a:pt x="750089" y="378417"/>
                </a:lnTo>
                <a:lnTo>
                  <a:pt x="695740" y="373580"/>
                </a:lnTo>
                <a:lnTo>
                  <a:pt x="643064" y="368569"/>
                </a:lnTo>
                <a:lnTo>
                  <a:pt x="592107" y="363390"/>
                </a:lnTo>
                <a:lnTo>
                  <a:pt x="542916" y="358046"/>
                </a:lnTo>
                <a:lnTo>
                  <a:pt x="495536" y="352541"/>
                </a:lnTo>
                <a:lnTo>
                  <a:pt x="450016" y="346882"/>
                </a:lnTo>
                <a:lnTo>
                  <a:pt x="406400" y="341072"/>
                </a:lnTo>
                <a:lnTo>
                  <a:pt x="364735" y="335115"/>
                </a:lnTo>
                <a:lnTo>
                  <a:pt x="325069" y="329017"/>
                </a:lnTo>
                <a:lnTo>
                  <a:pt x="287446" y="322781"/>
                </a:lnTo>
                <a:lnTo>
                  <a:pt x="218520" y="309918"/>
                </a:lnTo>
                <a:lnTo>
                  <a:pt x="158328" y="296560"/>
                </a:lnTo>
                <a:lnTo>
                  <a:pt x="107242" y="282745"/>
                </a:lnTo>
                <a:lnTo>
                  <a:pt x="65633" y="268510"/>
                </a:lnTo>
                <a:lnTo>
                  <a:pt x="21802" y="246447"/>
                </a:lnTo>
                <a:lnTo>
                  <a:pt x="0" y="215900"/>
                </a:lnTo>
                <a:close/>
              </a:path>
            </a:pathLst>
          </a:custGeom>
          <a:ln w="539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31300" y="3340101"/>
            <a:ext cx="1428750" cy="1457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ACCESO BBDD SQL SERVER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8169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11125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1. </a:t>
            </a:r>
            <a:r>
              <a:rPr sz="2400" dirty="0">
                <a:latin typeface="Arial"/>
                <a:cs typeface="Arial"/>
              </a:rPr>
              <a:t>Para acceder a la base de datos de Oracle, primero tenemos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  comprobar que está iniciada. A continuación se muestran los servicios  mínimos de Oracle que tendrían que estar iniciados en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services.msc</a:t>
            </a:r>
          </a:p>
        </p:txBody>
      </p:sp>
      <p:sp>
        <p:nvSpPr>
          <p:cNvPr id="4" name="object 4"/>
          <p:cNvSpPr/>
          <p:nvPr/>
        </p:nvSpPr>
        <p:spPr>
          <a:xfrm>
            <a:off x="1992313" y="2636902"/>
            <a:ext cx="8404225" cy="187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7550" y="2632076"/>
            <a:ext cx="8413750" cy="1881505"/>
          </a:xfrm>
          <a:custGeom>
            <a:avLst/>
            <a:gdLst/>
            <a:ahLst/>
            <a:cxnLst/>
            <a:rect l="l" t="t" r="r" b="b"/>
            <a:pathLst>
              <a:path w="8413750" h="1881504">
                <a:moveTo>
                  <a:pt x="0" y="1881124"/>
                </a:moveTo>
                <a:lnTo>
                  <a:pt x="8413750" y="1881124"/>
                </a:lnTo>
                <a:lnTo>
                  <a:pt x="8413750" y="0"/>
                </a:lnTo>
                <a:lnTo>
                  <a:pt x="0" y="0"/>
                </a:lnTo>
                <a:lnTo>
                  <a:pt x="0" y="18811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ACCESO BBDD ORACLE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6683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9392" y="1143000"/>
            <a:ext cx="111440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El segundo punto importante para estar seguros del buen  funcionamiento de la base de datos Oracle es que nos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pudiéramos  conectar a ella a través del SQL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Developer</a:t>
            </a:r>
          </a:p>
        </p:txBody>
      </p:sp>
      <p:sp>
        <p:nvSpPr>
          <p:cNvPr id="4" name="object 4"/>
          <p:cNvSpPr/>
          <p:nvPr/>
        </p:nvSpPr>
        <p:spPr>
          <a:xfrm>
            <a:off x="1981200" y="2971800"/>
            <a:ext cx="3609975" cy="1514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15200" y="2057400"/>
            <a:ext cx="243840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ACCESO BBDD ORACLE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94665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7906" y="1137042"/>
            <a:ext cx="1117169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3. </a:t>
            </a:r>
            <a:r>
              <a:rPr sz="2400" dirty="0">
                <a:latin typeface="Arial"/>
                <a:cs typeface="Arial"/>
              </a:rPr>
              <a:t>Para acceder desde PHP a una instancia de la base de datos,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  preciso tener instalado el Oracle Client </a:t>
            </a:r>
            <a:r>
              <a:rPr sz="2400" spc="-50" dirty="0">
                <a:latin typeface="Arial"/>
                <a:cs typeface="Arial"/>
              </a:rPr>
              <a:t>11g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R2.</a:t>
            </a:r>
          </a:p>
        </p:txBody>
      </p:sp>
      <p:sp>
        <p:nvSpPr>
          <p:cNvPr id="4" name="object 4"/>
          <p:cNvSpPr/>
          <p:nvPr/>
        </p:nvSpPr>
        <p:spPr>
          <a:xfrm>
            <a:off x="2895600" y="2127452"/>
            <a:ext cx="6840474" cy="428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ACCESO BBDD ORACLE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75798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143000" y="1447800"/>
            <a:ext cx="108204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6565"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lang="es-ES" sz="2800" spc="-5" dirty="0" err="1" smtClean="0">
                <a:latin typeface="Arial"/>
                <a:cs typeface="Arial"/>
              </a:rPr>
              <a:t>Introduccion</a:t>
            </a:r>
            <a:endParaRPr lang="es-ES" sz="2800" spc="-5" dirty="0" smtClean="0">
              <a:latin typeface="Arial"/>
              <a:cs typeface="Arial"/>
            </a:endParaRPr>
          </a:p>
          <a:p>
            <a:pPr marL="469265" indent="-456565"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lang="es-ES" sz="2800" spc="-5" dirty="0" smtClean="0">
                <a:latin typeface="Arial"/>
                <a:cs typeface="Arial"/>
              </a:rPr>
              <a:t>Acceso </a:t>
            </a:r>
            <a:r>
              <a:rPr lang="es-ES" sz="2800" spc="-5" dirty="0">
                <a:latin typeface="Arial"/>
                <a:cs typeface="Arial"/>
              </a:rPr>
              <a:t>a</a:t>
            </a:r>
            <a:r>
              <a:rPr lang="es-ES" sz="2800" spc="-185" dirty="0">
                <a:latin typeface="Arial"/>
                <a:cs typeface="Arial"/>
              </a:rPr>
              <a:t> </a:t>
            </a:r>
            <a:r>
              <a:rPr lang="es-ES" sz="2800" spc="-5" dirty="0">
                <a:latin typeface="Arial"/>
                <a:cs typeface="Arial"/>
              </a:rPr>
              <a:t>Access</a:t>
            </a:r>
            <a:endParaRPr lang="es-ES" sz="2800" dirty="0">
              <a:latin typeface="Arial"/>
              <a:cs typeface="Arial"/>
            </a:endParaRPr>
          </a:p>
          <a:p>
            <a:pPr marL="469265" indent="-456565"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lang="es-ES" sz="2800" spc="-5" dirty="0">
                <a:latin typeface="Arial"/>
                <a:cs typeface="Arial"/>
              </a:rPr>
              <a:t>Acceso a</a:t>
            </a:r>
            <a:r>
              <a:rPr lang="es-ES" sz="2800" spc="-55" dirty="0">
                <a:latin typeface="Arial"/>
                <a:cs typeface="Arial"/>
              </a:rPr>
              <a:t> </a:t>
            </a:r>
            <a:r>
              <a:rPr lang="es-ES" sz="2800" spc="-5" dirty="0" err="1">
                <a:latin typeface="Arial"/>
                <a:cs typeface="Arial"/>
              </a:rPr>
              <a:t>MySql</a:t>
            </a:r>
            <a:endParaRPr lang="es-ES" sz="2800" dirty="0">
              <a:latin typeface="Arial"/>
              <a:cs typeface="Arial"/>
            </a:endParaRPr>
          </a:p>
          <a:p>
            <a:pPr marL="469265" indent="-456565"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lang="es-ES" sz="2800" spc="-5" dirty="0">
                <a:latin typeface="Arial"/>
                <a:cs typeface="Arial"/>
              </a:rPr>
              <a:t>Acceso </a:t>
            </a:r>
            <a:r>
              <a:rPr lang="es-ES" sz="2800" dirty="0">
                <a:latin typeface="Arial"/>
                <a:cs typeface="Arial"/>
              </a:rPr>
              <a:t>a SQL</a:t>
            </a:r>
            <a:r>
              <a:rPr lang="es-ES" sz="2800" spc="-145" dirty="0">
                <a:latin typeface="Arial"/>
                <a:cs typeface="Arial"/>
              </a:rPr>
              <a:t> </a:t>
            </a:r>
            <a:r>
              <a:rPr lang="es-ES" sz="2800" spc="-5" dirty="0">
                <a:latin typeface="Arial"/>
                <a:cs typeface="Arial"/>
              </a:rPr>
              <a:t>Server</a:t>
            </a:r>
            <a:endParaRPr lang="es-ES" sz="2800" dirty="0">
              <a:latin typeface="Arial"/>
              <a:cs typeface="Arial"/>
            </a:endParaRPr>
          </a:p>
          <a:p>
            <a:pPr marL="469265" indent="-456565"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lang="es-ES" sz="2800" spc="-5" dirty="0">
                <a:latin typeface="Arial"/>
                <a:cs typeface="Arial"/>
              </a:rPr>
              <a:t>Acceso a</a:t>
            </a:r>
            <a:r>
              <a:rPr lang="es-ES" sz="2800" spc="-60" dirty="0">
                <a:latin typeface="Arial"/>
                <a:cs typeface="Arial"/>
              </a:rPr>
              <a:t> </a:t>
            </a:r>
            <a:r>
              <a:rPr lang="es-ES" sz="2800" spc="-5" dirty="0">
                <a:latin typeface="Arial"/>
                <a:cs typeface="Arial"/>
              </a:rPr>
              <a:t>ORACLE</a:t>
            </a:r>
            <a:endParaRPr lang="es-ES" sz="2800" dirty="0">
              <a:latin typeface="Arial"/>
              <a:cs typeface="Arial"/>
            </a:endParaRPr>
          </a:p>
          <a:p>
            <a:pPr marL="469265" indent="-456565"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lang="es-ES" sz="2800" spc="-5" dirty="0">
                <a:latin typeface="Arial"/>
                <a:cs typeface="Arial"/>
              </a:rPr>
              <a:t>Acceso a</a:t>
            </a:r>
            <a:r>
              <a:rPr lang="es-ES" sz="2800" spc="-25" dirty="0">
                <a:latin typeface="Arial"/>
                <a:cs typeface="Arial"/>
              </a:rPr>
              <a:t> </a:t>
            </a:r>
            <a:r>
              <a:rPr lang="es-ES" sz="2800" spc="-5" dirty="0" err="1">
                <a:latin typeface="Arial"/>
                <a:cs typeface="Arial"/>
              </a:rPr>
              <a:t>PostgreSql</a:t>
            </a:r>
            <a:endParaRPr lang="es-ES" sz="2800" dirty="0">
              <a:latin typeface="Arial"/>
              <a:cs typeface="Arial"/>
            </a:endParaRPr>
          </a:p>
          <a:p>
            <a:pPr marL="469265" indent="-456565">
              <a:spcBef>
                <a:spcPts val="600"/>
              </a:spcBef>
              <a:buAutoNum type="arabicPeriod"/>
              <a:tabLst>
                <a:tab pos="469900" algn="l"/>
              </a:tabLst>
            </a:pPr>
            <a:r>
              <a:rPr lang="es-ES" sz="2800" spc="-5" dirty="0">
                <a:latin typeface="Arial"/>
                <a:cs typeface="Arial"/>
              </a:rPr>
              <a:t>Acceso </a:t>
            </a:r>
            <a:r>
              <a:rPr lang="es-ES" sz="2800" dirty="0">
                <a:latin typeface="Arial"/>
                <a:cs typeface="Arial"/>
              </a:rPr>
              <a:t>a</a:t>
            </a:r>
            <a:r>
              <a:rPr lang="es-ES" sz="2800" spc="-55" dirty="0">
                <a:latin typeface="Arial"/>
                <a:cs typeface="Arial"/>
              </a:rPr>
              <a:t> </a:t>
            </a:r>
            <a:r>
              <a:rPr lang="es-ES" sz="2800" spc="-5" dirty="0" err="1" smtClean="0">
                <a:latin typeface="Arial"/>
                <a:cs typeface="Arial"/>
              </a:rPr>
              <a:t>SqLite</a:t>
            </a:r>
            <a:endParaRPr lang="es-ES_tradnl" sz="2800" dirty="0"/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 algn="ctr">
              <a:spcBef>
                <a:spcPts val="105"/>
              </a:spcBef>
              <a:tabLst>
                <a:tab pos="5323205" algn="l"/>
                <a:tab pos="12205335" algn="l"/>
              </a:tabLst>
            </a:pPr>
            <a:r>
              <a:rPr lang="es-ES" b="1" u="none" kern="0" smtClean="0"/>
              <a:t> </a:t>
            </a:r>
            <a:r>
              <a:rPr lang="es-ES" b="1" u="none" kern="0" spc="-20" smtClean="0"/>
              <a:t>INDICE	</a:t>
            </a:r>
            <a:endParaRPr lang="es-ES" b="1" u="none" kern="0" spc="-20" dirty="0"/>
          </a:p>
        </p:txBody>
      </p:sp>
    </p:spTree>
    <p:extLst>
      <p:ext uri="{BB962C8B-B14F-4D97-AF65-F5344CB8AC3E}">
        <p14:creationId xmlns:p14="http://schemas.microsoft.com/office/powerpoint/2010/main" val="29622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110489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1098550" algn="l"/>
              </a:tabLst>
            </a:pPr>
            <a:r>
              <a:rPr sz="2400" b="1" dirty="0">
                <a:latin typeface="Arial"/>
                <a:cs typeface="Arial"/>
              </a:rPr>
              <a:t>Paso 4. </a:t>
            </a:r>
            <a:r>
              <a:rPr sz="2400" dirty="0">
                <a:latin typeface="Arial"/>
                <a:cs typeface="Arial"/>
              </a:rPr>
              <a:t>Iniciamos la instalación del Client. Indicamos el mismo path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donde  se </a:t>
            </a:r>
            <a:r>
              <a:rPr sz="2400" spc="535" dirty="0">
                <a:latin typeface="Arial"/>
                <a:cs typeface="Arial"/>
              </a:rPr>
              <a:t> </a:t>
            </a:r>
            <a:r>
              <a:rPr sz="2400" dirty="0" err="1" smtClean="0">
                <a:latin typeface="Arial"/>
                <a:cs typeface="Arial"/>
              </a:rPr>
              <a:t>ubica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el </a:t>
            </a:r>
            <a:r>
              <a:rPr sz="2400" dirty="0">
                <a:latin typeface="Arial"/>
                <a:cs typeface="Arial"/>
              </a:rPr>
              <a:t>db_home_1 de SQL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Developer:</a:t>
            </a:r>
          </a:p>
        </p:txBody>
      </p:sp>
      <p:sp>
        <p:nvSpPr>
          <p:cNvPr id="4" name="object 4"/>
          <p:cNvSpPr/>
          <p:nvPr/>
        </p:nvSpPr>
        <p:spPr>
          <a:xfrm>
            <a:off x="1600200" y="1981200"/>
            <a:ext cx="4356100" cy="3265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0" y="2010127"/>
            <a:ext cx="4348099" cy="325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8801" y="5430836"/>
            <a:ext cx="390525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63976" y="5426076"/>
            <a:ext cx="3914775" cy="1355725"/>
          </a:xfrm>
          <a:custGeom>
            <a:avLst/>
            <a:gdLst/>
            <a:ahLst/>
            <a:cxnLst/>
            <a:rect l="l" t="t" r="r" b="b"/>
            <a:pathLst>
              <a:path w="3914775" h="1355725">
                <a:moveTo>
                  <a:pt x="0" y="1355725"/>
                </a:moveTo>
                <a:lnTo>
                  <a:pt x="3914775" y="1355725"/>
                </a:lnTo>
                <a:lnTo>
                  <a:pt x="3914775" y="0"/>
                </a:lnTo>
                <a:lnTo>
                  <a:pt x="0" y="0"/>
                </a:lnTo>
                <a:lnTo>
                  <a:pt x="0" y="1355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ACCESO BBDD ORACLE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50794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48445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5. </a:t>
            </a:r>
            <a:r>
              <a:rPr sz="2400" dirty="0">
                <a:latin typeface="Arial"/>
                <a:cs typeface="Arial"/>
              </a:rPr>
              <a:t>Aceptamos el paso 3 y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4:</a:t>
            </a:r>
          </a:p>
        </p:txBody>
      </p:sp>
      <p:sp>
        <p:nvSpPr>
          <p:cNvPr id="4" name="object 4"/>
          <p:cNvSpPr/>
          <p:nvPr/>
        </p:nvSpPr>
        <p:spPr>
          <a:xfrm>
            <a:off x="1631951" y="2133600"/>
            <a:ext cx="4416425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67502" y="2133601"/>
            <a:ext cx="4384675" cy="3292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ACCESO BBDD ORACLE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8788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83819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6. </a:t>
            </a:r>
            <a:r>
              <a:rPr sz="2400" dirty="0">
                <a:latin typeface="Arial"/>
                <a:cs typeface="Arial"/>
              </a:rPr>
              <a:t>Finalmente acabamos la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instalación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828800"/>
            <a:ext cx="5638800" cy="4198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1828800"/>
            <a:ext cx="571500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ACCESO BBDD ORACLE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0939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111252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7. </a:t>
            </a:r>
            <a:r>
              <a:rPr sz="2400" dirty="0">
                <a:latin typeface="Arial"/>
                <a:cs typeface="Arial"/>
              </a:rPr>
              <a:t>Para acceder a instancia de la base de datos de oracle, </a:t>
            </a:r>
            <a:r>
              <a:rPr lang="es-ES" sz="2400" dirty="0" smtClean="0">
                <a:latin typeface="Arial"/>
                <a:cs typeface="Arial"/>
              </a:rPr>
              <a:t>mediante el </a:t>
            </a:r>
          </a:p>
          <a:p>
            <a:pPr marL="12700" marR="5080"/>
            <a:r>
              <a:rPr lang="es-ES" sz="2400" dirty="0">
                <a:latin typeface="Arial"/>
                <a:cs typeface="Arial"/>
              </a:rPr>
              <a:t>mediante el objeto </a:t>
            </a:r>
            <a:r>
              <a:rPr lang="es-ES" sz="2400" dirty="0" smtClean="0">
                <a:latin typeface="Arial"/>
                <a:cs typeface="Arial"/>
              </a:rPr>
              <a:t>PDO o la API propia, se </a:t>
            </a:r>
            <a:r>
              <a:rPr sz="2400" dirty="0" err="1" smtClean="0">
                <a:latin typeface="Arial"/>
                <a:cs typeface="Arial"/>
              </a:rPr>
              <a:t>debe</a:t>
            </a:r>
            <a:r>
              <a:rPr lang="es-ES" sz="2400" dirty="0" smtClean="0">
                <a:latin typeface="Arial"/>
                <a:cs typeface="Arial"/>
              </a:rPr>
              <a:t>n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 err="1">
                <a:latin typeface="Arial"/>
                <a:cs typeface="Arial"/>
              </a:rPr>
              <a:t>descomentar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la</a:t>
            </a:r>
            <a:r>
              <a:rPr lang="es-ES" sz="2400" dirty="0" smtClean="0">
                <a:latin typeface="Arial"/>
                <a:cs typeface="Arial"/>
              </a:rPr>
              <a:t>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 err="1" smtClean="0">
                <a:latin typeface="Arial"/>
                <a:cs typeface="Arial"/>
              </a:rPr>
              <a:t>siguiente</a:t>
            </a:r>
            <a:r>
              <a:rPr lang="es-ES" sz="2400" dirty="0" smtClean="0">
                <a:latin typeface="Arial"/>
                <a:cs typeface="Arial"/>
              </a:rPr>
              <a:t>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 err="1" smtClean="0">
                <a:latin typeface="Arial"/>
                <a:cs typeface="Arial"/>
              </a:rPr>
              <a:t>extensi</a:t>
            </a:r>
            <a:r>
              <a:rPr lang="es-ES" sz="2400" dirty="0" smtClean="0">
                <a:latin typeface="Arial"/>
                <a:cs typeface="Arial"/>
              </a:rPr>
              <a:t>o</a:t>
            </a:r>
            <a:r>
              <a:rPr sz="2400" dirty="0" smtClean="0">
                <a:latin typeface="Arial"/>
                <a:cs typeface="Arial"/>
              </a:rPr>
              <a:t>n</a:t>
            </a:r>
            <a:r>
              <a:rPr lang="es-ES" sz="2400" dirty="0" smtClean="0">
                <a:latin typeface="Arial"/>
                <a:cs typeface="Arial"/>
              </a:rPr>
              <a:t>es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 </a:t>
            </a:r>
            <a:r>
              <a:rPr sz="2400" dirty="0" err="1">
                <a:latin typeface="Arial"/>
                <a:cs typeface="Arial"/>
              </a:rPr>
              <a:t>fichero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php.ini</a:t>
            </a:r>
            <a:r>
              <a:rPr lang="es-ES" sz="2400" dirty="0">
                <a:latin typeface="Arial"/>
                <a:cs typeface="Arial"/>
              </a:rPr>
              <a:t>:</a:t>
            </a:r>
            <a:r>
              <a:rPr lang="es-ES" sz="2400" dirty="0" smtClean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486" y="3417389"/>
            <a:ext cx="107442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dirty="0">
                <a:latin typeface="Arial"/>
                <a:cs typeface="Arial"/>
              </a:rPr>
              <a:t>Una vez descomentada la </a:t>
            </a:r>
            <a:r>
              <a:rPr sz="2400" spc="-5" dirty="0">
                <a:latin typeface="Arial"/>
                <a:cs typeface="Arial"/>
              </a:rPr>
              <a:t>línea, </a:t>
            </a:r>
            <a:r>
              <a:rPr sz="2400" dirty="0">
                <a:latin typeface="Arial"/>
                <a:cs typeface="Arial"/>
              </a:rPr>
              <a:t>se debe parar y </a:t>
            </a:r>
            <a:r>
              <a:rPr sz="2400" spc="-5" dirty="0">
                <a:latin typeface="Arial"/>
                <a:cs typeface="Arial"/>
              </a:rPr>
              <a:t>volver </a:t>
            </a:r>
            <a:r>
              <a:rPr sz="2400" dirty="0">
                <a:latin typeface="Arial"/>
                <a:cs typeface="Arial"/>
              </a:rPr>
              <a:t>iniciar el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servidor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web</a:t>
            </a:r>
            <a:r>
              <a:rPr sz="2400" spc="-9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apache.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ACCESO BBDD ORACLE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15" y="2534100"/>
            <a:ext cx="10440628" cy="7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10896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8. </a:t>
            </a:r>
            <a:r>
              <a:rPr sz="2400" dirty="0">
                <a:latin typeface="Arial"/>
                <a:cs typeface="Arial"/>
              </a:rPr>
              <a:t>Código acceso a oracle desde PHP </a:t>
            </a:r>
            <a:r>
              <a:rPr sz="2400" dirty="0">
                <a:latin typeface="Arial"/>
                <a:cs typeface="Arial"/>
              </a:rPr>
              <a:t>con la API </a:t>
            </a:r>
            <a:r>
              <a:rPr lang="es-ES" sz="2400" dirty="0">
                <a:latin typeface="Arial"/>
                <a:cs typeface="Arial"/>
              </a:rPr>
              <a:t>propia </a:t>
            </a:r>
            <a:r>
              <a:rPr sz="2400" dirty="0" err="1">
                <a:latin typeface="Arial"/>
                <a:cs typeface="Arial"/>
              </a:rPr>
              <a:t>oci</a:t>
            </a:r>
            <a:r>
              <a:rPr sz="2400" dirty="0">
                <a:latin typeface="Arial"/>
                <a:cs typeface="Arial"/>
              </a:rPr>
              <a:t>: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1981200"/>
            <a:ext cx="4438650" cy="397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2286001"/>
            <a:ext cx="8193314" cy="4289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ACCESO BBDD ORACLE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778060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1" y="1143000"/>
            <a:ext cx="108965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</a:t>
            </a:r>
            <a:r>
              <a:rPr lang="es-ES" sz="2400" b="1" dirty="0">
                <a:latin typeface="Arial"/>
                <a:cs typeface="Arial"/>
              </a:rPr>
              <a:t>9</a:t>
            </a:r>
            <a:r>
              <a:rPr sz="2400" b="1" dirty="0" smtClean="0">
                <a:latin typeface="Arial"/>
                <a:cs typeface="Arial"/>
              </a:rPr>
              <a:t>. </a:t>
            </a:r>
            <a:r>
              <a:rPr sz="2400" dirty="0">
                <a:latin typeface="Arial"/>
                <a:cs typeface="Arial"/>
              </a:rPr>
              <a:t>Código acceso a oracle desde PHP con el objeto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PDO: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1669458"/>
            <a:ext cx="4219575" cy="3705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05200" y="2514600"/>
            <a:ext cx="8397842" cy="4064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ACCESO BBDD ORACLE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1158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9943" y="1143000"/>
            <a:ext cx="996045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1. </a:t>
            </a:r>
            <a:r>
              <a:rPr sz="2400" dirty="0">
                <a:latin typeface="Arial"/>
                <a:cs typeface="Arial"/>
              </a:rPr>
              <a:t>Comprobamos que el servicio de la base de datos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PostgreSql  está iniciado, mirando en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services.msc:</a:t>
            </a:r>
          </a:p>
        </p:txBody>
      </p:sp>
      <p:sp>
        <p:nvSpPr>
          <p:cNvPr id="4" name="object 4"/>
          <p:cNvSpPr/>
          <p:nvPr/>
        </p:nvSpPr>
        <p:spPr>
          <a:xfrm>
            <a:off x="1480583" y="2362200"/>
            <a:ext cx="8730217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ACCESO BBDD POSTGRESQL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64184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10820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Abrimos el fichero C:\xampp\php\php.ini y </a:t>
            </a:r>
            <a:r>
              <a:rPr sz="2400" dirty="0" err="1">
                <a:latin typeface="Arial"/>
                <a:cs typeface="Arial"/>
              </a:rPr>
              <a:t>descomentamos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las </a:t>
            </a:r>
            <a:r>
              <a:rPr sz="2400" dirty="0" err="1">
                <a:latin typeface="Arial"/>
                <a:cs typeface="Arial"/>
              </a:rPr>
              <a:t>líneas</a:t>
            </a:r>
            <a:r>
              <a:rPr sz="2400" dirty="0" smtClean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ACCESO BBDD POSTGRESQL</a:t>
            </a:r>
            <a:endParaRPr lang="es-ES" sz="4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438400"/>
            <a:ext cx="4165600" cy="990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6701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11049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3. </a:t>
            </a:r>
            <a:r>
              <a:rPr sz="2400" dirty="0">
                <a:latin typeface="Arial"/>
                <a:cs typeface="Arial"/>
              </a:rPr>
              <a:t>Intentamos de conectarnos a través del pgAdmin </a:t>
            </a:r>
            <a:r>
              <a:rPr sz="2400" spc="-5" dirty="0">
                <a:latin typeface="Arial"/>
                <a:cs typeface="Arial"/>
              </a:rPr>
              <a:t>III, </a:t>
            </a:r>
            <a:r>
              <a:rPr sz="2400" dirty="0">
                <a:latin typeface="Arial"/>
                <a:cs typeface="Arial"/>
              </a:rPr>
              <a:t>para ver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que  todo está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correcto:</a:t>
            </a:r>
          </a:p>
        </p:txBody>
      </p:sp>
      <p:sp>
        <p:nvSpPr>
          <p:cNvPr id="4" name="object 4"/>
          <p:cNvSpPr/>
          <p:nvPr/>
        </p:nvSpPr>
        <p:spPr>
          <a:xfrm>
            <a:off x="4619626" y="1773238"/>
            <a:ext cx="2484501" cy="463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ACCESO BBDD POSTGRESQL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871776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108965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4. </a:t>
            </a:r>
            <a:r>
              <a:rPr sz="2400" dirty="0">
                <a:latin typeface="Arial"/>
                <a:cs typeface="Arial"/>
              </a:rPr>
              <a:t>Código acceso a PostgreSql desde PHP con la </a:t>
            </a:r>
            <a:r>
              <a:rPr sz="2400" spc="-5" dirty="0">
                <a:latin typeface="Arial"/>
                <a:cs typeface="Arial"/>
              </a:rPr>
              <a:t>API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pg_connect: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770036"/>
            <a:ext cx="1306449" cy="439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2057400"/>
            <a:ext cx="8672448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</a:t>
            </a:r>
            <a:r>
              <a:rPr lang="es-ES" sz="4400" dirty="0" smtClean="0"/>
              <a:t>ACCESO BBDD POSTGRESQL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81586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1143000"/>
            <a:ext cx="11125199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sz="2400" dirty="0" smtClean="0">
                <a:latin typeface="Arial"/>
                <a:cs typeface="Arial"/>
              </a:rPr>
              <a:t>El acceso a base de datos desde PHP se puede hacer a </a:t>
            </a:r>
            <a:r>
              <a:rPr lang="es-ES" sz="2400" dirty="0" smtClean="0">
                <a:latin typeface="Arial"/>
                <a:cs typeface="Arial"/>
              </a:rPr>
              <a:t>partir:</a:t>
            </a:r>
          </a:p>
          <a:p>
            <a:pPr marL="812800" marR="5080" lvl="1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sz="2400" dirty="0" smtClean="0">
                <a:latin typeface="Arial"/>
                <a:cs typeface="Arial"/>
              </a:rPr>
              <a:t>Una </a:t>
            </a:r>
            <a:r>
              <a:rPr lang="es-ES" sz="2400" dirty="0" smtClean="0">
                <a:latin typeface="Arial"/>
                <a:cs typeface="Arial"/>
              </a:rPr>
              <a:t>api propia que tiene PHP para cada base de </a:t>
            </a:r>
            <a:r>
              <a:rPr lang="es-ES" sz="2400" dirty="0" smtClean="0">
                <a:latin typeface="Arial"/>
                <a:cs typeface="Arial"/>
              </a:rPr>
              <a:t>datos </a:t>
            </a:r>
          </a:p>
          <a:p>
            <a:pPr marL="812800" marR="5080" lvl="1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sz="2400" dirty="0" smtClean="0">
                <a:latin typeface="Arial"/>
                <a:cs typeface="Arial"/>
              </a:rPr>
              <a:t>E</a:t>
            </a:r>
            <a:r>
              <a:rPr lang="es-ES" sz="2400" dirty="0" smtClean="0">
                <a:latin typeface="Arial"/>
                <a:cs typeface="Arial"/>
              </a:rPr>
              <a:t>l objeto PDO.</a:t>
            </a:r>
          </a:p>
          <a:p>
            <a:pPr marL="355600" marR="508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sz="2400" dirty="0" smtClean="0">
                <a:latin typeface="Arial"/>
                <a:cs typeface="Arial"/>
              </a:rPr>
              <a:t>Ambas formas de acceso se regulan desde el fichero php.ini. Para cargar las librerías o e</a:t>
            </a:r>
            <a:r>
              <a:rPr sz="2400" dirty="0" err="1" smtClean="0">
                <a:latin typeface="Arial"/>
                <a:cs typeface="Arial"/>
              </a:rPr>
              <a:t>xtensiones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 err="1" smtClean="0">
                <a:latin typeface="Arial"/>
                <a:cs typeface="Arial"/>
              </a:rPr>
              <a:t>dinámicas</a:t>
            </a:r>
            <a:r>
              <a:rPr lang="es-ES" sz="2400" dirty="0" smtClean="0">
                <a:latin typeface="Arial"/>
                <a:cs typeface="Arial"/>
              </a:rPr>
              <a:t> para acceder a las diferentes base de datos desde </a:t>
            </a:r>
            <a:r>
              <a:rPr sz="2400" spc="-65" dirty="0" smtClean="0">
                <a:latin typeface="Arial"/>
                <a:cs typeface="Arial"/>
              </a:rPr>
              <a:t>PHP</a:t>
            </a:r>
            <a:r>
              <a:rPr lang="es-ES" sz="2400" spc="-65" dirty="0" smtClean="0">
                <a:latin typeface="Arial"/>
                <a:cs typeface="Arial"/>
              </a:rPr>
              <a:t>, basta con </a:t>
            </a:r>
            <a:r>
              <a:rPr lang="es-ES" sz="2400" spc="-65" dirty="0" err="1" smtClean="0">
                <a:latin typeface="Arial"/>
                <a:cs typeface="Arial"/>
              </a:rPr>
              <a:t>descomentar</a:t>
            </a:r>
            <a:r>
              <a:rPr lang="es-ES" sz="2400" spc="-65" dirty="0" smtClean="0">
                <a:latin typeface="Arial"/>
                <a:cs typeface="Arial"/>
              </a:rPr>
              <a:t> las librerías </a:t>
            </a:r>
            <a:r>
              <a:rPr sz="2400" dirty="0" smtClean="0">
                <a:latin typeface="Arial"/>
                <a:cs typeface="Arial"/>
              </a:rPr>
              <a:t>que </a:t>
            </a:r>
            <a:r>
              <a:rPr sz="2400" dirty="0">
                <a:latin typeface="Arial"/>
                <a:cs typeface="Arial"/>
              </a:rPr>
              <a:t>no </a:t>
            </a:r>
            <a:r>
              <a:rPr sz="2400" dirty="0" smtClean="0">
                <a:latin typeface="Arial"/>
                <a:cs typeface="Arial"/>
              </a:rPr>
              <a:t>s</a:t>
            </a:r>
            <a:r>
              <a:rPr lang="es-ES" sz="2400" dirty="0" err="1" smtClean="0">
                <a:latin typeface="Arial"/>
                <a:cs typeface="Arial"/>
              </a:rPr>
              <a:t>ea</a:t>
            </a:r>
            <a:r>
              <a:rPr sz="2400" dirty="0" smtClean="0">
                <a:latin typeface="Arial"/>
                <a:cs typeface="Arial"/>
              </a:rPr>
              <a:t>n </a:t>
            </a:r>
            <a:r>
              <a:rPr sz="2400" dirty="0" err="1" smtClean="0">
                <a:latin typeface="Arial"/>
                <a:cs typeface="Arial"/>
              </a:rPr>
              <a:t>necesarias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INTRODUCCION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47528"/>
            <a:ext cx="3276600" cy="281533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97851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10896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5. </a:t>
            </a:r>
            <a:r>
              <a:rPr sz="2400" dirty="0">
                <a:latin typeface="Arial"/>
                <a:cs typeface="Arial"/>
              </a:rPr>
              <a:t>Código acceso a PostgreSql desde PHP con el objeto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PDO:</a:t>
            </a:r>
          </a:p>
        </p:txBody>
      </p:sp>
      <p:sp>
        <p:nvSpPr>
          <p:cNvPr id="4" name="object 4"/>
          <p:cNvSpPr/>
          <p:nvPr/>
        </p:nvSpPr>
        <p:spPr>
          <a:xfrm>
            <a:off x="625313" y="1770036"/>
            <a:ext cx="1306449" cy="439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1846691"/>
            <a:ext cx="7845424" cy="434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</a:t>
            </a:r>
            <a:r>
              <a:rPr lang="es-ES" sz="4400" dirty="0" smtClean="0"/>
              <a:t>ACCESO BBDD POSTGRESQL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54008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4400" y="1219200"/>
            <a:ext cx="11074907" cy="4447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/>
            <a:r>
              <a:rPr sz="2400" dirty="0"/>
              <a:t>SQLite</a:t>
            </a:r>
          </a:p>
          <a:p>
            <a:pPr marL="4318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b="0" dirty="0">
                <a:latin typeface="Arial"/>
                <a:cs typeface="Arial"/>
              </a:rPr>
              <a:t>Base de dades relacional contenida en una librería escrita en</a:t>
            </a:r>
            <a:r>
              <a:rPr sz="2400" b="0" spc="-18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C.</a:t>
            </a:r>
            <a:endParaRPr sz="2400" dirty="0">
              <a:latin typeface="Arial"/>
              <a:cs typeface="Arial"/>
            </a:endParaRPr>
          </a:p>
          <a:p>
            <a:pPr marL="4318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b="0" dirty="0">
                <a:latin typeface="Arial"/>
                <a:cs typeface="Arial"/>
              </a:rPr>
              <a:t>SQLite no es un sistema de gestión de base de datos que funcione con</a:t>
            </a:r>
            <a:r>
              <a:rPr sz="2400" b="0" spc="-25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un</a:t>
            </a:r>
            <a:endParaRPr sz="2400" dirty="0">
              <a:latin typeface="Arial"/>
              <a:cs typeface="Arial"/>
            </a:endParaRPr>
          </a:p>
          <a:p>
            <a:pPr marL="431800" indent="-342900">
              <a:buFont typeface="Arial" panose="020B0604020202020204" pitchFamily="34" charset="0"/>
              <a:buChar char="•"/>
            </a:pPr>
            <a:r>
              <a:rPr sz="2400" b="0" dirty="0">
                <a:latin typeface="Arial"/>
                <a:cs typeface="Arial"/>
              </a:rPr>
              <a:t>paradigma</a:t>
            </a:r>
            <a:r>
              <a:rPr sz="2400" b="0" spc="-11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cliente-servidor.</a:t>
            </a:r>
            <a:endParaRPr sz="2400" dirty="0">
              <a:latin typeface="Arial"/>
              <a:cs typeface="Arial"/>
            </a:endParaRPr>
          </a:p>
          <a:p>
            <a:pPr marL="431800" marR="343535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b="0" dirty="0">
                <a:latin typeface="Arial"/>
                <a:cs typeface="Arial"/>
              </a:rPr>
              <a:t>SQLite no es un proceso autónomo, sino que se integra dentro de</a:t>
            </a:r>
            <a:r>
              <a:rPr sz="2400" b="0" spc="-24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otros  programas.</a:t>
            </a:r>
            <a:endParaRPr sz="2400" dirty="0">
              <a:latin typeface="Arial"/>
              <a:cs typeface="Arial"/>
            </a:endParaRPr>
          </a:p>
          <a:p>
            <a:pPr marL="431800" marR="508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b="0" dirty="0">
                <a:latin typeface="Arial"/>
                <a:cs typeface="Arial"/>
              </a:rPr>
              <a:t>Las bases de datos SQLite se almacenan en un fichero que contiene</a:t>
            </a:r>
            <a:r>
              <a:rPr sz="2400" b="0" spc="-225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tanto  </a:t>
            </a:r>
            <a:r>
              <a:rPr sz="2400" b="0" dirty="0">
                <a:latin typeface="Arial"/>
                <a:cs typeface="Arial"/>
              </a:rPr>
              <a:t>la definición de la estructura de los datos como los datos</a:t>
            </a:r>
            <a:r>
              <a:rPr sz="2400" b="0" spc="-19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mismos.</a:t>
            </a:r>
            <a:endParaRPr sz="2400" dirty="0">
              <a:latin typeface="Arial"/>
              <a:cs typeface="Arial"/>
            </a:endParaRPr>
          </a:p>
          <a:p>
            <a:pPr marL="431800" marR="294005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400" b="0" dirty="0">
                <a:latin typeface="Arial"/>
                <a:cs typeface="Arial"/>
              </a:rPr>
              <a:t>En general, SQLite ofrece un alto rendimiento en consultas, pero poca  escalabilidad en realizar escrituras, ya que realiza un bloqueo a </a:t>
            </a:r>
            <a:r>
              <a:rPr sz="2400" b="0" spc="-5" dirty="0">
                <a:latin typeface="Arial"/>
                <a:cs typeface="Arial"/>
              </a:rPr>
              <a:t>nivel</a:t>
            </a:r>
            <a:r>
              <a:rPr sz="2400" b="0" spc="-15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de  fichero para</a:t>
            </a:r>
            <a:r>
              <a:rPr sz="2400" b="0" spc="-10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permitirlas.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ACCESO A SQLITE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227920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219200"/>
            <a:ext cx="10058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1. </a:t>
            </a:r>
            <a:r>
              <a:rPr sz="2400" dirty="0">
                <a:latin typeface="Arial"/>
                <a:cs typeface="Arial"/>
              </a:rPr>
              <a:t>Descargamos SQLlite Database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Browser:</a:t>
            </a:r>
          </a:p>
        </p:txBody>
      </p:sp>
      <p:sp>
        <p:nvSpPr>
          <p:cNvPr id="4" name="object 4"/>
          <p:cNvSpPr/>
          <p:nvPr/>
        </p:nvSpPr>
        <p:spPr>
          <a:xfrm>
            <a:off x="2628900" y="1822451"/>
            <a:ext cx="7200900" cy="461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4915" y="4526644"/>
            <a:ext cx="4200525" cy="1933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ACCESO A SQLITE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70814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219200"/>
            <a:ext cx="828405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2. </a:t>
            </a:r>
            <a:r>
              <a:rPr sz="2400" dirty="0">
                <a:latin typeface="Arial"/>
                <a:cs typeface="Arial"/>
              </a:rPr>
              <a:t>Iniciamos la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instalación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2351088" y="1698498"/>
            <a:ext cx="3197225" cy="2481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6325" y="1693799"/>
            <a:ext cx="3206750" cy="2491105"/>
          </a:xfrm>
          <a:custGeom>
            <a:avLst/>
            <a:gdLst/>
            <a:ahLst/>
            <a:cxnLst/>
            <a:rect l="l" t="t" r="r" b="b"/>
            <a:pathLst>
              <a:path w="3206750" h="2491104">
                <a:moveTo>
                  <a:pt x="0" y="2490851"/>
                </a:moveTo>
                <a:lnTo>
                  <a:pt x="3206750" y="2490851"/>
                </a:lnTo>
                <a:lnTo>
                  <a:pt x="3206750" y="0"/>
                </a:lnTo>
                <a:lnTo>
                  <a:pt x="0" y="0"/>
                </a:lnTo>
                <a:lnTo>
                  <a:pt x="0" y="24908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0526" y="1698625"/>
            <a:ext cx="3144774" cy="245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35700" y="1693799"/>
            <a:ext cx="3154680" cy="2460625"/>
          </a:xfrm>
          <a:custGeom>
            <a:avLst/>
            <a:gdLst/>
            <a:ahLst/>
            <a:cxnLst/>
            <a:rect l="l" t="t" r="r" b="b"/>
            <a:pathLst>
              <a:path w="3154679" h="2460625">
                <a:moveTo>
                  <a:pt x="0" y="2460625"/>
                </a:moveTo>
                <a:lnTo>
                  <a:pt x="3154299" y="2460625"/>
                </a:lnTo>
                <a:lnTo>
                  <a:pt x="3154299" y="0"/>
                </a:lnTo>
                <a:lnTo>
                  <a:pt x="0" y="0"/>
                </a:lnTo>
                <a:lnTo>
                  <a:pt x="0" y="2460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6488" y="4221163"/>
            <a:ext cx="3171825" cy="2447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1725" y="4216400"/>
            <a:ext cx="3181350" cy="2457450"/>
          </a:xfrm>
          <a:custGeom>
            <a:avLst/>
            <a:gdLst/>
            <a:ahLst/>
            <a:cxnLst/>
            <a:rect l="l" t="t" r="r" b="b"/>
            <a:pathLst>
              <a:path w="3181350" h="2457450">
                <a:moveTo>
                  <a:pt x="0" y="2457450"/>
                </a:moveTo>
                <a:lnTo>
                  <a:pt x="3181350" y="2457450"/>
                </a:lnTo>
                <a:lnTo>
                  <a:pt x="3181350" y="0"/>
                </a:lnTo>
                <a:lnTo>
                  <a:pt x="0" y="0"/>
                </a:lnTo>
                <a:lnTo>
                  <a:pt x="0" y="2457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1726" y="4221162"/>
            <a:ext cx="3203575" cy="2470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6898" y="4216401"/>
            <a:ext cx="3213100" cy="2479675"/>
          </a:xfrm>
          <a:custGeom>
            <a:avLst/>
            <a:gdLst/>
            <a:ahLst/>
            <a:cxnLst/>
            <a:rect l="l" t="t" r="r" b="b"/>
            <a:pathLst>
              <a:path w="3213100" h="2479675">
                <a:moveTo>
                  <a:pt x="0" y="2479675"/>
                </a:moveTo>
                <a:lnTo>
                  <a:pt x="3213100" y="2479675"/>
                </a:lnTo>
                <a:lnTo>
                  <a:pt x="3213100" y="0"/>
                </a:lnTo>
                <a:lnTo>
                  <a:pt x="0" y="0"/>
                </a:lnTo>
                <a:lnTo>
                  <a:pt x="0" y="2479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ACCESO A SQLITE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76911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198564"/>
            <a:ext cx="7750657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3. </a:t>
            </a:r>
            <a:r>
              <a:rPr sz="2400" dirty="0">
                <a:latin typeface="Arial"/>
                <a:cs typeface="Arial"/>
              </a:rPr>
              <a:t>Finalizamos la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instalación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81000" y="1828800"/>
            <a:ext cx="5029200" cy="3952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00" y="2590800"/>
            <a:ext cx="5378185" cy="389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ACCESO A SQLITE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39669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219200"/>
            <a:ext cx="11201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4. </a:t>
            </a:r>
            <a:r>
              <a:rPr sz="2400" dirty="0">
                <a:latin typeface="Arial"/>
                <a:cs typeface="Arial"/>
              </a:rPr>
              <a:t>Abrimos el SQLite Browser y creamos un fichero base de datos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 nombre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pepe.db:</a:t>
            </a:r>
          </a:p>
        </p:txBody>
      </p:sp>
      <p:sp>
        <p:nvSpPr>
          <p:cNvPr id="4" name="object 4"/>
          <p:cNvSpPr/>
          <p:nvPr/>
        </p:nvSpPr>
        <p:spPr>
          <a:xfrm>
            <a:off x="1928813" y="2097024"/>
            <a:ext cx="4752975" cy="2771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4050" y="2092325"/>
            <a:ext cx="4762500" cy="2781300"/>
          </a:xfrm>
          <a:custGeom>
            <a:avLst/>
            <a:gdLst/>
            <a:ahLst/>
            <a:cxnLst/>
            <a:rect l="l" t="t" r="r" b="b"/>
            <a:pathLst>
              <a:path w="4762500" h="2781300">
                <a:moveTo>
                  <a:pt x="0" y="2781300"/>
                </a:moveTo>
                <a:lnTo>
                  <a:pt x="4762500" y="2781300"/>
                </a:lnTo>
                <a:lnTo>
                  <a:pt x="4762500" y="0"/>
                </a:lnTo>
                <a:lnTo>
                  <a:pt x="0" y="0"/>
                </a:lnTo>
                <a:lnTo>
                  <a:pt x="0" y="2781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3476" y="2997201"/>
            <a:ext cx="5127625" cy="309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38648" y="2992437"/>
            <a:ext cx="5137150" cy="3105150"/>
          </a:xfrm>
          <a:custGeom>
            <a:avLst/>
            <a:gdLst/>
            <a:ahLst/>
            <a:cxnLst/>
            <a:rect l="l" t="t" r="r" b="b"/>
            <a:pathLst>
              <a:path w="5137150" h="3105150">
                <a:moveTo>
                  <a:pt x="0" y="3105150"/>
                </a:moveTo>
                <a:lnTo>
                  <a:pt x="5137150" y="3105150"/>
                </a:lnTo>
                <a:lnTo>
                  <a:pt x="5137150" y="0"/>
                </a:lnTo>
                <a:lnTo>
                  <a:pt x="0" y="0"/>
                </a:lnTo>
                <a:lnTo>
                  <a:pt x="0" y="3105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ACCESO A SQLITE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415039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219200"/>
            <a:ext cx="108966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dirty="0">
                <a:latin typeface="Arial"/>
                <a:cs typeface="Arial"/>
              </a:rPr>
              <a:t>Paso 5. </a:t>
            </a:r>
            <a:r>
              <a:rPr sz="2400" dirty="0">
                <a:latin typeface="Arial"/>
                <a:cs typeface="Arial"/>
              </a:rPr>
              <a:t>Ejecutamos el script sqlite3.sql en la pestaña “Execute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SQL”:</a:t>
            </a:r>
          </a:p>
        </p:txBody>
      </p:sp>
      <p:sp>
        <p:nvSpPr>
          <p:cNvPr id="4" name="object 4"/>
          <p:cNvSpPr/>
          <p:nvPr/>
        </p:nvSpPr>
        <p:spPr>
          <a:xfrm>
            <a:off x="2587625" y="1700276"/>
            <a:ext cx="6604000" cy="4681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2863" y="1695513"/>
            <a:ext cx="6613525" cy="4691380"/>
          </a:xfrm>
          <a:custGeom>
            <a:avLst/>
            <a:gdLst/>
            <a:ahLst/>
            <a:cxnLst/>
            <a:rect l="l" t="t" r="r" b="b"/>
            <a:pathLst>
              <a:path w="6613525" h="4691380">
                <a:moveTo>
                  <a:pt x="0" y="4690999"/>
                </a:moveTo>
                <a:lnTo>
                  <a:pt x="6613525" y="4690999"/>
                </a:lnTo>
                <a:lnTo>
                  <a:pt x="6613525" y="0"/>
                </a:lnTo>
                <a:lnTo>
                  <a:pt x="0" y="0"/>
                </a:lnTo>
                <a:lnTo>
                  <a:pt x="0" y="4690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ACCESO A SQLITE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158625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1" y="1219200"/>
            <a:ext cx="109727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6. </a:t>
            </a:r>
            <a:r>
              <a:rPr sz="2400" dirty="0">
                <a:latin typeface="Arial"/>
                <a:cs typeface="Arial"/>
              </a:rPr>
              <a:t>Nos faltará hacer el commit y escribir los cambios en el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fichero.  </a:t>
            </a:r>
            <a:r>
              <a:rPr sz="2400" spc="-30" dirty="0">
                <a:latin typeface="Arial"/>
                <a:cs typeface="Arial"/>
              </a:rPr>
              <a:t>Tenemos </a:t>
            </a:r>
            <a:r>
              <a:rPr sz="2400" dirty="0">
                <a:latin typeface="Arial"/>
                <a:cs typeface="Arial"/>
              </a:rPr>
              <a:t>que hacer click en el </a:t>
            </a:r>
            <a:r>
              <a:rPr sz="2400" spc="-5" dirty="0">
                <a:latin typeface="Arial"/>
                <a:cs typeface="Arial"/>
              </a:rPr>
              <a:t>botón “Write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Changes”:</a:t>
            </a:r>
          </a:p>
        </p:txBody>
      </p:sp>
      <p:sp>
        <p:nvSpPr>
          <p:cNvPr id="4" name="object 4"/>
          <p:cNvSpPr/>
          <p:nvPr/>
        </p:nvSpPr>
        <p:spPr>
          <a:xfrm>
            <a:off x="2424113" y="2690876"/>
            <a:ext cx="5770499" cy="1817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19351" y="2686050"/>
            <a:ext cx="5780405" cy="1827530"/>
          </a:xfrm>
          <a:custGeom>
            <a:avLst/>
            <a:gdLst/>
            <a:ahLst/>
            <a:cxnLst/>
            <a:rect l="l" t="t" r="r" b="b"/>
            <a:pathLst>
              <a:path w="5780405" h="1827529">
                <a:moveTo>
                  <a:pt x="0" y="1827149"/>
                </a:moveTo>
                <a:lnTo>
                  <a:pt x="5780024" y="1827149"/>
                </a:lnTo>
                <a:lnTo>
                  <a:pt x="5780024" y="0"/>
                </a:lnTo>
                <a:lnTo>
                  <a:pt x="0" y="0"/>
                </a:lnTo>
                <a:lnTo>
                  <a:pt x="0" y="18271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ACCESO A SQLITE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718828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219200"/>
            <a:ext cx="10896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7. </a:t>
            </a:r>
            <a:r>
              <a:rPr sz="2400" dirty="0">
                <a:latin typeface="Arial"/>
                <a:cs typeface="Arial"/>
              </a:rPr>
              <a:t>Para acceder desde PHP a un fichero sqlite, haremos uso de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  siguientes dlls, las cuales ya se encuentran descomentadas en el fichero  php.ini: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ACCESO A SQLITE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048000"/>
            <a:ext cx="4752123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07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219200"/>
            <a:ext cx="10972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8. </a:t>
            </a:r>
            <a:r>
              <a:rPr sz="2400" dirty="0">
                <a:latin typeface="Arial"/>
                <a:cs typeface="Arial"/>
              </a:rPr>
              <a:t>El código para </a:t>
            </a:r>
            <a:r>
              <a:rPr sz="2400" dirty="0" err="1">
                <a:latin typeface="Arial"/>
                <a:cs typeface="Arial"/>
              </a:rPr>
              <a:t>acceder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con la API propia </a:t>
            </a:r>
            <a:r>
              <a:rPr sz="2400" dirty="0" err="1" smtClean="0">
                <a:latin typeface="Arial"/>
                <a:cs typeface="Arial"/>
              </a:rPr>
              <a:t>desde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PHP a un fichero sqlite es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</a:t>
            </a:r>
            <a:r>
              <a:rPr sz="2400" dirty="0" err="1" smtClean="0">
                <a:latin typeface="Arial"/>
                <a:cs typeface="Arial"/>
              </a:rPr>
              <a:t>siguiente</a:t>
            </a:r>
            <a:r>
              <a:rPr sz="2400" dirty="0">
                <a:latin typeface="Arial"/>
                <a:cs typeface="Arial"/>
              </a:rPr>
              <a:t>: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2256020"/>
            <a:ext cx="3127375" cy="2639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0" y="3178748"/>
            <a:ext cx="9372600" cy="344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ACCESO A SQLITE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79286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1"/>
            <a:ext cx="10896599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lang="es-ES" sz="2800" b="1" dirty="0" smtClean="0">
                <a:latin typeface="Arial"/>
                <a:cs typeface="Arial"/>
              </a:rPr>
              <a:t>E</a:t>
            </a:r>
            <a:r>
              <a:rPr sz="2800" b="1" dirty="0" err="1" smtClean="0">
                <a:latin typeface="Arial"/>
                <a:cs typeface="Arial"/>
              </a:rPr>
              <a:t>xtensión</a:t>
            </a:r>
            <a:r>
              <a:rPr sz="2800" b="1" spc="-120" dirty="0" smtClean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PDO</a:t>
            </a:r>
          </a:p>
          <a:p>
            <a:pPr marL="355600" marR="5080" indent="-342900"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Define una única interfaz para acceder a cualquier base de datos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desde  </a:t>
            </a:r>
            <a:r>
              <a:rPr sz="2400" spc="-65" dirty="0">
                <a:latin typeface="Arial"/>
                <a:cs typeface="Arial"/>
              </a:rPr>
              <a:t>PHP.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PDO no reescribe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SQL</a:t>
            </a:r>
          </a:p>
          <a:p>
            <a:pPr marL="355600" marR="260985" indent="-342900"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PDO proporciona una capa de abstracción en el acceso a datos, es  </a:t>
            </a:r>
            <a:r>
              <a:rPr sz="2400" spc="-20" dirty="0">
                <a:latin typeface="Arial"/>
                <a:cs typeface="Arial"/>
              </a:rPr>
              <a:t>decir, </a:t>
            </a:r>
            <a:r>
              <a:rPr sz="2400" dirty="0">
                <a:latin typeface="Arial"/>
                <a:cs typeface="Arial"/>
              </a:rPr>
              <a:t>independientemente de cualquier base de datos utilizada, se  usan las mismas funciones para lanzar consultas y recorrer los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datos.</a:t>
            </a:r>
          </a:p>
          <a:p>
            <a:pPr marL="355600" indent="-342900"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PDO </a:t>
            </a:r>
            <a:r>
              <a:rPr sz="2400" spc="-5" dirty="0">
                <a:latin typeface="Arial"/>
                <a:cs typeface="Arial"/>
              </a:rPr>
              <a:t>viene </a:t>
            </a:r>
            <a:r>
              <a:rPr sz="2400" dirty="0">
                <a:latin typeface="Arial"/>
                <a:cs typeface="Arial"/>
              </a:rPr>
              <a:t>con PHP </a:t>
            </a:r>
            <a:r>
              <a:rPr sz="2400" spc="-5" dirty="0">
                <a:latin typeface="Arial"/>
                <a:cs typeface="Arial"/>
              </a:rPr>
              <a:t>5.1 </a:t>
            </a:r>
            <a:r>
              <a:rPr sz="2400" dirty="0">
                <a:latin typeface="Arial"/>
                <a:cs typeface="Arial"/>
              </a:rPr>
              <a:t>(es una extensión para PHP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5.0;)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PDO requiere las nuevas características en el corazón de PHP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</a:t>
            </a:r>
          </a:p>
          <a:p>
            <a:pPr marL="355600" indent="-342900"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No corre con versiones más </a:t>
            </a:r>
            <a:r>
              <a:rPr sz="2400" spc="-5" dirty="0">
                <a:latin typeface="Arial"/>
                <a:cs typeface="Arial"/>
              </a:rPr>
              <a:t>viejas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PHP.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INTRODUCCION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30463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1239244"/>
            <a:ext cx="111252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dirty="0">
                <a:latin typeface="Arial"/>
                <a:cs typeface="Arial"/>
              </a:rPr>
              <a:t>Paso </a:t>
            </a:r>
            <a:r>
              <a:rPr lang="es-ES" sz="2400" b="1" dirty="0">
                <a:latin typeface="Arial"/>
                <a:cs typeface="Arial"/>
              </a:rPr>
              <a:t>9</a:t>
            </a:r>
            <a:r>
              <a:rPr sz="2400" b="1" dirty="0" smtClean="0">
                <a:latin typeface="Arial"/>
                <a:cs typeface="Arial"/>
              </a:rPr>
              <a:t>. </a:t>
            </a:r>
            <a:r>
              <a:rPr sz="2400" dirty="0">
                <a:latin typeface="Arial"/>
                <a:cs typeface="Arial"/>
              </a:rPr>
              <a:t>El código para acceder desde PHP a un </a:t>
            </a:r>
            <a:r>
              <a:rPr sz="2400" dirty="0">
                <a:latin typeface="Arial"/>
                <a:cs typeface="Arial"/>
              </a:rPr>
              <a:t>fichero </a:t>
            </a:r>
            <a:r>
              <a:rPr sz="2400" dirty="0" err="1">
                <a:latin typeface="Arial"/>
                <a:cs typeface="Arial"/>
              </a:rPr>
              <a:t>sqlite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lang="es-ES" sz="2400" dirty="0">
                <a:latin typeface="Arial"/>
                <a:cs typeface="Arial"/>
              </a:rPr>
              <a:t>con el objeto </a:t>
            </a:r>
            <a:r>
              <a:rPr sz="2400" dirty="0">
                <a:latin typeface="Arial"/>
                <a:cs typeface="Arial"/>
              </a:rPr>
              <a:t>PDO</a:t>
            </a:r>
            <a:r>
              <a:rPr sz="2400" dirty="0">
                <a:latin typeface="Arial"/>
                <a:cs typeface="Arial"/>
              </a:rPr>
              <a:t>:</a:t>
            </a:r>
          </a:p>
        </p:txBody>
      </p:sp>
      <p:sp>
        <p:nvSpPr>
          <p:cNvPr id="4" name="object 4"/>
          <p:cNvSpPr/>
          <p:nvPr/>
        </p:nvSpPr>
        <p:spPr>
          <a:xfrm>
            <a:off x="453644" y="1948010"/>
            <a:ext cx="4264025" cy="331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0" y="1948010"/>
            <a:ext cx="6858000" cy="4579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ACCESO A SQLITE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90819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23793"/>
              </p:ext>
            </p:extLst>
          </p:nvPr>
        </p:nvGraphicFramePr>
        <p:xfrm>
          <a:off x="1905000" y="1972056"/>
          <a:ext cx="8072501" cy="3294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7044"/>
                <a:gridCol w="3474624"/>
                <a:gridCol w="2690833"/>
              </a:tblGrid>
              <a:tr h="4705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BBDD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API</a:t>
                      </a:r>
                      <a:r>
                        <a:rPr sz="2400" b="1" spc="-10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propia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PDO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  <a:tr h="4705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Access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odbc_connect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New</a:t>
                      </a:r>
                      <a:r>
                        <a:rPr sz="2400" spc="-10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PDO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705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Mysql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5" dirty="0" err="1" smtClean="0">
                          <a:latin typeface="Comic Sans MS"/>
                          <a:cs typeface="Comic Sans MS"/>
                        </a:rPr>
                        <a:t>mysql</a:t>
                      </a:r>
                      <a:r>
                        <a:rPr lang="es-ES" sz="2400" spc="-5" dirty="0" smtClean="0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sz="2400" spc="-5" dirty="0" smtClean="0">
                          <a:latin typeface="Comic Sans MS"/>
                          <a:cs typeface="Comic Sans MS"/>
                        </a:rPr>
                        <a:t>_connect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New</a:t>
                      </a:r>
                      <a:r>
                        <a:rPr sz="2400" spc="-10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PDO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705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Sql</a:t>
                      </a:r>
                      <a:r>
                        <a:rPr sz="2400" spc="-10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server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mssql_connect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New</a:t>
                      </a:r>
                      <a:r>
                        <a:rPr sz="2400" spc="-10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PDO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705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Oracle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oci_connect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New</a:t>
                      </a:r>
                      <a:r>
                        <a:rPr sz="2400" spc="-10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PDO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  <a:tr h="4705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Postgresql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pg_connect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New</a:t>
                      </a:r>
                      <a:r>
                        <a:rPr sz="2400" spc="-10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PDO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</a:tr>
              <a:tr h="47058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sqlite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sqlite3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New</a:t>
                      </a:r>
                      <a:r>
                        <a:rPr sz="2400" spc="-10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PDO</a:t>
                      </a:r>
                      <a:endParaRPr sz="24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</a:tr>
            </a:tbl>
          </a:graphicData>
        </a:graphic>
      </p:graphicFrame>
      <p:sp>
        <p:nvSpPr>
          <p:cNvPr id="5" name="object 3"/>
          <p:cNvSpPr txBox="1"/>
          <p:nvPr/>
        </p:nvSpPr>
        <p:spPr>
          <a:xfrm>
            <a:off x="838200" y="1143001"/>
            <a:ext cx="1089659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lang="es-ES" sz="2800" b="1" dirty="0" smtClean="0">
                <a:latin typeface="Arial"/>
                <a:cs typeface="Arial"/>
              </a:rPr>
              <a:t>API Propia vs </a:t>
            </a:r>
            <a:r>
              <a:rPr sz="2800" b="1" dirty="0" smtClean="0">
                <a:latin typeface="Arial"/>
                <a:cs typeface="Arial"/>
              </a:rPr>
              <a:t>PDO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</a:t>
            </a:r>
            <a:r>
              <a:rPr lang="es-ES" sz="4400" dirty="0" smtClean="0"/>
              <a:t>INTRODUCCION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90479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11125200" cy="5047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600"/>
              </a:spcBef>
            </a:pPr>
            <a:r>
              <a:rPr sz="2400" b="1" dirty="0" smtClean="0">
                <a:latin typeface="Arial"/>
                <a:cs typeface="Arial"/>
              </a:rPr>
              <a:t>Paso </a:t>
            </a:r>
            <a:r>
              <a:rPr lang="es-ES" sz="2400" b="1" dirty="0">
                <a:latin typeface="Arial"/>
                <a:cs typeface="Arial"/>
              </a:rPr>
              <a:t>1</a:t>
            </a:r>
            <a:r>
              <a:rPr sz="2400" b="1" dirty="0" smtClean="0">
                <a:latin typeface="Arial"/>
                <a:cs typeface="Arial"/>
              </a:rPr>
              <a:t>. </a:t>
            </a:r>
            <a:r>
              <a:rPr sz="2400" dirty="0">
                <a:latin typeface="Arial"/>
                <a:cs typeface="Arial"/>
              </a:rPr>
              <a:t>Para acceder a un fichero access </a:t>
            </a:r>
            <a:r>
              <a:rPr lang="es-ES" sz="2400" dirty="0" smtClean="0">
                <a:latin typeface="Arial"/>
                <a:cs typeface="Arial"/>
              </a:rPr>
              <a:t>desde PHP, tanto </a:t>
            </a:r>
            <a:r>
              <a:rPr sz="2400" dirty="0" smtClean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través de </a:t>
            </a:r>
            <a:r>
              <a:rPr lang="es-ES" sz="2400" dirty="0" smtClean="0">
                <a:latin typeface="Arial"/>
                <a:cs typeface="Arial"/>
              </a:rPr>
              <a:t>la api propia como e</a:t>
            </a:r>
            <a:r>
              <a:rPr sz="2400" dirty="0" smtClean="0">
                <a:latin typeface="Arial"/>
                <a:cs typeface="Arial"/>
              </a:rPr>
              <a:t>l</a:t>
            </a:r>
            <a:r>
              <a:rPr sz="2400" spc="-229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objeto  PDO, se </a:t>
            </a:r>
            <a:r>
              <a:rPr sz="2400" dirty="0" err="1" smtClean="0">
                <a:latin typeface="Arial"/>
                <a:cs typeface="Arial"/>
              </a:rPr>
              <a:t>debe</a:t>
            </a:r>
            <a:r>
              <a:rPr lang="es-ES" sz="2400" dirty="0" smtClean="0">
                <a:latin typeface="Arial"/>
                <a:cs typeface="Arial"/>
              </a:rPr>
              <a:t>n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dirty="0" err="1">
                <a:latin typeface="Arial"/>
                <a:cs typeface="Arial"/>
              </a:rPr>
              <a:t>descomentar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la</a:t>
            </a:r>
            <a:r>
              <a:rPr lang="es-ES" sz="2400" dirty="0" smtClean="0">
                <a:latin typeface="Arial"/>
                <a:cs typeface="Arial"/>
              </a:rPr>
              <a:t>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 err="1" smtClean="0">
                <a:latin typeface="Arial"/>
                <a:cs typeface="Arial"/>
              </a:rPr>
              <a:t>siguiente</a:t>
            </a:r>
            <a:r>
              <a:rPr lang="es-ES" sz="2400" dirty="0" smtClean="0">
                <a:latin typeface="Arial"/>
                <a:cs typeface="Arial"/>
              </a:rPr>
              <a:t>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 err="1" smtClean="0">
                <a:latin typeface="Arial"/>
                <a:cs typeface="Arial"/>
              </a:rPr>
              <a:t>extensi</a:t>
            </a:r>
            <a:r>
              <a:rPr lang="es-ES" sz="2400" dirty="0" smtClean="0">
                <a:latin typeface="Arial"/>
                <a:cs typeface="Arial"/>
              </a:rPr>
              <a:t>o</a:t>
            </a:r>
            <a:r>
              <a:rPr sz="2400" dirty="0" smtClean="0">
                <a:latin typeface="Arial"/>
                <a:cs typeface="Arial"/>
              </a:rPr>
              <a:t>n</a:t>
            </a:r>
            <a:r>
              <a:rPr lang="es-ES" sz="2400" dirty="0" smtClean="0">
                <a:latin typeface="Arial"/>
                <a:cs typeface="Arial"/>
              </a:rPr>
              <a:t>es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en el </a:t>
            </a:r>
            <a:r>
              <a:rPr sz="2400" dirty="0" err="1" smtClean="0">
                <a:latin typeface="Arial"/>
                <a:cs typeface="Arial"/>
              </a:rPr>
              <a:t>fichero</a:t>
            </a:r>
            <a:r>
              <a:rPr sz="2400" spc="-204" dirty="0" smtClean="0">
                <a:latin typeface="Arial"/>
                <a:cs typeface="Arial"/>
              </a:rPr>
              <a:t> </a:t>
            </a:r>
            <a:r>
              <a:rPr sz="2400" dirty="0" smtClean="0">
                <a:latin typeface="Arial"/>
                <a:cs typeface="Arial"/>
              </a:rPr>
              <a:t>php.ini</a:t>
            </a:r>
            <a:r>
              <a:rPr lang="es-ES" sz="2400" dirty="0" smtClean="0">
                <a:latin typeface="Arial"/>
                <a:cs typeface="Arial"/>
              </a:rPr>
              <a:t>:</a:t>
            </a:r>
          </a:p>
          <a:p>
            <a:pPr marL="12700" marR="5080">
              <a:spcBef>
                <a:spcPts val="600"/>
              </a:spcBef>
            </a:pPr>
            <a:endParaRPr lang="es-ES" sz="2400" dirty="0">
              <a:latin typeface="Arial"/>
              <a:cs typeface="Arial"/>
            </a:endParaRPr>
          </a:p>
          <a:p>
            <a:pPr marL="12700" marR="5080">
              <a:spcBef>
                <a:spcPts val="600"/>
              </a:spcBef>
            </a:pPr>
            <a:endParaRPr lang="es-ES" sz="2400" dirty="0" smtClean="0">
              <a:latin typeface="Arial"/>
              <a:cs typeface="Arial"/>
            </a:endParaRPr>
          </a:p>
          <a:p>
            <a:pPr marL="12700" marR="5080">
              <a:spcBef>
                <a:spcPts val="600"/>
              </a:spcBef>
            </a:pPr>
            <a:endParaRPr lang="es-ES" sz="2400" dirty="0">
              <a:latin typeface="Arial"/>
              <a:cs typeface="Arial"/>
            </a:endParaRPr>
          </a:p>
          <a:p>
            <a:pPr marL="12700" marR="5080">
              <a:spcBef>
                <a:spcPts val="600"/>
              </a:spcBef>
            </a:pPr>
            <a:endParaRPr lang="es-ES" sz="2400" dirty="0" smtClean="0">
              <a:latin typeface="Arial"/>
              <a:cs typeface="Arial"/>
            </a:endParaRPr>
          </a:p>
          <a:p>
            <a:pPr marL="12700" marR="5080">
              <a:spcBef>
                <a:spcPts val="600"/>
              </a:spcBef>
            </a:pPr>
            <a:endParaRPr lang="es-ES" sz="2400" dirty="0">
              <a:latin typeface="Arial"/>
              <a:cs typeface="Arial"/>
            </a:endParaRPr>
          </a:p>
          <a:p>
            <a:pPr marL="12700" marR="5080">
              <a:spcBef>
                <a:spcPts val="600"/>
              </a:spcBef>
            </a:pPr>
            <a:endParaRPr lang="es-ES" sz="2400" dirty="0" smtClean="0">
              <a:latin typeface="Arial"/>
              <a:cs typeface="Arial"/>
            </a:endParaRPr>
          </a:p>
          <a:p>
            <a:pPr marL="12700" marR="5080">
              <a:spcBef>
                <a:spcPts val="600"/>
              </a:spcBef>
            </a:pPr>
            <a:endParaRPr lang="es-ES" sz="2400" dirty="0" smtClean="0">
              <a:latin typeface="Arial"/>
              <a:cs typeface="Arial"/>
            </a:endParaRPr>
          </a:p>
          <a:p>
            <a:pPr marL="12700" marR="5080">
              <a:spcBef>
                <a:spcPts val="600"/>
              </a:spcBef>
            </a:pPr>
            <a:r>
              <a:rPr lang="es-ES" sz="2400" dirty="0" smtClean="0">
                <a:latin typeface="Arial"/>
                <a:cs typeface="Arial"/>
              </a:rPr>
              <a:t>Una </a:t>
            </a:r>
            <a:r>
              <a:rPr lang="es-ES" sz="2400" dirty="0">
                <a:latin typeface="Arial"/>
                <a:cs typeface="Arial"/>
              </a:rPr>
              <a:t>vez </a:t>
            </a:r>
            <a:r>
              <a:rPr lang="es-ES" sz="2400" dirty="0" err="1" smtClean="0">
                <a:latin typeface="Arial"/>
                <a:cs typeface="Arial"/>
              </a:rPr>
              <a:t>descomentadas</a:t>
            </a:r>
            <a:r>
              <a:rPr lang="es-ES" sz="2400" dirty="0" smtClean="0">
                <a:latin typeface="Arial"/>
                <a:cs typeface="Arial"/>
              </a:rPr>
              <a:t> las </a:t>
            </a:r>
            <a:r>
              <a:rPr lang="es-ES" sz="2400" spc="-5" dirty="0" smtClean="0">
                <a:latin typeface="Arial"/>
                <a:cs typeface="Arial"/>
              </a:rPr>
              <a:t>líneas, </a:t>
            </a:r>
            <a:r>
              <a:rPr lang="es-ES" sz="2400" dirty="0">
                <a:latin typeface="Arial"/>
                <a:cs typeface="Arial"/>
              </a:rPr>
              <a:t>se </a:t>
            </a:r>
            <a:r>
              <a:rPr lang="es-ES" sz="2400" dirty="0" smtClean="0">
                <a:latin typeface="Arial"/>
                <a:cs typeface="Arial"/>
              </a:rPr>
              <a:t>debe parar </a:t>
            </a:r>
            <a:r>
              <a:rPr lang="es-ES" sz="2400" dirty="0">
                <a:latin typeface="Arial"/>
                <a:cs typeface="Arial"/>
              </a:rPr>
              <a:t>y </a:t>
            </a:r>
            <a:r>
              <a:rPr lang="es-ES" sz="2400" spc="-5" dirty="0">
                <a:latin typeface="Arial"/>
                <a:cs typeface="Arial"/>
              </a:rPr>
              <a:t>volver </a:t>
            </a:r>
            <a:r>
              <a:rPr lang="es-ES" sz="2400" dirty="0">
                <a:latin typeface="Arial"/>
                <a:cs typeface="Arial"/>
              </a:rPr>
              <a:t>iniciar el</a:t>
            </a:r>
            <a:r>
              <a:rPr lang="es-ES" sz="2400" spc="-140" dirty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servidor</a:t>
            </a:r>
            <a:r>
              <a:rPr lang="es-ES" sz="2400" spc="-90" dirty="0" smtClean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apache del </a:t>
            </a:r>
            <a:r>
              <a:rPr lang="es-ES" sz="2400" dirty="0" err="1" smtClean="0">
                <a:latin typeface="Arial"/>
                <a:cs typeface="Arial"/>
              </a:rPr>
              <a:t>xampp</a:t>
            </a:r>
            <a:r>
              <a:rPr lang="es-ES" sz="2400" dirty="0" smtClean="0">
                <a:latin typeface="Arial"/>
                <a:cs typeface="Arial"/>
              </a:rPr>
              <a:t>.</a:t>
            </a:r>
            <a:endParaRPr lang="es-ES" sz="2400" dirty="0">
              <a:latin typeface="Arial"/>
              <a:cs typeface="Arial"/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ACCESO FICHERO ACCESS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28214"/>
            <a:ext cx="3657600" cy="287710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7008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10896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600"/>
              </a:spcBef>
            </a:pPr>
            <a:r>
              <a:rPr sz="2400" b="1" dirty="0" smtClean="0">
                <a:latin typeface="Arial"/>
                <a:cs typeface="Arial"/>
              </a:rPr>
              <a:t>Paso </a:t>
            </a:r>
            <a:r>
              <a:rPr lang="es-ES" sz="2400" b="1" dirty="0">
                <a:latin typeface="Arial"/>
                <a:cs typeface="Arial"/>
              </a:rPr>
              <a:t>2</a:t>
            </a:r>
            <a:r>
              <a:rPr sz="2400" b="1" dirty="0" smtClean="0">
                <a:latin typeface="Arial"/>
                <a:cs typeface="Arial"/>
              </a:rPr>
              <a:t>. </a:t>
            </a:r>
            <a:r>
              <a:rPr sz="2400" dirty="0" err="1" smtClean="0">
                <a:latin typeface="Arial"/>
                <a:cs typeface="Arial"/>
              </a:rPr>
              <a:t>Utilizamos</a:t>
            </a:r>
            <a:r>
              <a:rPr sz="2400" dirty="0" smtClean="0">
                <a:latin typeface="Arial"/>
                <a:cs typeface="Arial"/>
              </a:rPr>
              <a:t> la </a:t>
            </a:r>
            <a:r>
              <a:rPr sz="2400" spc="-5" dirty="0" smtClean="0">
                <a:latin typeface="Arial"/>
                <a:cs typeface="Arial"/>
              </a:rPr>
              <a:t>API </a:t>
            </a:r>
            <a:r>
              <a:rPr lang="es-ES" sz="2400" spc="-5" dirty="0" smtClean="0">
                <a:latin typeface="Arial"/>
                <a:cs typeface="Arial"/>
              </a:rPr>
              <a:t>PROPIA </a:t>
            </a:r>
            <a:r>
              <a:rPr sz="2400" b="1" dirty="0" err="1" smtClean="0">
                <a:latin typeface="Arial"/>
                <a:cs typeface="Arial"/>
              </a:rPr>
              <a:t>odbc_connect</a:t>
            </a:r>
            <a:r>
              <a:rPr lang="es-ES" sz="2400" b="1" dirty="0" smtClean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y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b="1" dirty="0" err="1" smtClean="0">
                <a:latin typeface="Arial"/>
                <a:cs typeface="Arial"/>
              </a:rPr>
              <a:t>odbc_exec</a:t>
            </a:r>
            <a:r>
              <a:rPr sz="2400" dirty="0" smtClean="0">
                <a:latin typeface="Arial"/>
                <a:cs typeface="Arial"/>
              </a:rPr>
              <a:t> para </a:t>
            </a:r>
            <a:r>
              <a:rPr sz="2400" dirty="0" err="1" smtClean="0">
                <a:latin typeface="Arial"/>
                <a:cs typeface="Arial"/>
              </a:rPr>
              <a:t>acceder</a:t>
            </a:r>
            <a:r>
              <a:rPr sz="2400" dirty="0" smtClean="0">
                <a:latin typeface="Arial"/>
                <a:cs typeface="Arial"/>
              </a:rPr>
              <a:t> a</a:t>
            </a:r>
            <a:r>
              <a:rPr sz="2400" spc="-270" dirty="0" smtClean="0">
                <a:latin typeface="Arial"/>
                <a:cs typeface="Arial"/>
              </a:rPr>
              <a:t> </a:t>
            </a:r>
            <a:r>
              <a:rPr sz="2400" dirty="0" err="1" smtClean="0">
                <a:latin typeface="Arial"/>
                <a:cs typeface="Arial"/>
              </a:rPr>
              <a:t>los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 err="1" smtClean="0">
                <a:latin typeface="Arial"/>
                <a:cs typeface="Arial"/>
              </a:rPr>
              <a:t>datos</a:t>
            </a:r>
            <a:r>
              <a:rPr sz="2400" dirty="0" smtClean="0">
                <a:latin typeface="Arial"/>
                <a:cs typeface="Arial"/>
              </a:rPr>
              <a:t> del </a:t>
            </a:r>
            <a:r>
              <a:rPr sz="2400" dirty="0" err="1" smtClean="0">
                <a:latin typeface="Arial"/>
                <a:cs typeface="Arial"/>
              </a:rPr>
              <a:t>fichero</a:t>
            </a:r>
            <a:r>
              <a:rPr sz="2400" dirty="0" smtClean="0">
                <a:latin typeface="Arial"/>
                <a:cs typeface="Arial"/>
              </a:rPr>
              <a:t> access</a:t>
            </a:r>
            <a:r>
              <a:rPr sz="2400" spc="-160" dirty="0" smtClean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a </a:t>
            </a:r>
            <a:r>
              <a:rPr lang="es-ES" sz="2400" dirty="0">
                <a:latin typeface="Arial"/>
                <a:cs typeface="Arial"/>
              </a:rPr>
              <a:t>través de</a:t>
            </a:r>
            <a:r>
              <a:rPr lang="es-ES" sz="2400" spc="-204" dirty="0">
                <a:latin typeface="Arial"/>
                <a:cs typeface="Arial"/>
              </a:rPr>
              <a:t> </a:t>
            </a:r>
            <a:r>
              <a:rPr lang="es-ES" sz="2400" dirty="0">
                <a:latin typeface="Arial"/>
                <a:cs typeface="Arial"/>
              </a:rPr>
              <a:t>PHP</a:t>
            </a:r>
            <a:r>
              <a:rPr lang="es-ES" sz="2400" dirty="0" smtClean="0">
                <a:latin typeface="Arial"/>
                <a:cs typeface="Arial"/>
              </a:rPr>
              <a:t>:</a:t>
            </a:r>
            <a:endParaRPr lang="es-ES" sz="2400" dirty="0">
              <a:latin typeface="Arial"/>
              <a:cs typeface="Arial"/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ACCESO FICHERO ACCESS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48" y="2139369"/>
            <a:ext cx="9963370" cy="4490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715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11277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sz="2400" b="1" dirty="0" smtClean="0">
                <a:latin typeface="Arial"/>
                <a:cs typeface="Arial"/>
              </a:rPr>
              <a:t>Paso </a:t>
            </a:r>
            <a:r>
              <a:rPr lang="es-ES" sz="2400" b="1" dirty="0">
                <a:latin typeface="Arial"/>
                <a:cs typeface="Arial"/>
              </a:rPr>
              <a:t>3</a:t>
            </a:r>
            <a:r>
              <a:rPr sz="2400" b="1" dirty="0" smtClean="0">
                <a:latin typeface="Arial"/>
                <a:cs typeface="Arial"/>
              </a:rPr>
              <a:t>. </a:t>
            </a:r>
            <a:r>
              <a:rPr lang="es-ES" sz="2400" dirty="0" smtClean="0">
                <a:latin typeface="Arial"/>
                <a:cs typeface="Arial"/>
              </a:rPr>
              <a:t>El c</a:t>
            </a:r>
            <a:r>
              <a:rPr sz="2400" dirty="0" err="1" smtClean="0">
                <a:latin typeface="Arial"/>
                <a:cs typeface="Arial"/>
              </a:rPr>
              <a:t>ódigo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acceder a un fichero </a:t>
            </a:r>
            <a:r>
              <a:rPr sz="2400" dirty="0">
                <a:latin typeface="Arial"/>
                <a:cs typeface="Arial"/>
              </a:rPr>
              <a:t>access </a:t>
            </a:r>
            <a:r>
              <a:rPr lang="es-ES" sz="2400" dirty="0">
                <a:latin typeface="Arial"/>
                <a:cs typeface="Arial"/>
              </a:rPr>
              <a:t>con el </a:t>
            </a:r>
            <a:r>
              <a:rPr lang="es-ES" sz="2400" b="1" dirty="0">
                <a:latin typeface="Arial"/>
                <a:cs typeface="Arial"/>
              </a:rPr>
              <a:t>objeto </a:t>
            </a:r>
            <a:r>
              <a:rPr lang="es-ES" sz="2400" b="1" dirty="0" smtClean="0">
                <a:latin typeface="Arial"/>
                <a:cs typeface="Arial"/>
              </a:rPr>
              <a:t>PDO </a:t>
            </a:r>
            <a:r>
              <a:rPr lang="es-ES" sz="2400" dirty="0" smtClean="0">
                <a:latin typeface="Arial"/>
                <a:cs typeface="Arial"/>
              </a:rPr>
              <a:t>es el siguiente: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599" y="2046130"/>
            <a:ext cx="8077201" cy="4632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ACCESO FICHERO ACCESS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72736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143000"/>
            <a:ext cx="10820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spcBef>
                <a:spcPts val="600"/>
              </a:spcBef>
            </a:pPr>
            <a:r>
              <a:rPr sz="2400" b="1" dirty="0" smtClean="0">
                <a:latin typeface="Arial"/>
                <a:cs typeface="Arial"/>
              </a:rPr>
              <a:t>Paso 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dirty="0" smtClean="0">
                <a:latin typeface="Arial"/>
                <a:cs typeface="Arial"/>
              </a:rPr>
              <a:t>.</a:t>
            </a:r>
            <a:r>
              <a:rPr lang="es-ES" sz="2400" b="1" dirty="0" smtClean="0">
                <a:latin typeface="Arial"/>
                <a:cs typeface="Arial"/>
              </a:rPr>
              <a:t> </a:t>
            </a:r>
            <a:r>
              <a:rPr lang="es-ES" sz="2400" dirty="0" smtClean="0">
                <a:latin typeface="Arial"/>
                <a:cs typeface="Arial"/>
              </a:rPr>
              <a:t>El resultado es el siguiente: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ACCESO FICHERO </a:t>
            </a:r>
            <a:r>
              <a:rPr lang="es-ES" sz="4400" dirty="0" smtClean="0"/>
              <a:t>ACCESS </a:t>
            </a:r>
            <a:endParaRPr lang="es-ES" sz="4400" dirty="0"/>
          </a:p>
        </p:txBody>
      </p:sp>
      <p:sp>
        <p:nvSpPr>
          <p:cNvPr id="6" name="object 6"/>
          <p:cNvSpPr/>
          <p:nvPr/>
        </p:nvSpPr>
        <p:spPr>
          <a:xfrm>
            <a:off x="76200" y="1828800"/>
            <a:ext cx="7696199" cy="3747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45427" y="3518224"/>
            <a:ext cx="4694173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68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40640</TotalTime>
  <Words>1257</Words>
  <Application>Microsoft Office PowerPoint</Application>
  <PresentationFormat>Panorámica</PresentationFormat>
  <Paragraphs>133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ADMIN</cp:lastModifiedBy>
  <cp:revision>1427</cp:revision>
  <cp:lastPrinted>2022-01-03T14:07:12Z</cp:lastPrinted>
  <dcterms:created xsi:type="dcterms:W3CDTF">2020-09-29T09:33:46Z</dcterms:created>
  <dcterms:modified xsi:type="dcterms:W3CDTF">2022-01-03T14:36:58Z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2020-09-29T00:00:00Z</vt:filetime>
  </property>
</Properties>
</file>