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2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3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6" r:id="rId4"/>
    <p:sldId id="259" r:id="rId5"/>
    <p:sldId id="260" r:id="rId6"/>
    <p:sldId id="261" r:id="rId7"/>
    <p:sldId id="262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ru Thiago" initials="TT" lastIdx="4" clrIdx="0">
    <p:extLst>
      <p:ext uri="{19B8F6BF-5375-455C-9EA6-DF929625EA0E}">
        <p15:presenceInfo xmlns:p15="http://schemas.microsoft.com/office/powerpoint/2012/main" userId="3e6df09b568860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8D5"/>
    <a:srgbClr val="FFFEFE"/>
    <a:srgbClr val="C15811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latin typeface="Bahnschrift" panose="020B0502040204020203" pitchFamily="34" charset="0"/>
              </a:rPr>
              <a:t>Motivos que não compraram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Motivos que não compraram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DC-4F3A-B791-C398CB6545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1DC-4F3A-B791-C398CB6545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DC-4F3A-B791-C398CB6545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DC-4F3A-B791-C398CB6545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Forma de pagamento</c:v>
                </c:pt>
                <c:pt idx="1">
                  <c:v>Falta de interesse</c:v>
                </c:pt>
                <c:pt idx="2">
                  <c:v>Falta de produto</c:v>
                </c:pt>
                <c:pt idx="3">
                  <c:v>Outros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15</c:v>
                </c:pt>
                <c:pt idx="1">
                  <c:v>16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E-48A2-B209-A1A0D55C41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104855643044622"/>
          <c:y val="6.0611111111111123E-2"/>
          <c:w val="0.47686122047244095"/>
          <c:h val="0.14530358705161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Utilizaram o produto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Já utilizaram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17 anos</c:v>
                </c:pt>
                <c:pt idx="1">
                  <c:v>18 anos</c:v>
                </c:pt>
                <c:pt idx="2">
                  <c:v>19 ou mais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4FEA-84C9-9598F622BCC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Nunca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17 anos</c:v>
                </c:pt>
                <c:pt idx="1">
                  <c:v>18 anos</c:v>
                </c:pt>
                <c:pt idx="2">
                  <c:v>19 ou mais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17</c:v>
                </c:pt>
                <c:pt idx="1">
                  <c:v>14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4FEA-84C9-9598F622B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5842063"/>
        <c:axId val="1567809519"/>
      </c:barChart>
      <c:catAx>
        <c:axId val="157584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67809519"/>
        <c:crosses val="autoZero"/>
        <c:auto val="1"/>
        <c:lblAlgn val="ctr"/>
        <c:lblOffset val="100"/>
        <c:noMultiLvlLbl val="0"/>
      </c:catAx>
      <c:valAx>
        <c:axId val="156780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7584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Produtos</a:t>
            </a:r>
            <a:r>
              <a:rPr lang="en-US" dirty="0"/>
              <a:t> de interesses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13-49BB-BED9-95E5F7CC34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13-49BB-BED9-95E5F7CC34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13-49BB-BED9-95E5F7CC34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13-49BB-BED9-95E5F7CC34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13-49BB-BED9-95E5F7CC34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13-49BB-BED9-95E5F7CC34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213-49BB-BED9-95E5F7CC345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213-49BB-BED9-95E5F7CC345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213-49BB-BED9-95E5F7CC345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213-49BB-BED9-95E5F7CC345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213-49BB-BED9-95E5F7CC345B}"/>
              </c:ext>
            </c:extLst>
          </c:dPt>
          <c:cat>
            <c:strRef>
              <c:f>Planilha1!$A$2:$A$12</c:f>
              <c:strCache>
                <c:ptCount val="11"/>
                <c:pt idx="0">
                  <c:v>Açai</c:v>
                </c:pt>
                <c:pt idx="1">
                  <c:v>Barrinha de cereal</c:v>
                </c:pt>
                <c:pt idx="2">
                  <c:v>Café</c:v>
                </c:pt>
                <c:pt idx="3">
                  <c:v>Doce</c:v>
                </c:pt>
                <c:pt idx="4">
                  <c:v>Sorvete</c:v>
                </c:pt>
                <c:pt idx="5">
                  <c:v>Energético</c:v>
                </c:pt>
                <c:pt idx="6">
                  <c:v>Guaranaviton</c:v>
                </c:pt>
                <c:pt idx="7">
                  <c:v>Hambuerguer</c:v>
                </c:pt>
                <c:pt idx="8">
                  <c:v>Salgadinho</c:v>
                </c:pt>
                <c:pt idx="9">
                  <c:v>Pizza</c:v>
                </c:pt>
                <c:pt idx="10">
                  <c:v>Outros</c:v>
                </c:pt>
              </c:strCache>
            </c:strRef>
          </c:cat>
          <c:val>
            <c:numRef>
              <c:f>Planilha1!$B$2:$B$12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9</c:v>
                </c:pt>
                <c:pt idx="4">
                  <c:v>6</c:v>
                </c:pt>
                <c:pt idx="5">
                  <c:v>13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2-40A4-8EC2-D80EFA83C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15:39:25.61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15:41:27.958" idx="2">
    <p:pos x="10" y="10"/>
    <p:text>Boa tarde: Meu nome é Thiago Yuiti e juntamente com Pedro Duó ficamos responsável por fazer umas pesquisa de campo,
sobre motivos que as pessoas deixaram de comprar na máquina de venda do prédio, já que o prédio além de alunos e professores há também funcionários de outras empresas</p:text>
    <p:extLst>
      <p:ext uri="{C676402C-5697-4E1C-873F-D02D1690AC5C}">
        <p15:threadingInfo xmlns:p15="http://schemas.microsoft.com/office/powerpoint/2012/main" timeZoneBias="180"/>
      </p:ext>
    </p:extLst>
  </p:cm>
  <p:cm authorId="1" dt="2020-03-09T15:43:37.654" idx="3">
    <p:pos x="10" y="146"/>
    <p:text>Então encontramos os 3 maiores motivos que seriam eles a forma de pagamento:</p:text>
    <p:extLst>
      <p:ext uri="{C676402C-5697-4E1C-873F-D02D1690AC5C}">
        <p15:threadingInfo xmlns:p15="http://schemas.microsoft.com/office/powerpoint/2012/main" timeZoneBias="18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15:43:42.490" idx="4">
    <p:pos x="10" y="10"/>
    <p:text>A forma pagamento é um probelma na nossa situação devido a única possiblidade que é o cartão logo não aceitam dinheiro, como na nossa faculdade boa parte são menores de idade apenas 12% deles utilizaram a máquina, pois os bancos costumam apenas oferecer cartão para maiores de idade, logo podemos ver que conforme a idade,a quantidade de pessoas que utilizam aumenta em muito.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DB94B-1FCD-4178-8DDD-BEA12B0B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E3811-DBAD-48BB-9B86-77C8DF346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E6FC7-CEFD-4E2B-93C8-EFA6342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EA8AF-31EA-4541-B86A-89E99C6A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BC1B7-4BCC-4083-8148-C9618AAE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5E784-2463-4AC8-A605-6C69A4AB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D675B6-BFED-4956-AA58-8D6D77F9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825EC-3AEB-4F74-B50C-34ABDA74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17B5F-31A5-4F72-A74C-391A0163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8310B-072B-44AC-99FF-B67BB3B4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74C1BF-9F68-4454-B5E9-A334CFB7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60F8D1-E510-4F58-A64B-37139F4C0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C53F6-191A-4965-86EE-96540C92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6FA2E-D7BD-49A5-8AFD-804DC55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7AAD9-1233-4CA2-97E3-ED7D8814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5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A2E06-28C6-41F5-87F4-5E130EC5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16EF4-ECB0-45AE-8313-645D8906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48223-FDF6-4B8C-A5CF-560E9AFA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B583E-B0B0-46AC-9F41-FBE3C369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1D664-C8C5-44CF-A3F2-5E84E454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886DA-64FB-40A8-A801-C45F9D1D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818701-FD0B-48C2-A9AF-E1FEAFCD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D3123-FA73-4EB3-A3A0-96ECFBFD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D8095-7791-47B5-BE46-71BB3B07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3E87C-F850-4E5A-9B7C-41DA993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9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22A37-C3C8-4914-9C44-7BE91EA2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F8B24-09AF-4667-8002-4A4A09ED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E33505-F2DF-49D4-B9A3-AEFDBAB6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AAE55-DE88-42DC-A0F9-8A1E9F9C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7228F8-4B71-41A4-A09B-01A58303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28B001-A9F9-46B3-9D16-D212E817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23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5EBD-ABC4-483C-9A96-4E914F5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F93B85-AF3E-441D-9218-8A62B78B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97B06-2275-4A9F-8524-E4200DC38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22E25-F2F5-4569-85A6-B73898E9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2E831F-6F6F-4F80-BCA4-6749655E6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7BB042-3E9B-47F7-B2EA-9E19DE89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766518-A308-4F6B-A6E8-11EC005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608718-FD48-4CC6-BC5A-3C72ED5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28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B23E3-B9A1-47AC-83E0-A77951E1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E7B3DA-274C-4337-BF20-77F98D97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F59E2D-BD2F-4766-9B13-5FEFF235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6B222B-C01B-4C82-BE0E-6FCE53CC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AE1931-2C20-4010-9E30-9E08C4E0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4CEEE1-0EF3-4355-A524-C6EBBBF5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271F38-A6BB-4D95-885C-605D570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6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223D-D093-43B7-9AEF-B9398F3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3D4AA-D3BD-412B-B1A6-DA284163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66B6BE-389F-41D6-987A-695CAD97C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1FF7C-6561-4FD4-9748-E492C387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70729-5D00-47E1-838B-A4BBAAC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7722C6-446A-423A-A552-6BF8FF7D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9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2D61B-16BF-4C14-90E3-DE14936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BE322F-FAA1-429D-86DD-2F97EB94C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04CD82-2267-4DD7-ACDD-9F8EB8E6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AC9CE-CAEE-4B45-90E7-660A6D66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18B5C8-1779-400F-B750-3F25678D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04284-ED1A-4BC3-8470-BCE41004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2E572F-846A-4D41-8285-DA4F08A2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46B917-0B11-46E6-AF1A-957E479F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CD9B7-9EAE-4120-BBFE-7ECD2A8EA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77E5-31EA-4690-A2AF-16AB12285FF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4D6E4-9C5A-460E-BE3D-22DE74ED7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3EB61-4A94-4E76-BB0E-F348615C1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6B14-79F5-4C4A-B1BE-90D255A9C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7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omments" Target="../comments/comment2.xml"/><Relationship Id="rId3" Type="http://schemas.openxmlformats.org/officeDocument/2006/relationships/image" Target="../media/image9.png"/><Relationship Id="rId7" Type="http://schemas.openxmlformats.org/officeDocument/2006/relationships/image" Target="../media/image10.svg"/><Relationship Id="rId12" Type="http://schemas.openxmlformats.org/officeDocument/2006/relationships/image" Target="../media/image12.svg"/><Relationship Id="rId17" Type="http://schemas.openxmlformats.org/officeDocument/2006/relationships/image" Target="../media/image14.svg"/><Relationship Id="rId2" Type="http://schemas.openxmlformats.org/officeDocument/2006/relationships/chart" Target="../charts/chart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5" Type="http://schemas.openxmlformats.org/officeDocument/2006/relationships/slide" Target="slide7.xml"/><Relationship Id="rId10" Type="http://schemas.openxmlformats.org/officeDocument/2006/relationships/slide" Target="slide6.xml"/><Relationship Id="rId4" Type="http://schemas.openxmlformats.org/officeDocument/2006/relationships/image" Target="../media/image10.svg"/><Relationship Id="rId9" Type="http://schemas.openxmlformats.org/officeDocument/2006/relationships/image" Target="../media/image12.sv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0.wdp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1.wdp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D6E4CD-A610-4EDD-875B-5B2585B7E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583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6368D7-3209-4AC9-860B-C3CF1362D0BF}"/>
              </a:ext>
            </a:extLst>
          </p:cNvPr>
          <p:cNvSpPr txBox="1"/>
          <p:nvPr/>
        </p:nvSpPr>
        <p:spPr>
          <a:xfrm>
            <a:off x="846161" y="559558"/>
            <a:ext cx="427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SPRINT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4ECF5D-2A8E-4D08-ACEF-F70164639764}"/>
              </a:ext>
            </a:extLst>
          </p:cNvPr>
          <p:cNvSpPr txBox="1"/>
          <p:nvPr/>
        </p:nvSpPr>
        <p:spPr>
          <a:xfrm>
            <a:off x="846161" y="2634018"/>
            <a:ext cx="4271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APRESENTAÇÃO</a:t>
            </a:r>
          </a:p>
          <a:p>
            <a:pPr algn="ctr"/>
            <a:r>
              <a:rPr lang="pt-BR" sz="40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DO</a:t>
            </a:r>
          </a:p>
          <a:p>
            <a:pPr algn="ctr"/>
            <a:r>
              <a:rPr lang="pt-BR" sz="40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PROJETO SELECT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E157E1-8E76-4D82-AD68-CEB63ECD641A}"/>
              </a:ext>
            </a:extLst>
          </p:cNvPr>
          <p:cNvSpPr txBox="1"/>
          <p:nvPr/>
        </p:nvSpPr>
        <p:spPr>
          <a:xfrm>
            <a:off x="2285999" y="6298442"/>
            <a:ext cx="139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1CCOA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99DE01-7565-4EED-81E8-E77F70F1F707}"/>
              </a:ext>
            </a:extLst>
          </p:cNvPr>
          <p:cNvSpPr txBox="1"/>
          <p:nvPr/>
        </p:nvSpPr>
        <p:spPr>
          <a:xfrm>
            <a:off x="7895770" y="4897813"/>
            <a:ext cx="2235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THE G.O.A.T.</a:t>
            </a:r>
          </a:p>
          <a:p>
            <a:r>
              <a:rPr lang="pt-BR" sz="2800" dirty="0">
                <a:solidFill>
                  <a:srgbClr val="0EB8D5"/>
                </a:solidFill>
                <a:latin typeface="Bahnschrift SemiBold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6896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5960457-35A3-4C8D-ACDD-8DF9CE8ABC4D}"/>
              </a:ext>
            </a:extLst>
          </p:cNvPr>
          <p:cNvSpPr/>
          <p:nvPr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92A3388-D7F3-48BF-BB90-83C0CE5C1682}"/>
              </a:ext>
            </a:extLst>
          </p:cNvPr>
          <p:cNvSpPr/>
          <p:nvPr/>
        </p:nvSpPr>
        <p:spPr>
          <a:xfrm>
            <a:off x="158799" y="1780672"/>
            <a:ext cx="1196502" cy="11284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START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EC7136-82F8-4FDD-AF9E-9FC27AC08676}"/>
              </a:ext>
            </a:extLst>
          </p:cNvPr>
          <p:cNvCxnSpPr/>
          <p:nvPr/>
        </p:nvCxnSpPr>
        <p:spPr>
          <a:xfrm>
            <a:off x="1540042" y="2362148"/>
            <a:ext cx="866274" cy="0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0D22AF-280E-428E-B129-6E8D2809B5B0}"/>
              </a:ext>
            </a:extLst>
          </p:cNvPr>
          <p:cNvSpPr txBox="1"/>
          <p:nvPr/>
        </p:nvSpPr>
        <p:spPr>
          <a:xfrm>
            <a:off x="2536274" y="1799359"/>
            <a:ext cx="204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Ligar o Microcontrolador</a:t>
            </a:r>
            <a:b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Ter um banco de dados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5B3E9DA-3A9B-4842-BE94-2BAD5A42584E}"/>
              </a:ext>
            </a:extLst>
          </p:cNvPr>
          <p:cNvCxnSpPr>
            <a:cxnSpLocks/>
          </p:cNvCxnSpPr>
          <p:nvPr/>
        </p:nvCxnSpPr>
        <p:spPr>
          <a:xfrm flipV="1">
            <a:off x="4680284" y="2343595"/>
            <a:ext cx="1825172" cy="1281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5A5FC8-BF92-4D0B-BE27-5E6C369D50AD}"/>
              </a:ext>
            </a:extLst>
          </p:cNvPr>
          <p:cNvSpPr txBox="1"/>
          <p:nvPr/>
        </p:nvSpPr>
        <p:spPr>
          <a:xfrm>
            <a:off x="6601709" y="2135433"/>
            <a:ext cx="164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Ler sensores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3607AE3-22B2-40BA-A23D-77F4FDF37518}"/>
              </a:ext>
            </a:extLst>
          </p:cNvPr>
          <p:cNvCxnSpPr>
            <a:cxnSpLocks/>
          </p:cNvCxnSpPr>
          <p:nvPr/>
        </p:nvCxnSpPr>
        <p:spPr>
          <a:xfrm>
            <a:off x="8343900" y="2343595"/>
            <a:ext cx="1239252" cy="0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FB34C2-27BA-4308-B7D8-FE3C121A4911}"/>
              </a:ext>
            </a:extLst>
          </p:cNvPr>
          <p:cNvSpPr txBox="1"/>
          <p:nvPr/>
        </p:nvSpPr>
        <p:spPr>
          <a:xfrm>
            <a:off x="9775658" y="1668016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Comparar os dados adquiridos com os dados já possuídos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2042B9-8A10-4690-A1E2-6913785311D6}"/>
              </a:ext>
            </a:extLst>
          </p:cNvPr>
          <p:cNvCxnSpPr>
            <a:cxnSpLocks/>
          </p:cNvCxnSpPr>
          <p:nvPr/>
        </p:nvCxnSpPr>
        <p:spPr>
          <a:xfrm>
            <a:off x="10398912" y="3144843"/>
            <a:ext cx="0" cy="647566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59E3D9AD-A2AA-4CD4-BB87-8F6F72933633}"/>
              </a:ext>
            </a:extLst>
          </p:cNvPr>
          <p:cNvSpPr/>
          <p:nvPr/>
        </p:nvSpPr>
        <p:spPr>
          <a:xfrm>
            <a:off x="9960385" y="4115391"/>
            <a:ext cx="900349" cy="830179"/>
          </a:xfrm>
          <a:prstGeom prst="diamond">
            <a:avLst/>
          </a:prstGeom>
          <a:noFill/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E57113C-CE4A-4F0C-8D88-E0F9CD6F9499}"/>
              </a:ext>
            </a:extLst>
          </p:cNvPr>
          <p:cNvCxnSpPr>
            <a:cxnSpLocks/>
          </p:cNvCxnSpPr>
          <p:nvPr/>
        </p:nvCxnSpPr>
        <p:spPr>
          <a:xfrm>
            <a:off x="8963526" y="4512432"/>
            <a:ext cx="805732" cy="0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5C29105-F1EE-47FA-82F2-6B8B2C589561}"/>
              </a:ext>
            </a:extLst>
          </p:cNvPr>
          <p:cNvCxnSpPr>
            <a:cxnSpLocks/>
          </p:cNvCxnSpPr>
          <p:nvPr/>
        </p:nvCxnSpPr>
        <p:spPr>
          <a:xfrm>
            <a:off x="10437866" y="5198233"/>
            <a:ext cx="0" cy="901778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4F7080-B8ED-411F-846C-DC4B015FD463}"/>
              </a:ext>
            </a:extLst>
          </p:cNvPr>
          <p:cNvSpPr txBox="1"/>
          <p:nvPr/>
        </p:nvSpPr>
        <p:spPr>
          <a:xfrm>
            <a:off x="5903497" y="4004756"/>
            <a:ext cx="3060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Gravar os dados lidos de cada sensor, juntamente com o dia e a hora e um id diferente para cada gravação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8D3E968-B61A-4A96-AE6C-F22BB04F7B8B}"/>
              </a:ext>
            </a:extLst>
          </p:cNvPr>
          <p:cNvCxnSpPr>
            <a:cxnSpLocks/>
          </p:cNvCxnSpPr>
          <p:nvPr/>
        </p:nvCxnSpPr>
        <p:spPr>
          <a:xfrm>
            <a:off x="4264121" y="6100011"/>
            <a:ext cx="6200679" cy="0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E26A2BF-2C57-4DF2-9BEB-B75F537DB3A3}"/>
              </a:ext>
            </a:extLst>
          </p:cNvPr>
          <p:cNvCxnSpPr>
            <a:cxnSpLocks/>
          </p:cNvCxnSpPr>
          <p:nvPr/>
        </p:nvCxnSpPr>
        <p:spPr>
          <a:xfrm>
            <a:off x="5171574" y="4512432"/>
            <a:ext cx="805732" cy="0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2D58E53-8300-4E33-B7DD-09D3C8FB990C}"/>
              </a:ext>
            </a:extLst>
          </p:cNvPr>
          <p:cNvSpPr txBox="1"/>
          <p:nvPr/>
        </p:nvSpPr>
        <p:spPr>
          <a:xfrm>
            <a:off x="3473739" y="3930315"/>
            <a:ext cx="162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Atraso de 5 minutos para a próxima análise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16A25BA-410E-4F76-A11A-8A281CAE002A}"/>
              </a:ext>
            </a:extLst>
          </p:cNvPr>
          <p:cNvCxnSpPr>
            <a:cxnSpLocks/>
          </p:cNvCxnSpPr>
          <p:nvPr/>
        </p:nvCxnSpPr>
        <p:spPr>
          <a:xfrm>
            <a:off x="4285752" y="5452445"/>
            <a:ext cx="0" cy="647566"/>
          </a:xfrm>
          <a:prstGeom prst="line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3904018D-1495-4E74-B253-B78BF10BCF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9939" y="2646490"/>
            <a:ext cx="1095170" cy="97950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E028D4-F072-4CED-8AFA-A20884AD92C5}"/>
              </a:ext>
            </a:extLst>
          </p:cNvPr>
          <p:cNvSpPr txBox="1"/>
          <p:nvPr/>
        </p:nvSpPr>
        <p:spPr>
          <a:xfrm>
            <a:off x="0" y="10811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Fluxograma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F36136B-2A40-4525-AA5B-E10540F5C6C9}"/>
              </a:ext>
            </a:extLst>
          </p:cNvPr>
          <p:cNvSpPr txBox="1"/>
          <p:nvPr/>
        </p:nvSpPr>
        <p:spPr>
          <a:xfrm>
            <a:off x="8963526" y="3966218"/>
            <a:ext cx="99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Diferente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4DA7168-FDAA-4BA7-AA8E-CE88BEBBC0E2}"/>
              </a:ext>
            </a:extLst>
          </p:cNvPr>
          <p:cNvSpPr txBox="1"/>
          <p:nvPr/>
        </p:nvSpPr>
        <p:spPr>
          <a:xfrm>
            <a:off x="10651958" y="5268552"/>
            <a:ext cx="12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Igual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4EED2393-2004-47BA-AD23-18E7900E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77" y="-30606"/>
            <a:ext cx="1413893" cy="14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5000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cadeira, homem, mulher, segurando&#10;&#10;Descrição gerada automaticamente">
            <a:extLst>
              <a:ext uri="{FF2B5EF4-FFF2-40B4-BE49-F238E27FC236}">
                <a16:creationId xmlns:a16="http://schemas.microsoft.com/office/drawing/2014/main" id="{7C33C1FE-9672-4876-B5DC-E7745BEEDD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471" y="3657301"/>
            <a:ext cx="3309675" cy="325529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9A22658-E817-4D23-A893-60109D262A99}"/>
              </a:ext>
            </a:extLst>
          </p:cNvPr>
          <p:cNvGrpSpPr/>
          <p:nvPr/>
        </p:nvGrpSpPr>
        <p:grpSpPr>
          <a:xfrm>
            <a:off x="917472" y="0"/>
            <a:ext cx="2794178" cy="3602709"/>
            <a:chOff x="917471" y="0"/>
            <a:chExt cx="2999633" cy="386761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64EFCA3-F2BC-4D83-91CF-5E319DE66E39}"/>
                </a:ext>
              </a:extLst>
            </p:cNvPr>
            <p:cNvGrpSpPr/>
            <p:nvPr/>
          </p:nvGrpSpPr>
          <p:grpSpPr>
            <a:xfrm>
              <a:off x="917471" y="0"/>
              <a:ext cx="2999633" cy="3867615"/>
              <a:chOff x="917471" y="0"/>
              <a:chExt cx="2999633" cy="3867615"/>
            </a:xfrm>
          </p:grpSpPr>
          <p:pic>
            <p:nvPicPr>
              <p:cNvPr id="7" name="Imagem 6" descr="Imagem de vídeo game&#10;&#10;Descrição gerada automaticamente">
                <a:extLst>
                  <a:ext uri="{FF2B5EF4-FFF2-40B4-BE49-F238E27FC236}">
                    <a16:creationId xmlns:a16="http://schemas.microsoft.com/office/drawing/2014/main" id="{D5DA1AFA-AE4A-4349-A6D2-905860CA94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88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21"/>
              <a:stretch/>
            </p:blipFill>
            <p:spPr>
              <a:xfrm>
                <a:off x="917471" y="0"/>
                <a:ext cx="2999633" cy="3867615"/>
              </a:xfrm>
              <a:prstGeom prst="rect">
                <a:avLst/>
              </a:prstGeom>
            </p:spPr>
          </p:pic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AB8767A2-37E0-4F2F-9123-AC6EE4C63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00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4231" y="80615"/>
                <a:ext cx="1066654" cy="2786124"/>
              </a:xfrm>
              <a:prstGeom prst="rect">
                <a:avLst/>
              </a:prstGeom>
            </p:spPr>
          </p:pic>
        </p:grp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DE39111D-9F0F-4834-B0E7-18B97B63176B}"/>
                </a:ext>
              </a:extLst>
            </p:cNvPr>
            <p:cNvCxnSpPr/>
            <p:nvPr/>
          </p:nvCxnSpPr>
          <p:spPr>
            <a:xfrm>
              <a:off x="2337558" y="206765"/>
              <a:ext cx="0" cy="782839"/>
            </a:xfrm>
            <a:prstGeom prst="line">
              <a:avLst/>
            </a:prstGeom>
            <a:ln w="25400">
              <a:solidFill>
                <a:srgbClr val="FF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FA41A1D-1A6D-4159-A7E2-74DB1BC57C7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>
              <a:off x="2337558" y="1642715"/>
              <a:ext cx="9452" cy="1224024"/>
            </a:xfrm>
            <a:prstGeom prst="line">
              <a:avLst/>
            </a:prstGeom>
            <a:ln w="25400">
              <a:solidFill>
                <a:srgbClr val="FFFE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4C4575-3A5D-4E24-B773-19C3C945EE7D}"/>
              </a:ext>
            </a:extLst>
          </p:cNvPr>
          <p:cNvSpPr txBox="1"/>
          <p:nvPr/>
        </p:nvSpPr>
        <p:spPr>
          <a:xfrm>
            <a:off x="7276079" y="674623"/>
            <a:ext cx="353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HISTÓRIA</a:t>
            </a:r>
          </a:p>
        </p:txBody>
      </p:sp>
      <p:pic>
        <p:nvPicPr>
          <p:cNvPr id="10" name="Imagem 9" descr="Uma imagem contendo traçado, mesa&#10;&#10;Descrição gerada automaticamente">
            <a:extLst>
              <a:ext uri="{FF2B5EF4-FFF2-40B4-BE49-F238E27FC236}">
                <a16:creationId xmlns:a16="http://schemas.microsoft.com/office/drawing/2014/main" id="{F19ABC96-6FC9-464F-9F69-C35D44A670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"/>
          <a:stretch/>
        </p:blipFill>
        <p:spPr>
          <a:xfrm flipH="1">
            <a:off x="4496592" y="3657301"/>
            <a:ext cx="2329111" cy="325529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B18B09-3E99-4C92-9A67-DCEB3EA9A59E}"/>
              </a:ext>
            </a:extLst>
          </p:cNvPr>
          <p:cNvSpPr txBox="1"/>
          <p:nvPr/>
        </p:nvSpPr>
        <p:spPr>
          <a:xfrm>
            <a:off x="3658187" y="3079489"/>
            <a:ext cx="1676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Século I</a:t>
            </a:r>
          </a:p>
        </p:txBody>
      </p:sp>
      <p:pic>
        <p:nvPicPr>
          <p:cNvPr id="15" name="Imagem 1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90661A7-F1FB-45A7-B846-0E5F681529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2" b="4727"/>
          <a:stretch/>
        </p:blipFill>
        <p:spPr>
          <a:xfrm>
            <a:off x="7639704" y="3549424"/>
            <a:ext cx="3634824" cy="331174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8D5FB6-F34F-408A-B691-4AEBBF2B381C}"/>
              </a:ext>
            </a:extLst>
          </p:cNvPr>
          <p:cNvSpPr txBox="1"/>
          <p:nvPr/>
        </p:nvSpPr>
        <p:spPr>
          <a:xfrm>
            <a:off x="8321667" y="3021408"/>
            <a:ext cx="227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Século XIX</a:t>
            </a:r>
          </a:p>
        </p:txBody>
      </p:sp>
    </p:spTree>
    <p:extLst>
      <p:ext uri="{BB962C8B-B14F-4D97-AF65-F5344CB8AC3E}">
        <p14:creationId xmlns:p14="http://schemas.microsoft.com/office/powerpoint/2010/main" val="558866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6B2B215-73A6-460C-85D6-16CC3ABC2605}"/>
              </a:ext>
            </a:extLst>
          </p:cNvPr>
          <p:cNvSpPr txBox="1"/>
          <p:nvPr/>
        </p:nvSpPr>
        <p:spPr>
          <a:xfrm>
            <a:off x="3544188" y="628027"/>
            <a:ext cx="510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CONTEXTUALIZAÇÃO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68B7FD1-A682-457A-905E-58CEDF0E383E}"/>
              </a:ext>
            </a:extLst>
          </p:cNvPr>
          <p:cNvSpPr txBox="1"/>
          <p:nvPr/>
        </p:nvSpPr>
        <p:spPr>
          <a:xfrm>
            <a:off x="1185163" y="4622083"/>
            <a:ext cx="250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" panose="020B0502040204020203" pitchFamily="34" charset="0"/>
              </a:rPr>
              <a:t>Aumento do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ahnschrift SemiBold" panose="020B0502040204020203" pitchFamily="34" charset="0"/>
            </a:endParaRP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E570094-1D87-4CC7-B3AD-27A5DACD5FC9}"/>
              </a:ext>
            </a:extLst>
          </p:cNvPr>
          <p:cNvGrpSpPr/>
          <p:nvPr/>
        </p:nvGrpSpPr>
        <p:grpSpPr>
          <a:xfrm>
            <a:off x="1839563" y="2935509"/>
            <a:ext cx="1192352" cy="1129685"/>
            <a:chOff x="5151994" y="4484294"/>
            <a:chExt cx="1192352" cy="1129685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F213226E-AEDF-424C-8D34-276310894756}"/>
                </a:ext>
              </a:extLst>
            </p:cNvPr>
            <p:cNvSpPr/>
            <p:nvPr/>
          </p:nvSpPr>
          <p:spPr>
            <a:xfrm>
              <a:off x="5151994" y="4484294"/>
              <a:ext cx="1192352" cy="112968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3" name="Seta: para Baixo 142">
              <a:extLst>
                <a:ext uri="{FF2B5EF4-FFF2-40B4-BE49-F238E27FC236}">
                  <a16:creationId xmlns:a16="http://schemas.microsoft.com/office/drawing/2014/main" id="{2B1E2B4D-1E37-454B-9A84-1889BDAE0801}"/>
                </a:ext>
              </a:extLst>
            </p:cNvPr>
            <p:cNvSpPr/>
            <p:nvPr/>
          </p:nvSpPr>
          <p:spPr>
            <a:xfrm flipV="1">
              <a:off x="5419473" y="4743450"/>
              <a:ext cx="657393" cy="87052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62CF2157-CDE2-49A4-9FA7-0E30FE128658}"/>
              </a:ext>
            </a:extLst>
          </p:cNvPr>
          <p:cNvGrpSpPr/>
          <p:nvPr/>
        </p:nvGrpSpPr>
        <p:grpSpPr>
          <a:xfrm>
            <a:off x="5649158" y="2935509"/>
            <a:ext cx="1192352" cy="1129685"/>
            <a:chOff x="8266511" y="4484293"/>
            <a:chExt cx="1192352" cy="1129685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E8776720-67D4-4878-940A-8091FB265439}"/>
                </a:ext>
              </a:extLst>
            </p:cNvPr>
            <p:cNvSpPr/>
            <p:nvPr/>
          </p:nvSpPr>
          <p:spPr>
            <a:xfrm>
              <a:off x="8266511" y="4484293"/>
              <a:ext cx="1192352" cy="112968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sultado de imagem para feet with wings simbolo">
              <a:extLst>
                <a:ext uri="{FF2B5EF4-FFF2-40B4-BE49-F238E27FC236}">
                  <a16:creationId xmlns:a16="http://schemas.microsoft.com/office/drawing/2014/main" id="{C5CE47A8-07D7-4FE5-97AB-61D027DFC7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667" b="84889" l="17778" r="82889">
                          <a14:foregroundMark x1="24889" y1="84889" x2="24889" y2="84889"/>
                          <a14:foregroundMark x1="17778" y1="81333" x2="17778" y2="81333"/>
                          <a14:foregroundMark x1="79778" y1="21778" x2="79778" y2="21778"/>
                          <a14:foregroundMark x1="83111" y1="15778" x2="83111" y2="15778"/>
                          <a14:foregroundMark x1="81778" y1="12667" x2="81778" y2="12667"/>
                        </a14:backgroundRemoval>
                      </a14:imgEffect>
                      <a14:imgEffect>
                        <a14:colorTemperature colorTemp="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52" t="10444" r="12219" b="11111"/>
            <a:stretch/>
          </p:blipFill>
          <p:spPr bwMode="auto">
            <a:xfrm>
              <a:off x="8393159" y="4573794"/>
              <a:ext cx="903240" cy="95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CC9C0282-E40A-4697-B335-80AB7DADC738}"/>
              </a:ext>
            </a:extLst>
          </p:cNvPr>
          <p:cNvGrpSpPr/>
          <p:nvPr/>
        </p:nvGrpSpPr>
        <p:grpSpPr>
          <a:xfrm>
            <a:off x="9487285" y="2922382"/>
            <a:ext cx="1192352" cy="1155938"/>
            <a:chOff x="10673718" y="4534782"/>
            <a:chExt cx="1192352" cy="11559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72DAEEB5-CC18-4FA2-AFDD-42C30E39A7D9}"/>
                </a:ext>
              </a:extLst>
            </p:cNvPr>
            <p:cNvSpPr/>
            <p:nvPr/>
          </p:nvSpPr>
          <p:spPr>
            <a:xfrm>
              <a:off x="10673718" y="4561035"/>
              <a:ext cx="1192352" cy="112968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Resultado de imagem para coin symbol">
              <a:extLst>
                <a:ext uri="{FF2B5EF4-FFF2-40B4-BE49-F238E27FC236}">
                  <a16:creationId xmlns:a16="http://schemas.microsoft.com/office/drawing/2014/main" id="{F4A94D50-021A-4C1D-9623-B46C8CB2A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38" t="76354" r="13376" b="10219"/>
            <a:stretch/>
          </p:blipFill>
          <p:spPr bwMode="auto">
            <a:xfrm>
              <a:off x="10984144" y="4534782"/>
              <a:ext cx="571500" cy="1129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58D8DA1C-2079-4959-8490-3ACE9BBDBDCD}"/>
              </a:ext>
            </a:extLst>
          </p:cNvPr>
          <p:cNvSpPr txBox="1"/>
          <p:nvPr/>
        </p:nvSpPr>
        <p:spPr>
          <a:xfrm>
            <a:off x="5364209" y="4755937"/>
            <a:ext cx="176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" panose="020B0502040204020203" pitchFamily="34" charset="0"/>
              </a:rPr>
              <a:t>Praticidade</a:t>
            </a:r>
            <a:endParaRPr lang="pt-BR" dirty="0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33637BC2-05A7-42CA-9962-5263132642CB}"/>
              </a:ext>
            </a:extLst>
          </p:cNvPr>
          <p:cNvSpPr txBox="1"/>
          <p:nvPr/>
        </p:nvSpPr>
        <p:spPr>
          <a:xfrm>
            <a:off x="9303992" y="4745193"/>
            <a:ext cx="155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" panose="020B0502040204020203" pitchFamily="34" charset="0"/>
              </a:rPr>
              <a:t>Lucro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39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44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65F69BC-AA73-48B9-AF38-4D546B8990A7}"/>
              </a:ext>
            </a:extLst>
          </p:cNvPr>
          <p:cNvGrpSpPr/>
          <p:nvPr/>
        </p:nvGrpSpPr>
        <p:grpSpPr>
          <a:xfrm>
            <a:off x="0" y="362857"/>
            <a:ext cx="12192000" cy="6858000"/>
            <a:chOff x="0" y="362857"/>
            <a:chExt cx="12192000" cy="6858000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6C912735-3BDA-4D19-AB64-D9E7393EC0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6433597"/>
                </p:ext>
              </p:extLst>
            </p:nvPr>
          </p:nvGraphicFramePr>
          <p:xfrm>
            <a:off x="0" y="362857"/>
            <a:ext cx="12192000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Zoom de Slide 7">
                  <a:extLst>
                    <a:ext uri="{FF2B5EF4-FFF2-40B4-BE49-F238E27FC236}">
                      <a16:creationId xmlns:a16="http://schemas.microsoft.com/office/drawing/2014/main" id="{C6905B78-EE67-426C-B816-1DAA0978A89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51702197"/>
                    </p:ext>
                  </p:extLst>
                </p:nvPr>
              </p:nvGraphicFramePr>
              <p:xfrm>
                <a:off x="6527723" y="2131982"/>
                <a:ext cx="699342" cy="699342"/>
              </p:xfrm>
              <a:graphic>
                <a:graphicData uri="http://schemas.microsoft.com/office/powerpoint/2016/slidezoom">
                  <pslz:sldZm>
                    <pslz:sldZmObj sldId="260" cId="2592146605">
                      <pslz:zmPr id="{3B061F60-3817-4B14-9F74-BCDFA5C414A2}" imageType="cover" transitionDur="500">
                        <p166:blipFill xmlns:p166="http://schemas.microsoft.com/office/powerpoint/2016/6/main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4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699342" cy="699342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Zoom de Slide 7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C6905B78-EE67-426C-B816-1DAA0978A89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7723" y="2131982"/>
                  <a:ext cx="699342" cy="699342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0" name="Zoom de Slide 9">
                  <a:extLst>
                    <a:ext uri="{FF2B5EF4-FFF2-40B4-BE49-F238E27FC236}">
                      <a16:creationId xmlns:a16="http://schemas.microsoft.com/office/drawing/2014/main" id="{E5AB102B-FC3E-427D-A0C3-A3716C330BC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74014270"/>
                    </p:ext>
                  </p:extLst>
                </p:nvPr>
              </p:nvGraphicFramePr>
              <p:xfrm>
                <a:off x="7227065" y="4917644"/>
                <a:ext cx="857250" cy="857250"/>
              </p:xfrm>
              <a:graphic>
                <a:graphicData uri="http://schemas.microsoft.com/office/powerpoint/2016/slidezoom">
                  <pslz:sldZm>
                    <pslz:sldZmObj sldId="261" cId="1684671906">
                      <pslz:zmPr id="{6A61CF12-06B5-4964-9063-90BEBD8DB762}" imageType="cover" transitionDur="500">
                        <p166:blipFill xmlns:p166="http://schemas.microsoft.com/office/powerpoint/2016/6/main"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9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857250" cy="85725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0" name="Zoom de Slide 9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E5AB102B-FC3E-427D-A0C3-A3716C330BC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7065" y="4917644"/>
                  <a:ext cx="857250" cy="85725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Zoom de Slide 11">
                  <a:extLst>
                    <a:ext uri="{FF2B5EF4-FFF2-40B4-BE49-F238E27FC236}">
                      <a16:creationId xmlns:a16="http://schemas.microsoft.com/office/drawing/2014/main" id="{789453F4-EBBA-4A4D-AC19-30370F6D19C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88468586"/>
                    </p:ext>
                  </p:extLst>
                </p:nvPr>
              </p:nvGraphicFramePr>
              <p:xfrm>
                <a:off x="4099655" y="3855865"/>
                <a:ext cx="578930" cy="578930"/>
              </p:xfrm>
              <a:graphic>
                <a:graphicData uri="http://schemas.microsoft.com/office/powerpoint/2016/slidezoom">
                  <pslz:sldZm>
                    <pslz:sldZmObj sldId="262" cId="15343779">
                      <pslz:zmPr id="{B64BD660-B5D3-4585-A2C2-EB3DADEE1CB9}" returnToParent="0" imageType="cover" transitionDur="1000">
                        <p166:blipFill xmlns:p166="http://schemas.microsoft.com/office/powerpoint/2016/6/main"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4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578930" cy="57893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2" name="Zoom de Slide 11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789453F4-EBBA-4A4D-AC19-30370F6D19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9655" y="3855865"/>
                  <a:ext cx="578930" cy="57893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2F65D5-3E54-4924-9FBF-FAC864FBC554}"/>
              </a:ext>
            </a:extLst>
          </p:cNvPr>
          <p:cNvSpPr txBox="1"/>
          <p:nvPr/>
        </p:nvSpPr>
        <p:spPr>
          <a:xfrm>
            <a:off x="234931" y="255655"/>
            <a:ext cx="323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PESQUISA</a:t>
            </a:r>
          </a:p>
        </p:txBody>
      </p:sp>
    </p:spTree>
    <p:extLst>
      <p:ext uri="{BB962C8B-B14F-4D97-AF65-F5344CB8AC3E}">
        <p14:creationId xmlns:p14="http://schemas.microsoft.com/office/powerpoint/2010/main" val="28896703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0CFE-0C03-4E3E-843F-16FD6430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Forma de pagamento: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6E589CAD-F2A8-40F0-AC0B-EB5D2B3B5B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154" y="1653295"/>
          <a:ext cx="10817646" cy="483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Resultado de imagem para Cartão desenho">
            <a:extLst>
              <a:ext uri="{FF2B5EF4-FFF2-40B4-BE49-F238E27FC236}">
                <a16:creationId xmlns:a16="http://schemas.microsoft.com/office/drawing/2014/main" id="{6FA0B33A-B52D-49E9-854A-AF7FEBC90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6" y="258495"/>
            <a:ext cx="1277957" cy="12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ibido dinheiro">
            <a:extLst>
              <a:ext uri="{FF2B5EF4-FFF2-40B4-BE49-F238E27FC236}">
                <a16:creationId xmlns:a16="http://schemas.microsoft.com/office/drawing/2014/main" id="{D373DBED-BC1B-439F-979A-94C81D52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25" y="240784"/>
            <a:ext cx="1455741" cy="153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6FB1-EAC4-4FC0-96CA-3E27EB2B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Falta de interesse:</a:t>
            </a:r>
          </a:p>
        </p:txBody>
      </p:sp>
      <p:pic>
        <p:nvPicPr>
          <p:cNvPr id="2050" name="Picture 2" descr="Resultado de imagem para marmita">
            <a:extLst>
              <a:ext uri="{FF2B5EF4-FFF2-40B4-BE49-F238E27FC236}">
                <a16:creationId xmlns:a16="http://schemas.microsoft.com/office/drawing/2014/main" id="{0CA81BDE-79E6-4D3B-A773-71CFB110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5" y="2609533"/>
            <a:ext cx="3758417" cy="281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953F9D-3A52-48FD-A4CF-046CE5092213}"/>
              </a:ext>
            </a:extLst>
          </p:cNvPr>
          <p:cNvSpPr txBox="1"/>
          <p:nvPr/>
        </p:nvSpPr>
        <p:spPr>
          <a:xfrm>
            <a:off x="6096000" y="797073"/>
            <a:ext cx="571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Ou não possuir o produto de interesse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D7001D-12A0-4B91-8CD2-13C5F65CDFB6}"/>
              </a:ext>
            </a:extLst>
          </p:cNvPr>
          <p:cNvSpPr txBox="1"/>
          <p:nvPr/>
        </p:nvSpPr>
        <p:spPr>
          <a:xfrm>
            <a:off x="1008639" y="2159465"/>
            <a:ext cx="430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Muitos trazerem algo de casa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D31EE74-A31A-4F60-B71F-CADC2BC2A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487356"/>
              </p:ext>
            </p:extLst>
          </p:nvPr>
        </p:nvGraphicFramePr>
        <p:xfrm>
          <a:off x="4209144" y="1245671"/>
          <a:ext cx="8664100" cy="561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46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confused guy cartoon">
            <a:extLst>
              <a:ext uri="{FF2B5EF4-FFF2-40B4-BE49-F238E27FC236}">
                <a16:creationId xmlns:a16="http://schemas.microsoft.com/office/drawing/2014/main" id="{983924F0-153D-4826-93A3-63C33FF71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928" l="9904" r="89936">
                        <a14:foregroundMark x1="43450" y1="82494" x2="43450" y2="82494"/>
                        <a14:foregroundMark x1="41214" y1="83693" x2="44888" y2="58034"/>
                        <a14:foregroundMark x1="45687" y1="84892" x2="46326" y2="47002"/>
                        <a14:foregroundMark x1="37061" y1="45803" x2="35463" y2="57794"/>
                        <a14:foregroundMark x1="35463" y1="57794" x2="30032" y2="55396"/>
                        <a14:foregroundMark x1="30351" y1="58273" x2="34824" y2="71223"/>
                        <a14:foregroundMark x1="34824" y1="71223" x2="40096" y2="64029"/>
                        <a14:foregroundMark x1="40096" y1="87770" x2="56390" y2="88969"/>
                        <a14:foregroundMark x1="56390" y1="88969" x2="60064" y2="86811"/>
                        <a14:foregroundMark x1="56390" y1="87530" x2="56550" y2="59472"/>
                        <a14:foregroundMark x1="56550" y1="59472" x2="59425" y2="47962"/>
                        <a14:foregroundMark x1="59425" y1="47962" x2="65655" y2="56835"/>
                        <a14:foregroundMark x1="65655" y1="56835" x2="66613" y2="69065"/>
                        <a14:foregroundMark x1="66613" y1="69065" x2="60543" y2="65228"/>
                        <a14:foregroundMark x1="41054" y1="23501" x2="41054" y2="23501"/>
                        <a14:foregroundMark x1="41534" y1="26619" x2="41534" y2="26619"/>
                        <a14:foregroundMark x1="60224" y1="12470" x2="60224" y2="12470"/>
                        <a14:foregroundMark x1="61661" y1="9353" x2="61661" y2="93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05" r="16301"/>
          <a:stretch/>
        </p:blipFill>
        <p:spPr bwMode="auto">
          <a:xfrm>
            <a:off x="3816626" y="1202344"/>
            <a:ext cx="4532244" cy="44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m para dislike">
            <a:extLst>
              <a:ext uri="{FF2B5EF4-FFF2-40B4-BE49-F238E27FC236}">
                <a16:creationId xmlns:a16="http://schemas.microsoft.com/office/drawing/2014/main" id="{03E9318A-CDBE-4DEB-88D0-6B7A3FDA0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2" t="29503" r="8931" b="19814"/>
          <a:stretch/>
        </p:blipFill>
        <p:spPr bwMode="auto">
          <a:xfrm>
            <a:off x="9379630" y="2912164"/>
            <a:ext cx="1975182" cy="187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Uma imagem contendo relógio, placar, desenho&#10;&#10;Descrição gerada automaticamente">
            <a:extLst>
              <a:ext uri="{FF2B5EF4-FFF2-40B4-BE49-F238E27FC236}">
                <a16:creationId xmlns:a16="http://schemas.microsoft.com/office/drawing/2014/main" id="{2C386311-FC9D-4D23-B28A-F9E252BD0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9" y="2494722"/>
            <a:ext cx="2295937" cy="229593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5B52B2-D366-496A-9DE3-A10232370839}"/>
              </a:ext>
            </a:extLst>
          </p:cNvPr>
          <p:cNvSpPr txBox="1"/>
          <p:nvPr/>
        </p:nvSpPr>
        <p:spPr>
          <a:xfrm>
            <a:off x="2279374" y="347869"/>
            <a:ext cx="7633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FALTA DE  PRODUTO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9D3E5B-6F9F-484B-B58C-8A84854AEA0E}"/>
              </a:ext>
            </a:extLst>
          </p:cNvPr>
          <p:cNvSpPr txBox="1"/>
          <p:nvPr/>
        </p:nvSpPr>
        <p:spPr>
          <a:xfrm>
            <a:off x="805070" y="4790659"/>
            <a:ext cx="147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Não comer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4FA1ED-56AD-4AB0-9CED-E935C783F4A6}"/>
              </a:ext>
            </a:extLst>
          </p:cNvPr>
          <p:cNvSpPr txBox="1"/>
          <p:nvPr/>
        </p:nvSpPr>
        <p:spPr>
          <a:xfrm>
            <a:off x="9411748" y="4790659"/>
            <a:ext cx="197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Sem preferência</a:t>
            </a:r>
          </a:p>
        </p:txBody>
      </p:sp>
    </p:spTree>
    <p:extLst>
      <p:ext uri="{BB962C8B-B14F-4D97-AF65-F5344CB8AC3E}">
        <p14:creationId xmlns:p14="http://schemas.microsoft.com/office/powerpoint/2010/main" val="153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1B9327-110F-4BBA-8E60-189DBF6494FB}"/>
              </a:ext>
            </a:extLst>
          </p:cNvPr>
          <p:cNvSpPr txBox="1"/>
          <p:nvPr/>
        </p:nvSpPr>
        <p:spPr>
          <a:xfrm>
            <a:off x="4616101" y="484154"/>
            <a:ext cx="295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SOLUÇÃO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4B442D-14A4-4986-8F45-6955238D9C78}"/>
              </a:ext>
            </a:extLst>
          </p:cNvPr>
          <p:cNvSpPr txBox="1"/>
          <p:nvPr/>
        </p:nvSpPr>
        <p:spPr>
          <a:xfrm>
            <a:off x="1515643" y="2654116"/>
            <a:ext cx="176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ANÁLISE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FF6C5F-9F2C-42D3-B83D-D1293194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5" r="31357"/>
          <a:stretch/>
        </p:blipFill>
        <p:spPr>
          <a:xfrm flipH="1">
            <a:off x="4777934" y="3576624"/>
            <a:ext cx="2047460" cy="2577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155299-8674-4F31-84F6-3723E2A02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r="84483"/>
          <a:stretch/>
        </p:blipFill>
        <p:spPr>
          <a:xfrm flipH="1">
            <a:off x="7219346" y="3576624"/>
            <a:ext cx="983973" cy="2577158"/>
          </a:xfrm>
          <a:prstGeom prst="rect">
            <a:avLst/>
          </a:prstGeom>
        </p:spPr>
      </p:pic>
      <p:pic>
        <p:nvPicPr>
          <p:cNvPr id="4100" name="Picture 4" descr="Resultado de imagem para analisis illustration">
            <a:extLst>
              <a:ext uri="{FF2B5EF4-FFF2-40B4-BE49-F238E27FC236}">
                <a16:creationId xmlns:a16="http://schemas.microsoft.com/office/drawing/2014/main" id="{C8220609-FBE7-409D-B77B-B8CC89FE1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9"/>
          <a:stretch/>
        </p:blipFill>
        <p:spPr bwMode="auto">
          <a:xfrm>
            <a:off x="592892" y="3848787"/>
            <a:ext cx="3436211" cy="243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DCD0847B-D0F1-47A5-B91C-3CB72E0C4C5F}"/>
              </a:ext>
            </a:extLst>
          </p:cNvPr>
          <p:cNvGrpSpPr/>
          <p:nvPr/>
        </p:nvGrpSpPr>
        <p:grpSpPr>
          <a:xfrm>
            <a:off x="9591261" y="4655895"/>
            <a:ext cx="2029388" cy="1497887"/>
            <a:chOff x="9591261" y="4655895"/>
            <a:chExt cx="2029388" cy="1497887"/>
          </a:xfrm>
        </p:grpSpPr>
        <p:pic>
          <p:nvPicPr>
            <p:cNvPr id="11" name="Picture 6" descr="Resultado de imagem para food illustration">
              <a:extLst>
                <a:ext uri="{FF2B5EF4-FFF2-40B4-BE49-F238E27FC236}">
                  <a16:creationId xmlns:a16="http://schemas.microsoft.com/office/drawing/2014/main" id="{BD430CE1-2244-4CED-AE84-923F0128D1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034" b="92991" l="10000" r="90000">
                          <a14:foregroundMark x1="19878" y1="12137" x2="30122" y2="24274"/>
                          <a14:foregroundMark x1="30122" y1="24274" x2="30366" y2="15385"/>
                          <a14:foregroundMark x1="30366" y1="15385" x2="28659" y2="11795"/>
                          <a14:foregroundMark x1="50366" y1="8547" x2="50366" y2="8547"/>
                          <a14:foregroundMark x1="69878" y1="11111" x2="73293" y2="19487"/>
                          <a14:foregroundMark x1="73293" y1="19487" x2="78415" y2="25983"/>
                          <a14:foregroundMark x1="76829" y1="23590" x2="75732" y2="16068"/>
                          <a14:foregroundMark x1="73415" y1="42222" x2="70488" y2="50256"/>
                          <a14:foregroundMark x1="70488" y1="50256" x2="72927" y2="58632"/>
                          <a14:foregroundMark x1="72927" y1="58632" x2="78780" y2="55726"/>
                          <a14:foregroundMark x1="78780" y1="55726" x2="78659" y2="46838"/>
                          <a14:foregroundMark x1="78659" y1="46838" x2="74146" y2="41709"/>
                          <a14:foregroundMark x1="50976" y1="57265" x2="45854" y2="52479"/>
                          <a14:foregroundMark x1="45854" y1="52479" x2="47317" y2="43761"/>
                          <a14:foregroundMark x1="47317" y1="43761" x2="53537" y2="42393"/>
                          <a14:foregroundMark x1="53537" y1="42393" x2="56098" y2="50940"/>
                          <a14:foregroundMark x1="56098" y1="50940" x2="51585" y2="56923"/>
                          <a14:foregroundMark x1="51585" y1="56923" x2="51585" y2="56923"/>
                          <a14:foregroundMark x1="25854" y1="46838" x2="28171" y2="41026"/>
                          <a14:foregroundMark x1="25122" y1="42051" x2="25122" y2="42051"/>
                          <a14:foregroundMark x1="22073" y1="40000" x2="22195" y2="43761"/>
                          <a14:foregroundMark x1="21829" y1="46325" x2="25610" y2="53162"/>
                          <a14:foregroundMark x1="25610" y1="53162" x2="25732" y2="54872"/>
                          <a14:foregroundMark x1="26341" y1="52308" x2="29268" y2="44103"/>
                          <a14:foregroundMark x1="29268" y1="44103" x2="29268" y2="43761"/>
                          <a14:foregroundMark x1="25610" y1="55556" x2="25732" y2="60171"/>
                          <a14:foregroundMark x1="23659" y1="60171" x2="27439" y2="60171"/>
                          <a14:foregroundMark x1="27317" y1="51624" x2="29512" y2="43248"/>
                          <a14:foregroundMark x1="29512" y1="43248" x2="29390" y2="40000"/>
                          <a14:foregroundMark x1="23049" y1="92308" x2="30366" y2="74530"/>
                          <a14:foregroundMark x1="21585" y1="77778" x2="28902" y2="78120"/>
                          <a14:foregroundMark x1="20732" y1="77949" x2="20732" y2="77949"/>
                          <a14:foregroundMark x1="30244" y1="78120" x2="30244" y2="78120"/>
                          <a14:foregroundMark x1="30610" y1="77778" x2="29634" y2="87009"/>
                          <a14:foregroundMark x1="29634" y1="87009" x2="24512" y2="92650"/>
                          <a14:foregroundMark x1="24512" y1="92650" x2="22073" y2="89402"/>
                          <a14:foregroundMark x1="22317" y1="92650" x2="28659" y2="92137"/>
                          <a14:foregroundMark x1="28659" y1="92137" x2="29268" y2="91624"/>
                          <a14:foregroundMark x1="21951" y1="90940" x2="22073" y2="92991"/>
                          <a14:foregroundMark x1="21707" y1="91453" x2="21463" y2="92479"/>
                          <a14:foregroundMark x1="28659" y1="92821" x2="31585" y2="79145"/>
                          <a14:foregroundMark x1="43902" y1="73333" x2="50244" y2="73846"/>
                          <a14:foregroundMark x1="50244" y1="73846" x2="52561" y2="82564"/>
                          <a14:foregroundMark x1="52561" y1="82564" x2="49756" y2="90427"/>
                          <a14:foregroundMark x1="49756" y1="90427" x2="44634" y2="73846"/>
                          <a14:foregroundMark x1="69390" y1="78120" x2="74756" y2="72821"/>
                          <a14:foregroundMark x1="74756" y1="72821" x2="79146" y2="78974"/>
                          <a14:foregroundMark x1="79146" y1="78974" x2="77683" y2="88034"/>
                          <a14:foregroundMark x1="77683" y1="88034" x2="71951" y2="91966"/>
                          <a14:foregroundMark x1="71951" y1="91966" x2="70488" y2="76752"/>
                          <a14:foregroundMark x1="75366" y1="83761" x2="74756" y2="806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27" t="69274" r="17130" b="6131"/>
            <a:stretch/>
          </p:blipFill>
          <p:spPr bwMode="auto">
            <a:xfrm>
              <a:off x="10530358" y="4655895"/>
              <a:ext cx="1090291" cy="11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Resultado de imagem para food illustration">
              <a:extLst>
                <a:ext uri="{FF2B5EF4-FFF2-40B4-BE49-F238E27FC236}">
                  <a16:creationId xmlns:a16="http://schemas.microsoft.com/office/drawing/2014/main" id="{7893E646-A06D-41E3-AC4F-FF447BE4E2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034" b="92991" l="10000" r="90000">
                          <a14:foregroundMark x1="19878" y1="12137" x2="30122" y2="24274"/>
                          <a14:foregroundMark x1="30122" y1="24274" x2="30366" y2="15385"/>
                          <a14:foregroundMark x1="30366" y1="15385" x2="28659" y2="11795"/>
                          <a14:foregroundMark x1="50366" y1="8547" x2="50366" y2="8547"/>
                          <a14:foregroundMark x1="69878" y1="11111" x2="73293" y2="19487"/>
                          <a14:foregroundMark x1="73293" y1="19487" x2="78415" y2="25983"/>
                          <a14:foregroundMark x1="76829" y1="23590" x2="75732" y2="16068"/>
                          <a14:foregroundMark x1="73415" y1="42222" x2="70488" y2="50256"/>
                          <a14:foregroundMark x1="70488" y1="50256" x2="72927" y2="58632"/>
                          <a14:foregroundMark x1="72927" y1="58632" x2="78780" y2="55726"/>
                          <a14:foregroundMark x1="78780" y1="55726" x2="78659" y2="46838"/>
                          <a14:foregroundMark x1="78659" y1="46838" x2="74146" y2="41709"/>
                          <a14:foregroundMark x1="50976" y1="57265" x2="45854" y2="52479"/>
                          <a14:foregroundMark x1="45854" y1="52479" x2="47317" y2="43761"/>
                          <a14:foregroundMark x1="47317" y1="43761" x2="53537" y2="42393"/>
                          <a14:foregroundMark x1="53537" y1="42393" x2="56098" y2="50940"/>
                          <a14:foregroundMark x1="56098" y1="50940" x2="51585" y2="56923"/>
                          <a14:foregroundMark x1="51585" y1="56923" x2="51585" y2="56923"/>
                          <a14:foregroundMark x1="25854" y1="46838" x2="28171" y2="41026"/>
                          <a14:foregroundMark x1="25122" y1="42051" x2="25122" y2="42051"/>
                          <a14:foregroundMark x1="22073" y1="40000" x2="22195" y2="43761"/>
                          <a14:foregroundMark x1="21829" y1="46325" x2="25610" y2="53162"/>
                          <a14:foregroundMark x1="25610" y1="53162" x2="25732" y2="54872"/>
                          <a14:foregroundMark x1="26341" y1="52308" x2="29268" y2="44103"/>
                          <a14:foregroundMark x1="29268" y1="44103" x2="29268" y2="43761"/>
                          <a14:foregroundMark x1="25610" y1="55556" x2="25732" y2="60171"/>
                          <a14:foregroundMark x1="23659" y1="60171" x2="27439" y2="60171"/>
                          <a14:foregroundMark x1="27317" y1="51624" x2="29512" y2="43248"/>
                          <a14:foregroundMark x1="29512" y1="43248" x2="29390" y2="40000"/>
                          <a14:foregroundMark x1="23049" y1="92308" x2="30366" y2="74530"/>
                          <a14:foregroundMark x1="21585" y1="77778" x2="28902" y2="78120"/>
                          <a14:foregroundMark x1="20732" y1="77949" x2="20732" y2="77949"/>
                          <a14:foregroundMark x1="30244" y1="78120" x2="30244" y2="78120"/>
                          <a14:foregroundMark x1="30610" y1="77778" x2="29634" y2="87009"/>
                          <a14:foregroundMark x1="29634" y1="87009" x2="24512" y2="92650"/>
                          <a14:foregroundMark x1="24512" y1="92650" x2="22073" y2="89402"/>
                          <a14:foregroundMark x1="22317" y1="92650" x2="28659" y2="92137"/>
                          <a14:foregroundMark x1="28659" y1="92137" x2="29268" y2="91624"/>
                          <a14:foregroundMark x1="21951" y1="90940" x2="22073" y2="92991"/>
                          <a14:foregroundMark x1="21707" y1="91453" x2="21463" y2="92479"/>
                          <a14:foregroundMark x1="28659" y1="92821" x2="31585" y2="79145"/>
                          <a14:foregroundMark x1="43902" y1="73333" x2="50244" y2="73846"/>
                          <a14:foregroundMark x1="50244" y1="73846" x2="52561" y2="82564"/>
                          <a14:foregroundMark x1="52561" y1="82564" x2="49756" y2="90427"/>
                          <a14:foregroundMark x1="49756" y1="90427" x2="44634" y2="73846"/>
                          <a14:foregroundMark x1="69390" y1="78120" x2="74756" y2="72821"/>
                          <a14:foregroundMark x1="74756" y1="72821" x2="79146" y2="78974"/>
                          <a14:foregroundMark x1="79146" y1="78974" x2="77683" y2="88034"/>
                          <a14:foregroundMark x1="77683" y1="88034" x2="71951" y2="91966"/>
                          <a14:foregroundMark x1="71951" y1="91966" x2="70488" y2="76752"/>
                          <a14:foregroundMark x1="75366" y1="83761" x2="74756" y2="806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19" t="38584" r="17338" b="38406"/>
            <a:stretch/>
          </p:blipFill>
          <p:spPr bwMode="auto">
            <a:xfrm>
              <a:off x="9591261" y="4730440"/>
              <a:ext cx="1090291" cy="108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Resultado de imagem para food illustration">
              <a:extLst>
                <a:ext uri="{FF2B5EF4-FFF2-40B4-BE49-F238E27FC236}">
                  <a16:creationId xmlns:a16="http://schemas.microsoft.com/office/drawing/2014/main" id="{53392C90-D1FB-47F1-B1BE-CC81314D3B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034" b="92991" l="10000" r="90000">
                          <a14:foregroundMark x1="19878" y1="12137" x2="30122" y2="24274"/>
                          <a14:foregroundMark x1="30122" y1="24274" x2="30366" y2="15385"/>
                          <a14:foregroundMark x1="30366" y1="15385" x2="28659" y2="11795"/>
                          <a14:foregroundMark x1="50366" y1="8547" x2="50366" y2="8547"/>
                          <a14:foregroundMark x1="69878" y1="11111" x2="73293" y2="19487"/>
                          <a14:foregroundMark x1="73293" y1="19487" x2="78415" y2="25983"/>
                          <a14:foregroundMark x1="76829" y1="23590" x2="75732" y2="16068"/>
                          <a14:foregroundMark x1="73415" y1="42222" x2="70488" y2="50256"/>
                          <a14:foregroundMark x1="70488" y1="50256" x2="72927" y2="58632"/>
                          <a14:foregroundMark x1="72927" y1="58632" x2="78780" y2="55726"/>
                          <a14:foregroundMark x1="78780" y1="55726" x2="78659" y2="46838"/>
                          <a14:foregroundMark x1="78659" y1="46838" x2="74146" y2="41709"/>
                          <a14:foregroundMark x1="50976" y1="57265" x2="45854" y2="52479"/>
                          <a14:foregroundMark x1="45854" y1="52479" x2="47317" y2="43761"/>
                          <a14:foregroundMark x1="47317" y1="43761" x2="53537" y2="42393"/>
                          <a14:foregroundMark x1="53537" y1="42393" x2="56098" y2="50940"/>
                          <a14:foregroundMark x1="56098" y1="50940" x2="51585" y2="56923"/>
                          <a14:foregroundMark x1="51585" y1="56923" x2="51585" y2="56923"/>
                          <a14:foregroundMark x1="25854" y1="46838" x2="28171" y2="41026"/>
                          <a14:foregroundMark x1="25122" y1="42051" x2="25122" y2="42051"/>
                          <a14:foregroundMark x1="22073" y1="40000" x2="22195" y2="43761"/>
                          <a14:foregroundMark x1="21829" y1="46325" x2="25610" y2="53162"/>
                          <a14:foregroundMark x1="25610" y1="53162" x2="25732" y2="54872"/>
                          <a14:foregroundMark x1="26341" y1="52308" x2="29268" y2="44103"/>
                          <a14:foregroundMark x1="29268" y1="44103" x2="29268" y2="43761"/>
                          <a14:foregroundMark x1="25610" y1="55556" x2="25732" y2="60171"/>
                          <a14:foregroundMark x1="23659" y1="60171" x2="27439" y2="60171"/>
                          <a14:foregroundMark x1="27317" y1="51624" x2="29512" y2="43248"/>
                          <a14:foregroundMark x1="29512" y1="43248" x2="29390" y2="40000"/>
                          <a14:foregroundMark x1="23049" y1="92308" x2="30366" y2="74530"/>
                          <a14:foregroundMark x1="21585" y1="77778" x2="28902" y2="78120"/>
                          <a14:foregroundMark x1="20732" y1="77949" x2="20732" y2="77949"/>
                          <a14:foregroundMark x1="30244" y1="78120" x2="30244" y2="78120"/>
                          <a14:foregroundMark x1="30610" y1="77778" x2="29634" y2="87009"/>
                          <a14:foregroundMark x1="29634" y1="87009" x2="24512" y2="92650"/>
                          <a14:foregroundMark x1="24512" y1="92650" x2="22073" y2="89402"/>
                          <a14:foregroundMark x1="22317" y1="92650" x2="28659" y2="92137"/>
                          <a14:foregroundMark x1="28659" y1="92137" x2="29268" y2="91624"/>
                          <a14:foregroundMark x1="21951" y1="90940" x2="22073" y2="92991"/>
                          <a14:foregroundMark x1="21707" y1="91453" x2="21463" y2="92479"/>
                          <a14:foregroundMark x1="28659" y1="92821" x2="31585" y2="79145"/>
                          <a14:foregroundMark x1="43902" y1="73333" x2="50244" y2="73846"/>
                          <a14:foregroundMark x1="50244" y1="73846" x2="52561" y2="82564"/>
                          <a14:foregroundMark x1="52561" y1="82564" x2="49756" y2="90427"/>
                          <a14:foregroundMark x1="49756" y1="90427" x2="44634" y2="73846"/>
                          <a14:foregroundMark x1="69390" y1="78120" x2="74756" y2="72821"/>
                          <a14:foregroundMark x1="74756" y1="72821" x2="79146" y2="78974"/>
                          <a14:foregroundMark x1="79146" y1="78974" x2="77683" y2="88034"/>
                          <a14:foregroundMark x1="77683" y1="88034" x2="71951" y2="91966"/>
                          <a14:foregroundMark x1="71951" y1="91966" x2="70488" y2="76752"/>
                          <a14:foregroundMark x1="75366" y1="83761" x2="74756" y2="806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68" t="6242" r="17489" b="70748"/>
            <a:stretch/>
          </p:blipFill>
          <p:spPr bwMode="auto">
            <a:xfrm>
              <a:off x="9985213" y="5071879"/>
              <a:ext cx="1090291" cy="1081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C7B044C-E307-4BD7-BA6D-9B9B1D54105C}"/>
              </a:ext>
            </a:extLst>
          </p:cNvPr>
          <p:cNvCxnSpPr/>
          <p:nvPr/>
        </p:nvCxnSpPr>
        <p:spPr>
          <a:xfrm>
            <a:off x="4029103" y="5412705"/>
            <a:ext cx="49695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D7B58E9-278E-42C3-A2D0-5BEA4C3CC0B3}"/>
              </a:ext>
            </a:extLst>
          </p:cNvPr>
          <p:cNvCxnSpPr/>
          <p:nvPr/>
        </p:nvCxnSpPr>
        <p:spPr>
          <a:xfrm>
            <a:off x="8541026" y="5521888"/>
            <a:ext cx="49695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B82E38-4FF7-4E09-AE86-0D47E3348837}"/>
              </a:ext>
            </a:extLst>
          </p:cNvPr>
          <p:cNvSpPr txBox="1"/>
          <p:nvPr/>
        </p:nvSpPr>
        <p:spPr>
          <a:xfrm>
            <a:off x="4957104" y="2700282"/>
            <a:ext cx="2961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CONTROLE DE ESTOQUE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360B9B-6172-4056-8F20-0C68196CF6BE}"/>
              </a:ext>
            </a:extLst>
          </p:cNvPr>
          <p:cNvSpPr txBox="1"/>
          <p:nvPr/>
        </p:nvSpPr>
        <p:spPr>
          <a:xfrm>
            <a:off x="9591261" y="2763555"/>
            <a:ext cx="18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CONSUMO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4CC7EE7-D24C-43C0-AE6A-B977D7CAFFBF}"/>
              </a:ext>
            </a:extLst>
          </p:cNvPr>
          <p:cNvCxnSpPr/>
          <p:nvPr/>
        </p:nvCxnSpPr>
        <p:spPr>
          <a:xfrm>
            <a:off x="2457142" y="1914098"/>
            <a:ext cx="785703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206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BDF8DB-9ED1-4366-BC76-00471BF4ED06}"/>
              </a:ext>
            </a:extLst>
          </p:cNvPr>
          <p:cNvSpPr txBox="1"/>
          <p:nvPr/>
        </p:nvSpPr>
        <p:spPr>
          <a:xfrm>
            <a:off x="9087428" y="4949282"/>
            <a:ext cx="21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Satisfação do consumidor e empresa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B91BA2B-5B6D-47FA-A4D7-4342E5602F39}"/>
              </a:ext>
            </a:extLst>
          </p:cNvPr>
          <p:cNvSpPr txBox="1"/>
          <p:nvPr/>
        </p:nvSpPr>
        <p:spPr>
          <a:xfrm>
            <a:off x="6706912" y="2077933"/>
            <a:ext cx="219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Leitura dos dados e disponibilidade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2CF1A6-251F-4F03-8A12-0CF4866DA22D}"/>
              </a:ext>
            </a:extLst>
          </p:cNvPr>
          <p:cNvSpPr txBox="1"/>
          <p:nvPr/>
        </p:nvSpPr>
        <p:spPr>
          <a:xfrm>
            <a:off x="4483943" y="5234207"/>
            <a:ext cx="172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Leitura dos sensores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CAE744-52EC-4F81-A5F8-2C1CB1FF7D15}"/>
              </a:ext>
            </a:extLst>
          </p:cNvPr>
          <p:cNvSpPr txBox="1"/>
          <p:nvPr/>
        </p:nvSpPr>
        <p:spPr>
          <a:xfrm>
            <a:off x="1840832" y="1867913"/>
            <a:ext cx="72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</a:p>
        </p:txBody>
      </p:sp>
      <p:pic>
        <p:nvPicPr>
          <p:cNvPr id="1028" name="Picture 4" descr="Resultado de imagem para coin png">
            <a:extLst>
              <a:ext uri="{FF2B5EF4-FFF2-40B4-BE49-F238E27FC236}">
                <a16:creationId xmlns:a16="http://schemas.microsoft.com/office/drawing/2014/main" id="{9E3E5023-40E0-4AD7-B50E-A5E60BF5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4" b="95508" l="10000" r="90000">
                        <a14:foregroundMark x1="23407" y1="50000" x2="33407" y2="30469"/>
                        <a14:foregroundMark x1="23077" y1="47461" x2="33846" y2="18750"/>
                        <a14:foregroundMark x1="33846" y1="18750" x2="44396" y2="7422"/>
                        <a14:foregroundMark x1="44396" y1="7422" x2="50330" y2="3516"/>
                        <a14:foregroundMark x1="50330" y1="3516" x2="56044" y2="4102"/>
                        <a14:foregroundMark x1="56044" y1="4102" x2="61429" y2="8203"/>
                        <a14:foregroundMark x1="61429" y1="8203" x2="73187" y2="33594"/>
                        <a14:foregroundMark x1="73187" y1="33594" x2="75165" y2="54883"/>
                        <a14:foregroundMark x1="75165" y1="54883" x2="67473" y2="85352"/>
                        <a14:foregroundMark x1="67473" y1="85352" x2="62967" y2="92188"/>
                        <a14:foregroundMark x1="62967" y1="92188" x2="57582" y2="95898"/>
                        <a14:foregroundMark x1="57582" y1="95898" x2="44505" y2="95508"/>
                        <a14:foregroundMark x1="44505" y1="95508" x2="33956" y2="84570"/>
                        <a14:foregroundMark x1="33956" y1="84570" x2="27363" y2="67383"/>
                        <a14:foregroundMark x1="27363" y1="67383" x2="25055" y2="57813"/>
                        <a14:foregroundMark x1="25055" y1="57813" x2="25165" y2="42578"/>
                        <a14:foregroundMark x1="59011" y1="11328" x2="52967" y2="5664"/>
                        <a14:foregroundMark x1="52967" y1="5664" x2="50879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27" y="58790"/>
            <a:ext cx="3140801" cy="17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coin png">
            <a:extLst>
              <a:ext uri="{FF2B5EF4-FFF2-40B4-BE49-F238E27FC236}">
                <a16:creationId xmlns:a16="http://schemas.microsoft.com/office/drawing/2014/main" id="{1CFF0428-BB09-4120-ADE8-4E0CBAFD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4" b="95508" l="10000" r="90000">
                        <a14:foregroundMark x1="23407" y1="50000" x2="33407" y2="30469"/>
                        <a14:foregroundMark x1="23077" y1="47461" x2="33846" y2="18750"/>
                        <a14:foregroundMark x1="33846" y1="18750" x2="44396" y2="7422"/>
                        <a14:foregroundMark x1="44396" y1="7422" x2="50330" y2="3516"/>
                        <a14:foregroundMark x1="50330" y1="3516" x2="56044" y2="4102"/>
                        <a14:foregroundMark x1="56044" y1="4102" x2="61429" y2="8203"/>
                        <a14:foregroundMark x1="61429" y1="8203" x2="73187" y2="33594"/>
                        <a14:foregroundMark x1="73187" y1="33594" x2="75165" y2="54883"/>
                        <a14:foregroundMark x1="75165" y1="54883" x2="67473" y2="85352"/>
                        <a14:foregroundMark x1="67473" y1="85352" x2="62967" y2="92188"/>
                        <a14:foregroundMark x1="62967" y1="92188" x2="57582" y2="95898"/>
                        <a14:foregroundMark x1="57582" y1="95898" x2="44505" y2="95508"/>
                        <a14:foregroundMark x1="44505" y1="95508" x2="33956" y2="84570"/>
                        <a14:foregroundMark x1="33956" y1="84570" x2="27363" y2="67383"/>
                        <a14:foregroundMark x1="27363" y1="67383" x2="25055" y2="57813"/>
                        <a14:foregroundMark x1="25055" y1="57813" x2="25165" y2="42578"/>
                        <a14:foregroundMark x1="59011" y1="11328" x2="52967" y2="5664"/>
                        <a14:foregroundMark x1="52967" y1="5664" x2="50879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91" y="877533"/>
            <a:ext cx="2265879" cy="127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82B24F3-C80B-4757-991D-D07D933F3EC9}"/>
              </a:ext>
            </a:extLst>
          </p:cNvPr>
          <p:cNvCxnSpPr>
            <a:cxnSpLocks/>
          </p:cNvCxnSpPr>
          <p:nvPr/>
        </p:nvCxnSpPr>
        <p:spPr>
          <a:xfrm>
            <a:off x="8512650" y="5942093"/>
            <a:ext cx="22887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4702153-C410-43E8-980C-9FE87F0F7F97}"/>
              </a:ext>
            </a:extLst>
          </p:cNvPr>
          <p:cNvCxnSpPr>
            <a:cxnSpLocks/>
          </p:cNvCxnSpPr>
          <p:nvPr/>
        </p:nvCxnSpPr>
        <p:spPr>
          <a:xfrm>
            <a:off x="3724275" y="5942093"/>
            <a:ext cx="21717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203239B-4F2E-4708-AF91-A1DC9466FF1F}"/>
              </a:ext>
            </a:extLst>
          </p:cNvPr>
          <p:cNvCxnSpPr>
            <a:cxnSpLocks/>
          </p:cNvCxnSpPr>
          <p:nvPr/>
        </p:nvCxnSpPr>
        <p:spPr>
          <a:xfrm>
            <a:off x="1578698" y="2760246"/>
            <a:ext cx="2212252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31EF2E4-8565-4B59-AF94-CA1114343836}"/>
              </a:ext>
            </a:extLst>
          </p:cNvPr>
          <p:cNvCxnSpPr>
            <a:cxnSpLocks/>
          </p:cNvCxnSpPr>
          <p:nvPr/>
        </p:nvCxnSpPr>
        <p:spPr>
          <a:xfrm>
            <a:off x="5817824" y="2760246"/>
            <a:ext cx="2809794" cy="25573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80081B59-33AA-48CD-82B0-55B401E8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61" y="1065796"/>
            <a:ext cx="917909" cy="2173211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0C4A81CA-CB8D-425B-AA47-C35E576D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1" y="1065796"/>
            <a:ext cx="1261690" cy="2082301"/>
          </a:xfrm>
          <a:prstGeom prst="rect">
            <a:avLst/>
          </a:prstGeom>
        </p:spPr>
      </p:pic>
      <p:pic>
        <p:nvPicPr>
          <p:cNvPr id="14" name="Imagem 13" descr="Uma imagem contendo lego, desenho&#10;&#10;Descrição gerada automaticamente">
            <a:extLst>
              <a:ext uri="{FF2B5EF4-FFF2-40B4-BE49-F238E27FC236}">
                <a16:creationId xmlns:a16="http://schemas.microsoft.com/office/drawing/2014/main" id="{1F46F4E1-6B58-4F66-AC49-5A11118EE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99" y="4097108"/>
            <a:ext cx="1496783" cy="2085039"/>
          </a:xfrm>
          <a:prstGeom prst="rect">
            <a:avLst/>
          </a:prstGeom>
        </p:spPr>
      </p:pic>
      <p:pic>
        <p:nvPicPr>
          <p:cNvPr id="20" name="Imagem 19" descr="Uma imagem contendo brinquedo, boneca&#10;&#10;Descrição gerada automaticamente">
            <a:extLst>
              <a:ext uri="{FF2B5EF4-FFF2-40B4-BE49-F238E27FC236}">
                <a16:creationId xmlns:a16="http://schemas.microsoft.com/office/drawing/2014/main" id="{87287B86-FC73-4AED-B51E-64103A8A3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35" y="4097754"/>
            <a:ext cx="1743743" cy="2261758"/>
          </a:xfrm>
          <a:prstGeom prst="rect">
            <a:avLst/>
          </a:prstGeom>
        </p:spPr>
      </p:pic>
      <p:pic>
        <p:nvPicPr>
          <p:cNvPr id="1030" name="Picture 6" descr="Resultado de imagem para right sign png">
            <a:extLst>
              <a:ext uri="{FF2B5EF4-FFF2-40B4-BE49-F238E27FC236}">
                <a16:creationId xmlns:a16="http://schemas.microsoft.com/office/drawing/2014/main" id="{EBA46799-B76C-4021-90AD-8C0717EB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4331">
            <a:off x="2567896" y="4779905"/>
            <a:ext cx="356313" cy="4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wifi png">
            <a:extLst>
              <a:ext uri="{FF2B5EF4-FFF2-40B4-BE49-F238E27FC236}">
                <a16:creationId xmlns:a16="http://schemas.microsoft.com/office/drawing/2014/main" id="{E3CC2398-9052-45C7-9BA3-9559BFCA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17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9024" y1="45726" x2="39024" y2="45726"/>
                        <a14:foregroundMark x1="48537" y1="60109" x2="48537" y2="60109"/>
                        <a14:foregroundMark x1="50366" y1="76662" x2="50366" y2="76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2288">
            <a:off x="3891067" y="3119836"/>
            <a:ext cx="1514869" cy="13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16EF1F7-62D9-4BB3-8684-3C33629DD440}"/>
              </a:ext>
            </a:extLst>
          </p:cNvPr>
          <p:cNvSpPr txBox="1"/>
          <p:nvPr/>
        </p:nvSpPr>
        <p:spPr>
          <a:xfrm>
            <a:off x="3897562" y="5057812"/>
            <a:ext cx="89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CDA97D7-8C36-4698-9F16-29D02927DDD4}"/>
              </a:ext>
            </a:extLst>
          </p:cNvPr>
          <p:cNvSpPr txBox="1"/>
          <p:nvPr/>
        </p:nvSpPr>
        <p:spPr>
          <a:xfrm>
            <a:off x="5989469" y="1905506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BEBFFE-E929-45A8-85C1-99EDF215B839}"/>
              </a:ext>
            </a:extLst>
          </p:cNvPr>
          <p:cNvSpPr txBox="1"/>
          <p:nvPr/>
        </p:nvSpPr>
        <p:spPr>
          <a:xfrm>
            <a:off x="8627618" y="5057811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25E61A-9579-45E2-864D-64D9FC0E86FE}"/>
              </a:ext>
            </a:extLst>
          </p:cNvPr>
          <p:cNvSpPr txBox="1"/>
          <p:nvPr/>
        </p:nvSpPr>
        <p:spPr>
          <a:xfrm>
            <a:off x="2466644" y="2059394"/>
            <a:ext cx="172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Instalação dos sensores</a:t>
            </a:r>
          </a:p>
        </p:txBody>
      </p:sp>
    </p:spTree>
    <p:extLst>
      <p:ext uri="{BB962C8B-B14F-4D97-AF65-F5344CB8AC3E}">
        <p14:creationId xmlns:p14="http://schemas.microsoft.com/office/powerpoint/2010/main" val="23962069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139</Words>
  <Application>Microsoft Office PowerPoint</Application>
  <PresentationFormat>Widescreen</PresentationFormat>
  <Paragraphs>46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Bahnschrift</vt:lpstr>
      <vt:lpstr>Bahnschrift SemiBold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Forma de pagamento:</vt:lpstr>
      <vt:lpstr>Falta de interesse: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Tomaru Thiago</dc:creator>
  <cp:lastModifiedBy>JOSÉ PAULO MARINHO DA SILVA .</cp:lastModifiedBy>
  <cp:revision>41</cp:revision>
  <dcterms:created xsi:type="dcterms:W3CDTF">2020-03-08T02:38:58Z</dcterms:created>
  <dcterms:modified xsi:type="dcterms:W3CDTF">2020-03-10T15:33:53Z</dcterms:modified>
</cp:coreProperties>
</file>