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4" r:id="rId6"/>
    <p:sldId id="267" r:id="rId7"/>
    <p:sldId id="343" r:id="rId8"/>
    <p:sldId id="345" r:id="rId9"/>
    <p:sldId id="301" r:id="rId10"/>
    <p:sldId id="268" r:id="rId11"/>
    <p:sldId id="269" r:id="rId12"/>
    <p:sldId id="271" r:id="rId13"/>
    <p:sldId id="272" r:id="rId14"/>
    <p:sldId id="274" r:id="rId15"/>
    <p:sldId id="276" r:id="rId16"/>
    <p:sldId id="278" r:id="rId17"/>
    <p:sldId id="279" r:id="rId18"/>
    <p:sldId id="307" r:id="rId19"/>
    <p:sldId id="328" r:id="rId20"/>
    <p:sldId id="329" r:id="rId21"/>
    <p:sldId id="330" r:id="rId22"/>
    <p:sldId id="331" r:id="rId23"/>
    <p:sldId id="332" r:id="rId24"/>
    <p:sldId id="333" r:id="rId25"/>
    <p:sldId id="334" r:id="rId26"/>
    <p:sldId id="306" r:id="rId27"/>
    <p:sldId id="341" r:id="rId28"/>
    <p:sldId id="342" r:id="rId29"/>
    <p:sldId id="302" r:id="rId30"/>
    <p:sldId id="305" r:id="rId31"/>
    <p:sldId id="303" r:id="rId32"/>
    <p:sldId id="312" r:id="rId33"/>
    <p:sldId id="308" r:id="rId34"/>
    <p:sldId id="309" r:id="rId35"/>
    <p:sldId id="310" r:id="rId36"/>
    <p:sldId id="311" r:id="rId37"/>
    <p:sldId id="313" r:id="rId38"/>
    <p:sldId id="314" r:id="rId39"/>
    <p:sldId id="284" r:id="rId40"/>
    <p:sldId id="315" r:id="rId41"/>
    <p:sldId id="316" r:id="rId42"/>
    <p:sldId id="317" r:id="rId43"/>
    <p:sldId id="292" r:id="rId44"/>
    <p:sldId id="293" r:id="rId45"/>
    <p:sldId id="294" r:id="rId46"/>
    <p:sldId id="295" r:id="rId47"/>
    <p:sldId id="296" r:id="rId48"/>
    <p:sldId id="319" r:id="rId49"/>
    <p:sldId id="318" r:id="rId50"/>
    <p:sldId id="320" r:id="rId51"/>
    <p:sldId id="321" r:id="rId52"/>
    <p:sldId id="323" r:id="rId53"/>
    <p:sldId id="324" r:id="rId54"/>
    <p:sldId id="325" r:id="rId55"/>
    <p:sldId id="326" r:id="rId56"/>
    <p:sldId id="327" r:id="rId57"/>
    <p:sldId id="297" r:id="rId58"/>
    <p:sldId id="298" r:id="rId59"/>
    <p:sldId id="335" r:id="rId60"/>
    <p:sldId id="336" r:id="rId61"/>
    <p:sldId id="337" r:id="rId62"/>
    <p:sldId id="338" r:id="rId63"/>
    <p:sldId id="339" r:id="rId64"/>
    <p:sldId id="340" r:id="rId6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71114" autoAdjust="0"/>
  </p:normalViewPr>
  <p:slideViewPr>
    <p:cSldViewPr snapToGrid="0">
      <p:cViewPr varScale="1">
        <p:scale>
          <a:sx n="62" d="100"/>
          <a:sy n="62" d="100"/>
        </p:scale>
        <p:origin x="1363"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3F802-DF2B-4D94-86CD-CE2949B1A31E}" type="datetimeFigureOut">
              <a:rPr lang="es-ES" smtClean="0"/>
              <a:t>28/02/2020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36312-3B56-4CFC-A3A0-4E9C1B8924C2}" type="slidenum">
              <a:rPr lang="es-ES" smtClean="0"/>
              <a:t>‹Nº›</a:t>
            </a:fld>
            <a:endParaRPr lang="es-ES"/>
          </a:p>
        </p:txBody>
      </p:sp>
    </p:spTree>
    <p:extLst>
      <p:ext uri="{BB962C8B-B14F-4D97-AF65-F5344CB8AC3E}">
        <p14:creationId xmlns:p14="http://schemas.microsoft.com/office/powerpoint/2010/main" val="372800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ngular.io/guide/workspace-confi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w3schools.com/bootstrap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3" Type="http://schemas.openxmlformats.org/officeDocument/2006/relationships/hyperlink" Target="https://angular.io/api/common/upgrade/$locationShim#state" TargetMode="External"/><Relationship Id="rId18" Type="http://schemas.openxmlformats.org/officeDocument/2006/relationships/hyperlink" Target="https://angular.io/api/core/ViewEncapsulation#ShadowDom" TargetMode="External"/><Relationship Id="rId26" Type="http://schemas.openxmlformats.org/officeDocument/2006/relationships/hyperlink" Target="https://angular.io/api/core/NgModule#providers" TargetMode="External"/><Relationship Id="rId3" Type="http://schemas.openxmlformats.org/officeDocument/2006/relationships/hyperlink" Target="https://angular.io/api/core/Component#changeDetection" TargetMode="External"/><Relationship Id="rId21" Type="http://schemas.openxmlformats.org/officeDocument/2006/relationships/hyperlink" Target="https://angular.io/api/core/Component#interpolation" TargetMode="External"/><Relationship Id="rId34" Type="http://schemas.openxmlformats.org/officeDocument/2006/relationships/hyperlink" Target="https://angular.io/api/core/NgModule#id" TargetMode="External"/><Relationship Id="rId7" Type="http://schemas.openxmlformats.org/officeDocument/2006/relationships/hyperlink" Target="https://angular.io/api/core/Component#templateUrl" TargetMode="External"/><Relationship Id="rId12" Type="http://schemas.openxmlformats.org/officeDocument/2006/relationships/hyperlink" Target="https://angular.io/api/animations/trigger" TargetMode="External"/><Relationship Id="rId17" Type="http://schemas.openxmlformats.org/officeDocument/2006/relationships/hyperlink" Target="https://angular.io/api/core/ViewEncapsulation#Native" TargetMode="External"/><Relationship Id="rId25" Type="http://schemas.openxmlformats.org/officeDocument/2006/relationships/hyperlink" Target="https://angular.io/api/core/Component#preserveWhitespaces" TargetMode="External"/><Relationship Id="rId33" Type="http://schemas.openxmlformats.org/officeDocument/2006/relationships/hyperlink" Target="https://angular.io/api/core/NgModule#schemas" TargetMode="External"/><Relationship Id="rId2" Type="http://schemas.openxmlformats.org/officeDocument/2006/relationships/slide" Target="../slides/slide34.xml"/><Relationship Id="rId16" Type="http://schemas.openxmlformats.org/officeDocument/2006/relationships/hyperlink" Target="https://angular.io/api/core/Component#encapsulation" TargetMode="External"/><Relationship Id="rId20" Type="http://schemas.openxmlformats.org/officeDocument/2006/relationships/hyperlink" Target="https://angular.io/api/core/ViewEncapsulation#None" TargetMode="External"/><Relationship Id="rId29" Type="http://schemas.openxmlformats.org/officeDocument/2006/relationships/hyperlink" Target="https://angular.io/api/core/NgModule#imports" TargetMode="External"/><Relationship Id="rId1" Type="http://schemas.openxmlformats.org/officeDocument/2006/relationships/notesMaster" Target="../notesMasters/notesMaster1.xml"/><Relationship Id="rId6" Type="http://schemas.openxmlformats.org/officeDocument/2006/relationships/hyperlink" Target="https://angular.io/api/core/Component#moduleId" TargetMode="External"/><Relationship Id="rId11" Type="http://schemas.openxmlformats.org/officeDocument/2006/relationships/hyperlink" Target="https://angular.io/api/core/Component#animations" TargetMode="External"/><Relationship Id="rId24" Type="http://schemas.openxmlformats.org/officeDocument/2006/relationships/hyperlink" Target="https://angular.io/api/core/ComponentFactoryResolver" TargetMode="External"/><Relationship Id="rId32" Type="http://schemas.openxmlformats.org/officeDocument/2006/relationships/hyperlink" Target="https://angular.io/api/core/NgModule#bootstrap" TargetMode="External"/><Relationship Id="rId5" Type="http://schemas.openxmlformats.org/officeDocument/2006/relationships/hyperlink" Target="https://angular.io/api/core/Component#injecting-a-class-with-a-view-provider" TargetMode="External"/><Relationship Id="rId15" Type="http://schemas.openxmlformats.org/officeDocument/2006/relationships/hyperlink" Target="https://angular.io/guide/animations" TargetMode="External"/><Relationship Id="rId23" Type="http://schemas.openxmlformats.org/officeDocument/2006/relationships/hyperlink" Target="https://angular.io/api/core/ComponentFactory" TargetMode="External"/><Relationship Id="rId28" Type="http://schemas.openxmlformats.org/officeDocument/2006/relationships/hyperlink" Target="https://angular.io/guide/glossary#declarable" TargetMode="External"/><Relationship Id="rId36" Type="http://schemas.openxmlformats.org/officeDocument/2006/relationships/hyperlink" Target="https://angular.io/api/core/NgModule#jit" TargetMode="External"/><Relationship Id="rId10" Type="http://schemas.openxmlformats.org/officeDocument/2006/relationships/hyperlink" Target="https://angular.io/api/core/Component#styles" TargetMode="External"/><Relationship Id="rId19" Type="http://schemas.openxmlformats.org/officeDocument/2006/relationships/hyperlink" Target="https://angular.io/api/core/ViewEncapsulation#Emulated" TargetMode="External"/><Relationship Id="rId31" Type="http://schemas.openxmlformats.org/officeDocument/2006/relationships/hyperlink" Target="https://angular.io/api/core/NgModule#entryComponents" TargetMode="External"/><Relationship Id="rId4" Type="http://schemas.openxmlformats.org/officeDocument/2006/relationships/hyperlink" Target="https://angular.io/api/core/Component#viewProviders" TargetMode="External"/><Relationship Id="rId9" Type="http://schemas.openxmlformats.org/officeDocument/2006/relationships/hyperlink" Target="https://angular.io/api/core/Component#styleUrls" TargetMode="External"/><Relationship Id="rId14" Type="http://schemas.openxmlformats.org/officeDocument/2006/relationships/hyperlink" Target="https://angular.io/api/animations/transition" TargetMode="External"/><Relationship Id="rId22" Type="http://schemas.openxmlformats.org/officeDocument/2006/relationships/hyperlink" Target="https://angular.io/api/core/Component#entryComponents" TargetMode="External"/><Relationship Id="rId27" Type="http://schemas.openxmlformats.org/officeDocument/2006/relationships/hyperlink" Target="https://angular.io/api/core/NgModule#declarations" TargetMode="External"/><Relationship Id="rId30" Type="http://schemas.openxmlformats.org/officeDocument/2006/relationships/hyperlink" Target="https://angular.io/api/core/NgModule#exports" TargetMode="External"/><Relationship Id="rId35" Type="http://schemas.openxmlformats.org/officeDocument/2006/relationships/hyperlink" Target="https://angular.io/api/core/getModuleFactory" TargetMode="External"/><Relationship Id="rId8" Type="http://schemas.openxmlformats.org/officeDocument/2006/relationships/hyperlink" Target="https://angular.io/api/core/Component#template"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ngular.io/api/core/Output"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angular.io/api/core/Pipe"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angular.io/api/core/PipeTransform"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angular.io/api/router/RouterLinkActive"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angular.io/api/router/RouterLink" TargetMode="External"/><Relationship Id="rId4" Type="http://schemas.openxmlformats.org/officeDocument/2006/relationships/hyperlink" Target="https://angular.io/api/router/RouterLinkActive#routerLinkActiveOptions"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angular.io/api/forms/NgForm"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angular.io/api/forms/NgMode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angular.io/api/forms/NgModel"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ngular.io/api/forms/PatternValidator"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ngular.io/api/forms/FormGroup"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s://angular.io/guide/form-validation#custom-validators" TargetMode="External"/><Relationship Id="rId4" Type="http://schemas.openxmlformats.org/officeDocument/2006/relationships/hyperlink" Target="https://angular.io/api/forms/FormControl" TargetMode="Externa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ngular.io/api/common/http/HttpClient"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a:t>
            </a:fld>
            <a:endParaRPr lang="es-ES"/>
          </a:p>
        </p:txBody>
      </p:sp>
    </p:spTree>
    <p:extLst>
      <p:ext uri="{BB962C8B-B14F-4D97-AF65-F5344CB8AC3E}">
        <p14:creationId xmlns:p14="http://schemas.microsoft.com/office/powerpoint/2010/main" val="1108145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10</a:t>
            </a:fld>
            <a:endParaRPr lang="es-ES"/>
          </a:p>
        </p:txBody>
      </p:sp>
    </p:spTree>
    <p:extLst>
      <p:ext uri="{BB962C8B-B14F-4D97-AF65-F5344CB8AC3E}">
        <p14:creationId xmlns:p14="http://schemas.microsoft.com/office/powerpoint/2010/main" val="262134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EXTRA</a:t>
            </a:r>
            <a:r>
              <a:rPr lang="es-ES" baseline="0" dirty="0" smtClean="0"/>
              <a:t> INFO:</a:t>
            </a:r>
          </a:p>
          <a:p>
            <a:r>
              <a:rPr lang="en-US" sz="1200" b="0" i="0" kern="1200" dirty="0" smtClean="0">
                <a:solidFill>
                  <a:schemeClr val="tx1"/>
                </a:solidFill>
                <a:effectLst/>
                <a:latin typeface="+mn-lt"/>
                <a:ea typeface="+mn-ea"/>
                <a:cs typeface="+mn-cs"/>
              </a:rPr>
              <a:t>If you intend to have multiple projects in a workspace, you can skip the initial application generation when you create the workspace, and give the workspace a unique name. The following command creates a workspace with all of the workspace-wide configuration files, but no root-level application.</a:t>
            </a:r>
          </a:p>
          <a:p>
            <a:r>
              <a:rPr lang="en-US" sz="1200" b="0" i="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ng new my-workspace --</a:t>
            </a:r>
            <a:r>
              <a:rPr lang="en-US" sz="1200" kern="1200" dirty="0" err="1" smtClean="0">
                <a:solidFill>
                  <a:schemeClr val="tx1"/>
                </a:solidFill>
                <a:effectLst/>
                <a:latin typeface="+mn-lt"/>
                <a:ea typeface="+mn-ea"/>
                <a:cs typeface="+mn-cs"/>
              </a:rPr>
              <a:t>createApplication</a:t>
            </a:r>
            <a:r>
              <a:rPr lang="en-US" sz="1200" kern="1200" dirty="0" smtClean="0">
                <a:solidFill>
                  <a:schemeClr val="tx1"/>
                </a:solidFill>
                <a:effectLst/>
                <a:latin typeface="+mn-lt"/>
                <a:ea typeface="+mn-ea"/>
                <a:cs typeface="+mn-cs"/>
              </a:rPr>
              <a:t>="false"</a:t>
            </a:r>
            <a:r>
              <a:rPr lang="en-US" dirty="0" smtClean="0"/>
              <a:t/>
            </a:r>
            <a:br>
              <a:rPr lang="en-US" dirty="0" smtClean="0"/>
            </a:br>
            <a:r>
              <a:rPr lang="en-US" sz="1200" b="0" i="0" kern="1200" dirty="0" smtClean="0">
                <a:solidFill>
                  <a:schemeClr val="tx1"/>
                </a:solidFill>
                <a:effectLst/>
                <a:latin typeface="+mn-lt"/>
                <a:ea typeface="+mn-ea"/>
                <a:cs typeface="+mn-cs"/>
              </a:rPr>
              <a:t>You can then generate apps and libraries with names that are unique within the workspace.</a:t>
            </a:r>
          </a:p>
          <a:p>
            <a:r>
              <a:rPr lang="en-US" dirty="0" smtClean="0"/>
              <a:t>	</a:t>
            </a:r>
            <a:r>
              <a:rPr lang="en-US" sz="1200" b="0" i="0" kern="1200" dirty="0" smtClean="0">
                <a:solidFill>
                  <a:schemeClr val="tx1"/>
                </a:solidFill>
                <a:effectLst/>
                <a:latin typeface="+mn-lt"/>
                <a:ea typeface="+mn-ea"/>
                <a:cs typeface="+mn-cs"/>
              </a:rPr>
              <a:t>cd my-workspace </a:t>
            </a:r>
          </a:p>
          <a:p>
            <a:r>
              <a:rPr lang="en-US" sz="1200" b="0" i="0" kern="1200" dirty="0" smtClean="0">
                <a:solidFill>
                  <a:schemeClr val="tx1"/>
                </a:solidFill>
                <a:effectLst/>
                <a:latin typeface="+mn-lt"/>
                <a:ea typeface="+mn-ea"/>
                <a:cs typeface="+mn-cs"/>
              </a:rPr>
              <a:t>	ng generate application my-first-app</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first explicitly generated application goes into the </a:t>
            </a:r>
            <a:r>
              <a:rPr lang="en-US" dirty="0" smtClean="0"/>
              <a:t>projects/</a:t>
            </a:r>
            <a:r>
              <a:rPr lang="en-US" sz="1200" b="0" i="0" kern="1200" dirty="0" smtClean="0">
                <a:solidFill>
                  <a:schemeClr val="tx1"/>
                </a:solidFill>
                <a:effectLst/>
                <a:latin typeface="+mn-lt"/>
                <a:ea typeface="+mn-ea"/>
                <a:cs typeface="+mn-cs"/>
              </a:rPr>
              <a:t> folder along with all other projects in the workspace. Newly generated libraries are also added under </a:t>
            </a:r>
            <a:r>
              <a:rPr lang="en-US" dirty="0" smtClean="0"/>
              <a:t>projects/</a:t>
            </a:r>
            <a:r>
              <a:rPr lang="en-US" sz="1200" b="0" i="0" kern="1200" dirty="0" smtClean="0">
                <a:solidFill>
                  <a:schemeClr val="tx1"/>
                </a:solidFill>
                <a:effectLst/>
                <a:latin typeface="+mn-lt"/>
                <a:ea typeface="+mn-ea"/>
                <a:cs typeface="+mn-cs"/>
              </a:rPr>
              <a:t>. When you create projects this way, the file structure of the workspace is entirely consistent with the structure of the </a:t>
            </a:r>
            <a:r>
              <a:rPr lang="en-US" sz="1200" b="0" i="0" u="none" strike="noStrike" kern="1200" dirty="0" smtClean="0">
                <a:solidFill>
                  <a:schemeClr val="tx1"/>
                </a:solidFill>
                <a:effectLst/>
                <a:latin typeface="+mn-lt"/>
                <a:ea typeface="+mn-ea"/>
                <a:cs typeface="+mn-cs"/>
                <a:hlinkClick r:id="rId3"/>
              </a:rPr>
              <a:t>workspace configuration file</a:t>
            </a:r>
            <a:r>
              <a:rPr lang="en-US" sz="1200" b="0" i="0" kern="1200" dirty="0" smtClean="0">
                <a:solidFill>
                  <a:schemeClr val="tx1"/>
                </a:solidFill>
                <a:effectLst/>
                <a:latin typeface="+mn-lt"/>
                <a:ea typeface="+mn-ea"/>
                <a:cs typeface="+mn-cs"/>
              </a:rPr>
              <a:t>, </a:t>
            </a:r>
            <a:r>
              <a:rPr lang="en-US" dirty="0" err="1" smtClean="0"/>
              <a:t>angular.json</a:t>
            </a:r>
            <a:r>
              <a:rPr lang="en-US" sz="1200" b="0" i="0" kern="1200" dirty="0" smtClean="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11</a:t>
            </a:fld>
            <a:endParaRPr lang="es-ES"/>
          </a:p>
        </p:txBody>
      </p:sp>
    </p:spTree>
    <p:extLst>
      <p:ext uri="{BB962C8B-B14F-4D97-AF65-F5344CB8AC3E}">
        <p14:creationId xmlns:p14="http://schemas.microsoft.com/office/powerpoint/2010/main" val="371594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EXTENDED:</a:t>
            </a:r>
          </a:p>
          <a:p>
            <a:r>
              <a:rPr lang="es-ES" dirty="0" smtClean="0"/>
              <a:t>¿Por qué</a:t>
            </a:r>
            <a:r>
              <a:rPr lang="es-ES" baseline="0" dirty="0" smtClean="0"/>
              <a:t> hacemos .</a:t>
            </a:r>
            <a:r>
              <a:rPr lang="es-ES" baseline="0" dirty="0" err="1" smtClean="0"/>
              <a:t>gitignore</a:t>
            </a:r>
            <a:r>
              <a:rPr lang="es-ES" baseline="0" dirty="0" smtClean="0"/>
              <a:t> del directorio </a:t>
            </a:r>
            <a:r>
              <a:rPr lang="es-ES" baseline="0" dirty="0" err="1" smtClean="0"/>
              <a:t>node_modules</a:t>
            </a:r>
            <a:r>
              <a:rPr lang="es-ES" baseline="0" dirty="0" smtClean="0"/>
              <a:t>?</a:t>
            </a:r>
          </a:p>
          <a:p>
            <a:r>
              <a:rPr lang="es-ES" baseline="0" dirty="0" smtClean="0"/>
              <a:t>Imagina que subimos nuestro proyecto a un repositorio. Sin .</a:t>
            </a:r>
            <a:r>
              <a:rPr lang="es-ES" baseline="0" dirty="0" err="1" smtClean="0"/>
              <a:t>gitignore</a:t>
            </a:r>
            <a:r>
              <a:rPr lang="es-ES" baseline="0" dirty="0" smtClean="0"/>
              <a:t> si añadimos una nueva librería al directorio, </a:t>
            </a:r>
            <a:r>
              <a:rPr lang="es-ES" baseline="0" dirty="0" err="1" smtClean="0"/>
              <a:t>Git</a:t>
            </a:r>
            <a:r>
              <a:rPr lang="es-ES" baseline="0" dirty="0" smtClean="0"/>
              <a:t> detectará los cambios y querrá añadirlo al repositorio. Si vemos el tamaño del directorio podremos ver que esto puede llegar a ser algo bastante pesado de manejar. Por eso utilizamos el fichero </a:t>
            </a:r>
            <a:r>
              <a:rPr lang="es-ES" baseline="0" dirty="0" err="1" smtClean="0"/>
              <a:t>package.json</a:t>
            </a:r>
            <a:r>
              <a:rPr lang="es-ES" baseline="0" dirty="0" smtClean="0"/>
              <a:t>, para definir qué librerías se deben instalar en nuestro proyecto al correr el comando </a:t>
            </a:r>
            <a:r>
              <a:rPr lang="es-ES" baseline="0" dirty="0" err="1" smtClean="0"/>
              <a:t>npm</a:t>
            </a:r>
            <a:r>
              <a:rPr lang="es-ES" baseline="0" dirty="0" smtClean="0"/>
              <a:t> </a:t>
            </a:r>
            <a:r>
              <a:rPr lang="es-ES" baseline="0" dirty="0" err="1" smtClean="0"/>
              <a:t>install</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12</a:t>
            </a:fld>
            <a:endParaRPr lang="es-ES"/>
          </a:p>
        </p:txBody>
      </p:sp>
    </p:spTree>
    <p:extLst>
      <p:ext uri="{BB962C8B-B14F-4D97-AF65-F5344CB8AC3E}">
        <p14:creationId xmlns:p14="http://schemas.microsoft.com/office/powerpoint/2010/main" val="142447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nSpc>
                <a:spcPct val="100000"/>
              </a:lnSpc>
              <a:buNone/>
            </a:pPr>
            <a:r>
              <a:rPr lang="es-ES" sz="1200" b="1" dirty="0" smtClean="0">
                <a:ln w="3175">
                  <a:solidFill>
                    <a:schemeClr val="tx1"/>
                  </a:solidFill>
                </a:ln>
                <a:solidFill>
                  <a:schemeClr val="bg1"/>
                </a:solidFill>
              </a:rPr>
              <a:t>Los archivos mas importantes de nuestra aplicación en resumen seria:</a:t>
            </a:r>
          </a:p>
          <a:p>
            <a:pPr marL="0" indent="0">
              <a:lnSpc>
                <a:spcPct val="100000"/>
              </a:lnSpc>
              <a:buNone/>
            </a:pPr>
            <a:r>
              <a:rPr lang="es-ES" sz="1200" b="1" dirty="0" smtClean="0">
                <a:ln w="3175">
                  <a:solidFill>
                    <a:schemeClr val="tx1"/>
                  </a:solidFill>
                </a:ln>
                <a:solidFill>
                  <a:schemeClr val="bg1"/>
                </a:solidFill>
              </a:rPr>
              <a:t>Index.html, style.css que es donde se encontraría el </a:t>
            </a:r>
            <a:r>
              <a:rPr lang="es-ES" sz="1200" b="1" dirty="0" err="1" smtClean="0">
                <a:ln w="3175">
                  <a:solidFill>
                    <a:schemeClr val="tx1"/>
                  </a:solidFill>
                </a:ln>
                <a:solidFill>
                  <a:schemeClr val="bg1"/>
                </a:solidFill>
              </a:rPr>
              <a:t>css</a:t>
            </a:r>
            <a:r>
              <a:rPr lang="es-ES" sz="1200" b="1" dirty="0" smtClean="0">
                <a:ln w="3175">
                  <a:solidFill>
                    <a:schemeClr val="tx1"/>
                  </a:solidFill>
                </a:ln>
                <a:solidFill>
                  <a:schemeClr val="bg1"/>
                </a:solidFill>
              </a:rPr>
              <a:t> de la aplicación y la carpeta app.</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14</a:t>
            </a:fld>
            <a:endParaRPr lang="es-ES"/>
          </a:p>
        </p:txBody>
      </p:sp>
    </p:spTree>
    <p:extLst>
      <p:ext uri="{BB962C8B-B14F-4D97-AF65-F5344CB8AC3E}">
        <p14:creationId xmlns:p14="http://schemas.microsoft.com/office/powerpoint/2010/main" val="2761782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nSpc>
                <a:spcPct val="100000"/>
              </a:lnSpc>
              <a:buNone/>
            </a:pPr>
            <a:r>
              <a:rPr lang="es-ES" sz="1200" b="1" dirty="0" smtClean="0">
                <a:ln w="3175">
                  <a:solidFill>
                    <a:schemeClr val="tx1"/>
                  </a:solidFill>
                </a:ln>
                <a:solidFill>
                  <a:schemeClr val="bg1"/>
                </a:solidFill>
              </a:rPr>
              <a:t>En la carpeta /app podemos encontrar toda la lógica y datos de nuestra aplicación. Aquí irá componentes, plantillas y estilos.</a:t>
            </a:r>
          </a:p>
          <a:p>
            <a:pPr marL="0" indent="0">
              <a:lnSpc>
                <a:spcPct val="100000"/>
              </a:lnSpc>
              <a:buNone/>
            </a:pPr>
            <a:r>
              <a:rPr lang="es-ES" sz="1200" b="1" dirty="0" err="1" smtClean="0">
                <a:ln w="3175">
                  <a:solidFill>
                    <a:schemeClr val="tx1"/>
                  </a:solidFill>
                </a:ln>
                <a:solidFill>
                  <a:schemeClr val="bg1"/>
                </a:solidFill>
              </a:rPr>
              <a:t>App.modules.ts</a:t>
            </a:r>
            <a:r>
              <a:rPr lang="es-ES" sz="1200" b="1" baseline="0" dirty="0" smtClean="0">
                <a:ln w="3175">
                  <a:solidFill>
                    <a:schemeClr val="tx1"/>
                  </a:solidFill>
                </a:ln>
                <a:solidFill>
                  <a:schemeClr val="bg1"/>
                </a:solidFill>
              </a:rPr>
              <a:t> </a:t>
            </a:r>
            <a:r>
              <a:rPr lang="es-ES" sz="1200" b="1" dirty="0" smtClean="0">
                <a:ln w="3175">
                  <a:solidFill>
                    <a:schemeClr val="tx1"/>
                  </a:solidFill>
                </a:ln>
                <a:solidFill>
                  <a:schemeClr val="bg1"/>
                </a:solidFill>
              </a:rPr>
              <a:t>es el que nos permite iniciar nuestra aplicación Angular.</a:t>
            </a:r>
          </a:p>
          <a:p>
            <a:pPr marL="0" indent="0">
              <a:lnSpc>
                <a:spcPct val="100000"/>
              </a:lnSpc>
              <a:buNone/>
            </a:pPr>
            <a:r>
              <a:rPr lang="es-ES" sz="1200" b="1" dirty="0" smtClean="0">
                <a:ln w="3175">
                  <a:solidFill>
                    <a:schemeClr val="tx1"/>
                  </a:solidFill>
                </a:ln>
                <a:solidFill>
                  <a:schemeClr val="bg1"/>
                </a:solidFill>
              </a:rPr>
              <a:t>¿Cómo funciona?</a:t>
            </a:r>
          </a:p>
          <a:p>
            <a:pPr marL="0" indent="0">
              <a:lnSpc>
                <a:spcPct val="100000"/>
              </a:lnSpc>
              <a:buNone/>
            </a:pPr>
            <a:r>
              <a:rPr lang="es-ES" sz="1200" b="1" dirty="0" smtClean="0">
                <a:ln w="3175">
                  <a:solidFill>
                    <a:schemeClr val="tx1"/>
                  </a:solidFill>
                </a:ln>
                <a:solidFill>
                  <a:schemeClr val="bg1"/>
                </a:solidFill>
              </a:rPr>
              <a:t>A este archivo se le llama modulo y como hemos dicho es el que hace que nuestra aplicación funcione, pero para ello, hay que decirle que lo lea desde el archivo </a:t>
            </a:r>
            <a:r>
              <a:rPr lang="es-ES" sz="1200" b="1" dirty="0" err="1" smtClean="0">
                <a:ln w="3175">
                  <a:solidFill>
                    <a:schemeClr val="tx1"/>
                  </a:solidFill>
                </a:ln>
                <a:solidFill>
                  <a:schemeClr val="bg1"/>
                </a:solidFill>
              </a:rPr>
              <a:t>main.ts</a:t>
            </a:r>
            <a:r>
              <a:rPr lang="es-ES" sz="1200" b="1" dirty="0" smtClean="0">
                <a:ln w="3175">
                  <a:solidFill>
                    <a:schemeClr val="tx1"/>
                  </a:solidFill>
                </a:ln>
                <a:solidFill>
                  <a:schemeClr val="bg1"/>
                </a:solidFill>
              </a:rPr>
              <a:t> para indicarle cual es nuestro modulo principal, ya que podemos tener varios </a:t>
            </a:r>
            <a:r>
              <a:rPr lang="es-ES" sz="1200" b="1" dirty="0" err="1" smtClean="0">
                <a:ln w="3175">
                  <a:solidFill>
                    <a:schemeClr val="tx1"/>
                  </a:solidFill>
                </a:ln>
                <a:solidFill>
                  <a:schemeClr val="bg1"/>
                </a:solidFill>
              </a:rPr>
              <a:t>modulos</a:t>
            </a:r>
            <a:r>
              <a:rPr lang="es-ES" sz="1200" b="1" dirty="0" smtClean="0">
                <a:ln w="3175">
                  <a:solidFill>
                    <a:schemeClr val="tx1"/>
                  </a:solidFill>
                </a:ln>
                <a:solidFill>
                  <a:schemeClr val="bg1"/>
                </a:solidFill>
              </a:rPr>
              <a:t>.</a:t>
            </a:r>
          </a:p>
          <a:p>
            <a:pPr marL="0" indent="0">
              <a:lnSpc>
                <a:spcPct val="100000"/>
              </a:lnSpc>
              <a:buNone/>
            </a:pPr>
            <a:r>
              <a:rPr lang="es-ES" sz="1200" b="1" dirty="0" smtClean="0">
                <a:ln w="3175">
                  <a:solidFill>
                    <a:schemeClr val="tx1"/>
                  </a:solidFill>
                </a:ln>
                <a:solidFill>
                  <a:schemeClr val="bg1"/>
                </a:solidFill>
              </a:rPr>
              <a:t>En este archivo vamos a cargar los componentes necesarios para nuestra aplicación.</a:t>
            </a:r>
          </a:p>
          <a:p>
            <a:pPr marL="0" indent="0">
              <a:lnSpc>
                <a:spcPct val="100000"/>
              </a:lnSpc>
              <a:buNone/>
            </a:pPr>
            <a:endParaRPr lang="es-ES" sz="1200" b="1" dirty="0" smtClean="0">
              <a:ln w="3175">
                <a:solidFill>
                  <a:schemeClr val="tx1"/>
                </a:solidFill>
              </a:ln>
              <a:solidFill>
                <a:schemeClr val="bg1"/>
              </a:solidFill>
            </a:endParaRPr>
          </a:p>
          <a:p>
            <a:pPr marL="0" indent="0">
              <a:lnSpc>
                <a:spcPct val="100000"/>
              </a:lnSpc>
              <a:buNone/>
            </a:pPr>
            <a:r>
              <a:rPr lang="es-ES" sz="1200" b="1" dirty="0" smtClean="0">
                <a:ln w="3175">
                  <a:solidFill>
                    <a:schemeClr val="tx1"/>
                  </a:solidFill>
                </a:ln>
                <a:solidFill>
                  <a:schemeClr val="bg1"/>
                </a:solidFill>
              </a:rPr>
              <a:t>Por ejemplo, </a:t>
            </a:r>
            <a:r>
              <a:rPr lang="es-ES" sz="1200" b="1" dirty="0" err="1" smtClean="0">
                <a:ln w="3175">
                  <a:solidFill>
                    <a:schemeClr val="tx1"/>
                  </a:solidFill>
                </a:ln>
                <a:solidFill>
                  <a:schemeClr val="bg1"/>
                </a:solidFill>
              </a:rPr>
              <a:t>AppComponent</a:t>
            </a:r>
            <a:r>
              <a:rPr lang="es-ES" sz="1200" b="1" dirty="0" smtClean="0">
                <a:ln w="3175">
                  <a:solidFill>
                    <a:schemeClr val="tx1"/>
                  </a:solidFill>
                </a:ln>
                <a:solidFill>
                  <a:schemeClr val="bg1"/>
                </a:solidFill>
              </a:rPr>
              <a:t>, si lo abrimos veremos que su selector es app-</a:t>
            </a:r>
            <a:r>
              <a:rPr lang="es-ES" sz="1200" b="1" dirty="0" err="1" smtClean="0">
                <a:ln w="3175">
                  <a:solidFill>
                    <a:schemeClr val="tx1"/>
                  </a:solidFill>
                </a:ln>
                <a:solidFill>
                  <a:schemeClr val="bg1"/>
                </a:solidFill>
              </a:rPr>
              <a:t>root</a:t>
            </a:r>
            <a:r>
              <a:rPr lang="es-ES" sz="1200" b="1" dirty="0" smtClean="0">
                <a:ln w="3175">
                  <a:solidFill>
                    <a:schemeClr val="tx1"/>
                  </a:solidFill>
                </a:ln>
                <a:solidFill>
                  <a:schemeClr val="bg1"/>
                </a:solidFill>
              </a:rPr>
              <a:t>, que es el nombre de la etiqueta que esta en el index.html.</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15</a:t>
            </a:fld>
            <a:endParaRPr lang="es-ES"/>
          </a:p>
        </p:txBody>
      </p:sp>
    </p:spTree>
    <p:extLst>
      <p:ext uri="{BB962C8B-B14F-4D97-AF65-F5344CB8AC3E}">
        <p14:creationId xmlns:p14="http://schemas.microsoft.com/office/powerpoint/2010/main" val="3255182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16</a:t>
            </a:fld>
            <a:endParaRPr lang="es-ES"/>
          </a:p>
        </p:txBody>
      </p:sp>
    </p:spTree>
    <p:extLst>
      <p:ext uri="{BB962C8B-B14F-4D97-AF65-F5344CB8AC3E}">
        <p14:creationId xmlns:p14="http://schemas.microsoft.com/office/powerpoint/2010/main" val="77459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17</a:t>
            </a:fld>
            <a:endParaRPr lang="es-ES"/>
          </a:p>
        </p:txBody>
      </p:sp>
    </p:spTree>
    <p:extLst>
      <p:ext uri="{BB962C8B-B14F-4D97-AF65-F5344CB8AC3E}">
        <p14:creationId xmlns:p14="http://schemas.microsoft.com/office/powerpoint/2010/main" val="304468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18</a:t>
            </a:fld>
            <a:endParaRPr lang="es-ES"/>
          </a:p>
        </p:txBody>
      </p:sp>
    </p:spTree>
    <p:extLst>
      <p:ext uri="{BB962C8B-B14F-4D97-AF65-F5344CB8AC3E}">
        <p14:creationId xmlns:p14="http://schemas.microsoft.com/office/powerpoint/2010/main" val="1895145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err="1" smtClean="0"/>
              <a:t>NgbModule</a:t>
            </a:r>
            <a:r>
              <a:rPr lang="es-ES" baseline="0" dirty="0" smtClean="0"/>
              <a:t> es un </a:t>
            </a:r>
            <a:r>
              <a:rPr lang="es-ES" baseline="0" dirty="0" err="1" smtClean="0"/>
              <a:t>wrapper</a:t>
            </a:r>
            <a:r>
              <a:rPr lang="es-ES" baseline="0" dirty="0" smtClean="0"/>
              <a:t> de </a:t>
            </a:r>
            <a:r>
              <a:rPr lang="es-ES" baseline="0" dirty="0" err="1" smtClean="0"/>
              <a:t>Bootstrap</a:t>
            </a:r>
            <a:r>
              <a:rPr lang="es-ES" baseline="0" dirty="0" smtClean="0"/>
              <a:t> 4, que nos permite utilizar varias de sus funcionalidades como los </a:t>
            </a:r>
            <a:r>
              <a:rPr lang="es-ES" baseline="0" dirty="0" err="1" smtClean="0"/>
              <a:t>dropdown</a:t>
            </a:r>
            <a:r>
              <a:rPr lang="es-ES" baseline="0" dirty="0" smtClean="0"/>
              <a:t> o los </a:t>
            </a:r>
            <a:r>
              <a:rPr lang="es-ES" baseline="0" dirty="0" err="1" smtClean="0"/>
              <a:t>accordion</a:t>
            </a:r>
            <a:r>
              <a:rPr lang="es-ES" baseline="0" dirty="0" smtClean="0"/>
              <a:t> sin tener instalado </a:t>
            </a:r>
            <a:r>
              <a:rPr lang="es-ES" baseline="0" dirty="0" err="1" smtClean="0"/>
              <a:t>Jquery</a:t>
            </a:r>
            <a:r>
              <a:rPr lang="es-ES" baseline="0" dirty="0" smtClean="0"/>
              <a:t>, Popper.js o bootstrap.js en nuestro proyecto.</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19</a:t>
            </a:fld>
            <a:endParaRPr lang="es-ES"/>
          </a:p>
        </p:txBody>
      </p:sp>
    </p:spTree>
    <p:extLst>
      <p:ext uri="{BB962C8B-B14F-4D97-AF65-F5344CB8AC3E}">
        <p14:creationId xmlns:p14="http://schemas.microsoft.com/office/powerpoint/2010/main" val="4136642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Extra </a:t>
            </a:r>
            <a:r>
              <a:rPr lang="es-ES" baseline="0" dirty="0" err="1" smtClean="0"/>
              <a:t>info</a:t>
            </a:r>
            <a:r>
              <a:rPr lang="es-ES" baseline="0" dirty="0" smtClean="0"/>
              <a:t> </a:t>
            </a:r>
            <a:r>
              <a:rPr lang="es-ES" baseline="0" dirty="0" err="1" smtClean="0"/>
              <a:t>Bootstrap</a:t>
            </a:r>
            <a:r>
              <a:rPr lang="es-ES" baseline="0" dirty="0" smtClean="0"/>
              <a:t>: </a:t>
            </a:r>
            <a:r>
              <a:rPr lang="es-ES" dirty="0" smtClean="0">
                <a:hlinkClick r:id="rId3"/>
              </a:rPr>
              <a:t>https://www.w3schools.com/bootstrap4</a:t>
            </a: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20</a:t>
            </a:fld>
            <a:endParaRPr lang="es-ES"/>
          </a:p>
        </p:txBody>
      </p:sp>
    </p:spTree>
    <p:extLst>
      <p:ext uri="{BB962C8B-B14F-4D97-AF65-F5344CB8AC3E}">
        <p14:creationId xmlns:p14="http://schemas.microsoft.com/office/powerpoint/2010/main" val="50258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fontAlgn="base">
              <a:buNone/>
            </a:pPr>
            <a:r>
              <a:rPr lang="es-ES" b="1" dirty="0" smtClean="0">
                <a:ln w="3175">
                  <a:solidFill>
                    <a:schemeClr val="tx1"/>
                  </a:solidFill>
                </a:ln>
                <a:solidFill>
                  <a:schemeClr val="bg1"/>
                </a:solidFill>
              </a:rPr>
              <a:t>Angular es un </a:t>
            </a:r>
            <a:r>
              <a:rPr lang="es-ES" b="1" dirty="0" err="1" smtClean="0">
                <a:ln w="3175">
                  <a:solidFill>
                    <a:schemeClr val="tx1"/>
                  </a:solidFill>
                </a:ln>
                <a:solidFill>
                  <a:schemeClr val="bg1"/>
                </a:solidFill>
              </a:rPr>
              <a:t>framework</a:t>
            </a:r>
            <a:r>
              <a:rPr lang="es-ES" b="1" dirty="0" smtClean="0">
                <a:ln w="3175">
                  <a:solidFill>
                    <a:schemeClr val="tx1"/>
                  </a:solidFill>
                </a:ln>
                <a:solidFill>
                  <a:schemeClr val="bg1"/>
                </a:solidFill>
              </a:rPr>
              <a:t> de desarrollo para JavaScript creado por Google. La finalidad de Angular es facilitarnos el desarrollo de aplicaciones web SPA y además darnos herramientas para trabajar con los elementos de una web de una manera más sencilla y optima.</a:t>
            </a:r>
          </a:p>
          <a:p>
            <a:pPr marL="0" indent="0" fontAlgn="base">
              <a:buNone/>
            </a:pPr>
            <a:r>
              <a:rPr lang="es-ES" b="1" dirty="0" smtClean="0">
                <a:ln w="3175">
                  <a:solidFill>
                    <a:schemeClr val="tx1"/>
                  </a:solidFill>
                </a:ln>
                <a:solidFill>
                  <a:schemeClr val="bg1"/>
                </a:solidFill>
              </a:rPr>
              <a:t>Otro propósito que tiene Angular es la separación completa entre el </a:t>
            </a:r>
            <a:r>
              <a:rPr lang="es-ES" b="1" dirty="0" err="1" smtClean="0">
                <a:ln w="3175">
                  <a:solidFill>
                    <a:schemeClr val="tx1"/>
                  </a:solidFill>
                </a:ln>
                <a:solidFill>
                  <a:schemeClr val="bg1"/>
                </a:solidFill>
              </a:rPr>
              <a:t>front-end</a:t>
            </a:r>
            <a:r>
              <a:rPr lang="es-ES" b="1" dirty="0" smtClean="0">
                <a:ln w="3175">
                  <a:solidFill>
                    <a:schemeClr val="tx1"/>
                  </a:solidFill>
                </a:ln>
                <a:solidFill>
                  <a:schemeClr val="bg1"/>
                </a:solidFill>
              </a:rPr>
              <a:t> y el back-</a:t>
            </a:r>
            <a:r>
              <a:rPr lang="es-ES" b="1" dirty="0" err="1" smtClean="0">
                <a:ln w="3175">
                  <a:solidFill>
                    <a:schemeClr val="tx1"/>
                  </a:solidFill>
                </a:ln>
                <a:solidFill>
                  <a:schemeClr val="bg1"/>
                </a:solidFill>
              </a:rPr>
              <a:t>end</a:t>
            </a:r>
            <a:r>
              <a:rPr lang="es-ES" b="1" dirty="0" smtClean="0">
                <a:ln w="3175">
                  <a:solidFill>
                    <a:schemeClr val="tx1"/>
                  </a:solidFill>
                </a:ln>
                <a:solidFill>
                  <a:schemeClr val="bg1"/>
                </a:solidFill>
              </a:rPr>
              <a:t> en una aplicación web.</a:t>
            </a:r>
          </a:p>
          <a:p>
            <a:pPr marL="0" indent="0" fontAlgn="base">
              <a:buNone/>
            </a:pPr>
            <a:r>
              <a:rPr lang="es-ES" b="1" dirty="0" smtClean="0">
                <a:ln w="3175">
                  <a:solidFill>
                    <a:schemeClr val="tx1"/>
                  </a:solidFill>
                </a:ln>
                <a:solidFill>
                  <a:schemeClr val="bg1"/>
                </a:solidFill>
              </a:rPr>
              <a:t>Ya sabemos que es Angular, pero… </a:t>
            </a:r>
          </a:p>
          <a:p>
            <a:pPr marL="0" indent="0" fontAlgn="base">
              <a:buNone/>
            </a:pPr>
            <a:r>
              <a:rPr lang="es-ES" b="1" dirty="0" smtClean="0">
                <a:ln w="3175">
                  <a:solidFill>
                    <a:schemeClr val="tx1"/>
                  </a:solidFill>
                </a:ln>
                <a:solidFill>
                  <a:schemeClr val="bg1"/>
                </a:solidFill>
              </a:rPr>
              <a:t>¿Qué es una aplicación web SPA?</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a:t>
            </a:fld>
            <a:endParaRPr lang="es-ES"/>
          </a:p>
        </p:txBody>
      </p:sp>
    </p:spTree>
    <p:extLst>
      <p:ext uri="{BB962C8B-B14F-4D97-AF65-F5344CB8AC3E}">
        <p14:creationId xmlns:p14="http://schemas.microsoft.com/office/powerpoint/2010/main" val="1180619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aseline="0" dirty="0" smtClean="0"/>
              <a:t>EJEMPLO MULTICLASE COLS:</a:t>
            </a:r>
          </a:p>
          <a:p>
            <a:r>
              <a:rPr lang="en-US" baseline="0" dirty="0" smtClean="0"/>
              <a:t>&lt;div class="col-md-4 col-sm-6"&gt;</a:t>
            </a:r>
          </a:p>
          <a:p>
            <a:r>
              <a:rPr lang="en-US" baseline="0" dirty="0" smtClean="0"/>
              <a:t> &lt;p&gt;take up 33% the space on a medium screen but 50% on a small screen&lt;/p&gt;</a:t>
            </a:r>
          </a:p>
          <a:p>
            <a:r>
              <a:rPr lang="en-US" baseline="0" dirty="0" smtClean="0"/>
              <a:t>&lt;/div&gt; </a:t>
            </a:r>
          </a:p>
          <a:p>
            <a:r>
              <a:rPr lang="en-US" baseline="0" dirty="0" smtClean="0"/>
              <a:t>&lt;div class="col-md-8 col-sm-6"&gt;</a:t>
            </a:r>
          </a:p>
          <a:p>
            <a:r>
              <a:rPr lang="en-US" baseline="0" dirty="0" smtClean="0"/>
              <a:t> &lt;p&gt;take up 66% of screen on a medium screen but 50% on a small screen&lt;/p&gt;</a:t>
            </a:r>
          </a:p>
          <a:p>
            <a:r>
              <a:rPr lang="en-US" baseline="0" dirty="0" smtClean="0"/>
              <a:t>&lt;/div&gt;</a:t>
            </a:r>
          </a:p>
          <a:p>
            <a:endParaRPr lang="en-US" baseline="0" dirty="0" smtClean="0"/>
          </a:p>
          <a:p>
            <a:r>
              <a:rPr lang="en-US" baseline="0" dirty="0" smtClean="0"/>
              <a:t>EXTRA:</a:t>
            </a:r>
          </a:p>
          <a:p>
            <a:r>
              <a:rPr lang="en-US" sz="1200" b="0" i="0" kern="1200" dirty="0" smtClean="0">
                <a:solidFill>
                  <a:schemeClr val="tx1"/>
                </a:solidFill>
                <a:effectLst/>
                <a:latin typeface="+mn-lt"/>
                <a:ea typeface="+mn-ea"/>
                <a:cs typeface="+mn-cs"/>
              </a:rPr>
              <a:t>use this when you want to change the content being displayed as the screen size changes. example usage: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&lt;div class="hidden-</a:t>
            </a:r>
            <a:r>
              <a:rPr lang="en-US" sz="1200" b="0" i="0" kern="1200" dirty="0" err="1" smtClean="0">
                <a:solidFill>
                  <a:schemeClr val="tx1"/>
                </a:solidFill>
                <a:effectLst/>
                <a:latin typeface="+mn-lt"/>
                <a:ea typeface="+mn-ea"/>
                <a:cs typeface="+mn-cs"/>
              </a:rPr>
              <a:t>xs</a:t>
            </a:r>
            <a:r>
              <a:rPr lang="en-US" sz="1200" b="0" i="0" kern="1200" dirty="0" smtClean="0">
                <a:solidFill>
                  <a:schemeClr val="tx1"/>
                </a:solidFill>
                <a:effectLst/>
                <a:latin typeface="+mn-lt"/>
                <a:ea typeface="+mn-ea"/>
                <a:cs typeface="+mn-cs"/>
              </a:rPr>
              <a:t>"&gt;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&lt;p&gt;this is visible on every screen size except on small screens&lt;/p&gt;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&lt;/div&gt;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&lt;div class="visible-</a:t>
            </a:r>
            <a:r>
              <a:rPr lang="en-US" sz="1200" b="0" i="0" kern="1200" dirty="0" err="1" smtClean="0">
                <a:solidFill>
                  <a:schemeClr val="tx1"/>
                </a:solidFill>
                <a:effectLst/>
                <a:latin typeface="+mn-lt"/>
                <a:ea typeface="+mn-ea"/>
                <a:cs typeface="+mn-cs"/>
              </a:rPr>
              <a:t>xs</a:t>
            </a:r>
            <a:r>
              <a:rPr lang="en-US" sz="1200" b="0" i="0" kern="1200" dirty="0" smtClean="0">
                <a:solidFill>
                  <a:schemeClr val="tx1"/>
                </a:solidFill>
                <a:effectLst/>
                <a:latin typeface="+mn-lt"/>
                <a:ea typeface="+mn-ea"/>
                <a:cs typeface="+mn-cs"/>
              </a:rPr>
              <a:t>"&gt;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&lt;p&gt;this is visible only on small screens&lt;/p&gt;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&lt;/div&gt;</a:t>
            </a: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21</a:t>
            </a:fld>
            <a:endParaRPr lang="es-ES"/>
          </a:p>
        </p:txBody>
      </p:sp>
    </p:spTree>
    <p:extLst>
      <p:ext uri="{BB962C8B-B14F-4D97-AF65-F5344CB8AC3E}">
        <p14:creationId xmlns:p14="http://schemas.microsoft.com/office/powerpoint/2010/main" val="388753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err="1" smtClean="0"/>
              <a:t>Success</a:t>
            </a:r>
            <a:r>
              <a:rPr lang="es-ES" baseline="0" dirty="0" smtClean="0"/>
              <a:t>: verde</a:t>
            </a:r>
          </a:p>
          <a:p>
            <a:r>
              <a:rPr lang="es-ES" baseline="0" dirty="0" err="1" smtClean="0"/>
              <a:t>Info</a:t>
            </a:r>
            <a:r>
              <a:rPr lang="es-ES" baseline="0" dirty="0" smtClean="0"/>
              <a:t>: Celeste</a:t>
            </a:r>
          </a:p>
          <a:p>
            <a:r>
              <a:rPr lang="es-ES" baseline="0" dirty="0" err="1" smtClean="0"/>
              <a:t>Warning</a:t>
            </a:r>
            <a:r>
              <a:rPr lang="es-ES" baseline="0" dirty="0" smtClean="0"/>
              <a:t>: Amarillo</a:t>
            </a:r>
          </a:p>
          <a:p>
            <a:r>
              <a:rPr lang="es-ES" baseline="0" dirty="0" err="1" smtClean="0"/>
              <a:t>Danger</a:t>
            </a:r>
            <a:r>
              <a:rPr lang="es-ES" baseline="0" dirty="0" smtClean="0"/>
              <a:t>: Rojo</a:t>
            </a:r>
          </a:p>
          <a:p>
            <a:r>
              <a:rPr lang="es-ES" baseline="0" dirty="0" err="1" smtClean="0"/>
              <a:t>Primary</a:t>
            </a:r>
            <a:r>
              <a:rPr lang="es-ES" baseline="0" dirty="0" smtClean="0"/>
              <a:t>: Azul</a:t>
            </a:r>
          </a:p>
          <a:p>
            <a:r>
              <a:rPr lang="es-ES" baseline="0" dirty="0" err="1" smtClean="0"/>
              <a:t>Secondary</a:t>
            </a:r>
            <a:r>
              <a:rPr lang="es-ES" baseline="0" dirty="0" smtClean="0"/>
              <a:t>: Gris suave</a:t>
            </a:r>
          </a:p>
          <a:p>
            <a:r>
              <a:rPr lang="es-ES" baseline="0" dirty="0" err="1" smtClean="0"/>
              <a:t>Dark</a:t>
            </a:r>
            <a:r>
              <a:rPr lang="es-ES" baseline="0" dirty="0" smtClean="0"/>
              <a:t>: Gris oscuro</a:t>
            </a:r>
          </a:p>
          <a:p>
            <a:r>
              <a:rPr lang="es-ES" baseline="0" dirty="0" smtClean="0"/>
              <a:t>Light: Gris casi blanco</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22</a:t>
            </a:fld>
            <a:endParaRPr lang="es-ES"/>
          </a:p>
        </p:txBody>
      </p:sp>
    </p:spTree>
    <p:extLst>
      <p:ext uri="{BB962C8B-B14F-4D97-AF65-F5344CB8AC3E}">
        <p14:creationId xmlns:p14="http://schemas.microsoft.com/office/powerpoint/2010/main" val="1353017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err="1" smtClean="0"/>
              <a:t>Setear</a:t>
            </a:r>
            <a:r>
              <a:rPr lang="es-ES" baseline="0" dirty="0" smtClean="0"/>
              <a:t> como formato predefinido </a:t>
            </a:r>
            <a:r>
              <a:rPr lang="es-ES" baseline="0" dirty="0" err="1" smtClean="0"/>
              <a:t>scss</a:t>
            </a:r>
            <a:r>
              <a:rPr lang="es-ES" baseline="0" dirty="0" smtClean="0"/>
              <a:t> tras crear la app:</a:t>
            </a:r>
          </a:p>
          <a:p>
            <a:r>
              <a:rPr lang="es-ES" dirty="0" err="1" smtClean="0"/>
              <a:t>ng</a:t>
            </a:r>
            <a:r>
              <a:rPr lang="es-ES" dirty="0" smtClean="0"/>
              <a:t> </a:t>
            </a:r>
            <a:r>
              <a:rPr lang="es-ES" sz="1200" kern="1200" dirty="0" smtClean="0">
                <a:solidFill>
                  <a:schemeClr val="tx1"/>
                </a:solidFill>
                <a:effectLst/>
                <a:latin typeface="+mn-lt"/>
                <a:ea typeface="+mn-ea"/>
                <a:cs typeface="+mn-cs"/>
              </a:rPr>
              <a:t>set</a:t>
            </a:r>
            <a:r>
              <a:rPr lang="es-ES" dirty="0" smtClean="0"/>
              <a:t> </a:t>
            </a:r>
            <a:r>
              <a:rPr lang="es-ES" dirty="0" err="1" smtClean="0"/>
              <a:t>defaults.styleExt</a:t>
            </a:r>
            <a:r>
              <a:rPr lang="es-ES" dirty="0" smtClean="0"/>
              <a:t> </a:t>
            </a:r>
            <a:r>
              <a:rPr lang="es-ES" dirty="0" err="1" smtClean="0"/>
              <a:t>scss</a:t>
            </a:r>
            <a:r>
              <a:rPr lang="es-ES" baseline="0" dirty="0" smtClean="0"/>
              <a:t> </a:t>
            </a:r>
            <a:r>
              <a:rPr lang="es-ES" baseline="0" dirty="0" smtClean="0">
                <a:sym typeface="Wingdings" panose="05000000000000000000" pitchFamily="2" charset="2"/>
              </a:rPr>
              <a:t> Edita </a:t>
            </a:r>
            <a:r>
              <a:rPr lang="es-ES" baseline="0" dirty="0" err="1" smtClean="0">
                <a:sym typeface="Wingdings" panose="05000000000000000000" pitchFamily="2" charset="2"/>
              </a:rPr>
              <a:t>angular.json</a:t>
            </a:r>
            <a:r>
              <a:rPr lang="es-ES" baseline="0" dirty="0" smtClean="0">
                <a:sym typeface="Wingdings" panose="05000000000000000000" pitchFamily="2" charset="2"/>
              </a:rPr>
              <a:t> para cambiar sus defaults a </a:t>
            </a:r>
            <a:r>
              <a:rPr lang="es-ES" baseline="0" dirty="0" err="1" smtClean="0">
                <a:sym typeface="Wingdings" panose="05000000000000000000" pitchFamily="2" charset="2"/>
              </a:rPr>
              <a:t>scss</a:t>
            </a:r>
            <a:r>
              <a:rPr lang="es-ES" baseline="0" dirty="0" smtClean="0">
                <a:sym typeface="Wingdings" panose="05000000000000000000" pitchFamily="2" charset="2"/>
              </a:rPr>
              <a:t> pero NO cambia los .</a:t>
            </a:r>
            <a:r>
              <a:rPr lang="es-ES" baseline="0" dirty="0" err="1" smtClean="0">
                <a:sym typeface="Wingdings" panose="05000000000000000000" pitchFamily="2" charset="2"/>
              </a:rPr>
              <a:t>css</a:t>
            </a:r>
            <a:r>
              <a:rPr lang="es-ES" baseline="0" dirty="0" smtClean="0">
                <a:sym typeface="Wingdings" panose="05000000000000000000" pitchFamily="2" charset="2"/>
              </a:rPr>
              <a:t> a .</a:t>
            </a:r>
            <a:r>
              <a:rPr lang="es-ES" baseline="0" dirty="0" err="1" smtClean="0">
                <a:sym typeface="Wingdings" panose="05000000000000000000" pitchFamily="2" charset="2"/>
              </a:rPr>
              <a:t>scss</a:t>
            </a:r>
            <a:endParaRPr lang="es-ES" baseline="0" dirty="0" smtClean="0">
              <a:sym typeface="Wingdings" panose="05000000000000000000" pitchFamily="2" charset="2"/>
            </a:endParaRPr>
          </a:p>
          <a:p>
            <a:pPr fontAlgn="base"/>
            <a:r>
              <a:rPr lang="es-ES" baseline="0" dirty="0" smtClean="0">
                <a:sym typeface="Wingdings" panose="05000000000000000000" pitchFamily="2" charset="2"/>
              </a:rPr>
              <a:t>Si da error </a:t>
            </a:r>
            <a:r>
              <a:rPr lang="es-ES" baseline="0" dirty="0" err="1" smtClean="0">
                <a:sym typeface="Wingdings" panose="05000000000000000000" pitchFamily="2" charset="2"/>
              </a:rPr>
              <a:t>Value</a:t>
            </a:r>
            <a:r>
              <a:rPr lang="es-ES" baseline="0" dirty="0" smtClean="0">
                <a:sym typeface="Wingdings" panose="05000000000000000000" pitchFamily="2" charset="2"/>
              </a:rPr>
              <a:t> </a:t>
            </a:r>
            <a:r>
              <a:rPr lang="es-ES" baseline="0" dirty="0" err="1" smtClean="0">
                <a:sym typeface="Wingdings" panose="05000000000000000000" pitchFamily="2" charset="2"/>
              </a:rPr>
              <a:t>cannot</a:t>
            </a:r>
            <a:r>
              <a:rPr lang="es-ES" baseline="0" dirty="0" smtClean="0">
                <a:sym typeface="Wingdings" panose="05000000000000000000" pitchFamily="2" charset="2"/>
              </a:rPr>
              <a:t> be </a:t>
            </a:r>
            <a:r>
              <a:rPr lang="es-ES" baseline="0" dirty="0" err="1" smtClean="0">
                <a:sym typeface="Wingdings" panose="05000000000000000000" pitchFamily="2" charset="2"/>
              </a:rPr>
              <a:t>found</a:t>
            </a:r>
            <a:r>
              <a:rPr lang="es-ES" baseline="0" dirty="0" smtClean="0">
                <a:sym typeface="Wingdings" panose="05000000000000000000" pitchFamily="2" charset="2"/>
              </a:rPr>
              <a:t>: </a:t>
            </a:r>
            <a:r>
              <a:rPr lang="en-US" sz="1200" kern="1200" dirty="0" smtClean="0">
                <a:solidFill>
                  <a:schemeClr val="tx1"/>
                </a:solidFill>
                <a:effectLst/>
                <a:latin typeface="+mn-lt"/>
                <a:ea typeface="+mn-ea"/>
                <a:cs typeface="+mn-cs"/>
              </a:rPr>
              <a:t>ng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schematics.@schematics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angular:component.styleext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scss</a:t>
            </a:r>
            <a:endParaRPr lang="en-US" sz="1200" kern="1200" dirty="0" smtClean="0">
              <a:solidFill>
                <a:schemeClr val="tx1"/>
              </a:solidFill>
              <a:effectLst/>
              <a:latin typeface="+mn-lt"/>
              <a:ea typeface="+mn-ea"/>
              <a:cs typeface="+mn-cs"/>
            </a:endParaRPr>
          </a:p>
          <a:p>
            <a:endParaRPr lang="en-US" baseline="0" dirty="0" smtClean="0"/>
          </a:p>
          <a:p>
            <a:r>
              <a:rPr lang="en-US" baseline="0" dirty="0" err="1" smtClean="0"/>
              <a:t>Cambiar</a:t>
            </a:r>
            <a:r>
              <a:rPr lang="en-US" baseline="0" dirty="0" smtClean="0"/>
              <a:t> </a:t>
            </a:r>
            <a:r>
              <a:rPr lang="en-US" baseline="0" dirty="0" err="1" smtClean="0"/>
              <a:t>ajustes</a:t>
            </a:r>
            <a:r>
              <a:rPr lang="en-US" baseline="0" dirty="0" smtClean="0"/>
              <a:t> angular-cli para </a:t>
            </a:r>
            <a:r>
              <a:rPr lang="en-US" baseline="0" dirty="0" err="1" smtClean="0"/>
              <a:t>crear</a:t>
            </a:r>
            <a:r>
              <a:rPr lang="en-US" baseline="0" dirty="0" smtClean="0"/>
              <a:t> </a:t>
            </a:r>
            <a:r>
              <a:rPr lang="en-US" baseline="0" dirty="0" err="1" smtClean="0"/>
              <a:t>por</a:t>
            </a:r>
            <a:r>
              <a:rPr lang="en-US" baseline="0" dirty="0" smtClean="0"/>
              <a:t> </a:t>
            </a:r>
            <a:r>
              <a:rPr lang="en-US" baseline="0" dirty="0" err="1" smtClean="0"/>
              <a:t>defecto</a:t>
            </a:r>
            <a:r>
              <a:rPr lang="en-US" baseline="0" dirty="0" smtClean="0"/>
              <a:t> .</a:t>
            </a:r>
            <a:r>
              <a:rPr lang="en-US" baseline="0" dirty="0" err="1" smtClean="0"/>
              <a:t>scss</a:t>
            </a:r>
            <a:r>
              <a:rPr lang="en-US" baseline="0" dirty="0" smtClean="0"/>
              <a:t> sin el flag:</a:t>
            </a:r>
          </a:p>
          <a:p>
            <a:pPr fontAlgn="base"/>
            <a:r>
              <a:rPr lang="es-ES" sz="1200" kern="1200" dirty="0" err="1" smtClean="0">
                <a:solidFill>
                  <a:schemeClr val="tx1"/>
                </a:solidFill>
                <a:effectLst/>
                <a:latin typeface="+mn-lt"/>
                <a:ea typeface="+mn-ea"/>
                <a:cs typeface="+mn-cs"/>
              </a:rPr>
              <a:t>ng</a:t>
            </a:r>
            <a:r>
              <a:rPr lang="es-ES" sz="1200" kern="1200" dirty="0" smtClean="0">
                <a:solidFill>
                  <a:schemeClr val="tx1"/>
                </a:solidFill>
                <a:effectLst/>
                <a:latin typeface="+mn-lt"/>
                <a:ea typeface="+mn-ea"/>
                <a:cs typeface="+mn-cs"/>
              </a:rPr>
              <a:t> </a:t>
            </a:r>
            <a:r>
              <a:rPr lang="es-ES" sz="1200" kern="1200" dirty="0" err="1" smtClean="0">
                <a:solidFill>
                  <a:schemeClr val="tx1"/>
                </a:solidFill>
                <a:effectLst/>
                <a:latin typeface="+mn-lt"/>
                <a:ea typeface="+mn-ea"/>
                <a:cs typeface="+mn-cs"/>
              </a:rPr>
              <a:t>config</a:t>
            </a:r>
            <a:r>
              <a:rPr lang="es-ES" sz="1200" kern="1200" dirty="0" smtClean="0">
                <a:solidFill>
                  <a:schemeClr val="tx1"/>
                </a:solidFill>
                <a:effectLst/>
                <a:latin typeface="+mn-lt"/>
                <a:ea typeface="+mn-ea"/>
                <a:cs typeface="+mn-cs"/>
              </a:rPr>
              <a:t> --global </a:t>
            </a:r>
            <a:r>
              <a:rPr lang="es-ES" sz="1200" kern="1200" dirty="0" err="1" smtClean="0">
                <a:solidFill>
                  <a:schemeClr val="tx1"/>
                </a:solidFill>
                <a:effectLst/>
                <a:latin typeface="+mn-lt"/>
                <a:ea typeface="+mn-ea"/>
                <a:cs typeface="+mn-cs"/>
              </a:rPr>
              <a:t>defaults.styleExt</a:t>
            </a:r>
            <a:r>
              <a:rPr lang="es-ES" sz="1200" kern="1200" dirty="0" smtClean="0">
                <a:solidFill>
                  <a:schemeClr val="tx1"/>
                </a:solidFill>
                <a:effectLst/>
                <a:latin typeface="+mn-lt"/>
                <a:ea typeface="+mn-ea"/>
                <a:cs typeface="+mn-cs"/>
              </a:rPr>
              <a:t>=</a:t>
            </a:r>
            <a:r>
              <a:rPr lang="es-ES" sz="1200" kern="1200" dirty="0" err="1" smtClean="0">
                <a:solidFill>
                  <a:schemeClr val="tx1"/>
                </a:solidFill>
                <a:effectLst/>
                <a:latin typeface="+mn-lt"/>
                <a:ea typeface="+mn-ea"/>
                <a:cs typeface="+mn-cs"/>
              </a:rPr>
              <a:t>scss</a:t>
            </a:r>
            <a:endParaRPr lang="es-ES" sz="1200" kern="1200" dirty="0" smtClean="0">
              <a:solidFill>
                <a:schemeClr val="tx1"/>
              </a:solidFill>
              <a:effectLst/>
              <a:latin typeface="+mn-lt"/>
              <a:ea typeface="+mn-ea"/>
              <a:cs typeface="+mn-cs"/>
            </a:endParaRPr>
          </a:p>
          <a:p>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23</a:t>
            </a:fld>
            <a:endParaRPr lang="es-ES"/>
          </a:p>
        </p:txBody>
      </p:sp>
    </p:spTree>
    <p:extLst>
      <p:ext uri="{BB962C8B-B14F-4D97-AF65-F5344CB8AC3E}">
        <p14:creationId xmlns:p14="http://schemas.microsoft.com/office/powerpoint/2010/main" val="559147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you start tinkering with Sass, it will take your preprocessed Sass file and save it as a normal </a:t>
            </a:r>
            <a:r>
              <a:rPr lang="en-US" sz="1200" b="0" i="0" kern="1200" cap="all" dirty="0"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file that you can use in your website.</a:t>
            </a:r>
          </a:p>
          <a:p>
            <a:r>
              <a:rPr lang="en-US" dirty="0" smtClean="0"/>
              <a:t/>
            </a:r>
            <a:br>
              <a:rPr lang="en-US" dirty="0" smtClean="0"/>
            </a:b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24</a:t>
            </a:fld>
            <a:endParaRPr lang="es-ES"/>
          </a:p>
        </p:txBody>
      </p:sp>
    </p:spTree>
    <p:extLst>
      <p:ext uri="{BB962C8B-B14F-4D97-AF65-F5344CB8AC3E}">
        <p14:creationId xmlns:p14="http://schemas.microsoft.com/office/powerpoint/2010/main" val="2516170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Además de todo esto, SCSS y SASS ofrecen otras herramientas más complejas como:</a:t>
            </a:r>
          </a:p>
          <a:p>
            <a:r>
              <a:rPr lang="es-ES" baseline="0" dirty="0" smtClean="0"/>
              <a:t>@</a:t>
            </a:r>
            <a:r>
              <a:rPr lang="es-ES" baseline="0" dirty="0" err="1" smtClean="0"/>
              <a:t>if</a:t>
            </a:r>
            <a:r>
              <a:rPr lang="es-ES" baseline="0" dirty="0" smtClean="0"/>
              <a:t> @</a:t>
            </a:r>
            <a:r>
              <a:rPr lang="es-ES" baseline="0" dirty="0" err="1" smtClean="0"/>
              <a:t>else</a:t>
            </a:r>
            <a:r>
              <a:rPr lang="es-ES" baseline="0" dirty="0" smtClean="0"/>
              <a:t>: condicionales</a:t>
            </a:r>
          </a:p>
          <a:p>
            <a:r>
              <a:rPr lang="es-ES" baseline="0" dirty="0" smtClean="0"/>
              <a:t>@</a:t>
            </a:r>
            <a:r>
              <a:rPr lang="es-ES" baseline="0" dirty="0" err="1" smtClean="0"/>
              <a:t>for</a:t>
            </a:r>
            <a:r>
              <a:rPr lang="es-ES" baseline="0" dirty="0" smtClean="0"/>
              <a:t> </a:t>
            </a:r>
            <a:r>
              <a:rPr lang="es-ES" baseline="0" dirty="0" err="1" smtClean="0"/>
              <a:t>for</a:t>
            </a:r>
            <a:r>
              <a:rPr lang="es-ES" baseline="0" dirty="0" smtClean="0"/>
              <a:t> </a:t>
            </a:r>
            <a:r>
              <a:rPr lang="es-ES" baseline="0" dirty="0" err="1" smtClean="0"/>
              <a:t>loop</a:t>
            </a:r>
            <a:r>
              <a:rPr lang="es-ES" baseline="0" dirty="0" smtClean="0"/>
              <a:t>, para crear sets de estilos</a:t>
            </a:r>
          </a:p>
          <a:p>
            <a:r>
              <a:rPr lang="es-ES" baseline="0" dirty="0" smtClean="0"/>
              <a:t>@</a:t>
            </a:r>
            <a:r>
              <a:rPr lang="es-ES" baseline="0" dirty="0" err="1" smtClean="0"/>
              <a:t>while</a:t>
            </a:r>
            <a:r>
              <a:rPr lang="es-ES" baseline="0" dirty="0" smtClean="0"/>
              <a:t> parecido al </a:t>
            </a:r>
            <a:r>
              <a:rPr lang="es-ES" baseline="0" dirty="0" err="1" smtClean="0"/>
              <a:t>for</a:t>
            </a:r>
            <a:r>
              <a:rPr lang="es-ES" baseline="0" dirty="0" smtClean="0"/>
              <a:t> </a:t>
            </a:r>
            <a:r>
              <a:rPr lang="es-ES" baseline="0" dirty="0" err="1" smtClean="0"/>
              <a:t>loop</a:t>
            </a:r>
            <a:r>
              <a:rPr lang="es-ES" baseline="0" dirty="0" smtClean="0"/>
              <a:t>, </a:t>
            </a:r>
            <a:r>
              <a:rPr lang="es-ES" baseline="0" dirty="0" err="1" smtClean="0"/>
              <a:t>while</a:t>
            </a:r>
            <a:r>
              <a:rPr lang="es-ES" baseline="0" dirty="0" smtClean="0"/>
              <a:t> </a:t>
            </a:r>
            <a:r>
              <a:rPr lang="es-ES" baseline="0" dirty="0" err="1" smtClean="0"/>
              <a:t>loop</a:t>
            </a:r>
            <a:r>
              <a:rPr lang="es-ES" baseline="0" dirty="0" smtClean="0"/>
              <a:t> para crear set de estilos</a:t>
            </a:r>
          </a:p>
          <a:p>
            <a:endParaRPr lang="es-ES" baseline="0" dirty="0" smtClean="0"/>
          </a:p>
          <a:p>
            <a:r>
              <a:rPr lang="es-ES" baseline="0" dirty="0" err="1" smtClean="0"/>
              <a:t>Partials</a:t>
            </a:r>
            <a:r>
              <a:rPr lang="es-ES" baseline="0" dirty="0" smtClean="0"/>
              <a:t>: archivos parciales que podemos incluir en otros archivos</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25</a:t>
            </a:fld>
            <a:endParaRPr lang="es-ES"/>
          </a:p>
        </p:txBody>
      </p:sp>
    </p:spTree>
    <p:extLst>
      <p:ext uri="{BB962C8B-B14F-4D97-AF65-F5344CB8AC3E}">
        <p14:creationId xmlns:p14="http://schemas.microsoft.com/office/powerpoint/2010/main" val="242124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 Piedra-Papel-Tijera</a:t>
            </a:r>
          </a:p>
          <a:p>
            <a:r>
              <a:rPr lang="es-ES" dirty="0" smtClean="0"/>
              <a:t>Utilizar</a:t>
            </a:r>
            <a:r>
              <a:rPr lang="es-ES" baseline="0" dirty="0" smtClean="0"/>
              <a:t> (</a:t>
            </a:r>
            <a:r>
              <a:rPr lang="es-ES" baseline="0" dirty="0" err="1" smtClean="0"/>
              <a:t>click</a:t>
            </a:r>
            <a:r>
              <a:rPr lang="es-ES" baseline="0" dirty="0" smtClean="0"/>
              <a:t>) para elegir, con una imagen, qué elegimos</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26</a:t>
            </a:fld>
            <a:endParaRPr lang="es-ES"/>
          </a:p>
        </p:txBody>
      </p:sp>
    </p:spTree>
    <p:extLst>
      <p:ext uri="{BB962C8B-B14F-4D97-AF65-F5344CB8AC3E}">
        <p14:creationId xmlns:p14="http://schemas.microsoft.com/office/powerpoint/2010/main" val="1849813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27</a:t>
            </a:fld>
            <a:endParaRPr lang="es-ES"/>
          </a:p>
        </p:txBody>
      </p:sp>
    </p:spTree>
    <p:extLst>
      <p:ext uri="{BB962C8B-B14F-4D97-AF65-F5344CB8AC3E}">
        <p14:creationId xmlns:p14="http://schemas.microsoft.com/office/powerpoint/2010/main" val="2958712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29</a:t>
            </a:fld>
            <a:endParaRPr lang="es-ES"/>
          </a:p>
        </p:txBody>
      </p:sp>
    </p:spTree>
    <p:extLst>
      <p:ext uri="{BB962C8B-B14F-4D97-AF65-F5344CB8AC3E}">
        <p14:creationId xmlns:p14="http://schemas.microsoft.com/office/powerpoint/2010/main" val="3287956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a:t>
            </a:r>
            <a:endParaRPr lang="es-ES" baseline="0" dirty="0" smtClean="0"/>
          </a:p>
          <a:p>
            <a:r>
              <a:rPr lang="es-ES" baseline="0" dirty="0" smtClean="0"/>
              <a:t>Conversor de kelvin a Celsius y Fahrenheit.</a:t>
            </a:r>
          </a:p>
          <a:p>
            <a:r>
              <a:rPr lang="es-ES" baseline="0" dirty="0" smtClean="0"/>
              <a:t>Utilizar </a:t>
            </a:r>
            <a:r>
              <a:rPr lang="es-ES" baseline="0" dirty="0" err="1" smtClean="0"/>
              <a:t>ngModel</a:t>
            </a:r>
            <a:r>
              <a:rPr lang="es-ES" baseline="0" dirty="0" smtClean="0"/>
              <a:t> y (</a:t>
            </a:r>
            <a:r>
              <a:rPr lang="es-ES" baseline="0" dirty="0" err="1" smtClean="0"/>
              <a:t>change</a:t>
            </a:r>
            <a:r>
              <a:rPr lang="es-ES" baseline="0" dirty="0" smtClean="0"/>
              <a:t>) para recalcular temperaturas inmediatamente</a:t>
            </a:r>
          </a:p>
          <a:p>
            <a:r>
              <a:rPr lang="es-ES" baseline="0" dirty="0" smtClean="0"/>
              <a:t>Añadir botón (</a:t>
            </a:r>
            <a:r>
              <a:rPr lang="es-ES" baseline="0" dirty="0" err="1" smtClean="0"/>
              <a:t>click</a:t>
            </a:r>
            <a:r>
              <a:rPr lang="es-ES" baseline="0" dirty="0" smtClean="0"/>
              <a:t>) para reiniciar a 0ºC. </a:t>
            </a:r>
          </a:p>
          <a:p>
            <a:r>
              <a:rPr lang="es-ES" baseline="0" dirty="0" smtClean="0"/>
              <a:t>Añadir </a:t>
            </a:r>
            <a:r>
              <a:rPr lang="es-ES" baseline="0" dirty="0" err="1" smtClean="0"/>
              <a:t>propertyBinding</a:t>
            </a:r>
            <a:r>
              <a:rPr lang="es-ES" baseline="0" dirty="0" smtClean="0"/>
              <a:t> [</a:t>
            </a:r>
            <a:r>
              <a:rPr lang="es-ES" baseline="0" dirty="0" err="1" smtClean="0"/>
              <a:t>src</a:t>
            </a:r>
            <a:r>
              <a:rPr lang="es-ES" baseline="0" dirty="0" smtClean="0"/>
              <a:t>] para mostrar </a:t>
            </a:r>
            <a:r>
              <a:rPr lang="es-ES" baseline="0" dirty="0" err="1" smtClean="0"/>
              <a:t>img</a:t>
            </a:r>
            <a:r>
              <a:rPr lang="es-ES" baseline="0" dirty="0" smtClean="0"/>
              <a:t> sol si </a:t>
            </a:r>
            <a:r>
              <a:rPr lang="es-ES" baseline="0" dirty="0" err="1" smtClean="0"/>
              <a:t>ºC</a:t>
            </a:r>
            <a:r>
              <a:rPr lang="es-ES" baseline="0" dirty="0" smtClean="0"/>
              <a:t> &gt; 30, o una nube si no</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30</a:t>
            </a:fld>
            <a:endParaRPr lang="es-ES"/>
          </a:p>
        </p:txBody>
      </p:sp>
    </p:spTree>
    <p:extLst>
      <p:ext uri="{BB962C8B-B14F-4D97-AF65-F5344CB8AC3E}">
        <p14:creationId xmlns:p14="http://schemas.microsoft.com/office/powerpoint/2010/main" val="1516172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31</a:t>
            </a:fld>
            <a:endParaRPr lang="es-ES"/>
          </a:p>
        </p:txBody>
      </p:sp>
    </p:spTree>
    <p:extLst>
      <p:ext uri="{BB962C8B-B14F-4D97-AF65-F5344CB8AC3E}">
        <p14:creationId xmlns:p14="http://schemas.microsoft.com/office/powerpoint/2010/main" val="4108089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ln w="3175">
                  <a:solidFill>
                    <a:schemeClr val="tx1"/>
                  </a:solidFill>
                </a:ln>
                <a:solidFill>
                  <a:schemeClr val="bg1"/>
                </a:solidFill>
              </a:rPr>
              <a:t>Una aplicación web SPA creada con Angular es una web de una sola página, en la cual la navegación entre secciones y páginas de la aplicación, así como la carga de datos, se realiza de manera dinámica, casi instantánea, asíncronamente haciendo llamadas al servidor (</a:t>
            </a:r>
            <a:r>
              <a:rPr lang="es-ES" b="1" dirty="0" err="1" smtClean="0">
                <a:ln w="3175">
                  <a:solidFill>
                    <a:schemeClr val="tx1"/>
                  </a:solidFill>
                </a:ln>
                <a:solidFill>
                  <a:schemeClr val="bg1"/>
                </a:solidFill>
              </a:rPr>
              <a:t>backend</a:t>
            </a:r>
            <a:r>
              <a:rPr lang="es-ES" b="1" dirty="0" smtClean="0">
                <a:ln w="3175">
                  <a:solidFill>
                    <a:schemeClr val="tx1"/>
                  </a:solidFill>
                </a:ln>
                <a:solidFill>
                  <a:schemeClr val="bg1"/>
                </a:solidFill>
              </a:rPr>
              <a:t> con un API REST) y sobre todo sin refrescar la página en ningún momento.</a:t>
            </a:r>
          </a:p>
          <a:p>
            <a:pPr marL="0" marR="0" indent="0" algn="l" defTabSz="914400" rtl="0" eaLnBrk="1" fontAlgn="auto" latinLnBrk="0" hangingPunct="1">
              <a:lnSpc>
                <a:spcPct val="100000"/>
              </a:lnSpc>
              <a:spcBef>
                <a:spcPts val="0"/>
              </a:spcBef>
              <a:spcAft>
                <a:spcPts val="0"/>
              </a:spcAft>
              <a:buClrTx/>
              <a:buSzTx/>
              <a:buFontTx/>
              <a:buNone/>
              <a:tabLst/>
              <a:defRPr/>
            </a:pPr>
            <a:endParaRPr lang="es-ES" b="1" dirty="0" smtClean="0">
              <a:ln w="3175">
                <a:solidFill>
                  <a:schemeClr val="tx1"/>
                </a:solidFill>
              </a:ln>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b="1" dirty="0" smtClean="0">
                <a:ln w="3175">
                  <a:solidFill>
                    <a:schemeClr val="tx1"/>
                  </a:solidFill>
                </a:ln>
                <a:solidFill>
                  <a:schemeClr val="bg1"/>
                </a:solidFill>
              </a:rPr>
              <a:t>Crear aplicaciones SPA con Angular NO es obligatorio, pero sí recomendado</a:t>
            </a:r>
            <a:r>
              <a:rPr lang="es-ES" b="1" baseline="0" dirty="0" smtClean="0">
                <a:ln w="3175">
                  <a:solidFill>
                    <a:schemeClr val="tx1"/>
                  </a:solidFill>
                </a:ln>
                <a:solidFill>
                  <a:schemeClr val="bg1"/>
                </a:solidFill>
              </a:rPr>
              <a:t> debido a sus facilidades en rendimiento, despliegue, iteración de versiones y herramientas dadas.</a:t>
            </a:r>
          </a:p>
          <a:p>
            <a:pPr marL="0" marR="0" indent="0" algn="l" defTabSz="914400" rtl="0" eaLnBrk="1" fontAlgn="auto" latinLnBrk="0" hangingPunct="1">
              <a:lnSpc>
                <a:spcPct val="100000"/>
              </a:lnSpc>
              <a:spcBef>
                <a:spcPts val="0"/>
              </a:spcBef>
              <a:spcAft>
                <a:spcPts val="0"/>
              </a:spcAft>
              <a:buClrTx/>
              <a:buSzTx/>
              <a:buFontTx/>
              <a:buNone/>
              <a:tabLst/>
              <a:defRPr/>
            </a:pPr>
            <a:endParaRPr lang="es-ES" b="1" baseline="0" dirty="0" smtClean="0">
              <a:ln w="3175">
                <a:solidFill>
                  <a:schemeClr val="tx1"/>
                </a:solidFill>
              </a:ln>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b="1" baseline="0" dirty="0" smtClean="0">
                <a:ln w="3175">
                  <a:solidFill>
                    <a:schemeClr val="tx1"/>
                  </a:solidFill>
                </a:ln>
                <a:solidFill>
                  <a:schemeClr val="bg1"/>
                </a:solidFill>
              </a:rPr>
              <a:t>Incluso hoy en día, muchos motores de búsqueda tienen problema para indexar todo el contenido de aplicaciones SPA, incluso motores como Google. Para solucionarlo existe el uso de Angular Universal, ejecutando nuestra aplicación en un servidor.</a:t>
            </a:r>
          </a:p>
          <a:p>
            <a:pPr marL="0" marR="0" indent="0" algn="l" defTabSz="914400" rtl="0" eaLnBrk="1" fontAlgn="auto" latinLnBrk="0" hangingPunct="1">
              <a:lnSpc>
                <a:spcPct val="100000"/>
              </a:lnSpc>
              <a:spcBef>
                <a:spcPts val="0"/>
              </a:spcBef>
              <a:spcAft>
                <a:spcPts val="0"/>
              </a:spcAft>
              <a:buClrTx/>
              <a:buSzTx/>
              <a:buFontTx/>
              <a:buNone/>
              <a:tabLst/>
              <a:defRPr/>
            </a:pPr>
            <a:endParaRPr lang="es-ES" b="1" baseline="0" dirty="0" smtClean="0">
              <a:ln w="3175">
                <a:solidFill>
                  <a:schemeClr val="tx1"/>
                </a:solidFill>
              </a:ln>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b="1" baseline="0" dirty="0" smtClean="0">
                <a:ln w="3175">
                  <a:solidFill>
                    <a:schemeClr val="tx1"/>
                  </a:solidFill>
                </a:ln>
                <a:solidFill>
                  <a:schemeClr val="bg1"/>
                </a:solidFill>
              </a:rPr>
              <a:t>EXTENDED: </a:t>
            </a:r>
          </a:p>
          <a:p>
            <a:r>
              <a:rPr lang="es-ES" b="1" baseline="0" dirty="0" smtClean="0">
                <a:ln w="3175">
                  <a:solidFill>
                    <a:schemeClr val="tx1"/>
                  </a:solidFill>
                </a:ln>
                <a:solidFill>
                  <a:schemeClr val="bg1"/>
                </a:solidFill>
              </a:rPr>
              <a:t>	</a:t>
            </a:r>
            <a:r>
              <a:rPr lang="en-US" sz="1200" b="1" i="0" kern="1200" dirty="0" smtClean="0">
                <a:solidFill>
                  <a:schemeClr val="tx1"/>
                </a:solidFill>
                <a:effectLst/>
                <a:latin typeface="+mn-lt"/>
                <a:ea typeface="+mn-ea"/>
                <a:cs typeface="+mn-cs"/>
              </a:rPr>
              <a:t>How Do Single Page Application Even Work?</a:t>
            </a:r>
          </a:p>
          <a:p>
            <a:r>
              <a:rPr lang="en-US" sz="1200" b="0" i="0" kern="1200" dirty="0" smtClean="0">
                <a:solidFill>
                  <a:schemeClr val="tx1"/>
                </a:solidFill>
                <a:effectLst/>
                <a:latin typeface="+mn-lt"/>
                <a:ea typeface="+mn-ea"/>
                <a:cs typeface="+mn-cs"/>
              </a:rPr>
              <a:t>Indeed, how can they work because we only loaded very little HTML from the server? Once the application is started, only data goes over the wire. So how does the new HTML come from?</a:t>
            </a:r>
          </a:p>
          <a:p>
            <a:r>
              <a:rPr lang="en-US" sz="1200" b="0" i="0" kern="1200" dirty="0" smtClean="0">
                <a:solidFill>
                  <a:schemeClr val="tx1"/>
                </a:solidFill>
                <a:effectLst/>
                <a:latin typeface="+mn-lt"/>
                <a:ea typeface="+mn-ea"/>
                <a:cs typeface="+mn-cs"/>
              </a:rPr>
              <a:t>Because there has got to be new HTML being generated somewhere, as it's the only way that the browser will change what it's displaying, right?</a:t>
            </a:r>
          </a:p>
          <a:p>
            <a:r>
              <a:rPr lang="en-US" sz="1200" b="0" i="0" kern="1200" dirty="0" smtClean="0">
                <a:solidFill>
                  <a:schemeClr val="tx1"/>
                </a:solidFill>
                <a:effectLst/>
                <a:latin typeface="+mn-lt"/>
                <a:ea typeface="+mn-ea"/>
                <a:cs typeface="+mn-cs"/>
              </a:rPr>
              <a:t>The answer is simple, and it has to do with the way that single page applications actually work when compared to traditional server-based applications.</a:t>
            </a:r>
          </a:p>
          <a:p>
            <a:r>
              <a:rPr lang="en-US" sz="1200" b="0" i="0" kern="1200" dirty="0" smtClean="0">
                <a:solidFill>
                  <a:schemeClr val="tx1"/>
                </a:solidFill>
                <a:effectLst/>
                <a:latin typeface="+mn-lt"/>
                <a:ea typeface="+mn-ea"/>
                <a:cs typeface="+mn-cs"/>
              </a:rPr>
              <a:t>On a traditional application (which includes the vast majority of today’s public Internet), the data to HTML transformation (or rendering) is being done on the server side.</a:t>
            </a:r>
          </a:p>
          <a:p>
            <a:r>
              <a:rPr lang="en-US" sz="1200" b="0" i="0" kern="1200" dirty="0" smtClean="0">
                <a:solidFill>
                  <a:schemeClr val="tx1"/>
                </a:solidFill>
                <a:effectLst/>
                <a:latin typeface="+mn-lt"/>
                <a:ea typeface="+mn-ea"/>
                <a:cs typeface="+mn-cs"/>
              </a:rPr>
              <a:t>On the other hand, Single page applications do it in a much different way:</a:t>
            </a:r>
          </a:p>
          <a:p>
            <a:r>
              <a:rPr lang="en-US" i="1" dirty="0" smtClean="0">
                <a:effectLst/>
              </a:rPr>
              <a:t>In a SPA after application startup, the data to HTML transformation process has been moved from the server to the client – SPAs have the equivalent of a template engine running in your browser!</a:t>
            </a:r>
          </a:p>
          <a:p>
            <a:pPr marL="0" marR="0" indent="0" algn="l" defTabSz="914400" rtl="0" eaLnBrk="1" fontAlgn="auto" latinLnBrk="0" hangingPunct="1">
              <a:lnSpc>
                <a:spcPct val="100000"/>
              </a:lnSpc>
              <a:spcBef>
                <a:spcPts val="0"/>
              </a:spcBef>
              <a:spcAft>
                <a:spcPts val="0"/>
              </a:spcAft>
              <a:buClrTx/>
              <a:buSzTx/>
              <a:buFontTx/>
              <a:buNone/>
              <a:tabLst/>
              <a:defRPr/>
            </a:pPr>
            <a:endParaRPr lang="es-ES" b="1" dirty="0" smtClean="0">
              <a:ln w="3175">
                <a:solidFill>
                  <a:schemeClr val="tx1"/>
                </a:solidFill>
              </a:ln>
              <a:solidFill>
                <a:schemeClr val="bg1"/>
              </a:solidFill>
            </a:endParaRP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a:t>
            </a:fld>
            <a:endParaRPr lang="es-ES"/>
          </a:p>
        </p:txBody>
      </p:sp>
    </p:spTree>
    <p:extLst>
      <p:ext uri="{BB962C8B-B14F-4D97-AF65-F5344CB8AC3E}">
        <p14:creationId xmlns:p14="http://schemas.microsoft.com/office/powerpoint/2010/main" val="2170351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Angular CLI SUELE declarar la directiva en nuestro módulo.</a:t>
            </a:r>
          </a:p>
          <a:p>
            <a:r>
              <a:rPr lang="es-ES" dirty="0" smtClean="0"/>
              <a:t>Otra práctica adecuada es crear un módulo de directivas e importar el módulo a parte (orden y modularidad) </a:t>
            </a:r>
            <a:r>
              <a:rPr lang="es-ES" dirty="0" smtClean="0">
                <a:sym typeface="Wingdings" panose="05000000000000000000" pitchFamily="2" charset="2"/>
              </a:rPr>
              <a:t> A hacer tras explicar cómo</a:t>
            </a:r>
            <a:r>
              <a:rPr lang="es-ES" baseline="0" dirty="0" smtClean="0">
                <a:sym typeface="Wingdings" panose="05000000000000000000" pitchFamily="2" charset="2"/>
              </a:rPr>
              <a:t> crear nuevos módulos junto con los Pipe</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32</a:t>
            </a:fld>
            <a:endParaRPr lang="es-ES"/>
          </a:p>
        </p:txBody>
      </p:sp>
    </p:spTree>
    <p:extLst>
      <p:ext uri="{BB962C8B-B14F-4D97-AF65-F5344CB8AC3E}">
        <p14:creationId xmlns:p14="http://schemas.microsoft.com/office/powerpoint/2010/main" val="1508097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33</a:t>
            </a:fld>
            <a:endParaRPr lang="es-ES"/>
          </a:p>
        </p:txBody>
      </p:sp>
    </p:spTree>
    <p:extLst>
      <p:ext uri="{BB962C8B-B14F-4D97-AF65-F5344CB8AC3E}">
        <p14:creationId xmlns:p14="http://schemas.microsoft.com/office/powerpoint/2010/main" val="2175889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ctr"/>
            <a:r>
              <a:rPr lang="en-US" sz="1200" b="0" u="none" strike="noStrike" kern="1200" dirty="0" smtClean="0">
                <a:solidFill>
                  <a:schemeClr val="tx1"/>
                </a:solidFill>
                <a:effectLst/>
                <a:latin typeface="+mn-lt"/>
                <a:ea typeface="+mn-ea"/>
                <a:cs typeface="+mn-cs"/>
              </a:rPr>
              <a:t>Component:</a:t>
            </a:r>
          </a:p>
          <a:p>
            <a:pPr fontAlgn="ctr"/>
            <a:r>
              <a:rPr lang="en-US" sz="1200" b="0" u="none" strike="noStrike" kern="1200" dirty="0" smtClean="0">
                <a:solidFill>
                  <a:schemeClr val="tx1"/>
                </a:solidFill>
                <a:effectLst/>
                <a:latin typeface="+mn-lt"/>
                <a:ea typeface="+mn-ea"/>
                <a:cs typeface="+mn-cs"/>
                <a:hlinkClick r:id="rId3"/>
              </a:rPr>
              <a:t>	</a:t>
            </a:r>
            <a:r>
              <a:rPr lang="en-US" sz="1200" b="0" u="none" strike="noStrike" kern="1200" dirty="0" err="1" smtClean="0">
                <a:solidFill>
                  <a:schemeClr val="tx1"/>
                </a:solidFill>
                <a:effectLst/>
                <a:latin typeface="+mn-lt"/>
                <a:ea typeface="+mn-ea"/>
                <a:cs typeface="+mn-cs"/>
                <a:hlinkClick r:id="rId3"/>
              </a:rPr>
              <a:t>changeDetection</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change-detection strategy to use for this component.</a:t>
            </a:r>
          </a:p>
          <a:p>
            <a:pPr lvl="2" fontAlgn="ctr"/>
            <a:r>
              <a:rPr lang="en-US" sz="1200" b="0" u="none" strike="noStrike" kern="1200" dirty="0" err="1" smtClean="0">
                <a:solidFill>
                  <a:schemeClr val="tx1"/>
                </a:solidFill>
                <a:effectLst/>
                <a:latin typeface="+mn-lt"/>
                <a:ea typeface="+mn-ea"/>
                <a:cs typeface="+mn-cs"/>
                <a:hlinkClick r:id="rId4"/>
              </a:rPr>
              <a:t>viewProviders</a:t>
            </a:r>
            <a:r>
              <a:rPr lang="en-US" sz="1200" b="0" kern="1200" dirty="0" err="1" smtClean="0">
                <a:solidFill>
                  <a:schemeClr val="tx1"/>
                </a:solidFill>
                <a:effectLst/>
                <a:latin typeface="+mn-lt"/>
                <a:ea typeface="+mn-ea"/>
                <a:cs typeface="+mn-cs"/>
              </a:rPr>
              <a:t>Defines</a:t>
            </a:r>
            <a:r>
              <a:rPr lang="en-US" sz="1200" b="0" kern="1200" dirty="0" smtClean="0">
                <a:solidFill>
                  <a:schemeClr val="tx1"/>
                </a:solidFill>
                <a:effectLst/>
                <a:latin typeface="+mn-lt"/>
                <a:ea typeface="+mn-ea"/>
                <a:cs typeface="+mn-cs"/>
              </a:rPr>
              <a:t> the set of injectable objects that are visible to its view DOM children. See </a:t>
            </a:r>
            <a:r>
              <a:rPr lang="en-US" sz="1200" b="0" u="none" strike="noStrike" kern="1200" dirty="0" smtClean="0">
                <a:solidFill>
                  <a:schemeClr val="tx1"/>
                </a:solidFill>
                <a:effectLst/>
                <a:latin typeface="+mn-lt"/>
                <a:ea typeface="+mn-ea"/>
                <a:cs typeface="+mn-cs"/>
                <a:hlinkClick r:id="rId5"/>
              </a:rPr>
              <a:t>example</a:t>
            </a:r>
            <a:r>
              <a:rPr lang="en-US" sz="1200" b="0" kern="1200" dirty="0" smtClean="0">
                <a:solidFill>
                  <a:schemeClr val="tx1"/>
                </a:solidFill>
                <a:effectLst/>
                <a:latin typeface="+mn-lt"/>
                <a:ea typeface="+mn-ea"/>
                <a:cs typeface="+mn-cs"/>
              </a:rPr>
              <a:t>.</a:t>
            </a:r>
          </a:p>
          <a:p>
            <a:pPr lvl="2" fontAlgn="ctr"/>
            <a:r>
              <a:rPr lang="en-US" sz="1200" b="0" u="none" strike="noStrike" kern="1200" dirty="0" err="1" smtClean="0">
                <a:solidFill>
                  <a:schemeClr val="tx1"/>
                </a:solidFill>
                <a:effectLst/>
                <a:latin typeface="+mn-lt"/>
                <a:ea typeface="+mn-ea"/>
                <a:cs typeface="+mn-cs"/>
                <a:hlinkClick r:id="rId6"/>
              </a:rPr>
              <a:t>moduleId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module ID of the module that contains the component. The component must be able to resolve relative URLs for templates and styles. </a:t>
            </a:r>
            <a:r>
              <a:rPr lang="en-US" sz="1200" b="0" kern="1200" dirty="0" err="1" smtClean="0">
                <a:solidFill>
                  <a:schemeClr val="tx1"/>
                </a:solidFill>
                <a:effectLst/>
                <a:latin typeface="+mn-lt"/>
                <a:ea typeface="+mn-ea"/>
                <a:cs typeface="+mn-cs"/>
              </a:rPr>
              <a:t>SystemJS</a:t>
            </a:r>
            <a:r>
              <a:rPr lang="en-US" sz="1200" b="0" kern="1200" dirty="0" smtClean="0">
                <a:solidFill>
                  <a:schemeClr val="tx1"/>
                </a:solidFill>
                <a:effectLst/>
                <a:latin typeface="+mn-lt"/>
                <a:ea typeface="+mn-ea"/>
                <a:cs typeface="+mn-cs"/>
              </a:rPr>
              <a:t> exposes the __</a:t>
            </a:r>
            <a:r>
              <a:rPr lang="en-US" sz="1200" b="0" kern="1200" dirty="0" err="1" smtClean="0">
                <a:solidFill>
                  <a:schemeClr val="tx1"/>
                </a:solidFill>
                <a:effectLst/>
                <a:latin typeface="+mn-lt"/>
                <a:ea typeface="+mn-ea"/>
                <a:cs typeface="+mn-cs"/>
              </a:rPr>
              <a:t>moduleName</a:t>
            </a:r>
            <a:r>
              <a:rPr lang="en-US" sz="1200" b="0" kern="1200" dirty="0" smtClean="0">
                <a:solidFill>
                  <a:schemeClr val="tx1"/>
                </a:solidFill>
                <a:effectLst/>
                <a:latin typeface="+mn-lt"/>
                <a:ea typeface="+mn-ea"/>
                <a:cs typeface="+mn-cs"/>
              </a:rPr>
              <a:t> variable within each module. In </a:t>
            </a:r>
            <a:r>
              <a:rPr lang="en-US" sz="1200" b="0" kern="1200" dirty="0" err="1" smtClean="0">
                <a:solidFill>
                  <a:schemeClr val="tx1"/>
                </a:solidFill>
                <a:effectLst/>
                <a:latin typeface="+mn-lt"/>
                <a:ea typeface="+mn-ea"/>
                <a:cs typeface="+mn-cs"/>
              </a:rPr>
              <a:t>CommonJS</a:t>
            </a:r>
            <a:r>
              <a:rPr lang="en-US" sz="1200" b="0" kern="1200" dirty="0" smtClean="0">
                <a:solidFill>
                  <a:schemeClr val="tx1"/>
                </a:solidFill>
                <a:effectLst/>
                <a:latin typeface="+mn-lt"/>
                <a:ea typeface="+mn-ea"/>
                <a:cs typeface="+mn-cs"/>
              </a:rPr>
              <a:t>, this can be set to module.id.</a:t>
            </a:r>
          </a:p>
          <a:p>
            <a:pPr lvl="2" fontAlgn="ctr"/>
            <a:r>
              <a:rPr lang="en-US" sz="1200" b="0" u="none" strike="noStrike" kern="1200" dirty="0" err="1" smtClean="0">
                <a:solidFill>
                  <a:schemeClr val="tx1"/>
                </a:solidFill>
                <a:effectLst/>
                <a:latin typeface="+mn-lt"/>
                <a:ea typeface="+mn-ea"/>
                <a:cs typeface="+mn-cs"/>
                <a:hlinkClick r:id="rId7"/>
              </a:rPr>
              <a:t>templateUrl</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relative path or absolute URL of a template file for an Angular component. If provided, do not supply an inline template using template.</a:t>
            </a:r>
          </a:p>
          <a:p>
            <a:pPr lvl="2" fontAlgn="ctr"/>
            <a:r>
              <a:rPr lang="en-US" sz="1200" b="0" u="none" strike="noStrike" kern="1200" dirty="0" err="1" smtClean="0">
                <a:solidFill>
                  <a:schemeClr val="tx1"/>
                </a:solidFill>
                <a:effectLst/>
                <a:latin typeface="+mn-lt"/>
                <a:ea typeface="+mn-ea"/>
                <a:cs typeface="+mn-cs"/>
                <a:hlinkClick r:id="rId8"/>
              </a:rPr>
              <a:t>template</a:t>
            </a:r>
            <a:r>
              <a:rPr lang="en-US" sz="1200" b="0" kern="1200" dirty="0" err="1" smtClean="0">
                <a:solidFill>
                  <a:schemeClr val="tx1"/>
                </a:solidFill>
                <a:effectLst/>
                <a:latin typeface="+mn-lt"/>
                <a:ea typeface="+mn-ea"/>
                <a:cs typeface="+mn-cs"/>
              </a:rPr>
              <a:t>An</a:t>
            </a:r>
            <a:r>
              <a:rPr lang="en-US" sz="1200" b="0" kern="1200" dirty="0" smtClean="0">
                <a:solidFill>
                  <a:schemeClr val="tx1"/>
                </a:solidFill>
                <a:effectLst/>
                <a:latin typeface="+mn-lt"/>
                <a:ea typeface="+mn-ea"/>
                <a:cs typeface="+mn-cs"/>
              </a:rPr>
              <a:t> inline template for an Angular component. If provided, do not supply a template file using </a:t>
            </a:r>
            <a:r>
              <a:rPr lang="en-US" sz="1200" b="0" kern="1200" dirty="0" err="1" smtClean="0">
                <a:solidFill>
                  <a:schemeClr val="tx1"/>
                </a:solidFill>
                <a:effectLst/>
                <a:latin typeface="+mn-lt"/>
                <a:ea typeface="+mn-ea"/>
                <a:cs typeface="+mn-cs"/>
              </a:rPr>
              <a:t>templateUrl</a:t>
            </a:r>
            <a:r>
              <a:rPr lang="en-US" sz="1200" b="0" kern="1200" dirty="0" smtClean="0">
                <a:solidFill>
                  <a:schemeClr val="tx1"/>
                </a:solidFill>
                <a:effectLst/>
                <a:latin typeface="+mn-lt"/>
                <a:ea typeface="+mn-ea"/>
                <a:cs typeface="+mn-cs"/>
              </a:rPr>
              <a:t>.</a:t>
            </a:r>
          </a:p>
          <a:p>
            <a:pPr lvl="2" fontAlgn="ctr"/>
            <a:r>
              <a:rPr lang="en-US" sz="1200" b="0" u="none" strike="noStrike" kern="1200" dirty="0" err="1" smtClean="0">
                <a:solidFill>
                  <a:schemeClr val="tx1"/>
                </a:solidFill>
                <a:effectLst/>
                <a:latin typeface="+mn-lt"/>
                <a:ea typeface="+mn-ea"/>
                <a:cs typeface="+mn-cs"/>
                <a:hlinkClick r:id="rId9"/>
              </a:rPr>
              <a:t>styleUrls</a:t>
            </a:r>
            <a:r>
              <a:rPr lang="en-US" sz="1200" b="0" kern="1200" dirty="0" err="1" smtClean="0">
                <a:solidFill>
                  <a:schemeClr val="tx1"/>
                </a:solidFill>
                <a:effectLst/>
                <a:latin typeface="+mn-lt"/>
                <a:ea typeface="+mn-ea"/>
                <a:cs typeface="+mn-cs"/>
              </a:rPr>
              <a:t>One</a:t>
            </a:r>
            <a:r>
              <a:rPr lang="en-US" sz="1200" b="0" kern="1200" dirty="0" smtClean="0">
                <a:solidFill>
                  <a:schemeClr val="tx1"/>
                </a:solidFill>
                <a:effectLst/>
                <a:latin typeface="+mn-lt"/>
                <a:ea typeface="+mn-ea"/>
                <a:cs typeface="+mn-cs"/>
              </a:rPr>
              <a:t> or more relative paths or absolute URLs for files containing CSS stylesheets to use in this component.</a:t>
            </a:r>
          </a:p>
          <a:p>
            <a:pPr lvl="2" fontAlgn="ctr"/>
            <a:r>
              <a:rPr lang="en-US" sz="1200" b="0" u="none" strike="noStrike" kern="1200" dirty="0" err="1" smtClean="0">
                <a:solidFill>
                  <a:schemeClr val="tx1"/>
                </a:solidFill>
                <a:effectLst/>
                <a:latin typeface="+mn-lt"/>
                <a:ea typeface="+mn-ea"/>
                <a:cs typeface="+mn-cs"/>
                <a:hlinkClick r:id="rId10"/>
              </a:rPr>
              <a:t>styles</a:t>
            </a:r>
            <a:r>
              <a:rPr lang="en-US" sz="1200" b="0" kern="1200" dirty="0" err="1" smtClean="0">
                <a:solidFill>
                  <a:schemeClr val="tx1"/>
                </a:solidFill>
                <a:effectLst/>
                <a:latin typeface="+mn-lt"/>
                <a:ea typeface="+mn-ea"/>
                <a:cs typeface="+mn-cs"/>
              </a:rPr>
              <a:t>One</a:t>
            </a:r>
            <a:r>
              <a:rPr lang="en-US" sz="1200" b="0" kern="1200" dirty="0" smtClean="0">
                <a:solidFill>
                  <a:schemeClr val="tx1"/>
                </a:solidFill>
                <a:effectLst/>
                <a:latin typeface="+mn-lt"/>
                <a:ea typeface="+mn-ea"/>
                <a:cs typeface="+mn-cs"/>
              </a:rPr>
              <a:t> or more inline CSS stylesheets to use in this component.</a:t>
            </a:r>
          </a:p>
          <a:p>
            <a:pPr lvl="2" fontAlgn="ctr"/>
            <a:r>
              <a:rPr lang="en-US" sz="1200" b="0" u="none" strike="noStrike" kern="1200" dirty="0" err="1" smtClean="0">
                <a:solidFill>
                  <a:schemeClr val="tx1"/>
                </a:solidFill>
                <a:effectLst/>
                <a:latin typeface="+mn-lt"/>
                <a:ea typeface="+mn-ea"/>
                <a:cs typeface="+mn-cs"/>
                <a:hlinkClick r:id="rId11"/>
              </a:rPr>
              <a:t>animations</a:t>
            </a:r>
            <a:r>
              <a:rPr lang="en-US" sz="1200" b="0" kern="1200" dirty="0" err="1" smtClean="0">
                <a:solidFill>
                  <a:schemeClr val="tx1"/>
                </a:solidFill>
                <a:effectLst/>
                <a:latin typeface="+mn-lt"/>
                <a:ea typeface="+mn-ea"/>
                <a:cs typeface="+mn-cs"/>
              </a:rPr>
              <a:t>One</a:t>
            </a:r>
            <a:r>
              <a:rPr lang="en-US" sz="1200" b="0" kern="1200" dirty="0" smtClean="0">
                <a:solidFill>
                  <a:schemeClr val="tx1"/>
                </a:solidFill>
                <a:effectLst/>
                <a:latin typeface="+mn-lt"/>
                <a:ea typeface="+mn-ea"/>
                <a:cs typeface="+mn-cs"/>
              </a:rPr>
              <a:t> or more animation </a:t>
            </a:r>
            <a:r>
              <a:rPr lang="en-US" sz="1200" b="0" u="none" strike="noStrike" kern="1200" dirty="0" smtClean="0">
                <a:solidFill>
                  <a:schemeClr val="tx1"/>
                </a:solidFill>
                <a:effectLst/>
                <a:latin typeface="+mn-lt"/>
                <a:ea typeface="+mn-ea"/>
                <a:cs typeface="+mn-cs"/>
                <a:hlinkClick r:id="rId12"/>
              </a:rPr>
              <a:t>trigger</a:t>
            </a:r>
            <a:r>
              <a:rPr lang="en-US" sz="1200" b="0" kern="1200" dirty="0" smtClean="0">
                <a:solidFill>
                  <a:schemeClr val="tx1"/>
                </a:solidFill>
                <a:effectLst/>
                <a:latin typeface="+mn-lt"/>
                <a:ea typeface="+mn-ea"/>
                <a:cs typeface="+mn-cs"/>
              </a:rPr>
              <a:t>() calls, containing </a:t>
            </a:r>
            <a:r>
              <a:rPr lang="en-US" sz="1200" b="0" u="none" strike="noStrike" kern="1200" dirty="0" smtClean="0">
                <a:solidFill>
                  <a:schemeClr val="tx1"/>
                </a:solidFill>
                <a:effectLst/>
                <a:latin typeface="+mn-lt"/>
                <a:ea typeface="+mn-ea"/>
                <a:cs typeface="+mn-cs"/>
                <a:hlinkClick r:id="rId13"/>
              </a:rPr>
              <a:t>state()</a:t>
            </a:r>
            <a:r>
              <a:rPr lang="en-US" sz="1200" b="0" kern="1200" dirty="0" smtClean="0">
                <a:solidFill>
                  <a:schemeClr val="tx1"/>
                </a:solidFill>
                <a:effectLst/>
                <a:latin typeface="+mn-lt"/>
                <a:ea typeface="+mn-ea"/>
                <a:cs typeface="+mn-cs"/>
              </a:rPr>
              <a:t> and </a:t>
            </a:r>
            <a:r>
              <a:rPr lang="en-US" sz="1200" b="0" u="none" strike="noStrike" kern="1200" dirty="0" smtClean="0">
                <a:solidFill>
                  <a:schemeClr val="tx1"/>
                </a:solidFill>
                <a:effectLst/>
                <a:latin typeface="+mn-lt"/>
                <a:ea typeface="+mn-ea"/>
                <a:cs typeface="+mn-cs"/>
                <a:hlinkClick r:id="rId14"/>
              </a:rPr>
              <a:t>transition</a:t>
            </a:r>
            <a:r>
              <a:rPr lang="en-US" sz="1200" b="0" kern="1200" dirty="0" smtClean="0">
                <a:solidFill>
                  <a:schemeClr val="tx1"/>
                </a:solidFill>
                <a:effectLst/>
                <a:latin typeface="+mn-lt"/>
                <a:ea typeface="+mn-ea"/>
                <a:cs typeface="+mn-cs"/>
              </a:rPr>
              <a:t>() definitions. See the </a:t>
            </a:r>
            <a:r>
              <a:rPr lang="en-US" sz="1200" b="0" u="none" strike="noStrike" kern="1200" dirty="0" smtClean="0">
                <a:solidFill>
                  <a:schemeClr val="tx1"/>
                </a:solidFill>
                <a:effectLst/>
                <a:latin typeface="+mn-lt"/>
                <a:ea typeface="+mn-ea"/>
                <a:cs typeface="+mn-cs"/>
                <a:hlinkClick r:id="rId15"/>
              </a:rPr>
              <a:t>Animations guide</a:t>
            </a:r>
            <a:r>
              <a:rPr lang="en-US" sz="1200" b="0" kern="1200" dirty="0" smtClean="0">
                <a:solidFill>
                  <a:schemeClr val="tx1"/>
                </a:solidFill>
                <a:effectLst/>
                <a:latin typeface="+mn-lt"/>
                <a:ea typeface="+mn-ea"/>
                <a:cs typeface="+mn-cs"/>
              </a:rPr>
              <a:t> and animations API documentation.</a:t>
            </a:r>
          </a:p>
          <a:p>
            <a:pPr lvl="2" fontAlgn="ctr"/>
            <a:r>
              <a:rPr lang="en-US" sz="1200" b="0" u="none" strike="noStrike" kern="1200" dirty="0" err="1" smtClean="0">
                <a:solidFill>
                  <a:schemeClr val="tx1"/>
                </a:solidFill>
                <a:effectLst/>
                <a:latin typeface="+mn-lt"/>
                <a:ea typeface="+mn-ea"/>
                <a:cs typeface="+mn-cs"/>
                <a:hlinkClick r:id="rId16"/>
              </a:rPr>
              <a:t>encapsulation</a:t>
            </a:r>
            <a:r>
              <a:rPr lang="en-US" sz="1200" b="0" kern="1200" dirty="0" err="1" smtClean="0">
                <a:solidFill>
                  <a:schemeClr val="tx1"/>
                </a:solidFill>
                <a:effectLst/>
                <a:latin typeface="+mn-lt"/>
                <a:ea typeface="+mn-ea"/>
                <a:cs typeface="+mn-cs"/>
              </a:rPr>
              <a:t>An</a:t>
            </a:r>
            <a:r>
              <a:rPr lang="en-US" sz="1200" b="0" kern="1200" dirty="0" smtClean="0">
                <a:solidFill>
                  <a:schemeClr val="tx1"/>
                </a:solidFill>
                <a:effectLst/>
                <a:latin typeface="+mn-lt"/>
                <a:ea typeface="+mn-ea"/>
                <a:cs typeface="+mn-cs"/>
              </a:rPr>
              <a:t> encapsulation policy for the template and CSS styles. One of:</a:t>
            </a:r>
          </a:p>
          <a:p>
            <a:pPr lvl="2" fontAlgn="ctr"/>
            <a:r>
              <a:rPr lang="en-US" sz="1200" b="0" u="none" strike="noStrike" kern="1200" dirty="0" err="1" smtClean="0">
                <a:solidFill>
                  <a:schemeClr val="tx1"/>
                </a:solidFill>
                <a:effectLst/>
                <a:latin typeface="+mn-lt"/>
                <a:ea typeface="+mn-ea"/>
                <a:cs typeface="+mn-cs"/>
                <a:hlinkClick r:id="rId17"/>
              </a:rPr>
              <a:t>ViewEncapsulation.Native</a:t>
            </a:r>
            <a:r>
              <a:rPr lang="en-US" sz="1200" b="0" kern="1200" dirty="0" smtClean="0">
                <a:solidFill>
                  <a:schemeClr val="tx1"/>
                </a:solidFill>
                <a:effectLst/>
                <a:latin typeface="+mn-lt"/>
                <a:ea typeface="+mn-ea"/>
                <a:cs typeface="+mn-cs"/>
              </a:rPr>
              <a:t>: Deprecated. Use </a:t>
            </a:r>
            <a:r>
              <a:rPr lang="en-US" sz="1200" b="0" u="none" strike="noStrike" kern="1200" dirty="0" err="1" smtClean="0">
                <a:solidFill>
                  <a:schemeClr val="tx1"/>
                </a:solidFill>
                <a:effectLst/>
                <a:latin typeface="+mn-lt"/>
                <a:ea typeface="+mn-ea"/>
                <a:cs typeface="+mn-cs"/>
                <a:hlinkClick r:id="rId18"/>
              </a:rPr>
              <a:t>ViewEncapsulation.ShadowDom</a:t>
            </a:r>
            <a:r>
              <a:rPr lang="en-US" sz="1200" b="0" kern="1200" dirty="0" smtClean="0">
                <a:solidFill>
                  <a:schemeClr val="tx1"/>
                </a:solidFill>
                <a:effectLst/>
                <a:latin typeface="+mn-lt"/>
                <a:ea typeface="+mn-ea"/>
                <a:cs typeface="+mn-cs"/>
              </a:rPr>
              <a:t> instead.</a:t>
            </a:r>
          </a:p>
          <a:p>
            <a:pPr lvl="2" fontAlgn="ctr"/>
            <a:r>
              <a:rPr lang="en-US" sz="1200" b="0" u="none" strike="noStrike" kern="1200" dirty="0" err="1" smtClean="0">
                <a:solidFill>
                  <a:schemeClr val="tx1"/>
                </a:solidFill>
                <a:effectLst/>
                <a:latin typeface="+mn-lt"/>
                <a:ea typeface="+mn-ea"/>
                <a:cs typeface="+mn-cs"/>
                <a:hlinkClick r:id="rId19"/>
              </a:rPr>
              <a:t>ViewEncapsulation.Emulated</a:t>
            </a:r>
            <a:r>
              <a:rPr lang="en-US" sz="1200" b="0" kern="1200" dirty="0" smtClean="0">
                <a:solidFill>
                  <a:schemeClr val="tx1"/>
                </a:solidFill>
                <a:effectLst/>
                <a:latin typeface="+mn-lt"/>
                <a:ea typeface="+mn-ea"/>
                <a:cs typeface="+mn-cs"/>
              </a:rPr>
              <a:t>: Use shimmed CSS that emulates the native behavior.</a:t>
            </a:r>
          </a:p>
          <a:p>
            <a:pPr lvl="2" fontAlgn="ctr"/>
            <a:r>
              <a:rPr lang="en-US" sz="1200" b="0" u="none" strike="noStrike" kern="1200" dirty="0" err="1" smtClean="0">
                <a:solidFill>
                  <a:schemeClr val="tx1"/>
                </a:solidFill>
                <a:effectLst/>
                <a:latin typeface="+mn-lt"/>
                <a:ea typeface="+mn-ea"/>
                <a:cs typeface="+mn-cs"/>
                <a:hlinkClick r:id="rId20"/>
              </a:rPr>
              <a:t>ViewEncapsulation.None</a:t>
            </a:r>
            <a:r>
              <a:rPr lang="en-US" sz="1200" b="0" kern="1200" dirty="0" smtClean="0">
                <a:solidFill>
                  <a:schemeClr val="tx1"/>
                </a:solidFill>
                <a:effectLst/>
                <a:latin typeface="+mn-lt"/>
                <a:ea typeface="+mn-ea"/>
                <a:cs typeface="+mn-cs"/>
              </a:rPr>
              <a:t>: Use global CSS without any encapsulation.</a:t>
            </a:r>
          </a:p>
          <a:p>
            <a:pPr lvl="2" fontAlgn="ctr"/>
            <a:r>
              <a:rPr lang="en-US" sz="1200" b="0" u="none" strike="noStrike" kern="1200" dirty="0" err="1" smtClean="0">
                <a:solidFill>
                  <a:schemeClr val="tx1"/>
                </a:solidFill>
                <a:effectLst/>
                <a:latin typeface="+mn-lt"/>
                <a:ea typeface="+mn-ea"/>
                <a:cs typeface="+mn-cs"/>
                <a:hlinkClick r:id="rId18"/>
              </a:rPr>
              <a:t>ViewEncapsulation.ShadowDom</a:t>
            </a:r>
            <a:r>
              <a:rPr lang="en-US" sz="1200" b="0" kern="1200" dirty="0" smtClean="0">
                <a:solidFill>
                  <a:schemeClr val="tx1"/>
                </a:solidFill>
                <a:effectLst/>
                <a:latin typeface="+mn-lt"/>
                <a:ea typeface="+mn-ea"/>
                <a:cs typeface="+mn-cs"/>
              </a:rPr>
              <a:t>: Use Shadow DOM v1 to encapsulate styles.</a:t>
            </a:r>
          </a:p>
          <a:p>
            <a:pPr lvl="2" fontAlgn="ctr"/>
            <a:r>
              <a:rPr lang="en-US" sz="1200" b="0" u="none" strike="noStrike" kern="1200" dirty="0" err="1" smtClean="0">
                <a:solidFill>
                  <a:schemeClr val="tx1"/>
                </a:solidFill>
                <a:effectLst/>
                <a:latin typeface="+mn-lt"/>
                <a:ea typeface="+mn-ea"/>
                <a:cs typeface="+mn-cs"/>
                <a:hlinkClick r:id="rId21"/>
              </a:rPr>
              <a:t>interpolation</a:t>
            </a:r>
            <a:r>
              <a:rPr lang="en-US" sz="1200" b="0" kern="1200" dirty="0" err="1" smtClean="0">
                <a:solidFill>
                  <a:schemeClr val="tx1"/>
                </a:solidFill>
                <a:effectLst/>
                <a:latin typeface="+mn-lt"/>
                <a:ea typeface="+mn-ea"/>
                <a:cs typeface="+mn-cs"/>
              </a:rPr>
              <a:t>Overrides</a:t>
            </a:r>
            <a:r>
              <a:rPr lang="en-US" sz="1200" b="0" kern="1200" dirty="0" smtClean="0">
                <a:solidFill>
                  <a:schemeClr val="tx1"/>
                </a:solidFill>
                <a:effectLst/>
                <a:latin typeface="+mn-lt"/>
                <a:ea typeface="+mn-ea"/>
                <a:cs typeface="+mn-cs"/>
              </a:rPr>
              <a:t> the default encapsulation start and end delimiters ({{ and }})</a:t>
            </a:r>
          </a:p>
          <a:p>
            <a:pPr lvl="2" fontAlgn="ctr"/>
            <a:r>
              <a:rPr lang="en-US" sz="1200" b="0" u="none" strike="noStrike" kern="1200" dirty="0" err="1" smtClean="0">
                <a:solidFill>
                  <a:schemeClr val="tx1"/>
                </a:solidFill>
                <a:effectLst/>
                <a:latin typeface="+mn-lt"/>
                <a:ea typeface="+mn-ea"/>
                <a:cs typeface="+mn-cs"/>
                <a:hlinkClick r:id="rId22"/>
              </a:rPr>
              <a:t>entryComponents</a:t>
            </a:r>
            <a:r>
              <a:rPr lang="en-US" sz="1200" b="0" kern="1200" dirty="0" err="1" smtClean="0">
                <a:solidFill>
                  <a:schemeClr val="tx1"/>
                </a:solidFill>
                <a:effectLst/>
                <a:latin typeface="+mn-lt"/>
                <a:ea typeface="+mn-ea"/>
                <a:cs typeface="+mn-cs"/>
              </a:rPr>
              <a:t>A</a:t>
            </a:r>
            <a:r>
              <a:rPr lang="en-US" sz="1200" b="0" kern="1200" dirty="0" smtClean="0">
                <a:solidFill>
                  <a:schemeClr val="tx1"/>
                </a:solidFill>
                <a:effectLst/>
                <a:latin typeface="+mn-lt"/>
                <a:ea typeface="+mn-ea"/>
                <a:cs typeface="+mn-cs"/>
              </a:rPr>
              <a:t> set of components that should be compiled along with this component. For each component listed here, Angular creates a </a:t>
            </a:r>
            <a:r>
              <a:rPr lang="en-US" sz="1200" b="0" u="none" strike="noStrike" kern="1200" dirty="0" err="1" smtClean="0">
                <a:solidFill>
                  <a:schemeClr val="tx1"/>
                </a:solidFill>
                <a:effectLst/>
                <a:latin typeface="+mn-lt"/>
                <a:ea typeface="+mn-ea"/>
                <a:cs typeface="+mn-cs"/>
                <a:hlinkClick r:id="rId23"/>
              </a:rPr>
              <a:t>ComponentFactory</a:t>
            </a:r>
            <a:r>
              <a:rPr lang="en-US" sz="1200" b="0" kern="1200" dirty="0" smtClean="0">
                <a:solidFill>
                  <a:schemeClr val="tx1"/>
                </a:solidFill>
                <a:effectLst/>
                <a:latin typeface="+mn-lt"/>
                <a:ea typeface="+mn-ea"/>
                <a:cs typeface="+mn-cs"/>
              </a:rPr>
              <a:t> and stores it in the </a:t>
            </a:r>
            <a:r>
              <a:rPr lang="en-US" sz="1200" b="0" u="none" strike="noStrike" kern="1200" dirty="0" err="1" smtClean="0">
                <a:solidFill>
                  <a:schemeClr val="tx1"/>
                </a:solidFill>
                <a:effectLst/>
                <a:latin typeface="+mn-lt"/>
                <a:ea typeface="+mn-ea"/>
                <a:cs typeface="+mn-cs"/>
                <a:hlinkClick r:id="rId24"/>
              </a:rPr>
              <a:t>ComponentFactoryResolver</a:t>
            </a:r>
            <a:r>
              <a:rPr lang="en-US" sz="1200" b="0" kern="1200" dirty="0" smtClean="0">
                <a:solidFill>
                  <a:schemeClr val="tx1"/>
                </a:solidFill>
                <a:effectLst/>
                <a:latin typeface="+mn-lt"/>
                <a:ea typeface="+mn-ea"/>
                <a:cs typeface="+mn-cs"/>
              </a:rPr>
              <a:t>.</a:t>
            </a:r>
          </a:p>
          <a:p>
            <a:pPr lvl="2" fontAlgn="ctr"/>
            <a:r>
              <a:rPr lang="en-US" sz="1200" b="0" u="none" strike="noStrike" kern="1200" dirty="0" err="1" smtClean="0">
                <a:solidFill>
                  <a:schemeClr val="tx1"/>
                </a:solidFill>
                <a:effectLst/>
                <a:latin typeface="+mn-lt"/>
                <a:ea typeface="+mn-ea"/>
                <a:cs typeface="+mn-cs"/>
                <a:hlinkClick r:id="rId25"/>
              </a:rPr>
              <a:t>preserveWhitespaces</a:t>
            </a:r>
            <a:r>
              <a:rPr lang="en-US" sz="1200" b="0" kern="1200" dirty="0" err="1" smtClean="0">
                <a:solidFill>
                  <a:schemeClr val="tx1"/>
                </a:solidFill>
                <a:effectLst/>
                <a:latin typeface="+mn-lt"/>
                <a:ea typeface="+mn-ea"/>
                <a:cs typeface="+mn-cs"/>
              </a:rPr>
              <a:t>True</a:t>
            </a:r>
            <a:r>
              <a:rPr lang="en-US" sz="1200" b="0" kern="1200" dirty="0" smtClean="0">
                <a:solidFill>
                  <a:schemeClr val="tx1"/>
                </a:solidFill>
                <a:effectLst/>
                <a:latin typeface="+mn-lt"/>
                <a:ea typeface="+mn-ea"/>
                <a:cs typeface="+mn-cs"/>
              </a:rPr>
              <a:t> to preserve or false to remove potentially superfluous whitespace characters from the compiled template. Whitespace characters are those matching the \s character class in JavaScript regular expressions. Default is false, unless overridden in compiler options.</a:t>
            </a:r>
          </a:p>
          <a:p>
            <a:pPr fontAlgn="ctr"/>
            <a:endParaRPr lang="en-US" sz="1200" b="0" u="none" strike="noStrike" kern="1200" dirty="0" smtClean="0">
              <a:solidFill>
                <a:schemeClr val="tx1"/>
              </a:solidFill>
              <a:effectLst/>
              <a:latin typeface="+mn-lt"/>
              <a:ea typeface="+mn-ea"/>
              <a:cs typeface="+mn-cs"/>
              <a:hlinkClick r:id="rId26"/>
            </a:endParaRPr>
          </a:p>
          <a:p>
            <a:pPr fontAlgn="ctr"/>
            <a:r>
              <a:rPr lang="en-US" sz="1200" b="0" u="none" strike="noStrike" kern="1200" dirty="0" err="1" smtClean="0">
                <a:solidFill>
                  <a:schemeClr val="tx1"/>
                </a:solidFill>
                <a:effectLst/>
                <a:latin typeface="+mn-lt"/>
                <a:ea typeface="+mn-ea"/>
                <a:cs typeface="+mn-cs"/>
                <a:hlinkClick r:id="rId26"/>
              </a:rPr>
              <a:t>NgModule</a:t>
            </a:r>
            <a:r>
              <a:rPr lang="en-US" sz="1200" b="0" u="none" strike="noStrike" kern="1200" dirty="0" smtClean="0">
                <a:solidFill>
                  <a:schemeClr val="tx1"/>
                </a:solidFill>
                <a:effectLst/>
                <a:latin typeface="+mn-lt"/>
                <a:ea typeface="+mn-ea"/>
                <a:cs typeface="+mn-cs"/>
                <a:hlinkClick r:id="rId26"/>
              </a:rPr>
              <a:t>:</a:t>
            </a:r>
          </a:p>
          <a:p>
            <a:pPr lvl="1" fontAlgn="ctr"/>
            <a:r>
              <a:rPr lang="en-US" sz="1200" b="0" u="none" strike="noStrike" kern="1200" dirty="0" err="1" smtClean="0">
                <a:solidFill>
                  <a:schemeClr val="tx1"/>
                </a:solidFill>
                <a:effectLst/>
                <a:latin typeface="+mn-lt"/>
                <a:ea typeface="+mn-ea"/>
                <a:cs typeface="+mn-cs"/>
                <a:hlinkClick r:id="rId26"/>
              </a:rPr>
              <a:t>providers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injectable objects that are available in the injector of this module.</a:t>
            </a:r>
          </a:p>
          <a:p>
            <a:pPr lvl="1" fontAlgn="ctr"/>
            <a:r>
              <a:rPr lang="en-US" sz="1200" b="0" u="none" strike="noStrike" kern="1200" dirty="0" err="1" smtClean="0">
                <a:solidFill>
                  <a:schemeClr val="tx1"/>
                </a:solidFill>
                <a:effectLst/>
                <a:latin typeface="+mn-lt"/>
                <a:ea typeface="+mn-ea"/>
                <a:cs typeface="+mn-cs"/>
                <a:hlinkClick r:id="rId27"/>
              </a:rPr>
              <a:t>declarations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components, directives, and pipes (</a:t>
            </a:r>
            <a:r>
              <a:rPr lang="en-US" sz="1200" b="0" u="none" strike="noStrike" kern="1200" dirty="0" err="1" smtClean="0">
                <a:solidFill>
                  <a:schemeClr val="tx1"/>
                </a:solidFill>
                <a:effectLst/>
                <a:latin typeface="+mn-lt"/>
                <a:ea typeface="+mn-ea"/>
                <a:cs typeface="+mn-cs"/>
                <a:hlinkClick r:id="rId28"/>
              </a:rPr>
              <a:t>declarables</a:t>
            </a:r>
            <a:r>
              <a:rPr lang="en-US" sz="1200" b="0" kern="1200" dirty="0" smtClean="0">
                <a:solidFill>
                  <a:schemeClr val="tx1"/>
                </a:solidFill>
                <a:effectLst/>
                <a:latin typeface="+mn-lt"/>
                <a:ea typeface="+mn-ea"/>
                <a:cs typeface="+mn-cs"/>
              </a:rPr>
              <a:t>) that belong to this module.</a:t>
            </a:r>
          </a:p>
          <a:p>
            <a:pPr lvl="1" fontAlgn="ctr"/>
            <a:r>
              <a:rPr lang="en-US" sz="1200" b="0" u="none" strike="noStrike" kern="1200" dirty="0" err="1" smtClean="0">
                <a:solidFill>
                  <a:schemeClr val="tx1"/>
                </a:solidFill>
                <a:effectLst/>
                <a:latin typeface="+mn-lt"/>
                <a:ea typeface="+mn-ea"/>
                <a:cs typeface="+mn-cs"/>
                <a:hlinkClick r:id="rId29"/>
              </a:rPr>
              <a:t>imports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a:t>
            </a:r>
            <a:r>
              <a:rPr lang="en-US" sz="1200" b="0" kern="1200" dirty="0" err="1" smtClean="0">
                <a:solidFill>
                  <a:schemeClr val="tx1"/>
                </a:solidFill>
                <a:effectLst/>
                <a:latin typeface="+mn-lt"/>
                <a:ea typeface="+mn-ea"/>
                <a:cs typeface="+mn-cs"/>
              </a:rPr>
              <a:t>NgModules</a:t>
            </a:r>
            <a:r>
              <a:rPr lang="en-US" sz="1200" b="0" kern="1200" dirty="0" smtClean="0">
                <a:solidFill>
                  <a:schemeClr val="tx1"/>
                </a:solidFill>
                <a:effectLst/>
                <a:latin typeface="+mn-lt"/>
                <a:ea typeface="+mn-ea"/>
                <a:cs typeface="+mn-cs"/>
              </a:rPr>
              <a:t> whose exported </a:t>
            </a:r>
            <a:r>
              <a:rPr lang="en-US" sz="1200" b="0" u="none" strike="noStrike" kern="1200" dirty="0" err="1" smtClean="0">
                <a:solidFill>
                  <a:schemeClr val="tx1"/>
                </a:solidFill>
                <a:effectLst/>
                <a:latin typeface="+mn-lt"/>
                <a:ea typeface="+mn-ea"/>
                <a:cs typeface="+mn-cs"/>
                <a:hlinkClick r:id="rId28"/>
              </a:rPr>
              <a:t>declarables</a:t>
            </a:r>
            <a:r>
              <a:rPr lang="en-US" sz="1200" b="0" kern="1200" dirty="0" smtClean="0">
                <a:solidFill>
                  <a:schemeClr val="tx1"/>
                </a:solidFill>
                <a:effectLst/>
                <a:latin typeface="+mn-lt"/>
                <a:ea typeface="+mn-ea"/>
                <a:cs typeface="+mn-cs"/>
              </a:rPr>
              <a:t> are available to templates in this module.</a:t>
            </a:r>
          </a:p>
          <a:p>
            <a:pPr lvl="1" fontAlgn="ctr"/>
            <a:r>
              <a:rPr lang="en-US" sz="1200" b="0" u="none" strike="noStrike" kern="1200" dirty="0" err="1" smtClean="0">
                <a:solidFill>
                  <a:schemeClr val="tx1"/>
                </a:solidFill>
                <a:effectLst/>
                <a:latin typeface="+mn-lt"/>
                <a:ea typeface="+mn-ea"/>
                <a:cs typeface="+mn-cs"/>
                <a:hlinkClick r:id="rId30"/>
              </a:rPr>
              <a:t>exports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components, directives, and pipes declared in this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that can be used in the template of any component that is part of an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that imports this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Exported declarations are the module's public API.</a:t>
            </a:r>
          </a:p>
          <a:p>
            <a:pPr lvl="1" fontAlgn="ctr"/>
            <a:r>
              <a:rPr lang="en-US" sz="1200" b="0" u="none" strike="noStrike" kern="1200" dirty="0" err="1" smtClean="0">
                <a:solidFill>
                  <a:schemeClr val="tx1"/>
                </a:solidFill>
                <a:effectLst/>
                <a:latin typeface="+mn-lt"/>
                <a:ea typeface="+mn-ea"/>
                <a:cs typeface="+mn-cs"/>
                <a:hlinkClick r:id="rId31"/>
              </a:rPr>
              <a:t>entryComponents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components to compile when this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is defined, so that they can be dynamically loaded into the view.</a:t>
            </a:r>
          </a:p>
          <a:p>
            <a:pPr lvl="1" fontAlgn="ctr"/>
            <a:r>
              <a:rPr lang="en-US" sz="1200" b="0" u="none" strike="noStrike" kern="1200" dirty="0" err="1" smtClean="0">
                <a:solidFill>
                  <a:schemeClr val="tx1"/>
                </a:solidFill>
                <a:effectLst/>
                <a:latin typeface="+mn-lt"/>
                <a:ea typeface="+mn-ea"/>
                <a:cs typeface="+mn-cs"/>
                <a:hlinkClick r:id="rId32"/>
              </a:rPr>
              <a:t>bootstrap</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components that are bootstrapped when this module is bootstrapped. The components listed here are automatically added to </a:t>
            </a:r>
            <a:r>
              <a:rPr lang="en-US" sz="1200" b="0" kern="1200" dirty="0" err="1" smtClean="0">
                <a:solidFill>
                  <a:schemeClr val="tx1"/>
                </a:solidFill>
                <a:effectLst/>
                <a:latin typeface="+mn-lt"/>
                <a:ea typeface="+mn-ea"/>
                <a:cs typeface="+mn-cs"/>
              </a:rPr>
              <a:t>entryComponents</a:t>
            </a:r>
            <a:r>
              <a:rPr lang="en-US" sz="1200" b="0" kern="1200" dirty="0" smtClean="0">
                <a:solidFill>
                  <a:schemeClr val="tx1"/>
                </a:solidFill>
                <a:effectLst/>
                <a:latin typeface="+mn-lt"/>
                <a:ea typeface="+mn-ea"/>
                <a:cs typeface="+mn-cs"/>
              </a:rPr>
              <a:t>.</a:t>
            </a:r>
          </a:p>
          <a:p>
            <a:pPr lvl="1" fontAlgn="ctr"/>
            <a:r>
              <a:rPr lang="en-US" sz="1200" b="0" u="none" strike="noStrike" kern="1200" dirty="0" err="1" smtClean="0">
                <a:solidFill>
                  <a:schemeClr val="tx1"/>
                </a:solidFill>
                <a:effectLst/>
                <a:latin typeface="+mn-lt"/>
                <a:ea typeface="+mn-ea"/>
                <a:cs typeface="+mn-cs"/>
                <a:hlinkClick r:id="rId33"/>
              </a:rPr>
              <a:t>schemas</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set of schemas that declare elements to be allowed in the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Elements and properties that are neither Angular components nor directives must be declared in a schema.</a:t>
            </a:r>
          </a:p>
          <a:p>
            <a:pPr lvl="1" fontAlgn="ctr"/>
            <a:r>
              <a:rPr lang="en-US" sz="1200" b="0" u="none" strike="noStrike" kern="1200" dirty="0" err="1" smtClean="0">
                <a:solidFill>
                  <a:schemeClr val="tx1"/>
                </a:solidFill>
                <a:effectLst/>
                <a:latin typeface="+mn-lt"/>
                <a:ea typeface="+mn-ea"/>
                <a:cs typeface="+mn-cs"/>
                <a:hlinkClick r:id="rId34"/>
              </a:rPr>
              <a:t>id</a:t>
            </a:r>
            <a:r>
              <a:rPr lang="en-US" sz="1200" b="0" kern="1200" dirty="0" err="1" smtClean="0">
                <a:solidFill>
                  <a:schemeClr val="tx1"/>
                </a:solidFill>
                <a:effectLst/>
                <a:latin typeface="+mn-lt"/>
                <a:ea typeface="+mn-ea"/>
                <a:cs typeface="+mn-cs"/>
              </a:rPr>
              <a:t>A</a:t>
            </a:r>
            <a:r>
              <a:rPr lang="en-US" sz="1200" b="0" kern="1200" dirty="0" smtClean="0">
                <a:solidFill>
                  <a:schemeClr val="tx1"/>
                </a:solidFill>
                <a:effectLst/>
                <a:latin typeface="+mn-lt"/>
                <a:ea typeface="+mn-ea"/>
                <a:cs typeface="+mn-cs"/>
              </a:rPr>
              <a:t> name or path that uniquely identifies this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in </a:t>
            </a:r>
            <a:r>
              <a:rPr lang="en-US" sz="1200" b="0" u="none" strike="noStrike" kern="1200" dirty="0" err="1" smtClean="0">
                <a:solidFill>
                  <a:schemeClr val="tx1"/>
                </a:solidFill>
                <a:effectLst/>
                <a:latin typeface="+mn-lt"/>
                <a:ea typeface="+mn-ea"/>
                <a:cs typeface="+mn-cs"/>
                <a:hlinkClick r:id="rId35"/>
              </a:rPr>
              <a:t>getModuleFactory</a:t>
            </a:r>
            <a:r>
              <a:rPr lang="en-US" sz="1200" b="0" kern="1200" dirty="0" smtClean="0">
                <a:solidFill>
                  <a:schemeClr val="tx1"/>
                </a:solidFill>
                <a:effectLst/>
                <a:latin typeface="+mn-lt"/>
                <a:ea typeface="+mn-ea"/>
                <a:cs typeface="+mn-cs"/>
              </a:rPr>
              <a:t>. If left undefined, the </a:t>
            </a:r>
            <a:r>
              <a:rPr lang="en-US" sz="1200" b="0" kern="1200" dirty="0" err="1" smtClean="0">
                <a:solidFill>
                  <a:schemeClr val="tx1"/>
                </a:solidFill>
                <a:effectLst/>
                <a:latin typeface="+mn-lt"/>
                <a:ea typeface="+mn-ea"/>
                <a:cs typeface="+mn-cs"/>
              </a:rPr>
              <a:t>NgModule</a:t>
            </a:r>
            <a:r>
              <a:rPr lang="en-US" sz="1200" b="0" kern="1200" dirty="0" smtClean="0">
                <a:solidFill>
                  <a:schemeClr val="tx1"/>
                </a:solidFill>
                <a:effectLst/>
                <a:latin typeface="+mn-lt"/>
                <a:ea typeface="+mn-ea"/>
                <a:cs typeface="+mn-cs"/>
              </a:rPr>
              <a:t> is not registered with </a:t>
            </a:r>
            <a:r>
              <a:rPr lang="en-US" sz="1200" b="0" u="none" strike="noStrike" kern="1200" dirty="0" err="1" smtClean="0">
                <a:solidFill>
                  <a:schemeClr val="tx1"/>
                </a:solidFill>
                <a:effectLst/>
                <a:latin typeface="+mn-lt"/>
                <a:ea typeface="+mn-ea"/>
                <a:cs typeface="+mn-cs"/>
                <a:hlinkClick r:id="rId35"/>
              </a:rPr>
              <a:t>getModuleFactory</a:t>
            </a:r>
            <a:r>
              <a:rPr lang="en-US" sz="1200" b="0" kern="1200" dirty="0" smtClean="0">
                <a:solidFill>
                  <a:schemeClr val="tx1"/>
                </a:solidFill>
                <a:effectLst/>
                <a:latin typeface="+mn-lt"/>
                <a:ea typeface="+mn-ea"/>
                <a:cs typeface="+mn-cs"/>
              </a:rPr>
              <a:t>.</a:t>
            </a:r>
          </a:p>
          <a:p>
            <a:pPr lvl="1" fontAlgn="ctr"/>
            <a:r>
              <a:rPr lang="en-US" sz="1200" b="0" u="none" strike="noStrike" kern="1200" dirty="0" err="1" smtClean="0">
                <a:solidFill>
                  <a:schemeClr val="tx1"/>
                </a:solidFill>
                <a:effectLst/>
                <a:latin typeface="+mn-lt"/>
                <a:ea typeface="+mn-ea"/>
                <a:cs typeface="+mn-cs"/>
                <a:hlinkClick r:id="rId36"/>
              </a:rPr>
              <a:t>jit</a:t>
            </a:r>
            <a:r>
              <a:rPr lang="en-US" sz="1200" b="0" kern="1200" dirty="0" err="1" smtClean="0">
                <a:solidFill>
                  <a:schemeClr val="tx1"/>
                </a:solidFill>
                <a:effectLst/>
                <a:latin typeface="+mn-lt"/>
                <a:ea typeface="+mn-ea"/>
                <a:cs typeface="+mn-cs"/>
              </a:rPr>
              <a:t>If</a:t>
            </a:r>
            <a:r>
              <a:rPr lang="en-US" sz="1200" b="0" kern="1200" dirty="0" smtClean="0">
                <a:solidFill>
                  <a:schemeClr val="tx1"/>
                </a:solidFill>
                <a:effectLst/>
                <a:latin typeface="+mn-lt"/>
                <a:ea typeface="+mn-ea"/>
                <a:cs typeface="+mn-cs"/>
              </a:rPr>
              <a:t> true, this module will be skipped by the AOT compiler and so will always be compiled using JIT.</a:t>
            </a:r>
          </a:p>
          <a:p>
            <a:pPr lvl="1" fontAlgn="ctr"/>
            <a:endParaRPr lang="en-US" sz="1200" b="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34</a:t>
            </a:fld>
            <a:endParaRPr lang="es-ES"/>
          </a:p>
        </p:txBody>
      </p:sp>
    </p:spTree>
    <p:extLst>
      <p:ext uri="{BB962C8B-B14F-4D97-AF65-F5344CB8AC3E}">
        <p14:creationId xmlns:p14="http://schemas.microsoft.com/office/powerpoint/2010/main" val="1353809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use @</a:t>
            </a:r>
            <a:r>
              <a:rPr lang="en-US" sz="1200" b="0" i="0" u="none" strike="noStrike" kern="1200" dirty="0" smtClean="0">
                <a:solidFill>
                  <a:schemeClr val="tx1"/>
                </a:solidFill>
                <a:effectLst/>
                <a:latin typeface="+mn-lt"/>
                <a:ea typeface="+mn-ea"/>
                <a:cs typeface="+mn-cs"/>
                <a:hlinkClick r:id="rId3"/>
              </a:rPr>
              <a:t>Output</a:t>
            </a:r>
            <a:r>
              <a:rPr lang="en-US" sz="1200" b="0" i="0" kern="1200" dirty="0" smtClean="0">
                <a:solidFill>
                  <a:schemeClr val="tx1"/>
                </a:solidFill>
                <a:effectLst/>
                <a:latin typeface="+mn-lt"/>
                <a:ea typeface="+mn-ea"/>
                <a:cs typeface="+mn-cs"/>
              </a:rPr>
              <a:t>(), edit these parts of your app:</a:t>
            </a:r>
          </a:p>
          <a:p>
            <a:r>
              <a:rPr lang="en-US" sz="1200" b="0" i="0" kern="1200" dirty="0" smtClean="0">
                <a:solidFill>
                  <a:schemeClr val="tx1"/>
                </a:solidFill>
                <a:effectLst/>
                <a:latin typeface="+mn-lt"/>
                <a:ea typeface="+mn-ea"/>
                <a:cs typeface="+mn-cs"/>
              </a:rPr>
              <a:t>The child component class and template</a:t>
            </a:r>
          </a:p>
          <a:p>
            <a:r>
              <a:rPr lang="en-US" sz="1200" b="0" i="0" kern="1200" dirty="0" smtClean="0">
                <a:solidFill>
                  <a:schemeClr val="tx1"/>
                </a:solidFill>
                <a:effectLst/>
                <a:latin typeface="+mn-lt"/>
                <a:ea typeface="+mn-ea"/>
                <a:cs typeface="+mn-cs"/>
              </a:rPr>
              <a:t>The parent component class and template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ViewChild</a:t>
            </a:r>
            <a:r>
              <a:rPr lang="en-US" sz="1200" b="0" i="0" kern="1200" dirty="0" smtClean="0">
                <a:solidFill>
                  <a:schemeClr val="tx1"/>
                </a:solidFill>
                <a:effectLst/>
                <a:latin typeface="+mn-lt"/>
                <a:ea typeface="+mn-ea"/>
                <a:cs typeface="+mn-cs"/>
              </a:rPr>
              <a:t> is also a property decorator. It allows to save a reference of</a:t>
            </a:r>
            <a:r>
              <a:rPr lang="en-US" sz="1200" b="0" i="0" kern="1200" baseline="0" dirty="0" smtClean="0">
                <a:solidFill>
                  <a:schemeClr val="tx1"/>
                </a:solidFill>
                <a:effectLst/>
                <a:latin typeface="+mn-lt"/>
                <a:ea typeface="+mn-ea"/>
                <a:cs typeface="+mn-cs"/>
              </a:rPr>
              <a:t> a DOM element</a:t>
            </a:r>
            <a:endParaRPr lang="en-US" sz="1200" b="0" i="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35</a:t>
            </a:fld>
            <a:endParaRPr lang="es-ES"/>
          </a:p>
        </p:txBody>
      </p:sp>
    </p:spTree>
    <p:extLst>
      <p:ext uri="{BB962C8B-B14F-4D97-AF65-F5344CB8AC3E}">
        <p14:creationId xmlns:p14="http://schemas.microsoft.com/office/powerpoint/2010/main" val="1911310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36</a:t>
            </a:fld>
            <a:endParaRPr lang="es-ES"/>
          </a:p>
        </p:txBody>
      </p:sp>
    </p:spTree>
    <p:extLst>
      <p:ext uri="{BB962C8B-B14F-4D97-AF65-F5344CB8AC3E}">
        <p14:creationId xmlns:p14="http://schemas.microsoft.com/office/powerpoint/2010/main" val="2676219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 </a:t>
            </a:r>
            <a:r>
              <a:rPr lang="es-ES" dirty="0" err="1" smtClean="0"/>
              <a:t>HighlightDirective</a:t>
            </a:r>
            <a:endParaRPr lang="es-ES" dirty="0" smtClean="0"/>
          </a:p>
          <a:p>
            <a:r>
              <a:rPr lang="es-ES" dirty="0" smtClean="0"/>
              <a:t>Crear</a:t>
            </a:r>
            <a:r>
              <a:rPr lang="es-ES" baseline="0" dirty="0" smtClean="0"/>
              <a:t> directiva que en </a:t>
            </a:r>
            <a:r>
              <a:rPr lang="es-ES" baseline="0" dirty="0" err="1" smtClean="0"/>
              <a:t>mouseEnter</a:t>
            </a:r>
            <a:r>
              <a:rPr lang="es-ES" baseline="0" dirty="0" smtClean="0"/>
              <a:t> resalte el fondo de un elemento con un color</a:t>
            </a:r>
          </a:p>
          <a:p>
            <a:r>
              <a:rPr lang="es-ES" baseline="0" dirty="0" smtClean="0"/>
              <a:t>Al salir, el </a:t>
            </a:r>
            <a:r>
              <a:rPr lang="es-ES" baseline="0" dirty="0" err="1" smtClean="0"/>
              <a:t>highlight</a:t>
            </a:r>
            <a:r>
              <a:rPr lang="es-ES" baseline="0" dirty="0" smtClean="0"/>
              <a:t> debe desaparecer.</a:t>
            </a:r>
          </a:p>
          <a:p>
            <a:r>
              <a:rPr lang="es-ES" baseline="0" dirty="0" smtClean="0"/>
              <a:t>Extender directiva con @Input para que acepte un color desde el .</a:t>
            </a:r>
            <a:r>
              <a:rPr lang="es-ES" baseline="0" dirty="0" err="1" smtClean="0"/>
              <a:t>html</a:t>
            </a:r>
            <a:r>
              <a:rPr lang="es-ES" baseline="0" dirty="0" smtClean="0"/>
              <a:t> y, si no se declara, coja uno por defecto</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37</a:t>
            </a:fld>
            <a:endParaRPr lang="es-ES"/>
          </a:p>
        </p:txBody>
      </p:sp>
    </p:spTree>
    <p:extLst>
      <p:ext uri="{BB962C8B-B14F-4D97-AF65-F5344CB8AC3E}">
        <p14:creationId xmlns:p14="http://schemas.microsoft.com/office/powerpoint/2010/main" val="2436894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dirty="0" smtClean="0"/>
              <a:t>Formato</a:t>
            </a:r>
            <a:r>
              <a:rPr lang="es-ES" baseline="0" dirty="0" smtClean="0"/>
              <a:t> título: </a:t>
            </a:r>
            <a:r>
              <a:rPr lang="es-ES" sz="2200" b="1" dirty="0" smtClean="0">
                <a:ln w="3175">
                  <a:solidFill>
                    <a:schemeClr val="tx1"/>
                  </a:solidFill>
                </a:ln>
                <a:solidFill>
                  <a:schemeClr val="bg1"/>
                </a:solidFill>
              </a:rPr>
              <a:t>primera letra mayúscula y resto minúscula</a:t>
            </a:r>
            <a:r>
              <a:rPr lang="es-ES" sz="1200" b="0" baseline="0" dirty="0" smtClean="0">
                <a:ln>
                  <a:noFill/>
                </a:ln>
                <a:solidFill>
                  <a:schemeClr val="tx1"/>
                </a:solidFill>
              </a:rPr>
              <a:t> de cada palabra. Palabras delimitadas por espacios en blanco</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 sz="1200" b="0" baseline="0" dirty="0" smtClean="0">
              <a:ln>
                <a:noFill/>
              </a:ln>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s-ES" sz="1200" b="0" baseline="0" dirty="0" err="1" smtClean="0">
                <a:ln>
                  <a:noFill/>
                </a:ln>
                <a:solidFill>
                  <a:schemeClr val="tx1"/>
                </a:solidFill>
              </a:rPr>
              <a:t>valueDate</a:t>
            </a:r>
            <a:r>
              <a:rPr lang="es-ES" sz="1200" b="0" baseline="0" dirty="0" smtClean="0">
                <a:ln>
                  <a:noFill/>
                </a:ln>
                <a:solidFill>
                  <a:schemeClr val="tx1"/>
                </a:solidFill>
              </a:rPr>
              <a:t>: </a:t>
            </a:r>
            <a:r>
              <a:rPr lang="es-ES" sz="1200" b="1" i="0" kern="1200" dirty="0" smtClean="0">
                <a:solidFill>
                  <a:schemeClr val="tx1"/>
                </a:solidFill>
                <a:effectLst/>
                <a:latin typeface="+mn-lt"/>
                <a:ea typeface="+mn-ea"/>
                <a:cs typeface="+mn-cs"/>
              </a:rPr>
              <a:t> (</a:t>
            </a:r>
            <a:r>
              <a:rPr lang="es-ES" sz="1200" b="1" i="0" kern="1200" dirty="0" err="1" smtClean="0">
                <a:solidFill>
                  <a:schemeClr val="tx1"/>
                </a:solidFill>
                <a:effectLst/>
                <a:latin typeface="+mn-lt"/>
                <a:ea typeface="+mn-ea"/>
                <a:cs typeface="+mn-cs"/>
              </a:rPr>
              <a:t>Wed</a:t>
            </a:r>
            <a:r>
              <a:rPr lang="es-ES" sz="1200" b="1" i="0" kern="1200" dirty="0" smtClean="0">
                <a:solidFill>
                  <a:schemeClr val="tx1"/>
                </a:solidFill>
                <a:effectLst/>
                <a:latin typeface="+mn-lt"/>
                <a:ea typeface="+mn-ea"/>
                <a:cs typeface="+mn-cs"/>
              </a:rPr>
              <a:t> Oct 02 2019 12:32:58 GMT+0200 (hora de verano de Europa central))</a:t>
            </a:r>
            <a:endParaRPr lang="es-ES" sz="2200" b="1" dirty="0" smtClean="0">
              <a:ln w="3175">
                <a:solidFill>
                  <a:schemeClr val="tx1"/>
                </a:solidFill>
              </a:ln>
              <a:solidFill>
                <a:schemeClr val="bg1"/>
              </a:solidFill>
            </a:endParaRP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38</a:t>
            </a:fld>
            <a:endParaRPr lang="es-ES"/>
          </a:p>
        </p:txBody>
      </p:sp>
    </p:spTree>
    <p:extLst>
      <p:ext uri="{BB962C8B-B14F-4D97-AF65-F5344CB8AC3E}">
        <p14:creationId xmlns:p14="http://schemas.microsoft.com/office/powerpoint/2010/main" val="15763514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a:t>
            </a:r>
            <a:r>
              <a:rPr lang="es-ES" baseline="0" dirty="0" smtClean="0"/>
              <a:t> refactorización:</a:t>
            </a:r>
          </a:p>
          <a:p>
            <a:r>
              <a:rPr lang="es-ES" baseline="0" dirty="0" smtClean="0"/>
              <a:t>Crear nuevo módulo para las directivas, declarar y exportar las directivas personalizadas desde él, e importarlo en </a:t>
            </a:r>
            <a:r>
              <a:rPr lang="es-ES" baseline="0" dirty="0" err="1" smtClean="0"/>
              <a:t>app.module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39</a:t>
            </a:fld>
            <a:endParaRPr lang="es-ES"/>
          </a:p>
        </p:txBody>
      </p:sp>
    </p:spTree>
    <p:extLst>
      <p:ext uri="{BB962C8B-B14F-4D97-AF65-F5344CB8AC3E}">
        <p14:creationId xmlns:p14="http://schemas.microsoft.com/office/powerpoint/2010/main" val="1282816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Ejemplo Pipe</a:t>
            </a:r>
            <a:r>
              <a:rPr lang="es-ES" baseline="0" dirty="0" smtClean="0"/>
              <a:t> elevar a n Potencia:</a:t>
            </a:r>
          </a:p>
          <a:p>
            <a:r>
              <a:rPr lang="es-ES" sz="1200" b="0" i="0" kern="1200" dirty="0" smtClean="0">
                <a:solidFill>
                  <a:schemeClr val="tx1"/>
                </a:solidFill>
                <a:effectLst/>
                <a:latin typeface="+mn-lt"/>
                <a:ea typeface="+mn-ea"/>
                <a:cs typeface="+mn-cs"/>
              </a:rPr>
              <a:t>@</a:t>
            </a:r>
            <a:r>
              <a:rPr lang="es-ES" sz="1200" b="0" i="0" u="none" strike="noStrike" kern="1200" dirty="0" smtClean="0">
                <a:solidFill>
                  <a:schemeClr val="tx1"/>
                </a:solidFill>
                <a:effectLst/>
                <a:latin typeface="+mn-lt"/>
                <a:ea typeface="+mn-ea"/>
                <a:cs typeface="+mn-cs"/>
                <a:hlinkClick r:id="rId3"/>
              </a:rPr>
              <a:t>Pipe</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name</a:t>
            </a:r>
            <a:r>
              <a:rPr lang="es-E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exponential</a:t>
            </a:r>
            <a:r>
              <a:rPr lang="es-ES" sz="1200" b="0" i="0" kern="1200" dirty="0" smtClean="0">
                <a:solidFill>
                  <a:schemeClr val="tx1"/>
                </a:solidFill>
                <a:effectLst/>
                <a:latin typeface="+mn-lt"/>
                <a:ea typeface="+mn-ea"/>
                <a:cs typeface="+mn-cs"/>
              </a:rPr>
              <a:t>'}) </a:t>
            </a:r>
          </a:p>
          <a:p>
            <a:r>
              <a:rPr lang="es-ES" sz="1200" b="0" i="0" kern="1200" dirty="0" err="1" smtClean="0">
                <a:solidFill>
                  <a:schemeClr val="tx1"/>
                </a:solidFill>
                <a:effectLst/>
                <a:latin typeface="+mn-lt"/>
                <a:ea typeface="+mn-ea"/>
                <a:cs typeface="+mn-cs"/>
              </a:rPr>
              <a:t>export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class</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ExponentialPipe</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implements</a:t>
            </a:r>
            <a:r>
              <a:rPr lang="es-ES" sz="1200" b="0" i="0"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hlinkClick r:id="rId4"/>
              </a:rPr>
              <a:t>PipeTransform</a:t>
            </a:r>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transform</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value</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number</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exponent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number</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number</a:t>
            </a:r>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return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Math.pow</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value</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isNaN</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exponent</a:t>
            </a:r>
            <a:r>
              <a:rPr lang="es-ES" sz="1200" b="0" i="0" kern="1200" dirty="0" smtClean="0">
                <a:solidFill>
                  <a:schemeClr val="tx1"/>
                </a:solidFill>
                <a:effectLst/>
                <a:latin typeface="+mn-lt"/>
                <a:ea typeface="+mn-ea"/>
                <a:cs typeface="+mn-cs"/>
              </a:rPr>
              <a:t>) ? 1 : </a:t>
            </a:r>
            <a:r>
              <a:rPr lang="es-ES" sz="1200" b="0" i="0" kern="1200" dirty="0" err="1" smtClean="0">
                <a:solidFill>
                  <a:schemeClr val="tx1"/>
                </a:solidFill>
                <a:effectLst/>
                <a:latin typeface="+mn-lt"/>
                <a:ea typeface="+mn-ea"/>
                <a:cs typeface="+mn-cs"/>
              </a:rPr>
              <a:t>exponent</a:t>
            </a:r>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a:t>
            </a:r>
          </a:p>
          <a:p>
            <a:endParaRPr lang="es-ES" sz="1200" b="0" i="0" kern="1200" baseline="0" dirty="0" smtClean="0">
              <a:solidFill>
                <a:schemeClr val="tx1"/>
              </a:solidFill>
              <a:effectLst/>
              <a:latin typeface="+mn-lt"/>
              <a:ea typeface="+mn-ea"/>
              <a:cs typeface="+mn-cs"/>
            </a:endParaRPr>
          </a:p>
          <a:p>
            <a:r>
              <a:rPr lang="es-ES" sz="1200" b="0" i="0" kern="1200" baseline="0" dirty="0" smtClean="0">
                <a:solidFill>
                  <a:schemeClr val="tx1"/>
                </a:solidFill>
                <a:effectLst/>
                <a:latin typeface="+mn-lt"/>
                <a:ea typeface="+mn-ea"/>
                <a:cs typeface="+mn-cs"/>
              </a:rPr>
              <a:t>Uso: </a:t>
            </a:r>
            <a:r>
              <a:rPr lang="en-US" sz="1200" b="0" i="0" kern="1200" dirty="0" smtClean="0">
                <a:solidFill>
                  <a:schemeClr val="tx1"/>
                </a:solidFill>
                <a:effectLst/>
                <a:latin typeface="+mn-lt"/>
                <a:ea typeface="+mn-ea"/>
                <a:cs typeface="+mn-cs"/>
              </a:rPr>
              <a:t>{{ 2 | exponential:10 }} </a:t>
            </a:r>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dirty="0" smtClean="0">
                <a:solidFill>
                  <a:schemeClr val="tx1"/>
                </a:solidFill>
                <a:effectLst/>
                <a:latin typeface="+mn-lt"/>
                <a:ea typeface="+mn-ea"/>
                <a:cs typeface="+mn-cs"/>
              </a:rPr>
              <a:t> formats to: 1024</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Ejercicio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Crear</a:t>
            </a:r>
            <a:r>
              <a:rPr lang="en-US" sz="1200" b="0" i="0" kern="1200" baseline="0" dirty="0" smtClean="0">
                <a:solidFill>
                  <a:schemeClr val="tx1"/>
                </a:solidFill>
                <a:effectLst/>
                <a:latin typeface="+mn-lt"/>
                <a:ea typeface="+mn-ea"/>
                <a:cs typeface="+mn-cs"/>
              </a:rPr>
              <a:t> pipe que </a:t>
            </a:r>
            <a:r>
              <a:rPr lang="en-US" sz="1200" b="0" i="0" kern="1200" baseline="0" dirty="0" err="1" smtClean="0">
                <a:solidFill>
                  <a:schemeClr val="tx1"/>
                </a:solidFill>
                <a:effectLst/>
                <a:latin typeface="+mn-lt"/>
                <a:ea typeface="+mn-ea"/>
                <a:cs typeface="+mn-cs"/>
              </a:rPr>
              <a:t>reemplace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espacios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blanco</a:t>
            </a:r>
            <a:r>
              <a:rPr lang="en-US" sz="1200" b="0" i="0" kern="1200" baseline="0" dirty="0" smtClean="0">
                <a:solidFill>
                  <a:schemeClr val="tx1"/>
                </a:solidFill>
                <a:effectLst/>
                <a:latin typeface="+mn-lt"/>
                <a:ea typeface="+mn-ea"/>
                <a:cs typeface="+mn-cs"/>
              </a:rPr>
              <a:t> de un </a:t>
            </a:r>
            <a:r>
              <a:rPr lang="en-US" sz="1200" b="0" i="0" kern="1200" baseline="0" dirty="0" err="1" smtClean="0">
                <a:solidFill>
                  <a:schemeClr val="tx1"/>
                </a:solidFill>
                <a:effectLst/>
                <a:latin typeface="+mn-lt"/>
                <a:ea typeface="+mn-ea"/>
                <a:cs typeface="+mn-cs"/>
              </a:rPr>
              <a:t>texto</a:t>
            </a: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40</a:t>
            </a:fld>
            <a:endParaRPr lang="es-ES"/>
          </a:p>
        </p:txBody>
      </p:sp>
    </p:spTree>
    <p:extLst>
      <p:ext uri="{BB962C8B-B14F-4D97-AF65-F5344CB8AC3E}">
        <p14:creationId xmlns:p14="http://schemas.microsoft.com/office/powerpoint/2010/main" val="3065739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 Crear</a:t>
            </a:r>
            <a:r>
              <a:rPr lang="es-ES" baseline="0" dirty="0" smtClean="0"/>
              <a:t> </a:t>
            </a:r>
            <a:r>
              <a:rPr lang="es-ES" baseline="0" dirty="0" err="1" smtClean="0"/>
              <a:t>service</a:t>
            </a:r>
            <a:r>
              <a:rPr lang="es-ES" baseline="0" dirty="0" smtClean="0"/>
              <a:t> con objetos </a:t>
            </a:r>
            <a:r>
              <a:rPr lang="es-ES" baseline="0" dirty="0" err="1" smtClean="0"/>
              <a:t>mockup</a:t>
            </a:r>
            <a:r>
              <a:rPr lang="es-ES" baseline="0" dirty="0" smtClean="0"/>
              <a:t>.</a:t>
            </a:r>
          </a:p>
          <a:p>
            <a:r>
              <a:rPr lang="es-ES" baseline="0" dirty="0" smtClean="0"/>
              <a:t>Inyectar servicio en un componente y recoger/añadir objetos al </a:t>
            </a:r>
            <a:r>
              <a:rPr lang="es-ES" baseline="0" dirty="0" err="1" smtClean="0"/>
              <a:t>service</a:t>
            </a:r>
            <a:r>
              <a:rPr lang="es-ES" baseline="0" dirty="0" smtClean="0"/>
              <a:t>.</a:t>
            </a:r>
          </a:p>
          <a:p>
            <a:r>
              <a:rPr lang="es-ES" baseline="0" dirty="0" smtClean="0"/>
              <a:t>Comprobar desde varios componentes cómo se comparten</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41</a:t>
            </a:fld>
            <a:endParaRPr lang="es-ES"/>
          </a:p>
        </p:txBody>
      </p:sp>
    </p:spTree>
    <p:extLst>
      <p:ext uri="{BB962C8B-B14F-4D97-AF65-F5344CB8AC3E}">
        <p14:creationId xmlns:p14="http://schemas.microsoft.com/office/powerpoint/2010/main" val="222044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EXTENDED:</a:t>
            </a:r>
          </a:p>
          <a:p>
            <a:pPr marL="0" indent="0">
              <a:buNone/>
            </a:pPr>
            <a:r>
              <a:rPr lang="es-ES" dirty="0" smtClean="0"/>
              <a:t>1) </a:t>
            </a:r>
            <a:r>
              <a:rPr lang="es-ES" b="1" dirty="0" smtClean="0">
                <a:ln w="3175">
                  <a:solidFill>
                    <a:schemeClr val="tx1"/>
                  </a:solidFill>
                </a:ln>
                <a:solidFill>
                  <a:schemeClr val="bg1"/>
                </a:solidFill>
              </a:rPr>
              <a:t>Al ser un </a:t>
            </a:r>
            <a:r>
              <a:rPr lang="es-ES" b="1" dirty="0" err="1" smtClean="0">
                <a:ln w="3175">
                  <a:solidFill>
                    <a:schemeClr val="tx1"/>
                  </a:solidFill>
                </a:ln>
                <a:solidFill>
                  <a:schemeClr val="bg1"/>
                </a:solidFill>
              </a:rPr>
              <a:t>framework</a:t>
            </a:r>
            <a:r>
              <a:rPr lang="es-ES" b="1" dirty="0" smtClean="0">
                <a:ln w="3175">
                  <a:solidFill>
                    <a:schemeClr val="tx1"/>
                  </a:solidFill>
                </a:ln>
                <a:solidFill>
                  <a:schemeClr val="bg1"/>
                </a:solidFill>
              </a:rPr>
              <a:t>, Angular nos ofrece más funcionalidades de serie que una simple biblioteca. Con otros software similares, lo más común es tener que utilizar varias bibliotecas de terceros a la hora de desarrollar. También hay muchas decisiones que tomar a la hora de organizar el código, la arquitectura de la aplicación, etc.</a:t>
            </a:r>
          </a:p>
          <a:p>
            <a:pPr marL="0" indent="0">
              <a:buNone/>
            </a:pPr>
            <a:r>
              <a:rPr lang="es-ES" b="1" dirty="0" smtClean="0">
                <a:ln w="3175">
                  <a:solidFill>
                    <a:schemeClr val="tx1"/>
                  </a:solidFill>
                </a:ln>
                <a:solidFill>
                  <a:schemeClr val="bg1"/>
                </a:solidFill>
              </a:rPr>
              <a:t>Angular ofrece más opciones de serie, ayudando a arrancar sin intimidarte por la toma de decisiones. Es decir, con Angular ya sabes desde el primer momento cómo organizar el código, cómo se realizan las diferentes tareas que necesitas y la arquitectura de la aplicación.</a:t>
            </a:r>
          </a:p>
          <a:p>
            <a:endParaRPr lang="es-ES" dirty="0" smtClean="0"/>
          </a:p>
          <a:p>
            <a:pPr marL="0" indent="0">
              <a:lnSpc>
                <a:spcPct val="100000"/>
              </a:lnSpc>
              <a:buNone/>
            </a:pPr>
            <a:r>
              <a:rPr lang="es-ES" dirty="0" smtClean="0"/>
              <a:t>2) </a:t>
            </a:r>
            <a:r>
              <a:rPr lang="es-ES" b="1" dirty="0" smtClean="0">
                <a:ln w="3175">
                  <a:solidFill>
                    <a:schemeClr val="tx1"/>
                  </a:solidFill>
                </a:ln>
                <a:solidFill>
                  <a:schemeClr val="bg1"/>
                </a:solidFill>
              </a:rPr>
              <a:t>Aunque se puede programar en </a:t>
            </a:r>
            <a:r>
              <a:rPr lang="es-ES" b="1" dirty="0" err="1" smtClean="0">
                <a:ln w="3175">
                  <a:solidFill>
                    <a:schemeClr val="tx1"/>
                  </a:solidFill>
                </a:ln>
                <a:solidFill>
                  <a:schemeClr val="bg1"/>
                </a:solidFill>
              </a:rPr>
              <a:t>ECMAScript</a:t>
            </a:r>
            <a:r>
              <a:rPr lang="es-ES" b="1" dirty="0" smtClean="0">
                <a:ln w="3175">
                  <a:solidFill>
                    <a:schemeClr val="tx1"/>
                  </a:solidFill>
                </a:ln>
                <a:solidFill>
                  <a:schemeClr val="bg1"/>
                </a:solidFill>
              </a:rPr>
              <a:t>, el equipo de Angular decidió que haría todo el desarrollo con el lenguaje </a:t>
            </a:r>
            <a:r>
              <a:rPr lang="es-ES" b="1" dirty="0" err="1" smtClean="0">
                <a:ln w="3175">
                  <a:solidFill>
                    <a:schemeClr val="tx1"/>
                  </a:solidFill>
                </a:ln>
                <a:solidFill>
                  <a:schemeClr val="bg1"/>
                </a:solidFill>
              </a:rPr>
              <a:t>TypeScript</a:t>
            </a:r>
            <a:r>
              <a:rPr lang="es-ES" b="1" dirty="0" smtClean="0">
                <a:ln w="3175">
                  <a:solidFill>
                    <a:schemeClr val="tx1"/>
                  </a:solidFill>
                </a:ln>
                <a:solidFill>
                  <a:schemeClr val="bg1"/>
                </a:solidFill>
              </a:rPr>
              <a:t>.</a:t>
            </a:r>
          </a:p>
          <a:p>
            <a:pPr marL="0" indent="0">
              <a:lnSpc>
                <a:spcPct val="100000"/>
              </a:lnSpc>
              <a:buNone/>
            </a:pPr>
            <a:r>
              <a:rPr lang="es-ES" b="1" dirty="0" smtClean="0">
                <a:ln w="3175">
                  <a:solidFill>
                    <a:schemeClr val="tx1"/>
                  </a:solidFill>
                </a:ln>
                <a:solidFill>
                  <a:schemeClr val="bg1"/>
                </a:solidFill>
              </a:rPr>
              <a:t>Las principales ventajas son:</a:t>
            </a:r>
          </a:p>
          <a:p>
            <a:pPr marL="0" indent="0">
              <a:lnSpc>
                <a:spcPct val="100000"/>
              </a:lnSpc>
              <a:buNone/>
            </a:pPr>
            <a:r>
              <a:rPr lang="es-ES" b="1" dirty="0" smtClean="0">
                <a:ln w="3175">
                  <a:solidFill>
                    <a:schemeClr val="tx1"/>
                  </a:solidFill>
                </a:ln>
                <a:solidFill>
                  <a:schemeClr val="bg1"/>
                </a:solidFill>
              </a:rPr>
              <a:t>Consistencia en la documentación: Cuando buscamos documentación de </a:t>
            </a:r>
            <a:r>
              <a:rPr lang="es-ES" b="1" dirty="0" err="1" smtClean="0">
                <a:ln w="3175">
                  <a:solidFill>
                    <a:schemeClr val="tx1"/>
                  </a:solidFill>
                </a:ln>
                <a:solidFill>
                  <a:schemeClr val="bg1"/>
                </a:solidFill>
              </a:rPr>
              <a:t>TypeScript</a:t>
            </a:r>
            <a:r>
              <a:rPr lang="es-ES" b="1" dirty="0" smtClean="0">
                <a:ln w="3175">
                  <a:solidFill>
                    <a:schemeClr val="tx1"/>
                  </a:solidFill>
                </a:ln>
                <a:solidFill>
                  <a:schemeClr val="bg1"/>
                </a:solidFill>
              </a:rPr>
              <a:t> toda la sintaxis y la manera de desarrollar es la misma, lo que añade coherencia a la información y a la forma de leer el código.</a:t>
            </a:r>
          </a:p>
          <a:p>
            <a:pPr marL="0" indent="0">
              <a:lnSpc>
                <a:spcPct val="100000"/>
              </a:lnSpc>
              <a:buNone/>
            </a:pPr>
            <a:r>
              <a:rPr lang="es-ES" b="1" dirty="0" smtClean="0">
                <a:ln w="3175">
                  <a:solidFill>
                    <a:schemeClr val="tx1"/>
                  </a:solidFill>
                </a:ln>
                <a:solidFill>
                  <a:schemeClr val="bg1"/>
                </a:solidFill>
              </a:rPr>
              <a:t>Mejor y más fácil mantenimiento de las aplicaciones.</a:t>
            </a:r>
          </a:p>
          <a:p>
            <a:pPr marL="0" indent="0">
              <a:lnSpc>
                <a:spcPct val="100000"/>
              </a:lnSpc>
              <a:buNone/>
            </a:pPr>
            <a:r>
              <a:rPr lang="es-ES" b="1" dirty="0" smtClean="0">
                <a:ln w="3175">
                  <a:solidFill>
                    <a:schemeClr val="tx1"/>
                  </a:solidFill>
                </a:ln>
                <a:solidFill>
                  <a:schemeClr val="bg1"/>
                </a:solidFill>
              </a:rPr>
              <a:t>Esta consistencia ayuda a evitar la confusión y la sobrecarga en la toma de decisiones derivadas de empezar a trabajar con Angular.</a:t>
            </a:r>
          </a:p>
          <a:p>
            <a:endParaRPr lang="es-ES" dirty="0" smtClean="0"/>
          </a:p>
          <a:p>
            <a:pPr marL="0" indent="0">
              <a:lnSpc>
                <a:spcPct val="110000"/>
              </a:lnSpc>
              <a:buNone/>
            </a:pPr>
            <a:r>
              <a:rPr lang="es-ES" dirty="0" smtClean="0"/>
              <a:t>3) </a:t>
            </a:r>
            <a:r>
              <a:rPr lang="es-ES" sz="1200" b="1" dirty="0" smtClean="0">
                <a:ln w="3175">
                  <a:solidFill>
                    <a:schemeClr val="tx1"/>
                  </a:solidFill>
                </a:ln>
                <a:solidFill>
                  <a:schemeClr val="bg1"/>
                </a:solidFill>
              </a:rPr>
              <a:t>El diseño de Angular adopta el estándar de los componentes web. Se trata de un conjunto de </a:t>
            </a:r>
            <a:r>
              <a:rPr lang="es-ES" sz="1200" b="1" dirty="0" err="1" smtClean="0">
                <a:ln w="3175">
                  <a:solidFill>
                    <a:schemeClr val="tx1"/>
                  </a:solidFill>
                </a:ln>
                <a:solidFill>
                  <a:schemeClr val="bg1"/>
                </a:solidFill>
              </a:rPr>
              <a:t>APIs</a:t>
            </a:r>
            <a:r>
              <a:rPr lang="es-ES" sz="1200" b="1" dirty="0" smtClean="0">
                <a:ln w="3175">
                  <a:solidFill>
                    <a:schemeClr val="tx1"/>
                  </a:solidFill>
                </a:ln>
                <a:solidFill>
                  <a:schemeClr val="bg1"/>
                </a:solidFill>
              </a:rPr>
              <a:t> que te permiten crear nuevas etiquetas HTML personalizadas, reutilizables y </a:t>
            </a:r>
            <a:r>
              <a:rPr lang="es-ES" sz="1200" b="1" dirty="0" err="1" smtClean="0">
                <a:ln w="3175">
                  <a:solidFill>
                    <a:schemeClr val="tx1"/>
                  </a:solidFill>
                </a:ln>
                <a:solidFill>
                  <a:schemeClr val="bg1"/>
                </a:solidFill>
              </a:rPr>
              <a:t>autocontenidas</a:t>
            </a:r>
            <a:r>
              <a:rPr lang="es-ES" sz="1200" b="1" dirty="0" smtClean="0">
                <a:ln w="3175">
                  <a:solidFill>
                    <a:schemeClr val="tx1"/>
                  </a:solidFill>
                </a:ln>
                <a:solidFill>
                  <a:schemeClr val="bg1"/>
                </a:solidFill>
              </a:rPr>
              <a:t>, que posteriormente se pueden utilizar en otras aplicaciones web. Estos componentes personalizados funcionarán en navegadores modernos y con cualquier biblioteca o </a:t>
            </a:r>
            <a:r>
              <a:rPr lang="es-ES" sz="1200" b="1" dirty="0" err="1" smtClean="0">
                <a:ln w="3175">
                  <a:solidFill>
                    <a:schemeClr val="tx1"/>
                  </a:solidFill>
                </a:ln>
                <a:solidFill>
                  <a:schemeClr val="bg1"/>
                </a:solidFill>
              </a:rPr>
              <a:t>framework</a:t>
            </a:r>
            <a:r>
              <a:rPr lang="es-ES" sz="1200" b="1" dirty="0" smtClean="0">
                <a:ln w="3175">
                  <a:solidFill>
                    <a:schemeClr val="tx1"/>
                  </a:solidFill>
                </a:ln>
                <a:solidFill>
                  <a:schemeClr val="bg1"/>
                </a:solidFill>
              </a:rPr>
              <a:t> de JavaScript que trabaje con HTML.</a:t>
            </a:r>
          </a:p>
          <a:p>
            <a:pPr marL="0" indent="0">
              <a:lnSpc>
                <a:spcPct val="110000"/>
              </a:lnSpc>
              <a:buNone/>
            </a:pPr>
            <a:r>
              <a:rPr lang="es-ES" sz="1200" b="1" dirty="0" smtClean="0">
                <a:ln w="3175">
                  <a:solidFill>
                    <a:schemeClr val="tx1"/>
                  </a:solidFill>
                </a:ln>
                <a:solidFill>
                  <a:schemeClr val="bg1"/>
                </a:solidFill>
              </a:rPr>
              <a:t>Los componentes que creas en Angular son fáciles de convertir en componentes web nativos. A largo plazo esto es una gran ventaja pues te permitirá reutilizar componentes creados en Angular a otro tipo de aplicaciones, reutilizando tu trabajo.</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a:t>
            </a:fld>
            <a:endParaRPr lang="es-ES"/>
          </a:p>
        </p:txBody>
      </p:sp>
    </p:spTree>
    <p:extLst>
      <p:ext uri="{BB962C8B-B14F-4D97-AF65-F5344CB8AC3E}">
        <p14:creationId xmlns:p14="http://schemas.microsoft.com/office/powerpoint/2010/main" val="847959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Build</a:t>
            </a:r>
            <a:r>
              <a:rPr lang="es-ES" dirty="0" smtClean="0"/>
              <a:t>/</a:t>
            </a:r>
            <a:r>
              <a:rPr lang="es-ES" dirty="0" err="1" smtClean="0"/>
              <a:t>serve</a:t>
            </a:r>
            <a:r>
              <a:rPr lang="es-ES" dirty="0" smtClean="0"/>
              <a:t> con nuevos entornos: </a:t>
            </a:r>
            <a:r>
              <a:rPr lang="es-ES" dirty="0" err="1" smtClean="0"/>
              <a:t>ng</a:t>
            </a:r>
            <a:r>
              <a:rPr lang="es-ES" dirty="0" smtClean="0"/>
              <a:t> </a:t>
            </a:r>
            <a:r>
              <a:rPr lang="es-ES" dirty="0" err="1" smtClean="0"/>
              <a:t>build</a:t>
            </a:r>
            <a:r>
              <a:rPr lang="es-ES" dirty="0" smtClean="0"/>
              <a:t> –</a:t>
            </a:r>
            <a:r>
              <a:rPr lang="es-ES" dirty="0" err="1" smtClean="0"/>
              <a:t>configuration</a:t>
            </a:r>
            <a:r>
              <a:rPr lang="es-ES" dirty="0" smtClean="0"/>
              <a:t>=</a:t>
            </a:r>
            <a:r>
              <a:rPr lang="es-ES" dirty="0" err="1" smtClean="0"/>
              <a:t>newEnvironment</a:t>
            </a:r>
            <a:endParaRPr lang="es-ES" dirty="0" smtClean="0"/>
          </a:p>
          <a:p>
            <a:endParaRPr lang="es-ES" dirty="0" smtClean="0"/>
          </a:p>
          <a:p>
            <a:r>
              <a:rPr lang="en-US" sz="1200" b="0" i="0" kern="1200" dirty="0" smtClean="0">
                <a:solidFill>
                  <a:schemeClr val="tx1"/>
                </a:solidFill>
                <a:effectLst/>
                <a:latin typeface="+mn-lt"/>
                <a:ea typeface="+mn-ea"/>
                <a:cs typeface="+mn-cs"/>
              </a:rPr>
              <a:t>This means that when you build your production configuration (using ng build --prod or ng build --configuration=production), the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/environments/</a:t>
            </a:r>
            <a:r>
              <a:rPr lang="en-US" sz="1200" b="0" i="0" kern="1200" dirty="0" err="1" smtClean="0">
                <a:solidFill>
                  <a:schemeClr val="tx1"/>
                </a:solidFill>
                <a:effectLst/>
                <a:latin typeface="+mn-lt"/>
                <a:ea typeface="+mn-ea"/>
                <a:cs typeface="+mn-cs"/>
              </a:rPr>
              <a:t>environment.ts</a:t>
            </a:r>
            <a:r>
              <a:rPr lang="en-US" sz="1200" b="0" i="0" kern="1200" dirty="0" smtClean="0">
                <a:solidFill>
                  <a:schemeClr val="tx1"/>
                </a:solidFill>
                <a:effectLst/>
                <a:latin typeface="+mn-lt"/>
                <a:ea typeface="+mn-ea"/>
                <a:cs typeface="+mn-cs"/>
              </a:rPr>
              <a:t> file is replaced with the target-specific version of the file,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/environments/</a:t>
            </a:r>
            <a:r>
              <a:rPr lang="en-US" sz="1200" b="0" i="0" kern="1200" dirty="0" err="1" smtClean="0">
                <a:solidFill>
                  <a:schemeClr val="tx1"/>
                </a:solidFill>
                <a:effectLst/>
                <a:latin typeface="+mn-lt"/>
                <a:ea typeface="+mn-ea"/>
                <a:cs typeface="+mn-cs"/>
              </a:rPr>
              <a:t>environment.prod.ts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can add additional configurations as required. To add a staging environment, create a copy of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/environments/</a:t>
            </a:r>
            <a:r>
              <a:rPr lang="en-US" sz="1200" b="0" i="0" kern="1200" dirty="0" err="1" smtClean="0">
                <a:solidFill>
                  <a:schemeClr val="tx1"/>
                </a:solidFill>
                <a:effectLst/>
                <a:latin typeface="+mn-lt"/>
                <a:ea typeface="+mn-ea"/>
                <a:cs typeface="+mn-cs"/>
              </a:rPr>
              <a:t>environment.ts</a:t>
            </a:r>
            <a:r>
              <a:rPr lang="en-US" sz="1200" b="0" i="0" kern="1200" dirty="0" smtClean="0">
                <a:solidFill>
                  <a:schemeClr val="tx1"/>
                </a:solidFill>
                <a:effectLst/>
                <a:latin typeface="+mn-lt"/>
                <a:ea typeface="+mn-ea"/>
                <a:cs typeface="+mn-cs"/>
              </a:rPr>
              <a:t> called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/environments/</a:t>
            </a:r>
            <a:r>
              <a:rPr lang="en-US" sz="1200" b="0" i="0" kern="1200" dirty="0" err="1" smtClean="0">
                <a:solidFill>
                  <a:schemeClr val="tx1"/>
                </a:solidFill>
                <a:effectLst/>
                <a:latin typeface="+mn-lt"/>
                <a:ea typeface="+mn-ea"/>
                <a:cs typeface="+mn-cs"/>
              </a:rPr>
              <a:t>environment.staging.ts</a:t>
            </a:r>
            <a:r>
              <a:rPr lang="en-US" sz="1200" b="0" i="0" kern="1200" dirty="0" smtClean="0">
                <a:solidFill>
                  <a:schemeClr val="tx1"/>
                </a:solidFill>
                <a:effectLst/>
                <a:latin typeface="+mn-lt"/>
                <a:ea typeface="+mn-ea"/>
                <a:cs typeface="+mn-cs"/>
              </a:rPr>
              <a:t>, then add a staging configuration to </a:t>
            </a:r>
            <a:r>
              <a:rPr lang="en-US" sz="1200" b="0" i="0" kern="1200" dirty="0" err="1" smtClean="0">
                <a:solidFill>
                  <a:schemeClr val="tx1"/>
                </a:solidFill>
                <a:effectLst/>
                <a:latin typeface="+mn-lt"/>
                <a:ea typeface="+mn-ea"/>
                <a:cs typeface="+mn-cs"/>
              </a:rPr>
              <a:t>angular.json</a:t>
            </a:r>
            <a:r>
              <a:rPr lang="en-US" sz="1200" b="0" i="0" kern="1200" dirty="0" smtClean="0">
                <a:solidFill>
                  <a:schemeClr val="tx1"/>
                </a:solidFill>
                <a:effectLst/>
                <a:latin typeface="+mn-lt"/>
                <a:ea typeface="+mn-ea"/>
                <a:cs typeface="+mn-cs"/>
              </a:rPr>
              <a:t>:</a:t>
            </a:r>
            <a:endParaRPr lang="es-ES" dirty="0" smtClean="0"/>
          </a:p>
          <a:p>
            <a:endParaRPr lang="es-ES" dirty="0" smtClean="0"/>
          </a:p>
          <a:p>
            <a:r>
              <a:rPr lang="es-ES" dirty="0" err="1" smtClean="0"/>
              <a:t>Angular.json</a:t>
            </a:r>
            <a:r>
              <a:rPr lang="es-ES" dirty="0" smtClean="0"/>
              <a:t>:</a:t>
            </a:r>
          </a:p>
          <a:p>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configurations</a:t>
            </a:r>
            <a:r>
              <a:rPr lang="es-ES" sz="1200" b="0" i="0" kern="1200" dirty="0" smtClean="0">
                <a:solidFill>
                  <a:schemeClr val="tx1"/>
                </a:solidFill>
                <a:effectLst/>
                <a:latin typeface="+mn-lt"/>
                <a:ea typeface="+mn-ea"/>
                <a:cs typeface="+mn-cs"/>
              </a:rPr>
              <a:t>": {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production</a:t>
            </a:r>
            <a:r>
              <a:rPr lang="es-ES" sz="1200" b="0" i="0" kern="1200" dirty="0" smtClean="0">
                <a:solidFill>
                  <a:schemeClr val="tx1"/>
                </a:solidFill>
                <a:effectLst/>
                <a:latin typeface="+mn-lt"/>
                <a:ea typeface="+mn-ea"/>
                <a:cs typeface="+mn-cs"/>
              </a:rPr>
              <a:t>": { ... },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staging</a:t>
            </a:r>
            <a:r>
              <a:rPr lang="es-ES" sz="1200" b="0" i="0" kern="1200" dirty="0" smtClean="0">
                <a:solidFill>
                  <a:schemeClr val="tx1"/>
                </a:solidFill>
                <a:effectLst/>
                <a:latin typeface="+mn-lt"/>
                <a:ea typeface="+mn-ea"/>
                <a:cs typeface="+mn-cs"/>
              </a:rPr>
              <a:t>": {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fileReplacements</a:t>
            </a:r>
            <a:r>
              <a:rPr lang="es-ES" sz="1200" b="0" i="0" kern="1200" dirty="0" smtClean="0">
                <a:solidFill>
                  <a:schemeClr val="tx1"/>
                </a:solidFill>
                <a:effectLst/>
                <a:latin typeface="+mn-lt"/>
                <a:ea typeface="+mn-ea"/>
                <a:cs typeface="+mn-cs"/>
              </a:rPr>
              <a:t>": [ </a:t>
            </a:r>
          </a:p>
          <a:p>
            <a:r>
              <a:rPr lang="es-ES" sz="1200" b="0" i="0" kern="1200" dirty="0" smtClean="0">
                <a:solidFill>
                  <a:schemeClr val="tx1"/>
                </a:solidFill>
                <a:effectLst/>
                <a:latin typeface="+mn-lt"/>
                <a:ea typeface="+mn-ea"/>
                <a:cs typeface="+mn-cs"/>
              </a:rPr>
              <a:t>		{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replace</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src</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environments</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environment.ts</a:t>
            </a:r>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with</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src</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environments</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environment.staging.ts</a:t>
            </a:r>
            <a:r>
              <a:rPr lang="es-ES" sz="1200" b="0" i="0" kern="1200" dirty="0" smtClean="0">
                <a:solidFill>
                  <a:schemeClr val="tx1"/>
                </a:solidFill>
                <a:effectLst/>
                <a:latin typeface="+mn-lt"/>
                <a:ea typeface="+mn-ea"/>
                <a:cs typeface="+mn-cs"/>
              </a:rPr>
              <a:t>“</a:t>
            </a:r>
          </a:p>
          <a:p>
            <a:r>
              <a:rPr lang="es-ES" sz="1200" b="0" i="0" kern="1200" dirty="0" smtClean="0">
                <a:solidFill>
                  <a:schemeClr val="tx1"/>
                </a:solidFill>
                <a:effectLst/>
                <a:latin typeface="+mn-lt"/>
                <a:ea typeface="+mn-ea"/>
                <a:cs typeface="+mn-cs"/>
              </a:rPr>
              <a:t>		 }</a:t>
            </a:r>
          </a:p>
          <a:p>
            <a:r>
              <a:rPr lang="es-ES" sz="1200" b="0" i="0" kern="1200" dirty="0" smtClean="0">
                <a:solidFill>
                  <a:schemeClr val="tx1"/>
                </a:solidFill>
                <a:effectLst/>
                <a:latin typeface="+mn-lt"/>
                <a:ea typeface="+mn-ea"/>
                <a:cs typeface="+mn-cs"/>
              </a:rPr>
              <a:t>	] }</a:t>
            </a:r>
          </a:p>
          <a:p>
            <a:r>
              <a:rPr lang="es-ES" sz="1200" b="0" i="0" kern="1200" dirty="0" smtClean="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42</a:t>
            </a:fld>
            <a:endParaRPr lang="es-ES"/>
          </a:p>
        </p:txBody>
      </p:sp>
    </p:spTree>
    <p:extLst>
      <p:ext uri="{BB962C8B-B14F-4D97-AF65-F5344CB8AC3E}">
        <p14:creationId xmlns:p14="http://schemas.microsoft.com/office/powerpoint/2010/main" val="3027303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43</a:t>
            </a:fld>
            <a:endParaRPr lang="es-ES"/>
          </a:p>
        </p:txBody>
      </p:sp>
    </p:spTree>
    <p:extLst>
      <p:ext uri="{BB962C8B-B14F-4D97-AF65-F5344CB8AC3E}">
        <p14:creationId xmlns:p14="http://schemas.microsoft.com/office/powerpoint/2010/main" val="1265127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sz="1200" b="1" dirty="0" smtClean="0">
                <a:ln w="3175">
                  <a:solidFill>
                    <a:schemeClr val="tx1"/>
                  </a:solidFill>
                </a:ln>
                <a:solidFill>
                  <a:schemeClr val="bg1"/>
                </a:solidFill>
              </a:rPr>
              <a:t>importaremos:</a:t>
            </a:r>
          </a:p>
          <a:p>
            <a:pPr marL="0" indent="0">
              <a:buNone/>
            </a:pPr>
            <a:r>
              <a:rPr lang="es-ES" sz="1200" b="1" dirty="0" err="1" smtClean="0">
                <a:ln w="3175">
                  <a:solidFill>
                    <a:schemeClr val="tx1"/>
                  </a:solidFill>
                </a:ln>
                <a:solidFill>
                  <a:schemeClr val="bg1"/>
                </a:solidFill>
              </a:rPr>
              <a:t>import</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Routes</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RouterModule</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from</a:t>
            </a:r>
            <a:r>
              <a:rPr lang="es-ES" sz="1200" b="1" dirty="0" smtClean="0">
                <a:ln w="3175">
                  <a:solidFill>
                    <a:schemeClr val="tx1"/>
                  </a:solidFill>
                </a:ln>
                <a:solidFill>
                  <a:schemeClr val="bg1"/>
                </a:solidFill>
              </a:rPr>
              <a:t> '@angular/</a:t>
            </a:r>
            <a:r>
              <a:rPr lang="es-ES" sz="1200" b="1" dirty="0" err="1" smtClean="0">
                <a:ln w="3175">
                  <a:solidFill>
                    <a:schemeClr val="tx1"/>
                  </a:solidFill>
                </a:ln>
                <a:solidFill>
                  <a:schemeClr val="bg1"/>
                </a:solidFill>
              </a:rPr>
              <a:t>router</a:t>
            </a:r>
            <a:r>
              <a:rPr lang="es-ES" sz="1200" b="1" dirty="0" smtClean="0">
                <a:ln w="3175">
                  <a:solidFill>
                    <a:schemeClr val="tx1"/>
                  </a:solidFill>
                </a:ln>
                <a:solidFill>
                  <a:schemeClr val="bg1"/>
                </a:solidFill>
              </a:rPr>
              <a:t>';</a:t>
            </a:r>
          </a:p>
          <a:p>
            <a:pPr marL="0" indent="0">
              <a:buNone/>
            </a:pPr>
            <a:r>
              <a:rPr lang="es-ES" sz="1200" b="1" dirty="0" smtClean="0">
                <a:ln w="3175">
                  <a:solidFill>
                    <a:schemeClr val="tx1"/>
                  </a:solidFill>
                </a:ln>
                <a:solidFill>
                  <a:schemeClr val="bg1"/>
                </a:solidFill>
              </a:rPr>
              <a:t>En segundo lugar configuraremos en una constante nuestras rutas:</a:t>
            </a:r>
          </a:p>
          <a:p>
            <a:pPr marL="0" indent="0">
              <a:buNone/>
            </a:pPr>
            <a:r>
              <a:rPr lang="es-ES" sz="1200" b="1" dirty="0" err="1" smtClean="0">
                <a:ln w="3175">
                  <a:solidFill>
                    <a:schemeClr val="tx1"/>
                  </a:solidFill>
                </a:ln>
                <a:solidFill>
                  <a:schemeClr val="bg1"/>
                </a:solidFill>
              </a:rPr>
              <a:t>const</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routes</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Routes</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path</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component</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HomeComponent</a:t>
            </a:r>
            <a:r>
              <a:rPr lang="es-ES" sz="1200" b="1" dirty="0" smtClean="0">
                <a:ln w="3175">
                  <a:solidFill>
                    <a:schemeClr val="tx1"/>
                  </a:solidFill>
                </a:ln>
                <a:solidFill>
                  <a:schemeClr val="bg1"/>
                </a:solidFill>
              </a:rPr>
              <a:t>},{</a:t>
            </a:r>
            <a:r>
              <a:rPr lang="es-ES" sz="1200" b="1" dirty="0" err="1" smtClean="0">
                <a:ln w="3175">
                  <a:solidFill>
                    <a:schemeClr val="tx1"/>
                  </a:solidFill>
                </a:ln>
                <a:solidFill>
                  <a:schemeClr val="bg1"/>
                </a:solidFill>
              </a:rPr>
              <a:t>path</a:t>
            </a:r>
            <a:r>
              <a:rPr lang="es-ES" sz="1200" b="1" dirty="0" smtClean="0">
                <a:ln w="3175">
                  <a:solidFill>
                    <a:schemeClr val="tx1"/>
                  </a:solidFill>
                </a:ln>
                <a:solidFill>
                  <a:schemeClr val="bg1"/>
                </a:solidFill>
              </a:rPr>
              <a:t>: 'usuario', </a:t>
            </a:r>
            <a:r>
              <a:rPr lang="es-ES" sz="1200" b="1" dirty="0" err="1" smtClean="0">
                <a:ln w="3175">
                  <a:solidFill>
                    <a:schemeClr val="tx1"/>
                  </a:solidFill>
                </a:ln>
                <a:solidFill>
                  <a:schemeClr val="bg1"/>
                </a:solidFill>
              </a:rPr>
              <a:t>component</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UsuarioComponent</a:t>
            </a:r>
            <a:r>
              <a:rPr lang="es-ES" sz="1200" b="1" dirty="0" smtClean="0">
                <a:ln w="3175">
                  <a:solidFill>
                    <a:schemeClr val="tx1"/>
                  </a:solidFill>
                </a:ln>
                <a:solidFill>
                  <a:schemeClr val="bg1"/>
                </a:solidFill>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routing applications should add a &lt;base&gt; element to the index.html as the first child in the &lt;head&gt; tag to tell the router how to compose navigation URLs.</a:t>
            </a:r>
          </a:p>
          <a:p>
            <a:r>
              <a:rPr lang="en-US" sz="1200" b="0" i="0" kern="1200" dirty="0" smtClean="0">
                <a:solidFill>
                  <a:schemeClr val="tx1"/>
                </a:solidFill>
                <a:effectLst/>
                <a:latin typeface="+mn-lt"/>
                <a:ea typeface="+mn-ea"/>
                <a:cs typeface="+mn-cs"/>
              </a:rPr>
              <a:t>If the app folder is the application root, as it is for the sample application, set the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value </a:t>
            </a:r>
            <a:r>
              <a:rPr lang="en-US" sz="1200" b="0" i="1" kern="1200" dirty="0" smtClean="0">
                <a:solidFill>
                  <a:schemeClr val="tx1"/>
                </a:solidFill>
                <a:effectLst/>
                <a:latin typeface="+mn-lt"/>
                <a:ea typeface="+mn-ea"/>
                <a:cs typeface="+mn-cs"/>
              </a:rPr>
              <a:t>exactly</a:t>
            </a:r>
            <a:r>
              <a:rPr lang="en-US" sz="1200" b="0" i="0" kern="1200" dirty="0" smtClean="0">
                <a:solidFill>
                  <a:schemeClr val="tx1"/>
                </a:solidFill>
                <a:effectLst/>
                <a:latin typeface="+mn-lt"/>
                <a:ea typeface="+mn-ea"/>
                <a:cs typeface="+mn-cs"/>
              </a:rPr>
              <a:t> as shown here.</a:t>
            </a:r>
          </a:p>
          <a:p>
            <a:endParaRPr lang="es-ES" sz="1200" b="1" dirty="0" smtClean="0">
              <a:ln w="3175">
                <a:solidFill>
                  <a:schemeClr val="tx1"/>
                </a:solidFill>
              </a:ln>
              <a:solidFill>
                <a:schemeClr val="bg1"/>
              </a:solidFill>
            </a:endParaRPr>
          </a:p>
          <a:p>
            <a:r>
              <a:rPr lang="en-US" sz="1200" b="0" i="0" kern="1200" dirty="0" smtClean="0">
                <a:solidFill>
                  <a:schemeClr val="tx1"/>
                </a:solidFill>
                <a:effectLst/>
                <a:latin typeface="+mn-lt"/>
                <a:ea typeface="+mn-ea"/>
                <a:cs typeface="+mn-cs"/>
              </a:rPr>
              <a:t>EXTRA:</a:t>
            </a:r>
          </a:p>
          <a:p>
            <a:r>
              <a:rPr lang="en-US" sz="1200" b="0" i="0" kern="1200" dirty="0" smtClean="0">
                <a:solidFill>
                  <a:schemeClr val="tx1"/>
                </a:solidFill>
                <a:effectLst/>
                <a:latin typeface="+mn-lt"/>
                <a:ea typeface="+mn-ea"/>
                <a:cs typeface="+mn-cs"/>
              </a:rPr>
              <a:t>The </a:t>
            </a:r>
            <a:r>
              <a:rPr lang="en-US" dirty="0" smtClean="0"/>
              <a:t>:id</a:t>
            </a:r>
            <a:r>
              <a:rPr lang="en-US" sz="1200" b="0" i="0" kern="1200" dirty="0" smtClean="0">
                <a:solidFill>
                  <a:schemeClr val="tx1"/>
                </a:solidFill>
                <a:effectLst/>
                <a:latin typeface="+mn-lt"/>
                <a:ea typeface="+mn-ea"/>
                <a:cs typeface="+mn-cs"/>
              </a:rPr>
              <a:t> in the second route is a token for a route parameter. In a URL such as </a:t>
            </a:r>
            <a:r>
              <a:rPr lang="en-US" dirty="0" smtClean="0"/>
              <a:t>/hero/42</a:t>
            </a:r>
            <a:r>
              <a:rPr lang="en-US" sz="1200" b="0" i="0" kern="1200" dirty="0" smtClean="0">
                <a:solidFill>
                  <a:schemeClr val="tx1"/>
                </a:solidFill>
                <a:effectLst/>
                <a:latin typeface="+mn-lt"/>
                <a:ea typeface="+mn-ea"/>
                <a:cs typeface="+mn-cs"/>
              </a:rPr>
              <a:t>, "42" is the value of the </a:t>
            </a:r>
            <a:r>
              <a:rPr lang="en-US" dirty="0" smtClean="0"/>
              <a:t>id</a:t>
            </a:r>
            <a:r>
              <a:rPr lang="en-US" sz="1200" b="0" i="0" kern="1200" dirty="0" smtClean="0">
                <a:solidFill>
                  <a:schemeClr val="tx1"/>
                </a:solidFill>
                <a:effectLst/>
                <a:latin typeface="+mn-lt"/>
                <a:ea typeface="+mn-ea"/>
                <a:cs typeface="+mn-cs"/>
              </a:rPr>
              <a:t> parameter. The corresponding </a:t>
            </a:r>
            <a:r>
              <a:rPr lang="en-US" dirty="0" err="1" smtClean="0"/>
              <a:t>HeroDetailComponent</a:t>
            </a:r>
            <a:r>
              <a:rPr lang="en-US" sz="1200" b="0" i="0" kern="1200" dirty="0" smtClean="0">
                <a:solidFill>
                  <a:schemeClr val="tx1"/>
                </a:solidFill>
                <a:effectLst/>
                <a:latin typeface="+mn-lt"/>
                <a:ea typeface="+mn-ea"/>
                <a:cs typeface="+mn-cs"/>
              </a:rPr>
              <a:t> will use that value to find and present the hero whose </a:t>
            </a:r>
            <a:r>
              <a:rPr lang="en-US" dirty="0" smtClean="0"/>
              <a:t>id</a:t>
            </a:r>
            <a:r>
              <a:rPr lang="en-US" sz="1200" b="0" i="0" kern="1200" dirty="0" smtClean="0">
                <a:solidFill>
                  <a:schemeClr val="tx1"/>
                </a:solidFill>
                <a:effectLst/>
                <a:latin typeface="+mn-lt"/>
                <a:ea typeface="+mn-ea"/>
                <a:cs typeface="+mn-cs"/>
              </a:rPr>
              <a:t> is 42. You'll learn more about route parameters later in this guide.</a:t>
            </a:r>
          </a:p>
          <a:p>
            <a:r>
              <a:rPr lang="en-US" sz="1200" b="0" i="0" kern="1200" dirty="0" smtClean="0">
                <a:solidFill>
                  <a:schemeClr val="tx1"/>
                </a:solidFill>
                <a:effectLst/>
                <a:latin typeface="+mn-lt"/>
                <a:ea typeface="+mn-ea"/>
                <a:cs typeface="+mn-cs"/>
              </a:rPr>
              <a:t>The empty path in the third route represents the default path for the application, the place to go when the path in the URL is empty, as it typically is at the start. This default route redirects to the route for the /heroes URL and, therefore, will display the </a:t>
            </a:r>
            <a:r>
              <a:rPr lang="en-US" sz="1200" b="0" i="0" kern="1200" dirty="0" err="1" smtClean="0">
                <a:solidFill>
                  <a:schemeClr val="tx1"/>
                </a:solidFill>
                <a:effectLst/>
                <a:latin typeface="+mn-lt"/>
                <a:ea typeface="+mn-ea"/>
                <a:cs typeface="+mn-cs"/>
              </a:rPr>
              <a:t>HeroesListComponent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 path in the last route is a wildcard. The router will select this route if the requested URL doesn't match any paths for routes defined earlier in the configuration. This is useful for displaying a "404 - Not Found" page or redirecting to another route.</a:t>
            </a:r>
          </a:p>
          <a:p>
            <a:r>
              <a:rPr lang="en-US" dirty="0" smtClean="0"/>
              <a:t/>
            </a:r>
            <a:br>
              <a:rPr lang="en-US" dirty="0" smtClean="0"/>
            </a:br>
            <a:r>
              <a:rPr lang="en-US" sz="1200" b="0" i="0" kern="1200" dirty="0" smtClean="0">
                <a:solidFill>
                  <a:schemeClr val="tx1"/>
                </a:solidFill>
                <a:effectLst/>
                <a:latin typeface="+mn-lt"/>
                <a:ea typeface="+mn-ea"/>
                <a:cs typeface="+mn-cs"/>
              </a:rPr>
              <a:t>The order of the routes in the configuration matters and this is by design. The router uses a first-match wins strategy when matching routes, so more specific routes should be placed above less specific routes.</a:t>
            </a:r>
            <a:r>
              <a:rPr lang="en-US" dirty="0" smtClean="0"/>
              <a:t/>
            </a:r>
            <a:br>
              <a:rPr lang="en-US" dirty="0" smtClean="0"/>
            </a:b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44</a:t>
            </a:fld>
            <a:endParaRPr lang="es-ES"/>
          </a:p>
        </p:txBody>
      </p:sp>
    </p:spTree>
    <p:extLst>
      <p:ext uri="{BB962C8B-B14F-4D97-AF65-F5344CB8AC3E}">
        <p14:creationId xmlns:p14="http://schemas.microsoft.com/office/powerpoint/2010/main" val="33280996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template expression to the right of the equals (=) contains a space-delimited string of CSS classes that the Router will add when this link is active (and remove when the link is inactive). You set the </a:t>
            </a:r>
            <a:r>
              <a:rPr lang="en-US" sz="1200" b="0" i="0" u="none" strike="noStrike" kern="1200" dirty="0" err="1" smtClean="0">
                <a:solidFill>
                  <a:schemeClr val="tx1"/>
                </a:solidFill>
                <a:effectLst/>
                <a:latin typeface="+mn-lt"/>
                <a:ea typeface="+mn-ea"/>
                <a:cs typeface="+mn-cs"/>
                <a:hlinkClick r:id="rId3"/>
              </a:rPr>
              <a:t>RouterLinkActive</a:t>
            </a:r>
            <a:r>
              <a:rPr lang="en-US" sz="1200" b="0" i="0" kern="1200" dirty="0" smtClean="0">
                <a:solidFill>
                  <a:schemeClr val="tx1"/>
                </a:solidFill>
                <a:effectLst/>
                <a:latin typeface="+mn-lt"/>
                <a:ea typeface="+mn-ea"/>
                <a:cs typeface="+mn-cs"/>
              </a:rPr>
              <a:t> directive to a string of classes such as [</a:t>
            </a:r>
            <a:r>
              <a:rPr lang="en-US" sz="1200" b="0" i="0" u="none" strike="noStrike" kern="1200" dirty="0" err="1" smtClean="0">
                <a:solidFill>
                  <a:schemeClr val="tx1"/>
                </a:solidFill>
                <a:effectLst/>
                <a:latin typeface="+mn-lt"/>
                <a:ea typeface="+mn-ea"/>
                <a:cs typeface="+mn-cs"/>
                <a:hlinkClick r:id="rId3"/>
              </a:rPr>
              <a:t>routerLinkActive</a:t>
            </a:r>
            <a:r>
              <a:rPr lang="en-US" sz="1200" b="0" i="0" kern="1200" dirty="0" smtClean="0">
                <a:solidFill>
                  <a:schemeClr val="tx1"/>
                </a:solidFill>
                <a:effectLst/>
                <a:latin typeface="+mn-lt"/>
                <a:ea typeface="+mn-ea"/>
                <a:cs typeface="+mn-cs"/>
              </a:rPr>
              <a:t>]="'active fluffy'" or bind it to a component property that returns such a string.</a:t>
            </a:r>
          </a:p>
          <a:p>
            <a:r>
              <a:rPr lang="en-US" sz="1200" b="0" i="0" kern="1200" dirty="0" smtClean="0">
                <a:solidFill>
                  <a:schemeClr val="tx1"/>
                </a:solidFill>
                <a:effectLst/>
                <a:latin typeface="+mn-lt"/>
                <a:ea typeface="+mn-ea"/>
                <a:cs typeface="+mn-cs"/>
              </a:rPr>
              <a:t>Active route links cascade down through each level of the route tree, so parent and child router links can be active at the same time. To override this behavior, you can bind to the [</a:t>
            </a:r>
            <a:r>
              <a:rPr lang="en-US" sz="1200" b="0" i="0" u="none" strike="noStrike" kern="1200" dirty="0" err="1" smtClean="0">
                <a:solidFill>
                  <a:schemeClr val="tx1"/>
                </a:solidFill>
                <a:effectLst/>
                <a:latin typeface="+mn-lt"/>
                <a:ea typeface="+mn-ea"/>
                <a:cs typeface="+mn-cs"/>
                <a:hlinkClick r:id="rId4"/>
              </a:rPr>
              <a:t>routerLinkActiveOptions</a:t>
            </a:r>
            <a:r>
              <a:rPr lang="en-US" sz="1200" b="0" i="0" kern="1200" dirty="0" smtClean="0">
                <a:solidFill>
                  <a:schemeClr val="tx1"/>
                </a:solidFill>
                <a:effectLst/>
                <a:latin typeface="+mn-lt"/>
                <a:ea typeface="+mn-ea"/>
                <a:cs typeface="+mn-cs"/>
              </a:rPr>
              <a:t>] input binding with the { exact: true } expression. By using { exact: true }, a given </a:t>
            </a:r>
            <a:r>
              <a:rPr lang="en-US" sz="1200" b="0" i="0" u="none" strike="noStrike" kern="1200" dirty="0" err="1" smtClean="0">
                <a:solidFill>
                  <a:schemeClr val="tx1"/>
                </a:solidFill>
                <a:effectLst/>
                <a:latin typeface="+mn-lt"/>
                <a:ea typeface="+mn-ea"/>
                <a:cs typeface="+mn-cs"/>
                <a:hlinkClick r:id="rId5"/>
              </a:rPr>
              <a:t>RouterLink</a:t>
            </a:r>
            <a:r>
              <a:rPr lang="en-US" sz="1200" b="0" i="0" kern="1200" dirty="0" smtClean="0">
                <a:solidFill>
                  <a:schemeClr val="tx1"/>
                </a:solidFill>
                <a:effectLst/>
                <a:latin typeface="+mn-lt"/>
                <a:ea typeface="+mn-ea"/>
                <a:cs typeface="+mn-cs"/>
              </a:rPr>
              <a:t> will only be active if its URL is an exact match to the current URL.</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45</a:t>
            </a:fld>
            <a:endParaRPr lang="es-ES"/>
          </a:p>
        </p:txBody>
      </p:sp>
    </p:spTree>
    <p:extLst>
      <p:ext uri="{BB962C8B-B14F-4D97-AF65-F5344CB8AC3E}">
        <p14:creationId xmlns:p14="http://schemas.microsoft.com/office/powerpoint/2010/main" val="3101678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sz="1200" b="1" dirty="0" smtClean="0">
                <a:ln w="3175">
                  <a:solidFill>
                    <a:schemeClr val="tx1"/>
                  </a:solidFill>
                </a:ln>
                <a:solidFill>
                  <a:schemeClr val="bg1"/>
                </a:solidFill>
              </a:rPr>
              <a:t>Para recoger el parámetro de la ruta necesitaremos importar </a:t>
            </a:r>
            <a:r>
              <a:rPr lang="es-ES" sz="1200" b="1" dirty="0" err="1" smtClean="0">
                <a:ln w="3175">
                  <a:solidFill>
                    <a:schemeClr val="tx1"/>
                  </a:solidFill>
                </a:ln>
                <a:solidFill>
                  <a:schemeClr val="bg1"/>
                </a:solidFill>
              </a:rPr>
              <a:t>ActivatedRoute</a:t>
            </a:r>
            <a:endParaRPr lang="es-ES" sz="1200" b="1" dirty="0" smtClean="0">
              <a:ln w="3175">
                <a:solidFill>
                  <a:schemeClr val="tx1"/>
                </a:solidFill>
              </a:ln>
              <a:solidFill>
                <a:schemeClr val="bg1"/>
              </a:solidFill>
            </a:endParaRPr>
          </a:p>
          <a:p>
            <a:pPr marL="0" indent="0">
              <a:buNone/>
            </a:pPr>
            <a:r>
              <a:rPr lang="en-US" sz="1200" b="1" dirty="0" smtClean="0">
                <a:ln w="3175">
                  <a:solidFill>
                    <a:schemeClr val="tx1"/>
                  </a:solidFill>
                </a:ln>
                <a:solidFill>
                  <a:schemeClr val="bg1"/>
                </a:solidFill>
              </a:rPr>
              <a:t>Import { </a:t>
            </a:r>
            <a:r>
              <a:rPr lang="en-US" sz="1200" b="1" dirty="0" err="1" smtClean="0">
                <a:ln w="3175">
                  <a:solidFill>
                    <a:schemeClr val="tx1"/>
                  </a:solidFill>
                </a:ln>
                <a:solidFill>
                  <a:schemeClr val="bg1"/>
                </a:solidFill>
              </a:rPr>
              <a:t>ActivatedRoute</a:t>
            </a:r>
            <a:r>
              <a:rPr lang="en-US" sz="1200" b="1" dirty="0" smtClean="0">
                <a:ln w="3175">
                  <a:solidFill>
                    <a:schemeClr val="tx1"/>
                  </a:solidFill>
                </a:ln>
                <a:solidFill>
                  <a:schemeClr val="bg1"/>
                </a:solidFill>
              </a:rPr>
              <a:t>} from '@angular/router';</a:t>
            </a:r>
          </a:p>
          <a:p>
            <a:pPr marL="0" indent="0">
              <a:buNone/>
            </a:pPr>
            <a:endParaRPr lang="en-US" sz="1200" b="1" dirty="0" smtClean="0">
              <a:ln w="3175">
                <a:solidFill>
                  <a:schemeClr val="tx1"/>
                </a:solidFill>
              </a:ln>
              <a:solidFill>
                <a:schemeClr val="bg1"/>
              </a:solidFill>
            </a:endParaRPr>
          </a:p>
          <a:p>
            <a:pPr marL="0" indent="0">
              <a:buNone/>
            </a:pPr>
            <a:r>
              <a:rPr lang="es-ES" sz="1200" b="1" dirty="0" smtClean="0">
                <a:ln w="3175">
                  <a:solidFill>
                    <a:schemeClr val="tx1"/>
                  </a:solidFill>
                </a:ln>
                <a:solidFill>
                  <a:schemeClr val="bg1"/>
                </a:solidFill>
              </a:rPr>
              <a:t>constructor(</a:t>
            </a:r>
            <a:r>
              <a:rPr lang="es-ES" sz="1200" b="1" dirty="0" err="1" smtClean="0">
                <a:ln w="3175">
                  <a:solidFill>
                    <a:schemeClr val="tx1"/>
                  </a:solidFill>
                </a:ln>
                <a:solidFill>
                  <a:schemeClr val="bg1"/>
                </a:solidFill>
              </a:rPr>
              <a:t>private</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route</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ActivatedRoute</a:t>
            </a:r>
            <a:r>
              <a:rPr lang="es-ES" sz="1200" b="1" dirty="0" smtClean="0">
                <a:ln w="3175">
                  <a:solidFill>
                    <a:schemeClr val="tx1"/>
                  </a:solidFill>
                </a:ln>
                <a:solidFill>
                  <a:schemeClr val="bg1"/>
                </a:solidFill>
              </a:rPr>
              <a:t>) {</a:t>
            </a:r>
          </a:p>
          <a:p>
            <a:pPr marL="0" indent="0">
              <a:buNone/>
            </a:pPr>
            <a:r>
              <a:rPr lang="es-ES" sz="1200" b="1" dirty="0" smtClean="0">
                <a:ln w="3175">
                  <a:solidFill>
                    <a:schemeClr val="tx1"/>
                  </a:solidFill>
                </a:ln>
                <a:solidFill>
                  <a:schemeClr val="bg1"/>
                </a:solidFill>
              </a:rPr>
              <a:t>Console.log(</a:t>
            </a:r>
            <a:r>
              <a:rPr lang="es-ES" sz="1200" b="1" dirty="0" err="1" smtClean="0">
                <a:ln w="3175">
                  <a:solidFill>
                    <a:schemeClr val="tx1"/>
                  </a:solidFill>
                </a:ln>
                <a:solidFill>
                  <a:schemeClr val="bg1"/>
                </a:solidFill>
              </a:rPr>
              <a:t>this.route.snapshot.paramMap.get</a:t>
            </a:r>
            <a:r>
              <a:rPr lang="es-ES" sz="1200" b="1" dirty="0" smtClean="0">
                <a:ln w="3175">
                  <a:solidFill>
                    <a:schemeClr val="tx1"/>
                  </a:solidFill>
                </a:ln>
                <a:solidFill>
                  <a:schemeClr val="bg1"/>
                </a:solidFill>
              </a:rPr>
              <a:t>(‘id));</a:t>
            </a:r>
          </a:p>
          <a:p>
            <a:pPr marL="0" indent="0">
              <a:buNone/>
            </a:pPr>
            <a:r>
              <a:rPr lang="es-ES" sz="1200" b="1" dirty="0" smtClean="0">
                <a:ln w="3175">
                  <a:solidFill>
                    <a:schemeClr val="tx1"/>
                  </a:solidFill>
                </a:ln>
                <a:solidFill>
                  <a:schemeClr val="bg1"/>
                </a:solidFill>
              </a:rPr>
              <a:t> }</a:t>
            </a:r>
          </a:p>
          <a:p>
            <a:pPr marL="0" indent="0">
              <a:buNone/>
            </a:pPr>
            <a:endParaRPr lang="es-ES" sz="1200" b="1" dirty="0" smtClean="0">
              <a:ln w="3175">
                <a:solidFill>
                  <a:schemeClr val="tx1"/>
                </a:solidFill>
              </a:ln>
              <a:solidFill>
                <a:schemeClr val="bg1"/>
              </a:solidFill>
            </a:endParaRPr>
          </a:p>
          <a:p>
            <a:pPr marL="0" indent="0">
              <a:buNone/>
            </a:pPr>
            <a:r>
              <a:rPr lang="es-ES" sz="1200" b="1" dirty="0" smtClean="0">
                <a:ln w="3175">
                  <a:solidFill>
                    <a:schemeClr val="tx1"/>
                  </a:solidFill>
                </a:ln>
                <a:solidFill>
                  <a:schemeClr val="bg1"/>
                </a:solidFill>
              </a:rPr>
              <a:t>En la configuración de la ruta indicaremos el nombre del parámetro:</a:t>
            </a:r>
          </a:p>
          <a:p>
            <a:pPr marL="0" indent="0">
              <a:buNone/>
            </a:pPr>
            <a:r>
              <a:rPr lang="es-ES" sz="1200" b="1" dirty="0" smtClean="0">
                <a:ln w="3175">
                  <a:solidFill>
                    <a:schemeClr val="tx1"/>
                  </a:solidFill>
                </a:ln>
                <a:solidFill>
                  <a:schemeClr val="bg1"/>
                </a:solidFill>
              </a:rPr>
              <a:t>{</a:t>
            </a:r>
            <a:r>
              <a:rPr lang="es-ES" sz="1200" b="1" dirty="0" err="1" smtClean="0">
                <a:ln w="3175">
                  <a:solidFill>
                    <a:schemeClr val="tx1"/>
                  </a:solidFill>
                </a:ln>
                <a:solidFill>
                  <a:schemeClr val="bg1"/>
                </a:solidFill>
              </a:rPr>
              <a:t>path</a:t>
            </a:r>
            <a:r>
              <a:rPr lang="es-ES" sz="1200" b="1" dirty="0" smtClean="0">
                <a:ln w="3175">
                  <a:solidFill>
                    <a:schemeClr val="tx1"/>
                  </a:solidFill>
                </a:ln>
                <a:solidFill>
                  <a:schemeClr val="bg1"/>
                </a:solidFill>
              </a:rPr>
              <a:t>: 'usuario/:id', </a:t>
            </a:r>
            <a:r>
              <a:rPr lang="es-ES" sz="1200" b="1" dirty="0" err="1" smtClean="0">
                <a:ln w="3175">
                  <a:solidFill>
                    <a:schemeClr val="tx1"/>
                  </a:solidFill>
                </a:ln>
                <a:solidFill>
                  <a:schemeClr val="bg1"/>
                </a:solidFill>
              </a:rPr>
              <a:t>component</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UsuarioComponent</a:t>
            </a:r>
            <a:r>
              <a:rPr lang="es-ES" sz="1200" b="1" dirty="0" smtClean="0">
                <a:ln w="3175">
                  <a:solidFill>
                    <a:schemeClr val="tx1"/>
                  </a:solidFill>
                </a:ln>
                <a:solidFill>
                  <a:schemeClr val="bg1"/>
                </a:solidFill>
              </a:rPr>
              <a:t>}</a:t>
            </a:r>
          </a:p>
          <a:p>
            <a:pPr marL="0" indent="0">
              <a:buNone/>
            </a:pPr>
            <a:endParaRPr lang="es-ES" sz="1200" b="1" dirty="0" smtClean="0">
              <a:ln w="3175">
                <a:solidFill>
                  <a:schemeClr val="tx1"/>
                </a:solidFill>
              </a:ln>
              <a:solidFill>
                <a:schemeClr val="bg1"/>
              </a:solidFill>
            </a:endParaRPr>
          </a:p>
          <a:p>
            <a:pPr marL="0" indent="0">
              <a:buNone/>
            </a:pPr>
            <a:r>
              <a:rPr lang="es-ES" sz="1200" b="1" dirty="0" err="1" smtClean="0">
                <a:ln w="3175">
                  <a:solidFill>
                    <a:schemeClr val="tx1"/>
                  </a:solidFill>
                </a:ln>
                <a:solidFill>
                  <a:schemeClr val="bg1"/>
                </a:solidFill>
              </a:rPr>
              <a:t>Asi</a:t>
            </a:r>
            <a:r>
              <a:rPr lang="es-ES" sz="1200" b="1" dirty="0" smtClean="0">
                <a:ln w="3175">
                  <a:solidFill>
                    <a:schemeClr val="tx1"/>
                  </a:solidFill>
                </a:ln>
                <a:solidFill>
                  <a:schemeClr val="bg1"/>
                </a:solidFill>
              </a:rPr>
              <a:t> pasaremos el parámetro en el </a:t>
            </a:r>
            <a:r>
              <a:rPr lang="es-ES" sz="1200" b="1" dirty="0" err="1" smtClean="0">
                <a:ln w="3175">
                  <a:solidFill>
                    <a:schemeClr val="tx1"/>
                  </a:solidFill>
                </a:ln>
                <a:solidFill>
                  <a:schemeClr val="bg1"/>
                </a:solidFill>
              </a:rPr>
              <a:t>routerLink</a:t>
            </a:r>
            <a:endParaRPr lang="es-ES" sz="1200" b="1" dirty="0" smtClean="0">
              <a:ln w="3175">
                <a:solidFill>
                  <a:schemeClr val="tx1"/>
                </a:solidFill>
              </a:ln>
              <a:solidFill>
                <a:schemeClr val="bg1"/>
              </a:solidFill>
            </a:endParaRPr>
          </a:p>
          <a:p>
            <a:pPr marL="0" indent="0">
              <a:buNone/>
            </a:pPr>
            <a:r>
              <a:rPr lang="es-ES" sz="1200" b="1" dirty="0" smtClean="0">
                <a:ln w="3175">
                  <a:solidFill>
                    <a:schemeClr val="tx1"/>
                  </a:solidFill>
                </a:ln>
                <a:solidFill>
                  <a:schemeClr val="bg1"/>
                </a:solidFill>
              </a:rPr>
              <a:t>&lt;a [</a:t>
            </a:r>
            <a:r>
              <a:rPr lang="es-ES" sz="1200" b="1" dirty="0" err="1" smtClean="0">
                <a:ln w="3175">
                  <a:solidFill>
                    <a:schemeClr val="tx1"/>
                  </a:solidFill>
                </a:ln>
                <a:solidFill>
                  <a:schemeClr val="bg1"/>
                </a:solidFill>
              </a:rPr>
              <a:t>routerLink</a:t>
            </a:r>
            <a:r>
              <a:rPr lang="es-ES" sz="1200" b="1" dirty="0" smtClean="0">
                <a:ln w="3175">
                  <a:solidFill>
                    <a:schemeClr val="tx1"/>
                  </a:solidFill>
                </a:ln>
                <a:solidFill>
                  <a:schemeClr val="bg1"/>
                </a:solidFill>
              </a:rPr>
              <a:t>]=“[‘/usuario’, id]”&gt;Usuario&lt;/a&gt;</a:t>
            </a:r>
          </a:p>
          <a:p>
            <a:endParaRPr lang="es-ES" dirty="0" smtClean="0"/>
          </a:p>
          <a:p>
            <a:r>
              <a:rPr lang="es-ES" dirty="0" smtClean="0"/>
              <a:t>Función</a:t>
            </a:r>
            <a:r>
              <a:rPr lang="es-ES" baseline="0" dirty="0" smtClean="0"/>
              <a:t> </a:t>
            </a:r>
            <a:r>
              <a:rPr lang="es-ES" baseline="0" dirty="0" err="1" smtClean="0"/>
              <a:t>service</a:t>
            </a:r>
            <a:r>
              <a:rPr lang="es-ES" baseline="0" dirty="0" smtClean="0"/>
              <a:t>:</a:t>
            </a:r>
          </a:p>
          <a:p>
            <a:r>
              <a:rPr lang="en-US" sz="1200" b="0" kern="1200" dirty="0" err="1" smtClean="0">
                <a:solidFill>
                  <a:schemeClr val="tx1"/>
                </a:solidFill>
                <a:effectLst/>
                <a:latin typeface="+mn-lt"/>
                <a:ea typeface="+mn-ea"/>
                <a:cs typeface="+mn-cs"/>
              </a:rPr>
              <a:t>getStudent</a:t>
            </a:r>
            <a:r>
              <a:rPr lang="en-US" sz="1200" b="0" kern="1200" dirty="0" smtClean="0">
                <a:solidFill>
                  <a:schemeClr val="tx1"/>
                </a:solidFill>
                <a:effectLst/>
                <a:latin typeface="+mn-lt"/>
                <a:ea typeface="+mn-ea"/>
                <a:cs typeface="+mn-cs"/>
              </a:rPr>
              <a:t>(id: number): Observable&lt;</a:t>
            </a:r>
            <a:r>
              <a:rPr lang="en-US" sz="1200" b="0" kern="1200" dirty="0" err="1" smtClean="0">
                <a:solidFill>
                  <a:schemeClr val="tx1"/>
                </a:solidFill>
                <a:effectLst/>
                <a:latin typeface="+mn-lt"/>
                <a:ea typeface="+mn-ea"/>
                <a:cs typeface="+mn-cs"/>
              </a:rPr>
              <a:t>Alumno</a:t>
            </a:r>
            <a:r>
              <a:rPr lang="en-US" sz="1200" b="0" kern="1200" dirty="0" smtClean="0">
                <a:solidFill>
                  <a:schemeClr val="tx1"/>
                </a:solidFill>
                <a:effectLst/>
                <a:latin typeface="+mn-lt"/>
                <a:ea typeface="+mn-ea"/>
                <a:cs typeface="+mn-cs"/>
              </a:rPr>
              <a:t>&gt; {</a:t>
            </a:r>
          </a:p>
          <a:p>
            <a:r>
              <a:rPr lang="en-US" sz="1200" b="0" kern="1200" dirty="0" smtClean="0">
                <a:solidFill>
                  <a:schemeClr val="tx1"/>
                </a:solidFill>
                <a:effectLst/>
                <a:latin typeface="+mn-lt"/>
                <a:ea typeface="+mn-ea"/>
                <a:cs typeface="+mn-cs"/>
              </a:rPr>
              <a:t>    return of(</a:t>
            </a:r>
            <a:r>
              <a:rPr lang="en-US" sz="1200" b="0" kern="1200" dirty="0" err="1" smtClean="0">
                <a:solidFill>
                  <a:schemeClr val="tx1"/>
                </a:solidFill>
                <a:effectLst/>
                <a:latin typeface="+mn-lt"/>
                <a:ea typeface="+mn-ea"/>
                <a:cs typeface="+mn-cs"/>
              </a:rPr>
              <a:t>this.students.find</a:t>
            </a:r>
            <a:r>
              <a:rPr lang="en-US" sz="1200" b="0" kern="1200" dirty="0" smtClean="0">
                <a:solidFill>
                  <a:schemeClr val="tx1"/>
                </a:solidFill>
                <a:effectLst/>
                <a:latin typeface="+mn-lt"/>
                <a:ea typeface="+mn-ea"/>
                <a:cs typeface="+mn-cs"/>
              </a:rPr>
              <a:t>(student =&gt; student.id === id));</a:t>
            </a:r>
          </a:p>
          <a:p>
            <a:r>
              <a:rPr lang="en-US" sz="1200" b="0" kern="1200" dirty="0" smtClean="0">
                <a:solidFill>
                  <a:schemeClr val="tx1"/>
                </a:solidFill>
                <a:effectLst/>
                <a:latin typeface="+mn-lt"/>
                <a:ea typeface="+mn-ea"/>
                <a:cs typeface="+mn-cs"/>
              </a:rPr>
              <a:t>  }</a:t>
            </a:r>
          </a:p>
          <a:p>
            <a:pPr marL="0" indent="0">
              <a:lnSpc>
                <a:spcPct val="100000"/>
              </a:lnSpc>
              <a:buNone/>
            </a:pPr>
            <a:r>
              <a:rPr lang="es-ES" sz="1200" b="1" dirty="0" smtClean="0">
                <a:ln w="3175">
                  <a:solidFill>
                    <a:schemeClr val="tx1"/>
                  </a:solidFill>
                </a:ln>
                <a:solidFill>
                  <a:schemeClr val="bg1"/>
                </a:solidFill>
              </a:rPr>
              <a:t>Para poder navegar a cualquier lugar de la aplicación desde una función, por ejemplo el hacer un botón para volver a atrás utilizaremos la dependencia </a:t>
            </a:r>
            <a:r>
              <a:rPr lang="es-ES" sz="1200" b="1" dirty="0" err="1" smtClean="0">
                <a:ln w="3175">
                  <a:solidFill>
                    <a:schemeClr val="tx1"/>
                  </a:solidFill>
                </a:ln>
                <a:solidFill>
                  <a:schemeClr val="bg1"/>
                </a:solidFill>
              </a:rPr>
              <a:t>Router</a:t>
            </a:r>
            <a:r>
              <a:rPr lang="es-ES" sz="1200" b="1" dirty="0" smtClean="0">
                <a:ln w="3175">
                  <a:solidFill>
                    <a:schemeClr val="tx1"/>
                  </a:solidFill>
                </a:ln>
                <a:solidFill>
                  <a:schemeClr val="bg1"/>
                </a:solidFill>
              </a:rPr>
              <a:t>.</a:t>
            </a:r>
          </a:p>
          <a:p>
            <a:pPr marL="0" indent="0">
              <a:lnSpc>
                <a:spcPct val="100000"/>
              </a:lnSpc>
              <a:buNone/>
            </a:pPr>
            <a:r>
              <a:rPr lang="es-ES" sz="1200" b="1" dirty="0" err="1" smtClean="0">
                <a:ln w="3175">
                  <a:solidFill>
                    <a:schemeClr val="tx1"/>
                  </a:solidFill>
                </a:ln>
                <a:solidFill>
                  <a:schemeClr val="bg1"/>
                </a:solidFill>
              </a:rPr>
              <a:t>import</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Router</a:t>
            </a:r>
            <a:r>
              <a:rPr lang="es-ES" sz="1200" b="1" dirty="0" smtClean="0">
                <a:ln w="3175">
                  <a:solidFill>
                    <a:schemeClr val="tx1"/>
                  </a:solidFill>
                </a:ln>
                <a:solidFill>
                  <a:schemeClr val="bg1"/>
                </a:solidFill>
              </a:rPr>
              <a:t> } </a:t>
            </a:r>
            <a:r>
              <a:rPr lang="es-ES" sz="1200" b="1" dirty="0" err="1" smtClean="0">
                <a:ln w="3175">
                  <a:solidFill>
                    <a:schemeClr val="tx1"/>
                  </a:solidFill>
                </a:ln>
                <a:solidFill>
                  <a:schemeClr val="bg1"/>
                </a:solidFill>
              </a:rPr>
              <a:t>from</a:t>
            </a:r>
            <a:r>
              <a:rPr lang="es-ES" sz="1200" b="1" dirty="0" smtClean="0">
                <a:ln w="3175">
                  <a:solidFill>
                    <a:schemeClr val="tx1"/>
                  </a:solidFill>
                </a:ln>
                <a:solidFill>
                  <a:schemeClr val="bg1"/>
                </a:solidFill>
              </a:rPr>
              <a:t> '@angular/</a:t>
            </a:r>
            <a:r>
              <a:rPr lang="es-ES" sz="1200" b="1" dirty="0" err="1" smtClean="0">
                <a:ln w="3175">
                  <a:solidFill>
                    <a:schemeClr val="tx1"/>
                  </a:solidFill>
                </a:ln>
                <a:solidFill>
                  <a:schemeClr val="bg1"/>
                </a:solidFill>
              </a:rPr>
              <a:t>router</a:t>
            </a:r>
            <a:r>
              <a:rPr lang="es-ES" sz="1200" b="1" dirty="0" smtClean="0">
                <a:ln w="3175">
                  <a:solidFill>
                    <a:schemeClr val="tx1"/>
                  </a:solidFill>
                </a:ln>
                <a:solidFill>
                  <a:schemeClr val="bg1"/>
                </a:solidFill>
              </a:rPr>
              <a:t>';</a:t>
            </a:r>
          </a:p>
          <a:p>
            <a:pPr marL="0" indent="0">
              <a:lnSpc>
                <a:spcPct val="100000"/>
              </a:lnSpc>
              <a:buNone/>
            </a:pPr>
            <a:endParaRPr lang="es-ES" sz="1200" b="1" dirty="0" smtClean="0">
              <a:ln w="3175">
                <a:solidFill>
                  <a:schemeClr val="tx1"/>
                </a:solidFill>
              </a:ln>
              <a:solidFill>
                <a:schemeClr val="bg1"/>
              </a:solidFill>
            </a:endParaRPr>
          </a:p>
          <a:p>
            <a:pPr marL="0" indent="0">
              <a:lnSpc>
                <a:spcPct val="100000"/>
              </a:lnSpc>
              <a:buNone/>
            </a:pPr>
            <a:r>
              <a:rPr lang="es-ES" sz="1200" b="1" dirty="0" err="1" smtClean="0">
                <a:ln w="3175">
                  <a:solidFill>
                    <a:schemeClr val="tx1"/>
                  </a:solidFill>
                </a:ln>
                <a:solidFill>
                  <a:schemeClr val="bg1"/>
                </a:solidFill>
              </a:rPr>
              <a:t>onBack</a:t>
            </a:r>
            <a:r>
              <a:rPr lang="es-ES" sz="1200" b="1" dirty="0" smtClean="0">
                <a:ln w="3175">
                  <a:solidFill>
                    <a:schemeClr val="tx1"/>
                  </a:solidFill>
                </a:ln>
                <a:solidFill>
                  <a:schemeClr val="bg1"/>
                </a:solidFill>
              </a:rPr>
              <a:t>(){</a:t>
            </a:r>
          </a:p>
          <a:p>
            <a:pPr marL="0" indent="0">
              <a:lnSpc>
                <a:spcPct val="100000"/>
              </a:lnSpc>
              <a:buNone/>
            </a:pPr>
            <a:r>
              <a:rPr lang="es-ES" sz="1200" b="1" dirty="0" err="1" smtClean="0">
                <a:ln w="3175">
                  <a:solidFill>
                    <a:schemeClr val="tx1"/>
                  </a:solidFill>
                </a:ln>
                <a:solidFill>
                  <a:schemeClr val="bg1"/>
                </a:solidFill>
              </a:rPr>
              <a:t>this.router.navigate</a:t>
            </a:r>
            <a:r>
              <a:rPr lang="es-ES" sz="1200" b="1" dirty="0" smtClean="0">
                <a:ln w="3175">
                  <a:solidFill>
                    <a:schemeClr val="tx1"/>
                  </a:solidFill>
                </a:ln>
                <a:solidFill>
                  <a:schemeClr val="bg1"/>
                </a:solidFill>
              </a:rPr>
              <a:t>(["/"]);</a:t>
            </a:r>
          </a:p>
          <a:p>
            <a:pPr marL="0" indent="0">
              <a:lnSpc>
                <a:spcPct val="100000"/>
              </a:lnSpc>
              <a:buNone/>
            </a:pPr>
            <a:r>
              <a:rPr lang="es-ES" sz="1200" b="1" dirty="0" smtClean="0">
                <a:ln w="3175">
                  <a:solidFill>
                    <a:schemeClr val="tx1"/>
                  </a:solidFill>
                </a:ln>
                <a:solidFill>
                  <a:schemeClr val="bg1"/>
                </a:solidFill>
              </a:rPr>
              <a:t>}</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46</a:t>
            </a:fld>
            <a:endParaRPr lang="es-ES"/>
          </a:p>
        </p:txBody>
      </p:sp>
    </p:spTree>
    <p:extLst>
      <p:ext uri="{BB962C8B-B14F-4D97-AF65-F5344CB8AC3E}">
        <p14:creationId xmlns:p14="http://schemas.microsoft.com/office/powerpoint/2010/main" val="26734047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47</a:t>
            </a:fld>
            <a:endParaRPr lang="es-ES"/>
          </a:p>
        </p:txBody>
      </p:sp>
    </p:spTree>
    <p:extLst>
      <p:ext uri="{BB962C8B-B14F-4D97-AF65-F5344CB8AC3E}">
        <p14:creationId xmlns:p14="http://schemas.microsoft.com/office/powerpoint/2010/main" val="4205137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sz="2600" b="1" dirty="0" smtClean="0">
                <a:ln w="3175">
                  <a:solidFill>
                    <a:schemeClr val="tx1"/>
                  </a:solidFill>
                </a:ln>
                <a:solidFill>
                  <a:schemeClr val="bg1"/>
                </a:solidFill>
              </a:rPr>
              <a:t>Hemos creado los módulos necesarios para una entidad, y ahora tenemos que inyectar sus rutas en el módulo principal del </a:t>
            </a:r>
            <a:r>
              <a:rPr lang="es-ES" sz="2600" b="1" dirty="0" err="1" smtClean="0">
                <a:ln w="3175">
                  <a:solidFill>
                    <a:schemeClr val="tx1"/>
                  </a:solidFill>
                </a:ln>
                <a:solidFill>
                  <a:schemeClr val="bg1"/>
                </a:solidFill>
              </a:rPr>
              <a:t>Router</a:t>
            </a:r>
            <a:r>
              <a:rPr lang="es-ES" sz="2600" b="1" dirty="0" smtClean="0">
                <a:ln w="3175">
                  <a:solidFill>
                    <a:schemeClr val="tx1"/>
                  </a:solidFill>
                </a:ln>
                <a:solidFill>
                  <a:schemeClr val="bg1"/>
                </a:solidFill>
              </a:rPr>
              <a:t>.</a:t>
            </a:r>
          </a:p>
          <a:p>
            <a:pPr marL="514350" indent="-514350">
              <a:buFont typeface="+mj-lt"/>
              <a:buAutoNum type="arabicPeriod"/>
            </a:pPr>
            <a:r>
              <a:rPr lang="es-ES" sz="2400" b="1" dirty="0" smtClean="0">
                <a:ln w="3175">
                  <a:solidFill>
                    <a:schemeClr val="tx1"/>
                  </a:solidFill>
                </a:ln>
                <a:solidFill>
                  <a:schemeClr val="bg1"/>
                </a:solidFill>
              </a:rPr>
              <a:t>Añadimos una ruta en </a:t>
            </a:r>
            <a:r>
              <a:rPr lang="es-ES" sz="2400" b="1" dirty="0" err="1" smtClean="0">
                <a:ln w="3175">
                  <a:solidFill>
                    <a:schemeClr val="tx1"/>
                  </a:solidFill>
                </a:ln>
                <a:solidFill>
                  <a:schemeClr val="bg1"/>
                </a:solidFill>
              </a:rPr>
              <a:t>AppRouting</a:t>
            </a:r>
            <a:r>
              <a:rPr lang="es-ES" sz="2400" b="1" dirty="0" smtClean="0">
                <a:ln w="3175">
                  <a:solidFill>
                    <a:schemeClr val="tx1"/>
                  </a:solidFill>
                </a:ln>
                <a:solidFill>
                  <a:schemeClr val="bg1"/>
                </a:solidFill>
              </a:rPr>
              <a:t>, pero en lugar de definir un componente utilizaremos la propiedad </a:t>
            </a:r>
            <a:r>
              <a:rPr lang="es-ES" sz="2400" b="1" dirty="0" err="1" smtClean="0">
                <a:ln w="3175">
                  <a:solidFill>
                    <a:schemeClr val="tx1"/>
                  </a:solidFill>
                </a:ln>
                <a:solidFill>
                  <a:schemeClr val="bg1"/>
                </a:solidFill>
              </a:rPr>
              <a:t>loadChildren</a:t>
            </a:r>
            <a:r>
              <a:rPr lang="es-ES" sz="2400" b="1" dirty="0" smtClean="0">
                <a:ln w="3175">
                  <a:solidFill>
                    <a:schemeClr val="tx1"/>
                  </a:solidFill>
                </a:ln>
                <a:solidFill>
                  <a:schemeClr val="bg1"/>
                </a:solidFill>
              </a:rPr>
              <a:t>.</a:t>
            </a:r>
          </a:p>
          <a:p>
            <a:pPr marL="514350" indent="-514350">
              <a:buFont typeface="+mj-lt"/>
              <a:buAutoNum type="arabicPeriod"/>
            </a:pPr>
            <a:r>
              <a:rPr lang="es-ES" sz="2400" b="1" dirty="0" smtClean="0">
                <a:ln w="3175">
                  <a:solidFill>
                    <a:schemeClr val="tx1"/>
                  </a:solidFill>
                </a:ln>
                <a:solidFill>
                  <a:schemeClr val="bg1"/>
                </a:solidFill>
              </a:rPr>
              <a:t>El </a:t>
            </a:r>
            <a:r>
              <a:rPr lang="es-ES" sz="2400" b="1" dirty="0" err="1" smtClean="0">
                <a:ln w="3175">
                  <a:solidFill>
                    <a:schemeClr val="tx1"/>
                  </a:solidFill>
                </a:ln>
                <a:solidFill>
                  <a:schemeClr val="bg1"/>
                </a:solidFill>
              </a:rPr>
              <a:t>path</a:t>
            </a:r>
            <a:r>
              <a:rPr lang="es-ES" sz="2400" b="1" dirty="0" smtClean="0">
                <a:ln w="3175">
                  <a:solidFill>
                    <a:schemeClr val="tx1"/>
                  </a:solidFill>
                </a:ln>
                <a:solidFill>
                  <a:schemeClr val="bg1"/>
                </a:solidFill>
              </a:rPr>
              <a:t> que definamos será la primera ruta (</a:t>
            </a:r>
            <a:r>
              <a:rPr lang="es-ES" sz="2400" b="1" dirty="0" err="1" smtClean="0">
                <a:ln w="3175">
                  <a:solidFill>
                    <a:schemeClr val="tx1"/>
                  </a:solidFill>
                </a:ln>
                <a:solidFill>
                  <a:schemeClr val="bg1"/>
                </a:solidFill>
              </a:rPr>
              <a:t>path</a:t>
            </a:r>
            <a:r>
              <a:rPr lang="es-ES" sz="2400" b="1" dirty="0" smtClean="0">
                <a:ln w="3175">
                  <a:solidFill>
                    <a:schemeClr val="tx1"/>
                  </a:solidFill>
                </a:ln>
                <a:solidFill>
                  <a:schemeClr val="bg1"/>
                </a:solidFill>
              </a:rPr>
              <a:t>: ‘ ’) de nuestro nuevo módulo. Cualquier otra ruta en este módulo será una ruta hijo.</a:t>
            </a:r>
          </a:p>
          <a:p>
            <a:pPr marL="457200" lvl="1" indent="0">
              <a:buNone/>
            </a:pPr>
            <a:endParaRPr lang="es-ES" sz="2200" b="1" dirty="0" smtClean="0">
              <a:ln w="3175">
                <a:solidFill>
                  <a:schemeClr val="tx1"/>
                </a:solidFill>
              </a:ln>
              <a:solidFill>
                <a:schemeClr val="bg1"/>
              </a:solidFill>
            </a:endParaRPr>
          </a:p>
          <a:p>
            <a:endParaRPr lang="es-ES"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48</a:t>
            </a:fld>
            <a:endParaRPr lang="es-ES"/>
          </a:p>
        </p:txBody>
      </p:sp>
    </p:spTree>
    <p:extLst>
      <p:ext uri="{BB962C8B-B14F-4D97-AF65-F5344CB8AC3E}">
        <p14:creationId xmlns:p14="http://schemas.microsoft.com/office/powerpoint/2010/main" val="20987848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49</a:t>
            </a:fld>
            <a:endParaRPr lang="es-ES"/>
          </a:p>
        </p:txBody>
      </p:sp>
    </p:spTree>
    <p:extLst>
      <p:ext uri="{BB962C8B-B14F-4D97-AF65-F5344CB8AC3E}">
        <p14:creationId xmlns:p14="http://schemas.microsoft.com/office/powerpoint/2010/main" val="38203740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50</a:t>
            </a:fld>
            <a:endParaRPr lang="es-ES"/>
          </a:p>
        </p:txBody>
      </p:sp>
    </p:spTree>
    <p:extLst>
      <p:ext uri="{BB962C8B-B14F-4D97-AF65-F5344CB8AC3E}">
        <p14:creationId xmlns:p14="http://schemas.microsoft.com/office/powerpoint/2010/main" val="1308460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EXTRA: The </a:t>
            </a:r>
            <a:r>
              <a:rPr lang="en-US" sz="1200" b="0" i="1" kern="1200" dirty="0" err="1" smtClean="0">
                <a:solidFill>
                  <a:schemeClr val="tx1"/>
                </a:solidFill>
                <a:effectLst/>
                <a:latin typeface="+mn-lt"/>
                <a:ea typeface="+mn-ea"/>
                <a:cs typeface="+mn-cs"/>
              </a:rPr>
              <a:t>NgForm</a:t>
            </a:r>
            <a:r>
              <a:rPr lang="en-US" sz="1200" b="0" i="0" kern="1200" dirty="0" smtClean="0">
                <a:solidFill>
                  <a:schemeClr val="tx1"/>
                </a:solidFill>
                <a:effectLst/>
                <a:latin typeface="+mn-lt"/>
                <a:ea typeface="+mn-ea"/>
                <a:cs typeface="+mn-cs"/>
              </a:rPr>
              <a:t> directive</a:t>
            </a:r>
          </a:p>
          <a:p>
            <a:r>
              <a:rPr lang="en-US" sz="1200" b="0" i="0" kern="1200" dirty="0" smtClean="0">
                <a:solidFill>
                  <a:schemeClr val="tx1"/>
                </a:solidFill>
                <a:effectLst/>
                <a:latin typeface="+mn-lt"/>
                <a:ea typeface="+mn-ea"/>
                <a:cs typeface="+mn-cs"/>
              </a:rPr>
              <a:t>What </a:t>
            </a:r>
            <a:r>
              <a:rPr lang="en-US" sz="1200" b="0" i="0" u="none" strike="noStrike" kern="1200" dirty="0" err="1"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 You didn't add an </a:t>
            </a:r>
            <a:r>
              <a:rPr lang="en-US" sz="1200" b="0" i="0" u="none" strike="noStrike" kern="1200" dirty="0" err="1"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a:t>
            </a:r>
          </a:p>
          <a:p>
            <a:r>
              <a:rPr lang="en-US" sz="1200" b="0" i="0" kern="1200" dirty="0" smtClean="0">
                <a:solidFill>
                  <a:schemeClr val="tx1"/>
                </a:solidFill>
                <a:effectLst/>
                <a:latin typeface="+mn-lt"/>
                <a:ea typeface="+mn-ea"/>
                <a:cs typeface="+mn-cs"/>
              </a:rPr>
              <a:t>Angular did. Angular automatically creates and attaches an </a:t>
            </a:r>
            <a:r>
              <a:rPr lang="en-US" sz="1200" b="0" i="0" u="none" strike="noStrike" kern="1200" dirty="0" err="1"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 to the &lt;form&gt; tag.</a:t>
            </a:r>
          </a:p>
          <a:p>
            <a:r>
              <a:rPr lang="en-US" sz="1200" b="0" i="0" kern="1200" dirty="0" smtClean="0">
                <a:solidFill>
                  <a:schemeClr val="tx1"/>
                </a:solidFill>
                <a:effectLst/>
                <a:latin typeface="+mn-lt"/>
                <a:ea typeface="+mn-ea"/>
                <a:cs typeface="+mn-cs"/>
              </a:rPr>
              <a:t>The </a:t>
            </a:r>
            <a:r>
              <a:rPr lang="en-US" sz="1200" b="0" i="0" u="none" strike="noStrike" kern="1200" dirty="0" err="1" smtClean="0">
                <a:solidFill>
                  <a:schemeClr val="tx1"/>
                </a:solidFill>
                <a:effectLst/>
                <a:latin typeface="+mn-lt"/>
                <a:ea typeface="+mn-ea"/>
                <a:cs typeface="+mn-cs"/>
                <a:hlinkClick r:id="rId3"/>
              </a:rPr>
              <a:t>NgForm</a:t>
            </a:r>
            <a:r>
              <a:rPr lang="en-US" sz="1200" b="0" i="0" kern="1200" dirty="0" smtClean="0">
                <a:solidFill>
                  <a:schemeClr val="tx1"/>
                </a:solidFill>
                <a:effectLst/>
                <a:latin typeface="+mn-lt"/>
                <a:ea typeface="+mn-ea"/>
                <a:cs typeface="+mn-cs"/>
              </a:rPr>
              <a:t> directive supplements the form element with additional features. It holds the controls you created for the elements with an </a:t>
            </a:r>
            <a:r>
              <a:rPr lang="en-US" sz="1200" b="0" i="0" u="none" strike="noStrike" kern="1200" dirty="0" err="1" smtClean="0">
                <a:solidFill>
                  <a:schemeClr val="tx1"/>
                </a:solidFill>
                <a:effectLst/>
                <a:latin typeface="+mn-lt"/>
                <a:ea typeface="+mn-ea"/>
                <a:cs typeface="+mn-cs"/>
                <a:hlinkClick r:id="rId4"/>
              </a:rPr>
              <a:t>ngModel</a:t>
            </a:r>
            <a:r>
              <a:rPr lang="en-US" sz="1200" b="0" i="0" kern="1200" dirty="0" smtClean="0">
                <a:solidFill>
                  <a:schemeClr val="tx1"/>
                </a:solidFill>
                <a:effectLst/>
                <a:latin typeface="+mn-lt"/>
                <a:ea typeface="+mn-ea"/>
                <a:cs typeface="+mn-cs"/>
              </a:rPr>
              <a:t> directive and name attribute, and monitors their properties, including their validity. It also has its own valid property which is true only </a:t>
            </a:r>
            <a:r>
              <a:rPr lang="en-US" sz="1200" b="0" i="1" kern="1200" dirty="0" smtClean="0">
                <a:solidFill>
                  <a:schemeClr val="tx1"/>
                </a:solidFill>
                <a:effectLst/>
                <a:latin typeface="+mn-lt"/>
                <a:ea typeface="+mn-ea"/>
                <a:cs typeface="+mn-cs"/>
              </a:rPr>
              <a:t>if every contained control</a:t>
            </a:r>
            <a:r>
              <a:rPr lang="en-US" sz="1200" b="0" i="0" kern="1200" dirty="0" smtClean="0">
                <a:solidFill>
                  <a:schemeClr val="tx1"/>
                </a:solidFill>
                <a:effectLst/>
                <a:latin typeface="+mn-lt"/>
                <a:ea typeface="+mn-ea"/>
                <a:cs typeface="+mn-cs"/>
              </a:rPr>
              <a:t> is valid.</a:t>
            </a:r>
          </a:p>
          <a:p>
            <a:endParaRPr lang="es-ES" dirty="0" smtClean="0"/>
          </a:p>
          <a:p>
            <a:r>
              <a:rPr lang="es-ES" dirty="0" smtClean="0"/>
              <a:t>EXTRA</a:t>
            </a:r>
            <a:r>
              <a:rPr lang="es-ES" baseline="0" dirty="0" smtClean="0"/>
              <a:t> Inputs:</a:t>
            </a:r>
          </a:p>
          <a:p>
            <a:r>
              <a:rPr lang="en-US" sz="1200" b="0" i="0" kern="1200" dirty="0" smtClean="0">
                <a:solidFill>
                  <a:schemeClr val="tx1"/>
                </a:solidFill>
                <a:effectLst/>
                <a:latin typeface="+mn-lt"/>
                <a:ea typeface="+mn-ea"/>
                <a:cs typeface="+mn-cs"/>
              </a:rPr>
              <a:t>Each input element has an id property that is used by the label element's for attribute to match the label to its input control.</a:t>
            </a:r>
          </a:p>
          <a:p>
            <a:r>
              <a:rPr lang="en-US" sz="1200" b="0" i="0" kern="1200" dirty="0" smtClean="0">
                <a:solidFill>
                  <a:schemeClr val="tx1"/>
                </a:solidFill>
                <a:effectLst/>
                <a:latin typeface="+mn-lt"/>
                <a:ea typeface="+mn-ea"/>
                <a:cs typeface="+mn-cs"/>
              </a:rPr>
              <a:t>Each input element has a name property that is required by Angular forms to register the control with the form.</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51</a:t>
            </a:fld>
            <a:endParaRPr lang="es-ES"/>
          </a:p>
        </p:txBody>
      </p:sp>
    </p:spTree>
    <p:extLst>
      <p:ext uri="{BB962C8B-B14F-4D97-AF65-F5344CB8AC3E}">
        <p14:creationId xmlns:p14="http://schemas.microsoft.com/office/powerpoint/2010/main" val="260561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EXTENDED:</a:t>
            </a:r>
          </a:p>
          <a:p>
            <a:pPr marL="514350" indent="-514350">
              <a:lnSpc>
                <a:spcPct val="110000"/>
              </a:lnSpc>
              <a:buFont typeface="+mj-lt"/>
              <a:buAutoNum type="arabicPeriod"/>
            </a:pPr>
            <a:r>
              <a:rPr lang="es-ES" sz="1200" b="1" dirty="0" smtClean="0">
                <a:ln w="3175">
                  <a:solidFill>
                    <a:schemeClr val="tx1"/>
                  </a:solidFill>
                </a:ln>
                <a:solidFill>
                  <a:schemeClr val="bg1"/>
                </a:solidFill>
              </a:rPr>
              <a:t>Angular está orientado a teléfonos inteligentes (</a:t>
            </a:r>
            <a:r>
              <a:rPr lang="es-ES" sz="1200" b="1" dirty="0" err="1" smtClean="0">
                <a:ln w="3175">
                  <a:solidFill>
                    <a:schemeClr val="tx1"/>
                  </a:solidFill>
                </a:ln>
                <a:solidFill>
                  <a:schemeClr val="bg1"/>
                </a:solidFill>
              </a:rPr>
              <a:t>smartphones</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AngularJS</a:t>
            </a:r>
            <a:r>
              <a:rPr lang="es-ES" sz="1200" b="1" dirty="0" smtClean="0">
                <a:ln w="3175">
                  <a:solidFill>
                    <a:schemeClr val="tx1"/>
                  </a:solidFill>
                </a:ln>
                <a:solidFill>
                  <a:schemeClr val="bg1"/>
                </a:solidFill>
              </a:rPr>
              <a:t> no se hizo para soportar teléfonos inteligentes (</a:t>
            </a:r>
            <a:r>
              <a:rPr lang="es-ES" sz="1200" b="1" dirty="0" err="1" smtClean="0">
                <a:ln w="3175">
                  <a:solidFill>
                    <a:schemeClr val="tx1"/>
                  </a:solidFill>
                </a:ln>
                <a:solidFill>
                  <a:schemeClr val="bg1"/>
                </a:solidFill>
              </a:rPr>
              <a:t>smartphones</a:t>
            </a:r>
            <a:r>
              <a:rPr lang="es-ES" sz="1200" b="1" dirty="0" smtClean="0">
                <a:ln w="3175">
                  <a:solidFill>
                    <a:schemeClr val="tx1"/>
                  </a:solidFill>
                </a:ln>
                <a:solidFill>
                  <a:schemeClr val="bg1"/>
                </a:solidFill>
              </a:rPr>
              <a:t>). Los soporta mediante bibliotecas adicionales pero no se hizo pensando en  eso. En cambio Angular desde el principio se creó para que tuviera un buen rendimiento en los teléfonos inteligentes (</a:t>
            </a:r>
            <a:r>
              <a:rPr lang="es-ES" sz="1200" b="1" dirty="0" err="1" smtClean="0">
                <a:ln w="3175">
                  <a:solidFill>
                    <a:schemeClr val="tx1"/>
                  </a:solidFill>
                </a:ln>
                <a:solidFill>
                  <a:schemeClr val="bg1"/>
                </a:solidFill>
              </a:rPr>
              <a:t>smartphones</a:t>
            </a:r>
            <a:r>
              <a:rPr lang="es-ES" sz="1200" b="1" dirty="0" smtClean="0">
                <a:ln w="3175">
                  <a:solidFill>
                    <a:schemeClr val="tx1"/>
                  </a:solidFill>
                </a:ln>
                <a:solidFill>
                  <a:schemeClr val="bg1"/>
                </a:solidFill>
              </a:rPr>
              <a:t>).</a:t>
            </a:r>
          </a:p>
          <a:p>
            <a:pPr marL="514350" indent="-514350">
              <a:lnSpc>
                <a:spcPct val="110000"/>
              </a:lnSpc>
              <a:buFont typeface="+mj-lt"/>
              <a:buAutoNum type="arabicPeriod"/>
            </a:pPr>
            <a:r>
              <a:rPr lang="es-ES" sz="1200" b="1" dirty="0" smtClean="0">
                <a:ln w="3175">
                  <a:solidFill>
                    <a:schemeClr val="tx1"/>
                  </a:solidFill>
                </a:ln>
                <a:solidFill>
                  <a:schemeClr val="bg1"/>
                </a:solidFill>
              </a:rPr>
              <a:t>Angular usa </a:t>
            </a:r>
            <a:r>
              <a:rPr lang="es-ES" sz="1200" b="1" dirty="0" err="1" smtClean="0">
                <a:ln w="3175">
                  <a:solidFill>
                    <a:schemeClr val="tx1"/>
                  </a:solidFill>
                </a:ln>
                <a:solidFill>
                  <a:schemeClr val="bg1"/>
                </a:solidFill>
              </a:rPr>
              <a:t>TypeScript</a:t>
            </a:r>
            <a:r>
              <a:rPr lang="es-ES" sz="1200" b="1" dirty="0" smtClean="0">
                <a:ln w="3175">
                  <a:solidFill>
                    <a:schemeClr val="tx1"/>
                  </a:solidFill>
                </a:ln>
                <a:solidFill>
                  <a:schemeClr val="bg1"/>
                </a:solidFill>
              </a:rPr>
              <a:t>, mientras que </a:t>
            </a:r>
            <a:r>
              <a:rPr lang="es-ES" sz="1200" b="1" dirty="0" err="1" smtClean="0">
                <a:ln w="3175">
                  <a:solidFill>
                    <a:schemeClr val="tx1"/>
                  </a:solidFill>
                </a:ln>
                <a:solidFill>
                  <a:schemeClr val="bg1"/>
                </a:solidFill>
              </a:rPr>
              <a:t>AngularJS</a:t>
            </a:r>
            <a:r>
              <a:rPr lang="es-ES" sz="1200" b="1" dirty="0" smtClean="0">
                <a:ln w="3175">
                  <a:solidFill>
                    <a:schemeClr val="tx1"/>
                  </a:solidFill>
                </a:ln>
                <a:solidFill>
                  <a:schemeClr val="bg1"/>
                </a:solidFill>
              </a:rPr>
              <a:t> usa JavaScript. </a:t>
            </a:r>
            <a:r>
              <a:rPr lang="es-ES" sz="1200" b="1" dirty="0" err="1" smtClean="0">
                <a:ln w="3175">
                  <a:solidFill>
                    <a:schemeClr val="tx1"/>
                  </a:solidFill>
                </a:ln>
                <a:solidFill>
                  <a:schemeClr val="bg1"/>
                </a:solidFill>
              </a:rPr>
              <a:t>TypeScript</a:t>
            </a:r>
            <a:r>
              <a:rPr lang="es-ES" sz="1200" b="1" dirty="0" smtClean="0">
                <a:ln w="3175">
                  <a:solidFill>
                    <a:schemeClr val="tx1"/>
                  </a:solidFill>
                </a:ln>
                <a:solidFill>
                  <a:schemeClr val="bg1"/>
                </a:solidFill>
              </a:rPr>
              <a:t> es un </a:t>
            </a:r>
            <a:r>
              <a:rPr lang="es-ES" sz="1200" b="1" dirty="0" err="1" smtClean="0">
                <a:ln w="3175">
                  <a:solidFill>
                    <a:schemeClr val="tx1"/>
                  </a:solidFill>
                </a:ln>
                <a:solidFill>
                  <a:schemeClr val="bg1"/>
                </a:solidFill>
              </a:rPr>
              <a:t>superconjunto</a:t>
            </a:r>
            <a:r>
              <a:rPr lang="es-ES" sz="1200" b="1" dirty="0" smtClean="0">
                <a:ln w="3175">
                  <a:solidFill>
                    <a:schemeClr val="tx1"/>
                  </a:solidFill>
                </a:ln>
                <a:solidFill>
                  <a:schemeClr val="bg1"/>
                </a:solidFill>
              </a:rPr>
              <a:t> de JavaScript, en otras palabras es un JavaScript muy mejorado.</a:t>
            </a:r>
            <a:endParaRPr lang="es-ES" sz="1200" b="0" dirty="0" smtClean="0">
              <a:ln>
                <a:noFill/>
              </a:ln>
              <a:solidFill>
                <a:schemeClr val="tx1"/>
              </a:solidFill>
            </a:endParaRPr>
          </a:p>
          <a:p>
            <a:pPr marL="514350" indent="-514350">
              <a:lnSpc>
                <a:spcPct val="110000"/>
              </a:lnSpc>
              <a:buFont typeface="+mj-lt"/>
              <a:buAutoNum type="arabicPeriod"/>
            </a:pPr>
            <a:r>
              <a:rPr lang="es-ES" sz="1200" b="1" dirty="0" smtClean="0">
                <a:ln w="3175">
                  <a:solidFill>
                    <a:schemeClr val="tx1"/>
                  </a:solidFill>
                </a:ln>
                <a:solidFill>
                  <a:schemeClr val="bg1"/>
                </a:solidFill>
              </a:rPr>
              <a:t>En Angular se usan componentes web, en </a:t>
            </a:r>
            <a:r>
              <a:rPr lang="es-ES" sz="1200" b="1" dirty="0" err="1" smtClean="0">
                <a:ln w="3175">
                  <a:solidFill>
                    <a:schemeClr val="tx1"/>
                  </a:solidFill>
                </a:ln>
                <a:solidFill>
                  <a:schemeClr val="bg1"/>
                </a:solidFill>
              </a:rPr>
              <a:t>AngularJS</a:t>
            </a:r>
            <a:r>
              <a:rPr lang="es-ES" sz="1200" b="1" dirty="0" smtClean="0">
                <a:ln w="3175">
                  <a:solidFill>
                    <a:schemeClr val="tx1"/>
                  </a:solidFill>
                </a:ln>
                <a:solidFill>
                  <a:schemeClr val="bg1"/>
                </a:solidFill>
              </a:rPr>
              <a:t> se usan controladores. Los componentes web son un conjunto de características que se añaden a las especificaciones HTML y DOM. La intención es que sean reutilizables en las aplicaciones web.</a:t>
            </a:r>
          </a:p>
          <a:p>
            <a:pPr marL="514350" indent="-514350">
              <a:lnSpc>
                <a:spcPct val="110000"/>
              </a:lnSpc>
              <a:buFont typeface="+mj-lt"/>
              <a:buAutoNum type="arabicPeriod"/>
            </a:pPr>
            <a:r>
              <a:rPr lang="es-ES" sz="1200" b="1" dirty="0" smtClean="0">
                <a:ln w="3175">
                  <a:solidFill>
                    <a:schemeClr val="tx1"/>
                  </a:solidFill>
                </a:ln>
                <a:solidFill>
                  <a:schemeClr val="bg1"/>
                </a:solidFill>
              </a:rPr>
              <a:t>La sintaxis de las directivas estructurales ha cambiado. Por ejemplo, en Angular se usa *</a:t>
            </a:r>
            <a:r>
              <a:rPr lang="es-ES" sz="1200" b="1" dirty="0" err="1" smtClean="0">
                <a:ln w="3175">
                  <a:solidFill>
                    <a:schemeClr val="tx1"/>
                  </a:solidFill>
                </a:ln>
                <a:solidFill>
                  <a:schemeClr val="bg1"/>
                </a:solidFill>
              </a:rPr>
              <a:t>ngFor</a:t>
            </a:r>
            <a:r>
              <a:rPr lang="es-ES" sz="1200" b="1" dirty="0" smtClean="0">
                <a:ln w="3175">
                  <a:solidFill>
                    <a:schemeClr val="tx1"/>
                  </a:solidFill>
                </a:ln>
                <a:solidFill>
                  <a:schemeClr val="bg1"/>
                </a:solidFill>
              </a:rPr>
              <a:t> y en </a:t>
            </a:r>
            <a:r>
              <a:rPr lang="es-ES" sz="1200" b="1" dirty="0" err="1" smtClean="0">
                <a:ln w="3175">
                  <a:solidFill>
                    <a:schemeClr val="tx1"/>
                  </a:solidFill>
                </a:ln>
                <a:solidFill>
                  <a:schemeClr val="bg1"/>
                </a:solidFill>
              </a:rPr>
              <a:t>AngularJS</a:t>
            </a:r>
            <a:r>
              <a:rPr lang="es-ES" sz="1200" b="1" dirty="0" smtClean="0">
                <a:ln w="3175">
                  <a:solidFill>
                    <a:schemeClr val="tx1"/>
                  </a:solidFill>
                </a:ln>
                <a:solidFill>
                  <a:schemeClr val="bg1"/>
                </a:solidFill>
              </a:rPr>
              <a:t> se usa </a:t>
            </a:r>
            <a:r>
              <a:rPr lang="es-ES" sz="1200" b="1" dirty="0" err="1" smtClean="0">
                <a:ln w="3175">
                  <a:solidFill>
                    <a:schemeClr val="tx1"/>
                  </a:solidFill>
                </a:ln>
                <a:solidFill>
                  <a:schemeClr val="bg1"/>
                </a:solidFill>
              </a:rPr>
              <a:t>ng-repeat</a:t>
            </a:r>
            <a:r>
              <a:rPr lang="es-ES" sz="1200" b="1" dirty="0" smtClean="0">
                <a:ln w="3175">
                  <a:solidFill>
                    <a:schemeClr val="tx1"/>
                  </a:solidFill>
                </a:ln>
                <a:solidFill>
                  <a:schemeClr val="bg1"/>
                </a:solidFill>
              </a:rPr>
              <a:t>.</a:t>
            </a:r>
          </a:p>
          <a:p>
            <a:pPr marL="514350" marR="0" indent="-514350" algn="l" defTabSz="914400" rtl="0" eaLnBrk="1" fontAlgn="auto" latinLnBrk="0" hangingPunct="1">
              <a:lnSpc>
                <a:spcPct val="110000"/>
              </a:lnSpc>
              <a:spcBef>
                <a:spcPts val="0"/>
              </a:spcBef>
              <a:spcAft>
                <a:spcPts val="0"/>
              </a:spcAft>
              <a:buClrTx/>
              <a:buSzTx/>
              <a:buFont typeface="+mj-lt"/>
              <a:buAutoNum type="arabicPeriod"/>
              <a:tabLst/>
              <a:defRPr/>
            </a:pPr>
            <a:r>
              <a:rPr lang="es-ES" b="1" dirty="0" smtClean="0">
                <a:ln w="3175">
                  <a:solidFill>
                    <a:schemeClr val="tx1"/>
                  </a:solidFill>
                </a:ln>
                <a:solidFill>
                  <a:schemeClr val="bg1"/>
                </a:solidFill>
              </a:rPr>
              <a:t>Angular usa directamente el DOM. Las siglas DOM significan </a:t>
            </a:r>
            <a:r>
              <a:rPr lang="es-ES" b="1" dirty="0" err="1" smtClean="0">
                <a:ln w="3175">
                  <a:solidFill>
                    <a:schemeClr val="tx1"/>
                  </a:solidFill>
                </a:ln>
                <a:solidFill>
                  <a:schemeClr val="bg1"/>
                </a:solidFill>
              </a:rPr>
              <a:t>Document</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Object</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Model</a:t>
            </a:r>
            <a:r>
              <a:rPr lang="es-ES" b="1" dirty="0" smtClean="0">
                <a:ln w="3175">
                  <a:solidFill>
                    <a:schemeClr val="tx1"/>
                  </a:solidFill>
                </a:ln>
                <a:solidFill>
                  <a:schemeClr val="bg1"/>
                </a:solidFill>
              </a:rPr>
              <a:t>. Se trata de un conjunto de objetos para representar documentos HTML, XHTML, y XML, un modelo estándar sobre cómo pueden combinarse dichos objetos, y una interfaz estándar para acceder a ellos y manipularlos. A través del DOM, los programas pueden acceder y modificar el contenido, la estructura y el estilo de los documentos HTML y XML, que es para lo que se diseñó el DOM principalmente. En </a:t>
            </a:r>
            <a:r>
              <a:rPr lang="es-ES" b="1" dirty="0" err="1" smtClean="0">
                <a:ln w="3175">
                  <a:solidFill>
                    <a:schemeClr val="tx1"/>
                  </a:solidFill>
                </a:ln>
                <a:solidFill>
                  <a:schemeClr val="bg1"/>
                </a:solidFill>
              </a:rPr>
              <a:t>AngularJS</a:t>
            </a:r>
            <a:r>
              <a:rPr lang="es-ES" b="1" dirty="0" smtClean="0">
                <a:ln w="3175">
                  <a:solidFill>
                    <a:schemeClr val="tx1"/>
                  </a:solidFill>
                </a:ln>
                <a:solidFill>
                  <a:schemeClr val="bg1"/>
                </a:solidFill>
              </a:rPr>
              <a:t> se usan directivas para acceder al DOM, en Angular ya es algo directo.</a:t>
            </a:r>
          </a:p>
          <a:p>
            <a:pPr marL="0" indent="0">
              <a:lnSpc>
                <a:spcPct val="110000"/>
              </a:lnSpc>
              <a:buFont typeface="+mj-lt"/>
              <a:buNone/>
            </a:pPr>
            <a:endParaRPr lang="es-ES" sz="1200" b="1" dirty="0" smtClean="0">
              <a:ln w="3175">
                <a:solidFill>
                  <a:schemeClr val="tx1"/>
                </a:solidFill>
              </a:ln>
              <a:solidFill>
                <a:schemeClr val="bg1"/>
              </a:solidFill>
            </a:endParaRPr>
          </a:p>
          <a:p>
            <a:pPr marL="0" indent="0">
              <a:lnSpc>
                <a:spcPct val="110000"/>
              </a:lnSpc>
              <a:buFont typeface="+mj-lt"/>
              <a:buNone/>
            </a:pPr>
            <a:endParaRPr lang="es-ES" sz="1200" b="1" dirty="0" smtClean="0">
              <a:ln w="3175">
                <a:solidFill>
                  <a:schemeClr val="tx1"/>
                </a:solidFill>
              </a:ln>
              <a:solidFill>
                <a:schemeClr val="bg1"/>
              </a:solidFill>
            </a:endParaRP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a:t>
            </a:fld>
            <a:endParaRPr lang="es-ES"/>
          </a:p>
        </p:txBody>
      </p:sp>
    </p:spTree>
    <p:extLst>
      <p:ext uri="{BB962C8B-B14F-4D97-AF65-F5344CB8AC3E}">
        <p14:creationId xmlns:p14="http://schemas.microsoft.com/office/powerpoint/2010/main" val="12790465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t>
            </a:r>
            <a:r>
              <a:rPr lang="es-ES" dirty="0" err="1" smtClean="0"/>
              <a:t>ng-invalid:not</a:t>
            </a:r>
            <a:r>
              <a:rPr lang="es-ES" dirty="0" smtClean="0"/>
              <a:t>(</a:t>
            </a:r>
            <a:r>
              <a:rPr lang="es-ES" dirty="0" err="1" smtClean="0"/>
              <a:t>form</a:t>
            </a:r>
            <a:r>
              <a:rPr lang="es-ES" dirty="0" smtClean="0"/>
              <a:t>) Selecciona todos los elementos de un formulario inválido, pero nunca el formulario entero en sí</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52</a:t>
            </a:fld>
            <a:endParaRPr lang="es-ES"/>
          </a:p>
        </p:txBody>
      </p:sp>
    </p:spTree>
    <p:extLst>
      <p:ext uri="{BB962C8B-B14F-4D97-AF65-F5344CB8AC3E}">
        <p14:creationId xmlns:p14="http://schemas.microsoft.com/office/powerpoint/2010/main" val="120273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EXTRA: Why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 directive's </a:t>
            </a:r>
            <a:r>
              <a:rPr lang="en-US" sz="1200" b="0" i="0" u="none" strike="noStrike" kern="1200" dirty="0" err="1" smtClean="0">
                <a:solidFill>
                  <a:schemeClr val="tx1"/>
                </a:solidFill>
                <a:effectLst/>
                <a:latin typeface="+mn-lt"/>
                <a:ea typeface="+mn-ea"/>
                <a:cs typeface="+mn-cs"/>
                <a:hlinkClick r:id="rId3"/>
              </a:rPr>
              <a:t>exportAs</a:t>
            </a:r>
            <a:r>
              <a:rPr lang="en-US" sz="1200" b="0" i="0" kern="1200" dirty="0" smtClean="0">
                <a:solidFill>
                  <a:schemeClr val="tx1"/>
                </a:solidFill>
                <a:effectLst/>
                <a:latin typeface="+mn-lt"/>
                <a:ea typeface="+mn-ea"/>
                <a:cs typeface="+mn-cs"/>
              </a:rPr>
              <a:t> property tells Angular how to link the reference variable to the directive. You set </a:t>
            </a:r>
            <a:r>
              <a:rPr lang="en-US" dirty="0" smtClean="0"/>
              <a:t>name</a:t>
            </a:r>
            <a:r>
              <a:rPr lang="en-US" sz="1200" b="0" i="0" kern="1200" dirty="0" smtClean="0">
                <a:solidFill>
                  <a:schemeClr val="tx1"/>
                </a:solidFill>
                <a:effectLst/>
                <a:latin typeface="+mn-lt"/>
                <a:ea typeface="+mn-ea"/>
                <a:cs typeface="+mn-cs"/>
              </a:rPr>
              <a:t> to </a:t>
            </a:r>
            <a:r>
              <a:rPr lang="en-US" u="none" strike="noStrike" dirty="0" err="1" smtClean="0">
                <a:effectLst/>
                <a:hlinkClick r:id="rId4"/>
              </a:rPr>
              <a:t>ngModel</a:t>
            </a:r>
            <a:r>
              <a:rPr lang="en-US" sz="1200" b="0" i="0" kern="1200" dirty="0" smtClean="0">
                <a:solidFill>
                  <a:schemeClr val="tx1"/>
                </a:solidFill>
                <a:effectLst/>
                <a:latin typeface="+mn-lt"/>
                <a:ea typeface="+mn-ea"/>
                <a:cs typeface="+mn-cs"/>
              </a:rPr>
              <a:t> because the </a:t>
            </a:r>
            <a:r>
              <a:rPr lang="en-US" u="none" strike="noStrike" dirty="0" err="1" smtClean="0">
                <a:effectLst/>
                <a:hlinkClick r:id="rId4"/>
              </a:rPr>
              <a:t>ngModel</a:t>
            </a:r>
            <a:r>
              <a:rPr lang="en-US" sz="1200" b="0" i="0" kern="1200" dirty="0" smtClean="0">
                <a:solidFill>
                  <a:schemeClr val="tx1"/>
                </a:solidFill>
                <a:effectLst/>
                <a:latin typeface="+mn-lt"/>
                <a:ea typeface="+mn-ea"/>
                <a:cs typeface="+mn-cs"/>
              </a:rPr>
              <a:t> directive's </a:t>
            </a:r>
            <a:r>
              <a:rPr lang="en-US" dirty="0" err="1" smtClean="0"/>
              <a:t>exportAs</a:t>
            </a:r>
            <a:r>
              <a:rPr lang="en-US" sz="1200" b="0" i="0" kern="1200" dirty="0" smtClean="0">
                <a:solidFill>
                  <a:schemeClr val="tx1"/>
                </a:solidFill>
                <a:effectLst/>
                <a:latin typeface="+mn-lt"/>
                <a:ea typeface="+mn-ea"/>
                <a:cs typeface="+mn-cs"/>
              </a:rPr>
              <a:t> property happens to be "</a:t>
            </a:r>
            <a:r>
              <a:rPr lang="en-US" sz="1200" b="0" i="0" kern="1200" dirty="0" err="1" smtClean="0">
                <a:solidFill>
                  <a:schemeClr val="tx1"/>
                </a:solidFill>
                <a:effectLst/>
                <a:latin typeface="+mn-lt"/>
                <a:ea typeface="+mn-ea"/>
                <a:cs typeface="+mn-cs"/>
              </a:rPr>
              <a:t>ngModel</a:t>
            </a:r>
            <a:r>
              <a:rPr lang="en-US" sz="1200" b="0" i="0" kern="1200" dirty="0" smtClean="0">
                <a:solidFill>
                  <a:schemeClr val="tx1"/>
                </a:solidFill>
                <a:effectLst/>
                <a:latin typeface="+mn-lt"/>
                <a:ea typeface="+mn-ea"/>
                <a:cs typeface="+mn-cs"/>
              </a:rPr>
              <a:t>".</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53</a:t>
            </a:fld>
            <a:endParaRPr lang="es-ES"/>
          </a:p>
        </p:txBody>
      </p:sp>
    </p:spTree>
    <p:extLst>
      <p:ext uri="{BB962C8B-B14F-4D97-AF65-F5344CB8AC3E}">
        <p14:creationId xmlns:p14="http://schemas.microsoft.com/office/powerpoint/2010/main" val="596391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Metodos</a:t>
            </a:r>
            <a:r>
              <a:rPr lang="es-ES" baseline="0" dirty="0" smtClean="0"/>
              <a:t> y propiedades </a:t>
            </a:r>
            <a:r>
              <a:rPr lang="es-ES" baseline="0" dirty="0" err="1" smtClean="0"/>
              <a:t>ngForm</a:t>
            </a:r>
            <a:r>
              <a:rPr lang="es-ES" baseline="0" dirty="0" smtClean="0"/>
              <a:t>:</a:t>
            </a:r>
          </a:p>
          <a:p>
            <a:r>
              <a:rPr lang="es-ES" baseline="0" dirty="0" smtClean="0"/>
              <a:t>.</a:t>
            </a:r>
            <a:r>
              <a:rPr lang="es-ES" baseline="0" dirty="0" err="1" smtClean="0"/>
              <a:t>errors</a:t>
            </a:r>
            <a:r>
              <a:rPr lang="es-ES" baseline="0" dirty="0" smtClean="0"/>
              <a:t>, .</a:t>
            </a:r>
            <a:r>
              <a:rPr lang="es-ES" baseline="0" dirty="0" err="1" smtClean="0"/>
              <a:t>invalid</a:t>
            </a:r>
            <a:r>
              <a:rPr lang="es-ES" baseline="0" dirty="0" smtClean="0"/>
              <a:t>/.</a:t>
            </a:r>
            <a:r>
              <a:rPr lang="es-ES" baseline="0" dirty="0" err="1" smtClean="0"/>
              <a:t>valid</a:t>
            </a:r>
            <a:r>
              <a:rPr lang="es-ES" baseline="0" dirty="0" smtClean="0"/>
              <a:t>/.</a:t>
            </a:r>
            <a:r>
              <a:rPr lang="es-ES" baseline="0" dirty="0" err="1" smtClean="0"/>
              <a:t>pristine</a:t>
            </a:r>
            <a:r>
              <a:rPr lang="es-ES" baseline="0" dirty="0" smtClean="0"/>
              <a:t>, .</a:t>
            </a:r>
            <a:r>
              <a:rPr lang="es-ES" baseline="0" dirty="0" err="1" smtClean="0"/>
              <a:t>onSubmit</a:t>
            </a:r>
            <a:r>
              <a:rPr lang="es-ES" baseline="0" dirty="0" smtClean="0"/>
              <a:t>()/.</a:t>
            </a:r>
            <a:r>
              <a:rPr lang="es-ES" baseline="0" dirty="0" err="1" smtClean="0"/>
              <a:t>onReset</a:t>
            </a:r>
            <a:r>
              <a:rPr lang="es-ES" baseline="0" dirty="0" smtClean="0"/>
              <a:t>(), .</a:t>
            </a:r>
            <a:r>
              <a:rPr lang="es-ES" baseline="0" dirty="0" err="1" smtClean="0"/>
              <a:t>reset</a:t>
            </a:r>
            <a:r>
              <a:rPr lang="es-ES" baseline="0" dirty="0" smtClean="0"/>
              <a:t>()</a:t>
            </a:r>
          </a:p>
          <a:p>
            <a:endParaRPr lang="es-ES" baseline="0" dirty="0" smtClean="0"/>
          </a:p>
          <a:p>
            <a:r>
              <a:rPr lang="es-ES" baseline="0" dirty="0" smtClean="0"/>
              <a:t>@</a:t>
            </a:r>
            <a:r>
              <a:rPr lang="es-ES" baseline="0" dirty="0" err="1" smtClean="0"/>
              <a:t>ViewChild</a:t>
            </a:r>
            <a:r>
              <a:rPr lang="es-ES" baseline="0" dirty="0" smtClean="0"/>
              <a:t>: Decorador, detecta el primer elemento o directiva en el DOM coincidente con el selector</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54</a:t>
            </a:fld>
            <a:endParaRPr lang="es-ES"/>
          </a:p>
        </p:txBody>
      </p:sp>
    </p:spTree>
    <p:extLst>
      <p:ext uri="{BB962C8B-B14F-4D97-AF65-F5344CB8AC3E}">
        <p14:creationId xmlns:p14="http://schemas.microsoft.com/office/powerpoint/2010/main" val="33412199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smtClean="0"/>
              <a:t>RegEx</a:t>
            </a:r>
            <a:r>
              <a:rPr lang="es-ES" dirty="0" smtClean="0"/>
              <a:t>: Regular </a:t>
            </a:r>
            <a:r>
              <a:rPr lang="es-ES" dirty="0" err="1" smtClean="0"/>
              <a:t>Expression</a:t>
            </a:r>
            <a:r>
              <a:rPr lang="es-ES" dirty="0" smtClean="0"/>
              <a:t>, secuencia de caracteres que define</a:t>
            </a:r>
            <a:r>
              <a:rPr lang="es-ES" baseline="0" dirty="0" smtClean="0"/>
              <a:t> un patrón. Ejemplo: </a:t>
            </a:r>
            <a:r>
              <a:rPr lang="es-ES" sz="1200" b="0" kern="1200" dirty="0" smtClean="0">
                <a:solidFill>
                  <a:schemeClr val="tx1"/>
                </a:solidFill>
                <a:effectLst/>
                <a:latin typeface="+mn-lt"/>
                <a:ea typeface="+mn-ea"/>
                <a:cs typeface="+mn-cs"/>
              </a:rPr>
              <a:t>&lt;input </a:t>
            </a:r>
            <a:r>
              <a:rPr lang="es-ES" sz="1200" b="0" u="none" strike="noStrike" kern="1200" dirty="0" err="1" smtClean="0">
                <a:solidFill>
                  <a:schemeClr val="tx1"/>
                </a:solidFill>
                <a:effectLst/>
                <a:latin typeface="+mn-lt"/>
                <a:ea typeface="+mn-ea"/>
                <a:cs typeface="+mn-cs"/>
                <a:hlinkClick r:id="rId3"/>
              </a:rPr>
              <a:t>pattern</a:t>
            </a:r>
            <a:r>
              <a:rPr lang="es-ES" sz="1200" b="0" kern="1200" dirty="0" smtClean="0">
                <a:solidFill>
                  <a:schemeClr val="tx1"/>
                </a:solidFill>
                <a:effectLst/>
                <a:latin typeface="+mn-lt"/>
                <a:ea typeface="+mn-ea"/>
                <a:cs typeface="+mn-cs"/>
              </a:rPr>
              <a:t>="[a-</a:t>
            </a:r>
            <a:r>
              <a:rPr lang="es-ES" sz="1200" b="0" kern="1200" dirty="0" err="1" smtClean="0">
                <a:solidFill>
                  <a:schemeClr val="tx1"/>
                </a:solidFill>
                <a:effectLst/>
                <a:latin typeface="+mn-lt"/>
                <a:ea typeface="+mn-ea"/>
                <a:cs typeface="+mn-cs"/>
              </a:rPr>
              <a:t>zA</a:t>
            </a:r>
            <a:r>
              <a:rPr lang="es-ES" sz="1200" b="0" kern="1200" dirty="0" smtClean="0">
                <a:solidFill>
                  <a:schemeClr val="tx1"/>
                </a:solidFill>
                <a:effectLst/>
                <a:latin typeface="+mn-lt"/>
                <a:ea typeface="+mn-ea"/>
                <a:cs typeface="+mn-cs"/>
              </a:rPr>
              <a:t>-Z ]*"&gt;</a:t>
            </a:r>
            <a:r>
              <a:rPr lang="es-ES" sz="1200" b="0" kern="1200" baseline="0" dirty="0" smtClean="0">
                <a:solidFill>
                  <a:schemeClr val="tx1"/>
                </a:solidFill>
                <a:effectLst/>
                <a:latin typeface="+mn-lt"/>
                <a:ea typeface="+mn-ea"/>
                <a:cs typeface="+mn-cs"/>
              </a:rPr>
              <a:t> </a:t>
            </a:r>
            <a:r>
              <a:rPr lang="es-ES" sz="1200" b="0" kern="1200" baseline="0" dirty="0" smtClean="0">
                <a:solidFill>
                  <a:schemeClr val="tx1"/>
                </a:solidFill>
                <a:effectLst/>
                <a:latin typeface="+mn-lt"/>
                <a:ea typeface="+mn-ea"/>
                <a:cs typeface="+mn-cs"/>
                <a:sym typeface="Wingdings" panose="05000000000000000000" pitchFamily="2" charset="2"/>
              </a:rPr>
              <a:t> el input acepta a-z, A-Z, y espacios, pero no comas o puntos, &amp; o números</a:t>
            </a:r>
          </a:p>
          <a:p>
            <a:endParaRPr lang="es-ES" sz="1200" b="0" kern="1200" baseline="0" dirty="0" smtClean="0">
              <a:solidFill>
                <a:schemeClr val="tx1"/>
              </a:solidFill>
              <a:effectLst/>
              <a:latin typeface="+mn-lt"/>
              <a:ea typeface="+mn-ea"/>
              <a:cs typeface="+mn-cs"/>
              <a:sym typeface="Wingdings" panose="05000000000000000000" pitchFamily="2" charset="2"/>
            </a:endParaRPr>
          </a:p>
          <a:p>
            <a:r>
              <a:rPr lang="es-ES" sz="1200" b="0" kern="1200" baseline="0" dirty="0" err="1" smtClean="0">
                <a:solidFill>
                  <a:schemeClr val="tx1"/>
                </a:solidFill>
                <a:effectLst/>
                <a:latin typeface="+mn-lt"/>
                <a:ea typeface="+mn-ea"/>
                <a:cs typeface="+mn-cs"/>
                <a:sym typeface="Wingdings" panose="05000000000000000000" pitchFamily="2" charset="2"/>
              </a:rPr>
              <a:t>minLength</a:t>
            </a:r>
            <a:r>
              <a:rPr lang="es-ES" sz="1200" b="0" kern="1200" baseline="0" dirty="0" smtClean="0">
                <a:solidFill>
                  <a:schemeClr val="tx1"/>
                </a:solidFill>
                <a:effectLst/>
                <a:latin typeface="+mn-lt"/>
                <a:ea typeface="+mn-ea"/>
                <a:cs typeface="+mn-cs"/>
                <a:sym typeface="Wingdings" panose="05000000000000000000" pitchFamily="2" charset="2"/>
              </a:rPr>
              <a:t> y </a:t>
            </a:r>
            <a:r>
              <a:rPr lang="es-ES" sz="1200" b="0" kern="1200" baseline="0" dirty="0" err="1" smtClean="0">
                <a:solidFill>
                  <a:schemeClr val="tx1"/>
                </a:solidFill>
                <a:effectLst/>
                <a:latin typeface="+mn-lt"/>
                <a:ea typeface="+mn-ea"/>
                <a:cs typeface="+mn-cs"/>
                <a:sym typeface="Wingdings" panose="05000000000000000000" pitchFamily="2" charset="2"/>
              </a:rPr>
              <a:t>maxLength</a:t>
            </a:r>
            <a:r>
              <a:rPr lang="es-ES" sz="1200" b="0" kern="1200" baseline="0" dirty="0" smtClean="0">
                <a:solidFill>
                  <a:schemeClr val="tx1"/>
                </a:solidFill>
                <a:effectLst/>
                <a:latin typeface="+mn-lt"/>
                <a:ea typeface="+mn-ea"/>
                <a:cs typeface="+mn-cs"/>
                <a:sym typeface="Wingdings" panose="05000000000000000000" pitchFamily="2" charset="2"/>
              </a:rPr>
              <a:t> como directivas se usan TODO MINÚSCULA</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55</a:t>
            </a:fld>
            <a:endParaRPr lang="es-ES"/>
          </a:p>
        </p:txBody>
      </p:sp>
    </p:spTree>
    <p:extLst>
      <p:ext uri="{BB962C8B-B14F-4D97-AF65-F5344CB8AC3E}">
        <p14:creationId xmlns:p14="http://schemas.microsoft.com/office/powerpoint/2010/main" val="1353727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Utilizamos</a:t>
            </a:r>
            <a:r>
              <a:rPr lang="es-ES" baseline="0" dirty="0" smtClean="0"/>
              <a:t> la directiva no con un único </a:t>
            </a:r>
            <a:r>
              <a:rPr lang="es-ES" baseline="0" dirty="0" err="1" smtClean="0"/>
              <a:t>formControl</a:t>
            </a:r>
            <a:r>
              <a:rPr lang="es-ES" baseline="0" dirty="0" smtClean="0"/>
              <a:t> sino con todo el </a:t>
            </a:r>
            <a:r>
              <a:rPr lang="es-ES" baseline="0" dirty="0" err="1" smtClean="0"/>
              <a:t>formGroup</a:t>
            </a:r>
            <a:r>
              <a:rPr lang="es-ES" baseline="0" dirty="0" smtClean="0"/>
              <a:t>. Hacemos esto para tener una referencia del formulario y de todos sus controles. </a:t>
            </a:r>
          </a:p>
          <a:p>
            <a:r>
              <a:rPr lang="es-ES" baseline="0" dirty="0" smtClean="0"/>
              <a:t>Así podemos buscar los dos controles que tenemos que comparar por nombre, en nuestro ejemplo email y </a:t>
            </a:r>
            <a:r>
              <a:rPr lang="es-ES" baseline="0" dirty="0" err="1" smtClean="0"/>
              <a:t>confirmEmail</a:t>
            </a:r>
            <a:r>
              <a:rPr lang="es-ES" baseline="0" dirty="0" smtClean="0"/>
              <a:t>.</a:t>
            </a:r>
          </a:p>
          <a:p>
            <a:r>
              <a:rPr lang="es-ES" baseline="0" dirty="0" smtClean="0"/>
              <a:t>Después de esto, comparamos los </a:t>
            </a:r>
            <a:r>
              <a:rPr lang="es-ES" baseline="0" dirty="0" err="1" smtClean="0"/>
              <a:t>values</a:t>
            </a:r>
            <a:r>
              <a:rPr lang="es-ES" baseline="0" dirty="0" smtClean="0"/>
              <a:t> de ambos inputs y si no son el mismo </a:t>
            </a:r>
            <a:r>
              <a:rPr lang="es-ES" baseline="0" dirty="0" err="1" smtClean="0"/>
              <a:t>seteamos</a:t>
            </a:r>
            <a:r>
              <a:rPr lang="es-ES" baseline="0" dirty="0" smtClean="0"/>
              <a:t> el error con nuestro código.</a:t>
            </a:r>
          </a:p>
          <a:p>
            <a:r>
              <a:rPr lang="es-ES" baseline="0" dirty="0" smtClean="0"/>
              <a:t>El primer </a:t>
            </a:r>
            <a:r>
              <a:rPr lang="es-ES" baseline="0" dirty="0" err="1" smtClean="0"/>
              <a:t>return</a:t>
            </a:r>
            <a:r>
              <a:rPr lang="es-ES" baseline="0" dirty="0" smtClean="0"/>
              <a:t> </a:t>
            </a:r>
            <a:r>
              <a:rPr lang="es-ES" baseline="0" dirty="0" err="1" smtClean="0"/>
              <a:t>null</a:t>
            </a:r>
            <a:r>
              <a:rPr lang="es-ES" baseline="0" dirty="0" smtClean="0"/>
              <a:t> y el segundo están creados para no causar problemas con la directiva al inicializar el formulario o al usar erróneamente la directiva.</a:t>
            </a:r>
          </a:p>
          <a:p>
            <a:endParaRPr lang="es-ES" baseline="0" dirty="0" smtClean="0"/>
          </a:p>
          <a:p>
            <a:r>
              <a:rPr lang="es-ES" baseline="0" dirty="0" smtClean="0"/>
              <a:t>EJERCICIO: Crear nueva directiva </a:t>
            </a:r>
            <a:r>
              <a:rPr lang="es-ES" baseline="0" dirty="0" err="1" smtClean="0"/>
              <a:t>minValue</a:t>
            </a:r>
            <a:r>
              <a:rPr lang="es-ES" baseline="0" dirty="0" smtClean="0"/>
              <a:t> para inputs numéricos. Crear módulo de directivas.</a:t>
            </a:r>
          </a:p>
          <a:p>
            <a:endParaRPr lang="es-ES" baseline="0" dirty="0" smtClean="0"/>
          </a:p>
          <a:p>
            <a:r>
              <a:rPr lang="es-ES" baseline="0" dirty="0" smtClean="0"/>
              <a:t>EXTRA: Reactive </a:t>
            </a:r>
            <a:r>
              <a:rPr lang="es-ES" baseline="0" dirty="0" err="1" smtClean="0"/>
              <a:t>Forms</a:t>
            </a:r>
            <a:r>
              <a:rPr lang="es-ES" baseline="0" dirty="0" smtClean="0"/>
              <a:t>:</a:t>
            </a:r>
          </a:p>
          <a:p>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ngOnInit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void</a:t>
            </a:r>
            <a:r>
              <a:rPr lang="es-ES" sz="1200" b="0" i="0" kern="1200" dirty="0" smtClean="0">
                <a:solidFill>
                  <a:schemeClr val="tx1"/>
                </a:solidFill>
                <a:effectLst/>
                <a:latin typeface="+mn-lt"/>
                <a:ea typeface="+mn-ea"/>
                <a:cs typeface="+mn-cs"/>
              </a:rPr>
              <a:t> { </a:t>
            </a:r>
          </a:p>
          <a:p>
            <a:pPr lvl="3"/>
            <a:r>
              <a:rPr lang="es-ES" sz="1200" b="0" i="0" kern="1200" dirty="0" err="1" smtClean="0">
                <a:solidFill>
                  <a:schemeClr val="tx1"/>
                </a:solidFill>
                <a:effectLst/>
                <a:latin typeface="+mn-lt"/>
                <a:ea typeface="+mn-ea"/>
                <a:cs typeface="+mn-cs"/>
              </a:rPr>
              <a:t>this.heroForm</a:t>
            </a:r>
            <a:r>
              <a:rPr lang="es-ES" sz="1200" b="0" i="0" kern="1200" dirty="0" smtClean="0">
                <a:solidFill>
                  <a:schemeClr val="tx1"/>
                </a:solidFill>
                <a:effectLst/>
                <a:latin typeface="+mn-lt"/>
                <a:ea typeface="+mn-ea"/>
                <a:cs typeface="+mn-cs"/>
              </a:rPr>
              <a:t> = new </a:t>
            </a:r>
            <a:r>
              <a:rPr lang="es-ES" sz="1200" b="0" i="0" u="none" strike="noStrike" kern="1200" dirty="0" err="1" smtClean="0">
                <a:solidFill>
                  <a:schemeClr val="tx1"/>
                </a:solidFill>
                <a:effectLst/>
                <a:latin typeface="+mn-lt"/>
                <a:ea typeface="+mn-ea"/>
                <a:cs typeface="+mn-cs"/>
                <a:hlinkClick r:id="rId3"/>
              </a:rPr>
              <a:t>FormGroup</a:t>
            </a:r>
            <a:r>
              <a:rPr lang="es-ES" sz="1200" b="0" i="0" kern="1200" dirty="0" smtClean="0">
                <a:solidFill>
                  <a:schemeClr val="tx1"/>
                </a:solidFill>
                <a:effectLst/>
                <a:latin typeface="+mn-lt"/>
                <a:ea typeface="+mn-ea"/>
                <a:cs typeface="+mn-cs"/>
              </a:rPr>
              <a:t>({ </a:t>
            </a:r>
          </a:p>
          <a:p>
            <a:pPr lvl="3"/>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name</a:t>
            </a:r>
            <a:r>
              <a:rPr lang="es-ES" sz="1200" b="0" i="0" kern="1200" dirty="0" smtClean="0">
                <a:solidFill>
                  <a:schemeClr val="tx1"/>
                </a:solidFill>
                <a:effectLst/>
                <a:latin typeface="+mn-lt"/>
                <a:ea typeface="+mn-ea"/>
                <a:cs typeface="+mn-cs"/>
              </a:rPr>
              <a:t>': new </a:t>
            </a:r>
            <a:r>
              <a:rPr lang="es-ES" sz="1200" b="0" i="0" u="none" strike="noStrike" kern="1200" dirty="0" err="1" smtClean="0">
                <a:solidFill>
                  <a:schemeClr val="tx1"/>
                </a:solidFill>
                <a:effectLst/>
                <a:latin typeface="+mn-lt"/>
                <a:ea typeface="+mn-ea"/>
                <a:cs typeface="+mn-cs"/>
                <a:hlinkClick r:id="rId4"/>
              </a:rPr>
              <a:t>FormControl</a:t>
            </a:r>
            <a:r>
              <a:rPr lang="es-ES" sz="1200" b="0" i="0" kern="1200" dirty="0" smtClean="0">
                <a:solidFill>
                  <a:schemeClr val="tx1"/>
                </a:solidFill>
                <a:effectLst/>
                <a:latin typeface="+mn-lt"/>
                <a:ea typeface="+mn-ea"/>
                <a:cs typeface="+mn-cs"/>
              </a:rPr>
              <a:t>(this.hero.name, [ </a:t>
            </a:r>
            <a:r>
              <a:rPr lang="es-ES" sz="1200" b="0" i="0" kern="1200" dirty="0" err="1" smtClean="0">
                <a:solidFill>
                  <a:schemeClr val="tx1"/>
                </a:solidFill>
                <a:effectLst/>
                <a:latin typeface="+mn-lt"/>
                <a:ea typeface="+mn-ea"/>
                <a:cs typeface="+mn-cs"/>
              </a:rPr>
              <a:t>Validators.required</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Validators.minLength</a:t>
            </a:r>
            <a:r>
              <a:rPr lang="es-ES" sz="1200" b="0" i="0" kern="1200" dirty="0" smtClean="0">
                <a:solidFill>
                  <a:schemeClr val="tx1"/>
                </a:solidFill>
                <a:effectLst/>
                <a:latin typeface="+mn-lt"/>
                <a:ea typeface="+mn-ea"/>
                <a:cs typeface="+mn-cs"/>
              </a:rPr>
              <a:t>(4)]), </a:t>
            </a:r>
          </a:p>
          <a:p>
            <a:pPr lvl="3"/>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alterEgo</a:t>
            </a:r>
            <a:r>
              <a:rPr lang="es-ES" sz="1200" b="0" i="0" kern="1200" dirty="0" smtClean="0">
                <a:solidFill>
                  <a:schemeClr val="tx1"/>
                </a:solidFill>
                <a:effectLst/>
                <a:latin typeface="+mn-lt"/>
                <a:ea typeface="+mn-ea"/>
                <a:cs typeface="+mn-cs"/>
              </a:rPr>
              <a:t>': new </a:t>
            </a:r>
            <a:r>
              <a:rPr lang="es-ES" sz="1200" b="0" i="0" u="none" strike="noStrike" kern="1200" dirty="0" err="1" smtClean="0">
                <a:solidFill>
                  <a:schemeClr val="tx1"/>
                </a:solidFill>
                <a:effectLst/>
                <a:latin typeface="+mn-lt"/>
                <a:ea typeface="+mn-ea"/>
                <a:cs typeface="+mn-cs"/>
                <a:hlinkClick r:id="rId4"/>
              </a:rPr>
              <a:t>FormControl</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this.hero.alterEgo</a:t>
            </a:r>
            <a:r>
              <a:rPr lang="es-ES" sz="1200" b="0" i="0" kern="1200" dirty="0" smtClean="0">
                <a:solidFill>
                  <a:schemeClr val="tx1"/>
                </a:solidFill>
                <a:effectLst/>
                <a:latin typeface="+mn-lt"/>
                <a:ea typeface="+mn-ea"/>
                <a:cs typeface="+mn-cs"/>
              </a:rPr>
              <a:t>),</a:t>
            </a:r>
          </a:p>
          <a:p>
            <a:pPr lvl="3"/>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power</a:t>
            </a:r>
            <a:r>
              <a:rPr lang="es-ES" sz="1200" b="0" i="0" kern="1200" dirty="0" smtClean="0">
                <a:solidFill>
                  <a:schemeClr val="tx1"/>
                </a:solidFill>
                <a:effectLst/>
                <a:latin typeface="+mn-lt"/>
                <a:ea typeface="+mn-ea"/>
                <a:cs typeface="+mn-cs"/>
              </a:rPr>
              <a:t>': new </a:t>
            </a:r>
            <a:r>
              <a:rPr lang="es-ES" sz="1200" b="0" i="0" u="none" strike="noStrike" kern="1200" dirty="0" err="1" smtClean="0">
                <a:solidFill>
                  <a:schemeClr val="tx1"/>
                </a:solidFill>
                <a:effectLst/>
                <a:latin typeface="+mn-lt"/>
                <a:ea typeface="+mn-ea"/>
                <a:cs typeface="+mn-cs"/>
                <a:hlinkClick r:id="rId4"/>
              </a:rPr>
              <a:t>FormControl</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this.hero.power</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Validators.required</a:t>
            </a:r>
            <a:r>
              <a:rPr lang="es-ES" sz="1200" b="0" i="0" kern="1200" dirty="0" smtClean="0">
                <a:solidFill>
                  <a:schemeClr val="tx1"/>
                </a:solidFill>
                <a:effectLst/>
                <a:latin typeface="+mn-lt"/>
                <a:ea typeface="+mn-ea"/>
                <a:cs typeface="+mn-cs"/>
              </a:rPr>
              <a:t>) </a:t>
            </a:r>
          </a:p>
          <a:p>
            <a:pPr lvl="3" algn="l"/>
            <a:r>
              <a:rPr lang="es-ES" sz="1200" b="0" i="0" kern="1200" dirty="0" smtClean="0">
                <a:solidFill>
                  <a:schemeClr val="tx1"/>
                </a:solidFill>
                <a:effectLst/>
                <a:latin typeface="+mn-lt"/>
                <a:ea typeface="+mn-ea"/>
                <a:cs typeface="+mn-cs"/>
              </a:rPr>
              <a:t>	});</a:t>
            </a:r>
          </a:p>
          <a:p>
            <a:pPr lvl="3" algn="l"/>
            <a:r>
              <a:rPr lang="es-ES" sz="1200" b="0" i="0" kern="1200" dirty="0" smtClean="0">
                <a:solidFill>
                  <a:schemeClr val="tx1"/>
                </a:solidFill>
                <a:effectLst/>
                <a:latin typeface="+mn-lt"/>
                <a:ea typeface="+mn-ea"/>
                <a:cs typeface="+mn-cs"/>
              </a:rPr>
              <a:t>}</a:t>
            </a:r>
          </a:p>
          <a:p>
            <a:pPr lvl="3" algn="l"/>
            <a:endParaRPr lang="es-ES" sz="1200" b="0" i="0" kern="1200" dirty="0" smtClean="0">
              <a:solidFill>
                <a:schemeClr val="tx1"/>
              </a:solidFill>
              <a:effectLst/>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mn-lt"/>
                <a:ea typeface="+mn-ea"/>
                <a:cs typeface="+mn-cs"/>
              </a:rPr>
              <a:t>get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name</a:t>
            </a:r>
            <a:r>
              <a:rPr lang="es-ES" sz="1200" b="0" i="0" kern="1200" dirty="0" smtClean="0">
                <a:solidFill>
                  <a:schemeClr val="tx1"/>
                </a:solidFill>
                <a:effectLst/>
                <a:latin typeface="+mn-lt"/>
                <a:ea typeface="+mn-ea"/>
                <a:cs typeface="+mn-cs"/>
              </a:rPr>
              <a:t>() { </a:t>
            </a:r>
            <a:r>
              <a:rPr lang="es-ES" sz="1200" b="0" i="0" kern="1200" dirty="0" err="1" smtClean="0">
                <a:solidFill>
                  <a:schemeClr val="tx1"/>
                </a:solidFill>
                <a:effectLst/>
                <a:latin typeface="+mn-lt"/>
                <a:ea typeface="+mn-ea"/>
                <a:cs typeface="+mn-cs"/>
              </a:rPr>
              <a:t>return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this.heroForm.get</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name</a:t>
            </a:r>
            <a:r>
              <a:rPr lang="es-ES" sz="1200" b="0" i="0" kern="1200" dirty="0" smtClean="0">
                <a:solidFill>
                  <a:schemeClr val="tx1"/>
                </a:solidFill>
                <a:effectLst/>
                <a:latin typeface="+mn-lt"/>
                <a:ea typeface="+mn-ea"/>
                <a:cs typeface="+mn-cs"/>
              </a:rPr>
              <a:t>'); } </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s-ES" sz="1200" b="0" i="0" kern="1200" dirty="0" err="1" smtClean="0">
                <a:solidFill>
                  <a:schemeClr val="tx1"/>
                </a:solidFill>
                <a:effectLst/>
                <a:latin typeface="+mn-lt"/>
                <a:ea typeface="+mn-ea"/>
                <a:cs typeface="+mn-cs"/>
              </a:rPr>
              <a:t>get</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power</a:t>
            </a:r>
            <a:r>
              <a:rPr lang="es-ES" sz="1200" b="0" i="0" kern="1200" dirty="0" smtClean="0">
                <a:solidFill>
                  <a:schemeClr val="tx1"/>
                </a:solidFill>
                <a:effectLst/>
                <a:latin typeface="+mn-lt"/>
                <a:ea typeface="+mn-ea"/>
                <a:cs typeface="+mn-cs"/>
              </a:rPr>
              <a:t>() { </a:t>
            </a:r>
            <a:r>
              <a:rPr lang="es-ES" sz="1200" b="0" i="0" kern="1200" dirty="0" err="1" smtClean="0">
                <a:solidFill>
                  <a:schemeClr val="tx1"/>
                </a:solidFill>
                <a:effectLst/>
                <a:latin typeface="+mn-lt"/>
                <a:ea typeface="+mn-ea"/>
                <a:cs typeface="+mn-cs"/>
              </a:rPr>
              <a:t>return</a:t>
            </a:r>
            <a:r>
              <a:rPr lang="es-ES" sz="1200" b="0" i="0" kern="1200" dirty="0" smtClean="0">
                <a:solidFill>
                  <a:schemeClr val="tx1"/>
                </a:solidFill>
                <a:effectLst/>
                <a:latin typeface="+mn-lt"/>
                <a:ea typeface="+mn-ea"/>
                <a:cs typeface="+mn-cs"/>
              </a:rPr>
              <a:t> </a:t>
            </a:r>
            <a:r>
              <a:rPr lang="es-ES" sz="1200" b="0" i="0" kern="1200" dirty="0" err="1" smtClean="0">
                <a:solidFill>
                  <a:schemeClr val="tx1"/>
                </a:solidFill>
                <a:effectLst/>
                <a:latin typeface="+mn-lt"/>
                <a:ea typeface="+mn-ea"/>
                <a:cs typeface="+mn-cs"/>
              </a:rPr>
              <a:t>this.heroForm.get</a:t>
            </a:r>
            <a:r>
              <a:rPr lang="es-ES" sz="1200" b="0" i="0" kern="1200" dirty="0" smtClean="0">
                <a:solidFill>
                  <a:schemeClr val="tx1"/>
                </a:solidFill>
                <a:effectLst/>
                <a:latin typeface="+mn-lt"/>
                <a:ea typeface="+mn-ea"/>
                <a:cs typeface="+mn-cs"/>
              </a:rPr>
              <a:t>('</a:t>
            </a:r>
            <a:r>
              <a:rPr lang="es-ES" sz="1200" b="0" i="0" kern="1200" dirty="0" err="1" smtClean="0">
                <a:solidFill>
                  <a:schemeClr val="tx1"/>
                </a:solidFill>
                <a:effectLst/>
                <a:latin typeface="+mn-lt"/>
                <a:ea typeface="+mn-ea"/>
                <a:cs typeface="+mn-cs"/>
              </a:rPr>
              <a:t>power</a:t>
            </a:r>
            <a:r>
              <a:rPr lang="es-ES" sz="1200" b="0" i="0" kern="1200" dirty="0" smtClean="0">
                <a:solidFill>
                  <a:schemeClr val="tx1"/>
                </a:solidFill>
                <a:effectLst/>
                <a:latin typeface="+mn-lt"/>
                <a:ea typeface="+mn-ea"/>
                <a:cs typeface="+mn-cs"/>
              </a:rPr>
              <a:t>'); }</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s-E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name control sets up two built-in validators—</a:t>
            </a:r>
            <a:r>
              <a:rPr lang="en-US" sz="1200" b="0" i="0" kern="1200" dirty="0" err="1" smtClean="0">
                <a:solidFill>
                  <a:schemeClr val="tx1"/>
                </a:solidFill>
                <a:effectLst/>
                <a:latin typeface="+mn-lt"/>
                <a:ea typeface="+mn-ea"/>
                <a:cs typeface="+mn-cs"/>
              </a:rPr>
              <a:t>Validators.required</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Validators.minLength</a:t>
            </a:r>
            <a:r>
              <a:rPr lang="en-US" sz="1200" b="0" i="0" kern="1200" dirty="0" smtClean="0">
                <a:solidFill>
                  <a:schemeClr val="tx1"/>
                </a:solidFill>
                <a:effectLst/>
                <a:latin typeface="+mn-lt"/>
                <a:ea typeface="+mn-ea"/>
                <a:cs typeface="+mn-cs"/>
              </a:rPr>
              <a:t>(4)—and one custom validator, </a:t>
            </a:r>
            <a:r>
              <a:rPr lang="en-US" sz="1200" b="0" i="0" kern="1200" dirty="0" err="1" smtClean="0">
                <a:solidFill>
                  <a:schemeClr val="tx1"/>
                </a:solidFill>
                <a:effectLst/>
                <a:latin typeface="+mn-lt"/>
                <a:ea typeface="+mn-ea"/>
                <a:cs typeface="+mn-cs"/>
              </a:rPr>
              <a:t>forbiddenNameValidator</a:t>
            </a:r>
            <a:r>
              <a:rPr lang="en-US" sz="1200" b="0" i="0" kern="1200" dirty="0" smtClean="0">
                <a:solidFill>
                  <a:schemeClr val="tx1"/>
                </a:solidFill>
                <a:effectLst/>
                <a:latin typeface="+mn-lt"/>
                <a:ea typeface="+mn-ea"/>
                <a:cs typeface="+mn-cs"/>
              </a:rPr>
              <a:t>. For more details see the </a:t>
            </a:r>
            <a:r>
              <a:rPr lang="en-US" sz="1200" b="0" i="0" u="none" strike="noStrike" kern="1200" dirty="0" smtClean="0">
                <a:solidFill>
                  <a:schemeClr val="tx1"/>
                </a:solidFill>
                <a:effectLst/>
                <a:latin typeface="+mn-lt"/>
                <a:ea typeface="+mn-ea"/>
                <a:cs typeface="+mn-cs"/>
                <a:hlinkClick r:id="rId5"/>
              </a:rPr>
              <a:t>Custom validators</a:t>
            </a:r>
            <a:r>
              <a:rPr lang="en-US" sz="1200" b="0" i="0" kern="1200" dirty="0" smtClean="0">
                <a:solidFill>
                  <a:schemeClr val="tx1"/>
                </a:solidFill>
                <a:effectLst/>
                <a:latin typeface="+mn-lt"/>
                <a:ea typeface="+mn-ea"/>
                <a:cs typeface="+mn-cs"/>
              </a:rPr>
              <a:t> section in this guide.</a:t>
            </a:r>
          </a:p>
          <a:p>
            <a:r>
              <a:rPr lang="en-US" sz="1200" b="0" i="0" kern="1200" dirty="0" smtClean="0">
                <a:solidFill>
                  <a:schemeClr val="tx1"/>
                </a:solidFill>
                <a:effectLst/>
                <a:latin typeface="+mn-lt"/>
                <a:ea typeface="+mn-ea"/>
                <a:cs typeface="+mn-cs"/>
              </a:rPr>
              <a:t>As these validators are all sync validators, you pass them in as the second argument.</a:t>
            </a:r>
          </a:p>
          <a:p>
            <a:r>
              <a:rPr lang="en-US" sz="1200" b="0" i="0" kern="1200" dirty="0" smtClean="0">
                <a:solidFill>
                  <a:schemeClr val="tx1"/>
                </a:solidFill>
                <a:effectLst/>
                <a:latin typeface="+mn-lt"/>
                <a:ea typeface="+mn-ea"/>
                <a:cs typeface="+mn-cs"/>
              </a:rPr>
              <a:t>Support multiple validators by passing the functions in as an array.</a:t>
            </a:r>
          </a:p>
          <a:p>
            <a:r>
              <a:rPr lang="en-US" sz="1200" b="0" i="0" kern="1200" dirty="0" smtClean="0">
                <a:solidFill>
                  <a:schemeClr val="tx1"/>
                </a:solidFill>
                <a:effectLst/>
                <a:latin typeface="+mn-lt"/>
                <a:ea typeface="+mn-ea"/>
                <a:cs typeface="+mn-cs"/>
              </a:rPr>
              <a:t>This example adds a few getter methods. In a reactive form, you can always access any form control through the get method on its parent group, but sometimes it's useful to define getters as </a:t>
            </a:r>
            <a:r>
              <a:rPr lang="en-US" sz="1200" b="0" i="0" kern="1200" dirty="0" err="1" smtClean="0">
                <a:solidFill>
                  <a:schemeClr val="tx1"/>
                </a:solidFill>
                <a:effectLst/>
                <a:latin typeface="+mn-lt"/>
                <a:ea typeface="+mn-ea"/>
                <a:cs typeface="+mn-cs"/>
              </a:rPr>
              <a:t>shorthands</a:t>
            </a:r>
            <a:r>
              <a:rPr lang="en-US" sz="1200" b="0" i="0" kern="1200" dirty="0" smtClean="0">
                <a:solidFill>
                  <a:schemeClr val="tx1"/>
                </a:solidFill>
                <a:effectLst/>
                <a:latin typeface="+mn-lt"/>
                <a:ea typeface="+mn-ea"/>
                <a:cs typeface="+mn-cs"/>
              </a:rPr>
              <a:t> for the template.</a:t>
            </a:r>
            <a:endParaRPr lang="es-ES" sz="1200" b="0" i="0" kern="1200" dirty="0" smtClean="0">
              <a:solidFill>
                <a:schemeClr val="tx1"/>
              </a:solidFill>
              <a:effectLst/>
              <a:latin typeface="+mn-lt"/>
              <a:ea typeface="+mn-ea"/>
              <a:cs typeface="+mn-cs"/>
            </a:endParaRPr>
          </a:p>
          <a:p>
            <a:endParaRPr lang="es-E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&lt;form [</a:t>
            </a:r>
            <a:r>
              <a:rPr lang="en-US" sz="1200" b="0" i="0" kern="1200" dirty="0" err="1" smtClean="0">
                <a:solidFill>
                  <a:schemeClr val="tx1"/>
                </a:solidFill>
                <a:effectLst/>
                <a:latin typeface="+mn-lt"/>
                <a:ea typeface="+mn-ea"/>
                <a:cs typeface="+mn-cs"/>
              </a:rPr>
              <a:t>formGroup</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profileForm</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&lt;label&gt;</a:t>
            </a:r>
          </a:p>
          <a:p>
            <a:r>
              <a:rPr lang="en-US" sz="1200" b="0" i="0" kern="1200" dirty="0" smtClean="0">
                <a:solidFill>
                  <a:schemeClr val="tx1"/>
                </a:solidFill>
                <a:effectLst/>
                <a:latin typeface="+mn-lt"/>
                <a:ea typeface="+mn-ea"/>
                <a:cs typeface="+mn-cs"/>
              </a:rPr>
              <a:t>    First Name:</a:t>
            </a:r>
          </a:p>
          <a:p>
            <a:r>
              <a:rPr lang="en-US" sz="1200" b="0" i="0" kern="1200" dirty="0" smtClean="0">
                <a:solidFill>
                  <a:schemeClr val="tx1"/>
                </a:solidFill>
                <a:effectLst/>
                <a:latin typeface="+mn-lt"/>
                <a:ea typeface="+mn-ea"/>
                <a:cs typeface="+mn-cs"/>
              </a:rPr>
              <a:t>    &lt;input type="text" </a:t>
            </a:r>
            <a:r>
              <a:rPr lang="en-US" sz="1200" b="0" i="0" kern="1200" dirty="0" err="1" smtClean="0">
                <a:solidFill>
                  <a:schemeClr val="tx1"/>
                </a:solidFill>
                <a:effectLst/>
                <a:latin typeface="+mn-lt"/>
                <a:ea typeface="+mn-ea"/>
                <a:cs typeface="+mn-cs"/>
              </a:rPr>
              <a:t>formControlName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firstName</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&lt;/label&gt;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&lt;label&gt;</a:t>
            </a:r>
          </a:p>
          <a:p>
            <a:r>
              <a:rPr lang="en-US" sz="1200" b="0" i="0" kern="1200" dirty="0" smtClean="0">
                <a:solidFill>
                  <a:schemeClr val="tx1"/>
                </a:solidFill>
                <a:effectLst/>
                <a:latin typeface="+mn-lt"/>
                <a:ea typeface="+mn-ea"/>
                <a:cs typeface="+mn-cs"/>
              </a:rPr>
              <a:t>    Last Name:</a:t>
            </a:r>
          </a:p>
          <a:p>
            <a:r>
              <a:rPr lang="en-US" sz="1200" b="0" i="0" kern="1200" dirty="0" smtClean="0">
                <a:solidFill>
                  <a:schemeClr val="tx1"/>
                </a:solidFill>
                <a:effectLst/>
                <a:latin typeface="+mn-lt"/>
                <a:ea typeface="+mn-ea"/>
                <a:cs typeface="+mn-cs"/>
              </a:rPr>
              <a:t>    &lt;input type="text" </a:t>
            </a:r>
            <a:r>
              <a:rPr lang="en-US" sz="1200" b="0" i="0" kern="1200" dirty="0" err="1" smtClean="0">
                <a:solidFill>
                  <a:schemeClr val="tx1"/>
                </a:solidFill>
                <a:effectLst/>
                <a:latin typeface="+mn-lt"/>
                <a:ea typeface="+mn-ea"/>
                <a:cs typeface="+mn-cs"/>
              </a:rPr>
              <a:t>formControlName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lastName</a:t>
            </a:r>
            <a:r>
              <a:rPr lang="en-US" sz="1200" b="0" i="0" kern="1200" dirty="0" smtClean="0">
                <a:solidFill>
                  <a:schemeClr val="tx1"/>
                </a:solidFill>
                <a:effectLst/>
                <a:latin typeface="+mn-lt"/>
                <a:ea typeface="+mn-ea"/>
                <a:cs typeface="+mn-cs"/>
              </a:rPr>
              <a:t>"&gt;</a:t>
            </a:r>
          </a:p>
          <a:p>
            <a:r>
              <a:rPr lang="en-US" sz="1200" b="0" i="0" kern="1200" dirty="0" smtClean="0">
                <a:solidFill>
                  <a:schemeClr val="tx1"/>
                </a:solidFill>
                <a:effectLst/>
                <a:latin typeface="+mn-lt"/>
                <a:ea typeface="+mn-ea"/>
                <a:cs typeface="+mn-cs"/>
              </a:rPr>
              <a:t>  &lt;/label&gt;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&lt;/form&gt;</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56</a:t>
            </a:fld>
            <a:endParaRPr lang="es-ES"/>
          </a:p>
        </p:txBody>
      </p:sp>
    </p:spTree>
    <p:extLst>
      <p:ext uri="{BB962C8B-B14F-4D97-AF65-F5344CB8AC3E}">
        <p14:creationId xmlns:p14="http://schemas.microsoft.com/office/powerpoint/2010/main" val="37281989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Applets: a very small application, especially a utility program performing one or a few simple functions.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Client</a:t>
            </a:r>
            <a:r>
              <a:rPr lang="en-US" sz="1200" b="0" i="0" kern="1200" dirty="0" smtClean="0">
                <a:solidFill>
                  <a:schemeClr val="tx1"/>
                </a:solidFill>
                <a:effectLst/>
                <a:latin typeface="+mn-lt"/>
                <a:ea typeface="+mn-ea"/>
                <a:cs typeface="+mn-cs"/>
              </a:rPr>
              <a:t> — the client is the person or software who uses the API. It can be a developer, for example you, as a developer, can use Twitter API to read and write data from Twitter, create a new tweet and do more actions in a program that you write. Your program will call Twitter’s API. The client can also be a web browser. When you go to Twitter website, your browser is the client who calls Twitter API and uses the returned data to render information on the screen.</a:t>
            </a:r>
          </a:p>
          <a:p>
            <a:r>
              <a:rPr lang="en-US" sz="1200" b="1" i="0" kern="1200" dirty="0" smtClean="0">
                <a:solidFill>
                  <a:schemeClr val="tx1"/>
                </a:solidFill>
                <a:effectLst/>
                <a:latin typeface="+mn-lt"/>
                <a:ea typeface="+mn-ea"/>
                <a:cs typeface="+mn-cs"/>
              </a:rPr>
              <a:t>Resource</a:t>
            </a:r>
            <a:r>
              <a:rPr lang="en-US" sz="1200" b="0" i="0" kern="1200" dirty="0" smtClean="0">
                <a:solidFill>
                  <a:schemeClr val="tx1"/>
                </a:solidFill>
                <a:effectLst/>
                <a:latin typeface="+mn-lt"/>
                <a:ea typeface="+mn-ea"/>
                <a:cs typeface="+mn-cs"/>
              </a:rPr>
              <a:t> — a resource can be any object the API can provide information about. In Instagram’s API, for example, a resource can be a user, a photo, a hashtag. Each resource has a unique identifier. The identifier can be a name or a number.</a:t>
            </a:r>
          </a:p>
          <a:p>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57</a:t>
            </a:fld>
            <a:endParaRPr lang="es-ES"/>
          </a:p>
        </p:txBody>
      </p:sp>
    </p:spTree>
    <p:extLst>
      <p:ext uri="{BB962C8B-B14F-4D97-AF65-F5344CB8AC3E}">
        <p14:creationId xmlns:p14="http://schemas.microsoft.com/office/powerpoint/2010/main" val="12297792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ENDPOINT: URL de un </a:t>
            </a:r>
            <a:r>
              <a:rPr lang="en-US" dirty="0" err="1" smtClean="0"/>
              <a:t>servidor</a:t>
            </a:r>
            <a:r>
              <a:rPr lang="en-US" dirty="0" smtClean="0"/>
              <a:t> </a:t>
            </a:r>
            <a:r>
              <a:rPr lang="en-US" dirty="0" err="1" smtClean="0"/>
              <a:t>desde</a:t>
            </a:r>
            <a:r>
              <a:rPr lang="en-US" dirty="0" smtClean="0"/>
              <a:t> la que </a:t>
            </a:r>
            <a:r>
              <a:rPr lang="en-US" dirty="0" err="1" smtClean="0"/>
              <a:t>nuestra</a:t>
            </a:r>
            <a:r>
              <a:rPr lang="en-US" dirty="0" smtClean="0"/>
              <a:t> API </a:t>
            </a:r>
            <a:r>
              <a:rPr lang="en-US" dirty="0" err="1" smtClean="0"/>
              <a:t>solicita</a:t>
            </a:r>
            <a:r>
              <a:rPr lang="en-US" baseline="0" dirty="0" smtClean="0"/>
              <a:t> </a:t>
            </a:r>
            <a:r>
              <a:rPr lang="en-US" baseline="0" dirty="0" err="1" smtClean="0"/>
              <a:t>cierto</a:t>
            </a:r>
            <a:r>
              <a:rPr lang="en-US" baseline="0" dirty="0" smtClean="0"/>
              <a:t> </a:t>
            </a:r>
            <a:r>
              <a:rPr lang="en-US" baseline="0" dirty="0" err="1" smtClean="0"/>
              <a:t>recurso</a:t>
            </a:r>
            <a:r>
              <a:rPr lang="en-US" baseline="0" dirty="0" smtClean="0"/>
              <a:t> para el </a:t>
            </a:r>
            <a:r>
              <a:rPr lang="en-US" baseline="0" dirty="0" err="1" smtClean="0"/>
              <a:t>cliente</a:t>
            </a:r>
            <a:r>
              <a:rPr lang="en-US" baseline="0" dirty="0" smtClean="0"/>
              <a:t>.</a:t>
            </a:r>
          </a:p>
          <a:p>
            <a:endParaRPr lang="en-US" dirty="0" smtClean="0"/>
          </a:p>
          <a:p>
            <a:r>
              <a:rPr lang="en-US" dirty="0" err="1" smtClean="0"/>
              <a:t>Mandar</a:t>
            </a:r>
            <a:r>
              <a:rPr lang="en-US" dirty="0" smtClean="0"/>
              <a:t> </a:t>
            </a:r>
            <a:r>
              <a:rPr lang="en-US" dirty="0" err="1" smtClean="0"/>
              <a:t>parámetros</a:t>
            </a:r>
            <a:r>
              <a:rPr lang="en-US" dirty="0" smtClean="0"/>
              <a:t> </a:t>
            </a:r>
            <a:r>
              <a:rPr lang="en-US" dirty="0" err="1" smtClean="0"/>
              <a:t>por</a:t>
            </a:r>
            <a:r>
              <a:rPr lang="en-US" dirty="0" smtClean="0"/>
              <a:t> body:</a:t>
            </a:r>
            <a:r>
              <a:rPr lang="en-US" baseline="0" dirty="0" smtClean="0"/>
              <a:t> </a:t>
            </a:r>
            <a:r>
              <a:rPr lang="en-US" baseline="0" dirty="0" err="1" smtClean="0"/>
              <a:t>this.http.post</a:t>
            </a:r>
            <a:r>
              <a:rPr lang="en-US" baseline="0" dirty="0" smtClean="0"/>
              <a:t>&lt;any&gt;(`${</a:t>
            </a:r>
            <a:r>
              <a:rPr lang="en-US" baseline="0" dirty="0" err="1" smtClean="0"/>
              <a:t>this.resourceUrl</a:t>
            </a:r>
            <a:r>
              <a:rPr lang="en-US" baseline="0" dirty="0" smtClean="0"/>
              <a:t>}`, </a:t>
            </a:r>
            <a:r>
              <a:rPr lang="en-US" baseline="0" dirty="0" err="1" smtClean="0"/>
              <a:t>alumno</a:t>
            </a:r>
            <a:r>
              <a:rPr lang="en-US" baseline="0" dirty="0" smtClean="0"/>
              <a:t>, {observe: ‘response’})</a:t>
            </a:r>
          </a:p>
          <a:p>
            <a:r>
              <a:rPr lang="en-US" baseline="0" dirty="0" err="1" smtClean="0"/>
              <a:t>Mandar</a:t>
            </a:r>
            <a:r>
              <a:rPr lang="en-US" baseline="0" dirty="0" smtClean="0"/>
              <a:t> </a:t>
            </a:r>
            <a:r>
              <a:rPr lang="en-US" baseline="0" dirty="0" err="1" smtClean="0"/>
              <a:t>parámetros</a:t>
            </a:r>
            <a:r>
              <a:rPr lang="en-US" baseline="0" dirty="0" smtClean="0"/>
              <a:t> </a:t>
            </a:r>
            <a:r>
              <a:rPr lang="en-US" baseline="0" dirty="0" err="1" smtClean="0"/>
              <a:t>por</a:t>
            </a:r>
            <a:r>
              <a:rPr lang="en-US" baseline="0" dirty="0" smtClean="0"/>
              <a:t> url: </a:t>
            </a:r>
            <a:r>
              <a:rPr lang="en-US" baseline="0" dirty="0" err="1" smtClean="0"/>
              <a:t>this.http.get</a:t>
            </a:r>
            <a:r>
              <a:rPr lang="en-US" baseline="0" dirty="0" smtClean="0"/>
              <a:t>&lt;any&gt;(`${</a:t>
            </a:r>
            <a:r>
              <a:rPr lang="en-US" baseline="0" dirty="0" err="1" smtClean="0"/>
              <a:t>this.resourceUrl</a:t>
            </a:r>
            <a:r>
              <a:rPr lang="en-US" baseline="0" dirty="0" smtClean="0"/>
              <a:t>}/{$id}`, {observe: ‘response’})</a:t>
            </a:r>
          </a:p>
          <a:p>
            <a:r>
              <a:rPr lang="en-US" baseline="0" dirty="0" smtClean="0"/>
              <a:t>Observe Response:</a:t>
            </a:r>
          </a:p>
          <a:p>
            <a:r>
              <a:rPr lang="en-US" sz="1200" b="0" i="0" kern="1200" dirty="0" smtClean="0">
                <a:solidFill>
                  <a:schemeClr val="tx1"/>
                </a:solidFill>
                <a:effectLst/>
                <a:latin typeface="+mn-lt"/>
                <a:ea typeface="+mn-ea"/>
                <a:cs typeface="+mn-cs"/>
              </a:rPr>
              <a:t>The response body doesn't return all the data you may need. Sometimes servers return special headers or status codes to indicate certain conditions that are important to the application workflow.</a:t>
            </a:r>
          </a:p>
          <a:p>
            <a:r>
              <a:rPr lang="en-US" sz="1200" b="0" i="0" kern="1200" dirty="0" smtClean="0">
                <a:solidFill>
                  <a:schemeClr val="tx1"/>
                </a:solidFill>
                <a:effectLst/>
                <a:latin typeface="+mn-lt"/>
                <a:ea typeface="+mn-ea"/>
                <a:cs typeface="+mn-cs"/>
              </a:rPr>
              <a:t>Tell </a:t>
            </a:r>
            <a:r>
              <a:rPr lang="en-US" sz="1200" b="0" i="0" u="none" strike="noStrike" kern="1200" dirty="0" err="1" smtClean="0">
                <a:solidFill>
                  <a:schemeClr val="tx1"/>
                </a:solidFill>
                <a:effectLst/>
                <a:latin typeface="+mn-lt"/>
                <a:ea typeface="+mn-ea"/>
                <a:cs typeface="+mn-cs"/>
                <a:hlinkClick r:id="rId3"/>
              </a:rPr>
              <a:t>HttpClient</a:t>
            </a:r>
            <a:r>
              <a:rPr lang="en-US" sz="1200" b="0" i="0" kern="1200" dirty="0" smtClean="0">
                <a:solidFill>
                  <a:schemeClr val="tx1"/>
                </a:solidFill>
                <a:effectLst/>
                <a:latin typeface="+mn-lt"/>
                <a:ea typeface="+mn-ea"/>
                <a:cs typeface="+mn-cs"/>
              </a:rPr>
              <a:t> that you want the full response with the observe option.</a:t>
            </a:r>
          </a:p>
          <a:p>
            <a:endParaRPr lang="en-US" dirty="0" smtClean="0"/>
          </a:p>
          <a:p>
            <a:r>
              <a:rPr lang="en-US" dirty="0" smtClean="0"/>
              <a:t>Why Service?</a:t>
            </a:r>
          </a:p>
          <a:p>
            <a:r>
              <a:rPr lang="en-US" dirty="0" smtClean="0"/>
              <a:t>This example is so simple that it is tempting to write the </a:t>
            </a:r>
            <a:r>
              <a:rPr lang="en-US" dirty="0" err="1" smtClean="0"/>
              <a:t>Http.get</a:t>
            </a:r>
            <a:r>
              <a:rPr lang="en-US" dirty="0" smtClean="0"/>
              <a:t>() inside the component itself and skip the service. In practice, however, data access rarely stays this simple. You typically need to post-process the data, add error handling, and maybe some retry logic to cope with intermittent connectivity.</a:t>
            </a:r>
          </a:p>
          <a:p>
            <a:endParaRPr lang="en-US" dirty="0" smtClean="0"/>
          </a:p>
          <a:p>
            <a:r>
              <a:rPr lang="en-US" dirty="0" smtClean="0"/>
              <a:t>The component quickly becomes cluttered with data access minutia. The component becomes harder to understand, harder to test, and the data access logic can't be re-used or standardized.</a:t>
            </a:r>
          </a:p>
          <a:p>
            <a:endParaRPr lang="en-US" dirty="0" smtClean="0"/>
          </a:p>
          <a:p>
            <a:r>
              <a:rPr lang="en-US" dirty="0" smtClean="0"/>
              <a:t>That's why it's a best practice to separate presentation of data from data access by encapsulating data access in a separate service and delegating to that service in the component, even in simple cases like this one.</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58</a:t>
            </a:fld>
            <a:endParaRPr lang="es-ES"/>
          </a:p>
        </p:txBody>
      </p:sp>
    </p:spTree>
    <p:extLst>
      <p:ext uri="{BB962C8B-B14F-4D97-AF65-F5344CB8AC3E}">
        <p14:creationId xmlns:p14="http://schemas.microsoft.com/office/powerpoint/2010/main" val="35776571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Ejercicio: Adaptar</a:t>
            </a:r>
            <a:r>
              <a:rPr lang="es-ES" baseline="0" dirty="0" smtClean="0"/>
              <a:t> nuestro </a:t>
            </a:r>
            <a:r>
              <a:rPr lang="es-ES" baseline="0" dirty="0" err="1" smtClean="0"/>
              <a:t>service</a:t>
            </a:r>
            <a:r>
              <a:rPr lang="es-ES" baseline="0" dirty="0" smtClean="0"/>
              <a:t> de alumnos para que las peticiones sean observables</a:t>
            </a:r>
          </a:p>
          <a:p>
            <a:r>
              <a:rPr lang="es-ES" baseline="0" dirty="0" smtClean="0"/>
              <a:t>Ejercicio 2: Crear </a:t>
            </a:r>
            <a:r>
              <a:rPr lang="es-ES" baseline="0" dirty="0" err="1" smtClean="0"/>
              <a:t>post.service.ts</a:t>
            </a:r>
            <a:r>
              <a:rPr lang="es-ES" baseline="0" dirty="0" smtClean="0"/>
              <a:t> con peticiones </a:t>
            </a:r>
            <a:r>
              <a:rPr lang="es-ES" baseline="0" dirty="0" err="1" smtClean="0"/>
              <a:t>get</a:t>
            </a:r>
            <a:r>
              <a:rPr lang="es-ES" baseline="0" dirty="0" smtClean="0"/>
              <a:t> post </a:t>
            </a:r>
            <a:r>
              <a:rPr lang="es-ES" baseline="0" dirty="0" err="1" smtClean="0"/>
              <a:t>delete</a:t>
            </a:r>
            <a:r>
              <a:rPr lang="es-ES" baseline="0" dirty="0" smtClean="0"/>
              <a:t> </a:t>
            </a:r>
            <a:r>
              <a:rPr lang="es-ES" baseline="0" dirty="0" err="1" smtClean="0"/>
              <a:t>put</a:t>
            </a:r>
            <a:r>
              <a:rPr lang="es-ES" baseline="0" dirty="0" smtClean="0"/>
              <a:t> a </a:t>
            </a:r>
            <a:r>
              <a:rPr lang="es-ES" baseline="0" dirty="0" err="1" smtClean="0"/>
              <a:t>jsonplaceholder</a:t>
            </a:r>
            <a:r>
              <a:rPr lang="es-ES" baseline="0" dirty="0" smtClean="0"/>
              <a:t> y ver el resultado que obtenemos. Forzar fallos.</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59</a:t>
            </a:fld>
            <a:endParaRPr lang="es-ES"/>
          </a:p>
        </p:txBody>
      </p:sp>
    </p:spTree>
    <p:extLst>
      <p:ext uri="{BB962C8B-B14F-4D97-AF65-F5344CB8AC3E}">
        <p14:creationId xmlns:p14="http://schemas.microsoft.com/office/powerpoint/2010/main" val="31841134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smtClean="0"/>
              <a:t>EXTRA: También podemos añadir </a:t>
            </a:r>
            <a:r>
              <a:rPr lang="es-ES" baseline="0" dirty="0" err="1" smtClean="0"/>
              <a:t>retry</a:t>
            </a:r>
            <a:r>
              <a:rPr lang="es-ES" baseline="0" dirty="0" smtClean="0"/>
              <a:t>(3) en el pipe para intentar hasta 3 veces una petición HTTP</a:t>
            </a:r>
          </a:p>
          <a:p>
            <a:endParaRPr lang="es-ES" baseline="0" dirty="0" smtClean="0"/>
          </a:p>
          <a:p>
            <a:r>
              <a:rPr lang="es-ES" baseline="0" dirty="0" smtClean="0"/>
              <a:t>Códigos de error HTTP:</a:t>
            </a:r>
          </a:p>
          <a:p>
            <a:r>
              <a:rPr lang="es-ES" baseline="0" dirty="0" smtClean="0"/>
              <a:t>1xx: Información</a:t>
            </a:r>
          </a:p>
          <a:p>
            <a:r>
              <a:rPr lang="es-ES" baseline="0" dirty="0" smtClean="0"/>
              <a:t>2xx: Éxito (200: OK, 201: Creado…)</a:t>
            </a:r>
          </a:p>
          <a:p>
            <a:r>
              <a:rPr lang="es-ES" baseline="0" dirty="0" smtClean="0"/>
              <a:t>3xx: Acciones adicionales necesarias, habitualmente redirecciones a nuevos </a:t>
            </a:r>
            <a:r>
              <a:rPr lang="es-ES" baseline="0" dirty="0" err="1" smtClean="0"/>
              <a:t>endpoints</a:t>
            </a:r>
            <a:endParaRPr lang="es-ES" baseline="0" dirty="0" smtClean="0"/>
          </a:p>
          <a:p>
            <a:r>
              <a:rPr lang="es-ES" baseline="0" dirty="0" smtClean="0"/>
              <a:t>4xx: Error de cliente (400: </a:t>
            </a:r>
            <a:r>
              <a:rPr lang="es-ES" baseline="0" dirty="0" err="1" smtClean="0"/>
              <a:t>bad</a:t>
            </a:r>
            <a:r>
              <a:rPr lang="es-ES" baseline="0" dirty="0" smtClean="0"/>
              <a:t> </a:t>
            </a:r>
            <a:r>
              <a:rPr lang="es-ES" baseline="0" dirty="0" err="1" smtClean="0"/>
              <a:t>Request</a:t>
            </a:r>
            <a:r>
              <a:rPr lang="es-ES" baseline="0" dirty="0" smtClean="0"/>
              <a:t>, 401: sin permisos, 403: permisos insuficientes, 404: </a:t>
            </a:r>
            <a:r>
              <a:rPr lang="es-ES" baseline="0" dirty="0" err="1" smtClean="0"/>
              <a:t>url</a:t>
            </a:r>
            <a:r>
              <a:rPr lang="es-ES" baseline="0" dirty="0" smtClean="0"/>
              <a:t> no encontrada, 405: método http inválido)</a:t>
            </a:r>
          </a:p>
          <a:p>
            <a:r>
              <a:rPr lang="es-ES" baseline="0" dirty="0" smtClean="0"/>
              <a:t>5xx: Error de servidor (500: error interno del servidor, 501: sin implementar)</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60</a:t>
            </a:fld>
            <a:endParaRPr lang="es-ES"/>
          </a:p>
        </p:txBody>
      </p:sp>
    </p:spTree>
    <p:extLst>
      <p:ext uri="{BB962C8B-B14F-4D97-AF65-F5344CB8AC3E}">
        <p14:creationId xmlns:p14="http://schemas.microsoft.com/office/powerpoint/2010/main" val="37142970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guard </a:t>
            </a:r>
            <a:r>
              <a:rPr lang="en-US" sz="1200" b="0" i="1" kern="1200" dirty="0" smtClean="0">
                <a:solidFill>
                  <a:schemeClr val="tx1"/>
                </a:solidFill>
                <a:effectLst/>
                <a:latin typeface="+mn-lt"/>
                <a:ea typeface="+mn-ea"/>
                <a:cs typeface="+mn-cs"/>
              </a:rPr>
              <a:t>might</a:t>
            </a:r>
            <a:r>
              <a:rPr lang="en-US" sz="1200" b="0" i="0" kern="1200" dirty="0" smtClean="0">
                <a:solidFill>
                  <a:schemeClr val="tx1"/>
                </a:solidFill>
                <a:effectLst/>
                <a:latin typeface="+mn-lt"/>
                <a:ea typeface="+mn-ea"/>
                <a:cs typeface="+mn-cs"/>
              </a:rPr>
              <a:t> return its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answer synchronously. But in many cases, the guard can't produce an answer synchronously. The guard could ask the user a question, save changes to the server, or fetch fresh data. These are all asynchronous operations. Accordingly, a routing guard can return an Observable&lt;</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&gt; or a Promise&lt;</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&gt; and the router will wait for the observable to resolve to true or false. If the observable does not complete, the navigation will not continue.</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61</a:t>
            </a:fld>
            <a:endParaRPr lang="es-ES"/>
          </a:p>
        </p:txBody>
      </p:sp>
    </p:spTree>
    <p:extLst>
      <p:ext uri="{BB962C8B-B14F-4D97-AF65-F5344CB8AC3E}">
        <p14:creationId xmlns:p14="http://schemas.microsoft.com/office/powerpoint/2010/main" val="286066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¿Por qué recomendamos </a:t>
            </a:r>
            <a:r>
              <a:rPr lang="es-ES" dirty="0" err="1" smtClean="0"/>
              <a:t>VSCode</a:t>
            </a:r>
            <a:r>
              <a:rPr lang="es-ES" dirty="0" smtClean="0"/>
              <a:t>?</a:t>
            </a:r>
            <a:r>
              <a:rPr lang="es-ES" baseline="0" dirty="0" smtClean="0"/>
              <a:t> Es un editor de texto gratuito y open-</a:t>
            </a:r>
            <a:r>
              <a:rPr lang="es-ES" baseline="0" dirty="0" err="1" smtClean="0"/>
              <a:t>source</a:t>
            </a:r>
            <a:r>
              <a:rPr lang="es-ES" baseline="0" dirty="0" smtClean="0"/>
              <a:t> desarrollado por Microsoft para Windows, Linux y OS X. Incluye herramientas para </a:t>
            </a:r>
            <a:r>
              <a:rPr lang="es-ES" baseline="0" dirty="0" err="1" smtClean="0"/>
              <a:t>debugear</a:t>
            </a:r>
            <a:r>
              <a:rPr lang="es-ES" baseline="0" dirty="0" smtClean="0"/>
              <a:t>, conectividad con </a:t>
            </a:r>
            <a:r>
              <a:rPr lang="es-ES" baseline="0" dirty="0" err="1" smtClean="0"/>
              <a:t>Git</a:t>
            </a:r>
            <a:r>
              <a:rPr lang="es-ES" baseline="0" dirty="0" smtClean="0"/>
              <a:t>, multitud de extensiones, herramientas de refactorización de código y corrección de sintaxis, agiliza los </a:t>
            </a:r>
            <a:r>
              <a:rPr lang="es-ES" baseline="0" dirty="0" err="1" smtClean="0"/>
              <a:t>imports</a:t>
            </a:r>
            <a:r>
              <a:rPr lang="es-ES" baseline="0" dirty="0" smtClean="0"/>
              <a:t>…</a:t>
            </a:r>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a:t>
            </a:fld>
            <a:endParaRPr lang="es-ES"/>
          </a:p>
        </p:txBody>
      </p:sp>
    </p:spTree>
    <p:extLst>
      <p:ext uri="{BB962C8B-B14F-4D97-AF65-F5344CB8AC3E}">
        <p14:creationId xmlns:p14="http://schemas.microsoft.com/office/powerpoint/2010/main" val="741020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62</a:t>
            </a:fld>
            <a:endParaRPr lang="es-ES"/>
          </a:p>
        </p:txBody>
      </p:sp>
    </p:spTree>
    <p:extLst>
      <p:ext uri="{BB962C8B-B14F-4D97-AF65-F5344CB8AC3E}">
        <p14:creationId xmlns:p14="http://schemas.microsoft.com/office/powerpoint/2010/main" val="10112029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63</a:t>
            </a:fld>
            <a:endParaRPr lang="es-ES"/>
          </a:p>
        </p:txBody>
      </p:sp>
    </p:spTree>
    <p:extLst>
      <p:ext uri="{BB962C8B-B14F-4D97-AF65-F5344CB8AC3E}">
        <p14:creationId xmlns:p14="http://schemas.microsoft.com/office/powerpoint/2010/main" val="19088859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64</a:t>
            </a:fld>
            <a:endParaRPr lang="es-ES"/>
          </a:p>
        </p:txBody>
      </p:sp>
    </p:spTree>
    <p:extLst>
      <p:ext uri="{BB962C8B-B14F-4D97-AF65-F5344CB8AC3E}">
        <p14:creationId xmlns:p14="http://schemas.microsoft.com/office/powerpoint/2010/main" val="4004320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aseline="0" dirty="0" err="1" smtClean="0"/>
              <a:t>From</a:t>
            </a:r>
            <a:r>
              <a:rPr lang="es-ES" baseline="0" dirty="0" smtClean="0"/>
              <a:t> </a:t>
            </a:r>
            <a:r>
              <a:rPr lang="es-ES" baseline="0" dirty="0" err="1" smtClean="0"/>
              <a:t>Scratch</a:t>
            </a:r>
            <a:r>
              <a:rPr lang="es-ES" baseline="0" dirty="0" smtClean="0"/>
              <a:t>: </a:t>
            </a:r>
          </a:p>
          <a:p>
            <a:r>
              <a:rPr lang="es-ES" baseline="0" dirty="0" smtClean="0"/>
              <a:t>	</a:t>
            </a:r>
            <a:r>
              <a:rPr lang="es-ES" baseline="0" dirty="0" err="1" smtClean="0"/>
              <a:t>git</a:t>
            </a:r>
            <a:r>
              <a:rPr lang="es-ES" baseline="0" dirty="0" smtClean="0"/>
              <a:t> </a:t>
            </a:r>
            <a:r>
              <a:rPr lang="es-ES" baseline="0" dirty="0" err="1" smtClean="0"/>
              <a:t>init</a:t>
            </a:r>
            <a:endParaRPr lang="es-ES" baseline="0" dirty="0" smtClean="0"/>
          </a:p>
          <a:p>
            <a:r>
              <a:rPr lang="es-ES" baseline="0" dirty="0" smtClean="0"/>
              <a:t>	</a:t>
            </a:r>
            <a:r>
              <a:rPr lang="es-ES" baseline="0" dirty="0" err="1" smtClean="0"/>
              <a:t>git</a:t>
            </a:r>
            <a:r>
              <a:rPr lang="es-ES" baseline="0" dirty="0" smtClean="0"/>
              <a:t> </a:t>
            </a:r>
            <a:r>
              <a:rPr lang="es-ES" baseline="0" dirty="0" err="1" smtClean="0"/>
              <a:t>add</a:t>
            </a:r>
            <a:r>
              <a:rPr lang="es-ES" baseline="0" dirty="0" smtClean="0"/>
              <a:t> .</a:t>
            </a:r>
          </a:p>
          <a:p>
            <a:r>
              <a:rPr lang="es-ES" baseline="0" dirty="0" smtClean="0"/>
              <a:t>	</a:t>
            </a:r>
            <a:r>
              <a:rPr lang="es-ES" baseline="0" dirty="0" err="1" smtClean="0"/>
              <a:t>git</a:t>
            </a:r>
            <a:r>
              <a:rPr lang="es-ES" baseline="0" dirty="0" smtClean="0"/>
              <a:t> </a:t>
            </a:r>
            <a:r>
              <a:rPr lang="es-ES" baseline="0" dirty="0" err="1" smtClean="0"/>
              <a:t>commit</a:t>
            </a:r>
            <a:endParaRPr lang="es-ES" baseline="0" dirty="0" smtClean="0"/>
          </a:p>
          <a:p>
            <a:r>
              <a:rPr lang="es-ES" baseline="0" dirty="0" err="1" smtClean="0"/>
              <a:t>From</a:t>
            </a:r>
            <a:r>
              <a:rPr lang="es-ES" baseline="0" dirty="0" smtClean="0"/>
              <a:t> </a:t>
            </a:r>
            <a:r>
              <a:rPr lang="es-ES" baseline="0" dirty="0" err="1" smtClean="0"/>
              <a:t>Existing</a:t>
            </a:r>
            <a:r>
              <a:rPr lang="es-ES" baseline="0" dirty="0" smtClean="0"/>
              <a:t>:</a:t>
            </a:r>
          </a:p>
          <a:p>
            <a:r>
              <a:rPr lang="es-ES" baseline="0" dirty="0" smtClean="0"/>
              <a:t>	</a:t>
            </a:r>
            <a:r>
              <a:rPr lang="es-ES" baseline="0" dirty="0" err="1" smtClean="0"/>
              <a:t>git</a:t>
            </a:r>
            <a:r>
              <a:rPr lang="es-ES" baseline="0" dirty="0" smtClean="0"/>
              <a:t> </a:t>
            </a:r>
            <a:r>
              <a:rPr lang="es-ES" baseline="0" dirty="0" err="1" smtClean="0"/>
              <a:t>init</a:t>
            </a:r>
            <a:endParaRPr lang="es-ES" baseline="0" dirty="0" smtClean="0"/>
          </a:p>
          <a:p>
            <a:r>
              <a:rPr lang="es-ES" baseline="0" dirty="0" smtClean="0"/>
              <a:t>	</a:t>
            </a:r>
            <a:r>
              <a:rPr lang="es-ES" baseline="0" dirty="0" err="1" smtClean="0"/>
              <a:t>git</a:t>
            </a:r>
            <a:r>
              <a:rPr lang="es-ES" baseline="0" dirty="0" smtClean="0"/>
              <a:t> </a:t>
            </a:r>
            <a:r>
              <a:rPr lang="es-ES" baseline="0" dirty="0" err="1" smtClean="0"/>
              <a:t>add</a:t>
            </a:r>
            <a:r>
              <a:rPr lang="es-ES" baseline="0" dirty="0" smtClean="0"/>
              <a:t> .</a:t>
            </a:r>
          </a:p>
          <a:p>
            <a:r>
              <a:rPr lang="es-ES" baseline="0" dirty="0" smtClean="0"/>
              <a:t>	</a:t>
            </a:r>
            <a:r>
              <a:rPr lang="es-ES" baseline="0" dirty="0" err="1" smtClean="0"/>
              <a:t>git</a:t>
            </a:r>
            <a:r>
              <a:rPr lang="es-ES" baseline="0" dirty="0" smtClean="0"/>
              <a:t> </a:t>
            </a:r>
            <a:r>
              <a:rPr lang="es-ES" baseline="0" dirty="0" err="1" smtClean="0"/>
              <a:t>add</a:t>
            </a:r>
            <a:r>
              <a:rPr lang="es-ES" baseline="0" dirty="0" smtClean="0"/>
              <a:t> .</a:t>
            </a:r>
            <a:r>
              <a:rPr lang="es-ES" baseline="0" dirty="0" err="1" smtClean="0"/>
              <a:t>gitignore</a:t>
            </a:r>
            <a:endParaRPr lang="es-ES" baseline="0" dirty="0" smtClean="0"/>
          </a:p>
          <a:p>
            <a:r>
              <a:rPr lang="es-ES" baseline="0" dirty="0" smtClean="0"/>
              <a:t>	</a:t>
            </a:r>
            <a:r>
              <a:rPr lang="es-ES" baseline="0" dirty="0" err="1" smtClean="0"/>
              <a:t>git</a:t>
            </a:r>
            <a:r>
              <a:rPr lang="es-ES" baseline="0" dirty="0" smtClean="0"/>
              <a:t> </a:t>
            </a:r>
            <a:r>
              <a:rPr lang="es-ES" baseline="0" dirty="0" err="1" smtClean="0"/>
              <a:t>commit</a:t>
            </a:r>
            <a:r>
              <a:rPr lang="es-ES" baseline="0" dirty="0" smtClean="0"/>
              <a:t> (</a:t>
            </a:r>
            <a:r>
              <a:rPr lang="es-ES" baseline="0" dirty="0" err="1" smtClean="0"/>
              <a:t>vim</a:t>
            </a:r>
            <a:r>
              <a:rPr lang="es-ES" baseline="0" dirty="0" smtClean="0"/>
              <a:t> :</a:t>
            </a:r>
            <a:r>
              <a:rPr lang="es-ES" baseline="0" dirty="0" err="1" smtClean="0"/>
              <a:t>wq</a:t>
            </a:r>
            <a:r>
              <a:rPr lang="es-ES" baseline="0" dirty="0" smtClean="0"/>
              <a:t> guardar y cerrar)</a:t>
            </a:r>
          </a:p>
          <a:p>
            <a:r>
              <a:rPr lang="es-ES" baseline="0" dirty="0" smtClean="0"/>
              <a:t>To </a:t>
            </a:r>
            <a:r>
              <a:rPr lang="es-ES" baseline="0" dirty="0" err="1" smtClean="0"/>
              <a:t>repository</a:t>
            </a:r>
            <a:r>
              <a:rPr lang="es-ES" baseline="0" dirty="0" smtClean="0"/>
              <a:t>:</a:t>
            </a:r>
          </a:p>
          <a:p>
            <a:r>
              <a:rPr lang="es-ES" baseline="0" dirty="0" smtClean="0"/>
              <a:t>	</a:t>
            </a:r>
            <a:r>
              <a:rPr lang="es-ES" baseline="0" dirty="0" err="1" smtClean="0"/>
              <a:t>git</a:t>
            </a:r>
            <a:r>
              <a:rPr lang="es-ES" baseline="0" dirty="0" smtClean="0"/>
              <a:t> </a:t>
            </a:r>
            <a:r>
              <a:rPr lang="es-ES" baseline="0" dirty="0" err="1" smtClean="0"/>
              <a:t>remote</a:t>
            </a:r>
            <a:r>
              <a:rPr lang="es-ES" baseline="0" dirty="0" smtClean="0"/>
              <a:t> </a:t>
            </a:r>
            <a:r>
              <a:rPr lang="es-ES" baseline="0" dirty="0" err="1" smtClean="0"/>
              <a:t>add</a:t>
            </a:r>
            <a:r>
              <a:rPr lang="es-ES" baseline="0" dirty="0" smtClean="0"/>
              <a:t> </a:t>
            </a:r>
            <a:r>
              <a:rPr lang="es-ES" baseline="0" dirty="0" err="1" smtClean="0"/>
              <a:t>origin</a:t>
            </a:r>
            <a:r>
              <a:rPr lang="es-ES" baseline="0" dirty="0" smtClean="0"/>
              <a:t> </a:t>
            </a:r>
            <a:r>
              <a:rPr lang="es-ES" baseline="0" dirty="0" err="1" smtClean="0"/>
              <a:t>git@github.com:username</a:t>
            </a:r>
            <a:r>
              <a:rPr lang="es-ES" baseline="0" dirty="0" smtClean="0"/>
              <a:t>/repo</a:t>
            </a:r>
          </a:p>
          <a:p>
            <a:r>
              <a:rPr lang="es-ES" baseline="0" dirty="0" smtClean="0"/>
              <a:t>	OR</a:t>
            </a:r>
          </a:p>
          <a:p>
            <a:r>
              <a:rPr lang="es-ES" baseline="0" dirty="0" smtClean="0"/>
              <a:t>	</a:t>
            </a:r>
            <a:r>
              <a:rPr lang="es-ES" baseline="0" dirty="0" err="1" smtClean="0"/>
              <a:t>git</a:t>
            </a:r>
            <a:r>
              <a:rPr lang="es-ES" baseline="0" dirty="0" smtClean="0"/>
              <a:t> </a:t>
            </a:r>
            <a:r>
              <a:rPr lang="es-ES" baseline="0" dirty="0" err="1" smtClean="0"/>
              <a:t>remote</a:t>
            </a:r>
            <a:r>
              <a:rPr lang="es-ES" baseline="0" dirty="0" smtClean="0"/>
              <a:t> </a:t>
            </a:r>
            <a:r>
              <a:rPr lang="es-ES" baseline="0" dirty="0" err="1" smtClean="0"/>
              <a:t>add</a:t>
            </a:r>
            <a:r>
              <a:rPr lang="es-ES" baseline="0" dirty="0" smtClean="0"/>
              <a:t> </a:t>
            </a:r>
            <a:r>
              <a:rPr lang="es-ES" baseline="0" dirty="0" err="1" smtClean="0"/>
              <a:t>origin</a:t>
            </a:r>
            <a:r>
              <a:rPr lang="es-ES" baseline="0" dirty="0" smtClean="0"/>
              <a:t> https://github.com/username/repo</a:t>
            </a:r>
          </a:p>
          <a:p>
            <a:r>
              <a:rPr lang="es-ES" baseline="0" dirty="0" smtClean="0"/>
              <a:t>	</a:t>
            </a:r>
            <a:r>
              <a:rPr lang="es-ES" baseline="0" dirty="0" err="1" smtClean="0"/>
              <a:t>git</a:t>
            </a:r>
            <a:r>
              <a:rPr lang="es-ES" baseline="0" dirty="0" smtClean="0"/>
              <a:t> </a:t>
            </a:r>
            <a:r>
              <a:rPr lang="es-ES" baseline="0" dirty="0" err="1" smtClean="0"/>
              <a:t>push</a:t>
            </a:r>
            <a:r>
              <a:rPr lang="es-ES" baseline="0" dirty="0" smtClean="0"/>
              <a:t> –u </a:t>
            </a:r>
            <a:r>
              <a:rPr lang="es-ES" baseline="0" dirty="0" err="1" smtClean="0"/>
              <a:t>origin</a:t>
            </a:r>
            <a:r>
              <a:rPr lang="es-ES" baseline="0" dirty="0" smtClean="0"/>
              <a:t> master</a:t>
            </a:r>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7</a:t>
            </a:fld>
            <a:endParaRPr lang="es-ES"/>
          </a:p>
        </p:txBody>
      </p:sp>
    </p:spTree>
    <p:extLst>
      <p:ext uri="{BB962C8B-B14F-4D97-AF65-F5344CB8AC3E}">
        <p14:creationId xmlns:p14="http://schemas.microsoft.com/office/powerpoint/2010/main" val="1635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aseline="0" dirty="0" smtClean="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8</a:t>
            </a:fld>
            <a:endParaRPr lang="es-ES"/>
          </a:p>
        </p:txBody>
      </p:sp>
    </p:spTree>
    <p:extLst>
      <p:ext uri="{BB962C8B-B14F-4D97-AF65-F5344CB8AC3E}">
        <p14:creationId xmlns:p14="http://schemas.microsoft.com/office/powerpoint/2010/main" val="78590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nSpc>
                <a:spcPct val="110000"/>
              </a:lnSpc>
              <a:buNone/>
            </a:pPr>
            <a:r>
              <a:rPr lang="es-ES" sz="1200" b="1" dirty="0" smtClean="0">
                <a:ln w="3175">
                  <a:solidFill>
                    <a:schemeClr val="tx1"/>
                  </a:solidFill>
                </a:ln>
                <a:solidFill>
                  <a:schemeClr val="bg1"/>
                </a:solidFill>
              </a:rPr>
              <a:t>Angular CLI</a:t>
            </a:r>
            <a:r>
              <a:rPr lang="es-ES" sz="1200" b="1" baseline="0" dirty="0" smtClean="0">
                <a:ln w="3175">
                  <a:solidFill>
                    <a:schemeClr val="tx1"/>
                  </a:solidFill>
                </a:ln>
                <a:solidFill>
                  <a:schemeClr val="bg1"/>
                </a:solidFill>
              </a:rPr>
              <a:t> es</a:t>
            </a:r>
            <a:r>
              <a:rPr lang="es-ES" sz="1200" b="1" dirty="0" smtClean="0">
                <a:ln w="3175">
                  <a:solidFill>
                    <a:schemeClr val="tx1"/>
                  </a:solidFill>
                </a:ln>
                <a:solidFill>
                  <a:schemeClr val="bg1"/>
                </a:solidFill>
              </a:rPr>
              <a:t> el intérprete de línea de comandos de Angular que te facilitará el inicio de proyectos y la creación del esqueleto, o </a:t>
            </a:r>
            <a:r>
              <a:rPr lang="es-ES" sz="1200" b="1" dirty="0" err="1" smtClean="0">
                <a:ln w="3175">
                  <a:solidFill>
                    <a:schemeClr val="tx1"/>
                  </a:solidFill>
                </a:ln>
                <a:solidFill>
                  <a:schemeClr val="bg1"/>
                </a:solidFill>
              </a:rPr>
              <a:t>scaffolding</a:t>
            </a:r>
            <a:r>
              <a:rPr lang="es-ES" sz="1200" b="1" dirty="0" smtClean="0">
                <a:ln w="3175">
                  <a:solidFill>
                    <a:schemeClr val="tx1"/>
                  </a:solidFill>
                </a:ln>
                <a:solidFill>
                  <a:schemeClr val="bg1"/>
                </a:solidFill>
              </a:rPr>
              <a:t>, de la mayoría de los componentes de una aplicación Angular.</a:t>
            </a:r>
          </a:p>
          <a:p>
            <a:pPr marL="0" indent="0">
              <a:lnSpc>
                <a:spcPct val="110000"/>
              </a:lnSpc>
              <a:buNone/>
            </a:pPr>
            <a:r>
              <a:rPr lang="es-ES" sz="1200" b="1" dirty="0" smtClean="0">
                <a:ln w="3175">
                  <a:solidFill>
                    <a:schemeClr val="tx1"/>
                  </a:solidFill>
                </a:ln>
                <a:solidFill>
                  <a:schemeClr val="bg1"/>
                </a:solidFill>
              </a:rPr>
              <a:t>Necesitaremos instalarlo a través de </a:t>
            </a:r>
            <a:r>
              <a:rPr lang="es-ES" sz="1200" b="1" dirty="0" err="1" smtClean="0">
                <a:ln w="3175">
                  <a:solidFill>
                    <a:schemeClr val="tx1"/>
                  </a:solidFill>
                </a:ln>
                <a:solidFill>
                  <a:schemeClr val="bg1"/>
                </a:solidFill>
              </a:rPr>
              <a:t>Node</a:t>
            </a:r>
            <a:r>
              <a:rPr lang="es-ES" sz="1200" b="1" dirty="0" smtClean="0">
                <a:ln w="3175">
                  <a:solidFill>
                    <a:schemeClr val="tx1"/>
                  </a:solidFill>
                </a:ln>
                <a:solidFill>
                  <a:schemeClr val="bg1"/>
                </a:solidFill>
              </a:rPr>
              <a:t> con el siguiente comando:</a:t>
            </a:r>
          </a:p>
          <a:p>
            <a:pPr marL="0" indent="0">
              <a:lnSpc>
                <a:spcPct val="110000"/>
              </a:lnSpc>
              <a:buNone/>
            </a:pPr>
            <a:endParaRPr lang="es-ES" sz="1200" b="1" dirty="0" smtClean="0">
              <a:ln w="3175">
                <a:solidFill>
                  <a:schemeClr val="tx1"/>
                </a:solidFill>
              </a:ln>
              <a:solidFill>
                <a:schemeClr val="bg1"/>
              </a:solidFill>
            </a:endParaRPr>
          </a:p>
          <a:p>
            <a:pPr marL="0" indent="0">
              <a:lnSpc>
                <a:spcPct val="110000"/>
              </a:lnSpc>
              <a:buNone/>
            </a:pPr>
            <a:r>
              <a:rPr lang="es-ES" sz="1200" b="1" dirty="0" err="1" smtClean="0">
                <a:ln w="3175">
                  <a:solidFill>
                    <a:schemeClr val="tx1"/>
                  </a:solidFill>
                </a:ln>
                <a:solidFill>
                  <a:schemeClr val="bg1"/>
                </a:solidFill>
              </a:rPr>
              <a:t>Npm</a:t>
            </a:r>
            <a:r>
              <a:rPr lang="es-ES" sz="1200" b="1" dirty="0" smtClean="0">
                <a:ln w="3175">
                  <a:solidFill>
                    <a:schemeClr val="tx1"/>
                  </a:solidFill>
                </a:ln>
                <a:solidFill>
                  <a:schemeClr val="bg1"/>
                </a:solidFill>
              </a:rPr>
              <a:t> </a:t>
            </a:r>
            <a:r>
              <a:rPr lang="es-ES" sz="1200" b="1" dirty="0" err="1" smtClean="0">
                <a:ln w="3175">
                  <a:solidFill>
                    <a:schemeClr val="tx1"/>
                  </a:solidFill>
                </a:ln>
                <a:solidFill>
                  <a:schemeClr val="bg1"/>
                </a:solidFill>
              </a:rPr>
              <a:t>install</a:t>
            </a:r>
            <a:r>
              <a:rPr lang="es-ES" sz="1200" b="1" dirty="0" smtClean="0">
                <a:ln w="3175">
                  <a:solidFill>
                    <a:schemeClr val="tx1"/>
                  </a:solidFill>
                </a:ln>
                <a:solidFill>
                  <a:schemeClr val="bg1"/>
                </a:solidFill>
              </a:rPr>
              <a:t> –g @angular/cli</a:t>
            </a:r>
          </a:p>
          <a:p>
            <a:endParaRPr lang="es-ES" dirty="0" smtClean="0"/>
          </a:p>
          <a:p>
            <a:r>
              <a:rPr lang="es-ES" dirty="0" smtClean="0"/>
              <a:t>Herramientas </a:t>
            </a:r>
            <a:r>
              <a:rPr lang="es-ES" dirty="0" err="1" smtClean="0"/>
              <a:t>testing</a:t>
            </a:r>
            <a:r>
              <a:rPr lang="es-ES" dirty="0" smtClean="0"/>
              <a:t> y despliegue:</a:t>
            </a:r>
          </a:p>
          <a:p>
            <a:r>
              <a:rPr lang="es-ES" dirty="0" smtClean="0"/>
              <a:t>	</a:t>
            </a:r>
            <a:r>
              <a:rPr lang="es-ES" dirty="0" err="1" smtClean="0"/>
              <a:t>ng</a:t>
            </a:r>
            <a:r>
              <a:rPr lang="es-ES" dirty="0" smtClean="0"/>
              <a:t> </a:t>
            </a:r>
            <a:r>
              <a:rPr lang="es-ES" dirty="0" err="1" smtClean="0"/>
              <a:t>lint</a:t>
            </a:r>
            <a:endParaRPr lang="es-ES" dirty="0" smtClean="0"/>
          </a:p>
          <a:p>
            <a:r>
              <a:rPr lang="es-ES" dirty="0" smtClean="0"/>
              <a:t>	</a:t>
            </a:r>
            <a:r>
              <a:rPr lang="es-ES" dirty="0" err="1" smtClean="0"/>
              <a:t>ng</a:t>
            </a:r>
            <a:r>
              <a:rPr lang="es-ES" dirty="0" smtClean="0"/>
              <a:t> test</a:t>
            </a:r>
          </a:p>
          <a:p>
            <a:r>
              <a:rPr lang="es-ES" dirty="0" smtClean="0"/>
              <a:t>	</a:t>
            </a:r>
            <a:r>
              <a:rPr lang="es-ES" dirty="0" err="1" smtClean="0"/>
              <a:t>ng</a:t>
            </a:r>
            <a:r>
              <a:rPr lang="es-ES" dirty="0" smtClean="0"/>
              <a:t> </a:t>
            </a:r>
            <a:r>
              <a:rPr lang="es-ES" dirty="0" err="1" smtClean="0"/>
              <a:t>build</a:t>
            </a:r>
            <a:endParaRPr lang="es-ES" dirty="0" smtClean="0"/>
          </a:p>
          <a:p>
            <a:r>
              <a:rPr lang="es-ES" dirty="0" smtClean="0"/>
              <a:t>	</a:t>
            </a:r>
            <a:r>
              <a:rPr lang="es-ES" dirty="0" err="1" smtClean="0"/>
              <a:t>ng</a:t>
            </a:r>
            <a:r>
              <a:rPr lang="es-ES" dirty="0" smtClean="0"/>
              <a:t> </a:t>
            </a:r>
            <a:r>
              <a:rPr lang="es-ES" dirty="0" err="1" smtClean="0"/>
              <a:t>serve</a:t>
            </a:r>
            <a:endParaRPr lang="es-ES" dirty="0"/>
          </a:p>
        </p:txBody>
      </p:sp>
      <p:sp>
        <p:nvSpPr>
          <p:cNvPr id="4" name="Marcador de número de diapositiva 3"/>
          <p:cNvSpPr>
            <a:spLocks noGrp="1"/>
          </p:cNvSpPr>
          <p:nvPr>
            <p:ph type="sldNum" sz="quarter" idx="10"/>
          </p:nvPr>
        </p:nvSpPr>
        <p:spPr/>
        <p:txBody>
          <a:bodyPr/>
          <a:lstStyle/>
          <a:p>
            <a:fld id="{BDB36312-3B56-4CFC-A3A0-4E9C1B8924C2}" type="slidenum">
              <a:rPr lang="es-ES" smtClean="0"/>
              <a:t>9</a:t>
            </a:fld>
            <a:endParaRPr lang="es-ES"/>
          </a:p>
        </p:txBody>
      </p:sp>
    </p:spTree>
    <p:extLst>
      <p:ext uri="{BB962C8B-B14F-4D97-AF65-F5344CB8AC3E}">
        <p14:creationId xmlns:p14="http://schemas.microsoft.com/office/powerpoint/2010/main" val="176162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A085C0F-3A0A-4C3F-B3EC-FE87F6B1E20F}" type="datetimeFigureOut">
              <a:rPr lang="es-ES" smtClean="0"/>
              <a:t>28/02/2020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156436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085C0F-3A0A-4C3F-B3EC-FE87F6B1E20F}" type="datetimeFigureOut">
              <a:rPr lang="es-ES" smtClean="0"/>
              <a:t>28/02/2020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163105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085C0F-3A0A-4C3F-B3EC-FE87F6B1E20F}" type="datetimeFigureOut">
              <a:rPr lang="es-ES" smtClean="0"/>
              <a:t>28/02/2020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338526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9A085C0F-3A0A-4C3F-B3EC-FE87F6B1E20F}" type="datetimeFigureOut">
              <a:rPr lang="es-ES" smtClean="0"/>
              <a:t>28/02/2020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268712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A085C0F-3A0A-4C3F-B3EC-FE87F6B1E20F}" type="datetimeFigureOut">
              <a:rPr lang="es-ES" smtClean="0"/>
              <a:t>28/02/2020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7756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A085C0F-3A0A-4C3F-B3EC-FE87F6B1E20F}" type="datetimeFigureOut">
              <a:rPr lang="es-ES" smtClean="0"/>
              <a:t>28/02/2020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209993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9A085C0F-3A0A-4C3F-B3EC-FE87F6B1E20F}" type="datetimeFigureOut">
              <a:rPr lang="es-ES" smtClean="0"/>
              <a:t>28/02/2020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246815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9A085C0F-3A0A-4C3F-B3EC-FE87F6B1E20F}" type="datetimeFigureOut">
              <a:rPr lang="es-ES" smtClean="0"/>
              <a:t>28/02/2020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310685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A085C0F-3A0A-4C3F-B3EC-FE87F6B1E20F}" type="datetimeFigureOut">
              <a:rPr lang="es-ES" smtClean="0"/>
              <a:t>28/02/2020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23973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A085C0F-3A0A-4C3F-B3EC-FE87F6B1E20F}" type="datetimeFigureOut">
              <a:rPr lang="es-ES" smtClean="0"/>
              <a:t>28/02/2020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191810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A085C0F-3A0A-4C3F-B3EC-FE87F6B1E20F}" type="datetimeFigureOut">
              <a:rPr lang="es-ES" smtClean="0"/>
              <a:t>28/02/2020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1345D2A-59EA-4F6B-BC41-95AB1096FB7C}" type="slidenum">
              <a:rPr lang="es-ES" smtClean="0"/>
              <a:t>‹Nº›</a:t>
            </a:fld>
            <a:endParaRPr lang="es-ES"/>
          </a:p>
        </p:txBody>
      </p:sp>
    </p:spTree>
    <p:extLst>
      <p:ext uri="{BB962C8B-B14F-4D97-AF65-F5344CB8AC3E}">
        <p14:creationId xmlns:p14="http://schemas.microsoft.com/office/powerpoint/2010/main" val="410170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7000" r="-47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85C0F-3A0A-4C3F-B3EC-FE87F6B1E20F}" type="datetimeFigureOut">
              <a:rPr lang="es-ES" smtClean="0"/>
              <a:t>28/02/2020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45D2A-59EA-4F6B-BC41-95AB1096FB7C}" type="slidenum">
              <a:rPr lang="es-ES" smtClean="0"/>
              <a:t>‹Nº›</a:t>
            </a:fld>
            <a:endParaRPr lang="es-ES"/>
          </a:p>
        </p:txBody>
      </p:sp>
    </p:spTree>
    <p:extLst>
      <p:ext uri="{BB962C8B-B14F-4D97-AF65-F5344CB8AC3E}">
        <p14:creationId xmlns:p14="http://schemas.microsoft.com/office/powerpoint/2010/main" val="118840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sp>
        <p:nvSpPr>
          <p:cNvPr id="2" name="Marcador de contenido 2"/>
          <p:cNvSpPr txBox="1">
            <a:spLocks/>
          </p:cNvSpPr>
          <p:nvPr/>
        </p:nvSpPr>
        <p:spPr>
          <a:xfrm>
            <a:off x="1284052" y="302115"/>
            <a:ext cx="10515600" cy="17205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4800" b="1" dirty="0" smtClean="0">
                <a:ln w="3175">
                  <a:solidFill>
                    <a:schemeClr val="tx1"/>
                  </a:solidFill>
                </a:ln>
                <a:solidFill>
                  <a:schemeClr val="bg1"/>
                </a:solidFill>
              </a:rPr>
              <a:t>Angular 8</a:t>
            </a:r>
          </a:p>
        </p:txBody>
      </p:sp>
      <p:sp>
        <p:nvSpPr>
          <p:cNvPr id="3" name="Rectángulo 2"/>
          <p:cNvSpPr/>
          <p:nvPr/>
        </p:nvSpPr>
        <p:spPr>
          <a:xfrm>
            <a:off x="330740" y="5451689"/>
            <a:ext cx="4192623" cy="1569660"/>
          </a:xfrm>
          <a:prstGeom prst="rect">
            <a:avLst/>
          </a:prstGeom>
        </p:spPr>
        <p:txBody>
          <a:bodyPr wrap="square">
            <a:spAutoFit/>
          </a:bodyPr>
          <a:lstStyle/>
          <a:p>
            <a:pPr algn="r"/>
            <a:r>
              <a:rPr lang="es-ES" sz="3200" i="1" dirty="0">
                <a:ln w="3175">
                  <a:solidFill>
                    <a:schemeClr val="tx1"/>
                  </a:solidFill>
                </a:ln>
                <a:solidFill>
                  <a:schemeClr val="bg1"/>
                </a:solidFill>
              </a:rPr>
              <a:t>Eduardo García Vallejo</a:t>
            </a:r>
          </a:p>
          <a:p>
            <a:pPr algn="r"/>
            <a:r>
              <a:rPr lang="es-ES" sz="3200" i="1" dirty="0">
                <a:ln w="3175">
                  <a:solidFill>
                    <a:schemeClr val="tx1"/>
                  </a:solidFill>
                </a:ln>
                <a:solidFill>
                  <a:schemeClr val="bg1"/>
                </a:solidFill>
              </a:rPr>
              <a:t>MELIT Technologies S.L</a:t>
            </a:r>
            <a:endParaRPr lang="es-ES" i="1" dirty="0">
              <a:ln w="3175">
                <a:solidFill>
                  <a:schemeClr val="tx1"/>
                </a:solidFill>
              </a:ln>
              <a:solidFill>
                <a:schemeClr val="bg1"/>
              </a:solidFill>
            </a:endParaRPr>
          </a:p>
          <a:p>
            <a:endParaRPr lang="es-ES" sz="3200" dirty="0"/>
          </a:p>
        </p:txBody>
      </p:sp>
      <p:sp>
        <p:nvSpPr>
          <p:cNvPr id="4" name="Rectángulo 3"/>
          <p:cNvSpPr/>
          <p:nvPr/>
        </p:nvSpPr>
        <p:spPr>
          <a:xfrm>
            <a:off x="7788611" y="5728687"/>
            <a:ext cx="4192623" cy="1015663"/>
          </a:xfrm>
          <a:prstGeom prst="rect">
            <a:avLst/>
          </a:prstGeom>
        </p:spPr>
        <p:txBody>
          <a:bodyPr wrap="square">
            <a:spAutoFit/>
          </a:bodyPr>
          <a:lstStyle/>
          <a:p>
            <a:pPr algn="r"/>
            <a:r>
              <a:rPr lang="es-ES" sz="2800" i="1" dirty="0">
                <a:ln w="3175">
                  <a:solidFill>
                    <a:schemeClr val="tx1"/>
                  </a:solidFill>
                </a:ln>
                <a:solidFill>
                  <a:schemeClr val="bg1"/>
                </a:solidFill>
              </a:rPr>
              <a:t>e</a:t>
            </a:r>
            <a:r>
              <a:rPr lang="es-ES" sz="2800" i="1" dirty="0" smtClean="0">
                <a:ln w="3175">
                  <a:solidFill>
                    <a:schemeClr val="tx1"/>
                  </a:solidFill>
                </a:ln>
                <a:solidFill>
                  <a:schemeClr val="bg1"/>
                </a:solidFill>
              </a:rPr>
              <a:t>duardo.garcia@melit.es</a:t>
            </a:r>
            <a:endParaRPr lang="es-ES" sz="2800" i="1" dirty="0">
              <a:ln w="3175">
                <a:solidFill>
                  <a:schemeClr val="tx1"/>
                </a:solidFill>
              </a:ln>
              <a:solidFill>
                <a:schemeClr val="bg1"/>
              </a:solidFill>
            </a:endParaRPr>
          </a:p>
          <a:p>
            <a:endParaRPr lang="es-ES" sz="3200" dirty="0"/>
          </a:p>
        </p:txBody>
      </p:sp>
    </p:spTree>
    <p:extLst>
      <p:ext uri="{BB962C8B-B14F-4D97-AF65-F5344CB8AC3E}">
        <p14:creationId xmlns:p14="http://schemas.microsoft.com/office/powerpoint/2010/main" val="101265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Nuestra primera aplicación</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4356846" y="1825625"/>
            <a:ext cx="6996953" cy="4478356"/>
          </a:xfrm>
        </p:spPr>
        <p:txBody>
          <a:bodyPr>
            <a:normAutofit/>
          </a:bodyPr>
          <a:lstStyle/>
          <a:p>
            <a:pPr marL="0" indent="0" algn="just">
              <a:lnSpc>
                <a:spcPct val="110000"/>
              </a:lnSpc>
              <a:buNone/>
            </a:pPr>
            <a:r>
              <a:rPr lang="es-ES" b="1" dirty="0" smtClean="0">
                <a:ln w="3175">
                  <a:solidFill>
                    <a:schemeClr val="tx1"/>
                  </a:solidFill>
                </a:ln>
                <a:solidFill>
                  <a:schemeClr val="bg1"/>
                </a:solidFill>
              </a:rPr>
              <a:t>Con </a:t>
            </a:r>
            <a:r>
              <a:rPr lang="es-ES" b="1" dirty="0">
                <a:ln w="3175">
                  <a:solidFill>
                    <a:schemeClr val="tx1"/>
                  </a:solidFill>
                </a:ln>
                <a:solidFill>
                  <a:schemeClr val="bg1"/>
                </a:solidFill>
              </a:rPr>
              <a:t>Angular CLI instalado, vamos </a:t>
            </a:r>
            <a:r>
              <a:rPr lang="es-ES" b="1" dirty="0" smtClean="0">
                <a:ln w="3175">
                  <a:solidFill>
                    <a:schemeClr val="tx1"/>
                  </a:solidFill>
                </a:ln>
                <a:solidFill>
                  <a:schemeClr val="bg1"/>
                </a:solidFill>
              </a:rPr>
              <a:t>al </a:t>
            </a:r>
            <a:r>
              <a:rPr lang="es-ES" b="1" dirty="0">
                <a:ln w="3175">
                  <a:solidFill>
                    <a:schemeClr val="tx1"/>
                  </a:solidFill>
                </a:ln>
                <a:solidFill>
                  <a:schemeClr val="bg1"/>
                </a:solidFill>
              </a:rPr>
              <a:t>directorio donde vayamos a crear el </a:t>
            </a:r>
            <a:r>
              <a:rPr lang="es-ES" b="1" dirty="0" smtClean="0">
                <a:ln w="3175">
                  <a:solidFill>
                    <a:schemeClr val="tx1"/>
                  </a:solidFill>
                </a:ln>
                <a:solidFill>
                  <a:schemeClr val="bg1"/>
                </a:solidFill>
              </a:rPr>
              <a:t>proyecto.</a:t>
            </a:r>
          </a:p>
          <a:p>
            <a:pPr marL="0" indent="0" algn="just">
              <a:lnSpc>
                <a:spcPct val="110000"/>
              </a:lnSpc>
              <a:buNone/>
            </a:pPr>
            <a:r>
              <a:rPr lang="es-ES" b="1" dirty="0" smtClean="0">
                <a:ln w="3175">
                  <a:solidFill>
                    <a:schemeClr val="tx1"/>
                  </a:solidFill>
                </a:ln>
                <a:solidFill>
                  <a:schemeClr val="bg1"/>
                </a:solidFill>
              </a:rPr>
              <a:t>Desde la consola escribiremos los </a:t>
            </a:r>
            <a:r>
              <a:rPr lang="es-ES" b="1" dirty="0">
                <a:ln w="3175">
                  <a:solidFill>
                    <a:schemeClr val="tx1"/>
                  </a:solidFill>
                </a:ln>
                <a:solidFill>
                  <a:schemeClr val="bg1"/>
                </a:solidFill>
              </a:rPr>
              <a:t>siguientes comandos</a:t>
            </a:r>
            <a:r>
              <a:rPr lang="es-ES" b="1" dirty="0" smtClean="0">
                <a:ln w="3175">
                  <a:solidFill>
                    <a:schemeClr val="tx1"/>
                  </a:solidFill>
                </a:ln>
                <a:solidFill>
                  <a:schemeClr val="bg1"/>
                </a:solidFill>
              </a:rPr>
              <a:t>:</a:t>
            </a:r>
            <a:endParaRPr lang="es-ES" sz="2600" b="1" dirty="0">
              <a:ln w="3175">
                <a:solidFill>
                  <a:schemeClr val="tx1"/>
                </a:solidFill>
              </a:ln>
              <a:solidFill>
                <a:schemeClr val="bg1"/>
              </a:solidFill>
            </a:endParaRPr>
          </a:p>
          <a:p>
            <a:pPr marL="514350" indent="-514350" algn="r">
              <a:lnSpc>
                <a:spcPct val="110000"/>
              </a:lnSpc>
              <a:buFont typeface="+mj-lt"/>
              <a:buAutoNum type="arabicPeriod"/>
            </a:pPr>
            <a:r>
              <a:rPr lang="es-ES" sz="3200" b="1" dirty="0" err="1" smtClean="0">
                <a:ln w="3175">
                  <a:solidFill>
                    <a:schemeClr val="tx1"/>
                  </a:solidFill>
                </a:ln>
                <a:solidFill>
                  <a:schemeClr val="bg1"/>
                </a:solidFill>
              </a:rPr>
              <a:t>ng</a:t>
            </a:r>
            <a:r>
              <a:rPr lang="es-ES" sz="3200" b="1" dirty="0" smtClean="0">
                <a:ln w="3175">
                  <a:solidFill>
                    <a:schemeClr val="tx1"/>
                  </a:solidFill>
                </a:ln>
                <a:solidFill>
                  <a:schemeClr val="bg1"/>
                </a:solidFill>
              </a:rPr>
              <a:t> </a:t>
            </a:r>
            <a:r>
              <a:rPr lang="es-ES" sz="3200" b="1" dirty="0">
                <a:ln w="3175">
                  <a:solidFill>
                    <a:schemeClr val="tx1"/>
                  </a:solidFill>
                </a:ln>
                <a:solidFill>
                  <a:schemeClr val="bg1"/>
                </a:solidFill>
              </a:rPr>
              <a:t>new </a:t>
            </a:r>
            <a:r>
              <a:rPr lang="es-ES" sz="3200" b="1" dirty="0" err="1" smtClean="0">
                <a:ln w="3175">
                  <a:solidFill>
                    <a:schemeClr val="tx1"/>
                  </a:solidFill>
                </a:ln>
                <a:solidFill>
                  <a:schemeClr val="bg1"/>
                </a:solidFill>
              </a:rPr>
              <a:t>my</a:t>
            </a:r>
            <a:r>
              <a:rPr lang="es-ES" sz="3200" b="1" dirty="0" smtClean="0">
                <a:ln w="3175">
                  <a:solidFill>
                    <a:schemeClr val="tx1"/>
                  </a:solidFill>
                </a:ln>
                <a:solidFill>
                  <a:schemeClr val="bg1"/>
                </a:solidFill>
              </a:rPr>
              <a:t>-app</a:t>
            </a:r>
          </a:p>
          <a:p>
            <a:pPr marL="514350" indent="-514350" algn="r">
              <a:lnSpc>
                <a:spcPct val="110000"/>
              </a:lnSpc>
              <a:buFont typeface="+mj-lt"/>
              <a:buAutoNum type="arabicPeriod"/>
            </a:pPr>
            <a:r>
              <a:rPr lang="es-ES" sz="3200" b="1" dirty="0" smtClean="0">
                <a:ln w="3175">
                  <a:solidFill>
                    <a:schemeClr val="tx1"/>
                  </a:solidFill>
                </a:ln>
                <a:solidFill>
                  <a:schemeClr val="bg1"/>
                </a:solidFill>
              </a:rPr>
              <a:t>cd </a:t>
            </a:r>
            <a:r>
              <a:rPr lang="es-ES" sz="3200" b="1" dirty="0" err="1" smtClean="0">
                <a:ln w="3175">
                  <a:solidFill>
                    <a:schemeClr val="tx1"/>
                  </a:solidFill>
                </a:ln>
                <a:solidFill>
                  <a:schemeClr val="bg1"/>
                </a:solidFill>
              </a:rPr>
              <a:t>my</a:t>
            </a:r>
            <a:r>
              <a:rPr lang="es-ES" sz="3200" b="1" dirty="0" smtClean="0">
                <a:ln w="3175">
                  <a:solidFill>
                    <a:schemeClr val="tx1"/>
                  </a:solidFill>
                </a:ln>
                <a:solidFill>
                  <a:schemeClr val="bg1"/>
                </a:solidFill>
              </a:rPr>
              <a:t>-app</a:t>
            </a:r>
          </a:p>
          <a:p>
            <a:pPr marL="514350" indent="-514350" algn="r">
              <a:lnSpc>
                <a:spcPct val="110000"/>
              </a:lnSpc>
              <a:buFont typeface="+mj-lt"/>
              <a:buAutoNum type="arabicPeriod"/>
            </a:pPr>
            <a:r>
              <a:rPr lang="es-ES" sz="3200" b="1" dirty="0" err="1" smtClean="0">
                <a:ln w="3175">
                  <a:solidFill>
                    <a:schemeClr val="tx1"/>
                  </a:solidFill>
                </a:ln>
                <a:solidFill>
                  <a:schemeClr val="bg1"/>
                </a:solidFill>
              </a:rPr>
              <a:t>ng</a:t>
            </a:r>
            <a:r>
              <a:rPr lang="es-ES" sz="3200" b="1" dirty="0" smtClean="0">
                <a:ln w="3175">
                  <a:solidFill>
                    <a:schemeClr val="tx1"/>
                  </a:solidFill>
                </a:ln>
                <a:solidFill>
                  <a:schemeClr val="bg1"/>
                </a:solidFill>
              </a:rPr>
              <a:t> </a:t>
            </a:r>
            <a:r>
              <a:rPr lang="es-ES" sz="3200" b="1" dirty="0" err="1" smtClean="0">
                <a:ln w="3175">
                  <a:solidFill>
                    <a:schemeClr val="tx1"/>
                  </a:solidFill>
                </a:ln>
                <a:solidFill>
                  <a:schemeClr val="bg1"/>
                </a:solidFill>
              </a:rPr>
              <a:t>serve</a:t>
            </a:r>
            <a:r>
              <a:rPr lang="es-ES" sz="3200" b="1" dirty="0" smtClean="0">
                <a:ln w="3175">
                  <a:solidFill>
                    <a:schemeClr val="tx1"/>
                  </a:solidFill>
                </a:ln>
                <a:solidFill>
                  <a:schemeClr val="bg1"/>
                </a:solidFill>
              </a:rPr>
              <a:t> --open</a:t>
            </a:r>
            <a:endParaRPr lang="es-ES" sz="3200" b="1" dirty="0">
              <a:ln w="3175">
                <a:solidFill>
                  <a:schemeClr val="tx1"/>
                </a:solidFill>
              </a:ln>
              <a:solidFill>
                <a:schemeClr val="bg1"/>
              </a:solidFill>
            </a:endParaRPr>
          </a:p>
        </p:txBody>
      </p:sp>
      <p:pic>
        <p:nvPicPr>
          <p:cNvPr id="8" name="Picture 2" descr="Welcome to my-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12215"/>
            <a:ext cx="282892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Entendiendo la estructura</a:t>
            </a:r>
            <a:endParaRPr lang="es-ES" dirty="0"/>
          </a:p>
        </p:txBody>
      </p:sp>
      <p:sp>
        <p:nvSpPr>
          <p:cNvPr id="3" name="Marcador de contenido 2"/>
          <p:cNvSpPr>
            <a:spLocks noGrp="1"/>
          </p:cNvSpPr>
          <p:nvPr>
            <p:ph idx="1"/>
          </p:nvPr>
        </p:nvSpPr>
        <p:spPr/>
        <p:txBody>
          <a:bodyPr>
            <a:normAutofit fontScale="92500" lnSpcReduction="10000"/>
          </a:bodyPr>
          <a:lstStyle/>
          <a:p>
            <a:pPr marL="0" indent="0">
              <a:buNone/>
            </a:pPr>
            <a:r>
              <a:rPr lang="es-ES" sz="2600" b="1" dirty="0">
                <a:ln w="3175">
                  <a:solidFill>
                    <a:schemeClr val="tx1"/>
                  </a:solidFill>
                </a:ln>
                <a:solidFill>
                  <a:schemeClr val="bg1"/>
                </a:solidFill>
              </a:rPr>
              <a:t>A continuación, vamos a ver que archivos a creado Angular CLI y en que consisten cada uno de </a:t>
            </a:r>
            <a:r>
              <a:rPr lang="es-ES" sz="2600" b="1" dirty="0" smtClean="0">
                <a:ln w="3175">
                  <a:solidFill>
                    <a:schemeClr val="tx1"/>
                  </a:solidFill>
                </a:ln>
                <a:solidFill>
                  <a:schemeClr val="bg1"/>
                </a:solidFill>
              </a:rPr>
              <a:t>ellos:</a:t>
            </a:r>
          </a:p>
          <a:p>
            <a:r>
              <a:rPr lang="es-ES" sz="2600" b="1" dirty="0" err="1">
                <a:ln w="3175">
                  <a:solidFill>
                    <a:schemeClr val="tx1"/>
                  </a:solidFill>
                </a:ln>
                <a:solidFill>
                  <a:schemeClr val="bg1"/>
                </a:solidFill>
              </a:rPr>
              <a:t>t</a:t>
            </a:r>
            <a:r>
              <a:rPr lang="es-ES" sz="2600" b="1" dirty="0" err="1" smtClean="0">
                <a:ln w="3175">
                  <a:solidFill>
                    <a:schemeClr val="tx1"/>
                  </a:solidFill>
                </a:ln>
                <a:solidFill>
                  <a:schemeClr val="bg1"/>
                </a:solidFill>
              </a:rPr>
              <a:t>sconfig.json</a:t>
            </a:r>
            <a:r>
              <a:rPr lang="es-ES" sz="2600" b="1" dirty="0" smtClean="0">
                <a:ln w="3175">
                  <a:solidFill>
                    <a:schemeClr val="tx1"/>
                  </a:solidFill>
                </a:ln>
                <a:solidFill>
                  <a:schemeClr val="bg1"/>
                </a:solidFill>
              </a:rPr>
              <a:t> y </a:t>
            </a:r>
            <a:r>
              <a:rPr lang="es-ES" sz="2600" b="1" dirty="0" err="1" smtClean="0">
                <a:ln w="3175">
                  <a:solidFill>
                    <a:schemeClr val="tx1"/>
                  </a:solidFill>
                </a:ln>
                <a:solidFill>
                  <a:schemeClr val="bg1"/>
                </a:solidFill>
              </a:rPr>
              <a:t>tslint.json</a:t>
            </a:r>
            <a:r>
              <a:rPr lang="es-ES" sz="2600" b="1" dirty="0" smtClean="0">
                <a:ln w="3175">
                  <a:solidFill>
                    <a:schemeClr val="tx1"/>
                  </a:solidFill>
                </a:ln>
                <a:solidFill>
                  <a:schemeClr val="bg1"/>
                </a:solidFill>
              </a:rPr>
              <a:t>: </a:t>
            </a:r>
          </a:p>
          <a:p>
            <a:pPr lvl="1"/>
            <a:r>
              <a:rPr lang="es-ES" b="1" dirty="0" smtClean="0">
                <a:ln w="3175">
                  <a:solidFill>
                    <a:schemeClr val="tx1"/>
                  </a:solidFill>
                </a:ln>
                <a:solidFill>
                  <a:schemeClr val="bg1"/>
                </a:solidFill>
              </a:rPr>
              <a:t>Archivos de configuración de </a:t>
            </a:r>
            <a:r>
              <a:rPr lang="es-ES" b="1" dirty="0" err="1" smtClean="0">
                <a:ln w="3175">
                  <a:solidFill>
                    <a:schemeClr val="tx1"/>
                  </a:solidFill>
                </a:ln>
                <a:solidFill>
                  <a:schemeClr val="bg1"/>
                </a:solidFill>
              </a:rPr>
              <a:t>TypeScript</a:t>
            </a:r>
            <a:r>
              <a:rPr lang="es-ES" b="1" dirty="0" smtClean="0">
                <a:ln w="3175">
                  <a:solidFill>
                    <a:schemeClr val="tx1"/>
                  </a:solidFill>
                </a:ln>
                <a:solidFill>
                  <a:schemeClr val="bg1"/>
                </a:solidFill>
              </a:rPr>
              <a:t> y </a:t>
            </a:r>
            <a:r>
              <a:rPr lang="es-ES" b="1" dirty="0" err="1" smtClean="0">
                <a:ln w="3175">
                  <a:solidFill>
                    <a:schemeClr val="tx1"/>
                  </a:solidFill>
                </a:ln>
                <a:solidFill>
                  <a:schemeClr val="bg1"/>
                </a:solidFill>
              </a:rPr>
              <a:t>TSLint</a:t>
            </a:r>
            <a:r>
              <a:rPr lang="es-ES" b="1" dirty="0" smtClean="0">
                <a:ln w="3175">
                  <a:solidFill>
                    <a:schemeClr val="tx1"/>
                  </a:solidFill>
                </a:ln>
                <a:solidFill>
                  <a:schemeClr val="bg1"/>
                </a:solidFill>
              </a:rPr>
              <a:t>.</a:t>
            </a:r>
          </a:p>
          <a:p>
            <a:r>
              <a:rPr lang="es-ES" sz="2600" b="1" dirty="0" smtClean="0">
                <a:ln w="3175">
                  <a:solidFill>
                    <a:schemeClr val="tx1"/>
                  </a:solidFill>
                </a:ln>
                <a:solidFill>
                  <a:schemeClr val="bg1"/>
                </a:solidFill>
              </a:rPr>
              <a:t>README.md: </a:t>
            </a:r>
          </a:p>
          <a:p>
            <a:pPr lvl="1"/>
            <a:r>
              <a:rPr lang="es-ES" b="1" dirty="0" smtClean="0">
                <a:ln w="3175">
                  <a:solidFill>
                    <a:schemeClr val="tx1"/>
                  </a:solidFill>
                </a:ln>
                <a:solidFill>
                  <a:schemeClr val="bg1"/>
                </a:solidFill>
              </a:rPr>
              <a:t>Para comentar la configuración de nuestra aplicación, como por ejemplo como esta hecha, derechos o que componentes hemos utilizado.</a:t>
            </a:r>
          </a:p>
          <a:p>
            <a:r>
              <a:rPr lang="es-ES" sz="2600" b="1" dirty="0" err="1">
                <a:ln w="3175">
                  <a:solidFill>
                    <a:schemeClr val="tx1"/>
                  </a:solidFill>
                </a:ln>
                <a:solidFill>
                  <a:schemeClr val="bg1"/>
                </a:solidFill>
              </a:rPr>
              <a:t>p</a:t>
            </a:r>
            <a:r>
              <a:rPr lang="es-ES" sz="2600" b="1" dirty="0" err="1" smtClean="0">
                <a:ln w="3175">
                  <a:solidFill>
                    <a:schemeClr val="tx1"/>
                  </a:solidFill>
                </a:ln>
                <a:solidFill>
                  <a:schemeClr val="bg1"/>
                </a:solidFill>
              </a:rPr>
              <a:t>ackage.json</a:t>
            </a:r>
            <a:r>
              <a:rPr lang="es-ES" sz="2600" b="1" dirty="0" smtClean="0">
                <a:ln w="3175">
                  <a:solidFill>
                    <a:schemeClr val="tx1"/>
                  </a:solidFill>
                </a:ln>
                <a:solidFill>
                  <a:schemeClr val="bg1"/>
                </a:solidFill>
              </a:rPr>
              <a:t>:</a:t>
            </a:r>
          </a:p>
          <a:p>
            <a:pPr lvl="1"/>
            <a:r>
              <a:rPr lang="es-ES" b="1" dirty="0">
                <a:ln w="3175">
                  <a:solidFill>
                    <a:schemeClr val="tx1"/>
                  </a:solidFill>
                </a:ln>
                <a:solidFill>
                  <a:schemeClr val="bg1"/>
                </a:solidFill>
              </a:rPr>
              <a:t>Archivo de configuración de las dependencias que encontramos en </a:t>
            </a:r>
            <a:r>
              <a:rPr lang="es-ES" b="1" dirty="0" err="1">
                <a:ln w="3175">
                  <a:solidFill>
                    <a:schemeClr val="tx1"/>
                  </a:solidFill>
                </a:ln>
                <a:solidFill>
                  <a:schemeClr val="bg1"/>
                </a:solidFill>
              </a:rPr>
              <a:t>node_modules</a:t>
            </a:r>
            <a:r>
              <a:rPr lang="es-ES" b="1" dirty="0" smtClean="0">
                <a:ln w="3175">
                  <a:solidFill>
                    <a:schemeClr val="tx1"/>
                  </a:solidFill>
                </a:ln>
                <a:solidFill>
                  <a:schemeClr val="bg1"/>
                </a:solidFill>
              </a:rPr>
              <a:t>.</a:t>
            </a:r>
          </a:p>
          <a:p>
            <a:r>
              <a:rPr lang="es-ES" sz="2600" b="1" dirty="0" err="1">
                <a:ln w="3175">
                  <a:solidFill>
                    <a:schemeClr val="tx1"/>
                  </a:solidFill>
                </a:ln>
                <a:solidFill>
                  <a:schemeClr val="bg1"/>
                </a:solidFill>
              </a:rPr>
              <a:t>p</a:t>
            </a:r>
            <a:r>
              <a:rPr lang="es-ES" sz="2600" b="1" dirty="0" err="1" smtClean="0">
                <a:ln w="3175">
                  <a:solidFill>
                    <a:schemeClr val="tx1"/>
                  </a:solidFill>
                </a:ln>
                <a:solidFill>
                  <a:schemeClr val="bg1"/>
                </a:solidFill>
              </a:rPr>
              <a:t>ackage-lock.json</a:t>
            </a:r>
            <a:r>
              <a:rPr lang="es-ES" b="1" dirty="0" smtClean="0">
                <a:ln w="3175">
                  <a:solidFill>
                    <a:schemeClr val="tx1"/>
                  </a:solidFill>
                </a:ln>
                <a:solidFill>
                  <a:schemeClr val="bg1"/>
                </a:solidFill>
              </a:rPr>
              <a:t>:</a:t>
            </a:r>
          </a:p>
          <a:p>
            <a:pPr lvl="1"/>
            <a:r>
              <a:rPr lang="es-ES" b="1" dirty="0" smtClean="0">
                <a:ln w="3175">
                  <a:solidFill>
                    <a:schemeClr val="tx1"/>
                  </a:solidFill>
                </a:ln>
                <a:solidFill>
                  <a:schemeClr val="bg1"/>
                </a:solidFill>
              </a:rPr>
              <a:t>Contiene información de las versiones de todos los paquetes instalados en </a:t>
            </a:r>
            <a:r>
              <a:rPr lang="es-ES" b="1" dirty="0" err="1" smtClean="0">
                <a:ln w="3175">
                  <a:solidFill>
                    <a:schemeClr val="tx1"/>
                  </a:solidFill>
                </a:ln>
                <a:solidFill>
                  <a:schemeClr val="bg1"/>
                </a:solidFill>
              </a:rPr>
              <a:t>node_modules</a:t>
            </a:r>
            <a:r>
              <a:rPr lang="es-ES" b="1" dirty="0" smtClean="0">
                <a:ln w="3175">
                  <a:solidFill>
                    <a:schemeClr val="tx1"/>
                  </a:solidFill>
                </a:ln>
                <a:solidFill>
                  <a:schemeClr val="bg1"/>
                </a:solidFill>
              </a:rPr>
              <a:t>.</a:t>
            </a:r>
            <a:endParaRPr lang="es-ES" b="1" dirty="0">
              <a:ln w="3175">
                <a:solidFill>
                  <a:schemeClr val="tx1"/>
                </a:solidFill>
              </a:ln>
              <a:solidFill>
                <a:schemeClr val="bg1"/>
              </a:solidFill>
            </a:endParaRPr>
          </a:p>
          <a:p>
            <a:endParaRPr lang="es-ES" b="1" dirty="0">
              <a:ln w="3175">
                <a:solidFill>
                  <a:schemeClr val="tx1"/>
                </a:solidFill>
              </a:ln>
              <a:solidFill>
                <a:schemeClr val="bg1"/>
              </a:solidFill>
            </a:endParaRPr>
          </a:p>
          <a:p>
            <a:endParaRPr lang="es-ES" b="1" dirty="0">
              <a:ln w="3175">
                <a:solidFill>
                  <a:schemeClr val="tx1"/>
                </a:solidFill>
              </a:ln>
              <a:solidFill>
                <a:schemeClr val="bg1"/>
              </a:solidFill>
            </a:endParaRPr>
          </a:p>
        </p:txBody>
      </p:sp>
    </p:spTree>
    <p:extLst>
      <p:ext uri="{BB962C8B-B14F-4D97-AF65-F5344CB8AC3E}">
        <p14:creationId xmlns:p14="http://schemas.microsoft.com/office/powerpoint/2010/main" val="3010537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Entendiendo la estructura</a:t>
            </a:r>
            <a:endParaRPr lang="es-ES" dirty="0"/>
          </a:p>
        </p:txBody>
      </p:sp>
      <p:sp>
        <p:nvSpPr>
          <p:cNvPr id="3" name="Marcador de contenido 2"/>
          <p:cNvSpPr>
            <a:spLocks noGrp="1"/>
          </p:cNvSpPr>
          <p:nvPr>
            <p:ph idx="1"/>
          </p:nvPr>
        </p:nvSpPr>
        <p:spPr/>
        <p:txBody>
          <a:bodyPr>
            <a:noAutofit/>
          </a:bodyPr>
          <a:lstStyle/>
          <a:p>
            <a:pPr>
              <a:lnSpc>
                <a:spcPct val="100000"/>
              </a:lnSpc>
            </a:pPr>
            <a:r>
              <a:rPr lang="es-ES" sz="2400" b="1" dirty="0" smtClean="0">
                <a:ln w="3175">
                  <a:solidFill>
                    <a:schemeClr val="tx1"/>
                  </a:solidFill>
                </a:ln>
                <a:solidFill>
                  <a:schemeClr val="bg1"/>
                </a:solidFill>
              </a:rPr>
              <a:t>La carpeta e2e: </a:t>
            </a:r>
          </a:p>
          <a:p>
            <a:pPr lvl="1">
              <a:lnSpc>
                <a:spcPct val="100000"/>
              </a:lnSpc>
            </a:pPr>
            <a:r>
              <a:rPr lang="es-ES" sz="2200" b="1" dirty="0" smtClean="0">
                <a:ln w="3175">
                  <a:solidFill>
                    <a:schemeClr val="tx1"/>
                  </a:solidFill>
                </a:ln>
                <a:solidFill>
                  <a:schemeClr val="bg1"/>
                </a:solidFill>
              </a:rPr>
              <a:t>contiene </a:t>
            </a:r>
            <a:r>
              <a:rPr lang="es-ES" sz="2200" b="1" dirty="0">
                <a:ln w="3175">
                  <a:solidFill>
                    <a:schemeClr val="tx1"/>
                  </a:solidFill>
                </a:ln>
                <a:solidFill>
                  <a:schemeClr val="bg1"/>
                </a:solidFill>
              </a:rPr>
              <a:t>todo </a:t>
            </a:r>
            <a:r>
              <a:rPr lang="es-ES" sz="2200" b="1" dirty="0" smtClean="0">
                <a:ln w="3175">
                  <a:solidFill>
                    <a:schemeClr val="tx1"/>
                  </a:solidFill>
                </a:ln>
                <a:solidFill>
                  <a:schemeClr val="bg1"/>
                </a:solidFill>
              </a:rPr>
              <a:t>los ficheros relacionados </a:t>
            </a:r>
            <a:r>
              <a:rPr lang="es-ES" sz="2200" b="1" dirty="0">
                <a:ln w="3175">
                  <a:solidFill>
                    <a:schemeClr val="tx1"/>
                  </a:solidFill>
                </a:ln>
                <a:solidFill>
                  <a:schemeClr val="bg1"/>
                </a:solidFill>
              </a:rPr>
              <a:t>con </a:t>
            </a:r>
            <a:r>
              <a:rPr lang="es-ES" sz="2200" b="1" dirty="0" smtClean="0">
                <a:ln w="3175">
                  <a:solidFill>
                    <a:schemeClr val="tx1"/>
                  </a:solidFill>
                </a:ln>
                <a:solidFill>
                  <a:schemeClr val="bg1"/>
                </a:solidFill>
              </a:rPr>
              <a:t>el </a:t>
            </a:r>
            <a:r>
              <a:rPr lang="es-ES" sz="2200" b="1" dirty="0" err="1">
                <a:ln w="3175">
                  <a:solidFill>
                    <a:schemeClr val="tx1"/>
                  </a:solidFill>
                </a:ln>
                <a:solidFill>
                  <a:schemeClr val="bg1"/>
                </a:solidFill>
              </a:rPr>
              <a:t>testing</a:t>
            </a:r>
            <a:r>
              <a:rPr lang="es-ES" sz="2200" b="1" dirty="0">
                <a:ln w="3175">
                  <a:solidFill>
                    <a:schemeClr val="tx1"/>
                  </a:solidFill>
                </a:ln>
                <a:solidFill>
                  <a:schemeClr val="bg1"/>
                </a:solidFill>
              </a:rPr>
              <a:t> de nuestra aplicación</a:t>
            </a:r>
            <a:r>
              <a:rPr lang="es-ES" sz="2200" b="1" dirty="0" smtClean="0">
                <a:ln w="3175">
                  <a:solidFill>
                    <a:schemeClr val="tx1"/>
                  </a:solidFill>
                </a:ln>
                <a:solidFill>
                  <a:schemeClr val="bg1"/>
                </a:solidFill>
              </a:rPr>
              <a:t>.</a:t>
            </a:r>
            <a:endParaRPr lang="es-ES" sz="2200" b="1" dirty="0">
              <a:ln w="3175">
                <a:solidFill>
                  <a:schemeClr val="tx1"/>
                </a:solidFill>
              </a:ln>
              <a:solidFill>
                <a:schemeClr val="bg1"/>
              </a:solidFill>
            </a:endParaRPr>
          </a:p>
          <a:p>
            <a:pPr>
              <a:lnSpc>
                <a:spcPct val="100000"/>
              </a:lnSpc>
            </a:pPr>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editorconfig</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00000"/>
              </a:lnSpc>
            </a:pPr>
            <a:r>
              <a:rPr lang="es-ES" sz="2200" b="1" dirty="0" smtClean="0">
                <a:ln w="3175">
                  <a:solidFill>
                    <a:schemeClr val="tx1"/>
                  </a:solidFill>
                </a:ln>
                <a:solidFill>
                  <a:schemeClr val="bg1"/>
                </a:solidFill>
              </a:rPr>
              <a:t>Archivo </a:t>
            </a:r>
            <a:r>
              <a:rPr lang="es-ES" sz="2200" b="1" dirty="0">
                <a:ln w="3175">
                  <a:solidFill>
                    <a:schemeClr val="tx1"/>
                  </a:solidFill>
                </a:ln>
                <a:solidFill>
                  <a:schemeClr val="bg1"/>
                </a:solidFill>
              </a:rPr>
              <a:t>de configuración por si trabajamos con varios editores de </a:t>
            </a:r>
            <a:r>
              <a:rPr lang="es-ES" sz="2200" b="1" dirty="0" smtClean="0">
                <a:ln w="3175">
                  <a:solidFill>
                    <a:schemeClr val="tx1"/>
                  </a:solidFill>
                </a:ln>
                <a:solidFill>
                  <a:schemeClr val="bg1"/>
                </a:solidFill>
              </a:rPr>
              <a:t>texto.</a:t>
            </a:r>
          </a:p>
          <a:p>
            <a:pPr>
              <a:lnSpc>
                <a:spcPct val="100000"/>
              </a:lnSpc>
            </a:pPr>
            <a:r>
              <a:rPr lang="es-ES" sz="2400" b="1" dirty="0" smtClean="0">
                <a:ln w="3175">
                  <a:solidFill>
                    <a:schemeClr val="tx1"/>
                  </a:solidFill>
                </a:ln>
                <a:solidFill>
                  <a:schemeClr val="bg1"/>
                </a:solidFill>
              </a:rPr>
              <a:t>.</a:t>
            </a:r>
            <a:r>
              <a:rPr lang="es-ES" sz="2400" b="1" dirty="0" err="1" smtClean="0">
                <a:ln w="3175">
                  <a:solidFill>
                    <a:schemeClr val="tx1"/>
                  </a:solidFill>
                </a:ln>
                <a:solidFill>
                  <a:schemeClr val="bg1"/>
                </a:solidFill>
              </a:rPr>
              <a:t>gitignore</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00000"/>
              </a:lnSpc>
            </a:pPr>
            <a:r>
              <a:rPr lang="es-ES" sz="2200" b="1" dirty="0" smtClean="0">
                <a:ln w="3175">
                  <a:solidFill>
                    <a:schemeClr val="tx1"/>
                  </a:solidFill>
                </a:ln>
                <a:solidFill>
                  <a:schemeClr val="bg1"/>
                </a:solidFill>
              </a:rPr>
              <a:t>No </a:t>
            </a:r>
            <a:r>
              <a:rPr lang="es-ES" sz="2200" b="1" dirty="0">
                <a:ln w="3175">
                  <a:solidFill>
                    <a:schemeClr val="tx1"/>
                  </a:solidFill>
                </a:ln>
                <a:solidFill>
                  <a:schemeClr val="bg1"/>
                </a:solidFill>
              </a:rPr>
              <a:t>esta relacionado con Angular, </a:t>
            </a:r>
            <a:r>
              <a:rPr lang="es-ES" sz="2200" b="1" dirty="0" smtClean="0">
                <a:ln w="3175">
                  <a:solidFill>
                    <a:schemeClr val="tx1"/>
                  </a:solidFill>
                </a:ln>
                <a:solidFill>
                  <a:schemeClr val="bg1"/>
                </a:solidFill>
              </a:rPr>
              <a:t>sino con </a:t>
            </a:r>
            <a:r>
              <a:rPr lang="es-ES" sz="2200" b="1" dirty="0">
                <a:ln w="3175">
                  <a:solidFill>
                    <a:schemeClr val="tx1"/>
                  </a:solidFill>
                </a:ln>
                <a:solidFill>
                  <a:schemeClr val="bg1"/>
                </a:solidFill>
              </a:rPr>
              <a:t>la configuración de nuestro código y la aplicación </a:t>
            </a:r>
            <a:r>
              <a:rPr lang="es-ES" sz="2200" b="1" dirty="0" err="1">
                <a:ln w="3175">
                  <a:solidFill>
                    <a:schemeClr val="tx1"/>
                  </a:solidFill>
                </a:ln>
                <a:solidFill>
                  <a:schemeClr val="bg1"/>
                </a:solidFill>
              </a:rPr>
              <a:t>Git</a:t>
            </a:r>
            <a:r>
              <a:rPr lang="es-ES" sz="2200" b="1" dirty="0">
                <a:ln w="3175">
                  <a:solidFill>
                    <a:schemeClr val="tx1"/>
                  </a:solidFill>
                </a:ln>
                <a:solidFill>
                  <a:schemeClr val="bg1"/>
                </a:solidFill>
              </a:rPr>
              <a:t>.</a:t>
            </a:r>
          </a:p>
          <a:p>
            <a:pPr lvl="1">
              <a:lnSpc>
                <a:spcPct val="100000"/>
              </a:lnSpc>
            </a:pPr>
            <a:r>
              <a:rPr lang="es-ES" sz="2200" b="1" dirty="0" smtClean="0">
                <a:ln w="3175">
                  <a:solidFill>
                    <a:schemeClr val="tx1"/>
                  </a:solidFill>
                </a:ln>
                <a:solidFill>
                  <a:schemeClr val="bg1"/>
                </a:solidFill>
              </a:rPr>
              <a:t>En el se definen que </a:t>
            </a:r>
            <a:r>
              <a:rPr lang="es-ES" sz="2200" b="1" dirty="0">
                <a:ln w="3175">
                  <a:solidFill>
                    <a:schemeClr val="tx1"/>
                  </a:solidFill>
                </a:ln>
                <a:solidFill>
                  <a:schemeClr val="bg1"/>
                </a:solidFill>
              </a:rPr>
              <a:t>archivos o carpetas queremos que </a:t>
            </a:r>
            <a:r>
              <a:rPr lang="es-ES" sz="2200" b="1" dirty="0" err="1" smtClean="0">
                <a:ln w="3175">
                  <a:solidFill>
                    <a:schemeClr val="tx1"/>
                  </a:solidFill>
                </a:ln>
                <a:solidFill>
                  <a:schemeClr val="bg1"/>
                </a:solidFill>
              </a:rPr>
              <a:t>Git</a:t>
            </a:r>
            <a:r>
              <a:rPr lang="es-ES" sz="2200" b="1" dirty="0" smtClean="0">
                <a:ln w="3175">
                  <a:solidFill>
                    <a:schemeClr val="tx1"/>
                  </a:solidFill>
                </a:ln>
                <a:solidFill>
                  <a:schemeClr val="bg1"/>
                </a:solidFill>
              </a:rPr>
              <a:t> ignore</a:t>
            </a:r>
            <a:r>
              <a:rPr lang="es-ES" sz="2200" b="1" dirty="0">
                <a:ln w="3175">
                  <a:solidFill>
                    <a:schemeClr val="tx1"/>
                  </a:solidFill>
                </a:ln>
                <a:solidFill>
                  <a:schemeClr val="bg1"/>
                </a:solidFill>
              </a:rPr>
              <a:t>, </a:t>
            </a:r>
            <a:r>
              <a:rPr lang="es-ES" sz="2200" b="1" dirty="0" smtClean="0">
                <a:ln w="3175">
                  <a:solidFill>
                    <a:schemeClr val="tx1"/>
                  </a:solidFill>
                </a:ln>
                <a:solidFill>
                  <a:schemeClr val="bg1"/>
                </a:solidFill>
              </a:rPr>
              <a:t>como por </a:t>
            </a:r>
            <a:r>
              <a:rPr lang="es-ES" sz="2200" b="1" dirty="0">
                <a:ln w="3175">
                  <a:solidFill>
                    <a:schemeClr val="tx1"/>
                  </a:solidFill>
                </a:ln>
                <a:solidFill>
                  <a:schemeClr val="bg1"/>
                </a:solidFill>
              </a:rPr>
              <a:t>ejemplo /</a:t>
            </a:r>
            <a:r>
              <a:rPr lang="es-ES" sz="2200" b="1" dirty="0" err="1" smtClean="0">
                <a:ln w="3175">
                  <a:solidFill>
                    <a:schemeClr val="tx1"/>
                  </a:solidFill>
                </a:ln>
                <a:solidFill>
                  <a:schemeClr val="bg1"/>
                </a:solidFill>
              </a:rPr>
              <a:t>node_modules</a:t>
            </a:r>
            <a:endParaRPr lang="es-ES" sz="2200" b="1" dirty="0" smtClean="0">
              <a:ln w="3175">
                <a:solidFill>
                  <a:schemeClr val="tx1"/>
                </a:solidFill>
              </a:ln>
              <a:solidFill>
                <a:schemeClr val="bg1"/>
              </a:solidFill>
            </a:endParaRPr>
          </a:p>
          <a:p>
            <a:pPr>
              <a:lnSpc>
                <a:spcPct val="100000"/>
              </a:lnSpc>
            </a:pPr>
            <a:r>
              <a:rPr lang="es-ES" sz="2400" b="1" dirty="0" err="1" smtClean="0">
                <a:ln w="3175">
                  <a:solidFill>
                    <a:schemeClr val="tx1"/>
                  </a:solidFill>
                </a:ln>
                <a:solidFill>
                  <a:schemeClr val="bg1"/>
                </a:solidFill>
              </a:rPr>
              <a:t>angular.json</a:t>
            </a:r>
            <a:r>
              <a:rPr lang="es-ES" sz="2400" b="1" dirty="0" smtClean="0">
                <a:ln w="3175">
                  <a:solidFill>
                    <a:schemeClr val="tx1"/>
                  </a:solidFill>
                </a:ln>
                <a:solidFill>
                  <a:schemeClr val="bg1"/>
                </a:solidFill>
              </a:rPr>
              <a:t>:</a:t>
            </a:r>
          </a:p>
          <a:p>
            <a:pPr lvl="1">
              <a:lnSpc>
                <a:spcPct val="100000"/>
              </a:lnSpc>
            </a:pPr>
            <a:r>
              <a:rPr lang="es-ES" sz="2200" b="1" dirty="0" smtClean="0">
                <a:ln w="3175">
                  <a:solidFill>
                    <a:schemeClr val="tx1"/>
                  </a:solidFill>
                </a:ln>
                <a:solidFill>
                  <a:schemeClr val="bg1"/>
                </a:solidFill>
              </a:rPr>
              <a:t>Configuración de Angular CLI y las distintas herramientas que este usa.</a:t>
            </a:r>
            <a:endParaRPr lang="es-ES" sz="2200" b="1" dirty="0">
              <a:ln w="3175">
                <a:solidFill>
                  <a:schemeClr val="tx1"/>
                </a:solidFill>
              </a:ln>
              <a:solidFill>
                <a:schemeClr val="bg1"/>
              </a:solidFill>
            </a:endParaRPr>
          </a:p>
        </p:txBody>
      </p:sp>
    </p:spTree>
    <p:extLst>
      <p:ext uri="{BB962C8B-B14F-4D97-AF65-F5344CB8AC3E}">
        <p14:creationId xmlns:p14="http://schemas.microsoft.com/office/powerpoint/2010/main" val="2019585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Entendiendo la estructura</a:t>
            </a:r>
            <a:endParaRPr lang="es-ES" dirty="0"/>
          </a:p>
        </p:txBody>
      </p:sp>
      <p:sp>
        <p:nvSpPr>
          <p:cNvPr id="3" name="Marcador de contenido 2"/>
          <p:cNvSpPr>
            <a:spLocks noGrp="1"/>
          </p:cNvSpPr>
          <p:nvPr>
            <p:ph idx="1"/>
          </p:nvPr>
        </p:nvSpPr>
        <p:spPr/>
        <p:txBody>
          <a:bodyPr>
            <a:normAutofit fontScale="92500" lnSpcReduction="20000"/>
          </a:bodyPr>
          <a:lstStyle/>
          <a:p>
            <a:pPr marL="0" indent="0">
              <a:lnSpc>
                <a:spcPct val="100000"/>
              </a:lnSpc>
              <a:buNone/>
            </a:pPr>
            <a:r>
              <a:rPr lang="es-ES" sz="2600" b="1" dirty="0">
                <a:ln w="3175">
                  <a:solidFill>
                    <a:schemeClr val="tx1"/>
                  </a:solidFill>
                </a:ln>
                <a:solidFill>
                  <a:schemeClr val="bg1"/>
                </a:solidFill>
              </a:rPr>
              <a:t>Ahora vamos a abrir </a:t>
            </a:r>
            <a:r>
              <a:rPr lang="es-ES" sz="2600" b="1" dirty="0" smtClean="0">
                <a:ln w="3175">
                  <a:solidFill>
                    <a:schemeClr val="tx1"/>
                  </a:solidFill>
                </a:ln>
                <a:solidFill>
                  <a:schemeClr val="bg1"/>
                </a:solidFill>
              </a:rPr>
              <a:t>la </a:t>
            </a:r>
            <a:r>
              <a:rPr lang="es-ES" sz="2600" b="1" dirty="0">
                <a:ln w="3175">
                  <a:solidFill>
                    <a:schemeClr val="tx1"/>
                  </a:solidFill>
                </a:ln>
                <a:solidFill>
                  <a:schemeClr val="bg1"/>
                </a:solidFill>
              </a:rPr>
              <a:t>carpeta </a:t>
            </a:r>
            <a:r>
              <a:rPr lang="es-ES" sz="2600" b="1" dirty="0" smtClean="0">
                <a:ln w="3175">
                  <a:solidFill>
                    <a:schemeClr val="tx1"/>
                  </a:solidFill>
                </a:ln>
                <a:solidFill>
                  <a:schemeClr val="bg1"/>
                </a:solidFill>
              </a:rPr>
              <a:t>/</a:t>
            </a:r>
            <a:r>
              <a:rPr lang="es-ES" sz="2600" b="1" dirty="0" err="1" smtClean="0">
                <a:ln w="3175">
                  <a:solidFill>
                    <a:schemeClr val="tx1"/>
                  </a:solidFill>
                </a:ln>
                <a:solidFill>
                  <a:schemeClr val="bg1"/>
                </a:solidFill>
              </a:rPr>
              <a:t>src</a:t>
            </a:r>
            <a:r>
              <a:rPr lang="es-ES" sz="2600" b="1" dirty="0" smtClean="0">
                <a:ln w="3175">
                  <a:solidFill>
                    <a:schemeClr val="tx1"/>
                  </a:solidFill>
                </a:ln>
                <a:solidFill>
                  <a:schemeClr val="bg1"/>
                </a:solidFill>
              </a:rPr>
              <a:t> </a:t>
            </a:r>
            <a:r>
              <a:rPr lang="es-ES" sz="2600" b="1" dirty="0">
                <a:ln w="3175">
                  <a:solidFill>
                    <a:schemeClr val="tx1"/>
                  </a:solidFill>
                </a:ln>
                <a:solidFill>
                  <a:schemeClr val="bg1"/>
                </a:solidFill>
              </a:rPr>
              <a:t>de nuestra aplicación y </a:t>
            </a:r>
            <a:r>
              <a:rPr lang="es-ES" sz="2600" b="1" dirty="0" smtClean="0">
                <a:ln w="3175">
                  <a:solidFill>
                    <a:schemeClr val="tx1"/>
                  </a:solidFill>
                </a:ln>
                <a:solidFill>
                  <a:schemeClr val="bg1"/>
                </a:solidFill>
              </a:rPr>
              <a:t>ver su contenido:</a:t>
            </a:r>
            <a:endParaRPr lang="es-ES" sz="2600" b="1" dirty="0">
              <a:ln w="3175">
                <a:solidFill>
                  <a:schemeClr val="tx1"/>
                </a:solidFill>
              </a:ln>
              <a:solidFill>
                <a:schemeClr val="bg1"/>
              </a:solidFill>
            </a:endParaRPr>
          </a:p>
          <a:p>
            <a:pPr>
              <a:lnSpc>
                <a:spcPct val="100000"/>
              </a:lnSpc>
            </a:pPr>
            <a:r>
              <a:rPr lang="es-ES" sz="2600" b="1" dirty="0" err="1" smtClean="0">
                <a:ln w="3175">
                  <a:solidFill>
                    <a:schemeClr val="tx1"/>
                  </a:solidFill>
                </a:ln>
                <a:solidFill>
                  <a:schemeClr val="bg1"/>
                </a:solidFill>
              </a:rPr>
              <a:t>tslint.json</a:t>
            </a:r>
            <a:r>
              <a:rPr lang="es-ES" sz="2600" b="1" dirty="0" smtClean="0">
                <a:ln w="3175">
                  <a:solidFill>
                    <a:schemeClr val="tx1"/>
                  </a:solidFill>
                </a:ln>
                <a:solidFill>
                  <a:schemeClr val="bg1"/>
                </a:solidFill>
              </a:rPr>
              <a:t>, </a:t>
            </a:r>
            <a:r>
              <a:rPr lang="es-ES" sz="2600" b="1" dirty="0" err="1">
                <a:ln w="3175">
                  <a:solidFill>
                    <a:schemeClr val="tx1"/>
                  </a:solidFill>
                </a:ln>
                <a:solidFill>
                  <a:schemeClr val="bg1"/>
                </a:solidFill>
              </a:rPr>
              <a:t>tsconfig.spec.json</a:t>
            </a:r>
            <a:r>
              <a:rPr lang="es-ES" sz="2600" b="1" dirty="0">
                <a:ln w="3175">
                  <a:solidFill>
                    <a:schemeClr val="tx1"/>
                  </a:solidFill>
                </a:ln>
                <a:solidFill>
                  <a:schemeClr val="bg1"/>
                </a:solidFill>
              </a:rPr>
              <a:t> y </a:t>
            </a:r>
            <a:r>
              <a:rPr lang="es-ES" sz="2600" b="1" dirty="0" err="1">
                <a:ln w="3175">
                  <a:solidFill>
                    <a:schemeClr val="tx1"/>
                  </a:solidFill>
                </a:ln>
                <a:solidFill>
                  <a:schemeClr val="bg1"/>
                </a:solidFill>
              </a:rPr>
              <a:t>tsconfig.app.json</a:t>
            </a:r>
            <a:r>
              <a:rPr lang="es-ES" sz="2600" b="1" dirty="0">
                <a:ln w="3175">
                  <a:solidFill>
                    <a:schemeClr val="tx1"/>
                  </a:solidFill>
                </a:ln>
                <a:solidFill>
                  <a:schemeClr val="bg1"/>
                </a:solidFill>
              </a:rPr>
              <a:t>: </a:t>
            </a:r>
            <a:endParaRPr lang="es-ES" sz="2600" b="1" dirty="0" smtClean="0">
              <a:ln w="3175">
                <a:solidFill>
                  <a:schemeClr val="tx1"/>
                </a:solidFill>
              </a:ln>
              <a:solidFill>
                <a:schemeClr val="bg1"/>
              </a:solidFill>
            </a:endParaRPr>
          </a:p>
          <a:p>
            <a:pPr lvl="1">
              <a:lnSpc>
                <a:spcPct val="100000"/>
              </a:lnSpc>
            </a:pPr>
            <a:r>
              <a:rPr lang="es-ES" b="1" dirty="0" smtClean="0">
                <a:ln w="3175">
                  <a:solidFill>
                    <a:schemeClr val="tx1"/>
                  </a:solidFill>
                </a:ln>
                <a:solidFill>
                  <a:schemeClr val="bg1"/>
                </a:solidFill>
              </a:rPr>
              <a:t>De </a:t>
            </a:r>
            <a:r>
              <a:rPr lang="es-ES" b="1" dirty="0">
                <a:ln w="3175">
                  <a:solidFill>
                    <a:schemeClr val="tx1"/>
                  </a:solidFill>
                </a:ln>
                <a:solidFill>
                  <a:schemeClr val="bg1"/>
                </a:solidFill>
              </a:rPr>
              <a:t>nuevo estos archivos son archivos de configuración de </a:t>
            </a:r>
            <a:r>
              <a:rPr lang="es-ES" b="1" dirty="0" err="1">
                <a:ln w="3175">
                  <a:solidFill>
                    <a:schemeClr val="tx1"/>
                  </a:solidFill>
                </a:ln>
                <a:solidFill>
                  <a:schemeClr val="bg1"/>
                </a:solidFill>
              </a:rPr>
              <a:t>typescript</a:t>
            </a:r>
            <a:r>
              <a:rPr lang="es-ES" b="1" dirty="0">
                <a:ln w="3175">
                  <a:solidFill>
                    <a:schemeClr val="tx1"/>
                  </a:solidFill>
                </a:ln>
                <a:solidFill>
                  <a:schemeClr val="bg1"/>
                </a:solidFill>
              </a:rPr>
              <a:t>.</a:t>
            </a:r>
          </a:p>
          <a:p>
            <a:pPr lvl="1">
              <a:lnSpc>
                <a:spcPct val="100000"/>
              </a:lnSpc>
            </a:pPr>
            <a:r>
              <a:rPr lang="es-ES" b="1" dirty="0" smtClean="0">
                <a:ln w="3175">
                  <a:solidFill>
                    <a:schemeClr val="tx1"/>
                  </a:solidFill>
                </a:ln>
                <a:solidFill>
                  <a:schemeClr val="bg1"/>
                </a:solidFill>
              </a:rPr>
              <a:t>Estos archivos en /</a:t>
            </a:r>
            <a:r>
              <a:rPr lang="es-ES" b="1" dirty="0" err="1" smtClean="0">
                <a:ln w="3175">
                  <a:solidFill>
                    <a:schemeClr val="tx1"/>
                  </a:solidFill>
                </a:ln>
                <a:solidFill>
                  <a:schemeClr val="bg1"/>
                </a:solidFill>
              </a:rPr>
              <a:t>src</a:t>
            </a:r>
            <a:r>
              <a:rPr lang="es-ES" b="1" dirty="0" smtClean="0">
                <a:ln w="3175">
                  <a:solidFill>
                    <a:schemeClr val="tx1"/>
                  </a:solidFill>
                </a:ln>
                <a:solidFill>
                  <a:schemeClr val="bg1"/>
                </a:solidFill>
              </a:rPr>
              <a:t> sirven </a:t>
            </a:r>
            <a:r>
              <a:rPr lang="es-ES" b="1" dirty="0">
                <a:ln w="3175">
                  <a:solidFill>
                    <a:schemeClr val="tx1"/>
                  </a:solidFill>
                </a:ln>
                <a:solidFill>
                  <a:schemeClr val="bg1"/>
                </a:solidFill>
              </a:rPr>
              <a:t>para que podamos desarrollar y cambiar nuestra aplicación con </a:t>
            </a:r>
            <a:r>
              <a:rPr lang="es-ES" b="1" dirty="0" err="1" smtClean="0">
                <a:ln w="3175">
                  <a:solidFill>
                    <a:schemeClr val="tx1"/>
                  </a:solidFill>
                </a:ln>
                <a:solidFill>
                  <a:schemeClr val="bg1"/>
                </a:solidFill>
              </a:rPr>
              <a:t>TypeScript</a:t>
            </a:r>
            <a:r>
              <a:rPr lang="es-ES" b="1" dirty="0">
                <a:ln w="3175">
                  <a:solidFill>
                    <a:schemeClr val="tx1"/>
                  </a:solidFill>
                </a:ln>
                <a:solidFill>
                  <a:schemeClr val="bg1"/>
                </a:solidFill>
              </a:rPr>
              <a:t>.</a:t>
            </a:r>
            <a:r>
              <a:rPr lang="es-ES" b="1" dirty="0" smtClean="0">
                <a:ln w="3175">
                  <a:solidFill>
                    <a:schemeClr val="tx1"/>
                  </a:solidFill>
                </a:ln>
                <a:solidFill>
                  <a:schemeClr val="bg1"/>
                </a:solidFill>
              </a:rPr>
              <a:t> Los </a:t>
            </a:r>
            <a:r>
              <a:rPr lang="es-ES" b="1" dirty="0">
                <a:ln w="3175">
                  <a:solidFill>
                    <a:schemeClr val="tx1"/>
                  </a:solidFill>
                </a:ln>
                <a:solidFill>
                  <a:schemeClr val="bg1"/>
                </a:solidFill>
              </a:rPr>
              <a:t>de fuera sirven para </a:t>
            </a:r>
            <a:r>
              <a:rPr lang="es-ES" b="1" dirty="0" smtClean="0">
                <a:ln w="3175">
                  <a:solidFill>
                    <a:schemeClr val="tx1"/>
                  </a:solidFill>
                </a:ln>
                <a:solidFill>
                  <a:schemeClr val="bg1"/>
                </a:solidFill>
              </a:rPr>
              <a:t>la configuración de </a:t>
            </a:r>
            <a:r>
              <a:rPr lang="es-ES" b="1" dirty="0">
                <a:ln w="3175">
                  <a:solidFill>
                    <a:schemeClr val="tx1"/>
                  </a:solidFill>
                </a:ln>
                <a:solidFill>
                  <a:schemeClr val="bg1"/>
                </a:solidFill>
              </a:rPr>
              <a:t>Angular y que la aplicación funcione</a:t>
            </a:r>
            <a:r>
              <a:rPr lang="es-ES" b="1" dirty="0" smtClean="0">
                <a:ln w="3175">
                  <a:solidFill>
                    <a:schemeClr val="tx1"/>
                  </a:solidFill>
                </a:ln>
                <a:solidFill>
                  <a:schemeClr val="bg1"/>
                </a:solidFill>
              </a:rPr>
              <a:t>.</a:t>
            </a:r>
          </a:p>
          <a:p>
            <a:pPr>
              <a:lnSpc>
                <a:spcPct val="100000"/>
              </a:lnSpc>
            </a:pPr>
            <a:r>
              <a:rPr lang="es-ES" sz="2600" b="1" dirty="0" err="1" smtClean="0">
                <a:ln w="3175">
                  <a:solidFill>
                    <a:schemeClr val="tx1"/>
                  </a:solidFill>
                </a:ln>
                <a:solidFill>
                  <a:schemeClr val="bg1"/>
                </a:solidFill>
              </a:rPr>
              <a:t>test.ts</a:t>
            </a:r>
            <a:r>
              <a:rPr lang="es-ES" sz="2600" b="1" dirty="0" smtClean="0">
                <a:ln w="3175">
                  <a:solidFill>
                    <a:schemeClr val="tx1"/>
                  </a:solidFill>
                </a:ln>
                <a:solidFill>
                  <a:schemeClr val="bg1"/>
                </a:solidFill>
              </a:rPr>
              <a:t>:</a:t>
            </a:r>
          </a:p>
          <a:p>
            <a:pPr lvl="1">
              <a:lnSpc>
                <a:spcPct val="100000"/>
              </a:lnSpc>
            </a:pPr>
            <a:r>
              <a:rPr lang="es-ES" b="1" dirty="0" smtClean="0">
                <a:ln w="3175">
                  <a:solidFill>
                    <a:schemeClr val="tx1"/>
                  </a:solidFill>
                </a:ln>
                <a:solidFill>
                  <a:schemeClr val="bg1"/>
                </a:solidFill>
              </a:rPr>
              <a:t>Archivo </a:t>
            </a:r>
            <a:r>
              <a:rPr lang="es-ES" b="1" dirty="0">
                <a:ln w="3175">
                  <a:solidFill>
                    <a:schemeClr val="tx1"/>
                  </a:solidFill>
                </a:ln>
                <a:solidFill>
                  <a:schemeClr val="bg1"/>
                </a:solidFill>
              </a:rPr>
              <a:t>de configuración para testear nuestra aplicación.</a:t>
            </a:r>
          </a:p>
          <a:p>
            <a:pPr>
              <a:lnSpc>
                <a:spcPct val="100000"/>
              </a:lnSpc>
            </a:pPr>
            <a:r>
              <a:rPr lang="es-ES" sz="2600" b="1" dirty="0">
                <a:ln w="3175">
                  <a:solidFill>
                    <a:schemeClr val="tx1"/>
                  </a:solidFill>
                </a:ln>
                <a:solidFill>
                  <a:schemeClr val="bg1"/>
                </a:solidFill>
              </a:rPr>
              <a:t>i</a:t>
            </a:r>
            <a:r>
              <a:rPr lang="es-ES" sz="2600" b="1" dirty="0" smtClean="0">
                <a:ln w="3175">
                  <a:solidFill>
                    <a:schemeClr val="tx1"/>
                  </a:solidFill>
                </a:ln>
                <a:solidFill>
                  <a:schemeClr val="bg1"/>
                </a:solidFill>
              </a:rPr>
              <a:t>ndex.html:</a:t>
            </a:r>
          </a:p>
          <a:p>
            <a:pPr lvl="1">
              <a:lnSpc>
                <a:spcPct val="100000"/>
              </a:lnSpc>
            </a:pPr>
            <a:r>
              <a:rPr lang="es-ES" b="1" dirty="0" smtClean="0">
                <a:ln w="3175">
                  <a:solidFill>
                    <a:schemeClr val="tx1"/>
                  </a:solidFill>
                </a:ln>
                <a:solidFill>
                  <a:schemeClr val="bg1"/>
                </a:solidFill>
              </a:rPr>
              <a:t>Este </a:t>
            </a:r>
            <a:r>
              <a:rPr lang="es-ES" b="1" dirty="0">
                <a:ln w="3175">
                  <a:solidFill>
                    <a:schemeClr val="tx1"/>
                  </a:solidFill>
                </a:ln>
                <a:solidFill>
                  <a:schemeClr val="bg1"/>
                </a:solidFill>
              </a:rPr>
              <a:t>es el archivo mas importante de nuestra aplicación.</a:t>
            </a:r>
          </a:p>
          <a:p>
            <a:pPr lvl="1">
              <a:lnSpc>
                <a:spcPct val="100000"/>
              </a:lnSpc>
            </a:pPr>
            <a:r>
              <a:rPr lang="es-ES" b="1" dirty="0" smtClean="0">
                <a:ln w="3175">
                  <a:solidFill>
                    <a:schemeClr val="tx1"/>
                  </a:solidFill>
                </a:ln>
                <a:solidFill>
                  <a:schemeClr val="bg1"/>
                </a:solidFill>
              </a:rPr>
              <a:t>Como trabajamos en una </a:t>
            </a:r>
            <a:r>
              <a:rPr lang="es-ES" b="1" dirty="0">
                <a:ln w="3175">
                  <a:solidFill>
                    <a:schemeClr val="tx1"/>
                  </a:solidFill>
                </a:ln>
                <a:solidFill>
                  <a:schemeClr val="bg1"/>
                </a:solidFill>
              </a:rPr>
              <a:t>aplicación </a:t>
            </a:r>
            <a:r>
              <a:rPr lang="es-ES" b="1" dirty="0" smtClean="0">
                <a:ln w="3175">
                  <a:solidFill>
                    <a:schemeClr val="tx1"/>
                  </a:solidFill>
                </a:ln>
                <a:solidFill>
                  <a:schemeClr val="bg1"/>
                </a:solidFill>
              </a:rPr>
              <a:t>SPA siempre </a:t>
            </a:r>
            <a:r>
              <a:rPr lang="es-ES" b="1" dirty="0">
                <a:ln w="3175">
                  <a:solidFill>
                    <a:schemeClr val="tx1"/>
                  </a:solidFill>
                </a:ln>
                <a:solidFill>
                  <a:schemeClr val="bg1"/>
                </a:solidFill>
              </a:rPr>
              <a:t>estaremos en el mismo .</a:t>
            </a:r>
            <a:r>
              <a:rPr lang="es-ES" b="1" dirty="0" err="1" smtClean="0">
                <a:ln w="3175">
                  <a:solidFill>
                    <a:schemeClr val="tx1"/>
                  </a:solidFill>
                </a:ln>
                <a:solidFill>
                  <a:schemeClr val="bg1"/>
                </a:solidFill>
              </a:rPr>
              <a:t>html</a:t>
            </a:r>
            <a:r>
              <a:rPr lang="es-ES" b="1" dirty="0">
                <a:ln w="3175">
                  <a:solidFill>
                    <a:schemeClr val="tx1"/>
                  </a:solidFill>
                </a:ln>
                <a:solidFill>
                  <a:schemeClr val="bg1"/>
                </a:solidFill>
              </a:rPr>
              <a:t>, en este caso index.html.</a:t>
            </a:r>
          </a:p>
          <a:p>
            <a:pPr>
              <a:lnSpc>
                <a:spcPct val="100000"/>
              </a:lnSpc>
            </a:pPr>
            <a:endParaRPr lang="es-ES" sz="2600" b="1" dirty="0">
              <a:ln w="3175">
                <a:solidFill>
                  <a:schemeClr val="tx1"/>
                </a:solidFill>
              </a:ln>
              <a:solidFill>
                <a:schemeClr val="bg1"/>
              </a:solidFill>
            </a:endParaRPr>
          </a:p>
          <a:p>
            <a:pPr marL="0" indent="0">
              <a:buNone/>
            </a:pPr>
            <a:endParaRPr lang="es-ES" dirty="0"/>
          </a:p>
        </p:txBody>
      </p:sp>
    </p:spTree>
    <p:extLst>
      <p:ext uri="{BB962C8B-B14F-4D97-AF65-F5344CB8AC3E}">
        <p14:creationId xmlns:p14="http://schemas.microsoft.com/office/powerpoint/2010/main" val="4088243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Entendiendo la estructura</a:t>
            </a:r>
            <a:endParaRPr lang="es-ES" dirty="0"/>
          </a:p>
        </p:txBody>
      </p:sp>
      <p:sp>
        <p:nvSpPr>
          <p:cNvPr id="3" name="Marcador de contenido 2"/>
          <p:cNvSpPr>
            <a:spLocks noGrp="1"/>
          </p:cNvSpPr>
          <p:nvPr>
            <p:ph idx="1"/>
          </p:nvPr>
        </p:nvSpPr>
        <p:spPr/>
        <p:txBody>
          <a:bodyPr>
            <a:normAutofit/>
          </a:bodyPr>
          <a:lstStyle/>
          <a:p>
            <a:pPr marL="0" indent="0">
              <a:lnSpc>
                <a:spcPct val="100000"/>
              </a:lnSpc>
              <a:buNone/>
            </a:pPr>
            <a:r>
              <a:rPr lang="es-ES" sz="2600" b="1" dirty="0" smtClean="0">
                <a:ln w="3175">
                  <a:solidFill>
                    <a:schemeClr val="tx1"/>
                  </a:solidFill>
                </a:ln>
                <a:solidFill>
                  <a:schemeClr val="bg1"/>
                </a:solidFill>
              </a:rPr>
              <a:t>En </a:t>
            </a:r>
            <a:r>
              <a:rPr lang="es-ES" sz="2600" b="1" dirty="0">
                <a:ln w="3175">
                  <a:solidFill>
                    <a:schemeClr val="tx1"/>
                  </a:solidFill>
                </a:ln>
                <a:solidFill>
                  <a:schemeClr val="bg1"/>
                </a:solidFill>
              </a:rPr>
              <a:t>la carpeta </a:t>
            </a:r>
            <a:r>
              <a:rPr lang="es-ES" sz="2600" b="1" dirty="0" smtClean="0">
                <a:ln w="3175">
                  <a:solidFill>
                    <a:schemeClr val="tx1"/>
                  </a:solidFill>
                </a:ln>
                <a:solidFill>
                  <a:schemeClr val="bg1"/>
                </a:solidFill>
              </a:rPr>
              <a:t>/</a:t>
            </a:r>
            <a:r>
              <a:rPr lang="es-ES" sz="2600" b="1" dirty="0" err="1" smtClean="0">
                <a:ln w="3175">
                  <a:solidFill>
                    <a:schemeClr val="tx1"/>
                  </a:solidFill>
                </a:ln>
                <a:solidFill>
                  <a:schemeClr val="bg1"/>
                </a:solidFill>
              </a:rPr>
              <a:t>assets</a:t>
            </a:r>
            <a:r>
              <a:rPr lang="es-ES" sz="2600" b="1" dirty="0" smtClean="0">
                <a:ln w="3175">
                  <a:solidFill>
                    <a:schemeClr val="tx1"/>
                  </a:solidFill>
                </a:ln>
                <a:solidFill>
                  <a:schemeClr val="bg1"/>
                </a:solidFill>
              </a:rPr>
              <a:t> incluimos </a:t>
            </a:r>
            <a:r>
              <a:rPr lang="es-ES" sz="2600" b="1" dirty="0">
                <a:ln w="3175">
                  <a:solidFill>
                    <a:schemeClr val="tx1"/>
                  </a:solidFill>
                </a:ln>
                <a:solidFill>
                  <a:schemeClr val="bg1"/>
                </a:solidFill>
              </a:rPr>
              <a:t>todas las partes estáticas de nuestra </a:t>
            </a:r>
            <a:r>
              <a:rPr lang="es-ES" sz="2600" b="1" dirty="0" smtClean="0">
                <a:ln w="3175">
                  <a:solidFill>
                    <a:schemeClr val="tx1"/>
                  </a:solidFill>
                </a:ln>
                <a:solidFill>
                  <a:schemeClr val="bg1"/>
                </a:solidFill>
              </a:rPr>
              <a:t>aplicación: imágenes, iconos, fuentes...</a:t>
            </a:r>
            <a:endParaRPr lang="es-ES" sz="2600" b="1" dirty="0">
              <a:ln w="3175">
                <a:solidFill>
                  <a:schemeClr val="tx1"/>
                </a:solidFill>
              </a:ln>
              <a:solidFill>
                <a:schemeClr val="bg1"/>
              </a:solidFill>
            </a:endParaRPr>
          </a:p>
          <a:p>
            <a:pPr marL="0" indent="0">
              <a:lnSpc>
                <a:spcPct val="100000"/>
              </a:lnSpc>
              <a:buNone/>
            </a:pPr>
            <a:endParaRPr lang="es-ES" sz="2600" b="1" dirty="0">
              <a:ln w="3175">
                <a:solidFill>
                  <a:schemeClr val="tx1"/>
                </a:solidFill>
              </a:ln>
              <a:solidFill>
                <a:schemeClr val="bg1"/>
              </a:solidFill>
            </a:endParaRPr>
          </a:p>
          <a:p>
            <a:pPr marL="0" indent="0">
              <a:lnSpc>
                <a:spcPct val="100000"/>
              </a:lnSpc>
              <a:buNone/>
            </a:pPr>
            <a:r>
              <a:rPr lang="es-ES" sz="2600" b="1" dirty="0" smtClean="0">
                <a:ln w="3175">
                  <a:solidFill>
                    <a:schemeClr val="tx1"/>
                  </a:solidFill>
                </a:ln>
                <a:solidFill>
                  <a:schemeClr val="bg1"/>
                </a:solidFill>
              </a:rPr>
              <a:t>Por último, en la carpeta /</a:t>
            </a:r>
            <a:r>
              <a:rPr lang="es-ES" sz="2600" b="1" dirty="0" err="1" smtClean="0">
                <a:ln w="3175">
                  <a:solidFill>
                    <a:schemeClr val="tx1"/>
                  </a:solidFill>
                </a:ln>
                <a:solidFill>
                  <a:schemeClr val="bg1"/>
                </a:solidFill>
              </a:rPr>
              <a:t>environments</a:t>
            </a:r>
            <a:r>
              <a:rPr lang="es-ES" sz="2600" b="1" dirty="0" smtClean="0">
                <a:ln w="3175">
                  <a:solidFill>
                    <a:schemeClr val="tx1"/>
                  </a:solidFill>
                </a:ln>
                <a:solidFill>
                  <a:schemeClr val="bg1"/>
                </a:solidFill>
              </a:rPr>
              <a:t> </a:t>
            </a:r>
            <a:r>
              <a:rPr lang="es-ES" sz="2600" b="1" dirty="0">
                <a:ln w="3175">
                  <a:solidFill>
                    <a:schemeClr val="tx1"/>
                  </a:solidFill>
                </a:ln>
                <a:solidFill>
                  <a:schemeClr val="bg1"/>
                </a:solidFill>
              </a:rPr>
              <a:t>hay dos archivos que </a:t>
            </a:r>
            <a:r>
              <a:rPr lang="es-ES" sz="2600" b="1" dirty="0" smtClean="0">
                <a:ln w="3175">
                  <a:solidFill>
                    <a:schemeClr val="tx1"/>
                  </a:solidFill>
                </a:ln>
                <a:solidFill>
                  <a:schemeClr val="bg1"/>
                </a:solidFill>
              </a:rPr>
              <a:t>configuran </a:t>
            </a:r>
            <a:r>
              <a:rPr lang="es-ES" sz="2600" b="1" dirty="0">
                <a:ln w="3175">
                  <a:solidFill>
                    <a:schemeClr val="tx1"/>
                  </a:solidFill>
                </a:ln>
                <a:solidFill>
                  <a:schemeClr val="bg1"/>
                </a:solidFill>
              </a:rPr>
              <a:t>como va a trabajar </a:t>
            </a:r>
            <a:r>
              <a:rPr lang="es-ES" sz="2600" b="1" dirty="0" smtClean="0">
                <a:ln w="3175">
                  <a:solidFill>
                    <a:schemeClr val="tx1"/>
                  </a:solidFill>
                </a:ln>
                <a:solidFill>
                  <a:schemeClr val="bg1"/>
                </a:solidFill>
              </a:rPr>
              <a:t>Angular en versiones de desarrollo </a:t>
            </a:r>
            <a:r>
              <a:rPr lang="es-ES" sz="2600" b="1" dirty="0">
                <a:ln w="3175">
                  <a:solidFill>
                    <a:schemeClr val="tx1"/>
                  </a:solidFill>
                </a:ln>
                <a:solidFill>
                  <a:schemeClr val="bg1"/>
                </a:solidFill>
              </a:rPr>
              <a:t>y </a:t>
            </a:r>
            <a:r>
              <a:rPr lang="es-ES" sz="2600" b="1" dirty="0" smtClean="0">
                <a:ln w="3175">
                  <a:solidFill>
                    <a:schemeClr val="tx1"/>
                  </a:solidFill>
                </a:ln>
                <a:solidFill>
                  <a:schemeClr val="bg1"/>
                </a:solidFill>
              </a:rPr>
              <a:t>producción.</a:t>
            </a:r>
          </a:p>
          <a:p>
            <a:pPr marL="0" indent="0">
              <a:lnSpc>
                <a:spcPct val="100000"/>
              </a:lnSpc>
              <a:buNone/>
            </a:pPr>
            <a:endParaRPr lang="es-ES" sz="2600" b="1" dirty="0">
              <a:ln w="3175">
                <a:solidFill>
                  <a:schemeClr val="tx1"/>
                </a:solidFill>
              </a:ln>
              <a:solidFill>
                <a:schemeClr val="bg1"/>
              </a:solidFill>
            </a:endParaRPr>
          </a:p>
          <a:p>
            <a:pPr marL="0" indent="0" algn="ctr">
              <a:lnSpc>
                <a:spcPct val="100000"/>
              </a:lnSpc>
              <a:buNone/>
            </a:pPr>
            <a:r>
              <a:rPr lang="es-ES" sz="2600" b="1" dirty="0" smtClean="0">
                <a:ln w="3175">
                  <a:solidFill>
                    <a:schemeClr val="tx1"/>
                  </a:solidFill>
                </a:ln>
                <a:solidFill>
                  <a:srgbClr val="FFC000"/>
                </a:solidFill>
              </a:rPr>
              <a:t>Sin embargo, nos dejamos la carpeta más importante para nuestro proyecto: /app. ¿Qué podemos encontrar en ella?</a:t>
            </a:r>
            <a:endParaRPr lang="es-ES" sz="2600" b="1" dirty="0">
              <a:ln w="3175">
                <a:solidFill>
                  <a:schemeClr val="tx1"/>
                </a:solidFill>
              </a:ln>
              <a:solidFill>
                <a:srgbClr val="FFC000"/>
              </a:solidFill>
            </a:endParaRPr>
          </a:p>
        </p:txBody>
      </p:sp>
    </p:spTree>
    <p:extLst>
      <p:ext uri="{BB962C8B-B14F-4D97-AF65-F5344CB8AC3E}">
        <p14:creationId xmlns:p14="http://schemas.microsoft.com/office/powerpoint/2010/main" val="294736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Entendiendo la estructura</a:t>
            </a:r>
          </a:p>
        </p:txBody>
      </p:sp>
      <p:graphicFrame>
        <p:nvGraphicFramePr>
          <p:cNvPr id="6" name="Tabla 5"/>
          <p:cNvGraphicFramePr>
            <a:graphicFrameLocks noGrp="1"/>
          </p:cNvGraphicFramePr>
          <p:nvPr>
            <p:extLst>
              <p:ext uri="{D42A27DB-BD31-4B8C-83A1-F6EECF244321}">
                <p14:modId xmlns:p14="http://schemas.microsoft.com/office/powerpoint/2010/main" val="1855541779"/>
              </p:ext>
            </p:extLst>
          </p:nvPr>
        </p:nvGraphicFramePr>
        <p:xfrm>
          <a:off x="838199" y="1825623"/>
          <a:ext cx="10515601" cy="4607449"/>
        </p:xfrm>
        <a:graphic>
          <a:graphicData uri="http://schemas.openxmlformats.org/drawingml/2006/table">
            <a:tbl>
              <a:tblPr firstRow="1" bandRow="1">
                <a:tableStyleId>{93296810-A885-4BE3-A3E7-6D5BEEA58F35}</a:tableStyleId>
              </a:tblPr>
              <a:tblGrid>
                <a:gridCol w="3411385">
                  <a:extLst>
                    <a:ext uri="{9D8B030D-6E8A-4147-A177-3AD203B41FA5}">
                      <a16:colId xmlns:a16="http://schemas.microsoft.com/office/drawing/2014/main" val="3360308740"/>
                    </a:ext>
                  </a:extLst>
                </a:gridCol>
                <a:gridCol w="7104216">
                  <a:extLst>
                    <a:ext uri="{9D8B030D-6E8A-4147-A177-3AD203B41FA5}">
                      <a16:colId xmlns:a16="http://schemas.microsoft.com/office/drawing/2014/main" val="1857161797"/>
                    </a:ext>
                  </a:extLst>
                </a:gridCol>
              </a:tblGrid>
              <a:tr h="674297">
                <a:tc>
                  <a:txBody>
                    <a:bodyPr/>
                    <a:lstStyle/>
                    <a:p>
                      <a:pPr algn="ctr"/>
                      <a:r>
                        <a:rPr lang="es-ES" dirty="0" err="1" smtClean="0"/>
                        <a:t>src</a:t>
                      </a:r>
                      <a:r>
                        <a:rPr lang="es-ES" dirty="0" smtClean="0"/>
                        <a:t>/app/archivos</a:t>
                      </a:r>
                      <a:endParaRPr lang="es-ES" dirty="0"/>
                    </a:p>
                  </a:txBody>
                  <a:tcPr/>
                </a:tc>
                <a:tc>
                  <a:txBody>
                    <a:bodyPr/>
                    <a:lstStyle/>
                    <a:p>
                      <a:pPr algn="ctr"/>
                      <a:r>
                        <a:rPr lang="es-ES" dirty="0" smtClean="0"/>
                        <a:t>Funcionalidad</a:t>
                      </a:r>
                      <a:endParaRPr lang="es-ES" dirty="0"/>
                    </a:p>
                  </a:txBody>
                  <a:tcPr/>
                </a:tc>
                <a:extLst>
                  <a:ext uri="{0D108BD9-81ED-4DB2-BD59-A6C34878D82A}">
                    <a16:rowId xmlns:a16="http://schemas.microsoft.com/office/drawing/2014/main" val="2305055472"/>
                  </a:ext>
                </a:extLst>
              </a:tr>
              <a:tr h="964536">
                <a:tc>
                  <a:txBody>
                    <a:bodyPr/>
                    <a:lstStyle/>
                    <a:p>
                      <a:r>
                        <a:rPr lang="es-ES" dirty="0" smtClean="0"/>
                        <a:t>app/</a:t>
                      </a:r>
                      <a:r>
                        <a:rPr lang="es-ES" dirty="0" err="1" smtClean="0"/>
                        <a:t>app.component.ts</a:t>
                      </a:r>
                      <a:endParaRPr lang="es-ES" dirty="0"/>
                    </a:p>
                  </a:txBody>
                  <a:tcPr/>
                </a:tc>
                <a:tc>
                  <a:txBody>
                    <a:bodyPr/>
                    <a:lstStyle/>
                    <a:p>
                      <a:r>
                        <a:rPr lang="es-ES" dirty="0" smtClean="0"/>
                        <a:t>Define la lógica del</a:t>
                      </a:r>
                      <a:r>
                        <a:rPr lang="es-ES" baseline="0" dirty="0" smtClean="0"/>
                        <a:t> componente principal de nuestra aplicación, </a:t>
                      </a:r>
                      <a:r>
                        <a:rPr lang="es-ES" baseline="0" dirty="0" err="1" smtClean="0"/>
                        <a:t>AppComponent</a:t>
                      </a:r>
                      <a:r>
                        <a:rPr lang="es-ES" baseline="0" dirty="0" smtClean="0"/>
                        <a:t>. La vista asociada a este componente es la vista principal de nuestro proyecto.</a:t>
                      </a:r>
                      <a:endParaRPr lang="es-ES" dirty="0"/>
                    </a:p>
                  </a:txBody>
                  <a:tcPr/>
                </a:tc>
                <a:extLst>
                  <a:ext uri="{0D108BD9-81ED-4DB2-BD59-A6C34878D82A}">
                    <a16:rowId xmlns:a16="http://schemas.microsoft.com/office/drawing/2014/main" val="2613167224"/>
                  </a:ext>
                </a:extLst>
              </a:tr>
              <a:tr h="674297">
                <a:tc>
                  <a:txBody>
                    <a:bodyPr/>
                    <a:lstStyle/>
                    <a:p>
                      <a:r>
                        <a:rPr lang="es-ES" dirty="0" smtClean="0"/>
                        <a:t>app/app.component.html</a:t>
                      </a:r>
                      <a:endParaRPr lang="es-ES" dirty="0"/>
                    </a:p>
                  </a:txBody>
                  <a:tcPr/>
                </a:tc>
                <a:tc>
                  <a:txBody>
                    <a:bodyPr/>
                    <a:lstStyle/>
                    <a:p>
                      <a:r>
                        <a:rPr lang="es-ES" dirty="0" smtClean="0"/>
                        <a:t>La</a:t>
                      </a:r>
                      <a:r>
                        <a:rPr lang="es-ES" baseline="0" dirty="0" smtClean="0"/>
                        <a:t> plantilla HTML asociada a </a:t>
                      </a:r>
                      <a:r>
                        <a:rPr lang="es-ES" baseline="0" dirty="0" err="1" smtClean="0"/>
                        <a:t>AppComponent</a:t>
                      </a:r>
                      <a:r>
                        <a:rPr lang="es-ES" baseline="0" dirty="0" smtClean="0"/>
                        <a:t>.</a:t>
                      </a:r>
                      <a:endParaRPr lang="es-ES" dirty="0"/>
                    </a:p>
                  </a:txBody>
                  <a:tcPr/>
                </a:tc>
                <a:extLst>
                  <a:ext uri="{0D108BD9-81ED-4DB2-BD59-A6C34878D82A}">
                    <a16:rowId xmlns:a16="http://schemas.microsoft.com/office/drawing/2014/main" val="194022062"/>
                  </a:ext>
                </a:extLst>
              </a:tr>
              <a:tr h="674297">
                <a:tc>
                  <a:txBody>
                    <a:bodyPr/>
                    <a:lstStyle/>
                    <a:p>
                      <a:r>
                        <a:rPr lang="es-ES" dirty="0" smtClean="0"/>
                        <a:t>app/app.component.css</a:t>
                      </a:r>
                      <a:endParaRPr lang="es-ES" dirty="0"/>
                    </a:p>
                  </a:txBody>
                  <a:tcPr/>
                </a:tc>
                <a:tc>
                  <a:txBody>
                    <a:bodyPr/>
                    <a:lstStyle/>
                    <a:p>
                      <a:r>
                        <a:rPr lang="es-ES" dirty="0" smtClean="0"/>
                        <a:t>Hoja</a:t>
                      </a:r>
                      <a:r>
                        <a:rPr lang="es-ES" baseline="0" dirty="0" smtClean="0"/>
                        <a:t> de estilos</a:t>
                      </a:r>
                      <a:r>
                        <a:rPr lang="es-ES" dirty="0" smtClean="0"/>
                        <a:t> CSS asociada</a:t>
                      </a:r>
                      <a:r>
                        <a:rPr lang="es-ES" baseline="0" dirty="0" smtClean="0"/>
                        <a:t> a </a:t>
                      </a:r>
                      <a:r>
                        <a:rPr lang="es-ES" baseline="0" dirty="0" err="1" smtClean="0"/>
                        <a:t>AppComponent</a:t>
                      </a:r>
                      <a:r>
                        <a:rPr lang="es-ES" baseline="0" dirty="0" smtClean="0"/>
                        <a:t>.</a:t>
                      </a:r>
                      <a:endParaRPr lang="es-ES" dirty="0"/>
                    </a:p>
                  </a:txBody>
                  <a:tcPr/>
                </a:tc>
                <a:extLst>
                  <a:ext uri="{0D108BD9-81ED-4DB2-BD59-A6C34878D82A}">
                    <a16:rowId xmlns:a16="http://schemas.microsoft.com/office/drawing/2014/main" val="2400971574"/>
                  </a:ext>
                </a:extLst>
              </a:tr>
              <a:tr h="674297">
                <a:tc>
                  <a:txBody>
                    <a:bodyPr/>
                    <a:lstStyle/>
                    <a:p>
                      <a:r>
                        <a:rPr lang="es-ES" dirty="0" smtClean="0"/>
                        <a:t>app/</a:t>
                      </a:r>
                      <a:r>
                        <a:rPr lang="es-ES" dirty="0" err="1" smtClean="0"/>
                        <a:t>app.component.spec.ts</a:t>
                      </a:r>
                      <a:endParaRPr lang="es-ES" dirty="0"/>
                    </a:p>
                  </a:txBody>
                  <a:tcPr/>
                </a:tc>
                <a:tc>
                  <a:txBody>
                    <a:bodyPr/>
                    <a:lstStyle/>
                    <a:p>
                      <a:r>
                        <a:rPr lang="es-ES" dirty="0" smtClean="0"/>
                        <a:t>El</a:t>
                      </a:r>
                      <a:r>
                        <a:rPr lang="es-ES" baseline="0" dirty="0" smtClean="0"/>
                        <a:t> fichero de pruebas unitarias de </a:t>
                      </a:r>
                      <a:r>
                        <a:rPr lang="es-ES" baseline="0" dirty="0" err="1" smtClean="0"/>
                        <a:t>AppComponent</a:t>
                      </a:r>
                      <a:r>
                        <a:rPr lang="es-ES" baseline="0" dirty="0" smtClean="0"/>
                        <a:t>.</a:t>
                      </a:r>
                      <a:endParaRPr lang="es-ES" dirty="0"/>
                    </a:p>
                  </a:txBody>
                  <a:tcPr/>
                </a:tc>
                <a:extLst>
                  <a:ext uri="{0D108BD9-81ED-4DB2-BD59-A6C34878D82A}">
                    <a16:rowId xmlns:a16="http://schemas.microsoft.com/office/drawing/2014/main" val="1840815871"/>
                  </a:ext>
                </a:extLst>
              </a:tr>
              <a:tr h="945725">
                <a:tc>
                  <a:txBody>
                    <a:bodyPr/>
                    <a:lstStyle/>
                    <a:p>
                      <a:r>
                        <a:rPr lang="es-ES" dirty="0" smtClean="0"/>
                        <a:t>app/</a:t>
                      </a:r>
                      <a:r>
                        <a:rPr lang="es-ES" dirty="0" err="1" smtClean="0"/>
                        <a:t>app.module.ts</a:t>
                      </a:r>
                      <a:endParaRPr lang="es-ES" dirty="0"/>
                    </a:p>
                  </a:txBody>
                  <a:tcPr/>
                </a:tc>
                <a:tc>
                  <a:txBody>
                    <a:bodyPr/>
                    <a:lstStyle/>
                    <a:p>
                      <a:r>
                        <a:rPr lang="es-ES" dirty="0" smtClean="0"/>
                        <a:t>Define el módulo principal, </a:t>
                      </a:r>
                      <a:r>
                        <a:rPr lang="es-ES" dirty="0" err="1" smtClean="0"/>
                        <a:t>AppModule</a:t>
                      </a:r>
                      <a:r>
                        <a:rPr lang="es-ES" dirty="0" smtClean="0"/>
                        <a:t>, que hace que nuestra aplicación funcione. En él cargaremos los</a:t>
                      </a:r>
                      <a:r>
                        <a:rPr lang="es-ES" baseline="0" dirty="0" smtClean="0"/>
                        <a:t> componentes necesarios para nuestra aplicación</a:t>
                      </a:r>
                      <a:endParaRPr lang="es-ES" dirty="0"/>
                    </a:p>
                  </a:txBody>
                  <a:tcPr/>
                </a:tc>
                <a:extLst>
                  <a:ext uri="{0D108BD9-81ED-4DB2-BD59-A6C34878D82A}">
                    <a16:rowId xmlns:a16="http://schemas.microsoft.com/office/drawing/2014/main" val="1880578614"/>
                  </a:ext>
                </a:extLst>
              </a:tr>
            </a:tbl>
          </a:graphicData>
        </a:graphic>
      </p:graphicFrame>
    </p:spTree>
    <p:extLst>
      <p:ext uri="{BB962C8B-B14F-4D97-AF65-F5344CB8AC3E}">
        <p14:creationId xmlns:p14="http://schemas.microsoft.com/office/powerpoint/2010/main" val="1385056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App.component.ts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690688"/>
            <a:ext cx="10769749" cy="4486275"/>
          </a:xfrm>
        </p:spPr>
        <p:txBody>
          <a:bodyPr>
            <a:noAutofit/>
          </a:bodyPr>
          <a:lstStyle/>
          <a:p>
            <a:pPr marL="0" indent="0">
              <a:lnSpc>
                <a:spcPct val="110000"/>
              </a:lnSpc>
              <a:buNone/>
            </a:pPr>
            <a:r>
              <a:rPr lang="es-ES" sz="2400" b="1" dirty="0" smtClean="0">
                <a:ln w="3175">
                  <a:solidFill>
                    <a:schemeClr val="tx1"/>
                  </a:solidFill>
                </a:ln>
                <a:solidFill>
                  <a:schemeClr val="bg1"/>
                </a:solidFill>
              </a:rPr>
              <a:t>Todos </a:t>
            </a:r>
            <a:r>
              <a:rPr lang="es-ES" sz="2400" b="1" dirty="0">
                <a:ln w="3175">
                  <a:solidFill>
                    <a:schemeClr val="tx1"/>
                  </a:solidFill>
                </a:ln>
                <a:solidFill>
                  <a:schemeClr val="bg1"/>
                </a:solidFill>
              </a:rPr>
              <a:t>los componentes están formados por:</a:t>
            </a:r>
          </a:p>
          <a:p>
            <a:pPr>
              <a:lnSpc>
                <a:spcPct val="110000"/>
              </a:lnSpc>
            </a:pPr>
            <a:r>
              <a:rPr lang="es-ES" sz="2400" b="1" dirty="0">
                <a:ln w="3175">
                  <a:solidFill>
                    <a:schemeClr val="tx1"/>
                  </a:solidFill>
                </a:ln>
                <a:solidFill>
                  <a:schemeClr val="bg1"/>
                </a:solidFill>
              </a:rPr>
              <a:t>Selector: </a:t>
            </a:r>
            <a:endParaRPr lang="es-ES" sz="2400" b="1" dirty="0" smtClean="0">
              <a:ln w="3175">
                <a:solidFill>
                  <a:schemeClr val="tx1"/>
                </a:solidFill>
              </a:ln>
              <a:solidFill>
                <a:schemeClr val="bg1"/>
              </a:solidFill>
            </a:endParaRPr>
          </a:p>
          <a:p>
            <a:pPr lvl="1">
              <a:lnSpc>
                <a:spcPct val="110000"/>
              </a:lnSpc>
            </a:pPr>
            <a:r>
              <a:rPr lang="es-ES" sz="2200" b="1" dirty="0" smtClean="0">
                <a:ln w="3175">
                  <a:solidFill>
                    <a:schemeClr val="tx1"/>
                  </a:solidFill>
                </a:ln>
                <a:solidFill>
                  <a:schemeClr val="bg1"/>
                </a:solidFill>
              </a:rPr>
              <a:t>Nombre </a:t>
            </a:r>
            <a:r>
              <a:rPr lang="es-ES" sz="2200" b="1" dirty="0">
                <a:ln w="3175">
                  <a:solidFill>
                    <a:schemeClr val="tx1"/>
                  </a:solidFill>
                </a:ln>
                <a:solidFill>
                  <a:schemeClr val="bg1"/>
                </a:solidFill>
              </a:rPr>
              <a:t>que le daremos a la etiqueta para introducirlo en </a:t>
            </a:r>
            <a:r>
              <a:rPr lang="es-ES" sz="2200" b="1" dirty="0" smtClean="0">
                <a:ln w="3175">
                  <a:solidFill>
                    <a:schemeClr val="tx1"/>
                  </a:solidFill>
                </a:ln>
                <a:solidFill>
                  <a:schemeClr val="bg1"/>
                </a:solidFill>
              </a:rPr>
              <a:t>nuestro index.html.</a:t>
            </a:r>
            <a:endParaRPr lang="es-ES" sz="2200" b="1" dirty="0">
              <a:ln w="3175">
                <a:solidFill>
                  <a:schemeClr val="tx1"/>
                </a:solidFill>
              </a:ln>
              <a:solidFill>
                <a:schemeClr val="bg1"/>
              </a:solidFill>
            </a:endParaRPr>
          </a:p>
          <a:p>
            <a:pPr>
              <a:lnSpc>
                <a:spcPct val="110000"/>
              </a:lnSpc>
            </a:pPr>
            <a:r>
              <a:rPr lang="es-ES" sz="2400" b="1" dirty="0" err="1">
                <a:ln w="3175">
                  <a:solidFill>
                    <a:schemeClr val="tx1"/>
                  </a:solidFill>
                </a:ln>
                <a:solidFill>
                  <a:schemeClr val="bg1"/>
                </a:solidFill>
              </a:rPr>
              <a:t>templateUrl</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a:ln w="3175">
                  <a:solidFill>
                    <a:schemeClr val="tx1"/>
                  </a:solidFill>
                </a:ln>
                <a:solidFill>
                  <a:schemeClr val="bg1"/>
                </a:solidFill>
              </a:rPr>
              <a:t>L</a:t>
            </a:r>
            <a:r>
              <a:rPr lang="es-ES" sz="2200" b="1" dirty="0" smtClean="0">
                <a:ln w="3175">
                  <a:solidFill>
                    <a:schemeClr val="tx1"/>
                  </a:solidFill>
                </a:ln>
                <a:solidFill>
                  <a:schemeClr val="bg1"/>
                </a:solidFill>
              </a:rPr>
              <a:t>a </a:t>
            </a:r>
            <a:r>
              <a:rPr lang="es-ES" sz="2200" b="1" dirty="0">
                <a:ln w="3175">
                  <a:solidFill>
                    <a:schemeClr val="tx1"/>
                  </a:solidFill>
                </a:ln>
                <a:solidFill>
                  <a:schemeClr val="bg1"/>
                </a:solidFill>
              </a:rPr>
              <a:t>dirección </a:t>
            </a:r>
            <a:r>
              <a:rPr lang="es-ES" sz="2200" b="1" dirty="0" smtClean="0">
                <a:ln w="3175">
                  <a:solidFill>
                    <a:schemeClr val="tx1"/>
                  </a:solidFill>
                </a:ln>
                <a:solidFill>
                  <a:schemeClr val="bg1"/>
                </a:solidFill>
              </a:rPr>
              <a:t>a la plantilla </a:t>
            </a:r>
            <a:r>
              <a:rPr lang="es-ES" sz="2200" b="1" dirty="0" err="1">
                <a:ln w="3175">
                  <a:solidFill>
                    <a:schemeClr val="tx1"/>
                  </a:solidFill>
                </a:ln>
                <a:solidFill>
                  <a:schemeClr val="bg1"/>
                </a:solidFill>
              </a:rPr>
              <a:t>html</a:t>
            </a:r>
            <a:r>
              <a:rPr lang="es-ES" sz="2200" b="1" dirty="0">
                <a:ln w="3175">
                  <a:solidFill>
                    <a:schemeClr val="tx1"/>
                  </a:solidFill>
                </a:ln>
                <a:solidFill>
                  <a:schemeClr val="bg1"/>
                </a:solidFill>
              </a:rPr>
              <a:t> que vamos a </a:t>
            </a:r>
            <a:r>
              <a:rPr lang="es-ES" sz="2200" b="1" dirty="0" smtClean="0">
                <a:ln w="3175">
                  <a:solidFill>
                    <a:schemeClr val="tx1"/>
                  </a:solidFill>
                </a:ln>
                <a:solidFill>
                  <a:schemeClr val="bg1"/>
                </a:solidFill>
              </a:rPr>
              <a:t>usar con nuestro componente.</a:t>
            </a:r>
            <a:endParaRPr lang="es-ES" sz="2200" b="1" dirty="0">
              <a:ln w="3175">
                <a:solidFill>
                  <a:schemeClr val="tx1"/>
                </a:solidFill>
              </a:ln>
              <a:solidFill>
                <a:schemeClr val="bg1"/>
              </a:solidFill>
            </a:endParaRPr>
          </a:p>
          <a:p>
            <a:pPr>
              <a:lnSpc>
                <a:spcPct val="110000"/>
              </a:lnSpc>
            </a:pPr>
            <a:r>
              <a:rPr lang="es-ES" sz="2400" b="1" dirty="0" err="1">
                <a:ln w="3175">
                  <a:solidFill>
                    <a:schemeClr val="tx1"/>
                  </a:solidFill>
                </a:ln>
                <a:solidFill>
                  <a:schemeClr val="bg1"/>
                </a:solidFill>
              </a:rPr>
              <a:t>styleUrls</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smtClean="0">
                <a:ln w="3175">
                  <a:solidFill>
                    <a:schemeClr val="tx1"/>
                  </a:solidFill>
                </a:ln>
                <a:solidFill>
                  <a:schemeClr val="bg1"/>
                </a:solidFill>
              </a:rPr>
              <a:t>Archivo .</a:t>
            </a:r>
            <a:r>
              <a:rPr lang="es-ES" sz="2200" b="1" dirty="0" err="1" smtClean="0">
                <a:ln w="3175">
                  <a:solidFill>
                    <a:schemeClr val="tx1"/>
                  </a:solidFill>
                </a:ln>
                <a:solidFill>
                  <a:schemeClr val="bg1"/>
                </a:solidFill>
              </a:rPr>
              <a:t>css</a:t>
            </a:r>
            <a:r>
              <a:rPr lang="es-ES" sz="2200" b="1" dirty="0" smtClean="0">
                <a:ln w="3175">
                  <a:solidFill>
                    <a:schemeClr val="tx1"/>
                  </a:solidFill>
                </a:ln>
                <a:solidFill>
                  <a:schemeClr val="bg1"/>
                </a:solidFill>
              </a:rPr>
              <a:t> </a:t>
            </a:r>
            <a:r>
              <a:rPr lang="es-ES" sz="2200" b="1" dirty="0">
                <a:ln w="3175">
                  <a:solidFill>
                    <a:schemeClr val="tx1"/>
                  </a:solidFill>
                </a:ln>
                <a:solidFill>
                  <a:schemeClr val="bg1"/>
                </a:solidFill>
              </a:rPr>
              <a:t>especifico para este componente.</a:t>
            </a:r>
          </a:p>
          <a:p>
            <a:pPr>
              <a:lnSpc>
                <a:spcPct val="110000"/>
              </a:lnSpc>
            </a:pPr>
            <a:r>
              <a:rPr lang="es-ES" sz="2400" b="1" dirty="0" err="1">
                <a:ln w="3175">
                  <a:solidFill>
                    <a:schemeClr val="tx1"/>
                  </a:solidFill>
                </a:ln>
                <a:solidFill>
                  <a:schemeClr val="bg1"/>
                </a:solidFill>
              </a:rPr>
              <a:t>Class</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a:ln w="3175">
                  <a:solidFill>
                    <a:schemeClr val="tx1"/>
                  </a:solidFill>
                </a:ln>
                <a:solidFill>
                  <a:schemeClr val="bg1"/>
                </a:solidFill>
              </a:rPr>
              <a:t>A</a:t>
            </a:r>
            <a:r>
              <a:rPr lang="es-ES" sz="2200" b="1" dirty="0" smtClean="0">
                <a:ln w="3175">
                  <a:solidFill>
                    <a:schemeClr val="tx1"/>
                  </a:solidFill>
                </a:ln>
                <a:solidFill>
                  <a:schemeClr val="bg1"/>
                </a:solidFill>
              </a:rPr>
              <a:t>quí declaramos los </a:t>
            </a:r>
            <a:r>
              <a:rPr lang="es-ES" sz="2200" b="1" dirty="0">
                <a:ln w="3175">
                  <a:solidFill>
                    <a:schemeClr val="tx1"/>
                  </a:solidFill>
                </a:ln>
                <a:solidFill>
                  <a:schemeClr val="bg1"/>
                </a:solidFill>
              </a:rPr>
              <a:t>métodos </a:t>
            </a:r>
            <a:r>
              <a:rPr lang="es-ES" sz="2200" b="1" dirty="0" smtClean="0">
                <a:ln w="3175">
                  <a:solidFill>
                    <a:schemeClr val="tx1"/>
                  </a:solidFill>
                </a:ln>
                <a:solidFill>
                  <a:schemeClr val="bg1"/>
                </a:solidFill>
              </a:rPr>
              <a:t>y variables </a:t>
            </a:r>
            <a:r>
              <a:rPr lang="es-ES" sz="2200" b="1" dirty="0">
                <a:ln w="3175">
                  <a:solidFill>
                    <a:schemeClr val="tx1"/>
                  </a:solidFill>
                </a:ln>
                <a:solidFill>
                  <a:schemeClr val="bg1"/>
                </a:solidFill>
              </a:rPr>
              <a:t>que se </a:t>
            </a:r>
            <a:r>
              <a:rPr lang="es-ES" sz="2200" b="1" dirty="0" smtClean="0">
                <a:ln w="3175">
                  <a:solidFill>
                    <a:schemeClr val="tx1"/>
                  </a:solidFill>
                </a:ln>
                <a:solidFill>
                  <a:schemeClr val="bg1"/>
                </a:solidFill>
              </a:rPr>
              <a:t>verán y usaremos </a:t>
            </a:r>
            <a:r>
              <a:rPr lang="es-ES" sz="2200" b="1" dirty="0">
                <a:ln w="3175">
                  <a:solidFill>
                    <a:schemeClr val="tx1"/>
                  </a:solidFill>
                </a:ln>
                <a:solidFill>
                  <a:schemeClr val="bg1"/>
                </a:solidFill>
              </a:rPr>
              <a:t>en </a:t>
            </a:r>
            <a:r>
              <a:rPr lang="es-ES" sz="2200" b="1" dirty="0" smtClean="0">
                <a:ln w="3175">
                  <a:solidFill>
                    <a:schemeClr val="tx1"/>
                  </a:solidFill>
                </a:ln>
                <a:solidFill>
                  <a:schemeClr val="bg1"/>
                </a:solidFill>
              </a:rPr>
              <a:t>la plantilla .</a:t>
            </a:r>
            <a:r>
              <a:rPr lang="es-ES" sz="2200" b="1" dirty="0" err="1" smtClean="0">
                <a:ln w="3175">
                  <a:solidFill>
                    <a:schemeClr val="tx1"/>
                  </a:solidFill>
                </a:ln>
                <a:solidFill>
                  <a:schemeClr val="bg1"/>
                </a:solidFill>
              </a:rPr>
              <a:t>html</a:t>
            </a:r>
            <a:r>
              <a:rPr lang="es-ES" sz="2200" b="1" dirty="0" smtClean="0">
                <a:ln w="3175">
                  <a:solidFill>
                    <a:schemeClr val="tx1"/>
                  </a:solidFill>
                </a:ln>
                <a:solidFill>
                  <a:schemeClr val="bg1"/>
                </a:solidFill>
              </a:rPr>
              <a:t> </a:t>
            </a:r>
            <a:r>
              <a:rPr lang="es-ES" sz="2200" b="1" dirty="0">
                <a:ln w="3175">
                  <a:solidFill>
                    <a:schemeClr val="tx1"/>
                  </a:solidFill>
                </a:ln>
                <a:solidFill>
                  <a:schemeClr val="bg1"/>
                </a:solidFill>
              </a:rPr>
              <a:t>que estamos cargando.</a:t>
            </a:r>
          </a:p>
        </p:txBody>
      </p:sp>
    </p:spTree>
    <p:extLst>
      <p:ext uri="{BB962C8B-B14F-4D97-AF65-F5344CB8AC3E}">
        <p14:creationId xmlns:p14="http://schemas.microsoft.com/office/powerpoint/2010/main" val="1086788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ln w="3175">
                  <a:solidFill>
                    <a:schemeClr val="tx1"/>
                  </a:solidFill>
                </a:ln>
                <a:solidFill>
                  <a:schemeClr val="bg1"/>
                </a:solidFill>
              </a:rPr>
              <a:t>App.component.ts</a:t>
            </a:r>
            <a:endParaRPr lang="es-ES" dirty="0"/>
          </a:p>
        </p:txBody>
      </p:sp>
      <p:sp>
        <p:nvSpPr>
          <p:cNvPr id="3" name="Marcador de contenido 2"/>
          <p:cNvSpPr>
            <a:spLocks noGrp="1"/>
          </p:cNvSpPr>
          <p:nvPr>
            <p:ph idx="1"/>
          </p:nvPr>
        </p:nvSpPr>
        <p:spPr/>
        <p:txBody>
          <a:bodyPr>
            <a:normAutofit/>
          </a:bodyPr>
          <a:lstStyle/>
          <a:p>
            <a:pPr marL="0" indent="0" algn="ctr">
              <a:lnSpc>
                <a:spcPct val="110000"/>
              </a:lnSpc>
              <a:buNone/>
            </a:pPr>
            <a:r>
              <a:rPr lang="es-ES" sz="2600" b="1" dirty="0" smtClean="0">
                <a:ln w="3175">
                  <a:solidFill>
                    <a:schemeClr val="tx1"/>
                  </a:solidFill>
                </a:ln>
                <a:solidFill>
                  <a:schemeClr val="bg1"/>
                </a:solidFill>
              </a:rPr>
              <a:t>Podemos crear nuevos componentes mediante el siguiente </a:t>
            </a:r>
            <a:r>
              <a:rPr lang="es-ES" sz="2600" b="1" dirty="0">
                <a:ln w="3175">
                  <a:solidFill>
                    <a:schemeClr val="tx1"/>
                  </a:solidFill>
                </a:ln>
                <a:solidFill>
                  <a:schemeClr val="bg1"/>
                </a:solidFill>
              </a:rPr>
              <a:t>comando de Angular CLI: </a:t>
            </a:r>
            <a:r>
              <a:rPr lang="es-ES" sz="2600" b="1" dirty="0" err="1" smtClean="0">
                <a:ln w="3175">
                  <a:solidFill>
                    <a:schemeClr val="tx1"/>
                  </a:solidFill>
                </a:ln>
                <a:solidFill>
                  <a:srgbClr val="FFC000"/>
                </a:solidFill>
              </a:rPr>
              <a:t>ng</a:t>
            </a:r>
            <a:r>
              <a:rPr lang="es-ES" sz="2600" b="1" dirty="0" smtClean="0">
                <a:ln w="3175">
                  <a:solidFill>
                    <a:schemeClr val="tx1"/>
                  </a:solidFill>
                </a:ln>
                <a:solidFill>
                  <a:srgbClr val="FFC000"/>
                </a:solidFill>
              </a:rPr>
              <a:t> </a:t>
            </a:r>
            <a:r>
              <a:rPr lang="es-ES" sz="2600" b="1" dirty="0" err="1">
                <a:ln w="3175">
                  <a:solidFill>
                    <a:schemeClr val="tx1"/>
                  </a:solidFill>
                </a:ln>
                <a:solidFill>
                  <a:srgbClr val="FFC000"/>
                </a:solidFill>
              </a:rPr>
              <a:t>generate</a:t>
            </a:r>
            <a:r>
              <a:rPr lang="es-ES" sz="2600" b="1" dirty="0">
                <a:ln w="3175">
                  <a:solidFill>
                    <a:schemeClr val="tx1"/>
                  </a:solidFill>
                </a:ln>
                <a:solidFill>
                  <a:srgbClr val="FFC000"/>
                </a:solidFill>
              </a:rPr>
              <a:t> </a:t>
            </a:r>
            <a:r>
              <a:rPr lang="es-ES" sz="2600" b="1" dirty="0" err="1">
                <a:ln w="3175">
                  <a:solidFill>
                    <a:schemeClr val="tx1"/>
                  </a:solidFill>
                </a:ln>
                <a:solidFill>
                  <a:srgbClr val="FFC000"/>
                </a:solidFill>
              </a:rPr>
              <a:t>component</a:t>
            </a:r>
            <a:r>
              <a:rPr lang="es-ES" sz="2600" b="1" dirty="0">
                <a:ln w="3175">
                  <a:solidFill>
                    <a:schemeClr val="tx1"/>
                  </a:solidFill>
                </a:ln>
                <a:solidFill>
                  <a:srgbClr val="FFC000"/>
                </a:solidFill>
              </a:rPr>
              <a:t> </a:t>
            </a:r>
            <a:r>
              <a:rPr lang="es-ES" sz="2600" b="1" dirty="0" smtClean="0">
                <a:ln w="3175">
                  <a:solidFill>
                    <a:schemeClr val="tx1"/>
                  </a:solidFill>
                </a:ln>
                <a:solidFill>
                  <a:srgbClr val="FFC000"/>
                </a:solidFill>
              </a:rPr>
              <a:t>nombre-componente</a:t>
            </a:r>
          </a:p>
          <a:p>
            <a:pPr marL="0" indent="0">
              <a:lnSpc>
                <a:spcPct val="110000"/>
              </a:lnSpc>
              <a:buNone/>
            </a:pPr>
            <a:endParaRPr lang="es-ES" sz="26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2916406" y="2977288"/>
            <a:ext cx="6359188" cy="3199675"/>
          </a:xfrm>
          <a:prstGeom prst="rect">
            <a:avLst/>
          </a:prstGeom>
        </p:spPr>
      </p:pic>
    </p:spTree>
    <p:extLst>
      <p:ext uri="{BB962C8B-B14F-4D97-AF65-F5344CB8AC3E}">
        <p14:creationId xmlns:p14="http://schemas.microsoft.com/office/powerpoint/2010/main" val="475907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Operadores de Cadena</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defRPr/>
            </a:pPr>
            <a:r>
              <a:rPr lang="es-MX" altLang="es-ES" sz="2400" b="1" dirty="0">
                <a:ln w="3175">
                  <a:solidFill>
                    <a:schemeClr val="tx1"/>
                  </a:solidFill>
                </a:ln>
                <a:solidFill>
                  <a:schemeClr val="bg1"/>
                </a:solidFill>
              </a:rPr>
              <a:t>Permiten la unión de </a:t>
            </a:r>
            <a:r>
              <a:rPr lang="es-MX" altLang="es-ES" sz="2400" b="1" dirty="0" smtClean="0">
                <a:ln w="3175">
                  <a:solidFill>
                    <a:schemeClr val="tx1"/>
                  </a:solidFill>
                </a:ln>
                <a:solidFill>
                  <a:schemeClr val="bg1"/>
                </a:solidFill>
              </a:rPr>
              <a:t>cadenas</a:t>
            </a:r>
            <a:endParaRPr lang="es-MX" altLang="es-ES" sz="2400" b="1" dirty="0">
              <a:ln w="3175">
                <a:solidFill>
                  <a:schemeClr val="tx1"/>
                </a:solidFill>
              </a:ln>
              <a:solidFill>
                <a:schemeClr val="bg1"/>
              </a:solidFill>
            </a:endParaRPr>
          </a:p>
          <a:p>
            <a:pPr lvl="1">
              <a:defRPr/>
            </a:pPr>
            <a:r>
              <a:rPr lang="es-MX" altLang="es-ES" sz="2200" b="1" dirty="0" smtClean="0">
                <a:ln w="3175">
                  <a:solidFill>
                    <a:schemeClr val="tx1"/>
                  </a:solidFill>
                </a:ln>
                <a:solidFill>
                  <a:schemeClr val="bg1"/>
                </a:solidFill>
              </a:rPr>
              <a:t>Ejemplo: console.log("Hola</a:t>
            </a:r>
            <a:r>
              <a:rPr lang="es-MX" altLang="es-ES" sz="2200" b="1" dirty="0">
                <a:ln w="3175">
                  <a:solidFill>
                    <a:schemeClr val="tx1"/>
                  </a:solidFill>
                </a:ln>
                <a:solidFill>
                  <a:schemeClr val="bg1"/>
                </a:solidFill>
              </a:rPr>
              <a:t>, " + "qué tal</a:t>
            </a:r>
            <a:r>
              <a:rPr lang="es-MX" altLang="es-ES" sz="2200" b="1" dirty="0" smtClean="0">
                <a:ln w="3175">
                  <a:solidFill>
                    <a:schemeClr val="tx1"/>
                  </a:solidFill>
                </a:ln>
                <a:solidFill>
                  <a:schemeClr val="bg1"/>
                </a:solidFill>
              </a:rPr>
              <a:t>!”) </a:t>
            </a:r>
            <a:r>
              <a:rPr lang="es-MX" altLang="es-ES" sz="2200" b="1" dirty="0">
                <a:ln w="3175">
                  <a:solidFill>
                    <a:schemeClr val="tx1"/>
                  </a:solidFill>
                </a:ln>
                <a:solidFill>
                  <a:schemeClr val="bg1"/>
                </a:solidFill>
              </a:rPr>
              <a:t>-&gt; “Hola, qué tal!”</a:t>
            </a:r>
          </a:p>
          <a:p>
            <a:pPr>
              <a:defRPr/>
            </a:pPr>
            <a:r>
              <a:rPr lang="es-MX" altLang="es-ES" sz="2400" b="1" dirty="0">
                <a:ln w="3175">
                  <a:solidFill>
                    <a:schemeClr val="tx1"/>
                  </a:solidFill>
                </a:ln>
                <a:solidFill>
                  <a:srgbClr val="FFC000"/>
                </a:solidFill>
              </a:rPr>
              <a:t>Precaución, </a:t>
            </a:r>
            <a:r>
              <a:rPr lang="es-MX" altLang="es-ES" sz="2400" b="1" dirty="0" err="1" smtClean="0">
                <a:ln w="3175">
                  <a:solidFill>
                    <a:schemeClr val="tx1"/>
                  </a:solidFill>
                </a:ln>
                <a:solidFill>
                  <a:srgbClr val="FFC000"/>
                </a:solidFill>
              </a:rPr>
              <a:t>TypeScript</a:t>
            </a:r>
            <a:r>
              <a:rPr lang="es-MX" altLang="es-ES" sz="2400" b="1" dirty="0" smtClean="0">
                <a:ln w="3175">
                  <a:solidFill>
                    <a:schemeClr val="tx1"/>
                  </a:solidFill>
                </a:ln>
                <a:solidFill>
                  <a:srgbClr val="FFC000"/>
                </a:solidFill>
              </a:rPr>
              <a:t> </a:t>
            </a:r>
            <a:r>
              <a:rPr lang="es-MX" altLang="es-ES" sz="2400" b="1" dirty="0">
                <a:ln w="3175">
                  <a:solidFill>
                    <a:schemeClr val="tx1"/>
                  </a:solidFill>
                </a:ln>
                <a:solidFill>
                  <a:srgbClr val="FFC000"/>
                </a:solidFill>
              </a:rPr>
              <a:t>es un lenguaje interpretado:</a:t>
            </a:r>
          </a:p>
          <a:p>
            <a:pPr lvl="1">
              <a:defRPr/>
            </a:pPr>
            <a:r>
              <a:rPr lang="es-MX" altLang="es-ES" sz="2200" b="1" dirty="0" smtClean="0">
                <a:ln w="3175">
                  <a:solidFill>
                    <a:schemeClr val="tx1"/>
                  </a:solidFill>
                </a:ln>
                <a:solidFill>
                  <a:srgbClr val="FFC000"/>
                </a:solidFill>
              </a:rPr>
              <a:t>Ejemplo: console.log(“1000</a:t>
            </a:r>
            <a:r>
              <a:rPr lang="es-MX" altLang="es-ES" sz="2200" b="1" dirty="0">
                <a:ln w="3175">
                  <a:solidFill>
                    <a:schemeClr val="tx1"/>
                  </a:solidFill>
                </a:ln>
                <a:solidFill>
                  <a:srgbClr val="FFC000"/>
                </a:solidFill>
              </a:rPr>
              <a:t>” + </a:t>
            </a:r>
            <a:r>
              <a:rPr lang="es-MX" altLang="es-ES" sz="2200" b="1" dirty="0" smtClean="0">
                <a:ln w="3175">
                  <a:solidFill>
                    <a:schemeClr val="tx1"/>
                  </a:solidFill>
                </a:ln>
                <a:solidFill>
                  <a:srgbClr val="FFC000"/>
                </a:solidFill>
              </a:rPr>
              <a:t>5) </a:t>
            </a:r>
            <a:r>
              <a:rPr lang="es-MX" altLang="es-ES" sz="2200" b="1" dirty="0">
                <a:ln w="3175">
                  <a:solidFill>
                    <a:schemeClr val="tx1"/>
                  </a:solidFill>
                </a:ln>
                <a:solidFill>
                  <a:srgbClr val="FFC000"/>
                </a:solidFill>
              </a:rPr>
              <a:t>-&gt; “10005” y no 1005.</a:t>
            </a:r>
          </a:p>
          <a:p>
            <a:pPr lvl="1">
              <a:defRPr/>
            </a:pPr>
            <a:r>
              <a:rPr lang="es-MX" altLang="es-ES" sz="2200" b="1" dirty="0">
                <a:ln w="3175">
                  <a:solidFill>
                    <a:schemeClr val="tx1"/>
                  </a:solidFill>
                </a:ln>
                <a:solidFill>
                  <a:srgbClr val="FFC000"/>
                </a:solidFill>
              </a:rPr>
              <a:t>El número se ‘castea’ a </a:t>
            </a:r>
            <a:r>
              <a:rPr lang="es-MX" altLang="es-ES" sz="2200" b="1" dirty="0" err="1">
                <a:ln w="3175">
                  <a:solidFill>
                    <a:schemeClr val="tx1"/>
                  </a:solidFill>
                </a:ln>
                <a:solidFill>
                  <a:srgbClr val="FFC000"/>
                </a:solidFill>
              </a:rPr>
              <a:t>string</a:t>
            </a:r>
            <a:r>
              <a:rPr lang="es-MX" altLang="es-ES" sz="2200" b="1" dirty="0">
                <a:ln w="3175">
                  <a:solidFill>
                    <a:schemeClr val="tx1"/>
                  </a:solidFill>
                </a:ln>
                <a:solidFill>
                  <a:srgbClr val="FFC000"/>
                </a:solidFill>
              </a:rPr>
              <a:t>, nunca al revés</a:t>
            </a:r>
            <a:r>
              <a:rPr lang="es-MX" altLang="es-ES" sz="2200" b="1" dirty="0" smtClean="0">
                <a:ln w="3175">
                  <a:solidFill>
                    <a:schemeClr val="tx1"/>
                  </a:solidFill>
                </a:ln>
                <a:solidFill>
                  <a:srgbClr val="FFC000"/>
                </a:solidFill>
              </a:rPr>
              <a:t>.</a:t>
            </a:r>
          </a:p>
          <a:p>
            <a:pPr marL="457200" lvl="1" indent="0">
              <a:buNone/>
              <a:defRPr/>
            </a:pPr>
            <a:endParaRPr lang="es-MX" altLang="es-ES" sz="2200" b="1" dirty="0">
              <a:ln w="3175">
                <a:solidFill>
                  <a:schemeClr val="tx1"/>
                </a:solidFill>
              </a:ln>
              <a:solidFill>
                <a:srgbClr val="FFC000"/>
              </a:solidFill>
            </a:endParaRPr>
          </a:p>
          <a:p>
            <a:pPr>
              <a:defRPr/>
            </a:pPr>
            <a:r>
              <a:rPr lang="es-MX" altLang="es-ES" sz="2400" b="1" dirty="0">
                <a:ln w="3175">
                  <a:solidFill>
                    <a:schemeClr val="tx1"/>
                  </a:solidFill>
                </a:ln>
                <a:solidFill>
                  <a:schemeClr val="bg1"/>
                </a:solidFill>
              </a:rPr>
              <a:t>Desde ES6 también podemos interpolar directamente una </a:t>
            </a:r>
            <a:r>
              <a:rPr lang="es-MX" altLang="es-ES" sz="2400" b="1" dirty="0" smtClean="0">
                <a:ln w="3175">
                  <a:solidFill>
                    <a:schemeClr val="tx1"/>
                  </a:solidFill>
                </a:ln>
                <a:solidFill>
                  <a:schemeClr val="bg1"/>
                </a:solidFill>
              </a:rPr>
              <a:t>cadena.</a:t>
            </a:r>
          </a:p>
          <a:p>
            <a:pPr lvl="1">
              <a:defRPr/>
            </a:pPr>
            <a:r>
              <a:rPr lang="es-MX" altLang="es-ES" sz="2200" b="1" dirty="0" smtClean="0">
                <a:ln w="3175">
                  <a:solidFill>
                    <a:schemeClr val="tx1"/>
                  </a:solidFill>
                </a:ln>
                <a:solidFill>
                  <a:schemeClr val="bg1"/>
                </a:solidFill>
              </a:rPr>
              <a:t>Ejemplo:</a:t>
            </a:r>
            <a:endParaRPr lang="es-MX" altLang="es-ES" sz="22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3054029" y="4803722"/>
            <a:ext cx="7177015" cy="1082073"/>
          </a:xfrm>
          <a:prstGeom prst="rect">
            <a:avLst/>
          </a:prstGeom>
        </p:spPr>
      </p:pic>
    </p:spTree>
    <p:extLst>
      <p:ext uri="{BB962C8B-B14F-4D97-AF65-F5344CB8AC3E}">
        <p14:creationId xmlns:p14="http://schemas.microsoft.com/office/powerpoint/2010/main" val="3140773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Bootstrap</a:t>
            </a:r>
            <a:r>
              <a:rPr lang="es-ES" b="1" dirty="0" smtClean="0">
                <a:ln w="3175">
                  <a:solidFill>
                    <a:schemeClr val="tx1"/>
                  </a:solidFill>
                </a:ln>
                <a:solidFill>
                  <a:schemeClr val="bg1"/>
                </a:solidFill>
              </a:rPr>
              <a:t> y Estilos</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defRPr/>
            </a:pPr>
            <a:r>
              <a:rPr lang="es-MX" altLang="es-ES" sz="2600" b="1" dirty="0" err="1" smtClean="0">
                <a:ln w="3175">
                  <a:solidFill>
                    <a:schemeClr val="tx1"/>
                  </a:solidFill>
                </a:ln>
                <a:solidFill>
                  <a:schemeClr val="bg1"/>
                </a:solidFill>
              </a:rPr>
              <a:t>Bootstrap</a:t>
            </a:r>
            <a:r>
              <a:rPr lang="es-MX" altLang="es-ES" sz="2600" b="1" dirty="0" smtClean="0">
                <a:ln w="3175">
                  <a:solidFill>
                    <a:schemeClr val="tx1"/>
                  </a:solidFill>
                </a:ln>
                <a:solidFill>
                  <a:schemeClr val="bg1"/>
                </a:solidFill>
              </a:rPr>
              <a:t> es un </a:t>
            </a:r>
            <a:r>
              <a:rPr lang="es-MX" altLang="es-ES" sz="2600" b="1" dirty="0" err="1" smtClean="0">
                <a:ln w="3175">
                  <a:solidFill>
                    <a:schemeClr val="tx1"/>
                  </a:solidFill>
                </a:ln>
                <a:solidFill>
                  <a:schemeClr val="bg1"/>
                </a:solidFill>
              </a:rPr>
              <a:t>framework</a:t>
            </a:r>
            <a:r>
              <a:rPr lang="es-MX" altLang="es-ES" sz="2600" b="1" dirty="0">
                <a:ln w="3175">
                  <a:solidFill>
                    <a:schemeClr val="tx1"/>
                  </a:solidFill>
                </a:ln>
                <a:solidFill>
                  <a:schemeClr val="bg1"/>
                </a:solidFill>
              </a:rPr>
              <a:t> </a:t>
            </a:r>
            <a:r>
              <a:rPr lang="es-MX" altLang="es-ES" sz="2600" b="1" dirty="0" smtClean="0">
                <a:ln w="3175">
                  <a:solidFill>
                    <a:schemeClr val="tx1"/>
                  </a:solidFill>
                </a:ln>
                <a:solidFill>
                  <a:schemeClr val="bg1"/>
                </a:solidFill>
              </a:rPr>
              <a:t>abierto desarrollado por Twitter que tiene como objetivo facilitar el diseño web.</a:t>
            </a:r>
          </a:p>
          <a:p>
            <a:pPr>
              <a:defRPr/>
            </a:pPr>
            <a:r>
              <a:rPr lang="es-MX" altLang="es-ES" sz="2600" b="1" dirty="0" err="1" smtClean="0">
                <a:ln w="3175">
                  <a:solidFill>
                    <a:schemeClr val="tx1"/>
                  </a:solidFill>
                </a:ln>
                <a:solidFill>
                  <a:schemeClr val="bg1"/>
                </a:solidFill>
              </a:rPr>
              <a:t>Bootstrap</a:t>
            </a:r>
            <a:r>
              <a:rPr lang="es-MX" altLang="es-ES" sz="2600" b="1" dirty="0" smtClean="0">
                <a:ln w="3175">
                  <a:solidFill>
                    <a:schemeClr val="tx1"/>
                  </a:solidFill>
                </a:ln>
                <a:solidFill>
                  <a:schemeClr val="bg1"/>
                </a:solidFill>
              </a:rPr>
              <a:t> nos facilita:</a:t>
            </a:r>
          </a:p>
          <a:p>
            <a:pPr lvl="1">
              <a:defRPr/>
            </a:pPr>
            <a:r>
              <a:rPr lang="es-MX" altLang="es-ES" sz="2200" b="1" dirty="0" smtClean="0">
                <a:ln w="3175">
                  <a:solidFill>
                    <a:schemeClr val="tx1"/>
                  </a:solidFill>
                </a:ln>
                <a:solidFill>
                  <a:schemeClr val="bg1"/>
                </a:solidFill>
              </a:rPr>
              <a:t>Organizar una página web de manera sencilla.</a:t>
            </a:r>
          </a:p>
          <a:p>
            <a:pPr lvl="1">
              <a:defRPr/>
            </a:pPr>
            <a:r>
              <a:rPr lang="es-MX" altLang="es-ES" sz="2200" b="1" dirty="0" smtClean="0">
                <a:ln w="3175">
                  <a:solidFill>
                    <a:schemeClr val="tx1"/>
                  </a:solidFill>
                </a:ln>
                <a:solidFill>
                  <a:schemeClr val="bg1"/>
                </a:solidFill>
              </a:rPr>
              <a:t>Una buena curva de aprendizaje.</a:t>
            </a:r>
          </a:p>
          <a:p>
            <a:pPr lvl="1">
              <a:defRPr/>
            </a:pPr>
            <a:r>
              <a:rPr lang="es-MX" altLang="es-ES" sz="2200" b="1" dirty="0" smtClean="0">
                <a:ln w="3175">
                  <a:solidFill>
                    <a:schemeClr val="tx1"/>
                  </a:solidFill>
                </a:ln>
                <a:solidFill>
                  <a:schemeClr val="bg1"/>
                </a:solidFill>
              </a:rPr>
              <a:t>Integración HTML5, CSS y JavaScript.</a:t>
            </a:r>
          </a:p>
          <a:p>
            <a:pPr lvl="1">
              <a:defRPr/>
            </a:pPr>
            <a:r>
              <a:rPr lang="es-MX" altLang="es-ES" sz="2200" b="1" dirty="0" smtClean="0">
                <a:ln w="3175">
                  <a:solidFill>
                    <a:schemeClr val="tx1"/>
                  </a:solidFill>
                </a:ln>
                <a:solidFill>
                  <a:schemeClr val="bg1"/>
                </a:solidFill>
              </a:rPr>
              <a:t>Elementos </a:t>
            </a:r>
            <a:r>
              <a:rPr lang="es-MX" altLang="es-ES" sz="2200" b="1" dirty="0" err="1" smtClean="0">
                <a:ln w="3175">
                  <a:solidFill>
                    <a:schemeClr val="tx1"/>
                  </a:solidFill>
                </a:ln>
                <a:solidFill>
                  <a:schemeClr val="bg1"/>
                </a:solidFill>
              </a:rPr>
              <a:t>responsive</a:t>
            </a:r>
            <a:r>
              <a:rPr lang="es-MX" altLang="es-ES" sz="2200" b="1" dirty="0" smtClean="0">
                <a:ln w="3175">
                  <a:solidFill>
                    <a:schemeClr val="tx1"/>
                  </a:solidFill>
                </a:ln>
                <a:solidFill>
                  <a:schemeClr val="bg1"/>
                </a:solidFill>
              </a:rPr>
              <a:t>.</a:t>
            </a:r>
          </a:p>
          <a:p>
            <a:pPr>
              <a:defRPr/>
            </a:pPr>
            <a:r>
              <a:rPr lang="es-MX" altLang="es-ES" sz="2600" b="1" dirty="0" smtClean="0">
                <a:ln w="3175">
                  <a:solidFill>
                    <a:schemeClr val="tx1"/>
                  </a:solidFill>
                </a:ln>
                <a:solidFill>
                  <a:schemeClr val="bg1"/>
                </a:solidFill>
              </a:rPr>
              <a:t>Instalación de </a:t>
            </a:r>
            <a:r>
              <a:rPr lang="es-MX" altLang="es-ES" sz="2600" b="1" dirty="0" err="1" smtClean="0">
                <a:ln w="3175">
                  <a:solidFill>
                    <a:schemeClr val="tx1"/>
                  </a:solidFill>
                </a:ln>
                <a:solidFill>
                  <a:schemeClr val="bg1"/>
                </a:solidFill>
              </a:rPr>
              <a:t>Bootstrap</a:t>
            </a:r>
            <a:r>
              <a:rPr lang="es-MX" altLang="es-ES" sz="2600" b="1" dirty="0" smtClean="0">
                <a:ln w="3175">
                  <a:solidFill>
                    <a:schemeClr val="tx1"/>
                  </a:solidFill>
                </a:ln>
                <a:solidFill>
                  <a:schemeClr val="bg1"/>
                </a:solidFill>
              </a:rPr>
              <a:t>:</a:t>
            </a:r>
          </a:p>
          <a:p>
            <a:pPr marL="914400" lvl="1" indent="-457200">
              <a:buFont typeface="+mj-lt"/>
              <a:buAutoNum type="arabicPeriod"/>
              <a:defRPr/>
            </a:pPr>
            <a:r>
              <a:rPr lang="es-MX" altLang="es-ES" sz="2200" b="1" dirty="0" err="1" smtClean="0">
                <a:ln w="3175">
                  <a:solidFill>
                    <a:schemeClr val="tx1"/>
                  </a:solidFill>
                </a:ln>
                <a:solidFill>
                  <a:srgbClr val="FFC000"/>
                </a:solidFill>
              </a:rPr>
              <a:t>npm</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install</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save</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bootstrap</a:t>
            </a:r>
            <a:endParaRPr lang="es-MX" altLang="es-ES" sz="2200" b="1" dirty="0" smtClean="0">
              <a:ln w="3175">
                <a:solidFill>
                  <a:schemeClr val="tx1"/>
                </a:solidFill>
              </a:ln>
              <a:solidFill>
                <a:srgbClr val="FFC000"/>
              </a:solidFill>
            </a:endParaRPr>
          </a:p>
          <a:p>
            <a:pPr marL="914400" lvl="1" indent="-457200">
              <a:buFont typeface="+mj-lt"/>
              <a:buAutoNum type="arabicPeriod"/>
              <a:defRPr/>
            </a:pPr>
            <a:r>
              <a:rPr lang="es-MX" altLang="es-ES" sz="2200" b="1" dirty="0" smtClean="0">
                <a:ln w="3175">
                  <a:solidFill>
                    <a:schemeClr val="tx1"/>
                  </a:solidFill>
                </a:ln>
                <a:solidFill>
                  <a:srgbClr val="FFC000"/>
                </a:solidFill>
              </a:rPr>
              <a:t>Añadir ruta a la hoja de estilos de </a:t>
            </a:r>
            <a:r>
              <a:rPr lang="es-MX" altLang="es-ES" sz="2200" b="1" dirty="0" err="1" smtClean="0">
                <a:ln w="3175">
                  <a:solidFill>
                    <a:schemeClr val="tx1"/>
                  </a:solidFill>
                </a:ln>
                <a:solidFill>
                  <a:srgbClr val="FFC000"/>
                </a:solidFill>
              </a:rPr>
              <a:t>Bootstrap</a:t>
            </a:r>
            <a:r>
              <a:rPr lang="es-MX" altLang="es-ES" sz="2200" b="1" dirty="0" smtClean="0">
                <a:ln w="3175">
                  <a:solidFill>
                    <a:schemeClr val="tx1"/>
                  </a:solidFill>
                </a:ln>
                <a:solidFill>
                  <a:srgbClr val="FFC000"/>
                </a:solidFill>
              </a:rPr>
              <a:t> en nuestro </a:t>
            </a:r>
            <a:r>
              <a:rPr lang="es-MX" altLang="es-ES" sz="2200" b="1" dirty="0" err="1" smtClean="0">
                <a:ln w="3175">
                  <a:solidFill>
                    <a:schemeClr val="tx1"/>
                  </a:solidFill>
                </a:ln>
                <a:solidFill>
                  <a:srgbClr val="FFC000"/>
                </a:solidFill>
              </a:rPr>
              <a:t>angular.json</a:t>
            </a:r>
            <a:r>
              <a:rPr lang="es-MX" altLang="es-ES" sz="2200" b="1" dirty="0" smtClean="0">
                <a:ln w="3175">
                  <a:solidFill>
                    <a:schemeClr val="tx1"/>
                  </a:solidFill>
                </a:ln>
                <a:solidFill>
                  <a:srgbClr val="FFC000"/>
                </a:solidFill>
              </a:rPr>
              <a:t>.</a:t>
            </a:r>
          </a:p>
          <a:p>
            <a:pPr marL="914400" lvl="1" indent="-457200">
              <a:buFont typeface="+mj-lt"/>
              <a:buAutoNum type="arabicPeriod"/>
              <a:defRPr/>
            </a:pPr>
            <a:r>
              <a:rPr lang="es-MX" altLang="es-ES" sz="2200" b="1" dirty="0" err="1">
                <a:ln w="3175">
                  <a:solidFill>
                    <a:schemeClr val="tx1"/>
                  </a:solidFill>
                </a:ln>
                <a:solidFill>
                  <a:srgbClr val="FFC000"/>
                </a:solidFill>
              </a:rPr>
              <a:t>n</a:t>
            </a:r>
            <a:r>
              <a:rPr lang="es-MX" altLang="es-ES" sz="2200" b="1" dirty="0" err="1" smtClean="0">
                <a:ln w="3175">
                  <a:solidFill>
                    <a:schemeClr val="tx1"/>
                  </a:solidFill>
                </a:ln>
                <a:solidFill>
                  <a:srgbClr val="FFC000"/>
                </a:solidFill>
              </a:rPr>
              <a:t>pm</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install</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save</a:t>
            </a:r>
            <a:r>
              <a:rPr lang="es-MX" altLang="es-ES" sz="2200" b="1" dirty="0" smtClean="0">
                <a:ln w="3175">
                  <a:solidFill>
                    <a:schemeClr val="tx1"/>
                  </a:solidFill>
                </a:ln>
                <a:solidFill>
                  <a:srgbClr val="FFC000"/>
                </a:solidFill>
              </a:rPr>
              <a:t> @</a:t>
            </a:r>
            <a:r>
              <a:rPr lang="es-MX" altLang="es-ES" sz="2200" b="1" dirty="0" err="1" smtClean="0">
                <a:ln w="3175">
                  <a:solidFill>
                    <a:schemeClr val="tx1"/>
                  </a:solidFill>
                </a:ln>
                <a:solidFill>
                  <a:srgbClr val="FFC000"/>
                </a:solidFill>
              </a:rPr>
              <a:t>ng-bootstrap</a:t>
            </a:r>
            <a:r>
              <a:rPr lang="es-MX" altLang="es-ES" sz="2200" b="1" dirty="0" smtClean="0">
                <a:ln w="3175">
                  <a:solidFill>
                    <a:schemeClr val="tx1"/>
                  </a:solidFill>
                </a:ln>
                <a:solidFill>
                  <a:srgbClr val="FFC000"/>
                </a:solidFill>
              </a:rPr>
              <a:t>/</a:t>
            </a:r>
            <a:r>
              <a:rPr lang="es-MX" altLang="es-ES" sz="2200" b="1" dirty="0" err="1" smtClean="0">
                <a:ln w="3175">
                  <a:solidFill>
                    <a:schemeClr val="tx1"/>
                  </a:solidFill>
                </a:ln>
                <a:solidFill>
                  <a:srgbClr val="FFC000"/>
                </a:solidFill>
              </a:rPr>
              <a:t>ng-bootstrap</a:t>
            </a:r>
            <a:r>
              <a:rPr lang="es-MX" altLang="es-ES" sz="2200" b="1" dirty="0" smtClean="0">
                <a:ln w="3175">
                  <a:solidFill>
                    <a:schemeClr val="tx1"/>
                  </a:solidFill>
                </a:ln>
                <a:solidFill>
                  <a:srgbClr val="FFC000"/>
                </a:solidFill>
              </a:rPr>
              <a:t> e importar en módulo principal.</a:t>
            </a:r>
            <a:endParaRPr lang="es-MX" altLang="es-ES" sz="2200" b="1" dirty="0">
              <a:ln w="3175">
                <a:solidFill>
                  <a:schemeClr val="tx1"/>
                </a:solidFill>
              </a:ln>
              <a:solidFill>
                <a:srgbClr val="FFC000"/>
              </a:solidFill>
            </a:endParaRPr>
          </a:p>
        </p:txBody>
      </p:sp>
    </p:spTree>
    <p:extLst>
      <p:ext uri="{BB962C8B-B14F-4D97-AF65-F5344CB8AC3E}">
        <p14:creationId xmlns:p14="http://schemas.microsoft.com/office/powerpoint/2010/main" val="1258646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¿Qué es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20848" y="1825625"/>
            <a:ext cx="10515600" cy="4351338"/>
          </a:xfrm>
        </p:spPr>
        <p:txBody>
          <a:bodyPr/>
          <a:lstStyle/>
          <a:p>
            <a:pPr fontAlgn="base"/>
            <a:r>
              <a:rPr lang="es-ES" b="1" dirty="0" smtClean="0">
                <a:ln w="3175">
                  <a:solidFill>
                    <a:schemeClr val="tx1"/>
                  </a:solidFill>
                </a:ln>
                <a:solidFill>
                  <a:schemeClr val="bg1"/>
                </a:solidFill>
              </a:rPr>
              <a:t>Framework </a:t>
            </a:r>
            <a:r>
              <a:rPr lang="es-ES" b="1" dirty="0">
                <a:ln w="3175">
                  <a:solidFill>
                    <a:schemeClr val="tx1"/>
                  </a:solidFill>
                </a:ln>
                <a:solidFill>
                  <a:schemeClr val="bg1"/>
                </a:solidFill>
              </a:rPr>
              <a:t>de desarrollo para JavaScript creado por Google. </a:t>
            </a:r>
            <a:endParaRPr lang="es-ES" b="1" dirty="0" smtClean="0">
              <a:ln w="3175">
                <a:solidFill>
                  <a:schemeClr val="tx1"/>
                </a:solidFill>
              </a:ln>
              <a:solidFill>
                <a:schemeClr val="bg1"/>
              </a:solidFill>
            </a:endParaRPr>
          </a:p>
          <a:p>
            <a:pPr fontAlgn="base"/>
            <a:r>
              <a:rPr lang="es-ES" b="1" dirty="0" smtClean="0">
                <a:ln w="3175">
                  <a:solidFill>
                    <a:schemeClr val="tx1"/>
                  </a:solidFill>
                </a:ln>
                <a:solidFill>
                  <a:schemeClr val="bg1"/>
                </a:solidFill>
              </a:rPr>
              <a:t>Facilita </a:t>
            </a:r>
            <a:r>
              <a:rPr lang="es-ES" b="1" dirty="0">
                <a:ln w="3175">
                  <a:solidFill>
                    <a:schemeClr val="tx1"/>
                  </a:solidFill>
                </a:ln>
                <a:solidFill>
                  <a:schemeClr val="bg1"/>
                </a:solidFill>
              </a:rPr>
              <a:t>el desarrollo de aplicaciones web </a:t>
            </a:r>
            <a:r>
              <a:rPr lang="es-ES" b="1" dirty="0" smtClean="0">
                <a:ln w="3175">
                  <a:solidFill>
                    <a:schemeClr val="tx1"/>
                  </a:solidFill>
                </a:ln>
                <a:solidFill>
                  <a:schemeClr val="bg1"/>
                </a:solidFill>
              </a:rPr>
              <a:t>SPA.</a:t>
            </a:r>
          </a:p>
          <a:p>
            <a:pPr fontAlgn="base"/>
            <a:r>
              <a:rPr lang="es-ES" b="1" dirty="0" smtClean="0">
                <a:ln w="3175">
                  <a:solidFill>
                    <a:schemeClr val="tx1"/>
                  </a:solidFill>
                </a:ln>
                <a:solidFill>
                  <a:schemeClr val="bg1"/>
                </a:solidFill>
              </a:rPr>
              <a:t>Herramientas para trabajar sobre los elementos de una web de una manera más sencilla y optima.</a:t>
            </a:r>
            <a:endParaRPr lang="es-ES" b="1" dirty="0">
              <a:ln w="3175">
                <a:solidFill>
                  <a:schemeClr val="tx1"/>
                </a:solidFill>
              </a:ln>
              <a:solidFill>
                <a:schemeClr val="bg1"/>
              </a:solidFill>
            </a:endParaRPr>
          </a:p>
          <a:p>
            <a:pPr fontAlgn="base"/>
            <a:r>
              <a:rPr lang="es-ES" b="1" dirty="0" smtClean="0">
                <a:ln w="3175">
                  <a:solidFill>
                    <a:schemeClr val="tx1"/>
                  </a:solidFill>
                </a:ln>
                <a:solidFill>
                  <a:schemeClr val="bg1"/>
                </a:solidFill>
              </a:rPr>
              <a:t>Separación </a:t>
            </a:r>
            <a:r>
              <a:rPr lang="es-ES" b="1" dirty="0">
                <a:ln w="3175">
                  <a:solidFill>
                    <a:schemeClr val="tx1"/>
                  </a:solidFill>
                </a:ln>
                <a:solidFill>
                  <a:schemeClr val="bg1"/>
                </a:solidFill>
              </a:rPr>
              <a:t>completa entre el </a:t>
            </a:r>
            <a:r>
              <a:rPr lang="es-ES" b="1" dirty="0" err="1">
                <a:ln w="3175">
                  <a:solidFill>
                    <a:schemeClr val="tx1"/>
                  </a:solidFill>
                </a:ln>
                <a:solidFill>
                  <a:schemeClr val="bg1"/>
                </a:solidFill>
              </a:rPr>
              <a:t>front-end</a:t>
            </a:r>
            <a:r>
              <a:rPr lang="es-ES" b="1" dirty="0">
                <a:ln w="3175">
                  <a:solidFill>
                    <a:schemeClr val="tx1"/>
                  </a:solidFill>
                </a:ln>
                <a:solidFill>
                  <a:schemeClr val="bg1"/>
                </a:solidFill>
              </a:rPr>
              <a:t> y el back-</a:t>
            </a:r>
            <a:r>
              <a:rPr lang="es-ES" b="1" dirty="0" err="1">
                <a:ln w="3175">
                  <a:solidFill>
                    <a:schemeClr val="tx1"/>
                  </a:solidFill>
                </a:ln>
                <a:solidFill>
                  <a:schemeClr val="bg1"/>
                </a:solidFill>
              </a:rPr>
              <a:t>end</a:t>
            </a:r>
            <a:r>
              <a:rPr lang="es-ES" b="1" dirty="0">
                <a:ln w="3175">
                  <a:solidFill>
                    <a:schemeClr val="tx1"/>
                  </a:solidFill>
                </a:ln>
                <a:solidFill>
                  <a:schemeClr val="bg1"/>
                </a:solidFill>
              </a:rPr>
              <a:t> en una aplicación web</a:t>
            </a:r>
            <a:r>
              <a:rPr lang="es-ES" b="1" dirty="0" smtClean="0">
                <a:ln w="3175">
                  <a:solidFill>
                    <a:schemeClr val="tx1"/>
                  </a:solidFill>
                </a:ln>
                <a:solidFill>
                  <a:schemeClr val="bg1"/>
                </a:solidFill>
              </a:rPr>
              <a:t>.</a:t>
            </a:r>
          </a:p>
          <a:p>
            <a:pPr marL="0" indent="0" fontAlgn="base">
              <a:buNone/>
            </a:pPr>
            <a:endParaRPr lang="es-ES" b="1" dirty="0">
              <a:ln w="3175">
                <a:solidFill>
                  <a:schemeClr val="tx1"/>
                </a:solidFill>
              </a:ln>
              <a:solidFill>
                <a:schemeClr val="bg1"/>
              </a:solidFill>
            </a:endParaRPr>
          </a:p>
          <a:p>
            <a:pPr marL="0" indent="0" fontAlgn="base">
              <a:buNone/>
            </a:pPr>
            <a:r>
              <a:rPr lang="es-ES" b="1" dirty="0">
                <a:ln w="3175">
                  <a:solidFill>
                    <a:schemeClr val="tx1"/>
                  </a:solidFill>
                </a:ln>
                <a:solidFill>
                  <a:schemeClr val="accent4"/>
                </a:solidFill>
              </a:rPr>
              <a:t>Ya sabemos que es Angular, pero… </a:t>
            </a:r>
            <a:r>
              <a:rPr lang="es-ES" b="1" dirty="0" smtClean="0">
                <a:ln w="3175">
                  <a:solidFill>
                    <a:schemeClr val="tx1"/>
                  </a:solidFill>
                </a:ln>
                <a:solidFill>
                  <a:schemeClr val="accent4"/>
                </a:solidFill>
              </a:rPr>
              <a:t>¿Qué </a:t>
            </a:r>
            <a:r>
              <a:rPr lang="es-ES" b="1" dirty="0">
                <a:ln w="3175">
                  <a:solidFill>
                    <a:schemeClr val="tx1"/>
                  </a:solidFill>
                </a:ln>
                <a:solidFill>
                  <a:schemeClr val="accent4"/>
                </a:solidFill>
              </a:rPr>
              <a:t>es una aplicación web SPA?</a:t>
            </a:r>
          </a:p>
          <a:p>
            <a:endParaRPr lang="es-ES" dirty="0"/>
          </a:p>
        </p:txBody>
      </p:sp>
    </p:spTree>
    <p:extLst>
      <p:ext uri="{BB962C8B-B14F-4D97-AF65-F5344CB8AC3E}">
        <p14:creationId xmlns:p14="http://schemas.microsoft.com/office/powerpoint/2010/main" val="3190469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Funcionalidades de </a:t>
            </a:r>
            <a:r>
              <a:rPr lang="es-ES" b="1" dirty="0" err="1" smtClean="0">
                <a:ln w="3175">
                  <a:solidFill>
                    <a:schemeClr val="tx1"/>
                  </a:solidFill>
                </a:ln>
                <a:solidFill>
                  <a:schemeClr val="bg1"/>
                </a:solidFill>
              </a:rPr>
              <a:t>Bootstrap</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defRPr/>
            </a:pPr>
            <a:r>
              <a:rPr lang="es-MX" altLang="es-ES" sz="2600" b="1" dirty="0" smtClean="0">
                <a:ln w="3175">
                  <a:solidFill>
                    <a:schemeClr val="tx1"/>
                  </a:solidFill>
                </a:ln>
                <a:solidFill>
                  <a:schemeClr val="bg1"/>
                </a:solidFill>
              </a:rPr>
              <a:t>Podemos adaptar el tamaño de nuestra página según el dispositivo:</a:t>
            </a:r>
          </a:p>
          <a:p>
            <a:pPr marL="0" indent="0">
              <a:buNone/>
              <a:defRPr/>
            </a:pPr>
            <a:r>
              <a:rPr lang="es-MX" altLang="es-ES" sz="2600" b="1" dirty="0" smtClean="0">
                <a:ln w="3175">
                  <a:solidFill>
                    <a:schemeClr val="tx1"/>
                  </a:solidFill>
                </a:ln>
                <a:solidFill>
                  <a:schemeClr val="bg1"/>
                </a:solidFill>
              </a:rPr>
              <a:t>	</a:t>
            </a:r>
            <a:r>
              <a:rPr lang="en-US" altLang="es-ES" sz="2200" b="1" dirty="0">
                <a:ln w="3175">
                  <a:solidFill>
                    <a:schemeClr val="tx1"/>
                  </a:solidFill>
                </a:ln>
                <a:solidFill>
                  <a:srgbClr val="FFC000"/>
                </a:solidFill>
              </a:rPr>
              <a:t>&lt;meta name="viewport" content="width=device-width, initial-scale=1</a:t>
            </a:r>
            <a:r>
              <a:rPr lang="en-US" altLang="es-ES" sz="2200" b="1" dirty="0" smtClean="0">
                <a:ln w="3175">
                  <a:solidFill>
                    <a:schemeClr val="tx1"/>
                  </a:solidFill>
                </a:ln>
                <a:solidFill>
                  <a:srgbClr val="FFC000"/>
                </a:solidFill>
              </a:rPr>
              <a:t>"&gt;</a:t>
            </a:r>
          </a:p>
          <a:p>
            <a:pPr marL="0" indent="0">
              <a:buNone/>
              <a:defRPr/>
            </a:pPr>
            <a:endParaRPr lang="en-US" altLang="es-ES" sz="2200" b="1" dirty="0" smtClean="0">
              <a:ln w="3175">
                <a:solidFill>
                  <a:schemeClr val="tx1"/>
                </a:solidFill>
              </a:ln>
              <a:solidFill>
                <a:srgbClr val="FFC000"/>
              </a:solidFill>
            </a:endParaRPr>
          </a:p>
          <a:p>
            <a:pPr>
              <a:defRPr/>
            </a:pPr>
            <a:r>
              <a:rPr lang="es-MX" altLang="es-ES" sz="2600" b="1" dirty="0" smtClean="0">
                <a:ln w="3175">
                  <a:solidFill>
                    <a:schemeClr val="tx1"/>
                  </a:solidFill>
                </a:ln>
                <a:solidFill>
                  <a:schemeClr val="bg1"/>
                </a:solidFill>
              </a:rPr>
              <a:t>También necesitamos al menos un elemento contenedor. Hay dos clases:</a:t>
            </a:r>
          </a:p>
          <a:p>
            <a:pPr lvl="1">
              <a:defRPr/>
            </a:pPr>
            <a:r>
              <a:rPr lang="es-MX" altLang="es-ES" sz="2200" b="1" dirty="0" smtClean="0">
                <a:ln w="3175">
                  <a:solidFill>
                    <a:schemeClr val="tx1"/>
                  </a:solidFill>
                </a:ln>
                <a:solidFill>
                  <a:schemeClr val="bg1"/>
                </a:solidFill>
              </a:rPr>
              <a:t>.</a:t>
            </a:r>
            <a:r>
              <a:rPr lang="es-MX" altLang="es-ES" sz="2200" b="1" dirty="0" err="1" smtClean="0">
                <a:ln w="3175">
                  <a:solidFill>
                    <a:schemeClr val="tx1"/>
                  </a:solidFill>
                </a:ln>
                <a:solidFill>
                  <a:schemeClr val="bg1"/>
                </a:solidFill>
              </a:rPr>
              <a:t>container</a:t>
            </a:r>
            <a:r>
              <a:rPr lang="es-MX" altLang="es-ES" sz="2200" b="1" dirty="0" smtClean="0">
                <a:ln w="3175">
                  <a:solidFill>
                    <a:schemeClr val="tx1"/>
                  </a:solidFill>
                </a:ln>
                <a:solidFill>
                  <a:schemeClr val="bg1"/>
                </a:solidFill>
              </a:rPr>
              <a:t>: Centra el &lt;div&gt; poniendo márgenes laterales y de manera </a:t>
            </a:r>
            <a:r>
              <a:rPr lang="es-MX" altLang="es-ES" sz="2200" b="1" dirty="0" err="1" smtClean="0">
                <a:ln w="3175">
                  <a:solidFill>
                    <a:schemeClr val="tx1"/>
                  </a:solidFill>
                </a:ln>
                <a:solidFill>
                  <a:schemeClr val="bg1"/>
                </a:solidFill>
              </a:rPr>
              <a:t>responsive</a:t>
            </a:r>
            <a:r>
              <a:rPr lang="es-MX" altLang="es-ES" sz="2200" b="1" dirty="0" smtClean="0">
                <a:ln w="3175">
                  <a:solidFill>
                    <a:schemeClr val="tx1"/>
                  </a:solidFill>
                </a:ln>
                <a:solidFill>
                  <a:schemeClr val="bg1"/>
                </a:solidFill>
              </a:rPr>
              <a:t>.</a:t>
            </a:r>
          </a:p>
          <a:p>
            <a:pPr lvl="1">
              <a:defRPr/>
            </a:pPr>
            <a:r>
              <a:rPr lang="es-MX" altLang="es-ES" sz="2200" b="1" dirty="0" smtClean="0">
                <a:ln w="3175">
                  <a:solidFill>
                    <a:schemeClr val="tx1"/>
                  </a:solidFill>
                </a:ln>
                <a:solidFill>
                  <a:schemeClr val="bg1"/>
                </a:solidFill>
              </a:rPr>
              <a:t>.</a:t>
            </a:r>
            <a:r>
              <a:rPr lang="es-MX" altLang="es-ES" sz="2200" b="1" dirty="0" err="1" smtClean="0">
                <a:ln w="3175">
                  <a:solidFill>
                    <a:schemeClr val="tx1"/>
                  </a:solidFill>
                </a:ln>
                <a:solidFill>
                  <a:schemeClr val="bg1"/>
                </a:solidFill>
              </a:rPr>
              <a:t>container</a:t>
            </a:r>
            <a:r>
              <a:rPr lang="es-MX" altLang="es-ES" sz="2200" b="1" dirty="0" smtClean="0">
                <a:ln w="3175">
                  <a:solidFill>
                    <a:schemeClr val="tx1"/>
                  </a:solidFill>
                </a:ln>
                <a:solidFill>
                  <a:schemeClr val="bg1"/>
                </a:solidFill>
              </a:rPr>
              <a:t>-fluid: Estira el &lt;div&gt; hasta ocupar todo el ancho de pantalla.</a:t>
            </a:r>
          </a:p>
          <a:p>
            <a:pPr>
              <a:defRPr/>
            </a:pPr>
            <a:endParaRPr lang="es-MX" altLang="es-ES" sz="2600" b="1" dirty="0">
              <a:ln w="3175">
                <a:solidFill>
                  <a:schemeClr val="tx1"/>
                </a:solidFill>
              </a:ln>
              <a:solidFill>
                <a:schemeClr val="bg1"/>
              </a:solidFill>
            </a:endParaRPr>
          </a:p>
          <a:p>
            <a:pPr>
              <a:defRPr/>
            </a:pPr>
            <a:r>
              <a:rPr lang="es-MX" altLang="es-ES" sz="2600" b="1" dirty="0" err="1" smtClean="0">
                <a:ln w="3175">
                  <a:solidFill>
                    <a:schemeClr val="tx1"/>
                  </a:solidFill>
                </a:ln>
                <a:solidFill>
                  <a:schemeClr val="bg1"/>
                </a:solidFill>
              </a:rPr>
              <a:t>Bootstrap</a:t>
            </a:r>
            <a:r>
              <a:rPr lang="es-MX" altLang="es-ES" sz="2600" b="1" dirty="0">
                <a:ln w="3175">
                  <a:solidFill>
                    <a:schemeClr val="tx1"/>
                  </a:solidFill>
                </a:ln>
                <a:solidFill>
                  <a:schemeClr val="bg1"/>
                </a:solidFill>
              </a:rPr>
              <a:t> </a:t>
            </a:r>
            <a:r>
              <a:rPr lang="es-MX" altLang="es-ES" sz="2600" b="1" dirty="0" smtClean="0">
                <a:ln w="3175">
                  <a:solidFill>
                    <a:schemeClr val="tx1"/>
                  </a:solidFill>
                </a:ln>
                <a:solidFill>
                  <a:schemeClr val="bg1"/>
                </a:solidFill>
              </a:rPr>
              <a:t>se basa principalmente en un sistema de cuadrícula:</a:t>
            </a:r>
          </a:p>
          <a:p>
            <a:pPr lvl="1">
              <a:defRPr/>
            </a:pPr>
            <a:r>
              <a:rPr lang="es-MX" altLang="es-ES" sz="2200" b="1" dirty="0" smtClean="0">
                <a:ln w="3175">
                  <a:solidFill>
                    <a:schemeClr val="tx1"/>
                  </a:solidFill>
                </a:ln>
                <a:solidFill>
                  <a:schemeClr val="bg1"/>
                </a:solidFill>
              </a:rPr>
              <a:t>Un </a:t>
            </a:r>
            <a:r>
              <a:rPr lang="es-MX" altLang="es-ES" sz="2200" b="1" dirty="0" err="1" smtClean="0">
                <a:ln w="3175">
                  <a:solidFill>
                    <a:schemeClr val="tx1"/>
                  </a:solidFill>
                </a:ln>
                <a:solidFill>
                  <a:schemeClr val="bg1"/>
                </a:solidFill>
              </a:rPr>
              <a:t>container</a:t>
            </a:r>
            <a:r>
              <a:rPr lang="es-MX" altLang="es-ES" sz="2200" b="1" dirty="0" smtClean="0">
                <a:ln w="3175">
                  <a:solidFill>
                    <a:schemeClr val="tx1"/>
                  </a:solidFill>
                </a:ln>
                <a:solidFill>
                  <a:schemeClr val="bg1"/>
                </a:solidFill>
              </a:rPr>
              <a:t> se puede dividir en múltiples filas.</a:t>
            </a:r>
          </a:p>
          <a:p>
            <a:pPr lvl="1">
              <a:defRPr/>
            </a:pPr>
            <a:r>
              <a:rPr lang="es-MX" altLang="es-ES" sz="2200" b="1" dirty="0" smtClean="0">
                <a:ln w="3175">
                  <a:solidFill>
                    <a:schemeClr val="tx1"/>
                  </a:solidFill>
                </a:ln>
                <a:solidFill>
                  <a:schemeClr val="bg1"/>
                </a:solidFill>
              </a:rPr>
              <a:t>Cada fila se puede </a:t>
            </a:r>
            <a:r>
              <a:rPr lang="es-MX" altLang="es-ES" sz="2200" b="1" dirty="0" err="1" smtClean="0">
                <a:ln w="3175">
                  <a:solidFill>
                    <a:schemeClr val="tx1"/>
                  </a:solidFill>
                </a:ln>
                <a:solidFill>
                  <a:schemeClr val="bg1"/>
                </a:solidFill>
              </a:rPr>
              <a:t>divdir</a:t>
            </a:r>
            <a:r>
              <a:rPr lang="es-MX" altLang="es-ES" sz="2200" b="1" dirty="0" smtClean="0">
                <a:ln w="3175">
                  <a:solidFill>
                    <a:schemeClr val="tx1"/>
                  </a:solidFill>
                </a:ln>
                <a:solidFill>
                  <a:schemeClr val="bg1"/>
                </a:solidFill>
              </a:rPr>
              <a:t> en hasta 12 columnas de distintos tamaños.</a:t>
            </a:r>
          </a:p>
          <a:p>
            <a:pPr lvl="1">
              <a:defRPr/>
            </a:pPr>
            <a:endParaRPr lang="es-MX" altLang="es-ES" sz="2200" b="1" dirty="0">
              <a:ln w="3175">
                <a:solidFill>
                  <a:schemeClr val="tx1"/>
                </a:solidFill>
              </a:ln>
              <a:solidFill>
                <a:schemeClr val="bg1"/>
              </a:solidFill>
            </a:endParaRPr>
          </a:p>
          <a:p>
            <a:pPr marL="0" indent="0">
              <a:buNone/>
              <a:defRPr/>
            </a:pPr>
            <a:endParaRPr lang="es-MX" altLang="es-ES" sz="2200" b="1" dirty="0">
              <a:ln w="3175">
                <a:solidFill>
                  <a:schemeClr val="tx1"/>
                </a:solidFill>
              </a:ln>
              <a:solidFill>
                <a:srgbClr val="FFC000"/>
              </a:solidFill>
            </a:endParaRPr>
          </a:p>
        </p:txBody>
      </p:sp>
    </p:spTree>
    <p:extLst>
      <p:ext uri="{BB962C8B-B14F-4D97-AF65-F5344CB8AC3E}">
        <p14:creationId xmlns:p14="http://schemas.microsoft.com/office/powerpoint/2010/main" val="4247271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Funcionalidades de </a:t>
            </a:r>
            <a:r>
              <a:rPr lang="es-ES" b="1" dirty="0" err="1" smtClean="0">
                <a:ln w="3175">
                  <a:solidFill>
                    <a:schemeClr val="tx1"/>
                  </a:solidFill>
                </a:ln>
                <a:solidFill>
                  <a:schemeClr val="bg1"/>
                </a:solidFill>
              </a:rPr>
              <a:t>Bootstrap</a:t>
            </a:r>
            <a:endParaRPr lang="es-ES" b="1" dirty="0">
              <a:ln w="3175">
                <a:solidFill>
                  <a:schemeClr val="tx1"/>
                </a:solidFill>
              </a:ln>
              <a:solidFill>
                <a:schemeClr val="bg1"/>
              </a:solidFill>
            </a:endParaRPr>
          </a:p>
        </p:txBody>
      </p:sp>
      <p:sp>
        <p:nvSpPr>
          <p:cNvPr id="7" name="Marcador de contenido 2"/>
          <p:cNvSpPr>
            <a:spLocks noGrp="1"/>
          </p:cNvSpPr>
          <p:nvPr>
            <p:ph idx="1"/>
          </p:nvPr>
        </p:nvSpPr>
        <p:spPr>
          <a:xfrm>
            <a:off x="838200" y="1825625"/>
            <a:ext cx="10515600" cy="4351338"/>
          </a:xfrm>
        </p:spPr>
        <p:txBody>
          <a:bodyPr>
            <a:normAutofit fontScale="92500" lnSpcReduction="10000"/>
          </a:bodyPr>
          <a:lstStyle/>
          <a:p>
            <a:pPr>
              <a:defRPr/>
            </a:pPr>
            <a:r>
              <a:rPr lang="es-MX" altLang="es-ES" sz="2600" b="1" dirty="0" err="1" smtClean="0">
                <a:ln w="3175">
                  <a:solidFill>
                    <a:schemeClr val="tx1"/>
                  </a:solidFill>
                </a:ln>
                <a:solidFill>
                  <a:schemeClr val="bg1"/>
                </a:solidFill>
              </a:rPr>
              <a:t>Bootstrap</a:t>
            </a:r>
            <a:r>
              <a:rPr lang="es-MX" altLang="es-ES" sz="2600" b="1" dirty="0" smtClean="0">
                <a:ln w="3175">
                  <a:solidFill>
                    <a:schemeClr val="tx1"/>
                  </a:solidFill>
                </a:ln>
                <a:solidFill>
                  <a:schemeClr val="bg1"/>
                </a:solidFill>
              </a:rPr>
              <a:t> cuenta con distintas clases para el sistema de cuadrícula:</a:t>
            </a:r>
          </a:p>
          <a:p>
            <a:pPr lvl="1">
              <a:defRPr/>
            </a:pPr>
            <a:r>
              <a:rPr lang="es-MX" altLang="es-ES" b="1" dirty="0" smtClean="0">
                <a:ln w="3175">
                  <a:solidFill>
                    <a:schemeClr val="tx1"/>
                  </a:solidFill>
                </a:ln>
                <a:solidFill>
                  <a:srgbClr val="FFC000"/>
                </a:solidFill>
              </a:rPr>
              <a:t>.col-*</a:t>
            </a:r>
            <a:r>
              <a:rPr lang="es-MX" altLang="es-ES" b="1" dirty="0" smtClean="0">
                <a:ln w="3175">
                  <a:solidFill>
                    <a:schemeClr val="tx1"/>
                  </a:solidFill>
                </a:ln>
                <a:solidFill>
                  <a:schemeClr val="bg1"/>
                </a:solidFill>
              </a:rPr>
              <a:t>: Para dispositivos muy pequeños, en anchos de pantalla menores a 576px.</a:t>
            </a:r>
          </a:p>
          <a:p>
            <a:pPr lvl="1">
              <a:defRPr/>
            </a:pPr>
            <a:r>
              <a:rPr lang="es-MX" altLang="es-ES" b="1" dirty="0" smtClean="0">
                <a:ln w="3175">
                  <a:solidFill>
                    <a:schemeClr val="tx1"/>
                  </a:solidFill>
                </a:ln>
                <a:solidFill>
                  <a:srgbClr val="FFC000"/>
                </a:solidFill>
              </a:rPr>
              <a:t>.col-</a:t>
            </a:r>
            <a:r>
              <a:rPr lang="es-MX" altLang="es-ES" b="1" dirty="0" err="1" smtClean="0">
                <a:ln w="3175">
                  <a:solidFill>
                    <a:schemeClr val="tx1"/>
                  </a:solidFill>
                </a:ln>
                <a:solidFill>
                  <a:srgbClr val="FFC000"/>
                </a:solidFill>
              </a:rPr>
              <a:t>sm</a:t>
            </a:r>
            <a:r>
              <a:rPr lang="es-MX" altLang="es-ES" b="1" dirty="0" smtClean="0">
                <a:ln w="3175">
                  <a:solidFill>
                    <a:schemeClr val="tx1"/>
                  </a:solidFill>
                </a:ln>
                <a:solidFill>
                  <a:srgbClr val="FFC000"/>
                </a:solidFill>
              </a:rPr>
              <a:t>-*</a:t>
            </a:r>
            <a:r>
              <a:rPr lang="es-MX" altLang="es-ES" b="1" dirty="0" smtClean="0">
                <a:ln w="3175">
                  <a:solidFill>
                    <a:schemeClr val="tx1"/>
                  </a:solidFill>
                </a:ln>
                <a:solidFill>
                  <a:schemeClr val="bg1"/>
                </a:solidFill>
              </a:rPr>
              <a:t>: Para dispositivos pequeños, en anchos de pantalla entre 576px y 768px.</a:t>
            </a:r>
          </a:p>
          <a:p>
            <a:pPr lvl="1">
              <a:defRPr/>
            </a:pPr>
            <a:r>
              <a:rPr lang="es-MX" altLang="es-ES" b="1" dirty="0" smtClean="0">
                <a:ln w="3175">
                  <a:solidFill>
                    <a:schemeClr val="tx1"/>
                  </a:solidFill>
                </a:ln>
                <a:solidFill>
                  <a:srgbClr val="FFC000"/>
                </a:solidFill>
              </a:rPr>
              <a:t>.col-md-*</a:t>
            </a:r>
            <a:r>
              <a:rPr lang="es-MX" altLang="es-ES" b="1" dirty="0" smtClean="0">
                <a:ln w="3175">
                  <a:solidFill>
                    <a:schemeClr val="tx1"/>
                  </a:solidFill>
                </a:ln>
                <a:solidFill>
                  <a:schemeClr val="bg1"/>
                </a:solidFill>
              </a:rPr>
              <a:t>: Para dispositivos de tamaño medio, en anchos de pantalla entre 768px y 992px.</a:t>
            </a:r>
          </a:p>
          <a:p>
            <a:pPr lvl="1">
              <a:defRPr/>
            </a:pPr>
            <a:r>
              <a:rPr lang="es-MX" altLang="es-ES" b="1" dirty="0" smtClean="0">
                <a:ln w="3175">
                  <a:solidFill>
                    <a:schemeClr val="tx1"/>
                  </a:solidFill>
                </a:ln>
                <a:solidFill>
                  <a:srgbClr val="FFC000"/>
                </a:solidFill>
              </a:rPr>
              <a:t>.col-</a:t>
            </a:r>
            <a:r>
              <a:rPr lang="es-MX" altLang="es-ES" b="1" dirty="0" err="1" smtClean="0">
                <a:ln w="3175">
                  <a:solidFill>
                    <a:schemeClr val="tx1"/>
                  </a:solidFill>
                </a:ln>
                <a:solidFill>
                  <a:srgbClr val="FFC000"/>
                </a:solidFill>
              </a:rPr>
              <a:t>lg</a:t>
            </a:r>
            <a:r>
              <a:rPr lang="es-MX" altLang="es-ES" b="1" dirty="0" smtClean="0">
                <a:ln w="3175">
                  <a:solidFill>
                    <a:schemeClr val="tx1"/>
                  </a:solidFill>
                </a:ln>
                <a:solidFill>
                  <a:srgbClr val="FFC000"/>
                </a:solidFill>
              </a:rPr>
              <a:t>-*</a:t>
            </a:r>
            <a:r>
              <a:rPr lang="es-MX" altLang="es-ES" b="1" dirty="0" smtClean="0">
                <a:ln w="3175">
                  <a:solidFill>
                    <a:schemeClr val="tx1"/>
                  </a:solidFill>
                </a:ln>
                <a:solidFill>
                  <a:schemeClr val="bg1"/>
                </a:solidFill>
              </a:rPr>
              <a:t>: Para dispositivos grandes, en anchos de pantalla entre 992px y 1200px.</a:t>
            </a:r>
          </a:p>
          <a:p>
            <a:pPr lvl="1">
              <a:defRPr/>
            </a:pPr>
            <a:r>
              <a:rPr lang="es-MX" altLang="es-ES" b="1" dirty="0" smtClean="0">
                <a:ln w="3175">
                  <a:solidFill>
                    <a:schemeClr val="tx1"/>
                  </a:solidFill>
                </a:ln>
                <a:solidFill>
                  <a:srgbClr val="FFC000"/>
                </a:solidFill>
              </a:rPr>
              <a:t>.col-xl-*</a:t>
            </a:r>
            <a:r>
              <a:rPr lang="es-MX" altLang="es-ES" b="1" dirty="0" smtClean="0">
                <a:ln w="3175">
                  <a:solidFill>
                    <a:schemeClr val="tx1"/>
                  </a:solidFill>
                </a:ln>
                <a:solidFill>
                  <a:schemeClr val="bg1"/>
                </a:solidFill>
              </a:rPr>
              <a:t>: Para dispositivos muy grandes, en anchos de pantalla superiores a 1200px.</a:t>
            </a:r>
          </a:p>
          <a:p>
            <a:pPr marL="457200" lvl="1" indent="0">
              <a:buNone/>
              <a:defRPr/>
            </a:pPr>
            <a:endParaRPr lang="es-MX" altLang="es-ES" b="1" dirty="0" smtClean="0">
              <a:ln w="3175">
                <a:solidFill>
                  <a:schemeClr val="tx1"/>
                </a:solidFill>
              </a:ln>
              <a:solidFill>
                <a:schemeClr val="bg1"/>
              </a:solidFill>
            </a:endParaRPr>
          </a:p>
          <a:p>
            <a:pPr>
              <a:defRPr/>
            </a:pPr>
            <a:r>
              <a:rPr lang="es-MX" altLang="es-ES" sz="2600" b="1" dirty="0" smtClean="0">
                <a:ln w="3175">
                  <a:solidFill>
                    <a:schemeClr val="tx1"/>
                  </a:solidFill>
                </a:ln>
                <a:solidFill>
                  <a:schemeClr val="bg1"/>
                </a:solidFill>
              </a:rPr>
              <a:t>Podemos combinar estas clases para crear un </a:t>
            </a:r>
            <a:r>
              <a:rPr lang="es-MX" altLang="es-ES" sz="2600" b="1" dirty="0" err="1" smtClean="0">
                <a:ln w="3175">
                  <a:solidFill>
                    <a:schemeClr val="tx1"/>
                  </a:solidFill>
                </a:ln>
                <a:solidFill>
                  <a:schemeClr val="bg1"/>
                </a:solidFill>
              </a:rPr>
              <a:t>layout</a:t>
            </a:r>
            <a:r>
              <a:rPr lang="es-MX" altLang="es-ES" sz="2600" b="1" dirty="0" smtClean="0">
                <a:ln w="3175">
                  <a:solidFill>
                    <a:schemeClr val="tx1"/>
                  </a:solidFill>
                </a:ln>
                <a:solidFill>
                  <a:schemeClr val="bg1"/>
                </a:solidFill>
              </a:rPr>
              <a:t> flexible. Nuestras columnas usarán la clase según el dispositivo.</a:t>
            </a:r>
          </a:p>
          <a:p>
            <a:pPr>
              <a:defRPr/>
            </a:pPr>
            <a:r>
              <a:rPr lang="es-MX" altLang="es-ES" sz="2600" b="1" dirty="0" smtClean="0">
                <a:ln w="3175">
                  <a:solidFill>
                    <a:schemeClr val="tx1"/>
                  </a:solidFill>
                </a:ln>
                <a:solidFill>
                  <a:schemeClr val="bg1"/>
                </a:solidFill>
              </a:rPr>
              <a:t>Las clases escalan. Si tendremos el mismo número de columnas en dos márgenes distintos, sólo necesitamos especificar el menor tamaño.</a:t>
            </a:r>
            <a:endParaRPr lang="es-MX" altLang="es-ES" sz="2600" b="1" dirty="0">
              <a:ln w="3175">
                <a:solidFill>
                  <a:schemeClr val="tx1"/>
                </a:solidFill>
              </a:ln>
              <a:solidFill>
                <a:schemeClr val="bg1"/>
              </a:solidFill>
            </a:endParaRPr>
          </a:p>
          <a:p>
            <a:pPr marL="0" indent="0">
              <a:buNone/>
              <a:defRPr/>
            </a:pPr>
            <a:endParaRPr lang="es-MX" altLang="es-ES" sz="2200" b="1" dirty="0">
              <a:ln w="3175">
                <a:solidFill>
                  <a:schemeClr val="tx1"/>
                </a:solidFill>
              </a:ln>
              <a:solidFill>
                <a:srgbClr val="FFC000"/>
              </a:solidFill>
            </a:endParaRPr>
          </a:p>
        </p:txBody>
      </p:sp>
    </p:spTree>
    <p:extLst>
      <p:ext uri="{BB962C8B-B14F-4D97-AF65-F5344CB8AC3E}">
        <p14:creationId xmlns:p14="http://schemas.microsoft.com/office/powerpoint/2010/main" val="3348422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Funcionalidades de </a:t>
            </a:r>
            <a:r>
              <a:rPr lang="es-ES" b="1" dirty="0" err="1" smtClean="0">
                <a:ln w="3175">
                  <a:solidFill>
                    <a:schemeClr val="tx1"/>
                  </a:solidFill>
                </a:ln>
                <a:solidFill>
                  <a:schemeClr val="bg1"/>
                </a:solidFill>
              </a:rPr>
              <a:t>Bootstrap</a:t>
            </a:r>
            <a:endParaRPr lang="es-ES" b="1" dirty="0">
              <a:ln w="3175">
                <a:solidFill>
                  <a:schemeClr val="tx1"/>
                </a:solidFill>
              </a:ln>
              <a:solidFill>
                <a:schemeClr val="bg1"/>
              </a:solidFill>
            </a:endParaRPr>
          </a:p>
        </p:txBody>
      </p:sp>
      <p:sp>
        <p:nvSpPr>
          <p:cNvPr id="7" name="Marcador de contenido 2"/>
          <p:cNvSpPr>
            <a:spLocks noGrp="1"/>
          </p:cNvSpPr>
          <p:nvPr>
            <p:ph idx="1"/>
          </p:nvPr>
        </p:nvSpPr>
        <p:spPr>
          <a:xfrm>
            <a:off x="838200" y="1825625"/>
            <a:ext cx="10515600" cy="4351338"/>
          </a:xfrm>
        </p:spPr>
        <p:txBody>
          <a:bodyPr>
            <a:normAutofit/>
          </a:bodyPr>
          <a:lstStyle/>
          <a:p>
            <a:pPr>
              <a:defRPr/>
            </a:pPr>
            <a:r>
              <a:rPr lang="es-MX" altLang="es-ES" sz="2400" b="1" dirty="0" smtClean="0">
                <a:ln w="3175">
                  <a:solidFill>
                    <a:schemeClr val="tx1"/>
                  </a:solidFill>
                </a:ln>
                <a:solidFill>
                  <a:schemeClr val="bg1"/>
                </a:solidFill>
              </a:rPr>
              <a:t>Además del sistema de cuadrícula, es interesante remarcar:</a:t>
            </a:r>
          </a:p>
          <a:p>
            <a:pPr lvl="1">
              <a:defRPr/>
            </a:pPr>
            <a:r>
              <a:rPr lang="es-MX" altLang="es-ES" sz="2200" b="1" dirty="0" smtClean="0">
                <a:ln w="3175">
                  <a:solidFill>
                    <a:schemeClr val="tx1"/>
                  </a:solidFill>
                </a:ln>
                <a:solidFill>
                  <a:schemeClr val="bg1"/>
                </a:solidFill>
              </a:rPr>
              <a:t>.</a:t>
            </a:r>
            <a:r>
              <a:rPr lang="es-MX" altLang="es-ES" sz="2200" b="1" dirty="0" err="1" smtClean="0">
                <a:ln w="3175">
                  <a:solidFill>
                    <a:schemeClr val="tx1"/>
                  </a:solidFill>
                </a:ln>
                <a:solidFill>
                  <a:schemeClr val="bg1"/>
                </a:solidFill>
              </a:rPr>
              <a:t>table</a:t>
            </a:r>
            <a:r>
              <a:rPr lang="es-MX" altLang="es-ES" sz="2200" b="1" dirty="0" smtClean="0">
                <a:ln w="3175">
                  <a:solidFill>
                    <a:schemeClr val="tx1"/>
                  </a:solidFill>
                </a:ln>
                <a:solidFill>
                  <a:schemeClr val="bg1"/>
                </a:solidFill>
              </a:rPr>
              <a:t>: Clase para dar estilos básicos a &lt;</a:t>
            </a:r>
            <a:r>
              <a:rPr lang="es-MX" altLang="es-ES" sz="2200" b="1" dirty="0" err="1" smtClean="0">
                <a:ln w="3175">
                  <a:solidFill>
                    <a:schemeClr val="tx1"/>
                  </a:solidFill>
                </a:ln>
                <a:solidFill>
                  <a:schemeClr val="bg1"/>
                </a:solidFill>
              </a:rPr>
              <a:t>table</a:t>
            </a:r>
            <a:r>
              <a:rPr lang="es-MX" altLang="es-ES" sz="2200" b="1" dirty="0" smtClean="0">
                <a:ln w="3175">
                  <a:solidFill>
                    <a:schemeClr val="tx1"/>
                  </a:solidFill>
                </a:ln>
                <a:solidFill>
                  <a:schemeClr val="bg1"/>
                </a:solidFill>
              </a:rPr>
              <a:t>&gt;. Incluye también:</a:t>
            </a:r>
          </a:p>
          <a:p>
            <a:pPr lvl="2">
              <a:defRPr/>
            </a:pPr>
            <a:r>
              <a:rPr lang="es-MX" altLang="es-ES" b="1" dirty="0" smtClean="0">
                <a:ln w="3175">
                  <a:solidFill>
                    <a:schemeClr val="tx1"/>
                  </a:solidFill>
                </a:ln>
                <a:solidFill>
                  <a:schemeClr val="bg1"/>
                </a:solidFill>
              </a:rPr>
              <a:t>.</a:t>
            </a:r>
            <a:r>
              <a:rPr lang="es-MX" altLang="es-ES" b="1" dirty="0" err="1" smtClean="0">
                <a:ln w="3175">
                  <a:solidFill>
                    <a:schemeClr val="tx1"/>
                  </a:solidFill>
                </a:ln>
                <a:solidFill>
                  <a:schemeClr val="bg1"/>
                </a:solidFill>
              </a:rPr>
              <a:t>table-striped</a:t>
            </a:r>
            <a:r>
              <a:rPr lang="es-MX" altLang="es-ES" b="1" dirty="0" smtClean="0">
                <a:ln w="3175">
                  <a:solidFill>
                    <a:schemeClr val="tx1"/>
                  </a:solidFill>
                </a:ln>
                <a:solidFill>
                  <a:schemeClr val="bg1"/>
                </a:solidFill>
              </a:rPr>
              <a:t>: estilo de rayas de cebra.</a:t>
            </a:r>
          </a:p>
          <a:p>
            <a:pPr lvl="2">
              <a:defRPr/>
            </a:pPr>
            <a:r>
              <a:rPr lang="es-MX" altLang="es-ES" b="1" dirty="0" smtClean="0">
                <a:ln w="3175">
                  <a:solidFill>
                    <a:schemeClr val="tx1"/>
                  </a:solidFill>
                </a:ln>
                <a:solidFill>
                  <a:schemeClr val="bg1"/>
                </a:solidFill>
              </a:rPr>
              <a:t>.</a:t>
            </a:r>
            <a:r>
              <a:rPr lang="es-MX" altLang="es-ES" b="1" dirty="0" err="1" smtClean="0">
                <a:ln w="3175">
                  <a:solidFill>
                    <a:schemeClr val="tx1"/>
                  </a:solidFill>
                </a:ln>
                <a:solidFill>
                  <a:schemeClr val="bg1"/>
                </a:solidFill>
              </a:rPr>
              <a:t>table-hover</a:t>
            </a:r>
            <a:r>
              <a:rPr lang="es-MX" altLang="es-ES" b="1" dirty="0" smtClean="0">
                <a:ln w="3175">
                  <a:solidFill>
                    <a:schemeClr val="tx1"/>
                  </a:solidFill>
                </a:ln>
                <a:solidFill>
                  <a:schemeClr val="bg1"/>
                </a:solidFill>
              </a:rPr>
              <a:t>: oscurece filas de la tabla en </a:t>
            </a:r>
            <a:r>
              <a:rPr lang="es-MX" altLang="es-ES" b="1" dirty="0" err="1" smtClean="0">
                <a:ln w="3175">
                  <a:solidFill>
                    <a:schemeClr val="tx1"/>
                  </a:solidFill>
                </a:ln>
                <a:solidFill>
                  <a:schemeClr val="bg1"/>
                </a:solidFill>
              </a:rPr>
              <a:t>mouseover</a:t>
            </a:r>
            <a:r>
              <a:rPr lang="es-MX" altLang="es-ES" b="1" dirty="0" smtClean="0">
                <a:ln w="3175">
                  <a:solidFill>
                    <a:schemeClr val="tx1"/>
                  </a:solidFill>
                </a:ln>
                <a:solidFill>
                  <a:schemeClr val="bg1"/>
                </a:solidFill>
              </a:rPr>
              <a:t>.</a:t>
            </a:r>
          </a:p>
          <a:p>
            <a:pPr lvl="2">
              <a:defRPr/>
            </a:pPr>
            <a:r>
              <a:rPr lang="es-MX" altLang="es-ES" b="1" dirty="0" smtClean="0">
                <a:ln w="3175">
                  <a:solidFill>
                    <a:schemeClr val="tx1"/>
                  </a:solidFill>
                </a:ln>
                <a:solidFill>
                  <a:schemeClr val="bg1"/>
                </a:solidFill>
              </a:rPr>
              <a:t>.</a:t>
            </a:r>
            <a:r>
              <a:rPr lang="es-MX" altLang="es-ES" b="1" dirty="0" err="1" smtClean="0">
                <a:ln w="3175">
                  <a:solidFill>
                    <a:schemeClr val="tx1"/>
                  </a:solidFill>
                </a:ln>
                <a:solidFill>
                  <a:schemeClr val="bg1"/>
                </a:solidFill>
              </a:rPr>
              <a:t>table-responsive</a:t>
            </a:r>
            <a:r>
              <a:rPr lang="es-MX" altLang="es-ES" b="1" dirty="0" smtClean="0">
                <a:ln w="3175">
                  <a:solidFill>
                    <a:schemeClr val="tx1"/>
                  </a:solidFill>
                </a:ln>
                <a:solidFill>
                  <a:schemeClr val="bg1"/>
                </a:solidFill>
              </a:rPr>
              <a:t>: adapta la tabla al espacio asignado.</a:t>
            </a:r>
          </a:p>
          <a:p>
            <a:pPr lvl="1">
              <a:defRPr/>
            </a:pPr>
            <a:r>
              <a:rPr lang="es-MX" altLang="es-ES" sz="2200" b="1" dirty="0" smtClean="0">
                <a:ln w="3175">
                  <a:solidFill>
                    <a:schemeClr val="tx1"/>
                  </a:solidFill>
                </a:ln>
                <a:solidFill>
                  <a:schemeClr val="bg1"/>
                </a:solidFill>
              </a:rPr>
              <a:t>Clases contextuales:</a:t>
            </a:r>
          </a:p>
          <a:p>
            <a:pPr lvl="2">
              <a:defRPr/>
            </a:pPr>
            <a:r>
              <a:rPr lang="es-MX" altLang="es-ES" b="1" dirty="0" smtClean="0">
                <a:ln w="3175">
                  <a:solidFill>
                    <a:schemeClr val="tx1"/>
                  </a:solidFill>
                </a:ln>
                <a:solidFill>
                  <a:schemeClr val="bg1"/>
                </a:solidFill>
              </a:rPr>
              <a:t>-</a:t>
            </a:r>
            <a:r>
              <a:rPr lang="es-MX" altLang="es-ES" b="1" dirty="0" err="1" smtClean="0">
                <a:ln w="3175">
                  <a:solidFill>
                    <a:schemeClr val="tx1"/>
                  </a:solidFill>
                </a:ln>
                <a:solidFill>
                  <a:srgbClr val="92D050"/>
                </a:solidFill>
              </a:rPr>
              <a:t>success</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chemeClr val="accent1">
                    <a:lumMod val="40000"/>
                    <a:lumOff val="60000"/>
                  </a:schemeClr>
                </a:solidFill>
              </a:rPr>
              <a:t>info</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rgbClr val="FFFF00"/>
                </a:solidFill>
              </a:rPr>
              <a:t>warning</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rgbClr val="FF0000"/>
                </a:solidFill>
              </a:rPr>
              <a:t>danger</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rgbClr val="0070C0"/>
                </a:solidFill>
              </a:rPr>
              <a:t>primary</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chemeClr val="bg1">
                    <a:lumMod val="75000"/>
                  </a:schemeClr>
                </a:solidFill>
              </a:rPr>
              <a:t>secondary</a:t>
            </a:r>
            <a:r>
              <a:rPr lang="es-MX" altLang="es-ES" b="1" dirty="0" smtClean="0">
                <a:ln w="3175">
                  <a:solidFill>
                    <a:schemeClr val="tx1"/>
                  </a:solidFill>
                </a:ln>
                <a:solidFill>
                  <a:schemeClr val="bg1"/>
                </a:solidFill>
              </a:rPr>
              <a:t>, -</a:t>
            </a:r>
            <a:r>
              <a:rPr lang="es-MX" altLang="es-ES" b="1" dirty="0" err="1" smtClean="0">
                <a:ln w="3175">
                  <a:solidFill>
                    <a:schemeClr val="tx1"/>
                  </a:solidFill>
                </a:ln>
                <a:solidFill>
                  <a:schemeClr val="bg1">
                    <a:lumMod val="65000"/>
                  </a:schemeClr>
                </a:solidFill>
              </a:rPr>
              <a:t>dark</a:t>
            </a:r>
            <a:r>
              <a:rPr lang="es-MX" altLang="es-ES" b="1" dirty="0" smtClean="0">
                <a:ln w="3175">
                  <a:solidFill>
                    <a:schemeClr val="tx1"/>
                  </a:solidFill>
                </a:ln>
                <a:solidFill>
                  <a:schemeClr val="bg1"/>
                </a:solidFill>
              </a:rPr>
              <a:t> y -</a:t>
            </a:r>
            <a:r>
              <a:rPr lang="es-MX" altLang="es-ES" b="1" dirty="0" smtClean="0">
                <a:ln w="3175">
                  <a:solidFill>
                    <a:schemeClr val="tx1"/>
                  </a:solidFill>
                </a:ln>
                <a:solidFill>
                  <a:schemeClr val="bg1">
                    <a:lumMod val="85000"/>
                  </a:schemeClr>
                </a:solidFill>
              </a:rPr>
              <a:t>light</a:t>
            </a:r>
            <a:r>
              <a:rPr lang="es-MX" altLang="es-ES" b="1" dirty="0" smtClean="0">
                <a:ln w="3175">
                  <a:solidFill>
                    <a:schemeClr val="tx1"/>
                  </a:solidFill>
                </a:ln>
                <a:solidFill>
                  <a:schemeClr val="bg1"/>
                </a:solidFill>
              </a:rPr>
              <a:t>.</a:t>
            </a:r>
          </a:p>
          <a:p>
            <a:pPr lvl="2">
              <a:defRPr/>
            </a:pPr>
            <a:r>
              <a:rPr lang="es-MX" altLang="es-ES" b="1" dirty="0" smtClean="0">
                <a:ln w="3175">
                  <a:solidFill>
                    <a:schemeClr val="tx1"/>
                  </a:solidFill>
                </a:ln>
                <a:solidFill>
                  <a:schemeClr val="bg1"/>
                </a:solidFill>
              </a:rPr>
              <a:t>Modificadores de estilo y formato combinados con otras clases.</a:t>
            </a:r>
          </a:p>
          <a:p>
            <a:pPr lvl="1">
              <a:defRPr/>
            </a:pPr>
            <a:r>
              <a:rPr lang="es-MX" altLang="es-ES" sz="2200" b="1" dirty="0" smtClean="0">
                <a:ln w="3175">
                  <a:solidFill>
                    <a:schemeClr val="tx1"/>
                  </a:solidFill>
                </a:ln>
                <a:solidFill>
                  <a:schemeClr val="bg1"/>
                </a:solidFill>
              </a:rPr>
              <a:t>.</a:t>
            </a:r>
            <a:r>
              <a:rPr lang="es-MX" altLang="es-ES" sz="2200" b="1" dirty="0" err="1" smtClean="0">
                <a:ln w="3175">
                  <a:solidFill>
                    <a:schemeClr val="tx1"/>
                  </a:solidFill>
                </a:ln>
                <a:solidFill>
                  <a:schemeClr val="bg1"/>
                </a:solidFill>
              </a:rPr>
              <a:t>alert</a:t>
            </a:r>
            <a:r>
              <a:rPr lang="es-MX" altLang="es-ES" sz="2200" b="1" dirty="0" smtClean="0">
                <a:ln w="3175">
                  <a:solidFill>
                    <a:schemeClr val="tx1"/>
                  </a:solidFill>
                </a:ln>
                <a:solidFill>
                  <a:schemeClr val="bg1"/>
                </a:solidFill>
              </a:rPr>
              <a:t> </a:t>
            </a:r>
            <a:r>
              <a:rPr lang="es-MX" altLang="es-ES" sz="2200" b="1" dirty="0" err="1" smtClean="0">
                <a:ln w="3175">
                  <a:solidFill>
                    <a:schemeClr val="tx1"/>
                  </a:solidFill>
                </a:ln>
                <a:solidFill>
                  <a:schemeClr val="bg1"/>
                </a:solidFill>
              </a:rPr>
              <a:t>alert</a:t>
            </a:r>
            <a:r>
              <a:rPr lang="es-MX" altLang="es-ES" sz="2200" b="1" dirty="0" smtClean="0">
                <a:ln w="3175">
                  <a:solidFill>
                    <a:schemeClr val="tx1"/>
                  </a:solidFill>
                </a:ln>
                <a:solidFill>
                  <a:schemeClr val="bg1"/>
                </a:solidFill>
              </a:rPr>
              <a:t>-*: Clase para crear contenedores de mensajes de alerta en &lt;div&gt;. El segundo alerta hace uso de las clases contextuales.</a:t>
            </a:r>
          </a:p>
          <a:p>
            <a:pPr lvl="1">
              <a:defRPr/>
            </a:pPr>
            <a:r>
              <a:rPr lang="es-MX" altLang="es-ES" sz="2200" b="1" dirty="0" smtClean="0">
                <a:ln w="3175">
                  <a:solidFill>
                    <a:schemeClr val="tx1"/>
                  </a:solidFill>
                </a:ln>
                <a:solidFill>
                  <a:schemeClr val="bg1"/>
                </a:solidFill>
              </a:rPr>
              <a:t>.</a:t>
            </a:r>
            <a:r>
              <a:rPr lang="es-MX" altLang="es-ES" sz="2200" b="1" dirty="0" err="1" smtClean="0">
                <a:ln w="3175">
                  <a:solidFill>
                    <a:schemeClr val="tx1"/>
                  </a:solidFill>
                </a:ln>
                <a:solidFill>
                  <a:schemeClr val="bg1"/>
                </a:solidFill>
              </a:rPr>
              <a:t>btn</a:t>
            </a:r>
            <a:r>
              <a:rPr lang="es-MX" altLang="es-ES" sz="2200" b="1" dirty="0" smtClean="0">
                <a:ln w="3175">
                  <a:solidFill>
                    <a:schemeClr val="tx1"/>
                  </a:solidFill>
                </a:ln>
                <a:solidFill>
                  <a:schemeClr val="bg1"/>
                </a:solidFill>
              </a:rPr>
              <a:t> </a:t>
            </a:r>
            <a:r>
              <a:rPr lang="es-MX" altLang="es-ES" sz="2200" b="1" dirty="0" err="1" smtClean="0">
                <a:ln w="3175">
                  <a:solidFill>
                    <a:schemeClr val="tx1"/>
                  </a:solidFill>
                </a:ln>
                <a:solidFill>
                  <a:schemeClr val="bg1"/>
                </a:solidFill>
              </a:rPr>
              <a:t>btn</a:t>
            </a:r>
            <a:r>
              <a:rPr lang="es-MX" altLang="es-ES" sz="2200" b="1" dirty="0" smtClean="0">
                <a:ln w="3175">
                  <a:solidFill>
                    <a:schemeClr val="tx1"/>
                  </a:solidFill>
                </a:ln>
                <a:solidFill>
                  <a:schemeClr val="bg1"/>
                </a:solidFill>
              </a:rPr>
              <a:t>-*: Clase para crear botones con estilo. El segundo </a:t>
            </a:r>
            <a:r>
              <a:rPr lang="es-MX" altLang="es-ES" sz="2200" b="1" dirty="0" err="1" smtClean="0">
                <a:ln w="3175">
                  <a:solidFill>
                    <a:schemeClr val="tx1"/>
                  </a:solidFill>
                </a:ln>
                <a:solidFill>
                  <a:schemeClr val="bg1"/>
                </a:solidFill>
              </a:rPr>
              <a:t>btn</a:t>
            </a:r>
            <a:r>
              <a:rPr lang="es-MX" altLang="es-ES" sz="2200" b="1" dirty="0" smtClean="0">
                <a:ln w="3175">
                  <a:solidFill>
                    <a:schemeClr val="tx1"/>
                  </a:solidFill>
                </a:ln>
                <a:solidFill>
                  <a:schemeClr val="bg1"/>
                </a:solidFill>
              </a:rPr>
              <a:t> hace uso de las clases contextuales.</a:t>
            </a:r>
          </a:p>
          <a:p>
            <a:pPr marL="0" indent="0">
              <a:buNone/>
              <a:defRPr/>
            </a:pPr>
            <a:endParaRPr lang="es-MX" altLang="es-ES" sz="2200" b="1" dirty="0">
              <a:ln w="3175">
                <a:solidFill>
                  <a:schemeClr val="tx1"/>
                </a:solidFill>
              </a:ln>
              <a:solidFill>
                <a:srgbClr val="FFC000"/>
              </a:solidFill>
            </a:endParaRPr>
          </a:p>
        </p:txBody>
      </p:sp>
    </p:spTree>
    <p:extLst>
      <p:ext uri="{BB962C8B-B14F-4D97-AF65-F5344CB8AC3E}">
        <p14:creationId xmlns:p14="http://schemas.microsoft.com/office/powerpoint/2010/main" val="1100998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CSS y SASS</a:t>
            </a:r>
            <a:endParaRPr lang="es-ES" b="1" dirty="0">
              <a:ln w="3175">
                <a:solidFill>
                  <a:schemeClr val="tx1"/>
                </a:solidFill>
              </a:ln>
              <a:solidFill>
                <a:schemeClr val="bg1"/>
              </a:solidFill>
            </a:endParaRPr>
          </a:p>
        </p:txBody>
      </p:sp>
      <p:sp>
        <p:nvSpPr>
          <p:cNvPr id="7" name="Marcador de contenido 2"/>
          <p:cNvSpPr>
            <a:spLocks noGrp="1"/>
          </p:cNvSpPr>
          <p:nvPr>
            <p:ph idx="1"/>
          </p:nvPr>
        </p:nvSpPr>
        <p:spPr>
          <a:xfrm>
            <a:off x="838200" y="1554321"/>
            <a:ext cx="10515600" cy="4351338"/>
          </a:xfrm>
        </p:spPr>
        <p:txBody>
          <a:bodyPr>
            <a:normAutofit/>
          </a:bodyPr>
          <a:lstStyle/>
          <a:p>
            <a:pPr>
              <a:defRPr/>
            </a:pPr>
            <a:r>
              <a:rPr lang="es-MX" altLang="es-ES" sz="2400" b="1" dirty="0" smtClean="0">
                <a:ln w="3175">
                  <a:solidFill>
                    <a:schemeClr val="tx1"/>
                  </a:solidFill>
                </a:ln>
                <a:solidFill>
                  <a:schemeClr val="bg1"/>
                </a:solidFill>
              </a:rPr>
              <a:t>Angular acepta no sólo .</a:t>
            </a:r>
            <a:r>
              <a:rPr lang="es-MX" altLang="es-ES" sz="2400" b="1" dirty="0" err="1" smtClean="0">
                <a:ln w="3175">
                  <a:solidFill>
                    <a:schemeClr val="tx1"/>
                  </a:solidFill>
                </a:ln>
                <a:solidFill>
                  <a:schemeClr val="bg1"/>
                </a:solidFill>
              </a:rPr>
              <a:t>css</a:t>
            </a:r>
            <a:r>
              <a:rPr lang="es-MX" altLang="es-ES" sz="2400" b="1" dirty="0" smtClean="0">
                <a:ln w="3175">
                  <a:solidFill>
                    <a:schemeClr val="tx1"/>
                  </a:solidFill>
                </a:ln>
                <a:solidFill>
                  <a:schemeClr val="bg1"/>
                </a:solidFill>
              </a:rPr>
              <a:t> como hojas de estilo, también acepta .</a:t>
            </a:r>
            <a:r>
              <a:rPr lang="es-MX" altLang="es-ES" sz="2400" b="1" dirty="0" err="1" smtClean="0">
                <a:ln w="3175">
                  <a:solidFill>
                    <a:schemeClr val="tx1"/>
                  </a:solidFill>
                </a:ln>
                <a:solidFill>
                  <a:schemeClr val="bg1"/>
                </a:solidFill>
              </a:rPr>
              <a:t>scss</a:t>
            </a:r>
            <a:r>
              <a:rPr lang="es-MX" altLang="es-ES" sz="2400" b="1" dirty="0" smtClean="0">
                <a:ln w="3175">
                  <a:solidFill>
                    <a:schemeClr val="tx1"/>
                  </a:solidFill>
                </a:ln>
                <a:solidFill>
                  <a:schemeClr val="bg1"/>
                </a:solidFill>
              </a:rPr>
              <a:t>.</a:t>
            </a:r>
          </a:p>
          <a:p>
            <a:pPr>
              <a:defRPr/>
            </a:pPr>
            <a:r>
              <a:rPr lang="es-MX" altLang="es-ES" sz="2400" b="1" dirty="0" smtClean="0">
                <a:ln w="3175">
                  <a:solidFill>
                    <a:schemeClr val="tx1"/>
                  </a:solidFill>
                </a:ln>
                <a:solidFill>
                  <a:schemeClr val="bg1"/>
                </a:solidFill>
              </a:rPr>
              <a:t>Podemos crear archivos .</a:t>
            </a:r>
            <a:r>
              <a:rPr lang="es-MX" altLang="es-ES" sz="2400" b="1" dirty="0" err="1" smtClean="0">
                <a:ln w="3175">
                  <a:solidFill>
                    <a:schemeClr val="tx1"/>
                  </a:solidFill>
                </a:ln>
                <a:solidFill>
                  <a:schemeClr val="bg1"/>
                </a:solidFill>
              </a:rPr>
              <a:t>scss</a:t>
            </a:r>
            <a:r>
              <a:rPr lang="es-MX" altLang="es-ES" sz="2400" b="1" dirty="0" smtClean="0">
                <a:ln w="3175">
                  <a:solidFill>
                    <a:schemeClr val="tx1"/>
                  </a:solidFill>
                </a:ln>
                <a:solidFill>
                  <a:schemeClr val="bg1"/>
                </a:solidFill>
              </a:rPr>
              <a:t> en nuestro proyecto sin problemas, pero podemos también definir este formato como el predefinido al crear una aplicación:</a:t>
            </a:r>
          </a:p>
          <a:p>
            <a:pPr marL="0" indent="0" algn="ctr">
              <a:buNone/>
              <a:defRPr/>
            </a:pPr>
            <a:r>
              <a:rPr lang="es-MX" altLang="es-ES" sz="2400" b="1" dirty="0" err="1">
                <a:ln w="3175">
                  <a:solidFill>
                    <a:schemeClr val="tx1"/>
                  </a:solidFill>
                </a:ln>
                <a:solidFill>
                  <a:srgbClr val="FFC000"/>
                </a:solidFill>
              </a:rPr>
              <a:t>n</a:t>
            </a:r>
            <a:r>
              <a:rPr lang="es-MX" altLang="es-ES" sz="2400" b="1" dirty="0" err="1" smtClean="0">
                <a:ln w="3175">
                  <a:solidFill>
                    <a:schemeClr val="tx1"/>
                  </a:solidFill>
                </a:ln>
                <a:solidFill>
                  <a:srgbClr val="FFC000"/>
                </a:solidFill>
              </a:rPr>
              <a:t>g</a:t>
            </a:r>
            <a:r>
              <a:rPr lang="es-MX" altLang="es-ES" sz="2400" b="1" dirty="0" smtClean="0">
                <a:ln w="3175">
                  <a:solidFill>
                    <a:schemeClr val="tx1"/>
                  </a:solidFill>
                </a:ln>
                <a:solidFill>
                  <a:srgbClr val="FFC000"/>
                </a:solidFill>
              </a:rPr>
              <a:t> new </a:t>
            </a:r>
            <a:r>
              <a:rPr lang="es-MX" altLang="es-ES" sz="2400" b="1" dirty="0" err="1" smtClean="0">
                <a:ln w="3175">
                  <a:solidFill>
                    <a:schemeClr val="tx1"/>
                  </a:solidFill>
                </a:ln>
                <a:solidFill>
                  <a:srgbClr val="FFC000"/>
                </a:solidFill>
              </a:rPr>
              <a:t>my</a:t>
            </a:r>
            <a:r>
              <a:rPr lang="es-MX" altLang="es-ES" sz="2400" b="1" dirty="0" smtClean="0">
                <a:ln w="3175">
                  <a:solidFill>
                    <a:schemeClr val="tx1"/>
                  </a:solidFill>
                </a:ln>
                <a:solidFill>
                  <a:srgbClr val="FFC000"/>
                </a:solidFill>
              </a:rPr>
              <a:t>-app --</a:t>
            </a:r>
            <a:r>
              <a:rPr lang="es-MX" altLang="es-ES" sz="2400" b="1" dirty="0" err="1" smtClean="0">
                <a:ln w="3175">
                  <a:solidFill>
                    <a:schemeClr val="tx1"/>
                  </a:solidFill>
                </a:ln>
                <a:solidFill>
                  <a:srgbClr val="FFC000"/>
                </a:solidFill>
              </a:rPr>
              <a:t>style</a:t>
            </a:r>
            <a:r>
              <a:rPr lang="es-MX" altLang="es-ES" sz="2400" b="1" dirty="0" smtClean="0">
                <a:ln w="3175">
                  <a:solidFill>
                    <a:schemeClr val="tx1"/>
                  </a:solidFill>
                </a:ln>
                <a:solidFill>
                  <a:srgbClr val="FFC000"/>
                </a:solidFill>
              </a:rPr>
              <a:t>=</a:t>
            </a:r>
            <a:r>
              <a:rPr lang="es-MX" altLang="es-ES" sz="2400" b="1" dirty="0" err="1" smtClean="0">
                <a:ln w="3175">
                  <a:solidFill>
                    <a:schemeClr val="tx1"/>
                  </a:solidFill>
                </a:ln>
                <a:solidFill>
                  <a:srgbClr val="FFC000"/>
                </a:solidFill>
              </a:rPr>
              <a:t>scss</a:t>
            </a:r>
            <a:endParaRPr lang="es-MX" altLang="es-ES" sz="2400" b="1" dirty="0" smtClean="0">
              <a:ln w="3175">
                <a:solidFill>
                  <a:schemeClr val="tx1"/>
                </a:solidFill>
              </a:ln>
              <a:solidFill>
                <a:srgbClr val="FFC000"/>
              </a:solidFill>
            </a:endParaRPr>
          </a:p>
          <a:p>
            <a:pPr>
              <a:defRPr/>
            </a:pPr>
            <a:r>
              <a:rPr lang="es-MX" altLang="es-ES" sz="2400" b="1" dirty="0" smtClean="0">
                <a:ln w="3175">
                  <a:solidFill>
                    <a:schemeClr val="tx1"/>
                  </a:solidFill>
                </a:ln>
                <a:solidFill>
                  <a:schemeClr val="bg1"/>
                </a:solidFill>
              </a:rPr>
              <a:t>Podemos definir con la etiqueta </a:t>
            </a:r>
            <a:r>
              <a:rPr lang="es-MX" altLang="es-ES" sz="2400" b="1" dirty="0" err="1" smtClean="0">
                <a:ln w="3175">
                  <a:solidFill>
                    <a:schemeClr val="tx1"/>
                  </a:solidFill>
                </a:ln>
                <a:solidFill>
                  <a:schemeClr val="bg1"/>
                </a:solidFill>
              </a:rPr>
              <a:t>style</a:t>
            </a:r>
            <a:r>
              <a:rPr lang="es-MX" altLang="es-ES" sz="2400" b="1" dirty="0" smtClean="0">
                <a:ln w="3175">
                  <a:solidFill>
                    <a:schemeClr val="tx1"/>
                  </a:solidFill>
                </a:ln>
                <a:solidFill>
                  <a:schemeClr val="bg1"/>
                </a:solidFill>
              </a:rPr>
              <a:t> no sólo archivos </a:t>
            </a:r>
            <a:r>
              <a:rPr lang="es-MX" altLang="es-ES" sz="2400" b="1" dirty="0" err="1" smtClean="0">
                <a:ln w="3175">
                  <a:solidFill>
                    <a:schemeClr val="tx1"/>
                  </a:solidFill>
                </a:ln>
                <a:solidFill>
                  <a:schemeClr val="bg1"/>
                </a:solidFill>
              </a:rPr>
              <a:t>scss</a:t>
            </a:r>
            <a:r>
              <a:rPr lang="es-MX" altLang="es-ES" sz="2400" b="1" dirty="0" smtClean="0">
                <a:ln w="3175">
                  <a:solidFill>
                    <a:schemeClr val="tx1"/>
                  </a:solidFill>
                </a:ln>
                <a:solidFill>
                  <a:schemeClr val="bg1"/>
                </a:solidFill>
              </a:rPr>
              <a:t> sino también </a:t>
            </a:r>
            <a:r>
              <a:rPr lang="es-MX" altLang="es-ES" sz="2400" b="1" dirty="0" err="1" smtClean="0">
                <a:ln w="3175">
                  <a:solidFill>
                    <a:schemeClr val="tx1"/>
                  </a:solidFill>
                </a:ln>
                <a:solidFill>
                  <a:schemeClr val="bg1"/>
                </a:solidFill>
              </a:rPr>
              <a:t>sass</a:t>
            </a:r>
            <a:r>
              <a:rPr lang="es-MX" altLang="es-ES" sz="2400" b="1" dirty="0" smtClean="0">
                <a:ln w="3175">
                  <a:solidFill>
                    <a:schemeClr val="tx1"/>
                  </a:solidFill>
                </a:ln>
                <a:solidFill>
                  <a:schemeClr val="bg1"/>
                </a:solidFill>
              </a:rPr>
              <a:t>.</a:t>
            </a:r>
          </a:p>
          <a:p>
            <a:pPr marL="0" indent="0" algn="ctr">
              <a:buNone/>
              <a:defRPr/>
            </a:pPr>
            <a:r>
              <a:rPr lang="es-MX" altLang="es-ES" sz="2400" b="1" dirty="0" smtClean="0">
                <a:ln w="3175">
                  <a:solidFill>
                    <a:schemeClr val="tx1"/>
                  </a:solidFill>
                </a:ln>
                <a:solidFill>
                  <a:srgbClr val="FF0000"/>
                </a:solidFill>
              </a:rPr>
              <a:t>¿Pero cual es la diferencia?</a:t>
            </a:r>
            <a:endParaRPr lang="es-MX" altLang="es-ES" sz="2400" b="1" dirty="0">
              <a:ln w="3175">
                <a:solidFill>
                  <a:schemeClr val="tx1"/>
                </a:solidFill>
              </a:ln>
              <a:solidFill>
                <a:srgbClr val="FF0000"/>
              </a:solidFill>
            </a:endParaRPr>
          </a:p>
          <a:p>
            <a:pPr marL="0" indent="0" algn="ctr">
              <a:buNone/>
              <a:defRPr/>
            </a:pPr>
            <a:endParaRPr lang="es-MX" altLang="es-ES" sz="2200" b="1" dirty="0" smtClean="0">
              <a:ln w="3175">
                <a:solidFill>
                  <a:schemeClr val="tx1"/>
                </a:solidFill>
              </a:ln>
              <a:solidFill>
                <a:srgbClr val="FFC000"/>
              </a:solidFill>
            </a:endParaRPr>
          </a:p>
          <a:p>
            <a:pPr marL="0" indent="0">
              <a:buNone/>
              <a:defRPr/>
            </a:pPr>
            <a:endParaRPr lang="es-MX" altLang="es-ES" sz="2200" b="1" dirty="0">
              <a:ln w="3175">
                <a:solidFill>
                  <a:schemeClr val="tx1"/>
                </a:solidFill>
              </a:ln>
              <a:solidFill>
                <a:srgbClr val="FFC000"/>
              </a:solidFill>
            </a:endParaRPr>
          </a:p>
        </p:txBody>
      </p:sp>
      <p:pic>
        <p:nvPicPr>
          <p:cNvPr id="2050" name="Picture 2" descr="Image result for css vs s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5" y="4010548"/>
            <a:ext cx="76009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988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CSS y SASS</a:t>
            </a:r>
            <a:endParaRPr lang="es-ES" b="1" dirty="0">
              <a:ln w="3175">
                <a:solidFill>
                  <a:schemeClr val="tx1"/>
                </a:solidFill>
              </a:ln>
              <a:solidFill>
                <a:schemeClr val="bg1"/>
              </a:solidFill>
            </a:endParaRPr>
          </a:p>
        </p:txBody>
      </p:sp>
      <p:sp>
        <p:nvSpPr>
          <p:cNvPr id="7" name="Marcador de contenido 2"/>
          <p:cNvSpPr>
            <a:spLocks noGrp="1"/>
          </p:cNvSpPr>
          <p:nvPr>
            <p:ph idx="1"/>
          </p:nvPr>
        </p:nvSpPr>
        <p:spPr>
          <a:xfrm>
            <a:off x="838200" y="1725140"/>
            <a:ext cx="10515600" cy="1701348"/>
          </a:xfrm>
        </p:spPr>
        <p:txBody>
          <a:bodyPr>
            <a:normAutofit/>
          </a:bodyPr>
          <a:lstStyle/>
          <a:p>
            <a:pPr>
              <a:defRPr/>
            </a:pPr>
            <a:r>
              <a:rPr lang="es-MX" altLang="es-ES" sz="2400" b="1" dirty="0" smtClean="0">
                <a:ln w="3175">
                  <a:solidFill>
                    <a:schemeClr val="tx1"/>
                  </a:solidFill>
                </a:ln>
                <a:solidFill>
                  <a:schemeClr val="bg1"/>
                </a:solidFill>
              </a:rPr>
              <a:t>SASS y SCSS son preprocesadores que ofrecen herramientas muy cómodas que CSS aún no tiene implementadas:</a:t>
            </a:r>
          </a:p>
          <a:p>
            <a:pPr marL="342900" indent="-342900">
              <a:buFont typeface="+mj-lt"/>
              <a:buAutoNum type="arabicPeriod"/>
              <a:defRPr/>
            </a:pPr>
            <a:r>
              <a:rPr lang="es-MX" altLang="es-ES" sz="2400" b="1" dirty="0" smtClean="0">
                <a:ln w="3175">
                  <a:solidFill>
                    <a:schemeClr val="tx1"/>
                  </a:solidFill>
                </a:ln>
                <a:solidFill>
                  <a:schemeClr val="bg1"/>
                </a:solidFill>
              </a:rPr>
              <a:t>Podemos crear variables para evitar código repetido mediante el símbolo $.</a:t>
            </a:r>
          </a:p>
          <a:p>
            <a:pPr marL="342900" indent="-342900">
              <a:buFont typeface="+mj-lt"/>
              <a:buAutoNum type="arabicPeriod"/>
              <a:defRPr/>
            </a:pPr>
            <a:r>
              <a:rPr lang="es-MX" altLang="es-ES" sz="2400" b="1" dirty="0">
                <a:ln w="3175">
                  <a:solidFill>
                    <a:schemeClr val="tx1"/>
                  </a:solidFill>
                </a:ln>
                <a:solidFill>
                  <a:schemeClr val="bg1"/>
                </a:solidFill>
              </a:rPr>
              <a:t>También podemos anidar clases en SASS y SCSS de manera similar </a:t>
            </a:r>
            <a:r>
              <a:rPr lang="es-MX" altLang="es-ES" sz="2400" b="1" dirty="0" smtClean="0">
                <a:ln w="3175">
                  <a:solidFill>
                    <a:schemeClr val="tx1"/>
                  </a:solidFill>
                </a:ln>
                <a:solidFill>
                  <a:schemeClr val="bg1"/>
                </a:solidFill>
              </a:rPr>
              <a:t>a </a:t>
            </a:r>
            <a:r>
              <a:rPr lang="es-MX" altLang="es-ES" sz="2400" b="1" dirty="0">
                <a:ln w="3175">
                  <a:solidFill>
                    <a:schemeClr val="tx1"/>
                  </a:solidFill>
                </a:ln>
                <a:solidFill>
                  <a:schemeClr val="bg1"/>
                </a:solidFill>
              </a:rPr>
              <a:t>un HTML</a:t>
            </a:r>
            <a:r>
              <a:rPr lang="es-MX" altLang="es-ES" sz="2400" b="1" dirty="0" smtClean="0">
                <a:ln w="3175">
                  <a:solidFill>
                    <a:schemeClr val="tx1"/>
                  </a:solidFill>
                </a:ln>
                <a:solidFill>
                  <a:schemeClr val="bg1"/>
                </a:solidFill>
              </a:rPr>
              <a:t>.</a:t>
            </a:r>
          </a:p>
          <a:p>
            <a:pPr marL="342900" indent="-342900">
              <a:buFont typeface="+mj-lt"/>
              <a:buAutoNum type="arabicPeriod"/>
              <a:defRPr/>
            </a:pPr>
            <a:endParaRPr lang="es-MX" altLang="es-ES" sz="24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3648075" y="3460940"/>
            <a:ext cx="4895850" cy="2238375"/>
          </a:xfrm>
          <a:prstGeom prst="rect">
            <a:avLst/>
          </a:prstGeom>
        </p:spPr>
      </p:pic>
      <p:sp>
        <p:nvSpPr>
          <p:cNvPr id="8" name="Marcador de contenido 2"/>
          <p:cNvSpPr txBox="1">
            <a:spLocks/>
          </p:cNvSpPr>
          <p:nvPr/>
        </p:nvSpPr>
        <p:spPr>
          <a:xfrm>
            <a:off x="838200" y="5948625"/>
            <a:ext cx="10515600" cy="562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defRPr/>
            </a:pPr>
            <a:r>
              <a:rPr lang="es-MX" altLang="es-ES" sz="2400" b="1" dirty="0" smtClean="0">
                <a:ln w="3175">
                  <a:solidFill>
                    <a:schemeClr val="tx1"/>
                  </a:solidFill>
                </a:ln>
                <a:solidFill>
                  <a:schemeClr val="bg1"/>
                </a:solidFill>
              </a:rPr>
              <a:t>SASS y SCSS también nos permiten utilizar operadores matemáticos.</a:t>
            </a:r>
          </a:p>
        </p:txBody>
      </p:sp>
    </p:spTree>
    <p:extLst>
      <p:ext uri="{BB962C8B-B14F-4D97-AF65-F5344CB8AC3E}">
        <p14:creationId xmlns:p14="http://schemas.microsoft.com/office/powerpoint/2010/main" val="3089172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CSS y SASS</a:t>
            </a:r>
            <a:endParaRPr lang="es-ES" b="1" dirty="0">
              <a:ln w="3175">
                <a:solidFill>
                  <a:schemeClr val="tx1"/>
                </a:solidFill>
              </a:ln>
              <a:solidFill>
                <a:schemeClr val="bg1"/>
              </a:solidFill>
            </a:endParaRPr>
          </a:p>
        </p:txBody>
      </p:sp>
      <p:sp>
        <p:nvSpPr>
          <p:cNvPr id="7" name="Marcador de contenido 2"/>
          <p:cNvSpPr>
            <a:spLocks noGrp="1"/>
          </p:cNvSpPr>
          <p:nvPr>
            <p:ph idx="1"/>
          </p:nvPr>
        </p:nvSpPr>
        <p:spPr>
          <a:xfrm>
            <a:off x="3587262" y="2066784"/>
            <a:ext cx="7766538" cy="1229075"/>
          </a:xfrm>
        </p:spPr>
        <p:txBody>
          <a:bodyPr>
            <a:normAutofit/>
          </a:bodyPr>
          <a:lstStyle/>
          <a:p>
            <a:pPr marL="457200" indent="-457200">
              <a:buFont typeface="+mj-lt"/>
              <a:buAutoNum type="arabicPeriod" startAt="4"/>
              <a:defRPr/>
            </a:pPr>
            <a:r>
              <a:rPr lang="es-MX" altLang="es-ES" sz="2400" b="1" dirty="0" smtClean="0">
                <a:ln w="3175">
                  <a:solidFill>
                    <a:schemeClr val="tx1"/>
                  </a:solidFill>
                </a:ln>
                <a:solidFill>
                  <a:schemeClr val="bg1"/>
                </a:solidFill>
              </a:rPr>
              <a:t>Los </a:t>
            </a:r>
            <a:r>
              <a:rPr lang="es-MX" altLang="es-ES" sz="2400" b="1" dirty="0" err="1" smtClean="0">
                <a:ln w="3175">
                  <a:solidFill>
                    <a:schemeClr val="tx1"/>
                  </a:solidFill>
                </a:ln>
                <a:solidFill>
                  <a:schemeClr val="bg1"/>
                </a:solidFill>
              </a:rPr>
              <a:t>Mixin</a:t>
            </a:r>
            <a:r>
              <a:rPr lang="es-MX" altLang="es-ES" sz="2400" b="1" dirty="0" smtClean="0">
                <a:ln w="3175">
                  <a:solidFill>
                    <a:schemeClr val="tx1"/>
                  </a:solidFill>
                </a:ln>
                <a:solidFill>
                  <a:schemeClr val="bg1"/>
                </a:solidFill>
              </a:rPr>
              <a:t> en SCSS y SASS nos permiten simplificar código tedioso, creando grupos de declaraciones de estilo que luego podemos incluir en cualquier otro.</a:t>
            </a:r>
          </a:p>
          <a:p>
            <a:pPr marL="342900" indent="-342900">
              <a:buFont typeface="+mj-lt"/>
              <a:buAutoNum type="arabicPeriod" startAt="4"/>
              <a:defRPr/>
            </a:pPr>
            <a:endParaRPr lang="es-MX" altLang="es-ES" sz="2400" b="1" dirty="0">
              <a:ln w="3175">
                <a:solidFill>
                  <a:schemeClr val="tx1"/>
                </a:solidFill>
              </a:ln>
              <a:solidFill>
                <a:schemeClr val="bg1"/>
              </a:solidFill>
            </a:endParaRPr>
          </a:p>
        </p:txBody>
      </p:sp>
      <p:pic>
        <p:nvPicPr>
          <p:cNvPr id="3" name="Imagen 2"/>
          <p:cNvPicPr>
            <a:picLocks noChangeAspect="1"/>
          </p:cNvPicPr>
          <p:nvPr/>
        </p:nvPicPr>
        <p:blipFill>
          <a:blip r:embed="rId3"/>
          <a:stretch>
            <a:fillRect/>
          </a:stretch>
        </p:blipFill>
        <p:spPr>
          <a:xfrm>
            <a:off x="838200" y="1564403"/>
            <a:ext cx="2524125" cy="3086100"/>
          </a:xfrm>
          <a:prstGeom prst="rect">
            <a:avLst/>
          </a:prstGeom>
        </p:spPr>
      </p:pic>
      <p:pic>
        <p:nvPicPr>
          <p:cNvPr id="6" name="Imagen 5"/>
          <p:cNvPicPr>
            <a:picLocks noChangeAspect="1"/>
          </p:cNvPicPr>
          <p:nvPr/>
        </p:nvPicPr>
        <p:blipFill>
          <a:blip r:embed="rId4"/>
          <a:stretch>
            <a:fillRect/>
          </a:stretch>
        </p:blipFill>
        <p:spPr>
          <a:xfrm>
            <a:off x="9308647" y="3107453"/>
            <a:ext cx="2270090" cy="3613879"/>
          </a:xfrm>
          <a:prstGeom prst="rect">
            <a:avLst/>
          </a:prstGeom>
        </p:spPr>
      </p:pic>
      <p:sp>
        <p:nvSpPr>
          <p:cNvPr id="9" name="Marcador de contenido 2"/>
          <p:cNvSpPr txBox="1">
            <a:spLocks/>
          </p:cNvSpPr>
          <p:nvPr/>
        </p:nvSpPr>
        <p:spPr>
          <a:xfrm>
            <a:off x="1880715" y="5134164"/>
            <a:ext cx="7333623" cy="14475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defRPr/>
            </a:pPr>
            <a:r>
              <a:rPr lang="es-MX" altLang="es-ES" sz="2400" b="1" dirty="0" smtClean="0">
                <a:ln w="3175">
                  <a:solidFill>
                    <a:schemeClr val="tx1"/>
                  </a:solidFill>
                </a:ln>
                <a:solidFill>
                  <a:schemeClr val="bg1"/>
                </a:solidFill>
              </a:rPr>
              <a:t>Por último, también nos ofrece la posibilidad de heredar una clase en otra. De esta manera evitamos código repetido, editando o añadiendo a la clase heredada.</a:t>
            </a:r>
          </a:p>
          <a:p>
            <a:pPr marL="342900" indent="-342900">
              <a:buFont typeface="+mj-lt"/>
              <a:buAutoNum type="arabicPeriod" startAt="5"/>
              <a:defRPr/>
            </a:pPr>
            <a:endParaRPr lang="es-MX" altLang="es-ES" sz="2400" b="1" dirty="0">
              <a:ln w="3175">
                <a:solidFill>
                  <a:schemeClr val="tx1"/>
                </a:solidFill>
              </a:ln>
              <a:solidFill>
                <a:schemeClr val="bg1"/>
              </a:solidFill>
            </a:endParaRPr>
          </a:p>
        </p:txBody>
      </p:sp>
    </p:spTree>
    <p:extLst>
      <p:ext uri="{BB962C8B-B14F-4D97-AF65-F5344CB8AC3E}">
        <p14:creationId xmlns:p14="http://schemas.microsoft.com/office/powerpoint/2010/main" val="3269201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Funciones del DOM mas utilizadas en Angular</a:t>
            </a:r>
          </a:p>
        </p:txBody>
      </p:sp>
      <p:sp>
        <p:nvSpPr>
          <p:cNvPr id="3" name="Marcador de contenido 2"/>
          <p:cNvSpPr>
            <a:spLocks noGrp="1"/>
          </p:cNvSpPr>
          <p:nvPr>
            <p:ph idx="1"/>
          </p:nvPr>
        </p:nvSpPr>
        <p:spPr/>
        <p:txBody>
          <a:bodyPr>
            <a:normAutofit/>
          </a:bodyPr>
          <a:lstStyle/>
          <a:p>
            <a:pPr>
              <a:lnSpc>
                <a:spcPct val="110000"/>
              </a:lnSpc>
            </a:pPr>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click</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smtClean="0">
                <a:ln w="3175">
                  <a:solidFill>
                    <a:schemeClr val="tx1"/>
                  </a:solidFill>
                </a:ln>
                <a:solidFill>
                  <a:schemeClr val="bg1"/>
                </a:solidFill>
              </a:rPr>
              <a:t>Evento disparado cada vez que </a:t>
            </a:r>
            <a:r>
              <a:rPr lang="es-ES" sz="2200" b="1" dirty="0">
                <a:ln w="3175">
                  <a:solidFill>
                    <a:schemeClr val="tx1"/>
                  </a:solidFill>
                </a:ln>
                <a:solidFill>
                  <a:schemeClr val="bg1"/>
                </a:solidFill>
              </a:rPr>
              <a:t>hagamos </a:t>
            </a:r>
            <a:r>
              <a:rPr lang="es-ES" sz="2200" b="1" dirty="0" err="1" smtClean="0">
                <a:ln w="3175">
                  <a:solidFill>
                    <a:schemeClr val="tx1"/>
                  </a:solidFill>
                </a:ln>
                <a:solidFill>
                  <a:schemeClr val="bg1"/>
                </a:solidFill>
              </a:rPr>
              <a:t>click</a:t>
            </a:r>
            <a:r>
              <a:rPr lang="es-ES" sz="2200" b="1" dirty="0" smtClean="0">
                <a:ln w="3175">
                  <a:solidFill>
                    <a:schemeClr val="tx1"/>
                  </a:solidFill>
                </a:ln>
                <a:solidFill>
                  <a:schemeClr val="bg1"/>
                </a:solidFill>
              </a:rPr>
              <a:t> sobre el elemento.</a:t>
            </a:r>
            <a:endParaRPr lang="es-ES" sz="2200" b="1" dirty="0">
              <a:ln w="3175">
                <a:solidFill>
                  <a:schemeClr val="tx1"/>
                </a:solidFill>
              </a:ln>
              <a:solidFill>
                <a:schemeClr val="bg1"/>
              </a:solidFill>
            </a:endParaRPr>
          </a:p>
          <a:p>
            <a:pPr>
              <a:lnSpc>
                <a:spcPct val="110000"/>
              </a:lnSpc>
            </a:pPr>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change</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smtClean="0">
                <a:ln w="3175">
                  <a:solidFill>
                    <a:schemeClr val="tx1"/>
                  </a:solidFill>
                </a:ln>
                <a:solidFill>
                  <a:schemeClr val="bg1"/>
                </a:solidFill>
              </a:rPr>
              <a:t>Evento disparado cada vez que el valor de un Input o </a:t>
            </a:r>
            <a:r>
              <a:rPr lang="es-ES" sz="2200" b="1" dirty="0" err="1" smtClean="0">
                <a:ln w="3175">
                  <a:solidFill>
                    <a:schemeClr val="tx1"/>
                  </a:solidFill>
                </a:ln>
                <a:solidFill>
                  <a:schemeClr val="bg1"/>
                </a:solidFill>
              </a:rPr>
              <a:t>Select</a:t>
            </a:r>
            <a:r>
              <a:rPr lang="es-ES" sz="2200" b="1" dirty="0" smtClean="0">
                <a:ln w="3175">
                  <a:solidFill>
                    <a:schemeClr val="tx1"/>
                  </a:solidFill>
                </a:ln>
                <a:solidFill>
                  <a:schemeClr val="bg1"/>
                </a:solidFill>
              </a:rPr>
              <a:t> varía.</a:t>
            </a:r>
            <a:endParaRPr lang="es-ES" sz="2200" b="1" dirty="0">
              <a:ln w="3175">
                <a:solidFill>
                  <a:schemeClr val="tx1"/>
                </a:solidFill>
              </a:ln>
              <a:solidFill>
                <a:schemeClr val="bg1"/>
              </a:solidFill>
            </a:endParaRPr>
          </a:p>
          <a:p>
            <a:pPr>
              <a:lnSpc>
                <a:spcPct val="110000"/>
              </a:lnSpc>
            </a:pPr>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submit</a:t>
            </a:r>
            <a:r>
              <a:rPr lang="es-ES" sz="2400" b="1" dirty="0">
                <a:ln w="3175">
                  <a:solidFill>
                    <a:schemeClr val="tx1"/>
                  </a:solidFill>
                </a:ln>
                <a:solidFill>
                  <a:schemeClr val="bg1"/>
                </a:solidFill>
              </a:rPr>
              <a:t>): </a:t>
            </a:r>
            <a:endParaRPr lang="es-ES" sz="2400" b="1" dirty="0" smtClean="0">
              <a:ln w="3175">
                <a:solidFill>
                  <a:schemeClr val="tx1"/>
                </a:solidFill>
              </a:ln>
              <a:solidFill>
                <a:schemeClr val="bg1"/>
              </a:solidFill>
            </a:endParaRPr>
          </a:p>
          <a:p>
            <a:pPr lvl="1">
              <a:lnSpc>
                <a:spcPct val="110000"/>
              </a:lnSpc>
            </a:pPr>
            <a:r>
              <a:rPr lang="es-ES" sz="2200" b="1" dirty="0" smtClean="0">
                <a:ln w="3175">
                  <a:solidFill>
                    <a:schemeClr val="tx1"/>
                  </a:solidFill>
                </a:ln>
                <a:solidFill>
                  <a:schemeClr val="bg1"/>
                </a:solidFill>
              </a:rPr>
              <a:t>Evento disparado al completar un formulario.</a:t>
            </a:r>
          </a:p>
          <a:p>
            <a:pPr>
              <a:lnSpc>
                <a:spcPct val="110000"/>
              </a:lnSpc>
            </a:pPr>
            <a:r>
              <a:rPr lang="es-ES" sz="2400" b="1" dirty="0" smtClean="0">
                <a:ln w="3175">
                  <a:solidFill>
                    <a:schemeClr val="tx1"/>
                  </a:solidFill>
                </a:ln>
                <a:solidFill>
                  <a:schemeClr val="bg1"/>
                </a:solidFill>
              </a:rPr>
              <a:t>(</a:t>
            </a:r>
            <a:r>
              <a:rPr lang="es-ES" sz="2400" b="1" dirty="0" err="1" smtClean="0">
                <a:ln w="3175">
                  <a:solidFill>
                    <a:schemeClr val="tx1"/>
                  </a:solidFill>
                </a:ln>
                <a:solidFill>
                  <a:schemeClr val="bg1"/>
                </a:solidFill>
              </a:rPr>
              <a:t>blur</a:t>
            </a:r>
            <a:r>
              <a:rPr lang="es-ES" sz="2400" b="1" dirty="0" smtClean="0">
                <a:ln w="3175">
                  <a:solidFill>
                    <a:schemeClr val="tx1"/>
                  </a:solidFill>
                </a:ln>
                <a:solidFill>
                  <a:schemeClr val="bg1"/>
                </a:solidFill>
              </a:rPr>
              <a:t>):</a:t>
            </a:r>
          </a:p>
          <a:p>
            <a:pPr lvl="1">
              <a:lnSpc>
                <a:spcPct val="110000"/>
              </a:lnSpc>
            </a:pPr>
            <a:r>
              <a:rPr lang="es-ES" sz="2200" b="1" dirty="0" smtClean="0">
                <a:ln w="3175">
                  <a:solidFill>
                    <a:schemeClr val="tx1"/>
                  </a:solidFill>
                </a:ln>
                <a:solidFill>
                  <a:schemeClr val="bg1"/>
                </a:solidFill>
              </a:rPr>
              <a:t>Evento disparado cada vez que deseleccionamos un elemento.</a:t>
            </a:r>
            <a:endParaRPr lang="es-ES" sz="2200" b="1" dirty="0">
              <a:ln w="3175">
                <a:solidFill>
                  <a:schemeClr val="tx1"/>
                </a:solidFill>
              </a:ln>
              <a:solidFill>
                <a:schemeClr val="bg1"/>
              </a:solidFill>
            </a:endParaRPr>
          </a:p>
        </p:txBody>
      </p:sp>
    </p:spTree>
    <p:extLst>
      <p:ext uri="{BB962C8B-B14F-4D97-AF65-F5344CB8AC3E}">
        <p14:creationId xmlns:p14="http://schemas.microsoft.com/office/powerpoint/2010/main" val="28217227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Directivas mas utilizadas en Angular</a:t>
            </a:r>
          </a:p>
        </p:txBody>
      </p:sp>
      <p:sp>
        <p:nvSpPr>
          <p:cNvPr id="3" name="Marcador de contenido 2"/>
          <p:cNvSpPr>
            <a:spLocks noGrp="1"/>
          </p:cNvSpPr>
          <p:nvPr>
            <p:ph idx="1"/>
          </p:nvPr>
        </p:nvSpPr>
        <p:spPr>
          <a:xfrm>
            <a:off x="838200" y="1825625"/>
            <a:ext cx="10515600" cy="1401051"/>
          </a:xfrm>
        </p:spPr>
        <p:txBody>
          <a:bodyPr>
            <a:normAutofit/>
          </a:bodyPr>
          <a:lstStyle/>
          <a:p>
            <a:pPr>
              <a:lnSpc>
                <a:spcPct val="130000"/>
              </a:lnSpc>
            </a:pPr>
            <a:r>
              <a:rPr lang="es-ES" sz="2400" b="1" dirty="0" smtClean="0">
                <a:ln w="3175">
                  <a:solidFill>
                    <a:schemeClr val="tx1"/>
                  </a:solidFill>
                </a:ln>
                <a:solidFill>
                  <a:schemeClr val="bg1"/>
                </a:solidFill>
              </a:rPr>
              <a:t>*</a:t>
            </a:r>
            <a:r>
              <a:rPr lang="es-ES" sz="2400" b="1" dirty="0" err="1">
                <a:ln w="3175">
                  <a:solidFill>
                    <a:schemeClr val="tx1"/>
                  </a:solidFill>
                </a:ln>
                <a:solidFill>
                  <a:schemeClr val="bg1"/>
                </a:solidFill>
              </a:rPr>
              <a:t>ngFor</a:t>
            </a:r>
            <a:r>
              <a:rPr lang="es-ES" sz="2400" b="1" dirty="0">
                <a:ln w="3175">
                  <a:solidFill>
                    <a:schemeClr val="tx1"/>
                  </a:solidFill>
                </a:ln>
                <a:solidFill>
                  <a:schemeClr val="bg1"/>
                </a:solidFill>
              </a:rPr>
              <a:t>: Directiva estructural para </a:t>
            </a:r>
            <a:r>
              <a:rPr lang="es-ES" sz="2400" b="1" dirty="0" smtClean="0">
                <a:ln w="3175">
                  <a:solidFill>
                    <a:schemeClr val="tx1"/>
                  </a:solidFill>
                </a:ln>
                <a:solidFill>
                  <a:schemeClr val="bg1"/>
                </a:solidFill>
              </a:rPr>
              <a:t>repetir </a:t>
            </a:r>
            <a:r>
              <a:rPr lang="es-ES" sz="2400" b="1" dirty="0">
                <a:ln w="3175">
                  <a:solidFill>
                    <a:schemeClr val="tx1"/>
                  </a:solidFill>
                </a:ln>
                <a:solidFill>
                  <a:schemeClr val="bg1"/>
                </a:solidFill>
              </a:rPr>
              <a:t>un </a:t>
            </a:r>
            <a:r>
              <a:rPr lang="es-ES" sz="2400" b="1" dirty="0" err="1" smtClean="0">
                <a:ln w="3175">
                  <a:solidFill>
                    <a:schemeClr val="tx1"/>
                  </a:solidFill>
                </a:ln>
                <a:solidFill>
                  <a:schemeClr val="bg1"/>
                </a:solidFill>
              </a:rPr>
              <a:t>array</a:t>
            </a:r>
            <a:r>
              <a:rPr lang="es-ES" sz="2400" b="1" dirty="0" smtClean="0">
                <a:ln w="3175">
                  <a:solidFill>
                    <a:schemeClr val="tx1"/>
                  </a:solidFill>
                </a:ln>
                <a:solidFill>
                  <a:schemeClr val="bg1"/>
                </a:solidFill>
              </a:rPr>
              <a:t> en el </a:t>
            </a:r>
            <a:r>
              <a:rPr lang="es-ES" sz="2400" b="1" dirty="0" err="1" smtClean="0">
                <a:ln w="3175">
                  <a:solidFill>
                    <a:schemeClr val="tx1"/>
                  </a:solidFill>
                </a:ln>
                <a:solidFill>
                  <a:schemeClr val="bg1"/>
                </a:solidFill>
              </a:rPr>
              <a:t>front</a:t>
            </a:r>
            <a:r>
              <a:rPr lang="es-ES" sz="2400" b="1" dirty="0" smtClean="0">
                <a:ln w="3175">
                  <a:solidFill>
                    <a:schemeClr val="tx1"/>
                  </a:solidFill>
                </a:ln>
                <a:solidFill>
                  <a:schemeClr val="bg1"/>
                </a:solidFill>
              </a:rPr>
              <a:t>.</a:t>
            </a:r>
          </a:p>
          <a:p>
            <a:pPr lvl="1">
              <a:lnSpc>
                <a:spcPct val="130000"/>
              </a:lnSpc>
            </a:pPr>
            <a:r>
              <a:rPr lang="es-ES" sz="2200" b="1" dirty="0" smtClean="0">
                <a:ln w="3175">
                  <a:solidFill>
                    <a:schemeClr val="tx1"/>
                  </a:solidFill>
                </a:ln>
                <a:solidFill>
                  <a:schemeClr val="bg1"/>
                </a:solidFill>
              </a:rPr>
              <a:t>Ejemplo:</a:t>
            </a:r>
            <a:endParaRPr lang="es-ES" sz="2200" b="1" dirty="0">
              <a:ln w="3175">
                <a:solidFill>
                  <a:schemeClr val="tx1"/>
                </a:solidFill>
              </a:ln>
              <a:solidFill>
                <a:schemeClr val="bg1"/>
              </a:solidFill>
            </a:endParaRPr>
          </a:p>
          <a:p>
            <a:pPr marL="0" indent="0">
              <a:buNone/>
            </a:pPr>
            <a:endParaRPr lang="es-ES" dirty="0" smtClean="0"/>
          </a:p>
          <a:p>
            <a:pPr marL="0" indent="0">
              <a:buNone/>
            </a:pPr>
            <a:endParaRPr lang="es-ES" dirty="0"/>
          </a:p>
        </p:txBody>
      </p:sp>
      <p:pic>
        <p:nvPicPr>
          <p:cNvPr id="4" name="Imagen 3"/>
          <p:cNvPicPr>
            <a:picLocks noChangeAspect="1"/>
          </p:cNvPicPr>
          <p:nvPr/>
        </p:nvPicPr>
        <p:blipFill>
          <a:blip r:embed="rId3"/>
          <a:stretch>
            <a:fillRect/>
          </a:stretch>
        </p:blipFill>
        <p:spPr>
          <a:xfrm>
            <a:off x="1851001" y="3058511"/>
            <a:ext cx="8489998" cy="1412164"/>
          </a:xfrm>
          <a:prstGeom prst="rect">
            <a:avLst/>
          </a:prstGeom>
        </p:spPr>
      </p:pic>
      <p:sp>
        <p:nvSpPr>
          <p:cNvPr id="5" name="Marcador de contenido 2"/>
          <p:cNvSpPr txBox="1">
            <a:spLocks/>
          </p:cNvSpPr>
          <p:nvPr/>
        </p:nvSpPr>
        <p:spPr>
          <a:xfrm>
            <a:off x="838200" y="4798075"/>
            <a:ext cx="10515600" cy="1401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ngIf</a:t>
            </a:r>
            <a:r>
              <a:rPr lang="es-ES" sz="2400" b="1" dirty="0">
                <a:ln w="3175">
                  <a:solidFill>
                    <a:schemeClr val="tx1"/>
                  </a:solidFill>
                </a:ln>
                <a:solidFill>
                  <a:schemeClr val="bg1"/>
                </a:solidFill>
              </a:rPr>
              <a:t>: Elimina o añade contenido al DOM según una condición booleana.</a:t>
            </a:r>
          </a:p>
          <a:p>
            <a:pPr lvl="1">
              <a:lnSpc>
                <a:spcPct val="130000"/>
              </a:lnSpc>
            </a:pPr>
            <a:r>
              <a:rPr lang="es-ES" sz="2200" b="1" dirty="0">
                <a:ln w="3175">
                  <a:solidFill>
                    <a:schemeClr val="tx1"/>
                  </a:solidFill>
                </a:ln>
                <a:solidFill>
                  <a:schemeClr val="bg1"/>
                </a:solidFill>
              </a:rPr>
              <a:t>Ejemplo: &lt;p *</a:t>
            </a:r>
            <a:r>
              <a:rPr lang="es-ES" sz="2200" b="1" dirty="0" err="1">
                <a:ln w="3175">
                  <a:solidFill>
                    <a:schemeClr val="tx1"/>
                  </a:solidFill>
                </a:ln>
                <a:solidFill>
                  <a:schemeClr val="bg1"/>
                </a:solidFill>
              </a:rPr>
              <a:t>ngIf</a:t>
            </a:r>
            <a:r>
              <a:rPr lang="es-ES" sz="2200" b="1" dirty="0">
                <a:ln w="3175">
                  <a:solidFill>
                    <a:schemeClr val="tx1"/>
                  </a:solidFill>
                </a:ln>
                <a:solidFill>
                  <a:schemeClr val="bg1"/>
                </a:solidFill>
              </a:rPr>
              <a:t>=“variable”&gt;Este párrafo aparece según </a:t>
            </a:r>
            <a:r>
              <a:rPr lang="es-ES" sz="2200" b="1" dirty="0" err="1">
                <a:ln w="3175">
                  <a:solidFill>
                    <a:schemeClr val="tx1"/>
                  </a:solidFill>
                </a:ln>
                <a:solidFill>
                  <a:schemeClr val="bg1"/>
                </a:solidFill>
              </a:rPr>
              <a:t>condicion</a:t>
            </a:r>
            <a:r>
              <a:rPr lang="es-ES" sz="2200" b="1" dirty="0">
                <a:ln w="3175">
                  <a:solidFill>
                    <a:schemeClr val="tx1"/>
                  </a:solidFill>
                </a:ln>
                <a:solidFill>
                  <a:schemeClr val="bg1"/>
                </a:solidFill>
              </a:rPr>
              <a:t>&lt;/p&gt;</a:t>
            </a:r>
          </a:p>
          <a:p>
            <a:pPr marL="0" indent="0">
              <a:buFont typeface="Arial" panose="020B0604020202020204" pitchFamily="34" charset="0"/>
              <a:buNone/>
            </a:pPr>
            <a:endParaRPr lang="es-ES" dirty="0" smtClean="0"/>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2185456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Directivas mas utilizadas en Angular</a:t>
            </a:r>
            <a:endParaRPr lang="es-ES" dirty="0"/>
          </a:p>
        </p:txBody>
      </p:sp>
      <p:sp>
        <p:nvSpPr>
          <p:cNvPr id="3" name="Marcador de contenido 2"/>
          <p:cNvSpPr>
            <a:spLocks noGrp="1"/>
          </p:cNvSpPr>
          <p:nvPr>
            <p:ph idx="1"/>
          </p:nvPr>
        </p:nvSpPr>
        <p:spPr/>
        <p:txBody>
          <a:bodyPr>
            <a:normAutofit/>
          </a:bodyPr>
          <a:lstStyle/>
          <a:p>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hide</a:t>
            </a:r>
            <a:r>
              <a:rPr lang="es-ES" sz="2400" b="1" dirty="0">
                <a:ln w="3175">
                  <a:solidFill>
                    <a:schemeClr val="tx1"/>
                  </a:solidFill>
                </a:ln>
                <a:solidFill>
                  <a:schemeClr val="bg1"/>
                </a:solidFill>
              </a:rPr>
              <a:t>]: Oculta código </a:t>
            </a:r>
            <a:r>
              <a:rPr lang="es-ES" sz="2400" b="1" dirty="0" smtClean="0">
                <a:ln w="3175">
                  <a:solidFill>
                    <a:schemeClr val="tx1"/>
                  </a:solidFill>
                </a:ln>
                <a:solidFill>
                  <a:schemeClr val="bg1"/>
                </a:solidFill>
              </a:rPr>
              <a:t>HTML. A </a:t>
            </a:r>
            <a:r>
              <a:rPr lang="es-ES" sz="2400" b="1" dirty="0">
                <a:ln w="3175">
                  <a:solidFill>
                    <a:schemeClr val="tx1"/>
                  </a:solidFill>
                </a:ln>
                <a:solidFill>
                  <a:schemeClr val="bg1"/>
                </a:solidFill>
              </a:rPr>
              <a:t>diferencia de </a:t>
            </a:r>
            <a:r>
              <a:rPr lang="es-ES" sz="2400" b="1" dirty="0" err="1">
                <a:ln w="3175">
                  <a:solidFill>
                    <a:schemeClr val="tx1"/>
                  </a:solidFill>
                </a:ln>
                <a:solidFill>
                  <a:schemeClr val="bg1"/>
                </a:solidFill>
              </a:rPr>
              <a:t>ngIf</a:t>
            </a:r>
            <a:r>
              <a:rPr lang="es-ES" sz="2400" b="1" dirty="0">
                <a:ln w="3175">
                  <a:solidFill>
                    <a:schemeClr val="tx1"/>
                  </a:solidFill>
                </a:ln>
                <a:solidFill>
                  <a:schemeClr val="bg1"/>
                </a:solidFill>
              </a:rPr>
              <a:t>, sigue estando en el DOM.</a:t>
            </a:r>
          </a:p>
          <a:p>
            <a:pPr lvl="1"/>
            <a:r>
              <a:rPr lang="es-ES" sz="2200" b="1" dirty="0" smtClean="0">
                <a:ln w="3175">
                  <a:solidFill>
                    <a:schemeClr val="tx1"/>
                  </a:solidFill>
                </a:ln>
                <a:solidFill>
                  <a:schemeClr val="bg1"/>
                </a:solidFill>
              </a:rPr>
              <a:t>Ejemplo: &lt;div </a:t>
            </a:r>
            <a:r>
              <a:rPr lang="es-ES" sz="2200" b="1" dirty="0">
                <a:ln w="3175">
                  <a:solidFill>
                    <a:schemeClr val="tx1"/>
                  </a:solidFill>
                </a:ln>
                <a:solidFill>
                  <a:schemeClr val="bg1"/>
                </a:solidFill>
              </a:rPr>
              <a:t>[</a:t>
            </a:r>
            <a:r>
              <a:rPr lang="es-ES" sz="2200" b="1" dirty="0" err="1">
                <a:ln w="3175">
                  <a:solidFill>
                    <a:schemeClr val="tx1"/>
                  </a:solidFill>
                </a:ln>
                <a:solidFill>
                  <a:schemeClr val="bg1"/>
                </a:solidFill>
              </a:rPr>
              <a:t>hidden</a:t>
            </a:r>
            <a:r>
              <a:rPr lang="es-ES" sz="2200" b="1" dirty="0" smtClean="0">
                <a:ln w="3175">
                  <a:solidFill>
                    <a:schemeClr val="tx1"/>
                  </a:solidFill>
                </a:ln>
                <a:solidFill>
                  <a:schemeClr val="bg1"/>
                </a:solidFill>
              </a:rPr>
              <a:t>]=“variable"&gt;&lt;p&gt;Este párrafo se esconde </a:t>
            </a:r>
            <a:r>
              <a:rPr lang="es-ES" sz="2200" b="1" dirty="0" err="1" smtClean="0">
                <a:ln w="3175">
                  <a:solidFill>
                    <a:schemeClr val="tx1"/>
                  </a:solidFill>
                </a:ln>
                <a:solidFill>
                  <a:schemeClr val="bg1"/>
                </a:solidFill>
              </a:rPr>
              <a:t>ségún</a:t>
            </a:r>
            <a:r>
              <a:rPr lang="es-ES" sz="2200" b="1" dirty="0" smtClean="0">
                <a:ln w="3175">
                  <a:solidFill>
                    <a:schemeClr val="tx1"/>
                  </a:solidFill>
                </a:ln>
                <a:solidFill>
                  <a:schemeClr val="bg1"/>
                </a:solidFill>
              </a:rPr>
              <a:t> condición&lt;/</a:t>
            </a:r>
            <a:r>
              <a:rPr lang="es-ES" sz="2200" b="1" dirty="0">
                <a:ln w="3175">
                  <a:solidFill>
                    <a:schemeClr val="tx1"/>
                  </a:solidFill>
                </a:ln>
                <a:solidFill>
                  <a:schemeClr val="bg1"/>
                </a:solidFill>
              </a:rPr>
              <a:t>p&gt;&lt;/div</a:t>
            </a:r>
            <a:r>
              <a:rPr lang="es-ES" sz="2200" b="1" dirty="0" smtClean="0">
                <a:ln w="3175">
                  <a:solidFill>
                    <a:schemeClr val="tx1"/>
                  </a:solidFill>
                </a:ln>
                <a:solidFill>
                  <a:schemeClr val="bg1"/>
                </a:solidFill>
              </a:rPr>
              <a:t>&gt;</a:t>
            </a:r>
            <a:endParaRPr lang="es-ES" sz="2600" b="1" dirty="0">
              <a:ln w="3175">
                <a:solidFill>
                  <a:schemeClr val="tx1"/>
                </a:solidFill>
              </a:ln>
              <a:solidFill>
                <a:schemeClr val="bg1"/>
              </a:solidFill>
            </a:endParaRPr>
          </a:p>
          <a:p>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ngClass</a:t>
            </a:r>
            <a:r>
              <a:rPr lang="es-ES" sz="2400" b="1" dirty="0">
                <a:ln w="3175">
                  <a:solidFill>
                    <a:schemeClr val="tx1"/>
                  </a:solidFill>
                </a:ln>
                <a:solidFill>
                  <a:schemeClr val="bg1"/>
                </a:solidFill>
              </a:rPr>
              <a:t>]: Añade clases dependiendo de </a:t>
            </a:r>
            <a:r>
              <a:rPr lang="es-ES" sz="2400" b="1" dirty="0" smtClean="0">
                <a:ln w="3175">
                  <a:solidFill>
                    <a:schemeClr val="tx1"/>
                  </a:solidFill>
                </a:ln>
                <a:solidFill>
                  <a:schemeClr val="bg1"/>
                </a:solidFill>
              </a:rPr>
              <a:t>una </a:t>
            </a:r>
            <a:r>
              <a:rPr lang="es-ES" sz="2400" b="1" dirty="0">
                <a:ln w="3175">
                  <a:solidFill>
                    <a:schemeClr val="tx1"/>
                  </a:solidFill>
                </a:ln>
                <a:solidFill>
                  <a:schemeClr val="bg1"/>
                </a:solidFill>
              </a:rPr>
              <a:t>condición</a:t>
            </a:r>
          </a:p>
          <a:p>
            <a:pPr lvl="1"/>
            <a:r>
              <a:rPr lang="es-ES" sz="2200" b="1" dirty="0" smtClean="0">
                <a:ln w="3175">
                  <a:solidFill>
                    <a:schemeClr val="tx1"/>
                  </a:solidFill>
                </a:ln>
                <a:solidFill>
                  <a:schemeClr val="bg1"/>
                </a:solidFill>
              </a:rPr>
              <a:t>Ejemplo: &lt;p </a:t>
            </a:r>
            <a:r>
              <a:rPr lang="es-ES" sz="2200" b="1" dirty="0">
                <a:ln w="3175">
                  <a:solidFill>
                    <a:schemeClr val="tx1"/>
                  </a:solidFill>
                </a:ln>
                <a:solidFill>
                  <a:schemeClr val="bg1"/>
                </a:solidFill>
              </a:rPr>
              <a:t>[</a:t>
            </a:r>
            <a:r>
              <a:rPr lang="es-ES" sz="2200" b="1" dirty="0" err="1">
                <a:ln w="3175">
                  <a:solidFill>
                    <a:schemeClr val="tx1"/>
                  </a:solidFill>
                </a:ln>
                <a:solidFill>
                  <a:schemeClr val="bg1"/>
                </a:solidFill>
              </a:rPr>
              <a:t>ngClass</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redColor</a:t>
            </a:r>
            <a:r>
              <a:rPr lang="es-ES" sz="2200" b="1" dirty="0" smtClean="0">
                <a:ln w="3175">
                  <a:solidFill>
                    <a:schemeClr val="tx1"/>
                  </a:solidFill>
                </a:ln>
                <a:solidFill>
                  <a:schemeClr val="bg1"/>
                </a:solidFill>
              </a:rPr>
              <a:t>': </a:t>
            </a:r>
            <a:r>
              <a:rPr lang="es-ES" sz="2200" b="1" dirty="0" err="1">
                <a:ln w="3175">
                  <a:solidFill>
                    <a:schemeClr val="tx1"/>
                  </a:solidFill>
                </a:ln>
                <a:solidFill>
                  <a:schemeClr val="bg1"/>
                </a:solidFill>
              </a:rPr>
              <a:t>miColor</a:t>
            </a:r>
            <a:r>
              <a:rPr lang="es-ES" sz="2200" b="1" dirty="0">
                <a:ln w="3175">
                  <a:solidFill>
                    <a:schemeClr val="tx1"/>
                  </a:solidFill>
                </a:ln>
                <a:solidFill>
                  <a:schemeClr val="bg1"/>
                </a:solidFill>
              </a:rPr>
              <a:t> == 'red'}"&gt;{{</a:t>
            </a:r>
            <a:r>
              <a:rPr lang="es-ES" sz="2200" b="1" dirty="0" err="1">
                <a:ln w="3175">
                  <a:solidFill>
                    <a:schemeClr val="tx1"/>
                  </a:solidFill>
                </a:ln>
                <a:solidFill>
                  <a:schemeClr val="bg1"/>
                </a:solidFill>
              </a:rPr>
              <a:t>miColor</a:t>
            </a:r>
            <a:r>
              <a:rPr lang="es-ES" sz="2200" b="1" dirty="0">
                <a:ln w="3175">
                  <a:solidFill>
                    <a:schemeClr val="tx1"/>
                  </a:solidFill>
                </a:ln>
                <a:solidFill>
                  <a:schemeClr val="bg1"/>
                </a:solidFill>
              </a:rPr>
              <a:t>}}&lt;/p</a:t>
            </a:r>
            <a:r>
              <a:rPr lang="es-ES" sz="2200" b="1" dirty="0" smtClean="0">
                <a:ln w="3175">
                  <a:solidFill>
                    <a:schemeClr val="tx1"/>
                  </a:solidFill>
                </a:ln>
                <a:solidFill>
                  <a:schemeClr val="bg1"/>
                </a:solidFill>
              </a:rPr>
              <a:t>&gt;</a:t>
            </a:r>
            <a:endParaRPr lang="es-ES" sz="2600" b="1" dirty="0">
              <a:ln w="3175">
                <a:solidFill>
                  <a:schemeClr val="tx1"/>
                </a:solidFill>
              </a:ln>
              <a:solidFill>
                <a:schemeClr val="bg1"/>
              </a:solidFill>
            </a:endParaRPr>
          </a:p>
          <a:p>
            <a:r>
              <a:rPr lang="es-ES" sz="2400" b="1" dirty="0">
                <a:ln w="3175">
                  <a:solidFill>
                    <a:schemeClr val="tx1"/>
                  </a:solidFill>
                </a:ln>
                <a:solidFill>
                  <a:schemeClr val="bg1"/>
                </a:solidFill>
              </a:rPr>
              <a:t>[</a:t>
            </a:r>
            <a:r>
              <a:rPr lang="es-ES" sz="2400" b="1" dirty="0" err="1">
                <a:ln w="3175">
                  <a:solidFill>
                    <a:schemeClr val="tx1"/>
                  </a:solidFill>
                </a:ln>
                <a:solidFill>
                  <a:schemeClr val="bg1"/>
                </a:solidFill>
              </a:rPr>
              <a:t>ngStyle</a:t>
            </a:r>
            <a:r>
              <a:rPr lang="es-ES" sz="2400" b="1" dirty="0">
                <a:ln w="3175">
                  <a:solidFill>
                    <a:schemeClr val="tx1"/>
                  </a:solidFill>
                </a:ln>
                <a:solidFill>
                  <a:schemeClr val="bg1"/>
                </a:solidFill>
              </a:rPr>
              <a:t>]: Añade un </a:t>
            </a:r>
            <a:r>
              <a:rPr lang="es-ES" sz="2400" b="1" dirty="0" smtClean="0">
                <a:ln w="3175">
                  <a:solidFill>
                    <a:schemeClr val="tx1"/>
                  </a:solidFill>
                </a:ln>
                <a:solidFill>
                  <a:schemeClr val="bg1"/>
                </a:solidFill>
              </a:rPr>
              <a:t>estilo </a:t>
            </a:r>
            <a:r>
              <a:rPr lang="es-ES" sz="2400" b="1" dirty="0">
                <a:ln w="3175">
                  <a:solidFill>
                    <a:schemeClr val="tx1"/>
                  </a:solidFill>
                </a:ln>
                <a:solidFill>
                  <a:schemeClr val="bg1"/>
                </a:solidFill>
              </a:rPr>
              <a:t>pudiendo utilizar variables.</a:t>
            </a:r>
          </a:p>
          <a:p>
            <a:pPr lvl="1"/>
            <a:r>
              <a:rPr lang="es-ES" sz="2200" b="1" dirty="0" smtClean="0">
                <a:ln w="3175">
                  <a:solidFill>
                    <a:schemeClr val="tx1"/>
                  </a:solidFill>
                </a:ln>
                <a:solidFill>
                  <a:schemeClr val="bg1"/>
                </a:solidFill>
              </a:rPr>
              <a:t>Ejemplo: &lt;p </a:t>
            </a:r>
            <a:r>
              <a:rPr lang="es-ES" sz="2200" b="1" dirty="0">
                <a:ln w="3175">
                  <a:solidFill>
                    <a:schemeClr val="tx1"/>
                  </a:solidFill>
                </a:ln>
                <a:solidFill>
                  <a:schemeClr val="bg1"/>
                </a:solidFill>
              </a:rPr>
              <a:t>[</a:t>
            </a:r>
            <a:r>
              <a:rPr lang="es-ES" sz="2200" b="1" dirty="0" err="1">
                <a:ln w="3175">
                  <a:solidFill>
                    <a:schemeClr val="tx1"/>
                  </a:solidFill>
                </a:ln>
                <a:solidFill>
                  <a:schemeClr val="bg1"/>
                </a:solidFill>
              </a:rPr>
              <a:t>ngStyle</a:t>
            </a:r>
            <a:r>
              <a:rPr lang="es-ES" sz="2200" b="1" dirty="0">
                <a:ln w="3175">
                  <a:solidFill>
                    <a:schemeClr val="tx1"/>
                  </a:solidFill>
                </a:ln>
                <a:solidFill>
                  <a:schemeClr val="bg1"/>
                </a:solidFill>
              </a:rPr>
              <a:t>]="{'color': </a:t>
            </a:r>
            <a:r>
              <a:rPr lang="es-ES" sz="2200" b="1" dirty="0" err="1">
                <a:ln w="3175">
                  <a:solidFill>
                    <a:schemeClr val="tx1"/>
                  </a:solidFill>
                </a:ln>
                <a:solidFill>
                  <a:schemeClr val="bg1"/>
                </a:solidFill>
              </a:rPr>
              <a:t>miColor</a:t>
            </a:r>
            <a:r>
              <a:rPr lang="es-ES" sz="2200" b="1" dirty="0">
                <a:ln w="3175">
                  <a:solidFill>
                    <a:schemeClr val="tx1"/>
                  </a:solidFill>
                </a:ln>
                <a:solidFill>
                  <a:schemeClr val="bg1"/>
                </a:solidFill>
              </a:rPr>
              <a:t>}"&gt;{{</a:t>
            </a:r>
            <a:r>
              <a:rPr lang="es-ES" sz="2200" b="1" dirty="0" err="1">
                <a:ln w="3175">
                  <a:solidFill>
                    <a:schemeClr val="tx1"/>
                  </a:solidFill>
                </a:ln>
                <a:solidFill>
                  <a:schemeClr val="bg1"/>
                </a:solidFill>
              </a:rPr>
              <a:t>miColor</a:t>
            </a:r>
            <a:r>
              <a:rPr lang="es-ES" sz="2200" b="1" dirty="0">
                <a:ln w="3175">
                  <a:solidFill>
                    <a:schemeClr val="tx1"/>
                  </a:solidFill>
                </a:ln>
                <a:solidFill>
                  <a:schemeClr val="bg1"/>
                </a:solidFill>
              </a:rPr>
              <a:t>}}&lt;/p</a:t>
            </a:r>
            <a:r>
              <a:rPr lang="es-ES" sz="2200" b="1" dirty="0" smtClean="0">
                <a:ln w="3175">
                  <a:solidFill>
                    <a:schemeClr val="tx1"/>
                  </a:solidFill>
                </a:ln>
                <a:solidFill>
                  <a:schemeClr val="bg1"/>
                </a:solidFill>
              </a:rPr>
              <a:t>&gt;</a:t>
            </a:r>
          </a:p>
          <a:p>
            <a:pPr>
              <a:lnSpc>
                <a:spcPct val="130000"/>
              </a:lnSpc>
            </a:pPr>
            <a:r>
              <a:rPr lang="es-ES" sz="2400" b="1" dirty="0" err="1">
                <a:ln w="3175">
                  <a:solidFill>
                    <a:schemeClr val="tx1"/>
                  </a:solidFill>
                </a:ln>
                <a:solidFill>
                  <a:schemeClr val="bg1"/>
                </a:solidFill>
              </a:rPr>
              <a:t>ngSwitch</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Muestra </a:t>
            </a:r>
            <a:r>
              <a:rPr lang="es-ES" sz="2400" b="1" dirty="0">
                <a:ln w="3175">
                  <a:solidFill>
                    <a:schemeClr val="tx1"/>
                  </a:solidFill>
                </a:ln>
                <a:solidFill>
                  <a:schemeClr val="bg1"/>
                </a:solidFill>
              </a:rPr>
              <a:t>un apartado u otro dependiendo de su valor.</a:t>
            </a:r>
          </a:p>
          <a:p>
            <a:pPr lvl="1"/>
            <a:r>
              <a:rPr lang="es-ES" sz="2200" b="1" dirty="0" smtClean="0">
                <a:ln w="3175">
                  <a:solidFill>
                    <a:schemeClr val="tx1"/>
                  </a:solidFill>
                </a:ln>
                <a:solidFill>
                  <a:schemeClr val="bg1"/>
                </a:solidFill>
              </a:rPr>
              <a:t>Ejemplo:</a:t>
            </a:r>
            <a:endParaRPr lang="es-ES" sz="2200" b="1" dirty="0">
              <a:ln w="3175">
                <a:solidFill>
                  <a:schemeClr val="tx1"/>
                </a:solidFill>
              </a:ln>
              <a:solidFill>
                <a:schemeClr val="bg1"/>
              </a:solidFill>
            </a:endParaRPr>
          </a:p>
        </p:txBody>
      </p:sp>
      <p:pic>
        <p:nvPicPr>
          <p:cNvPr id="4" name="Imagen 3"/>
          <p:cNvPicPr>
            <a:picLocks noChangeAspect="1"/>
          </p:cNvPicPr>
          <p:nvPr/>
        </p:nvPicPr>
        <p:blipFill>
          <a:blip r:embed="rId2"/>
          <a:stretch>
            <a:fillRect/>
          </a:stretch>
        </p:blipFill>
        <p:spPr>
          <a:xfrm>
            <a:off x="2847761" y="5276187"/>
            <a:ext cx="7755961" cy="1268633"/>
          </a:xfrm>
          <a:prstGeom prst="rect">
            <a:avLst/>
          </a:prstGeom>
        </p:spPr>
      </p:pic>
    </p:spTree>
    <p:extLst>
      <p:ext uri="{BB962C8B-B14F-4D97-AF65-F5344CB8AC3E}">
        <p14:creationId xmlns:p14="http://schemas.microsoft.com/office/powerpoint/2010/main" val="27243687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3595"/>
            <a:ext cx="10515600" cy="1325563"/>
          </a:xfrm>
        </p:spPr>
        <p:txBody>
          <a:bodyPr/>
          <a:lstStyle/>
          <a:p>
            <a:r>
              <a:rPr lang="es-ES" b="1" dirty="0" smtClean="0">
                <a:ln w="3175">
                  <a:solidFill>
                    <a:schemeClr val="tx1"/>
                  </a:solidFill>
                </a:ln>
                <a:solidFill>
                  <a:schemeClr val="bg1"/>
                </a:solidFill>
              </a:rPr>
              <a:t>Data </a:t>
            </a:r>
            <a:r>
              <a:rPr lang="es-ES" b="1" dirty="0" err="1" smtClean="0">
                <a:ln w="3175">
                  <a:solidFill>
                    <a:schemeClr val="tx1"/>
                  </a:solidFill>
                </a:ln>
                <a:solidFill>
                  <a:schemeClr val="bg1"/>
                </a:solidFill>
              </a:rPr>
              <a:t>Binding</a:t>
            </a:r>
            <a:endParaRPr lang="es-ES" dirty="0"/>
          </a:p>
        </p:txBody>
      </p:sp>
      <p:sp>
        <p:nvSpPr>
          <p:cNvPr id="3" name="Marcador de contenido 2"/>
          <p:cNvSpPr>
            <a:spLocks noGrp="1"/>
          </p:cNvSpPr>
          <p:nvPr>
            <p:ph idx="1"/>
          </p:nvPr>
        </p:nvSpPr>
        <p:spPr>
          <a:xfrm>
            <a:off x="838200" y="1450428"/>
            <a:ext cx="10515600" cy="5139558"/>
          </a:xfrm>
        </p:spPr>
        <p:txBody>
          <a:bodyPr>
            <a:normAutofit/>
          </a:bodyPr>
          <a:lstStyle/>
          <a:p>
            <a:pPr>
              <a:lnSpc>
                <a:spcPct val="110000"/>
              </a:lnSpc>
            </a:pPr>
            <a:r>
              <a:rPr lang="es-ES" sz="2600" b="1" dirty="0" smtClean="0">
                <a:ln w="3175">
                  <a:solidFill>
                    <a:schemeClr val="tx1"/>
                  </a:solidFill>
                </a:ln>
                <a:solidFill>
                  <a:schemeClr val="bg1"/>
                </a:solidFill>
              </a:rPr>
              <a:t>Angular nos permite vincular una variable en un componente con su plantilla .</a:t>
            </a:r>
            <a:r>
              <a:rPr lang="es-ES" sz="2600" b="1" dirty="0" err="1" smtClean="0">
                <a:ln w="3175">
                  <a:solidFill>
                    <a:schemeClr val="tx1"/>
                  </a:solidFill>
                </a:ln>
                <a:solidFill>
                  <a:schemeClr val="bg1"/>
                </a:solidFill>
              </a:rPr>
              <a:t>html</a:t>
            </a:r>
            <a:r>
              <a:rPr lang="es-ES" sz="2600" b="1" dirty="0">
                <a:ln w="3175">
                  <a:solidFill>
                    <a:schemeClr val="tx1"/>
                  </a:solidFill>
                </a:ln>
                <a:solidFill>
                  <a:schemeClr val="bg1"/>
                </a:solidFill>
              </a:rPr>
              <a:t> </a:t>
            </a:r>
            <a:r>
              <a:rPr lang="es-ES" sz="2600" b="1" dirty="0" smtClean="0">
                <a:ln w="3175">
                  <a:solidFill>
                    <a:schemeClr val="tx1"/>
                  </a:solidFill>
                </a:ln>
                <a:solidFill>
                  <a:schemeClr val="bg1"/>
                </a:solidFill>
              </a:rPr>
              <a:t>y actualizar la vista de manera automática.</a:t>
            </a:r>
          </a:p>
          <a:p>
            <a:pPr lvl="1">
              <a:lnSpc>
                <a:spcPct val="110000"/>
              </a:lnSpc>
            </a:pPr>
            <a:r>
              <a:rPr lang="es-ES" sz="2200" b="1" dirty="0" smtClean="0">
                <a:ln w="3175">
                  <a:solidFill>
                    <a:schemeClr val="tx1"/>
                  </a:solidFill>
                </a:ln>
                <a:solidFill>
                  <a:schemeClr val="bg1"/>
                </a:solidFill>
              </a:rPr>
              <a:t>Ejemplo: &lt;p&gt; Estamos desarrollando en {{</a:t>
            </a:r>
            <a:r>
              <a:rPr lang="es-ES" sz="2200" b="1" dirty="0" err="1" smtClean="0">
                <a:ln w="3175">
                  <a:solidFill>
                    <a:schemeClr val="tx1"/>
                  </a:solidFill>
                </a:ln>
                <a:solidFill>
                  <a:schemeClr val="bg1"/>
                </a:solidFill>
              </a:rPr>
              <a:t>name</a:t>
            </a:r>
            <a:r>
              <a:rPr lang="es-ES" sz="2200" b="1" dirty="0" smtClean="0">
                <a:ln w="3175">
                  <a:solidFill>
                    <a:schemeClr val="tx1"/>
                  </a:solidFill>
                </a:ln>
                <a:solidFill>
                  <a:schemeClr val="bg1"/>
                </a:solidFill>
              </a:rPr>
              <a:t>}}&lt;/p&gt;</a:t>
            </a:r>
          </a:p>
          <a:p>
            <a:pPr lvl="1">
              <a:lnSpc>
                <a:spcPct val="110000"/>
              </a:lnSpc>
            </a:pPr>
            <a:r>
              <a:rPr lang="es-ES" sz="2200" b="1" dirty="0" smtClean="0">
                <a:ln w="3175">
                  <a:solidFill>
                    <a:schemeClr val="tx1"/>
                  </a:solidFill>
                </a:ln>
                <a:solidFill>
                  <a:schemeClr val="bg1"/>
                </a:solidFill>
              </a:rPr>
              <a:t>En este caso, la variable ‘</a:t>
            </a:r>
            <a:r>
              <a:rPr lang="es-ES" sz="2200" b="1" dirty="0" err="1" smtClean="0">
                <a:ln w="3175">
                  <a:solidFill>
                    <a:schemeClr val="tx1"/>
                  </a:solidFill>
                </a:ln>
                <a:solidFill>
                  <a:schemeClr val="bg1"/>
                </a:solidFill>
              </a:rPr>
              <a:t>name</a:t>
            </a:r>
            <a:r>
              <a:rPr lang="es-ES" sz="2200" b="1" dirty="0" smtClean="0">
                <a:ln w="3175">
                  <a:solidFill>
                    <a:schemeClr val="tx1"/>
                  </a:solidFill>
                </a:ln>
                <a:solidFill>
                  <a:schemeClr val="bg1"/>
                </a:solidFill>
              </a:rPr>
              <a:t>’ toma el valor ‘Angular’. </a:t>
            </a:r>
          </a:p>
          <a:p>
            <a:pPr lvl="1">
              <a:lnSpc>
                <a:spcPct val="110000"/>
              </a:lnSpc>
            </a:pPr>
            <a:r>
              <a:rPr lang="es-ES" sz="2200" b="1" dirty="0" smtClean="0">
                <a:ln w="3175">
                  <a:solidFill>
                    <a:schemeClr val="tx1"/>
                  </a:solidFill>
                </a:ln>
                <a:solidFill>
                  <a:srgbClr val="FFC000"/>
                </a:solidFill>
              </a:rPr>
              <a:t>Si en el código actualizamos el valor de la variable, ¡cambiará también inmediatamente en la vista .</a:t>
            </a:r>
            <a:r>
              <a:rPr lang="es-ES" sz="2200" b="1" dirty="0" err="1" smtClean="0">
                <a:ln w="3175">
                  <a:solidFill>
                    <a:schemeClr val="tx1"/>
                  </a:solidFill>
                </a:ln>
                <a:solidFill>
                  <a:srgbClr val="FFC000"/>
                </a:solidFill>
              </a:rPr>
              <a:t>html</a:t>
            </a:r>
            <a:r>
              <a:rPr lang="es-ES" sz="2200" b="1" dirty="0" smtClean="0">
                <a:ln w="3175">
                  <a:solidFill>
                    <a:schemeClr val="tx1"/>
                  </a:solidFill>
                </a:ln>
                <a:solidFill>
                  <a:srgbClr val="FFC000"/>
                </a:solidFill>
              </a:rPr>
              <a:t>!</a:t>
            </a:r>
          </a:p>
          <a:p>
            <a:pPr>
              <a:lnSpc>
                <a:spcPct val="110000"/>
              </a:lnSpc>
            </a:pPr>
            <a:r>
              <a:rPr lang="es-ES" sz="2600" b="1" dirty="0" smtClean="0">
                <a:ln w="3175">
                  <a:solidFill>
                    <a:schemeClr val="tx1"/>
                  </a:solidFill>
                </a:ln>
                <a:solidFill>
                  <a:schemeClr val="bg1"/>
                </a:solidFill>
              </a:rPr>
              <a:t>También podemos utilizar esta asociación en cualquier atributo de una etiqueta .</a:t>
            </a:r>
            <a:r>
              <a:rPr lang="es-ES" sz="2600" b="1" dirty="0" err="1" smtClean="0">
                <a:ln w="3175">
                  <a:solidFill>
                    <a:schemeClr val="tx1"/>
                  </a:solidFill>
                </a:ln>
                <a:solidFill>
                  <a:schemeClr val="bg1"/>
                </a:solidFill>
              </a:rPr>
              <a:t>html</a:t>
            </a:r>
            <a:r>
              <a:rPr lang="es-ES" sz="2600" b="1" dirty="0" smtClean="0">
                <a:ln w="3175">
                  <a:solidFill>
                    <a:schemeClr val="tx1"/>
                  </a:solidFill>
                </a:ln>
                <a:solidFill>
                  <a:schemeClr val="bg1"/>
                </a:solidFill>
              </a:rPr>
              <a:t>.</a:t>
            </a:r>
          </a:p>
          <a:p>
            <a:pPr lvl="1">
              <a:lnSpc>
                <a:spcPct val="110000"/>
              </a:lnSpc>
            </a:pPr>
            <a:r>
              <a:rPr lang="es-ES" sz="2200" b="1" dirty="0" smtClean="0">
                <a:ln w="3175">
                  <a:solidFill>
                    <a:schemeClr val="tx1"/>
                  </a:solidFill>
                </a:ln>
                <a:solidFill>
                  <a:schemeClr val="bg1"/>
                </a:solidFill>
              </a:rPr>
              <a:t>Ejemplo: &lt;input [</a:t>
            </a:r>
            <a:r>
              <a:rPr lang="es-ES" sz="2200" b="1" dirty="0" err="1" smtClean="0">
                <a:ln w="3175">
                  <a:solidFill>
                    <a:schemeClr val="tx1"/>
                  </a:solidFill>
                </a:ln>
                <a:solidFill>
                  <a:schemeClr val="bg1"/>
                </a:solidFill>
              </a:rPr>
              <a:t>value</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name</a:t>
            </a:r>
            <a:r>
              <a:rPr lang="es-ES" sz="2200" b="1" dirty="0" smtClean="0">
                <a:ln w="3175">
                  <a:solidFill>
                    <a:schemeClr val="tx1"/>
                  </a:solidFill>
                </a:ln>
                <a:solidFill>
                  <a:schemeClr val="bg1"/>
                </a:solidFill>
              </a:rPr>
              <a:t>”/&gt;</a:t>
            </a:r>
          </a:p>
          <a:p>
            <a:pPr lvl="1">
              <a:lnSpc>
                <a:spcPct val="110000"/>
              </a:lnSpc>
            </a:pPr>
            <a:r>
              <a:rPr lang="es-ES" sz="2200" b="1" dirty="0" smtClean="0">
                <a:ln w="3175">
                  <a:solidFill>
                    <a:schemeClr val="tx1"/>
                  </a:solidFill>
                </a:ln>
                <a:solidFill>
                  <a:srgbClr val="FF0000"/>
                </a:solidFill>
              </a:rPr>
              <a:t>Aunque podemos utilizar también ‘{{</a:t>
            </a:r>
            <a:r>
              <a:rPr lang="es-ES" sz="2200" b="1" dirty="0" err="1" smtClean="0">
                <a:ln w="3175">
                  <a:solidFill>
                    <a:schemeClr val="tx1"/>
                  </a:solidFill>
                </a:ln>
                <a:solidFill>
                  <a:srgbClr val="FF0000"/>
                </a:solidFill>
              </a:rPr>
              <a:t>name</a:t>
            </a:r>
            <a:r>
              <a:rPr lang="es-ES" sz="2200" b="1" dirty="0" smtClean="0">
                <a:ln w="3175">
                  <a:solidFill>
                    <a:schemeClr val="tx1"/>
                  </a:solidFill>
                </a:ln>
                <a:solidFill>
                  <a:srgbClr val="FF0000"/>
                </a:solidFill>
              </a:rPr>
              <a:t>}}’, observa que es más adecuado y limpio de esta manera.</a:t>
            </a:r>
            <a:endParaRPr lang="es-ES" sz="2200" b="1" dirty="0">
              <a:ln w="3175">
                <a:solidFill>
                  <a:schemeClr val="tx1"/>
                </a:solidFill>
              </a:ln>
              <a:solidFill>
                <a:srgbClr val="FF0000"/>
              </a:solidFill>
            </a:endParaRPr>
          </a:p>
          <a:p>
            <a:pPr marL="0" indent="0">
              <a:lnSpc>
                <a:spcPct val="110000"/>
              </a:lnSpc>
              <a:buNone/>
            </a:pPr>
            <a:endParaRPr lang="es-ES" sz="2600" b="1" dirty="0">
              <a:ln w="3175">
                <a:solidFill>
                  <a:schemeClr val="tx1"/>
                </a:solidFill>
              </a:ln>
              <a:solidFill>
                <a:schemeClr val="bg1"/>
              </a:solidFill>
            </a:endParaRPr>
          </a:p>
        </p:txBody>
      </p:sp>
    </p:spTree>
    <p:extLst>
      <p:ext uri="{BB962C8B-B14F-4D97-AF65-F5344CB8AC3E}">
        <p14:creationId xmlns:p14="http://schemas.microsoft.com/office/powerpoint/2010/main" val="4209322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Aplicaciones web SPA</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lnSpcReduction="10000"/>
          </a:bodyPr>
          <a:lstStyle/>
          <a:p>
            <a:r>
              <a:rPr lang="es-ES" b="1" dirty="0" smtClean="0">
                <a:ln w="3175">
                  <a:solidFill>
                    <a:schemeClr val="tx1"/>
                  </a:solidFill>
                </a:ln>
                <a:solidFill>
                  <a:schemeClr val="bg1"/>
                </a:solidFill>
              </a:rPr>
              <a:t>Webs de </a:t>
            </a:r>
            <a:r>
              <a:rPr lang="es-ES" b="1" dirty="0">
                <a:ln w="3175">
                  <a:solidFill>
                    <a:schemeClr val="tx1"/>
                  </a:solidFill>
                </a:ln>
                <a:solidFill>
                  <a:schemeClr val="bg1"/>
                </a:solidFill>
              </a:rPr>
              <a:t>una sola </a:t>
            </a:r>
            <a:r>
              <a:rPr lang="es-ES" b="1" dirty="0" smtClean="0">
                <a:ln w="3175">
                  <a:solidFill>
                    <a:schemeClr val="tx1"/>
                  </a:solidFill>
                </a:ln>
                <a:solidFill>
                  <a:schemeClr val="bg1"/>
                </a:solidFill>
              </a:rPr>
              <a:t>página: </a:t>
            </a:r>
          </a:p>
          <a:p>
            <a:pPr lvl="1"/>
            <a:r>
              <a:rPr lang="es-ES" b="1" dirty="0" smtClean="0">
                <a:ln w="3175">
                  <a:solidFill>
                    <a:schemeClr val="tx1"/>
                  </a:solidFill>
                </a:ln>
                <a:solidFill>
                  <a:schemeClr val="bg1"/>
                </a:solidFill>
              </a:rPr>
              <a:t>La </a:t>
            </a:r>
            <a:r>
              <a:rPr lang="es-ES" b="1" dirty="0">
                <a:ln w="3175">
                  <a:solidFill>
                    <a:schemeClr val="tx1"/>
                  </a:solidFill>
                </a:ln>
                <a:solidFill>
                  <a:schemeClr val="bg1"/>
                </a:solidFill>
              </a:rPr>
              <a:t>navegación entre secciones y páginas de la aplicación, así como la carga de datos, se realiza de manera dinámica, casi instantánea</a:t>
            </a:r>
            <a:r>
              <a:rPr lang="es-ES" b="1" dirty="0" smtClean="0">
                <a:ln w="3175">
                  <a:solidFill>
                    <a:schemeClr val="tx1"/>
                  </a:solidFill>
                </a:ln>
                <a:solidFill>
                  <a:schemeClr val="bg1"/>
                </a:solidFill>
              </a:rPr>
              <a:t>, y asíncronamente.</a:t>
            </a:r>
          </a:p>
          <a:p>
            <a:pPr lvl="1"/>
            <a:r>
              <a:rPr lang="es-ES" b="1" dirty="0" smtClean="0">
                <a:ln w="3175">
                  <a:solidFill>
                    <a:schemeClr val="tx1"/>
                  </a:solidFill>
                </a:ln>
                <a:solidFill>
                  <a:schemeClr val="accent4"/>
                </a:solidFill>
              </a:rPr>
              <a:t>La gran ventaja: </a:t>
            </a:r>
            <a:r>
              <a:rPr lang="es-ES" b="1" dirty="0">
                <a:ln w="3175">
                  <a:solidFill>
                    <a:schemeClr val="tx1"/>
                  </a:solidFill>
                </a:ln>
                <a:solidFill>
                  <a:schemeClr val="accent4"/>
                </a:solidFill>
              </a:rPr>
              <a:t>sin refrescar la página en ningún momento</a:t>
            </a:r>
            <a:r>
              <a:rPr lang="es-ES" b="1" dirty="0" smtClean="0">
                <a:ln w="3175">
                  <a:solidFill>
                    <a:schemeClr val="tx1"/>
                  </a:solidFill>
                </a:ln>
                <a:solidFill>
                  <a:schemeClr val="accent4"/>
                </a:solidFill>
              </a:rPr>
              <a:t>.</a:t>
            </a:r>
          </a:p>
          <a:p>
            <a:r>
              <a:rPr lang="es-ES" b="1" dirty="0">
                <a:ln w="3175">
                  <a:solidFill>
                    <a:schemeClr val="tx1"/>
                  </a:solidFill>
                </a:ln>
                <a:solidFill>
                  <a:schemeClr val="bg1"/>
                </a:solidFill>
              </a:rPr>
              <a:t>Habitualmente utilizado en servicios web, así como aplicaciones con gran carga de datos o formularios.</a:t>
            </a:r>
          </a:p>
          <a:p>
            <a:r>
              <a:rPr lang="es-ES" b="1" dirty="0" smtClean="0">
                <a:ln w="3175">
                  <a:solidFill>
                    <a:schemeClr val="tx1"/>
                  </a:solidFill>
                </a:ln>
                <a:solidFill>
                  <a:schemeClr val="bg1"/>
                </a:solidFill>
              </a:rPr>
              <a:t>Fácil de desplegar, escalar y versionar con el tiempo.</a:t>
            </a:r>
          </a:p>
          <a:p>
            <a:r>
              <a:rPr lang="es-ES" b="1" dirty="0" smtClean="0">
                <a:ln w="3175">
                  <a:solidFill>
                    <a:schemeClr val="tx1"/>
                  </a:solidFill>
                </a:ln>
                <a:solidFill>
                  <a:schemeClr val="bg1"/>
                </a:solidFill>
              </a:rPr>
              <a:t>¿Por qué entonces no es tan habitual en el desarrollo web?</a:t>
            </a:r>
          </a:p>
          <a:p>
            <a:pPr lvl="1"/>
            <a:r>
              <a:rPr lang="es-ES" b="1" dirty="0" smtClean="0">
                <a:ln w="3175">
                  <a:solidFill>
                    <a:schemeClr val="tx1"/>
                  </a:solidFill>
                </a:ln>
                <a:solidFill>
                  <a:srgbClr val="FF0000"/>
                </a:solidFill>
              </a:rPr>
              <a:t>Hasta recientemente, los motores de búsqueda tenían problemas para indexar todo el contenido de este tipo de webs.</a:t>
            </a:r>
            <a:endParaRPr lang="es-ES" b="1" dirty="0">
              <a:ln w="3175">
                <a:solidFill>
                  <a:schemeClr val="tx1"/>
                </a:solidFill>
              </a:ln>
              <a:solidFill>
                <a:srgbClr val="FF0000"/>
              </a:solidFill>
            </a:endParaRPr>
          </a:p>
        </p:txBody>
      </p:sp>
    </p:spTree>
    <p:extLst>
      <p:ext uri="{BB962C8B-B14F-4D97-AF65-F5344CB8AC3E}">
        <p14:creationId xmlns:p14="http://schemas.microsoft.com/office/powerpoint/2010/main" val="187038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7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3595"/>
            <a:ext cx="10515600" cy="1325563"/>
          </a:xfrm>
        </p:spPr>
        <p:txBody>
          <a:bodyPr/>
          <a:lstStyle/>
          <a:p>
            <a:r>
              <a:rPr lang="es-ES" b="1" dirty="0" smtClean="0">
                <a:ln w="3175">
                  <a:solidFill>
                    <a:schemeClr val="tx1"/>
                  </a:solidFill>
                </a:ln>
                <a:solidFill>
                  <a:schemeClr val="bg1"/>
                </a:solidFill>
              </a:rPr>
              <a:t>Data </a:t>
            </a:r>
            <a:r>
              <a:rPr lang="es-ES" b="1" dirty="0" err="1" smtClean="0">
                <a:ln w="3175">
                  <a:solidFill>
                    <a:schemeClr val="tx1"/>
                  </a:solidFill>
                </a:ln>
                <a:solidFill>
                  <a:schemeClr val="bg1"/>
                </a:solidFill>
              </a:rPr>
              <a:t>Binding</a:t>
            </a:r>
            <a:endParaRPr lang="es-ES" dirty="0"/>
          </a:p>
        </p:txBody>
      </p:sp>
      <p:sp>
        <p:nvSpPr>
          <p:cNvPr id="3" name="Marcador de contenido 2"/>
          <p:cNvSpPr>
            <a:spLocks noGrp="1"/>
          </p:cNvSpPr>
          <p:nvPr>
            <p:ph idx="1"/>
          </p:nvPr>
        </p:nvSpPr>
        <p:spPr>
          <a:xfrm>
            <a:off x="838200" y="1450428"/>
            <a:ext cx="10515600" cy="5139558"/>
          </a:xfrm>
        </p:spPr>
        <p:txBody>
          <a:bodyPr>
            <a:normAutofit/>
          </a:bodyPr>
          <a:lstStyle/>
          <a:p>
            <a:pPr>
              <a:lnSpc>
                <a:spcPct val="110000"/>
              </a:lnSpc>
            </a:pPr>
            <a:r>
              <a:rPr lang="es-ES" sz="2600" b="1" dirty="0" smtClean="0">
                <a:ln w="3175">
                  <a:solidFill>
                    <a:schemeClr val="tx1"/>
                  </a:solidFill>
                </a:ln>
                <a:solidFill>
                  <a:schemeClr val="bg1"/>
                </a:solidFill>
              </a:rPr>
              <a:t>¿Y si queremos que el usuario pueda cambiar el valor de una variable desde nuestro .</a:t>
            </a:r>
            <a:r>
              <a:rPr lang="es-ES" sz="2600" b="1" dirty="0" err="1" smtClean="0">
                <a:ln w="3175">
                  <a:solidFill>
                    <a:schemeClr val="tx1"/>
                  </a:solidFill>
                </a:ln>
                <a:solidFill>
                  <a:schemeClr val="bg1"/>
                </a:solidFill>
              </a:rPr>
              <a:t>html</a:t>
            </a:r>
            <a:r>
              <a:rPr lang="es-ES" sz="2600" b="1" dirty="0" smtClean="0">
                <a:ln w="3175">
                  <a:solidFill>
                    <a:schemeClr val="tx1"/>
                  </a:solidFill>
                </a:ln>
                <a:solidFill>
                  <a:schemeClr val="bg1"/>
                </a:solidFill>
              </a:rPr>
              <a:t>?</a:t>
            </a:r>
          </a:p>
          <a:p>
            <a:pPr lvl="1">
              <a:lnSpc>
                <a:spcPct val="110000"/>
              </a:lnSpc>
            </a:pPr>
            <a:r>
              <a:rPr lang="es-ES" sz="2200" b="1" dirty="0" smtClean="0">
                <a:ln w="3175">
                  <a:solidFill>
                    <a:schemeClr val="tx1"/>
                  </a:solidFill>
                </a:ln>
                <a:solidFill>
                  <a:schemeClr val="bg1"/>
                </a:solidFill>
              </a:rPr>
              <a:t>En nuestro </a:t>
            </a:r>
            <a:r>
              <a:rPr lang="es-ES" sz="2200" b="1" dirty="0" err="1" smtClean="0">
                <a:ln w="3175">
                  <a:solidFill>
                    <a:schemeClr val="tx1"/>
                  </a:solidFill>
                </a:ln>
                <a:solidFill>
                  <a:schemeClr val="bg1"/>
                </a:solidFill>
              </a:rPr>
              <a:t>AppModule</a:t>
            </a:r>
            <a:r>
              <a:rPr lang="es-ES" sz="2200" b="1" dirty="0" smtClean="0">
                <a:ln w="3175">
                  <a:solidFill>
                    <a:schemeClr val="tx1"/>
                  </a:solidFill>
                </a:ln>
                <a:solidFill>
                  <a:schemeClr val="bg1"/>
                </a:solidFill>
              </a:rPr>
              <a:t> vamos a importar </a:t>
            </a:r>
            <a:r>
              <a:rPr lang="es-ES" sz="2200" b="1" dirty="0" err="1" smtClean="0">
                <a:ln w="3175">
                  <a:solidFill>
                    <a:schemeClr val="tx1"/>
                  </a:solidFill>
                </a:ln>
                <a:solidFill>
                  <a:schemeClr val="bg1"/>
                </a:solidFill>
              </a:rPr>
              <a:t>FormsModule</a:t>
            </a:r>
            <a:r>
              <a:rPr lang="es-ES" sz="2200" b="1" dirty="0" smtClean="0">
                <a:ln w="3175">
                  <a:solidFill>
                    <a:schemeClr val="tx1"/>
                  </a:solidFill>
                </a:ln>
                <a:solidFill>
                  <a:schemeClr val="bg1"/>
                </a:solidFill>
              </a:rPr>
              <a:t>.</a:t>
            </a:r>
          </a:p>
          <a:p>
            <a:pPr lvl="1">
              <a:lnSpc>
                <a:spcPct val="110000"/>
              </a:lnSpc>
            </a:pPr>
            <a:r>
              <a:rPr lang="es-ES" sz="2200" b="1" dirty="0" smtClean="0">
                <a:ln w="3175">
                  <a:solidFill>
                    <a:schemeClr val="tx1"/>
                  </a:solidFill>
                </a:ln>
                <a:solidFill>
                  <a:schemeClr val="bg1"/>
                </a:solidFill>
              </a:rPr>
              <a:t>Esto nos permite utilizar la directiva “</a:t>
            </a:r>
            <a:r>
              <a:rPr lang="es-ES" sz="2200" b="1" dirty="0" err="1" smtClean="0">
                <a:ln w="3175">
                  <a:solidFill>
                    <a:schemeClr val="tx1"/>
                  </a:solidFill>
                </a:ln>
                <a:solidFill>
                  <a:schemeClr val="bg1"/>
                </a:solidFill>
              </a:rPr>
              <a:t>ngModel</a:t>
            </a:r>
            <a:r>
              <a:rPr lang="es-ES" sz="2200" b="1" dirty="0" smtClean="0">
                <a:ln w="3175">
                  <a:solidFill>
                    <a:schemeClr val="tx1"/>
                  </a:solidFill>
                </a:ln>
                <a:solidFill>
                  <a:schemeClr val="bg1"/>
                </a:solidFill>
              </a:rPr>
              <a:t>”.</a:t>
            </a:r>
            <a:r>
              <a:rPr lang="es-ES" sz="2200" b="1" dirty="0">
                <a:ln w="3175">
                  <a:solidFill>
                    <a:schemeClr val="tx1"/>
                  </a:solidFill>
                </a:ln>
                <a:solidFill>
                  <a:schemeClr val="bg1"/>
                </a:solidFill>
              </a:rPr>
              <a:t> ¡Ahora podemos utilizar esta asociación bidireccional!</a:t>
            </a:r>
          </a:p>
          <a:p>
            <a:pPr lvl="1">
              <a:lnSpc>
                <a:spcPct val="110000"/>
              </a:lnSpc>
            </a:pPr>
            <a:r>
              <a:rPr lang="es-ES" sz="2200" b="1" dirty="0" smtClean="0">
                <a:ln w="3175">
                  <a:solidFill>
                    <a:schemeClr val="tx1"/>
                  </a:solidFill>
                </a:ln>
                <a:solidFill>
                  <a:srgbClr val="FFC000"/>
                </a:solidFill>
              </a:rPr>
              <a:t>Si modificamos el valor de una propiedad en la vista, el valor también se actualiza en nuestro controlador, y viceversa.</a:t>
            </a:r>
          </a:p>
          <a:p>
            <a:pPr lvl="1">
              <a:lnSpc>
                <a:spcPct val="110000"/>
              </a:lnSpc>
            </a:pPr>
            <a:r>
              <a:rPr lang="es-ES" sz="2200" b="1" dirty="0" smtClean="0">
                <a:ln w="3175">
                  <a:solidFill>
                    <a:schemeClr val="tx1"/>
                  </a:solidFill>
                </a:ln>
                <a:solidFill>
                  <a:schemeClr val="bg1"/>
                </a:solidFill>
              </a:rPr>
              <a:t>Ejemplo: </a:t>
            </a:r>
            <a:r>
              <a:rPr lang="es-ES" sz="2200" b="1" dirty="0">
                <a:ln w="3175">
                  <a:solidFill>
                    <a:schemeClr val="tx1"/>
                  </a:solidFill>
                </a:ln>
                <a:solidFill>
                  <a:schemeClr val="bg1"/>
                </a:solidFill>
              </a:rPr>
              <a:t>&lt;input </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ngModel</a:t>
            </a:r>
            <a:r>
              <a:rPr lang="es-ES" sz="2200" b="1" dirty="0" smtClean="0">
                <a:ln w="3175">
                  <a:solidFill>
                    <a:schemeClr val="tx1"/>
                  </a:solidFill>
                </a:ln>
                <a:solidFill>
                  <a:schemeClr val="bg1"/>
                </a:solidFill>
              </a:rPr>
              <a:t>)]=“</a:t>
            </a:r>
            <a:r>
              <a:rPr lang="es-ES" sz="2200" b="1" dirty="0" err="1">
                <a:ln w="3175">
                  <a:solidFill>
                    <a:schemeClr val="tx1"/>
                  </a:solidFill>
                </a:ln>
                <a:solidFill>
                  <a:schemeClr val="bg1"/>
                </a:solidFill>
              </a:rPr>
              <a:t>name</a:t>
            </a:r>
            <a:r>
              <a:rPr lang="es-ES" sz="2200" b="1" dirty="0" smtClean="0">
                <a:ln w="3175">
                  <a:solidFill>
                    <a:schemeClr val="tx1"/>
                  </a:solidFill>
                </a:ln>
                <a:solidFill>
                  <a:schemeClr val="bg1"/>
                </a:solidFill>
              </a:rPr>
              <a:t>”/&gt;</a:t>
            </a:r>
          </a:p>
          <a:p>
            <a:pPr>
              <a:lnSpc>
                <a:spcPct val="110000"/>
              </a:lnSpc>
            </a:pPr>
            <a:r>
              <a:rPr lang="es-ES" sz="2600" b="1" dirty="0" smtClean="0">
                <a:ln w="3175">
                  <a:solidFill>
                    <a:schemeClr val="tx1"/>
                  </a:solidFill>
                </a:ln>
                <a:solidFill>
                  <a:schemeClr val="bg1"/>
                </a:solidFill>
              </a:rPr>
              <a:t>¡También podemos utilizar esta asociación con la propiedad de un objeto!</a:t>
            </a:r>
          </a:p>
          <a:p>
            <a:pPr lvl="1">
              <a:lnSpc>
                <a:spcPct val="110000"/>
              </a:lnSpc>
            </a:pPr>
            <a:r>
              <a:rPr lang="es-ES" sz="2200" b="1" dirty="0" smtClean="0">
                <a:ln w="3175">
                  <a:solidFill>
                    <a:schemeClr val="tx1"/>
                  </a:solidFill>
                </a:ln>
                <a:solidFill>
                  <a:schemeClr val="bg1"/>
                </a:solidFill>
              </a:rPr>
              <a:t>Ejemplo: </a:t>
            </a:r>
            <a:r>
              <a:rPr lang="es-ES" sz="2200" b="1" dirty="0">
                <a:ln w="3175">
                  <a:solidFill>
                    <a:schemeClr val="tx1"/>
                  </a:solidFill>
                </a:ln>
                <a:solidFill>
                  <a:schemeClr val="bg1"/>
                </a:solidFill>
              </a:rPr>
              <a:t>&lt;input </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ngModel</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alumno.nombre</a:t>
            </a:r>
            <a:r>
              <a:rPr lang="es-ES" sz="2200" b="1" dirty="0" smtClean="0">
                <a:ln w="3175">
                  <a:solidFill>
                    <a:schemeClr val="tx1"/>
                  </a:solidFill>
                </a:ln>
                <a:solidFill>
                  <a:schemeClr val="bg1"/>
                </a:solidFill>
              </a:rPr>
              <a:t>”/&gt;</a:t>
            </a:r>
            <a:endParaRPr lang="es-ES" sz="2200" b="1" dirty="0">
              <a:ln w="3175">
                <a:solidFill>
                  <a:schemeClr val="tx1"/>
                </a:solidFill>
              </a:ln>
              <a:solidFill>
                <a:schemeClr val="bg1"/>
              </a:solidFill>
            </a:endParaRPr>
          </a:p>
          <a:p>
            <a:pPr marL="0" indent="0">
              <a:lnSpc>
                <a:spcPct val="110000"/>
              </a:lnSpc>
              <a:buNone/>
            </a:pPr>
            <a:endParaRPr lang="es-ES" sz="2600" b="1" dirty="0">
              <a:ln w="3175">
                <a:solidFill>
                  <a:schemeClr val="tx1"/>
                </a:solidFill>
              </a:ln>
              <a:solidFill>
                <a:schemeClr val="bg1"/>
              </a:solidFill>
            </a:endParaRPr>
          </a:p>
        </p:txBody>
      </p:sp>
    </p:spTree>
    <p:extLst>
      <p:ext uri="{BB962C8B-B14F-4D97-AF65-F5344CB8AC3E}">
        <p14:creationId xmlns:p14="http://schemas.microsoft.com/office/powerpoint/2010/main" val="3911863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3595"/>
            <a:ext cx="10515600" cy="1325563"/>
          </a:xfrm>
        </p:spPr>
        <p:txBody>
          <a:bodyPr/>
          <a:lstStyle/>
          <a:p>
            <a:r>
              <a:rPr lang="es-ES" b="1" dirty="0" smtClean="0">
                <a:ln w="3175">
                  <a:solidFill>
                    <a:schemeClr val="tx1"/>
                  </a:solidFill>
                </a:ln>
                <a:solidFill>
                  <a:schemeClr val="bg1"/>
                </a:solidFill>
              </a:rPr>
              <a:t>Data </a:t>
            </a:r>
            <a:r>
              <a:rPr lang="es-ES" b="1" dirty="0" err="1" smtClean="0">
                <a:ln w="3175">
                  <a:solidFill>
                    <a:schemeClr val="tx1"/>
                  </a:solidFill>
                </a:ln>
                <a:solidFill>
                  <a:schemeClr val="bg1"/>
                </a:solidFill>
              </a:rPr>
              <a:t>Binding</a:t>
            </a:r>
            <a:endParaRPr lang="es-ES" dirty="0"/>
          </a:p>
        </p:txBody>
      </p:sp>
      <p:pic>
        <p:nvPicPr>
          <p:cNvPr id="5" name="Imagen 4"/>
          <p:cNvPicPr>
            <a:picLocks noChangeAspect="1"/>
          </p:cNvPicPr>
          <p:nvPr/>
        </p:nvPicPr>
        <p:blipFill>
          <a:blip r:embed="rId3"/>
          <a:stretch>
            <a:fillRect/>
          </a:stretch>
        </p:blipFill>
        <p:spPr>
          <a:xfrm>
            <a:off x="1066678" y="1659158"/>
            <a:ext cx="10058643" cy="4816075"/>
          </a:xfrm>
          <a:prstGeom prst="rect">
            <a:avLst/>
          </a:prstGeom>
        </p:spPr>
      </p:pic>
    </p:spTree>
    <p:extLst>
      <p:ext uri="{BB962C8B-B14F-4D97-AF65-F5344CB8AC3E}">
        <p14:creationId xmlns:p14="http://schemas.microsoft.com/office/powerpoint/2010/main" val="675802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Directivas </a:t>
            </a:r>
            <a:r>
              <a:rPr lang="es-ES" b="1" dirty="0" smtClean="0">
                <a:ln w="3175">
                  <a:solidFill>
                    <a:schemeClr val="tx1"/>
                  </a:solidFill>
                </a:ln>
                <a:solidFill>
                  <a:schemeClr val="bg1"/>
                </a:solidFill>
              </a:rPr>
              <a:t>personalizadas</a:t>
            </a:r>
            <a:endParaRPr lang="es-ES" dirty="0"/>
          </a:p>
        </p:txBody>
      </p:sp>
      <p:sp>
        <p:nvSpPr>
          <p:cNvPr id="3" name="Marcador de contenido 2"/>
          <p:cNvSpPr>
            <a:spLocks noGrp="1"/>
          </p:cNvSpPr>
          <p:nvPr>
            <p:ph idx="1"/>
          </p:nvPr>
        </p:nvSpPr>
        <p:spPr/>
        <p:txBody>
          <a:bodyPr>
            <a:normAutofit/>
          </a:bodyPr>
          <a:lstStyle/>
          <a:p>
            <a:r>
              <a:rPr lang="es-ES" sz="2400" b="1" dirty="0" smtClean="0">
                <a:ln w="3175">
                  <a:solidFill>
                    <a:schemeClr val="tx1"/>
                  </a:solidFill>
                </a:ln>
                <a:solidFill>
                  <a:schemeClr val="bg1"/>
                </a:solidFill>
              </a:rPr>
              <a:t>También podemos crear nuestras propias directivas y utilizarlas en toda la aplicación.</a:t>
            </a:r>
          </a:p>
          <a:p>
            <a:pPr marL="457200" indent="-457200">
              <a:buFont typeface="+mj-lt"/>
              <a:buAutoNum type="arabicPeriod"/>
            </a:pPr>
            <a:r>
              <a:rPr lang="es-ES" sz="2200" b="1" dirty="0" smtClean="0">
                <a:ln w="3175">
                  <a:solidFill>
                    <a:schemeClr val="tx1"/>
                  </a:solidFill>
                </a:ln>
                <a:solidFill>
                  <a:schemeClr val="bg1"/>
                </a:solidFill>
              </a:rPr>
              <a:t>Ejecutamos con Angular CLI en nuestra aplicación el comando:</a:t>
            </a:r>
          </a:p>
          <a:p>
            <a:pPr lvl="1"/>
            <a:r>
              <a:rPr lang="es-ES" b="1" dirty="0" err="1">
                <a:ln w="3175">
                  <a:solidFill>
                    <a:schemeClr val="tx1"/>
                  </a:solidFill>
                </a:ln>
                <a:solidFill>
                  <a:srgbClr val="FFC000"/>
                </a:solidFill>
              </a:rPr>
              <a:t>n</a:t>
            </a:r>
            <a:r>
              <a:rPr lang="es-ES" b="1" dirty="0" err="1" smtClean="0">
                <a:ln w="3175">
                  <a:solidFill>
                    <a:schemeClr val="tx1"/>
                  </a:solidFill>
                </a:ln>
                <a:solidFill>
                  <a:srgbClr val="FFC000"/>
                </a:solidFill>
              </a:rPr>
              <a:t>g</a:t>
            </a:r>
            <a:r>
              <a:rPr lang="es-ES" b="1" dirty="0" smtClean="0">
                <a:ln w="3175">
                  <a:solidFill>
                    <a:schemeClr val="tx1"/>
                  </a:solidFill>
                </a:ln>
                <a:solidFill>
                  <a:srgbClr val="FFC000"/>
                </a:solidFill>
              </a:rPr>
              <a:t> </a:t>
            </a:r>
            <a:r>
              <a:rPr lang="es-ES" b="1" dirty="0" err="1" smtClean="0">
                <a:ln w="3175">
                  <a:solidFill>
                    <a:schemeClr val="tx1"/>
                  </a:solidFill>
                </a:ln>
                <a:solidFill>
                  <a:srgbClr val="FFC000"/>
                </a:solidFill>
              </a:rPr>
              <a:t>generate</a:t>
            </a:r>
            <a:r>
              <a:rPr lang="es-ES" b="1" dirty="0" smtClean="0">
                <a:ln w="3175">
                  <a:solidFill>
                    <a:schemeClr val="tx1"/>
                  </a:solidFill>
                </a:ln>
                <a:solidFill>
                  <a:srgbClr val="FFC000"/>
                </a:solidFill>
              </a:rPr>
              <a:t> </a:t>
            </a:r>
            <a:r>
              <a:rPr lang="es-ES" b="1" dirty="0" err="1" smtClean="0">
                <a:ln w="3175">
                  <a:solidFill>
                    <a:schemeClr val="tx1"/>
                  </a:solidFill>
                </a:ln>
                <a:solidFill>
                  <a:srgbClr val="FFC000"/>
                </a:solidFill>
              </a:rPr>
              <a:t>directive</a:t>
            </a:r>
            <a:r>
              <a:rPr lang="es-ES" b="1" dirty="0" smtClean="0">
                <a:ln w="3175">
                  <a:solidFill>
                    <a:schemeClr val="tx1"/>
                  </a:solidFill>
                </a:ln>
                <a:solidFill>
                  <a:srgbClr val="FFC000"/>
                </a:solidFill>
              </a:rPr>
              <a:t> </a:t>
            </a:r>
            <a:r>
              <a:rPr lang="es-ES" b="1" dirty="0" err="1" smtClean="0">
                <a:ln w="3175">
                  <a:solidFill>
                    <a:schemeClr val="tx1"/>
                  </a:solidFill>
                </a:ln>
                <a:solidFill>
                  <a:srgbClr val="FFC000"/>
                </a:solidFill>
              </a:rPr>
              <a:t>nombreDirectiva</a:t>
            </a:r>
            <a:endParaRPr lang="es-ES" b="1" dirty="0" smtClean="0">
              <a:ln w="3175">
                <a:solidFill>
                  <a:schemeClr val="tx1"/>
                </a:solidFill>
              </a:ln>
              <a:solidFill>
                <a:srgbClr val="FFC000"/>
              </a:solidFill>
            </a:endParaRPr>
          </a:p>
          <a:p>
            <a:pPr marL="457200" indent="-457200">
              <a:buFont typeface="+mj-lt"/>
              <a:buAutoNum type="arabicPeriod"/>
            </a:pPr>
            <a:r>
              <a:rPr lang="es-ES" sz="2200" b="1" dirty="0" smtClean="0">
                <a:ln w="3175">
                  <a:solidFill>
                    <a:schemeClr val="tx1"/>
                  </a:solidFill>
                </a:ln>
                <a:solidFill>
                  <a:schemeClr val="bg1"/>
                </a:solidFill>
              </a:rPr>
              <a:t>Nuestra directiva puede hacer referencia al elemento donde la inyectamos:</a:t>
            </a:r>
          </a:p>
          <a:p>
            <a:pPr lvl="1"/>
            <a:r>
              <a:rPr lang="es-ES" b="1" dirty="0">
                <a:ln w="3175">
                  <a:solidFill>
                    <a:schemeClr val="tx1"/>
                  </a:solidFill>
                </a:ln>
                <a:solidFill>
                  <a:srgbClr val="FFC000"/>
                </a:solidFill>
              </a:rPr>
              <a:t>constructor(</a:t>
            </a:r>
            <a:r>
              <a:rPr lang="es-ES" b="1" dirty="0" err="1">
                <a:ln w="3175">
                  <a:solidFill>
                    <a:schemeClr val="tx1"/>
                  </a:solidFill>
                </a:ln>
                <a:solidFill>
                  <a:srgbClr val="FFC000"/>
                </a:solidFill>
              </a:rPr>
              <a:t>private</a:t>
            </a:r>
            <a:r>
              <a:rPr lang="es-ES" b="1" dirty="0">
                <a:ln w="3175">
                  <a:solidFill>
                    <a:schemeClr val="tx1"/>
                  </a:solidFill>
                </a:ln>
                <a:solidFill>
                  <a:srgbClr val="FFC000"/>
                </a:solidFill>
              </a:rPr>
              <a:t> </a:t>
            </a:r>
            <a:r>
              <a:rPr lang="es-ES" b="1" dirty="0" err="1">
                <a:ln w="3175">
                  <a:solidFill>
                    <a:schemeClr val="tx1"/>
                  </a:solidFill>
                </a:ln>
                <a:solidFill>
                  <a:srgbClr val="FFC000"/>
                </a:solidFill>
              </a:rPr>
              <a:t>eleRef</a:t>
            </a:r>
            <a:r>
              <a:rPr lang="es-ES" b="1" dirty="0">
                <a:ln w="3175">
                  <a:solidFill>
                    <a:schemeClr val="tx1"/>
                  </a:solidFill>
                </a:ln>
                <a:solidFill>
                  <a:srgbClr val="FFC000"/>
                </a:solidFill>
              </a:rPr>
              <a:t>: </a:t>
            </a:r>
            <a:r>
              <a:rPr lang="es-ES" b="1" dirty="0" err="1">
                <a:ln w="3175">
                  <a:solidFill>
                    <a:schemeClr val="tx1"/>
                  </a:solidFill>
                </a:ln>
                <a:solidFill>
                  <a:srgbClr val="FFC000"/>
                </a:solidFill>
              </a:rPr>
              <a:t>ElementRef</a:t>
            </a:r>
            <a:r>
              <a:rPr lang="es-ES" b="1" dirty="0">
                <a:ln w="3175">
                  <a:solidFill>
                    <a:schemeClr val="tx1"/>
                  </a:solidFill>
                </a:ln>
                <a:solidFill>
                  <a:srgbClr val="FFC000"/>
                </a:solidFill>
              </a:rPr>
              <a:t>)</a:t>
            </a:r>
          </a:p>
          <a:p>
            <a:pPr marL="457200" indent="-457200">
              <a:buFont typeface="+mj-lt"/>
              <a:buAutoNum type="arabicPeriod"/>
            </a:pPr>
            <a:r>
              <a:rPr lang="es-ES" sz="2200" b="1" dirty="0" smtClean="0">
                <a:ln w="3175">
                  <a:solidFill>
                    <a:schemeClr val="tx1"/>
                  </a:solidFill>
                </a:ln>
                <a:solidFill>
                  <a:schemeClr val="bg1"/>
                </a:solidFill>
              </a:rPr>
              <a:t>¡Es importante que esté declarada en nuestro módulo principal!</a:t>
            </a:r>
          </a:p>
          <a:p>
            <a:pPr marL="0" indent="0">
              <a:buNone/>
            </a:pPr>
            <a:endParaRPr lang="es-ES" sz="2200" b="1" dirty="0" smtClean="0">
              <a:ln w="3175">
                <a:solidFill>
                  <a:schemeClr val="tx1"/>
                </a:solidFill>
              </a:ln>
              <a:solidFill>
                <a:schemeClr val="bg1"/>
              </a:solidFill>
            </a:endParaRPr>
          </a:p>
        </p:txBody>
      </p:sp>
      <p:pic>
        <p:nvPicPr>
          <p:cNvPr id="5" name="Imagen 4"/>
          <p:cNvPicPr>
            <a:picLocks noChangeAspect="1"/>
          </p:cNvPicPr>
          <p:nvPr/>
        </p:nvPicPr>
        <p:blipFill>
          <a:blip r:embed="rId3"/>
          <a:stretch>
            <a:fillRect/>
          </a:stretch>
        </p:blipFill>
        <p:spPr>
          <a:xfrm>
            <a:off x="3126816" y="4678522"/>
            <a:ext cx="5938367" cy="1947675"/>
          </a:xfrm>
          <a:prstGeom prst="rect">
            <a:avLst/>
          </a:prstGeom>
        </p:spPr>
      </p:pic>
    </p:spTree>
    <p:extLst>
      <p:ext uri="{BB962C8B-B14F-4D97-AF65-F5344CB8AC3E}">
        <p14:creationId xmlns:p14="http://schemas.microsoft.com/office/powerpoint/2010/main" val="127439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3595"/>
            <a:ext cx="10515600" cy="1325563"/>
          </a:xfrm>
        </p:spPr>
        <p:txBody>
          <a:bodyPr/>
          <a:lstStyle/>
          <a:p>
            <a:r>
              <a:rPr lang="es-ES" b="1" dirty="0" smtClean="0">
                <a:ln w="3175">
                  <a:solidFill>
                    <a:schemeClr val="tx1"/>
                  </a:solidFill>
                </a:ln>
                <a:solidFill>
                  <a:schemeClr val="bg1"/>
                </a:solidFill>
              </a:rPr>
              <a:t>Decoradores en Angular</a:t>
            </a:r>
            <a:endParaRPr lang="es-ES" dirty="0"/>
          </a:p>
        </p:txBody>
      </p:sp>
      <p:sp>
        <p:nvSpPr>
          <p:cNvPr id="3" name="Marcador de contenido 2"/>
          <p:cNvSpPr>
            <a:spLocks noGrp="1"/>
          </p:cNvSpPr>
          <p:nvPr>
            <p:ph idx="1"/>
          </p:nvPr>
        </p:nvSpPr>
        <p:spPr>
          <a:xfrm>
            <a:off x="6306206" y="1450428"/>
            <a:ext cx="5047593" cy="5139558"/>
          </a:xfrm>
        </p:spPr>
        <p:txBody>
          <a:bodyPr>
            <a:normAutofit/>
          </a:bodyPr>
          <a:lstStyle/>
          <a:p>
            <a:pPr>
              <a:lnSpc>
                <a:spcPct val="110000"/>
              </a:lnSpc>
            </a:pPr>
            <a:r>
              <a:rPr lang="es-ES" sz="2600" b="1" dirty="0" smtClean="0">
                <a:ln w="3175">
                  <a:solidFill>
                    <a:schemeClr val="tx1"/>
                  </a:solidFill>
                </a:ln>
                <a:solidFill>
                  <a:schemeClr val="bg1"/>
                </a:solidFill>
              </a:rPr>
              <a:t>Ya hemos visto algunos, ahora vamos a entenderlos:</a:t>
            </a:r>
          </a:p>
          <a:p>
            <a:pPr lvl="1">
              <a:lnSpc>
                <a:spcPct val="110000"/>
              </a:lnSpc>
            </a:pPr>
            <a:r>
              <a:rPr lang="es-ES" sz="2200" b="1" dirty="0" smtClean="0">
                <a:ln w="3175">
                  <a:solidFill>
                    <a:schemeClr val="tx1"/>
                  </a:solidFill>
                </a:ln>
                <a:solidFill>
                  <a:schemeClr val="bg1"/>
                </a:solidFill>
              </a:rPr>
              <a:t>Decoradores de clase: </a:t>
            </a:r>
            <a:r>
              <a:rPr lang="es-ES" sz="2200" b="1" dirty="0" smtClean="0">
                <a:ln w="3175">
                  <a:solidFill>
                    <a:schemeClr val="tx1"/>
                  </a:solidFill>
                </a:ln>
                <a:solidFill>
                  <a:srgbClr val="FFC000"/>
                </a:solidFill>
              </a:rPr>
              <a:t>@</a:t>
            </a:r>
            <a:r>
              <a:rPr lang="es-ES" sz="2200" b="1" dirty="0" err="1" smtClean="0">
                <a:ln w="3175">
                  <a:solidFill>
                    <a:schemeClr val="tx1"/>
                  </a:solidFill>
                </a:ln>
                <a:solidFill>
                  <a:srgbClr val="FFC000"/>
                </a:solidFill>
              </a:rPr>
              <a:t>Component</a:t>
            </a:r>
            <a:r>
              <a:rPr lang="es-ES" sz="2200" b="1" dirty="0" smtClean="0">
                <a:ln w="3175">
                  <a:solidFill>
                    <a:schemeClr val="tx1"/>
                  </a:solidFill>
                </a:ln>
                <a:solidFill>
                  <a:srgbClr val="FFC000"/>
                </a:solidFill>
              </a:rPr>
              <a:t> y @</a:t>
            </a:r>
            <a:r>
              <a:rPr lang="es-ES" sz="2200" b="1" dirty="0" err="1" smtClean="0">
                <a:ln w="3175">
                  <a:solidFill>
                    <a:schemeClr val="tx1"/>
                  </a:solidFill>
                </a:ln>
                <a:solidFill>
                  <a:srgbClr val="FFC000"/>
                </a:solidFill>
              </a:rPr>
              <a:t>NgModule</a:t>
            </a:r>
            <a:endParaRPr lang="es-ES" sz="2200" b="1" dirty="0" smtClean="0">
              <a:ln w="3175">
                <a:solidFill>
                  <a:schemeClr val="tx1"/>
                </a:solidFill>
              </a:ln>
              <a:solidFill>
                <a:srgbClr val="FFC000"/>
              </a:solidFill>
            </a:endParaRPr>
          </a:p>
          <a:p>
            <a:pPr lvl="1">
              <a:lnSpc>
                <a:spcPct val="110000"/>
              </a:lnSpc>
            </a:pPr>
            <a:r>
              <a:rPr lang="es-ES" sz="2200" b="1" dirty="0" smtClean="0">
                <a:ln w="3175">
                  <a:solidFill>
                    <a:schemeClr val="tx1"/>
                  </a:solidFill>
                </a:ln>
                <a:solidFill>
                  <a:schemeClr val="bg1"/>
                </a:solidFill>
              </a:rPr>
              <a:t>Decoradores de propiedades: </a:t>
            </a:r>
            <a:r>
              <a:rPr lang="es-ES" sz="2200" b="1" dirty="0" smtClean="0">
                <a:ln w="3175">
                  <a:solidFill>
                    <a:schemeClr val="tx1"/>
                  </a:solidFill>
                </a:ln>
                <a:solidFill>
                  <a:srgbClr val="FFC000"/>
                </a:solidFill>
              </a:rPr>
              <a:t>@Input y @Output</a:t>
            </a:r>
          </a:p>
          <a:p>
            <a:pPr lvl="1">
              <a:lnSpc>
                <a:spcPct val="110000"/>
              </a:lnSpc>
            </a:pPr>
            <a:r>
              <a:rPr lang="es-ES" sz="2200" b="1" dirty="0" smtClean="0">
                <a:ln w="3175">
                  <a:solidFill>
                    <a:schemeClr val="tx1"/>
                  </a:solidFill>
                </a:ln>
                <a:solidFill>
                  <a:schemeClr val="bg1"/>
                </a:solidFill>
              </a:rPr>
              <a:t>Decoradores de métodos: </a:t>
            </a:r>
            <a:r>
              <a:rPr lang="es-ES" sz="2200" b="1" dirty="0" smtClean="0">
                <a:ln w="3175">
                  <a:solidFill>
                    <a:schemeClr val="tx1"/>
                  </a:solidFill>
                </a:ln>
                <a:solidFill>
                  <a:srgbClr val="FFC000"/>
                </a:solidFill>
              </a:rPr>
              <a:t>@</a:t>
            </a:r>
            <a:r>
              <a:rPr lang="es-ES" sz="2200" b="1" dirty="0" err="1" smtClean="0">
                <a:ln w="3175">
                  <a:solidFill>
                    <a:schemeClr val="tx1"/>
                  </a:solidFill>
                </a:ln>
                <a:solidFill>
                  <a:srgbClr val="FFC000"/>
                </a:solidFill>
              </a:rPr>
              <a:t>HostListener</a:t>
            </a:r>
            <a:endParaRPr lang="es-ES" sz="2200" b="1" dirty="0" smtClean="0">
              <a:ln w="3175">
                <a:solidFill>
                  <a:schemeClr val="tx1"/>
                </a:solidFill>
              </a:ln>
              <a:solidFill>
                <a:srgbClr val="FFC000"/>
              </a:solidFill>
            </a:endParaRPr>
          </a:p>
          <a:p>
            <a:pPr lvl="1">
              <a:lnSpc>
                <a:spcPct val="110000"/>
              </a:lnSpc>
            </a:pPr>
            <a:r>
              <a:rPr lang="es-ES" sz="2200" b="1" dirty="0" smtClean="0">
                <a:ln w="3175">
                  <a:solidFill>
                    <a:schemeClr val="tx1"/>
                  </a:solidFill>
                </a:ln>
                <a:solidFill>
                  <a:schemeClr val="bg1"/>
                </a:solidFill>
              </a:rPr>
              <a:t>Decoradores de parámetros: </a:t>
            </a:r>
            <a:r>
              <a:rPr lang="es-ES" sz="2200" b="1" dirty="0" smtClean="0">
                <a:ln w="3175">
                  <a:solidFill>
                    <a:schemeClr val="tx1"/>
                  </a:solidFill>
                </a:ln>
                <a:solidFill>
                  <a:srgbClr val="FFC000"/>
                </a:solidFill>
              </a:rPr>
              <a:t>@</a:t>
            </a:r>
            <a:r>
              <a:rPr lang="es-ES" sz="2200" b="1" dirty="0" err="1" smtClean="0">
                <a:ln w="3175">
                  <a:solidFill>
                    <a:schemeClr val="tx1"/>
                  </a:solidFill>
                </a:ln>
                <a:solidFill>
                  <a:srgbClr val="FFC000"/>
                </a:solidFill>
              </a:rPr>
              <a:t>Inject</a:t>
            </a:r>
            <a:endParaRPr lang="es-ES" sz="2200" b="1" dirty="0" smtClean="0">
              <a:ln w="3175">
                <a:solidFill>
                  <a:schemeClr val="tx1"/>
                </a:solidFill>
              </a:ln>
              <a:solidFill>
                <a:srgbClr val="FFC000"/>
              </a:solidFill>
            </a:endParaRPr>
          </a:p>
        </p:txBody>
      </p:sp>
      <p:pic>
        <p:nvPicPr>
          <p:cNvPr id="4" name="Imagen 3"/>
          <p:cNvPicPr>
            <a:picLocks noChangeAspect="1"/>
          </p:cNvPicPr>
          <p:nvPr/>
        </p:nvPicPr>
        <p:blipFill>
          <a:blip r:embed="rId3"/>
          <a:stretch>
            <a:fillRect/>
          </a:stretch>
        </p:blipFill>
        <p:spPr>
          <a:xfrm>
            <a:off x="923925" y="1450428"/>
            <a:ext cx="5172075" cy="4914900"/>
          </a:xfrm>
          <a:prstGeom prst="rect">
            <a:avLst/>
          </a:prstGeom>
        </p:spPr>
      </p:pic>
    </p:spTree>
    <p:extLst>
      <p:ext uri="{BB962C8B-B14F-4D97-AF65-F5344CB8AC3E}">
        <p14:creationId xmlns:p14="http://schemas.microsoft.com/office/powerpoint/2010/main" val="830205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Decoradores de clase</a:t>
            </a:r>
            <a:endParaRPr lang="es-ES" dirty="0"/>
          </a:p>
        </p:txBody>
      </p:sp>
      <p:sp>
        <p:nvSpPr>
          <p:cNvPr id="3" name="Marcador de contenido 2"/>
          <p:cNvSpPr>
            <a:spLocks noGrp="1"/>
          </p:cNvSpPr>
          <p:nvPr>
            <p:ph idx="1"/>
          </p:nvPr>
        </p:nvSpPr>
        <p:spPr>
          <a:xfrm>
            <a:off x="722611" y="1587062"/>
            <a:ext cx="5100145" cy="4742301"/>
          </a:xfrm>
        </p:spPr>
        <p:txBody>
          <a:bodyPr>
            <a:normAutofit fontScale="92500"/>
          </a:bodyPr>
          <a:lstStyle/>
          <a:p>
            <a:r>
              <a:rPr lang="es-ES" sz="2600" b="1" dirty="0" err="1" smtClean="0">
                <a:ln w="3175">
                  <a:solidFill>
                    <a:schemeClr val="tx1"/>
                  </a:solidFill>
                </a:ln>
                <a:solidFill>
                  <a:schemeClr val="bg1"/>
                </a:solidFill>
              </a:rPr>
              <a:t>NgModule</a:t>
            </a:r>
            <a:r>
              <a:rPr lang="es-ES" sz="2600" b="1" dirty="0" smtClean="0">
                <a:ln w="3175">
                  <a:solidFill>
                    <a:schemeClr val="tx1"/>
                  </a:solidFill>
                </a:ln>
                <a:solidFill>
                  <a:schemeClr val="bg1"/>
                </a:solidFill>
              </a:rPr>
              <a:t>:</a:t>
            </a:r>
          </a:p>
          <a:p>
            <a:pPr lvl="1"/>
            <a:r>
              <a:rPr lang="es-ES" sz="2200" b="1" dirty="0" smtClean="0">
                <a:ln w="3175">
                  <a:solidFill>
                    <a:schemeClr val="tx1"/>
                  </a:solidFill>
                </a:ln>
                <a:solidFill>
                  <a:schemeClr val="bg1"/>
                </a:solidFill>
              </a:rPr>
              <a:t>Declara una clase como módulo de Angular.</a:t>
            </a:r>
          </a:p>
          <a:p>
            <a:pPr lvl="1"/>
            <a:r>
              <a:rPr lang="es-ES" sz="2200" b="1" dirty="0" smtClean="0">
                <a:ln w="3175">
                  <a:solidFill>
                    <a:schemeClr val="tx1"/>
                  </a:solidFill>
                </a:ln>
                <a:solidFill>
                  <a:schemeClr val="bg1"/>
                </a:solidFill>
              </a:rPr>
              <a:t>Nos permite editar la configuración de los elementos importados.</a:t>
            </a:r>
          </a:p>
          <a:p>
            <a:pPr lvl="1"/>
            <a:r>
              <a:rPr lang="es-ES" sz="2200" b="1" dirty="0" smtClean="0">
                <a:ln w="3175">
                  <a:solidFill>
                    <a:schemeClr val="tx1"/>
                  </a:solidFill>
                </a:ln>
                <a:solidFill>
                  <a:schemeClr val="bg1"/>
                </a:solidFill>
              </a:rPr>
              <a:t>Opciones de configuración habituales:</a:t>
            </a:r>
          </a:p>
          <a:p>
            <a:pPr lvl="2"/>
            <a:r>
              <a:rPr lang="es-ES" sz="2100" b="1" dirty="0" err="1" smtClean="0">
                <a:ln w="3175">
                  <a:solidFill>
                    <a:schemeClr val="tx1"/>
                  </a:solidFill>
                </a:ln>
                <a:solidFill>
                  <a:schemeClr val="bg1"/>
                </a:solidFill>
              </a:rPr>
              <a:t>Providers</a:t>
            </a:r>
            <a:r>
              <a:rPr lang="es-ES" sz="2100" b="1" dirty="0" smtClean="0">
                <a:ln w="3175">
                  <a:solidFill>
                    <a:schemeClr val="tx1"/>
                  </a:solidFill>
                </a:ln>
                <a:solidFill>
                  <a:schemeClr val="bg1"/>
                </a:solidFill>
              </a:rPr>
              <a:t>: Objetos inyectables disponibles en el módulo.</a:t>
            </a:r>
          </a:p>
          <a:p>
            <a:pPr lvl="2"/>
            <a:r>
              <a:rPr lang="es-ES" sz="2100" b="1" dirty="0" err="1" smtClean="0">
                <a:ln w="3175">
                  <a:solidFill>
                    <a:schemeClr val="tx1"/>
                  </a:solidFill>
                </a:ln>
                <a:solidFill>
                  <a:schemeClr val="bg1"/>
                </a:solidFill>
              </a:rPr>
              <a:t>Declarations</a:t>
            </a:r>
            <a:r>
              <a:rPr lang="es-ES" sz="2100" b="1" dirty="0" smtClean="0">
                <a:ln w="3175">
                  <a:solidFill>
                    <a:schemeClr val="tx1"/>
                  </a:solidFill>
                </a:ln>
                <a:solidFill>
                  <a:schemeClr val="bg1"/>
                </a:solidFill>
              </a:rPr>
              <a:t>: Componentes, directivas y pipes que pertenecen al módulo.</a:t>
            </a:r>
          </a:p>
          <a:p>
            <a:pPr lvl="2"/>
            <a:r>
              <a:rPr lang="es-ES" sz="2100" b="1" dirty="0" err="1" smtClean="0">
                <a:ln w="3175">
                  <a:solidFill>
                    <a:schemeClr val="tx1"/>
                  </a:solidFill>
                </a:ln>
                <a:solidFill>
                  <a:schemeClr val="bg1"/>
                </a:solidFill>
              </a:rPr>
              <a:t>Imports</a:t>
            </a:r>
            <a:r>
              <a:rPr lang="es-ES" sz="2100" b="1" dirty="0" smtClean="0">
                <a:ln w="3175">
                  <a:solidFill>
                    <a:schemeClr val="tx1"/>
                  </a:solidFill>
                </a:ln>
                <a:solidFill>
                  <a:schemeClr val="bg1"/>
                </a:solidFill>
              </a:rPr>
              <a:t>: Set de módulos disponibles para este módulo.</a:t>
            </a:r>
          </a:p>
          <a:p>
            <a:pPr lvl="2"/>
            <a:r>
              <a:rPr lang="es-ES" sz="2100" b="1" dirty="0" err="1" smtClean="0">
                <a:ln w="3175">
                  <a:solidFill>
                    <a:schemeClr val="tx1"/>
                  </a:solidFill>
                </a:ln>
                <a:solidFill>
                  <a:schemeClr val="bg1"/>
                </a:solidFill>
              </a:rPr>
              <a:t>Exports</a:t>
            </a:r>
            <a:r>
              <a:rPr lang="es-ES" sz="2100" b="1" dirty="0" smtClean="0">
                <a:ln w="3175">
                  <a:solidFill>
                    <a:schemeClr val="tx1"/>
                  </a:solidFill>
                </a:ln>
                <a:solidFill>
                  <a:schemeClr val="bg1"/>
                </a:solidFill>
              </a:rPr>
              <a:t>: Elementos importables en otros módulos.</a:t>
            </a:r>
          </a:p>
          <a:p>
            <a:pPr lvl="2"/>
            <a:endParaRPr lang="es-ES" sz="1400" b="1" dirty="0">
              <a:ln w="3175">
                <a:solidFill>
                  <a:schemeClr val="tx1"/>
                </a:solidFill>
              </a:ln>
              <a:solidFill>
                <a:schemeClr val="bg1"/>
              </a:solidFill>
            </a:endParaRPr>
          </a:p>
        </p:txBody>
      </p:sp>
      <p:sp>
        <p:nvSpPr>
          <p:cNvPr id="7" name="Marcador de contenido 2"/>
          <p:cNvSpPr txBox="1">
            <a:spLocks/>
          </p:cNvSpPr>
          <p:nvPr/>
        </p:nvSpPr>
        <p:spPr>
          <a:xfrm>
            <a:off x="6096000" y="1587062"/>
            <a:ext cx="5100145" cy="47423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600" b="1" dirty="0" err="1" smtClean="0">
                <a:ln w="3175">
                  <a:solidFill>
                    <a:schemeClr val="tx1"/>
                  </a:solidFill>
                </a:ln>
                <a:solidFill>
                  <a:schemeClr val="bg1"/>
                </a:solidFill>
              </a:rPr>
              <a:t>Component</a:t>
            </a:r>
            <a:r>
              <a:rPr lang="es-ES" sz="2600" b="1" dirty="0" smtClean="0">
                <a:ln w="3175">
                  <a:solidFill>
                    <a:schemeClr val="tx1"/>
                  </a:solidFill>
                </a:ln>
                <a:solidFill>
                  <a:schemeClr val="bg1"/>
                </a:solidFill>
              </a:rPr>
              <a:t>:</a:t>
            </a:r>
          </a:p>
          <a:p>
            <a:pPr lvl="1"/>
            <a:r>
              <a:rPr lang="es-ES" sz="2200" b="1" dirty="0" smtClean="0">
                <a:ln w="3175">
                  <a:solidFill>
                    <a:schemeClr val="tx1"/>
                  </a:solidFill>
                </a:ln>
                <a:solidFill>
                  <a:schemeClr val="bg1"/>
                </a:solidFill>
              </a:rPr>
              <a:t>Declara una clase como componente de Angular.</a:t>
            </a:r>
          </a:p>
          <a:p>
            <a:pPr lvl="1"/>
            <a:r>
              <a:rPr lang="es-ES" sz="2200" b="1" dirty="0" smtClean="0">
                <a:ln w="3175">
                  <a:solidFill>
                    <a:schemeClr val="tx1"/>
                  </a:solidFill>
                </a:ln>
                <a:solidFill>
                  <a:schemeClr val="bg1"/>
                </a:solidFill>
              </a:rPr>
              <a:t>Nos permite editar la configuración de nuestro componente.</a:t>
            </a:r>
          </a:p>
          <a:p>
            <a:pPr lvl="1"/>
            <a:r>
              <a:rPr lang="es-ES" sz="2200" b="1" dirty="0" smtClean="0">
                <a:ln w="3175">
                  <a:solidFill>
                    <a:schemeClr val="tx1"/>
                  </a:solidFill>
                </a:ln>
                <a:solidFill>
                  <a:schemeClr val="bg1"/>
                </a:solidFill>
              </a:rPr>
              <a:t>Debe pertenecer a un </a:t>
            </a:r>
            <a:r>
              <a:rPr lang="es-ES" sz="2200" b="1" dirty="0" err="1" smtClean="0">
                <a:ln w="3175">
                  <a:solidFill>
                    <a:schemeClr val="tx1"/>
                  </a:solidFill>
                </a:ln>
                <a:solidFill>
                  <a:schemeClr val="bg1"/>
                </a:solidFill>
              </a:rPr>
              <a:t>NgModule</a:t>
            </a:r>
            <a:r>
              <a:rPr lang="es-ES" sz="2200" b="1" dirty="0" smtClean="0">
                <a:ln w="3175">
                  <a:solidFill>
                    <a:schemeClr val="tx1"/>
                  </a:solidFill>
                </a:ln>
                <a:solidFill>
                  <a:schemeClr val="bg1"/>
                </a:solidFill>
              </a:rPr>
              <a:t> antes de estar disponible en nuestra app.</a:t>
            </a:r>
          </a:p>
          <a:p>
            <a:pPr lvl="1"/>
            <a:r>
              <a:rPr lang="es-ES" sz="2200" b="1" dirty="0" smtClean="0">
                <a:ln w="3175">
                  <a:solidFill>
                    <a:schemeClr val="tx1"/>
                  </a:solidFill>
                </a:ln>
                <a:solidFill>
                  <a:schemeClr val="bg1"/>
                </a:solidFill>
              </a:rPr>
              <a:t>Opciones de configuración habituales:</a:t>
            </a:r>
          </a:p>
          <a:p>
            <a:pPr lvl="2"/>
            <a:r>
              <a:rPr lang="es-ES" sz="2100" b="1" dirty="0" smtClean="0">
                <a:ln w="3175">
                  <a:solidFill>
                    <a:schemeClr val="tx1"/>
                  </a:solidFill>
                </a:ln>
                <a:solidFill>
                  <a:schemeClr val="bg1"/>
                </a:solidFill>
              </a:rPr>
              <a:t>Selector: El nombre de la directiva para instanciarla en nuestras vistas.</a:t>
            </a:r>
          </a:p>
          <a:p>
            <a:pPr lvl="2"/>
            <a:r>
              <a:rPr lang="es-ES" sz="2100" b="1" dirty="0" err="1" smtClean="0">
                <a:ln w="3175">
                  <a:solidFill>
                    <a:schemeClr val="tx1"/>
                  </a:solidFill>
                </a:ln>
                <a:solidFill>
                  <a:schemeClr val="bg1"/>
                </a:solidFill>
              </a:rPr>
              <a:t>Template</a:t>
            </a:r>
            <a:r>
              <a:rPr lang="es-ES" sz="2100" b="1" dirty="0" smtClean="0">
                <a:ln w="3175">
                  <a:solidFill>
                    <a:schemeClr val="tx1"/>
                  </a:solidFill>
                </a:ln>
                <a:solidFill>
                  <a:schemeClr val="bg1"/>
                </a:solidFill>
              </a:rPr>
              <a:t>/</a:t>
            </a:r>
            <a:r>
              <a:rPr lang="es-ES" sz="2100" b="1" dirty="0" err="1" smtClean="0">
                <a:ln w="3175">
                  <a:solidFill>
                    <a:schemeClr val="tx1"/>
                  </a:solidFill>
                </a:ln>
                <a:solidFill>
                  <a:schemeClr val="bg1"/>
                </a:solidFill>
              </a:rPr>
              <a:t>TemplateURL</a:t>
            </a:r>
            <a:r>
              <a:rPr lang="es-ES" sz="2100" b="1" dirty="0" smtClean="0">
                <a:ln w="3175">
                  <a:solidFill>
                    <a:schemeClr val="tx1"/>
                  </a:solidFill>
                </a:ln>
                <a:solidFill>
                  <a:schemeClr val="bg1"/>
                </a:solidFill>
              </a:rPr>
              <a:t>: Plantilla HTML a usar o ruta a su fichero.</a:t>
            </a:r>
          </a:p>
          <a:p>
            <a:pPr lvl="2"/>
            <a:r>
              <a:rPr lang="es-ES" sz="2100" b="1" dirty="0" err="1" smtClean="0">
                <a:ln w="3175">
                  <a:solidFill>
                    <a:schemeClr val="tx1"/>
                  </a:solidFill>
                </a:ln>
                <a:solidFill>
                  <a:schemeClr val="bg1"/>
                </a:solidFill>
              </a:rPr>
              <a:t>Styles</a:t>
            </a:r>
            <a:r>
              <a:rPr lang="es-ES" sz="2100" b="1" dirty="0" smtClean="0">
                <a:ln w="3175">
                  <a:solidFill>
                    <a:schemeClr val="tx1"/>
                  </a:solidFill>
                </a:ln>
                <a:solidFill>
                  <a:schemeClr val="bg1"/>
                </a:solidFill>
              </a:rPr>
              <a:t>/</a:t>
            </a:r>
            <a:r>
              <a:rPr lang="es-ES" sz="2100" b="1" dirty="0" err="1" smtClean="0">
                <a:ln w="3175">
                  <a:solidFill>
                    <a:schemeClr val="tx1"/>
                  </a:solidFill>
                </a:ln>
                <a:solidFill>
                  <a:schemeClr val="bg1"/>
                </a:solidFill>
              </a:rPr>
              <a:t>StyleUrls</a:t>
            </a:r>
            <a:r>
              <a:rPr lang="es-ES" sz="2100" b="1" dirty="0" smtClean="0">
                <a:ln w="3175">
                  <a:solidFill>
                    <a:schemeClr val="tx1"/>
                  </a:solidFill>
                </a:ln>
                <a:solidFill>
                  <a:schemeClr val="bg1"/>
                </a:solidFill>
              </a:rPr>
              <a:t>: Estilos CSS a usar o ruta a su fichero.</a:t>
            </a:r>
          </a:p>
          <a:p>
            <a:pPr lvl="2"/>
            <a:endParaRPr lang="es-ES" sz="1400" b="1" dirty="0">
              <a:ln w="3175">
                <a:solidFill>
                  <a:schemeClr val="tx1"/>
                </a:solidFill>
              </a:ln>
              <a:solidFill>
                <a:schemeClr val="bg1"/>
              </a:solidFill>
            </a:endParaRPr>
          </a:p>
        </p:txBody>
      </p:sp>
    </p:spTree>
    <p:extLst>
      <p:ext uri="{BB962C8B-B14F-4D97-AF65-F5344CB8AC3E}">
        <p14:creationId xmlns:p14="http://schemas.microsoft.com/office/powerpoint/2010/main" val="2119245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Decoradores de propiedad</a:t>
            </a:r>
            <a:endParaRPr lang="es-ES" dirty="0"/>
          </a:p>
        </p:txBody>
      </p:sp>
      <p:sp>
        <p:nvSpPr>
          <p:cNvPr id="3" name="Marcador de contenido 2"/>
          <p:cNvSpPr>
            <a:spLocks noGrp="1"/>
          </p:cNvSpPr>
          <p:nvPr>
            <p:ph idx="1"/>
          </p:nvPr>
        </p:nvSpPr>
        <p:spPr>
          <a:xfrm>
            <a:off x="722611" y="1587063"/>
            <a:ext cx="10631189" cy="861848"/>
          </a:xfrm>
        </p:spPr>
        <p:txBody>
          <a:bodyPr>
            <a:normAutofit/>
          </a:bodyPr>
          <a:lstStyle/>
          <a:p>
            <a:r>
              <a:rPr lang="es-ES" sz="2600" b="1" dirty="0" smtClean="0">
                <a:ln w="3175">
                  <a:solidFill>
                    <a:schemeClr val="tx1"/>
                  </a:solidFill>
                </a:ln>
                <a:solidFill>
                  <a:schemeClr val="bg1"/>
                </a:solidFill>
              </a:rPr>
              <a:t>Nos permiten decorar propiedades específicas de nuestras clases o crear nuevos eventos para ser escuchados.</a:t>
            </a:r>
          </a:p>
        </p:txBody>
      </p:sp>
      <p:sp>
        <p:nvSpPr>
          <p:cNvPr id="5" name="Marcador de contenido 2"/>
          <p:cNvSpPr txBox="1">
            <a:spLocks/>
          </p:cNvSpPr>
          <p:nvPr/>
        </p:nvSpPr>
        <p:spPr>
          <a:xfrm>
            <a:off x="722611" y="2480438"/>
            <a:ext cx="5236755" cy="1933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600" b="1" dirty="0" smtClean="0">
                <a:ln w="3175">
                  <a:solidFill>
                    <a:schemeClr val="tx1"/>
                  </a:solidFill>
                </a:ln>
                <a:solidFill>
                  <a:schemeClr val="bg1"/>
                </a:solidFill>
              </a:rPr>
              <a:t>@Input:</a:t>
            </a:r>
          </a:p>
          <a:p>
            <a:pPr lvl="1"/>
            <a:r>
              <a:rPr lang="es-ES" sz="2200" b="1" dirty="0" smtClean="0">
                <a:ln w="3175">
                  <a:solidFill>
                    <a:schemeClr val="tx1"/>
                  </a:solidFill>
                </a:ln>
                <a:solidFill>
                  <a:schemeClr val="bg1"/>
                </a:solidFill>
              </a:rPr>
              <a:t>Nos permite asociar una variable en un componente con un valor en la directiva.</a:t>
            </a:r>
            <a:endParaRPr lang="es-ES" sz="2100" b="1" dirty="0" smtClean="0">
              <a:ln w="3175">
                <a:solidFill>
                  <a:schemeClr val="tx1"/>
                </a:solidFill>
              </a:ln>
              <a:solidFill>
                <a:schemeClr val="bg1"/>
              </a:solidFill>
            </a:endParaRPr>
          </a:p>
          <a:p>
            <a:pPr lvl="2"/>
            <a:endParaRPr lang="es-ES" sz="1400" b="1" dirty="0">
              <a:ln w="3175">
                <a:solidFill>
                  <a:schemeClr val="tx1"/>
                </a:solidFill>
              </a:ln>
              <a:solidFill>
                <a:schemeClr val="bg1"/>
              </a:solidFill>
            </a:endParaRPr>
          </a:p>
        </p:txBody>
      </p:sp>
      <p:pic>
        <p:nvPicPr>
          <p:cNvPr id="6" name="Imagen 5"/>
          <p:cNvPicPr>
            <a:picLocks noChangeAspect="1"/>
          </p:cNvPicPr>
          <p:nvPr/>
        </p:nvPicPr>
        <p:blipFill>
          <a:blip r:embed="rId3"/>
          <a:stretch>
            <a:fillRect/>
          </a:stretch>
        </p:blipFill>
        <p:spPr>
          <a:xfrm>
            <a:off x="815959" y="5633540"/>
            <a:ext cx="5143407" cy="983047"/>
          </a:xfrm>
          <a:prstGeom prst="rect">
            <a:avLst/>
          </a:prstGeom>
        </p:spPr>
      </p:pic>
      <p:pic>
        <p:nvPicPr>
          <p:cNvPr id="8" name="Imagen 7"/>
          <p:cNvPicPr>
            <a:picLocks noChangeAspect="1"/>
          </p:cNvPicPr>
          <p:nvPr/>
        </p:nvPicPr>
        <p:blipFill>
          <a:blip r:embed="rId4"/>
          <a:stretch>
            <a:fillRect/>
          </a:stretch>
        </p:blipFill>
        <p:spPr>
          <a:xfrm>
            <a:off x="1176508" y="4055931"/>
            <a:ext cx="4328960" cy="1577609"/>
          </a:xfrm>
          <a:prstGeom prst="rect">
            <a:avLst/>
          </a:prstGeom>
        </p:spPr>
      </p:pic>
      <p:sp>
        <p:nvSpPr>
          <p:cNvPr id="9" name="Marcador de contenido 2"/>
          <p:cNvSpPr txBox="1">
            <a:spLocks/>
          </p:cNvSpPr>
          <p:nvPr/>
        </p:nvSpPr>
        <p:spPr>
          <a:xfrm>
            <a:off x="6117045" y="2480438"/>
            <a:ext cx="5236755" cy="1933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600" b="1" dirty="0" smtClean="0">
                <a:ln w="3175">
                  <a:solidFill>
                    <a:schemeClr val="tx1"/>
                  </a:solidFill>
                </a:ln>
                <a:solidFill>
                  <a:schemeClr val="bg1"/>
                </a:solidFill>
              </a:rPr>
              <a:t>@Output:</a:t>
            </a:r>
          </a:p>
          <a:p>
            <a:pPr lvl="1"/>
            <a:r>
              <a:rPr lang="es-ES" sz="2200" b="1" dirty="0" smtClean="0">
                <a:ln w="3175">
                  <a:solidFill>
                    <a:schemeClr val="tx1"/>
                  </a:solidFill>
                </a:ln>
                <a:solidFill>
                  <a:schemeClr val="bg1"/>
                </a:solidFill>
              </a:rPr>
              <a:t>Emite datos desde una directiva hacia su padre, normalmente como evento.</a:t>
            </a:r>
            <a:endParaRPr lang="es-ES" sz="2100" b="1" dirty="0" smtClean="0">
              <a:ln w="3175">
                <a:solidFill>
                  <a:schemeClr val="tx1"/>
                </a:solidFill>
              </a:ln>
              <a:solidFill>
                <a:schemeClr val="bg1"/>
              </a:solidFill>
            </a:endParaRPr>
          </a:p>
          <a:p>
            <a:pPr lvl="2"/>
            <a:endParaRPr lang="es-ES" sz="1400" b="1" dirty="0">
              <a:ln w="3175">
                <a:solidFill>
                  <a:schemeClr val="tx1"/>
                </a:solidFill>
              </a:ln>
              <a:solidFill>
                <a:schemeClr val="bg1"/>
              </a:solidFill>
            </a:endParaRPr>
          </a:p>
        </p:txBody>
      </p:sp>
      <p:pic>
        <p:nvPicPr>
          <p:cNvPr id="10" name="Imagen 9"/>
          <p:cNvPicPr>
            <a:picLocks noChangeAspect="1"/>
          </p:cNvPicPr>
          <p:nvPr/>
        </p:nvPicPr>
        <p:blipFill>
          <a:blip r:embed="rId5"/>
          <a:stretch>
            <a:fillRect/>
          </a:stretch>
        </p:blipFill>
        <p:spPr>
          <a:xfrm>
            <a:off x="5959365" y="4494635"/>
            <a:ext cx="5584811" cy="690430"/>
          </a:xfrm>
          <a:prstGeom prst="rect">
            <a:avLst/>
          </a:prstGeom>
        </p:spPr>
      </p:pic>
      <p:pic>
        <p:nvPicPr>
          <p:cNvPr id="11" name="Imagen 10"/>
          <p:cNvPicPr>
            <a:picLocks noChangeAspect="1"/>
          </p:cNvPicPr>
          <p:nvPr/>
        </p:nvPicPr>
        <p:blipFill>
          <a:blip r:embed="rId6"/>
          <a:stretch>
            <a:fillRect/>
          </a:stretch>
        </p:blipFill>
        <p:spPr>
          <a:xfrm>
            <a:off x="6624578" y="5127887"/>
            <a:ext cx="4356133" cy="513695"/>
          </a:xfrm>
          <a:prstGeom prst="rect">
            <a:avLst/>
          </a:prstGeom>
        </p:spPr>
      </p:pic>
      <p:pic>
        <p:nvPicPr>
          <p:cNvPr id="13" name="Imagen 12"/>
          <p:cNvPicPr>
            <a:picLocks noChangeAspect="1"/>
          </p:cNvPicPr>
          <p:nvPr/>
        </p:nvPicPr>
        <p:blipFill>
          <a:blip r:embed="rId7"/>
          <a:stretch>
            <a:fillRect/>
          </a:stretch>
        </p:blipFill>
        <p:spPr>
          <a:xfrm>
            <a:off x="6117045" y="5641582"/>
            <a:ext cx="5516198" cy="936082"/>
          </a:xfrm>
          <a:prstGeom prst="rect">
            <a:avLst/>
          </a:prstGeom>
        </p:spPr>
      </p:pic>
    </p:spTree>
    <p:extLst>
      <p:ext uri="{BB962C8B-B14F-4D97-AF65-F5344CB8AC3E}">
        <p14:creationId xmlns:p14="http://schemas.microsoft.com/office/powerpoint/2010/main" val="143671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Decoradores de método</a:t>
            </a:r>
            <a:endParaRPr lang="es-ES" dirty="0"/>
          </a:p>
        </p:txBody>
      </p:sp>
      <p:sp>
        <p:nvSpPr>
          <p:cNvPr id="3" name="Marcador de contenido 2"/>
          <p:cNvSpPr>
            <a:spLocks noGrp="1"/>
          </p:cNvSpPr>
          <p:nvPr>
            <p:ph idx="1"/>
          </p:nvPr>
        </p:nvSpPr>
        <p:spPr>
          <a:xfrm>
            <a:off x="722611" y="1587063"/>
            <a:ext cx="10631189" cy="4673060"/>
          </a:xfrm>
        </p:spPr>
        <p:txBody>
          <a:bodyPr>
            <a:normAutofit/>
          </a:bodyPr>
          <a:lstStyle/>
          <a:p>
            <a:r>
              <a:rPr lang="es-ES" sz="2600" b="1" dirty="0" smtClean="0">
                <a:ln w="3175">
                  <a:solidFill>
                    <a:schemeClr val="tx1"/>
                  </a:solidFill>
                </a:ln>
                <a:solidFill>
                  <a:schemeClr val="bg1"/>
                </a:solidFill>
              </a:rPr>
              <a:t>Parecidos a los decoradores de propiedad, nos permiten añadir funcionalidad a los métodos de nuestro componente.</a:t>
            </a:r>
          </a:p>
          <a:p>
            <a:endParaRPr lang="es-ES" sz="2600" b="1" dirty="0">
              <a:ln w="3175">
                <a:solidFill>
                  <a:schemeClr val="tx1"/>
                </a:solidFill>
              </a:ln>
              <a:solidFill>
                <a:schemeClr val="bg1"/>
              </a:solidFill>
            </a:endParaRPr>
          </a:p>
          <a:p>
            <a:r>
              <a:rPr lang="es-ES" sz="2600" b="1" dirty="0" smtClean="0">
                <a:ln w="3175">
                  <a:solidFill>
                    <a:schemeClr val="tx1"/>
                  </a:solidFill>
                </a:ln>
                <a:solidFill>
                  <a:schemeClr val="bg1"/>
                </a:solidFill>
              </a:rPr>
              <a:t>@</a:t>
            </a:r>
            <a:r>
              <a:rPr lang="es-ES" sz="2600" b="1" dirty="0" err="1" smtClean="0">
                <a:ln w="3175">
                  <a:solidFill>
                    <a:schemeClr val="tx1"/>
                  </a:solidFill>
                </a:ln>
                <a:solidFill>
                  <a:schemeClr val="bg1"/>
                </a:solidFill>
              </a:rPr>
              <a:t>HostListener</a:t>
            </a:r>
            <a:r>
              <a:rPr lang="es-ES" sz="2600" b="1" dirty="0" smtClean="0">
                <a:ln w="3175">
                  <a:solidFill>
                    <a:schemeClr val="tx1"/>
                  </a:solidFill>
                </a:ln>
                <a:solidFill>
                  <a:schemeClr val="bg1"/>
                </a:solidFill>
              </a:rPr>
              <a:t>:</a:t>
            </a:r>
          </a:p>
          <a:p>
            <a:pPr lvl="1"/>
            <a:r>
              <a:rPr lang="es-ES" sz="2200" b="1" dirty="0" smtClean="0">
                <a:ln w="3175">
                  <a:solidFill>
                    <a:schemeClr val="tx1"/>
                  </a:solidFill>
                </a:ln>
                <a:solidFill>
                  <a:schemeClr val="bg1"/>
                </a:solidFill>
              </a:rPr>
              <a:t>Nos permite asociar un evento del DOM a una función.</a:t>
            </a:r>
          </a:p>
          <a:p>
            <a:pPr lvl="1"/>
            <a:r>
              <a:rPr lang="es-ES" sz="2200" b="1" dirty="0" smtClean="0">
                <a:ln w="3175">
                  <a:solidFill>
                    <a:schemeClr val="tx1"/>
                  </a:solidFill>
                </a:ln>
                <a:solidFill>
                  <a:schemeClr val="bg1"/>
                </a:solidFill>
              </a:rPr>
              <a:t>Especialmente útil en directivas.</a:t>
            </a:r>
          </a:p>
          <a:p>
            <a:pPr lvl="1"/>
            <a:r>
              <a:rPr lang="es-ES" sz="2200" b="1" dirty="0" smtClean="0">
                <a:ln w="3175">
                  <a:solidFill>
                    <a:schemeClr val="tx1"/>
                  </a:solidFill>
                </a:ln>
                <a:solidFill>
                  <a:srgbClr val="FFC000"/>
                </a:solidFill>
              </a:rPr>
              <a:t>Nos evita manipular directamente elementos del DOM.</a:t>
            </a:r>
          </a:p>
        </p:txBody>
      </p:sp>
      <p:pic>
        <p:nvPicPr>
          <p:cNvPr id="12" name="Imagen 11"/>
          <p:cNvPicPr>
            <a:picLocks noChangeAspect="1"/>
          </p:cNvPicPr>
          <p:nvPr/>
        </p:nvPicPr>
        <p:blipFill>
          <a:blip r:embed="rId3"/>
          <a:stretch>
            <a:fillRect/>
          </a:stretch>
        </p:blipFill>
        <p:spPr>
          <a:xfrm>
            <a:off x="2685030" y="4578436"/>
            <a:ext cx="6706349" cy="1500816"/>
          </a:xfrm>
          <a:prstGeom prst="rect">
            <a:avLst/>
          </a:prstGeom>
        </p:spPr>
      </p:pic>
    </p:spTree>
    <p:extLst>
      <p:ext uri="{BB962C8B-B14F-4D97-AF65-F5344CB8AC3E}">
        <p14:creationId xmlns:p14="http://schemas.microsoft.com/office/powerpoint/2010/main" val="1761469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Decoradores de parámetros</a:t>
            </a:r>
            <a:endParaRPr lang="es-ES" dirty="0"/>
          </a:p>
        </p:txBody>
      </p:sp>
      <p:sp>
        <p:nvSpPr>
          <p:cNvPr id="3" name="Marcador de contenido 2"/>
          <p:cNvSpPr>
            <a:spLocks noGrp="1"/>
          </p:cNvSpPr>
          <p:nvPr>
            <p:ph idx="1"/>
          </p:nvPr>
        </p:nvSpPr>
        <p:spPr>
          <a:xfrm>
            <a:off x="722611" y="1587063"/>
            <a:ext cx="10631189" cy="4673060"/>
          </a:xfrm>
        </p:spPr>
        <p:txBody>
          <a:bodyPr>
            <a:normAutofit/>
          </a:bodyPr>
          <a:lstStyle/>
          <a:p>
            <a:r>
              <a:rPr lang="es-ES" sz="2600" b="1" dirty="0" smtClean="0">
                <a:ln w="3175">
                  <a:solidFill>
                    <a:schemeClr val="tx1"/>
                  </a:solidFill>
                </a:ln>
                <a:solidFill>
                  <a:schemeClr val="bg1"/>
                </a:solidFill>
              </a:rPr>
              <a:t>Nos permiten modificar el cómo nuestro </a:t>
            </a:r>
            <a:r>
              <a:rPr lang="es-ES" sz="2600" b="1" dirty="0" err="1" smtClean="0">
                <a:ln w="3175">
                  <a:solidFill>
                    <a:schemeClr val="tx1"/>
                  </a:solidFill>
                </a:ln>
                <a:solidFill>
                  <a:schemeClr val="bg1"/>
                </a:solidFill>
              </a:rPr>
              <a:t>framework</a:t>
            </a:r>
            <a:r>
              <a:rPr lang="es-ES" sz="2600" b="1" dirty="0" smtClean="0">
                <a:ln w="3175">
                  <a:solidFill>
                    <a:schemeClr val="tx1"/>
                  </a:solidFill>
                </a:ln>
                <a:solidFill>
                  <a:schemeClr val="bg1"/>
                </a:solidFill>
              </a:rPr>
              <a:t> inyecta dependencias al añadir parámetros al constructor de nuestra clase.</a:t>
            </a:r>
          </a:p>
          <a:p>
            <a:endParaRPr lang="es-ES" sz="2600" b="1" dirty="0">
              <a:ln w="3175">
                <a:solidFill>
                  <a:schemeClr val="tx1"/>
                </a:solidFill>
              </a:ln>
              <a:solidFill>
                <a:schemeClr val="bg1"/>
              </a:solidFill>
            </a:endParaRPr>
          </a:p>
          <a:p>
            <a:r>
              <a:rPr lang="es-ES" sz="2600" b="1" dirty="0" smtClean="0">
                <a:ln w="3175">
                  <a:solidFill>
                    <a:schemeClr val="tx1"/>
                  </a:solidFill>
                </a:ln>
                <a:solidFill>
                  <a:schemeClr val="bg1"/>
                </a:solidFill>
              </a:rPr>
              <a:t>@</a:t>
            </a:r>
            <a:r>
              <a:rPr lang="es-ES" sz="2600" b="1" dirty="0" err="1" smtClean="0">
                <a:ln w="3175">
                  <a:solidFill>
                    <a:schemeClr val="tx1"/>
                  </a:solidFill>
                </a:ln>
                <a:solidFill>
                  <a:schemeClr val="bg1"/>
                </a:solidFill>
              </a:rPr>
              <a:t>Inject</a:t>
            </a:r>
            <a:r>
              <a:rPr lang="es-ES" sz="2600" b="1" dirty="0" smtClean="0">
                <a:ln w="3175">
                  <a:solidFill>
                    <a:schemeClr val="tx1"/>
                  </a:solidFill>
                </a:ln>
                <a:solidFill>
                  <a:schemeClr val="bg1"/>
                </a:solidFill>
              </a:rPr>
              <a:t>:</a:t>
            </a:r>
          </a:p>
          <a:p>
            <a:pPr lvl="1"/>
            <a:r>
              <a:rPr lang="es-ES" sz="2200" b="1" dirty="0" smtClean="0">
                <a:ln w="3175">
                  <a:solidFill>
                    <a:schemeClr val="tx1"/>
                  </a:solidFill>
                </a:ln>
                <a:solidFill>
                  <a:schemeClr val="bg1"/>
                </a:solidFill>
              </a:rPr>
              <a:t>Nos permite decirle a Angular con qué valor queremos inicializar un parámetro.</a:t>
            </a:r>
          </a:p>
          <a:p>
            <a:pPr lvl="1"/>
            <a:r>
              <a:rPr lang="es-ES" sz="2200" b="1" dirty="0" smtClean="0">
                <a:ln w="3175">
                  <a:solidFill>
                    <a:schemeClr val="tx1"/>
                  </a:solidFill>
                </a:ln>
                <a:solidFill>
                  <a:schemeClr val="bg1"/>
                </a:solidFill>
              </a:rPr>
              <a:t>Utilizado especialmente con Servicios.</a:t>
            </a:r>
          </a:p>
          <a:p>
            <a:pPr lvl="1"/>
            <a:r>
              <a:rPr lang="es-ES" sz="2200" b="1" dirty="0" smtClean="0">
                <a:ln w="3175">
                  <a:solidFill>
                    <a:schemeClr val="tx1"/>
                  </a:solidFill>
                </a:ln>
                <a:solidFill>
                  <a:srgbClr val="FFC000"/>
                </a:solidFill>
              </a:rPr>
              <a:t>Contrapartida de @</a:t>
            </a:r>
            <a:r>
              <a:rPr lang="es-ES" sz="2200" b="1" dirty="0" err="1" smtClean="0">
                <a:ln w="3175">
                  <a:solidFill>
                    <a:schemeClr val="tx1"/>
                  </a:solidFill>
                </a:ln>
                <a:solidFill>
                  <a:srgbClr val="FFC000"/>
                </a:solidFill>
              </a:rPr>
              <a:t>Injectable</a:t>
            </a:r>
            <a:r>
              <a:rPr lang="es-ES" sz="2200" b="1" dirty="0" smtClean="0">
                <a:ln w="3175">
                  <a:solidFill>
                    <a:schemeClr val="tx1"/>
                  </a:solidFill>
                </a:ln>
                <a:solidFill>
                  <a:srgbClr val="FFC000"/>
                </a:solidFill>
              </a:rPr>
              <a:t>.</a:t>
            </a:r>
          </a:p>
        </p:txBody>
      </p:sp>
      <p:pic>
        <p:nvPicPr>
          <p:cNvPr id="4" name="Imagen 3"/>
          <p:cNvPicPr>
            <a:picLocks noChangeAspect="1"/>
          </p:cNvPicPr>
          <p:nvPr/>
        </p:nvPicPr>
        <p:blipFill>
          <a:blip r:embed="rId3"/>
          <a:stretch>
            <a:fillRect/>
          </a:stretch>
        </p:blipFill>
        <p:spPr>
          <a:xfrm>
            <a:off x="845423" y="4643018"/>
            <a:ext cx="4876538" cy="1295558"/>
          </a:xfrm>
          <a:prstGeom prst="rect">
            <a:avLst/>
          </a:prstGeom>
        </p:spPr>
      </p:pic>
      <p:pic>
        <p:nvPicPr>
          <p:cNvPr id="5" name="Imagen 4"/>
          <p:cNvPicPr>
            <a:picLocks noChangeAspect="1"/>
          </p:cNvPicPr>
          <p:nvPr/>
        </p:nvPicPr>
        <p:blipFill>
          <a:blip r:embed="rId4"/>
          <a:stretch>
            <a:fillRect/>
          </a:stretch>
        </p:blipFill>
        <p:spPr>
          <a:xfrm>
            <a:off x="6627830" y="4424231"/>
            <a:ext cx="4229476" cy="1733131"/>
          </a:xfrm>
          <a:prstGeom prst="rect">
            <a:avLst/>
          </a:prstGeom>
        </p:spPr>
      </p:pic>
    </p:spTree>
    <p:extLst>
      <p:ext uri="{BB962C8B-B14F-4D97-AF65-F5344CB8AC3E}">
        <p14:creationId xmlns:p14="http://schemas.microsoft.com/office/powerpoint/2010/main" val="38495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Pipes en Angular</a:t>
            </a:r>
            <a:endParaRPr lang="es-ES" dirty="0"/>
          </a:p>
        </p:txBody>
      </p:sp>
      <p:sp>
        <p:nvSpPr>
          <p:cNvPr id="3" name="Marcador de contenido 2"/>
          <p:cNvSpPr>
            <a:spLocks noGrp="1"/>
          </p:cNvSpPr>
          <p:nvPr>
            <p:ph idx="1"/>
          </p:nvPr>
        </p:nvSpPr>
        <p:spPr>
          <a:xfrm>
            <a:off x="722611" y="1587063"/>
            <a:ext cx="10631189" cy="4673060"/>
          </a:xfrm>
        </p:spPr>
        <p:txBody>
          <a:bodyPr>
            <a:normAutofit lnSpcReduction="10000"/>
          </a:bodyPr>
          <a:lstStyle/>
          <a:p>
            <a:r>
              <a:rPr lang="es-ES" sz="2600" b="1" dirty="0" smtClean="0">
                <a:ln w="3175">
                  <a:solidFill>
                    <a:schemeClr val="tx1"/>
                  </a:solidFill>
                </a:ln>
                <a:solidFill>
                  <a:schemeClr val="bg1"/>
                </a:solidFill>
              </a:rPr>
              <a:t>En términos sencillos, los ‘pipes’ nos permiten transformar los valores interpolados por Angular en nuestra plantilla HTML.</a:t>
            </a:r>
          </a:p>
          <a:p>
            <a:r>
              <a:rPr lang="es-ES" sz="2600" b="1" dirty="0" smtClean="0">
                <a:ln w="3175">
                  <a:solidFill>
                    <a:schemeClr val="tx1"/>
                  </a:solidFill>
                </a:ln>
                <a:solidFill>
                  <a:schemeClr val="bg1"/>
                </a:solidFill>
              </a:rPr>
              <a:t>Angular viene con varios pipes por defecto para las transformaciones más habituales:</a:t>
            </a:r>
          </a:p>
          <a:p>
            <a:pPr lvl="1"/>
            <a:r>
              <a:rPr lang="es-ES" sz="2200" b="1" dirty="0" smtClean="0">
                <a:ln w="3175">
                  <a:solidFill>
                    <a:schemeClr val="tx1"/>
                  </a:solidFill>
                </a:ln>
                <a:solidFill>
                  <a:schemeClr val="bg1"/>
                </a:solidFill>
              </a:rPr>
              <a:t>Date: Nos permite modificar el formato de fecha.</a:t>
            </a:r>
          </a:p>
          <a:p>
            <a:pPr lvl="1"/>
            <a:r>
              <a:rPr lang="es-ES" sz="2200" b="1" dirty="0" smtClean="0">
                <a:ln w="3175">
                  <a:solidFill>
                    <a:schemeClr val="tx1"/>
                  </a:solidFill>
                </a:ln>
                <a:solidFill>
                  <a:schemeClr val="bg1"/>
                </a:solidFill>
              </a:rPr>
              <a:t>Decimal: Transforma números en </a:t>
            </a:r>
            <a:r>
              <a:rPr lang="es-ES" sz="2200" b="1" dirty="0" err="1" smtClean="0">
                <a:ln w="3175">
                  <a:solidFill>
                    <a:schemeClr val="tx1"/>
                  </a:solidFill>
                </a:ln>
                <a:solidFill>
                  <a:schemeClr val="bg1"/>
                </a:solidFill>
              </a:rPr>
              <a:t>strings</a:t>
            </a:r>
            <a:r>
              <a:rPr lang="es-ES" sz="2200" b="1" dirty="0" smtClean="0">
                <a:ln w="3175">
                  <a:solidFill>
                    <a:schemeClr val="tx1"/>
                  </a:solidFill>
                </a:ln>
                <a:solidFill>
                  <a:schemeClr val="bg1"/>
                </a:solidFill>
              </a:rPr>
              <a:t>.</a:t>
            </a:r>
          </a:p>
          <a:p>
            <a:pPr lvl="1"/>
            <a:r>
              <a:rPr lang="es-ES" sz="2200" b="1" dirty="0" err="1" smtClean="0">
                <a:ln w="3175">
                  <a:solidFill>
                    <a:schemeClr val="tx1"/>
                  </a:solidFill>
                </a:ln>
                <a:solidFill>
                  <a:schemeClr val="bg1"/>
                </a:solidFill>
              </a:rPr>
              <a:t>Currency</a:t>
            </a:r>
            <a:r>
              <a:rPr lang="es-ES" sz="2200" b="1" dirty="0" smtClean="0">
                <a:ln w="3175">
                  <a:solidFill>
                    <a:schemeClr val="tx1"/>
                  </a:solidFill>
                </a:ln>
                <a:solidFill>
                  <a:schemeClr val="bg1"/>
                </a:solidFill>
              </a:rPr>
              <a:t>: Nos permite formatear un número a distintas monedas como euros o dólares.</a:t>
            </a:r>
          </a:p>
          <a:p>
            <a:pPr lvl="1"/>
            <a:r>
              <a:rPr lang="es-ES" sz="2200" b="1" dirty="0" err="1" smtClean="0">
                <a:ln w="3175">
                  <a:solidFill>
                    <a:schemeClr val="tx1"/>
                  </a:solidFill>
                </a:ln>
                <a:solidFill>
                  <a:schemeClr val="bg1"/>
                </a:solidFill>
              </a:rPr>
              <a:t>Json</a:t>
            </a:r>
            <a:r>
              <a:rPr lang="es-ES" sz="2200" b="1" dirty="0" smtClean="0">
                <a:ln w="3175">
                  <a:solidFill>
                    <a:schemeClr val="tx1"/>
                  </a:solidFill>
                </a:ln>
                <a:solidFill>
                  <a:schemeClr val="bg1"/>
                </a:solidFill>
              </a:rPr>
              <a:t>: Convierte la variable a su representación JSON.</a:t>
            </a:r>
          </a:p>
          <a:p>
            <a:pPr lvl="1"/>
            <a:r>
              <a:rPr lang="es-ES" sz="2200" b="1" dirty="0" err="1" smtClean="0">
                <a:ln w="3175">
                  <a:solidFill>
                    <a:schemeClr val="tx1"/>
                  </a:solidFill>
                </a:ln>
                <a:solidFill>
                  <a:schemeClr val="bg1"/>
                </a:solidFill>
              </a:rPr>
              <a:t>LowerCase</a:t>
            </a:r>
            <a:r>
              <a:rPr lang="es-ES" sz="2200" b="1" dirty="0" smtClean="0">
                <a:ln w="3175">
                  <a:solidFill>
                    <a:schemeClr val="tx1"/>
                  </a:solidFill>
                </a:ln>
                <a:solidFill>
                  <a:schemeClr val="bg1"/>
                </a:solidFill>
              </a:rPr>
              <a:t> / </a:t>
            </a:r>
            <a:r>
              <a:rPr lang="es-ES" sz="2200" b="1" dirty="0" err="1" smtClean="0">
                <a:ln w="3175">
                  <a:solidFill>
                    <a:schemeClr val="tx1"/>
                  </a:solidFill>
                </a:ln>
                <a:solidFill>
                  <a:schemeClr val="bg1"/>
                </a:solidFill>
              </a:rPr>
              <a:t>UpperCase</a:t>
            </a:r>
            <a:r>
              <a:rPr lang="es-ES" sz="2200" b="1" dirty="0" smtClean="0">
                <a:ln w="3175">
                  <a:solidFill>
                    <a:schemeClr val="tx1"/>
                  </a:solidFill>
                </a:ln>
                <a:solidFill>
                  <a:schemeClr val="bg1"/>
                </a:solidFill>
              </a:rPr>
              <a:t>: Cambia todo un </a:t>
            </a:r>
            <a:r>
              <a:rPr lang="es-ES" sz="2200" b="1" dirty="0" err="1" smtClean="0">
                <a:ln w="3175">
                  <a:solidFill>
                    <a:schemeClr val="tx1"/>
                  </a:solidFill>
                </a:ln>
                <a:solidFill>
                  <a:schemeClr val="bg1"/>
                </a:solidFill>
              </a:rPr>
              <a:t>string</a:t>
            </a:r>
            <a:r>
              <a:rPr lang="es-ES" sz="2200" b="1" dirty="0" smtClean="0">
                <a:ln w="3175">
                  <a:solidFill>
                    <a:schemeClr val="tx1"/>
                  </a:solidFill>
                </a:ln>
                <a:solidFill>
                  <a:schemeClr val="bg1"/>
                </a:solidFill>
              </a:rPr>
              <a:t> a mayúsculas o minúsculas</a:t>
            </a:r>
          </a:p>
          <a:p>
            <a:pPr lvl="1"/>
            <a:r>
              <a:rPr lang="es-ES" sz="2200" b="1" dirty="0" err="1" smtClean="0">
                <a:ln w="3175">
                  <a:solidFill>
                    <a:schemeClr val="tx1"/>
                  </a:solidFill>
                </a:ln>
                <a:solidFill>
                  <a:schemeClr val="bg1"/>
                </a:solidFill>
              </a:rPr>
              <a:t>TitleCase</a:t>
            </a:r>
            <a:r>
              <a:rPr lang="es-ES" sz="2200" b="1" dirty="0" smtClean="0">
                <a:ln w="3175">
                  <a:solidFill>
                    <a:schemeClr val="tx1"/>
                  </a:solidFill>
                </a:ln>
                <a:solidFill>
                  <a:schemeClr val="bg1"/>
                </a:solidFill>
              </a:rPr>
              <a:t>: Cambia todo un </a:t>
            </a:r>
            <a:r>
              <a:rPr lang="es-ES" sz="2200" b="1" dirty="0" err="1" smtClean="0">
                <a:ln w="3175">
                  <a:solidFill>
                    <a:schemeClr val="tx1"/>
                  </a:solidFill>
                </a:ln>
                <a:solidFill>
                  <a:schemeClr val="bg1"/>
                </a:solidFill>
              </a:rPr>
              <a:t>string</a:t>
            </a:r>
            <a:r>
              <a:rPr lang="es-ES" sz="2200" b="1" dirty="0" smtClean="0">
                <a:ln w="3175">
                  <a:solidFill>
                    <a:schemeClr val="tx1"/>
                  </a:solidFill>
                </a:ln>
                <a:solidFill>
                  <a:schemeClr val="bg1"/>
                </a:solidFill>
              </a:rPr>
              <a:t> a formato título</a:t>
            </a:r>
            <a:endParaRPr lang="es-ES" sz="2600" b="1" dirty="0">
              <a:ln w="3175">
                <a:solidFill>
                  <a:schemeClr val="tx1"/>
                </a:solidFill>
              </a:ln>
              <a:solidFill>
                <a:schemeClr val="bg1"/>
              </a:solidFill>
            </a:endParaRPr>
          </a:p>
          <a:p>
            <a:r>
              <a:rPr lang="es-ES" sz="2600" b="1" dirty="0" smtClean="0">
                <a:ln w="3175">
                  <a:solidFill>
                    <a:schemeClr val="tx1"/>
                  </a:solidFill>
                </a:ln>
                <a:solidFill>
                  <a:schemeClr val="bg1"/>
                </a:solidFill>
              </a:rPr>
              <a:t>Ejemplo:</a:t>
            </a:r>
          </a:p>
          <a:p>
            <a:pPr lvl="1"/>
            <a:r>
              <a:rPr lang="es-ES" sz="2200" b="1" dirty="0">
                <a:ln w="3175">
                  <a:solidFill>
                    <a:schemeClr val="tx1"/>
                  </a:solidFill>
                </a:ln>
                <a:solidFill>
                  <a:srgbClr val="FFC000"/>
                </a:solidFill>
              </a:rPr>
              <a:t>{{</a:t>
            </a:r>
            <a:r>
              <a:rPr lang="es-ES" sz="2200" b="1" dirty="0" err="1">
                <a:ln w="3175">
                  <a:solidFill>
                    <a:schemeClr val="tx1"/>
                  </a:solidFill>
                </a:ln>
                <a:solidFill>
                  <a:srgbClr val="FFC000"/>
                </a:solidFill>
              </a:rPr>
              <a:t>valueDate</a:t>
            </a:r>
            <a:r>
              <a:rPr lang="es-ES" sz="2200" b="1" dirty="0">
                <a:ln w="3175">
                  <a:solidFill>
                    <a:schemeClr val="tx1"/>
                  </a:solidFill>
                </a:ln>
                <a:solidFill>
                  <a:srgbClr val="FFC000"/>
                </a:solidFill>
              </a:rPr>
              <a:t> | date: '</a:t>
            </a:r>
            <a:r>
              <a:rPr lang="es-ES" sz="2200" b="1" dirty="0" err="1">
                <a:ln w="3175">
                  <a:solidFill>
                    <a:schemeClr val="tx1"/>
                  </a:solidFill>
                </a:ln>
                <a:solidFill>
                  <a:srgbClr val="FFC000"/>
                </a:solidFill>
              </a:rPr>
              <a:t>dd</a:t>
            </a:r>
            <a:r>
              <a:rPr lang="es-ES" sz="2200" b="1" dirty="0">
                <a:ln w="3175">
                  <a:solidFill>
                    <a:schemeClr val="tx1"/>
                  </a:solidFill>
                </a:ln>
                <a:solidFill>
                  <a:srgbClr val="FFC000"/>
                </a:solidFill>
              </a:rPr>
              <a:t>/MM/</a:t>
            </a:r>
            <a:r>
              <a:rPr lang="es-ES" sz="2200" b="1" dirty="0" err="1">
                <a:ln w="3175">
                  <a:solidFill>
                    <a:schemeClr val="tx1"/>
                  </a:solidFill>
                </a:ln>
                <a:solidFill>
                  <a:srgbClr val="FFC000"/>
                </a:solidFill>
              </a:rPr>
              <a:t>yyyy</a:t>
            </a:r>
            <a:r>
              <a:rPr lang="es-ES" sz="2200" b="1" dirty="0" smtClean="0">
                <a:ln w="3175">
                  <a:solidFill>
                    <a:schemeClr val="tx1"/>
                  </a:solidFill>
                </a:ln>
                <a:solidFill>
                  <a:srgbClr val="FFC000"/>
                </a:solidFill>
              </a:rPr>
              <a:t>'}} </a:t>
            </a:r>
            <a:r>
              <a:rPr lang="es-ES" sz="2200" b="1" dirty="0" smtClean="0">
                <a:ln w="3175">
                  <a:solidFill>
                    <a:schemeClr val="tx1"/>
                  </a:solidFill>
                </a:ln>
                <a:solidFill>
                  <a:srgbClr val="FFC000"/>
                </a:solidFill>
                <a:sym typeface="Wingdings" panose="05000000000000000000" pitchFamily="2" charset="2"/>
              </a:rPr>
              <a:t> 02/10/2019</a:t>
            </a:r>
            <a:endParaRPr lang="es-ES" sz="2200" b="1" dirty="0">
              <a:ln w="3175">
                <a:solidFill>
                  <a:schemeClr val="tx1"/>
                </a:solidFill>
              </a:ln>
              <a:solidFill>
                <a:srgbClr val="FFC000"/>
              </a:solidFill>
            </a:endParaRPr>
          </a:p>
          <a:p>
            <a:pPr marL="457200" lvl="1" indent="0">
              <a:buNone/>
            </a:pPr>
            <a:endParaRPr lang="es-ES" sz="2200" b="1" dirty="0" smtClean="0">
              <a:ln w="3175">
                <a:solidFill>
                  <a:schemeClr val="tx1"/>
                </a:solidFill>
              </a:ln>
              <a:solidFill>
                <a:schemeClr val="bg1"/>
              </a:solidFill>
            </a:endParaRPr>
          </a:p>
        </p:txBody>
      </p:sp>
    </p:spTree>
    <p:extLst>
      <p:ext uri="{BB962C8B-B14F-4D97-AF65-F5344CB8AC3E}">
        <p14:creationId xmlns:p14="http://schemas.microsoft.com/office/powerpoint/2010/main" val="37790257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Creando un nuevo módulo</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Autofit/>
          </a:bodyPr>
          <a:lstStyle/>
          <a:p>
            <a:pPr>
              <a:lnSpc>
                <a:spcPct val="110000"/>
              </a:lnSpc>
            </a:pPr>
            <a:r>
              <a:rPr lang="es-ES" sz="2600" b="1" dirty="0" smtClean="0">
                <a:ln w="3175">
                  <a:solidFill>
                    <a:schemeClr val="tx1"/>
                  </a:solidFill>
                </a:ln>
                <a:solidFill>
                  <a:schemeClr val="bg1"/>
                </a:solidFill>
              </a:rPr>
              <a:t>Dividir nuestra aplicación en múltiples módulos en una buena práctica. </a:t>
            </a:r>
            <a:r>
              <a:rPr lang="es-ES" sz="2600" b="1" dirty="0" smtClean="0">
                <a:ln w="3175">
                  <a:solidFill>
                    <a:schemeClr val="tx1"/>
                  </a:solidFill>
                </a:ln>
                <a:solidFill>
                  <a:srgbClr val="FFC000"/>
                </a:solidFill>
              </a:rPr>
              <a:t>Esto nos permite reducir la carga de nuestra aplicación en ciertos puntos, así como el organizarla mejor.</a:t>
            </a:r>
          </a:p>
          <a:p>
            <a:pPr>
              <a:lnSpc>
                <a:spcPct val="110000"/>
              </a:lnSpc>
            </a:pPr>
            <a:r>
              <a:rPr lang="es-ES" sz="2600" b="1" dirty="0">
                <a:ln w="3175">
                  <a:solidFill>
                    <a:schemeClr val="tx1"/>
                  </a:solidFill>
                </a:ln>
                <a:solidFill>
                  <a:schemeClr val="bg1"/>
                </a:solidFill>
              </a:rPr>
              <a:t>Vamos a crear un nuevo módulo para todos nuestros pipes </a:t>
            </a:r>
            <a:r>
              <a:rPr lang="es-ES" sz="2600" b="1" dirty="0" smtClean="0">
                <a:ln w="3175">
                  <a:solidFill>
                    <a:schemeClr val="tx1"/>
                  </a:solidFill>
                </a:ln>
                <a:solidFill>
                  <a:schemeClr val="bg1"/>
                </a:solidFill>
              </a:rPr>
              <a:t>personalizados:</a:t>
            </a:r>
          </a:p>
          <a:p>
            <a:pPr marL="914400" lvl="1" indent="-457200">
              <a:buFont typeface="+mj-lt"/>
              <a:buAutoNum type="arabicPeriod"/>
            </a:pPr>
            <a:r>
              <a:rPr lang="es-ES" sz="2200" b="1" dirty="0">
                <a:ln w="3175">
                  <a:solidFill>
                    <a:schemeClr val="tx1"/>
                  </a:solidFill>
                </a:ln>
                <a:solidFill>
                  <a:schemeClr val="bg1"/>
                </a:solidFill>
              </a:rPr>
              <a:t>Ejecutamos con Angular CLI en nuestra aplicación el comando:</a:t>
            </a:r>
          </a:p>
          <a:p>
            <a:pPr lvl="2"/>
            <a:r>
              <a:rPr lang="es-ES" sz="2200" b="1" dirty="0" err="1">
                <a:ln w="3175">
                  <a:solidFill>
                    <a:schemeClr val="tx1"/>
                  </a:solidFill>
                </a:ln>
                <a:solidFill>
                  <a:srgbClr val="FFC000"/>
                </a:solidFill>
              </a:rPr>
              <a:t>ng</a:t>
            </a:r>
            <a:r>
              <a:rPr lang="es-ES" sz="2200" b="1" dirty="0">
                <a:ln w="3175">
                  <a:solidFill>
                    <a:schemeClr val="tx1"/>
                  </a:solidFill>
                </a:ln>
                <a:solidFill>
                  <a:srgbClr val="FFC000"/>
                </a:solidFill>
              </a:rPr>
              <a:t> </a:t>
            </a:r>
            <a:r>
              <a:rPr lang="es-ES" sz="2200" b="1" dirty="0" err="1">
                <a:ln w="3175">
                  <a:solidFill>
                    <a:schemeClr val="tx1"/>
                  </a:solidFill>
                </a:ln>
                <a:solidFill>
                  <a:srgbClr val="FFC000"/>
                </a:solidFill>
              </a:rPr>
              <a:t>generate</a:t>
            </a:r>
            <a:r>
              <a:rPr lang="es-ES" sz="2200" b="1" dirty="0">
                <a:ln w="3175">
                  <a:solidFill>
                    <a:schemeClr val="tx1"/>
                  </a:solidFill>
                </a:ln>
                <a:solidFill>
                  <a:srgbClr val="FFC000"/>
                </a:solidFill>
              </a:rPr>
              <a:t> </a:t>
            </a:r>
            <a:r>
              <a:rPr lang="es-ES" sz="2200" b="1" dirty="0" smtClean="0">
                <a:ln w="3175">
                  <a:solidFill>
                    <a:schemeClr val="tx1"/>
                  </a:solidFill>
                </a:ln>
                <a:solidFill>
                  <a:srgbClr val="FFC000"/>
                </a:solidFill>
              </a:rPr>
              <a:t>module </a:t>
            </a:r>
            <a:r>
              <a:rPr lang="es-ES" sz="2200" b="1" dirty="0" err="1" smtClean="0">
                <a:ln w="3175">
                  <a:solidFill>
                    <a:schemeClr val="tx1"/>
                  </a:solidFill>
                </a:ln>
                <a:solidFill>
                  <a:srgbClr val="FFC000"/>
                </a:solidFill>
              </a:rPr>
              <a:t>nombreModulo</a:t>
            </a:r>
            <a:endParaRPr lang="es-ES" sz="2200" b="1" dirty="0">
              <a:ln w="3175">
                <a:solidFill>
                  <a:schemeClr val="tx1"/>
                </a:solidFill>
              </a:ln>
              <a:solidFill>
                <a:srgbClr val="FFC000"/>
              </a:solidFill>
            </a:endParaRPr>
          </a:p>
          <a:p>
            <a:pPr marL="914400" lvl="1" indent="-457200">
              <a:buFont typeface="+mj-lt"/>
              <a:buAutoNum type="arabicPeriod"/>
            </a:pPr>
            <a:r>
              <a:rPr lang="es-ES" sz="2200" b="1" dirty="0" smtClean="0">
                <a:ln w="3175">
                  <a:solidFill>
                    <a:schemeClr val="tx1"/>
                  </a:solidFill>
                </a:ln>
                <a:solidFill>
                  <a:schemeClr val="bg1"/>
                </a:solidFill>
              </a:rPr>
              <a:t>Todos los pipes que creemos tendremos que declararlos y exportarlos desde este módulo.</a:t>
            </a:r>
            <a:endParaRPr lang="es-ES" sz="2200" b="1" dirty="0">
              <a:ln w="3175">
                <a:solidFill>
                  <a:schemeClr val="tx1"/>
                </a:solidFill>
              </a:ln>
              <a:solidFill>
                <a:srgbClr val="FFC000"/>
              </a:solidFill>
            </a:endParaRPr>
          </a:p>
          <a:p>
            <a:pPr marL="914400" lvl="1" indent="-457200">
              <a:buFont typeface="+mj-lt"/>
              <a:buAutoNum type="arabicPeriod"/>
            </a:pPr>
            <a:r>
              <a:rPr lang="es-ES" sz="2200" b="1" dirty="0">
                <a:ln w="3175">
                  <a:solidFill>
                    <a:schemeClr val="tx1"/>
                  </a:solidFill>
                </a:ln>
                <a:solidFill>
                  <a:srgbClr val="FF0000"/>
                </a:solidFill>
              </a:rPr>
              <a:t>¡Es importante que </a:t>
            </a:r>
            <a:r>
              <a:rPr lang="es-ES" sz="2200" b="1" dirty="0" smtClean="0">
                <a:ln w="3175">
                  <a:solidFill>
                    <a:schemeClr val="tx1"/>
                  </a:solidFill>
                </a:ln>
                <a:solidFill>
                  <a:srgbClr val="FF0000"/>
                </a:solidFill>
              </a:rPr>
              <a:t>el nuevo módulo esté importado en nuestro módulo principal!</a:t>
            </a:r>
            <a:endParaRPr lang="es-ES" sz="2200" b="1" dirty="0">
              <a:ln w="3175">
                <a:solidFill>
                  <a:schemeClr val="tx1"/>
                </a:solidFill>
              </a:ln>
              <a:solidFill>
                <a:srgbClr val="FF0000"/>
              </a:solidFill>
            </a:endParaRPr>
          </a:p>
        </p:txBody>
      </p:sp>
    </p:spTree>
    <p:extLst>
      <p:ext uri="{BB962C8B-B14F-4D97-AF65-F5344CB8AC3E}">
        <p14:creationId xmlns:p14="http://schemas.microsoft.com/office/powerpoint/2010/main" val="146821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¿Por qué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lnSpcReduction="10000"/>
          </a:bodyPr>
          <a:lstStyle/>
          <a:p>
            <a:pPr marL="514350" indent="-514350">
              <a:buFont typeface="+mj-lt"/>
              <a:buAutoNum type="arabicPeriod"/>
            </a:pPr>
            <a:r>
              <a:rPr lang="es-ES" b="1" dirty="0" smtClean="0">
                <a:ln w="3175">
                  <a:solidFill>
                    <a:schemeClr val="tx1"/>
                  </a:solidFill>
                </a:ln>
                <a:solidFill>
                  <a:schemeClr val="bg1"/>
                </a:solidFill>
              </a:rPr>
              <a:t>No me hagas pensar:</a:t>
            </a:r>
          </a:p>
          <a:p>
            <a:pPr lvl="1"/>
            <a:r>
              <a:rPr lang="es-ES" b="1" dirty="0" smtClean="0">
                <a:ln w="3175">
                  <a:solidFill>
                    <a:schemeClr val="tx1"/>
                  </a:solidFill>
                </a:ln>
                <a:solidFill>
                  <a:schemeClr val="bg1"/>
                </a:solidFill>
              </a:rPr>
              <a:t>Más </a:t>
            </a:r>
            <a:r>
              <a:rPr lang="es-ES" b="1" dirty="0">
                <a:ln w="3175">
                  <a:solidFill>
                    <a:schemeClr val="tx1"/>
                  </a:solidFill>
                </a:ln>
                <a:solidFill>
                  <a:schemeClr val="bg1"/>
                </a:solidFill>
              </a:rPr>
              <a:t>funcionalidades de serie que una simple </a:t>
            </a:r>
            <a:r>
              <a:rPr lang="es-ES" b="1" dirty="0" smtClean="0">
                <a:ln w="3175">
                  <a:solidFill>
                    <a:schemeClr val="tx1"/>
                  </a:solidFill>
                </a:ln>
                <a:solidFill>
                  <a:schemeClr val="bg1"/>
                </a:solidFill>
              </a:rPr>
              <a:t>biblioteca.</a:t>
            </a:r>
          </a:p>
          <a:p>
            <a:pPr lvl="1"/>
            <a:r>
              <a:rPr lang="es-ES" b="1" dirty="0" smtClean="0">
                <a:ln w="3175">
                  <a:solidFill>
                    <a:schemeClr val="tx1"/>
                  </a:solidFill>
                </a:ln>
                <a:solidFill>
                  <a:schemeClr val="bg1"/>
                </a:solidFill>
              </a:rPr>
              <a:t>Desde </a:t>
            </a:r>
            <a:r>
              <a:rPr lang="es-ES" b="1" dirty="0">
                <a:ln w="3175">
                  <a:solidFill>
                    <a:schemeClr val="tx1"/>
                  </a:solidFill>
                </a:ln>
                <a:solidFill>
                  <a:schemeClr val="bg1"/>
                </a:solidFill>
              </a:rPr>
              <a:t>el primer </a:t>
            </a:r>
            <a:r>
              <a:rPr lang="es-ES" b="1" dirty="0" smtClean="0">
                <a:ln w="3175">
                  <a:solidFill>
                    <a:schemeClr val="tx1"/>
                  </a:solidFill>
                </a:ln>
                <a:solidFill>
                  <a:schemeClr val="bg1"/>
                </a:solidFill>
              </a:rPr>
              <a:t>momento sabemos </a:t>
            </a:r>
            <a:r>
              <a:rPr lang="es-ES" b="1" dirty="0">
                <a:ln w="3175">
                  <a:solidFill>
                    <a:schemeClr val="tx1"/>
                  </a:solidFill>
                </a:ln>
                <a:solidFill>
                  <a:schemeClr val="bg1"/>
                </a:solidFill>
              </a:rPr>
              <a:t>cómo organizar el código, </a:t>
            </a:r>
            <a:r>
              <a:rPr lang="es-ES" b="1" dirty="0" smtClean="0">
                <a:ln w="3175">
                  <a:solidFill>
                    <a:schemeClr val="tx1"/>
                  </a:solidFill>
                </a:ln>
                <a:solidFill>
                  <a:schemeClr val="bg1"/>
                </a:solidFill>
              </a:rPr>
              <a:t>realizar </a:t>
            </a:r>
            <a:r>
              <a:rPr lang="es-ES" b="1" dirty="0">
                <a:ln w="3175">
                  <a:solidFill>
                    <a:schemeClr val="tx1"/>
                  </a:solidFill>
                </a:ln>
                <a:solidFill>
                  <a:schemeClr val="bg1"/>
                </a:solidFill>
              </a:rPr>
              <a:t>las diferentes tareas que </a:t>
            </a:r>
            <a:r>
              <a:rPr lang="es-ES" b="1" dirty="0" smtClean="0">
                <a:ln w="3175">
                  <a:solidFill>
                    <a:schemeClr val="tx1"/>
                  </a:solidFill>
                </a:ln>
                <a:solidFill>
                  <a:schemeClr val="bg1"/>
                </a:solidFill>
              </a:rPr>
              <a:t>necesitamos </a:t>
            </a:r>
            <a:r>
              <a:rPr lang="es-ES" b="1" dirty="0">
                <a:ln w="3175">
                  <a:solidFill>
                    <a:schemeClr val="tx1"/>
                  </a:solidFill>
                </a:ln>
                <a:solidFill>
                  <a:schemeClr val="bg1"/>
                </a:solidFill>
              </a:rPr>
              <a:t>y la arquitectura de la aplicación</a:t>
            </a:r>
            <a:r>
              <a:rPr lang="es-ES" b="1" dirty="0" smtClean="0">
                <a:ln w="3175">
                  <a:solidFill>
                    <a:schemeClr val="tx1"/>
                  </a:solidFill>
                </a:ln>
                <a:solidFill>
                  <a:schemeClr val="bg1"/>
                </a:solidFill>
              </a:rPr>
              <a:t>.</a:t>
            </a:r>
          </a:p>
          <a:p>
            <a:pPr marL="514350" indent="-514350">
              <a:buFont typeface="+mj-lt"/>
              <a:buAutoNum type="arabicPeriod"/>
            </a:pPr>
            <a:r>
              <a:rPr lang="es-ES" b="1" dirty="0" err="1" smtClean="0">
                <a:ln w="3175">
                  <a:solidFill>
                    <a:schemeClr val="tx1"/>
                  </a:solidFill>
                </a:ln>
                <a:solidFill>
                  <a:schemeClr val="bg1"/>
                </a:solidFill>
              </a:rPr>
              <a:t>TypeScript</a:t>
            </a:r>
            <a:r>
              <a:rPr lang="es-ES" b="1" dirty="0" smtClean="0">
                <a:ln w="3175">
                  <a:solidFill>
                    <a:schemeClr val="tx1"/>
                  </a:solidFill>
                </a:ln>
                <a:solidFill>
                  <a:schemeClr val="bg1"/>
                </a:solidFill>
              </a:rPr>
              <a:t> frente a JavaScript:</a:t>
            </a:r>
          </a:p>
          <a:p>
            <a:pPr lvl="1"/>
            <a:r>
              <a:rPr lang="es-ES" b="1" dirty="0">
                <a:ln w="3175">
                  <a:solidFill>
                    <a:schemeClr val="tx1"/>
                  </a:solidFill>
                </a:ln>
                <a:solidFill>
                  <a:schemeClr val="bg1"/>
                </a:solidFill>
              </a:rPr>
              <a:t>Consistencia en la </a:t>
            </a:r>
            <a:r>
              <a:rPr lang="es-ES" b="1" dirty="0" smtClean="0">
                <a:ln w="3175">
                  <a:solidFill>
                    <a:schemeClr val="tx1"/>
                  </a:solidFill>
                </a:ln>
                <a:solidFill>
                  <a:schemeClr val="bg1"/>
                </a:solidFill>
              </a:rPr>
              <a:t>documentación.</a:t>
            </a:r>
          </a:p>
          <a:p>
            <a:pPr lvl="1"/>
            <a:r>
              <a:rPr lang="es-ES" b="1" dirty="0" smtClean="0">
                <a:ln w="3175">
                  <a:solidFill>
                    <a:schemeClr val="tx1"/>
                  </a:solidFill>
                </a:ln>
                <a:solidFill>
                  <a:schemeClr val="bg1"/>
                </a:solidFill>
              </a:rPr>
              <a:t>Mejor y más fácil mantenimiento de las aplicaciones.</a:t>
            </a:r>
          </a:p>
          <a:p>
            <a:pPr marL="514350" indent="-514350">
              <a:buFont typeface="+mj-lt"/>
              <a:buAutoNum type="arabicPeriod"/>
            </a:pPr>
            <a:r>
              <a:rPr lang="es-ES" b="1" dirty="0" smtClean="0">
                <a:ln w="3175">
                  <a:solidFill>
                    <a:schemeClr val="tx1"/>
                  </a:solidFill>
                </a:ln>
                <a:solidFill>
                  <a:schemeClr val="bg1"/>
                </a:solidFill>
              </a:rPr>
              <a:t>Componentes web:</a:t>
            </a:r>
          </a:p>
          <a:p>
            <a:pPr lvl="1"/>
            <a:r>
              <a:rPr lang="es-ES" b="1" dirty="0" smtClean="0">
                <a:ln w="3175">
                  <a:solidFill>
                    <a:schemeClr val="tx1"/>
                  </a:solidFill>
                </a:ln>
                <a:solidFill>
                  <a:schemeClr val="bg1"/>
                </a:solidFill>
              </a:rPr>
              <a:t>Conjunto de </a:t>
            </a:r>
            <a:r>
              <a:rPr lang="es-ES" b="1" dirty="0" err="1" smtClean="0">
                <a:ln w="3175">
                  <a:solidFill>
                    <a:schemeClr val="tx1"/>
                  </a:solidFill>
                </a:ln>
                <a:solidFill>
                  <a:schemeClr val="bg1"/>
                </a:solidFill>
              </a:rPr>
              <a:t>APIs</a:t>
            </a:r>
            <a:r>
              <a:rPr lang="es-ES" b="1" dirty="0" smtClean="0">
                <a:ln w="3175">
                  <a:solidFill>
                    <a:schemeClr val="tx1"/>
                  </a:solidFill>
                </a:ln>
                <a:solidFill>
                  <a:schemeClr val="bg1"/>
                </a:solidFill>
              </a:rPr>
              <a:t> para crear etiquetas HTML personalizadas, reutilizables y </a:t>
            </a:r>
            <a:r>
              <a:rPr lang="es-ES" b="1" dirty="0" err="1" smtClean="0">
                <a:ln w="3175">
                  <a:solidFill>
                    <a:schemeClr val="tx1"/>
                  </a:solidFill>
                </a:ln>
                <a:solidFill>
                  <a:schemeClr val="bg1"/>
                </a:solidFill>
              </a:rPr>
              <a:t>autocontenidas</a:t>
            </a:r>
            <a:r>
              <a:rPr lang="es-ES" b="1" dirty="0" smtClean="0">
                <a:ln w="3175">
                  <a:solidFill>
                    <a:schemeClr val="tx1"/>
                  </a:solidFill>
                </a:ln>
                <a:solidFill>
                  <a:schemeClr val="bg1"/>
                </a:solidFill>
              </a:rPr>
              <a:t>.</a:t>
            </a:r>
            <a:endParaRPr lang="es-ES" b="1" dirty="0">
              <a:ln w="3175">
                <a:solidFill>
                  <a:schemeClr val="tx1"/>
                </a:solidFill>
              </a:ln>
              <a:solidFill>
                <a:schemeClr val="bg1"/>
              </a:solidFill>
            </a:endParaRPr>
          </a:p>
          <a:p>
            <a:pPr lvl="1"/>
            <a:r>
              <a:rPr lang="es-ES" b="1" dirty="0" smtClean="0">
                <a:ln w="3175">
                  <a:solidFill>
                    <a:schemeClr val="tx1"/>
                  </a:solidFill>
                </a:ln>
                <a:solidFill>
                  <a:schemeClr val="bg1"/>
                </a:solidFill>
              </a:rPr>
              <a:t>¡Tu trabajo es reutilizable en distintas aplicaciones!</a:t>
            </a:r>
            <a:endParaRPr lang="es-ES" b="1" dirty="0">
              <a:ln w="3175">
                <a:solidFill>
                  <a:schemeClr val="tx1"/>
                </a:solidFill>
              </a:ln>
              <a:solidFill>
                <a:schemeClr val="bg1"/>
              </a:solidFill>
            </a:endParaRPr>
          </a:p>
        </p:txBody>
      </p:sp>
    </p:spTree>
    <p:extLst>
      <p:ext uri="{BB962C8B-B14F-4D97-AF65-F5344CB8AC3E}">
        <p14:creationId xmlns:p14="http://schemas.microsoft.com/office/powerpoint/2010/main" val="14675566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Construyendo un </a:t>
            </a:r>
            <a:r>
              <a:rPr lang="es-ES" b="1" dirty="0">
                <a:ln w="3175">
                  <a:solidFill>
                    <a:schemeClr val="tx1"/>
                  </a:solidFill>
                </a:ln>
                <a:solidFill>
                  <a:schemeClr val="bg1"/>
                </a:solidFill>
              </a:rPr>
              <a:t>P</a:t>
            </a:r>
            <a:r>
              <a:rPr lang="es-ES" b="1" dirty="0" smtClean="0">
                <a:ln w="3175">
                  <a:solidFill>
                    <a:schemeClr val="tx1"/>
                  </a:solidFill>
                </a:ln>
                <a:solidFill>
                  <a:schemeClr val="bg1"/>
                </a:solidFill>
              </a:rPr>
              <a:t>ipe personalizado</a:t>
            </a:r>
            <a:endParaRPr lang="es-ES" dirty="0"/>
          </a:p>
        </p:txBody>
      </p:sp>
      <p:sp>
        <p:nvSpPr>
          <p:cNvPr id="3" name="Marcador de contenido 2"/>
          <p:cNvSpPr>
            <a:spLocks noGrp="1"/>
          </p:cNvSpPr>
          <p:nvPr>
            <p:ph idx="1"/>
          </p:nvPr>
        </p:nvSpPr>
        <p:spPr>
          <a:xfrm>
            <a:off x="722611" y="1587064"/>
            <a:ext cx="10631189" cy="1015460"/>
          </a:xfrm>
        </p:spPr>
        <p:txBody>
          <a:bodyPr>
            <a:normAutofit/>
          </a:bodyPr>
          <a:lstStyle/>
          <a:p>
            <a:pPr marL="457200" indent="-457200">
              <a:buFont typeface="+mj-lt"/>
              <a:buAutoNum type="arabicPeriod"/>
            </a:pPr>
            <a:r>
              <a:rPr lang="es-ES" sz="2600" b="1" dirty="0">
                <a:ln w="3175">
                  <a:solidFill>
                    <a:schemeClr val="tx1"/>
                  </a:solidFill>
                </a:ln>
                <a:solidFill>
                  <a:schemeClr val="bg1"/>
                </a:solidFill>
              </a:rPr>
              <a:t>Ejecutamos con Angular CLI en nuestra aplicación el comando:</a:t>
            </a:r>
          </a:p>
          <a:p>
            <a:pPr marL="457200" lvl="1" indent="0" algn="ctr">
              <a:buNone/>
            </a:pPr>
            <a:r>
              <a:rPr lang="es-ES" sz="2600" b="1" dirty="0" err="1">
                <a:ln w="3175">
                  <a:solidFill>
                    <a:schemeClr val="tx1"/>
                  </a:solidFill>
                </a:ln>
                <a:solidFill>
                  <a:srgbClr val="FFC000"/>
                </a:solidFill>
              </a:rPr>
              <a:t>ng</a:t>
            </a:r>
            <a:r>
              <a:rPr lang="es-ES" sz="2600" b="1" dirty="0">
                <a:ln w="3175">
                  <a:solidFill>
                    <a:schemeClr val="tx1"/>
                  </a:solidFill>
                </a:ln>
                <a:solidFill>
                  <a:srgbClr val="FFC000"/>
                </a:solidFill>
              </a:rPr>
              <a:t> </a:t>
            </a:r>
            <a:r>
              <a:rPr lang="es-ES" sz="2600" b="1" dirty="0" err="1">
                <a:ln w="3175">
                  <a:solidFill>
                    <a:schemeClr val="tx1"/>
                  </a:solidFill>
                </a:ln>
                <a:solidFill>
                  <a:srgbClr val="FFC000"/>
                </a:solidFill>
              </a:rPr>
              <a:t>generate</a:t>
            </a:r>
            <a:r>
              <a:rPr lang="es-ES" sz="2600" b="1" dirty="0">
                <a:ln w="3175">
                  <a:solidFill>
                    <a:schemeClr val="tx1"/>
                  </a:solidFill>
                </a:ln>
                <a:solidFill>
                  <a:srgbClr val="FFC000"/>
                </a:solidFill>
              </a:rPr>
              <a:t> </a:t>
            </a:r>
            <a:r>
              <a:rPr lang="es-ES" sz="2600" b="1" dirty="0" smtClean="0">
                <a:ln w="3175">
                  <a:solidFill>
                    <a:schemeClr val="tx1"/>
                  </a:solidFill>
                </a:ln>
                <a:solidFill>
                  <a:srgbClr val="FFC000"/>
                </a:solidFill>
              </a:rPr>
              <a:t>pipe </a:t>
            </a:r>
            <a:r>
              <a:rPr lang="es-ES" sz="2600" b="1" dirty="0" err="1" smtClean="0">
                <a:ln w="3175">
                  <a:solidFill>
                    <a:schemeClr val="tx1"/>
                  </a:solidFill>
                </a:ln>
                <a:solidFill>
                  <a:srgbClr val="FFC000"/>
                </a:solidFill>
              </a:rPr>
              <a:t>nombrePipe</a:t>
            </a:r>
            <a:endParaRPr lang="es-ES" sz="2600" b="1" dirty="0">
              <a:ln w="3175">
                <a:solidFill>
                  <a:schemeClr val="tx1"/>
                </a:solidFill>
              </a:ln>
              <a:solidFill>
                <a:schemeClr val="bg1"/>
              </a:solidFill>
            </a:endParaRPr>
          </a:p>
          <a:p>
            <a:pPr marL="0" indent="0">
              <a:buNone/>
            </a:pPr>
            <a:endParaRPr lang="es-ES" sz="26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4952058" y="3235727"/>
            <a:ext cx="6401742" cy="2595301"/>
          </a:xfrm>
          <a:prstGeom prst="rect">
            <a:avLst/>
          </a:prstGeom>
        </p:spPr>
      </p:pic>
      <p:sp>
        <p:nvSpPr>
          <p:cNvPr id="6" name="Marcador de contenido 2"/>
          <p:cNvSpPr txBox="1">
            <a:spLocks/>
          </p:cNvSpPr>
          <p:nvPr/>
        </p:nvSpPr>
        <p:spPr>
          <a:xfrm>
            <a:off x="722611" y="2602524"/>
            <a:ext cx="4000115" cy="3861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s-ES" sz="2600" b="1" dirty="0" smtClean="0">
                <a:ln w="3175">
                  <a:solidFill>
                    <a:schemeClr val="tx1"/>
                  </a:solidFill>
                </a:ln>
                <a:solidFill>
                  <a:schemeClr val="bg1"/>
                </a:solidFill>
              </a:rPr>
              <a:t>Esto creará un nuevo pipe, ¡pero si lo usamos tan cual la variable será </a:t>
            </a:r>
            <a:r>
              <a:rPr lang="es-ES" sz="2600" b="1" dirty="0" err="1" smtClean="0">
                <a:ln w="3175">
                  <a:solidFill>
                    <a:schemeClr val="tx1"/>
                  </a:solidFill>
                </a:ln>
                <a:solidFill>
                  <a:schemeClr val="bg1"/>
                </a:solidFill>
              </a:rPr>
              <a:t>null</a:t>
            </a:r>
            <a:r>
              <a:rPr lang="es-ES" sz="2600" b="1" dirty="0" smtClean="0">
                <a:ln w="3175">
                  <a:solidFill>
                    <a:schemeClr val="tx1"/>
                  </a:solidFill>
                </a:ln>
                <a:solidFill>
                  <a:schemeClr val="bg1"/>
                </a:solidFill>
              </a:rPr>
              <a:t>!</a:t>
            </a:r>
          </a:p>
          <a:p>
            <a:pPr marL="514350" indent="-514350">
              <a:buFont typeface="+mj-lt"/>
              <a:buAutoNum type="arabicPeriod" startAt="2"/>
            </a:pPr>
            <a:r>
              <a:rPr lang="es-ES" sz="2600" b="1" dirty="0" smtClean="0">
                <a:ln w="3175">
                  <a:solidFill>
                    <a:schemeClr val="tx1"/>
                  </a:solidFill>
                </a:ln>
                <a:solidFill>
                  <a:schemeClr val="bg1"/>
                </a:solidFill>
              </a:rPr>
              <a:t>Una pipe necesita un valor a modificar, y acepta otros parámetros opcionales para </a:t>
            </a:r>
            <a:r>
              <a:rPr lang="es-ES" sz="2600" b="1" dirty="0">
                <a:ln w="3175">
                  <a:solidFill>
                    <a:schemeClr val="tx1"/>
                  </a:solidFill>
                </a:ln>
                <a:solidFill>
                  <a:schemeClr val="bg1"/>
                </a:solidFill>
              </a:rPr>
              <a:t>transformar dicho valor.</a:t>
            </a:r>
            <a:endParaRPr lang="es-ES" sz="2600" b="1" dirty="0" smtClean="0">
              <a:ln w="3175">
                <a:solidFill>
                  <a:schemeClr val="tx1"/>
                </a:solidFill>
              </a:ln>
              <a:solidFill>
                <a:schemeClr val="bg1"/>
              </a:solidFill>
            </a:endParaRPr>
          </a:p>
          <a:p>
            <a:pPr marL="0" indent="0">
              <a:buFont typeface="Arial" panose="020B0604020202020204" pitchFamily="34" charset="0"/>
              <a:buNone/>
            </a:pPr>
            <a:endParaRPr lang="es-ES" sz="2600" b="1" dirty="0">
              <a:ln w="3175">
                <a:solidFill>
                  <a:schemeClr val="tx1"/>
                </a:solidFill>
              </a:ln>
              <a:solidFill>
                <a:schemeClr val="bg1"/>
              </a:solidFill>
            </a:endParaRPr>
          </a:p>
        </p:txBody>
      </p:sp>
    </p:spTree>
    <p:extLst>
      <p:ext uri="{BB962C8B-B14F-4D97-AF65-F5344CB8AC3E}">
        <p14:creationId xmlns:p14="http://schemas.microsoft.com/office/powerpoint/2010/main" val="2008135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Servicios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Autofit/>
          </a:bodyPr>
          <a:lstStyle/>
          <a:p>
            <a:pPr>
              <a:lnSpc>
                <a:spcPct val="110000"/>
              </a:lnSpc>
            </a:pPr>
            <a:r>
              <a:rPr lang="es-ES" sz="2600" b="1" dirty="0" smtClean="0">
                <a:ln w="3175">
                  <a:solidFill>
                    <a:schemeClr val="tx1"/>
                  </a:solidFill>
                </a:ln>
                <a:solidFill>
                  <a:schemeClr val="bg1"/>
                </a:solidFill>
              </a:rPr>
              <a:t>Un servicio es una instancia </a:t>
            </a:r>
            <a:r>
              <a:rPr lang="es-ES" sz="2600" b="1" dirty="0" err="1" smtClean="0">
                <a:ln w="3175">
                  <a:solidFill>
                    <a:schemeClr val="tx1"/>
                  </a:solidFill>
                </a:ln>
                <a:solidFill>
                  <a:schemeClr val="bg1"/>
                </a:solidFill>
              </a:rPr>
              <a:t>singleton</a:t>
            </a:r>
            <a:r>
              <a:rPr lang="es-ES" sz="2600" b="1" dirty="0" smtClean="0">
                <a:ln w="3175">
                  <a:solidFill>
                    <a:schemeClr val="tx1"/>
                  </a:solidFill>
                </a:ln>
                <a:solidFill>
                  <a:schemeClr val="bg1"/>
                </a:solidFill>
              </a:rPr>
              <a:t> con lógica reutilizable en toda nuestra aplicación.</a:t>
            </a:r>
            <a:endParaRPr lang="es-ES" sz="2600" b="1" dirty="0" smtClean="0">
              <a:ln w="3175">
                <a:solidFill>
                  <a:schemeClr val="tx1"/>
                </a:solidFill>
              </a:ln>
              <a:solidFill>
                <a:srgbClr val="FFC000"/>
              </a:solidFill>
            </a:endParaRPr>
          </a:p>
          <a:p>
            <a:pPr>
              <a:lnSpc>
                <a:spcPct val="110000"/>
              </a:lnSpc>
            </a:pPr>
            <a:r>
              <a:rPr lang="es-ES" sz="2600" b="1" dirty="0" smtClean="0">
                <a:ln w="3175">
                  <a:solidFill>
                    <a:schemeClr val="tx1"/>
                  </a:solidFill>
                </a:ln>
                <a:solidFill>
                  <a:schemeClr val="bg1"/>
                </a:solidFill>
              </a:rPr>
              <a:t>Un componente define la lógica necesaria para las operaciones en nuestra vista. Un servicio ofrece la lógica necesaria para operaciones reutilizables por distintos componentes:</a:t>
            </a:r>
          </a:p>
          <a:p>
            <a:pPr marL="914400" lvl="1" indent="-457200">
              <a:buFont typeface="+mj-lt"/>
              <a:buAutoNum type="arabicPeriod"/>
            </a:pPr>
            <a:r>
              <a:rPr lang="es-ES" sz="2200" b="1" dirty="0" smtClean="0">
                <a:ln w="3175">
                  <a:solidFill>
                    <a:schemeClr val="tx1"/>
                  </a:solidFill>
                </a:ln>
                <a:solidFill>
                  <a:schemeClr val="bg1"/>
                </a:solidFill>
              </a:rPr>
              <a:t>Peticiones HTTP.</a:t>
            </a:r>
            <a:endParaRPr lang="es-ES" sz="2200" b="1" dirty="0">
              <a:ln w="3175">
                <a:solidFill>
                  <a:schemeClr val="tx1"/>
                </a:solidFill>
              </a:ln>
              <a:solidFill>
                <a:srgbClr val="FFC000"/>
              </a:solidFill>
            </a:endParaRPr>
          </a:p>
          <a:p>
            <a:pPr marL="914400" lvl="1" indent="-457200">
              <a:buFont typeface="+mj-lt"/>
              <a:buAutoNum type="arabicPeriod"/>
            </a:pPr>
            <a:r>
              <a:rPr lang="es-ES" sz="2200" b="1" dirty="0" smtClean="0">
                <a:ln w="3175">
                  <a:solidFill>
                    <a:schemeClr val="tx1"/>
                  </a:solidFill>
                </a:ln>
                <a:solidFill>
                  <a:schemeClr val="bg1"/>
                </a:solidFill>
              </a:rPr>
              <a:t>Almacenamiento de datos a compartir por distintos componentes.</a:t>
            </a:r>
          </a:p>
          <a:p>
            <a:pPr marL="914400" lvl="1" indent="-457200">
              <a:buFont typeface="+mj-lt"/>
              <a:buAutoNum type="arabicPeriod"/>
            </a:pPr>
            <a:r>
              <a:rPr lang="es-ES" sz="2200" b="1" dirty="0" smtClean="0">
                <a:ln w="3175">
                  <a:solidFill>
                    <a:schemeClr val="tx1"/>
                  </a:solidFill>
                </a:ln>
                <a:solidFill>
                  <a:schemeClr val="bg1"/>
                </a:solidFill>
              </a:rPr>
              <a:t>Operaciones con datos reutilizables</a:t>
            </a:r>
          </a:p>
          <a:p>
            <a:r>
              <a:rPr lang="es-ES" sz="2600" b="1" dirty="0">
                <a:ln w="3175">
                  <a:solidFill>
                    <a:schemeClr val="tx1"/>
                  </a:solidFill>
                </a:ln>
                <a:solidFill>
                  <a:schemeClr val="bg1"/>
                </a:solidFill>
              </a:rPr>
              <a:t>Ejecutamos con Angular CLI en nuestra aplicación el comando:</a:t>
            </a:r>
          </a:p>
          <a:p>
            <a:pPr marL="457200" lvl="1" indent="0" algn="ctr">
              <a:buNone/>
            </a:pPr>
            <a:r>
              <a:rPr lang="es-ES" sz="2600" b="1" dirty="0" err="1">
                <a:ln w="3175">
                  <a:solidFill>
                    <a:schemeClr val="tx1"/>
                  </a:solidFill>
                </a:ln>
                <a:solidFill>
                  <a:srgbClr val="FFC000"/>
                </a:solidFill>
              </a:rPr>
              <a:t>ng</a:t>
            </a:r>
            <a:r>
              <a:rPr lang="es-ES" sz="2600" b="1" dirty="0">
                <a:ln w="3175">
                  <a:solidFill>
                    <a:schemeClr val="tx1"/>
                  </a:solidFill>
                </a:ln>
                <a:solidFill>
                  <a:srgbClr val="FFC000"/>
                </a:solidFill>
              </a:rPr>
              <a:t> </a:t>
            </a:r>
            <a:r>
              <a:rPr lang="es-ES" sz="2600" b="1" dirty="0" err="1">
                <a:ln w="3175">
                  <a:solidFill>
                    <a:schemeClr val="tx1"/>
                  </a:solidFill>
                </a:ln>
                <a:solidFill>
                  <a:srgbClr val="FFC000"/>
                </a:solidFill>
              </a:rPr>
              <a:t>generate</a:t>
            </a:r>
            <a:r>
              <a:rPr lang="es-ES" sz="2600" b="1" dirty="0">
                <a:ln w="3175">
                  <a:solidFill>
                    <a:schemeClr val="tx1"/>
                  </a:solidFill>
                </a:ln>
                <a:solidFill>
                  <a:srgbClr val="FFC000"/>
                </a:solidFill>
              </a:rPr>
              <a:t> </a:t>
            </a:r>
            <a:r>
              <a:rPr lang="es-ES" sz="2600" b="1" dirty="0" err="1" smtClean="0">
                <a:ln w="3175">
                  <a:solidFill>
                    <a:schemeClr val="tx1"/>
                  </a:solidFill>
                </a:ln>
                <a:solidFill>
                  <a:srgbClr val="FFC000"/>
                </a:solidFill>
              </a:rPr>
              <a:t>service</a:t>
            </a:r>
            <a:r>
              <a:rPr lang="es-ES" sz="2600" b="1" dirty="0" smtClean="0">
                <a:ln w="3175">
                  <a:solidFill>
                    <a:schemeClr val="tx1"/>
                  </a:solidFill>
                </a:ln>
                <a:solidFill>
                  <a:srgbClr val="FFC000"/>
                </a:solidFill>
              </a:rPr>
              <a:t> </a:t>
            </a:r>
            <a:r>
              <a:rPr lang="es-ES" sz="2600" b="1" dirty="0" err="1" smtClean="0">
                <a:ln w="3175">
                  <a:solidFill>
                    <a:schemeClr val="tx1"/>
                  </a:solidFill>
                </a:ln>
                <a:solidFill>
                  <a:srgbClr val="FFC000"/>
                </a:solidFill>
              </a:rPr>
              <a:t>nombreService</a:t>
            </a:r>
            <a:endParaRPr lang="es-ES" sz="2600" b="1" dirty="0">
              <a:ln w="3175">
                <a:solidFill>
                  <a:schemeClr val="tx1"/>
                </a:solidFill>
              </a:ln>
              <a:solidFill>
                <a:schemeClr val="bg1"/>
              </a:solidFill>
            </a:endParaRPr>
          </a:p>
          <a:p>
            <a:pPr lvl="1"/>
            <a:endParaRPr lang="es-ES" sz="2200" b="1" dirty="0">
              <a:ln w="3175">
                <a:solidFill>
                  <a:schemeClr val="tx1"/>
                </a:solidFill>
              </a:ln>
              <a:solidFill>
                <a:srgbClr val="FFC000"/>
              </a:solidFill>
            </a:endParaRPr>
          </a:p>
        </p:txBody>
      </p:sp>
    </p:spTree>
    <p:extLst>
      <p:ext uri="{BB962C8B-B14F-4D97-AF65-F5344CB8AC3E}">
        <p14:creationId xmlns:p14="http://schemas.microsoft.com/office/powerpoint/2010/main" val="12583413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Environments</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Autofit/>
          </a:bodyPr>
          <a:lstStyle/>
          <a:p>
            <a:pPr>
              <a:lnSpc>
                <a:spcPct val="110000"/>
              </a:lnSpc>
            </a:pPr>
            <a:r>
              <a:rPr lang="es-ES" sz="2600" b="1" dirty="0" smtClean="0">
                <a:ln w="3175">
                  <a:solidFill>
                    <a:schemeClr val="tx1"/>
                  </a:solidFill>
                </a:ln>
                <a:solidFill>
                  <a:schemeClr val="bg1"/>
                </a:solidFill>
              </a:rPr>
              <a:t>Angular nos da la posibilidad de establecer configuraciones distintas para distintos entornos, como ‘</a:t>
            </a:r>
            <a:r>
              <a:rPr lang="es-ES" sz="2600" b="1" dirty="0" err="1" smtClean="0">
                <a:ln w="3175">
                  <a:solidFill>
                    <a:schemeClr val="tx1"/>
                  </a:solidFill>
                </a:ln>
                <a:solidFill>
                  <a:schemeClr val="bg1"/>
                </a:solidFill>
              </a:rPr>
              <a:t>develop</a:t>
            </a:r>
            <a:r>
              <a:rPr lang="es-ES" sz="2600" b="1" dirty="0" smtClean="0">
                <a:ln w="3175">
                  <a:solidFill>
                    <a:schemeClr val="tx1"/>
                  </a:solidFill>
                </a:ln>
                <a:solidFill>
                  <a:schemeClr val="bg1"/>
                </a:solidFill>
              </a:rPr>
              <a:t>’ o ‘</a:t>
            </a:r>
            <a:r>
              <a:rPr lang="es-ES" sz="2600" b="1" dirty="0" err="1" smtClean="0">
                <a:ln w="3175">
                  <a:solidFill>
                    <a:schemeClr val="tx1"/>
                  </a:solidFill>
                </a:ln>
                <a:solidFill>
                  <a:schemeClr val="bg1"/>
                </a:solidFill>
              </a:rPr>
              <a:t>production</a:t>
            </a:r>
            <a:r>
              <a:rPr lang="es-ES" sz="2600" b="1" dirty="0" smtClean="0">
                <a:ln w="3175">
                  <a:solidFill>
                    <a:schemeClr val="tx1"/>
                  </a:solidFill>
                </a:ln>
                <a:solidFill>
                  <a:schemeClr val="bg1"/>
                </a:solidFill>
              </a:rPr>
              <a:t>’.</a:t>
            </a:r>
          </a:p>
          <a:p>
            <a:pPr marL="228600" lvl="1">
              <a:lnSpc>
                <a:spcPct val="110000"/>
              </a:lnSpc>
              <a:spcBef>
                <a:spcPts val="1000"/>
              </a:spcBef>
            </a:pPr>
            <a:r>
              <a:rPr lang="es-ES" sz="2600" b="1" dirty="0" smtClean="0">
                <a:ln w="3175">
                  <a:solidFill>
                    <a:schemeClr val="tx1"/>
                  </a:solidFill>
                </a:ln>
                <a:solidFill>
                  <a:schemeClr val="bg1"/>
                </a:solidFill>
              </a:rPr>
              <a:t>Por defecto estamos utilizando el perfil de desarrollo. </a:t>
            </a:r>
            <a:r>
              <a:rPr lang="es-ES" sz="2600" b="1" dirty="0">
                <a:ln w="3175">
                  <a:solidFill>
                    <a:schemeClr val="tx1"/>
                  </a:solidFill>
                </a:ln>
                <a:solidFill>
                  <a:schemeClr val="bg1"/>
                </a:solidFill>
              </a:rPr>
              <a:t>Podemos cambiar esto con el </a:t>
            </a:r>
            <a:r>
              <a:rPr lang="es-ES" sz="2600" b="1" dirty="0" err="1">
                <a:ln w="3175">
                  <a:solidFill>
                    <a:schemeClr val="tx1"/>
                  </a:solidFill>
                </a:ln>
                <a:solidFill>
                  <a:schemeClr val="bg1"/>
                </a:solidFill>
              </a:rPr>
              <a:t>flag</a:t>
            </a:r>
            <a:r>
              <a:rPr lang="es-ES" sz="2600" b="1" dirty="0">
                <a:ln w="3175">
                  <a:solidFill>
                    <a:schemeClr val="tx1"/>
                  </a:solidFill>
                </a:ln>
                <a:solidFill>
                  <a:schemeClr val="bg1"/>
                </a:solidFill>
              </a:rPr>
              <a:t> ‘- -</a:t>
            </a:r>
            <a:r>
              <a:rPr lang="es-ES" sz="2600" b="1" dirty="0" err="1">
                <a:ln w="3175">
                  <a:solidFill>
                    <a:schemeClr val="tx1"/>
                  </a:solidFill>
                </a:ln>
                <a:solidFill>
                  <a:schemeClr val="bg1"/>
                </a:solidFill>
              </a:rPr>
              <a:t>prod</a:t>
            </a:r>
            <a:r>
              <a:rPr lang="es-ES" sz="2600" b="1" dirty="0" smtClean="0">
                <a:ln w="3175">
                  <a:solidFill>
                    <a:schemeClr val="tx1"/>
                  </a:solidFill>
                </a:ln>
                <a:solidFill>
                  <a:schemeClr val="bg1"/>
                </a:solidFill>
              </a:rPr>
              <a:t>’.</a:t>
            </a:r>
            <a:endParaRPr lang="es-ES" sz="2600" b="1" dirty="0">
              <a:ln w="3175">
                <a:solidFill>
                  <a:schemeClr val="tx1"/>
                </a:solidFill>
              </a:ln>
              <a:solidFill>
                <a:schemeClr val="bg1"/>
              </a:solidFill>
            </a:endParaRPr>
          </a:p>
          <a:p>
            <a:pPr lvl="1">
              <a:lnSpc>
                <a:spcPct val="110000"/>
              </a:lnSpc>
            </a:pPr>
            <a:r>
              <a:rPr lang="es-ES" sz="2200" b="1" dirty="0" smtClean="0">
                <a:ln w="3175">
                  <a:solidFill>
                    <a:schemeClr val="tx1"/>
                  </a:solidFill>
                </a:ln>
                <a:solidFill>
                  <a:srgbClr val="FFC000"/>
                </a:solidFill>
              </a:rPr>
              <a:t>Ejemplos: </a:t>
            </a:r>
            <a:r>
              <a:rPr lang="es-ES" sz="2200" b="1" dirty="0" err="1" smtClean="0">
                <a:ln w="3175">
                  <a:solidFill>
                    <a:schemeClr val="tx1"/>
                  </a:solidFill>
                </a:ln>
                <a:solidFill>
                  <a:srgbClr val="FFC000"/>
                </a:solidFill>
              </a:rPr>
              <a:t>ng</a:t>
            </a:r>
            <a:r>
              <a:rPr lang="es-ES" sz="2200" b="1" dirty="0" smtClean="0">
                <a:ln w="3175">
                  <a:solidFill>
                    <a:schemeClr val="tx1"/>
                  </a:solidFill>
                </a:ln>
                <a:solidFill>
                  <a:srgbClr val="FFC000"/>
                </a:solidFill>
              </a:rPr>
              <a:t> </a:t>
            </a:r>
            <a:r>
              <a:rPr lang="es-ES" sz="2200" b="1" dirty="0" err="1" smtClean="0">
                <a:ln w="3175">
                  <a:solidFill>
                    <a:schemeClr val="tx1"/>
                  </a:solidFill>
                </a:ln>
                <a:solidFill>
                  <a:srgbClr val="FFC000"/>
                </a:solidFill>
              </a:rPr>
              <a:t>serve</a:t>
            </a:r>
            <a:r>
              <a:rPr lang="es-ES" sz="2200" b="1" dirty="0" smtClean="0">
                <a:ln w="3175">
                  <a:solidFill>
                    <a:schemeClr val="tx1"/>
                  </a:solidFill>
                </a:ln>
                <a:solidFill>
                  <a:srgbClr val="FFC000"/>
                </a:solidFill>
              </a:rPr>
              <a:t> -- </a:t>
            </a:r>
            <a:r>
              <a:rPr lang="es-ES" sz="2200" b="1" dirty="0" err="1" smtClean="0">
                <a:ln w="3175">
                  <a:solidFill>
                    <a:schemeClr val="tx1"/>
                  </a:solidFill>
                </a:ln>
                <a:solidFill>
                  <a:srgbClr val="FFC000"/>
                </a:solidFill>
              </a:rPr>
              <a:t>prod</a:t>
            </a:r>
            <a:r>
              <a:rPr lang="es-ES" sz="2200" b="1" dirty="0" smtClean="0">
                <a:ln w="3175">
                  <a:solidFill>
                    <a:schemeClr val="tx1"/>
                  </a:solidFill>
                </a:ln>
                <a:solidFill>
                  <a:srgbClr val="FFC000"/>
                </a:solidFill>
              </a:rPr>
              <a:t> / </a:t>
            </a:r>
            <a:r>
              <a:rPr lang="es-ES" sz="2200" b="1" dirty="0" err="1" smtClean="0">
                <a:ln w="3175">
                  <a:solidFill>
                    <a:schemeClr val="tx1"/>
                  </a:solidFill>
                </a:ln>
                <a:solidFill>
                  <a:srgbClr val="FFC000"/>
                </a:solidFill>
              </a:rPr>
              <a:t>ng</a:t>
            </a:r>
            <a:r>
              <a:rPr lang="es-ES" sz="2200" b="1" dirty="0" smtClean="0">
                <a:ln w="3175">
                  <a:solidFill>
                    <a:schemeClr val="tx1"/>
                  </a:solidFill>
                </a:ln>
                <a:solidFill>
                  <a:srgbClr val="FFC000"/>
                </a:solidFill>
              </a:rPr>
              <a:t> </a:t>
            </a:r>
            <a:r>
              <a:rPr lang="es-ES" sz="2200" b="1" dirty="0" err="1" smtClean="0">
                <a:ln w="3175">
                  <a:solidFill>
                    <a:schemeClr val="tx1"/>
                  </a:solidFill>
                </a:ln>
                <a:solidFill>
                  <a:srgbClr val="FFC000"/>
                </a:solidFill>
              </a:rPr>
              <a:t>build</a:t>
            </a:r>
            <a:r>
              <a:rPr lang="es-ES" sz="2200" b="1" dirty="0" smtClean="0">
                <a:ln w="3175">
                  <a:solidFill>
                    <a:schemeClr val="tx1"/>
                  </a:solidFill>
                </a:ln>
                <a:solidFill>
                  <a:srgbClr val="FFC000"/>
                </a:solidFill>
              </a:rPr>
              <a:t> -- </a:t>
            </a:r>
            <a:r>
              <a:rPr lang="es-ES" sz="2200" b="1" dirty="0" err="1" smtClean="0">
                <a:ln w="3175">
                  <a:solidFill>
                    <a:schemeClr val="tx1"/>
                  </a:solidFill>
                </a:ln>
                <a:solidFill>
                  <a:srgbClr val="FFC000"/>
                </a:solidFill>
              </a:rPr>
              <a:t>prod</a:t>
            </a:r>
            <a:endParaRPr lang="es-ES" sz="2200" b="1" dirty="0" smtClean="0">
              <a:ln w="3175">
                <a:solidFill>
                  <a:schemeClr val="tx1"/>
                </a:solidFill>
              </a:ln>
              <a:solidFill>
                <a:srgbClr val="FFC000"/>
              </a:solidFill>
            </a:endParaRPr>
          </a:p>
          <a:p>
            <a:r>
              <a:rPr lang="es-ES" sz="2600" b="1" dirty="0" smtClean="0">
                <a:ln w="3175">
                  <a:solidFill>
                    <a:schemeClr val="tx1"/>
                  </a:solidFill>
                </a:ln>
                <a:solidFill>
                  <a:schemeClr val="bg1"/>
                </a:solidFill>
              </a:rPr>
              <a:t>Archivos importantes:</a:t>
            </a:r>
          </a:p>
          <a:p>
            <a:pPr lvl="1"/>
            <a:r>
              <a:rPr lang="es-ES" sz="2200" b="1" dirty="0" smtClean="0">
                <a:ln w="3175">
                  <a:solidFill>
                    <a:schemeClr val="tx1"/>
                  </a:solidFill>
                </a:ln>
                <a:solidFill>
                  <a:schemeClr val="bg1"/>
                </a:solidFill>
              </a:rPr>
              <a:t>Carpeta </a:t>
            </a:r>
            <a:r>
              <a:rPr lang="es-ES" sz="2200" b="1" dirty="0" err="1" smtClean="0">
                <a:ln w="3175">
                  <a:solidFill>
                    <a:schemeClr val="tx1"/>
                  </a:solidFill>
                </a:ln>
                <a:solidFill>
                  <a:schemeClr val="bg1"/>
                </a:solidFill>
              </a:rPr>
              <a:t>environments</a:t>
            </a:r>
            <a:r>
              <a:rPr lang="es-ES" sz="2200" b="1" dirty="0" smtClean="0">
                <a:ln w="3175">
                  <a:solidFill>
                    <a:schemeClr val="tx1"/>
                  </a:solidFill>
                </a:ln>
                <a:solidFill>
                  <a:schemeClr val="bg1"/>
                </a:solidFill>
              </a:rPr>
              <a:t>: Aquí podemos encontrar las distintas variables de entorno.</a:t>
            </a:r>
          </a:p>
          <a:p>
            <a:pPr lvl="1"/>
            <a:r>
              <a:rPr lang="es-ES" sz="2200" b="1" dirty="0" err="1">
                <a:ln w="3175">
                  <a:solidFill>
                    <a:schemeClr val="tx1"/>
                  </a:solidFill>
                </a:ln>
                <a:solidFill>
                  <a:schemeClr val="bg1"/>
                </a:solidFill>
              </a:rPr>
              <a:t>a</a:t>
            </a:r>
            <a:r>
              <a:rPr lang="es-ES" sz="2200" b="1" dirty="0" err="1" smtClean="0">
                <a:ln w="3175">
                  <a:solidFill>
                    <a:schemeClr val="tx1"/>
                  </a:solidFill>
                </a:ln>
                <a:solidFill>
                  <a:schemeClr val="bg1"/>
                </a:solidFill>
              </a:rPr>
              <a:t>ngular.json</a:t>
            </a:r>
            <a:r>
              <a:rPr lang="es-ES" sz="2200" b="1" dirty="0" smtClean="0">
                <a:ln w="3175">
                  <a:solidFill>
                    <a:schemeClr val="tx1"/>
                  </a:solidFill>
                </a:ln>
                <a:solidFill>
                  <a:schemeClr val="bg1"/>
                </a:solidFill>
              </a:rPr>
              <a:t>: Aquí declaramos nuevas configuraciones si creamos un nuevo entorno.</a:t>
            </a:r>
            <a:endParaRPr lang="es-ES" sz="2200" b="1" dirty="0">
              <a:ln w="3175">
                <a:solidFill>
                  <a:schemeClr val="tx1"/>
                </a:solidFill>
              </a:ln>
              <a:solidFill>
                <a:schemeClr val="bg1"/>
              </a:solidFill>
            </a:endParaRPr>
          </a:p>
        </p:txBody>
      </p:sp>
    </p:spTree>
    <p:extLst>
      <p:ext uri="{BB962C8B-B14F-4D97-AF65-F5344CB8AC3E}">
        <p14:creationId xmlns:p14="http://schemas.microsoft.com/office/powerpoint/2010/main" val="9455735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Rutas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r>
              <a:rPr lang="es-ES" sz="2600" b="1" dirty="0" smtClean="0">
                <a:ln w="3175">
                  <a:solidFill>
                    <a:schemeClr val="tx1"/>
                  </a:solidFill>
                </a:ln>
                <a:solidFill>
                  <a:schemeClr val="bg1"/>
                </a:solidFill>
              </a:rPr>
              <a:t>Estamos trabajando en una aplicación SPA. Entonces, ¿cómo utilizamos la barra de navegación para movernos entre las distintas páginas?</a:t>
            </a:r>
          </a:p>
          <a:p>
            <a:r>
              <a:rPr lang="es-ES" sz="2600" b="1" dirty="0" smtClean="0">
                <a:ln w="3175">
                  <a:solidFill>
                    <a:schemeClr val="tx1"/>
                  </a:solidFill>
                </a:ln>
                <a:solidFill>
                  <a:schemeClr val="bg1"/>
                </a:solidFill>
              </a:rPr>
              <a:t>El </a:t>
            </a:r>
            <a:r>
              <a:rPr lang="es-ES" sz="2600" b="1" dirty="0" err="1" smtClean="0">
                <a:ln w="3175">
                  <a:solidFill>
                    <a:schemeClr val="tx1"/>
                  </a:solidFill>
                </a:ln>
                <a:solidFill>
                  <a:schemeClr val="bg1"/>
                </a:solidFill>
              </a:rPr>
              <a:t>Router</a:t>
            </a:r>
            <a:r>
              <a:rPr lang="es-ES" sz="2600" b="1" dirty="0" smtClean="0">
                <a:ln w="3175">
                  <a:solidFill>
                    <a:schemeClr val="tx1"/>
                  </a:solidFill>
                </a:ln>
                <a:solidFill>
                  <a:schemeClr val="bg1"/>
                </a:solidFill>
              </a:rPr>
              <a:t> de Angular nos permite imitar el modelo clásico:</a:t>
            </a:r>
          </a:p>
          <a:p>
            <a:pPr lvl="1"/>
            <a:r>
              <a:rPr lang="es-ES" sz="2200" b="1" dirty="0" smtClean="0">
                <a:ln w="3175">
                  <a:solidFill>
                    <a:schemeClr val="tx1"/>
                  </a:solidFill>
                </a:ln>
                <a:solidFill>
                  <a:schemeClr val="bg1"/>
                </a:solidFill>
              </a:rPr>
              <a:t>Interpreta las rutas del navegador para cargar componentes y vistas.</a:t>
            </a:r>
          </a:p>
          <a:p>
            <a:pPr lvl="1"/>
            <a:r>
              <a:rPr lang="es-ES" sz="2200" b="1" dirty="0" smtClean="0">
                <a:ln w="3175">
                  <a:solidFill>
                    <a:schemeClr val="tx1"/>
                  </a:solidFill>
                </a:ln>
                <a:solidFill>
                  <a:schemeClr val="bg1"/>
                </a:solidFill>
              </a:rPr>
              <a:t>Permite pasar parámetros opcionales para cargar datos asociados.</a:t>
            </a:r>
          </a:p>
          <a:p>
            <a:pPr lvl="1"/>
            <a:r>
              <a:rPr lang="es-ES" sz="2200" b="1" dirty="0" smtClean="0">
                <a:ln w="3175">
                  <a:solidFill>
                    <a:schemeClr val="tx1"/>
                  </a:solidFill>
                </a:ln>
                <a:solidFill>
                  <a:schemeClr val="bg1"/>
                </a:solidFill>
              </a:rPr>
              <a:t>Registra la actividad del </a:t>
            </a:r>
            <a:r>
              <a:rPr lang="es-ES" sz="2200" b="1" dirty="0" err="1" smtClean="0">
                <a:ln w="3175">
                  <a:solidFill>
                    <a:schemeClr val="tx1"/>
                  </a:solidFill>
                </a:ln>
                <a:solidFill>
                  <a:schemeClr val="bg1"/>
                </a:solidFill>
              </a:rPr>
              <a:t>router</a:t>
            </a:r>
            <a:r>
              <a:rPr lang="es-ES" sz="2200" b="1" dirty="0" smtClean="0">
                <a:ln w="3175">
                  <a:solidFill>
                    <a:schemeClr val="tx1"/>
                  </a:solidFill>
                </a:ln>
                <a:solidFill>
                  <a:schemeClr val="bg1"/>
                </a:solidFill>
              </a:rPr>
              <a:t> para poder utilizar el historial de navegación.</a:t>
            </a:r>
          </a:p>
          <a:p>
            <a:endParaRPr lang="es-ES" sz="2600" b="1" dirty="0" smtClean="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2539611" y="2703007"/>
            <a:ext cx="7112777" cy="3473956"/>
          </a:xfrm>
          <a:prstGeom prst="rect">
            <a:avLst/>
          </a:prstGeom>
        </p:spPr>
      </p:pic>
    </p:spTree>
    <p:extLst>
      <p:ext uri="{BB962C8B-B14F-4D97-AF65-F5344CB8AC3E}">
        <p14:creationId xmlns:p14="http://schemas.microsoft.com/office/powerpoint/2010/main" val="1984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n w="3175">
                  <a:solidFill>
                    <a:schemeClr val="tx1"/>
                  </a:solidFill>
                </a:ln>
                <a:solidFill>
                  <a:schemeClr val="bg1"/>
                </a:solidFill>
              </a:rPr>
              <a:t>Rutas en Angular</a:t>
            </a:r>
            <a:endParaRPr lang="es-ES" dirty="0"/>
          </a:p>
        </p:txBody>
      </p:sp>
      <p:sp>
        <p:nvSpPr>
          <p:cNvPr id="3" name="Marcador de contenido 2"/>
          <p:cNvSpPr>
            <a:spLocks noGrp="1"/>
          </p:cNvSpPr>
          <p:nvPr>
            <p:ph idx="1"/>
          </p:nvPr>
        </p:nvSpPr>
        <p:spPr>
          <a:xfrm>
            <a:off x="838200" y="1825624"/>
            <a:ext cx="5833905" cy="4745997"/>
          </a:xfrm>
        </p:spPr>
        <p:txBody>
          <a:bodyPr>
            <a:normAutofit/>
          </a:bodyPr>
          <a:lstStyle/>
          <a:p>
            <a:pPr marL="514350" indent="-514350">
              <a:buFont typeface="+mj-lt"/>
              <a:buAutoNum type="arabicPeriod"/>
            </a:pPr>
            <a:r>
              <a:rPr lang="es-ES" sz="2600" b="1" dirty="0" smtClean="0">
                <a:ln w="3175">
                  <a:solidFill>
                    <a:schemeClr val="tx1"/>
                  </a:solidFill>
                </a:ln>
                <a:solidFill>
                  <a:schemeClr val="bg1"/>
                </a:solidFill>
              </a:rPr>
              <a:t>Empezaremos creando un módulo, app-</a:t>
            </a:r>
            <a:r>
              <a:rPr lang="es-ES" sz="2600" b="1" dirty="0" err="1" smtClean="0">
                <a:ln w="3175">
                  <a:solidFill>
                    <a:schemeClr val="tx1"/>
                  </a:solidFill>
                </a:ln>
                <a:solidFill>
                  <a:schemeClr val="bg1"/>
                </a:solidFill>
              </a:rPr>
              <a:t>routing</a:t>
            </a:r>
            <a:r>
              <a:rPr lang="es-ES" sz="2600" b="1" dirty="0" smtClean="0">
                <a:ln w="3175">
                  <a:solidFill>
                    <a:schemeClr val="tx1"/>
                  </a:solidFill>
                </a:ln>
                <a:solidFill>
                  <a:schemeClr val="bg1"/>
                </a:solidFill>
              </a:rPr>
              <a:t>, en el que importaremos </a:t>
            </a:r>
            <a:r>
              <a:rPr lang="es-ES" sz="2600" b="1" dirty="0" err="1" smtClean="0">
                <a:ln w="3175">
                  <a:solidFill>
                    <a:schemeClr val="tx1"/>
                  </a:solidFill>
                </a:ln>
                <a:solidFill>
                  <a:schemeClr val="bg1"/>
                </a:solidFill>
              </a:rPr>
              <a:t>RouterModule</a:t>
            </a:r>
            <a:r>
              <a:rPr lang="es-ES" sz="2600" b="1" dirty="0" smtClean="0">
                <a:ln w="3175">
                  <a:solidFill>
                    <a:schemeClr val="tx1"/>
                  </a:solidFill>
                </a:ln>
                <a:solidFill>
                  <a:schemeClr val="bg1"/>
                </a:solidFill>
              </a:rPr>
              <a:t> y </a:t>
            </a:r>
            <a:r>
              <a:rPr lang="es-ES" sz="2600" b="1" dirty="0" err="1" smtClean="0">
                <a:ln w="3175">
                  <a:solidFill>
                    <a:schemeClr val="tx1"/>
                  </a:solidFill>
                </a:ln>
                <a:solidFill>
                  <a:schemeClr val="bg1"/>
                </a:solidFill>
              </a:rPr>
              <a:t>Routes</a:t>
            </a:r>
            <a:r>
              <a:rPr lang="es-ES" sz="2600" b="1" dirty="0" smtClean="0">
                <a:ln w="3175">
                  <a:solidFill>
                    <a:schemeClr val="tx1"/>
                  </a:solidFill>
                </a:ln>
                <a:solidFill>
                  <a:schemeClr val="bg1"/>
                </a:solidFill>
              </a:rPr>
              <a:t> del directorio ‘@angular/</a:t>
            </a:r>
            <a:r>
              <a:rPr lang="es-ES" sz="2600" b="1" dirty="0" err="1" smtClean="0">
                <a:ln w="3175">
                  <a:solidFill>
                    <a:schemeClr val="tx1"/>
                  </a:solidFill>
                </a:ln>
                <a:solidFill>
                  <a:schemeClr val="bg1"/>
                </a:solidFill>
              </a:rPr>
              <a:t>router</a:t>
            </a:r>
            <a:r>
              <a:rPr lang="es-ES" sz="2600" b="1" dirty="0" smtClean="0">
                <a:ln w="3175">
                  <a:solidFill>
                    <a:schemeClr val="tx1"/>
                  </a:solidFill>
                </a:ln>
                <a:solidFill>
                  <a:schemeClr val="bg1"/>
                </a:solidFill>
              </a:rPr>
              <a:t>’.</a:t>
            </a:r>
            <a:endParaRPr lang="es-ES" sz="2600" b="1" dirty="0">
              <a:ln w="3175">
                <a:solidFill>
                  <a:schemeClr val="tx1"/>
                </a:solidFill>
              </a:ln>
              <a:solidFill>
                <a:schemeClr val="bg1"/>
              </a:solidFill>
            </a:endParaRPr>
          </a:p>
          <a:p>
            <a:pPr marL="514350" indent="-514350">
              <a:buFont typeface="+mj-lt"/>
              <a:buAutoNum type="arabicPeriod"/>
            </a:pPr>
            <a:r>
              <a:rPr lang="es-ES" sz="2600" b="1" dirty="0" smtClean="0">
                <a:ln w="3175">
                  <a:solidFill>
                    <a:schemeClr val="tx1"/>
                  </a:solidFill>
                </a:ln>
                <a:solidFill>
                  <a:schemeClr val="bg1"/>
                </a:solidFill>
              </a:rPr>
              <a:t>Crearemos una constante de tipo </a:t>
            </a:r>
            <a:r>
              <a:rPr lang="es-ES" sz="2600" b="1" dirty="0" err="1" smtClean="0">
                <a:ln w="3175">
                  <a:solidFill>
                    <a:schemeClr val="tx1"/>
                  </a:solidFill>
                </a:ln>
                <a:solidFill>
                  <a:schemeClr val="bg1"/>
                </a:solidFill>
              </a:rPr>
              <a:t>Routes</a:t>
            </a:r>
            <a:r>
              <a:rPr lang="es-ES" sz="2600" b="1" dirty="0" smtClean="0">
                <a:ln w="3175">
                  <a:solidFill>
                    <a:schemeClr val="tx1"/>
                  </a:solidFill>
                </a:ln>
                <a:solidFill>
                  <a:schemeClr val="bg1"/>
                </a:solidFill>
              </a:rPr>
              <a:t>, donde definiremos el </a:t>
            </a:r>
            <a:r>
              <a:rPr lang="es-ES" sz="2600" b="1" dirty="0" err="1" smtClean="0">
                <a:ln w="3175">
                  <a:solidFill>
                    <a:schemeClr val="tx1"/>
                  </a:solidFill>
                </a:ln>
                <a:solidFill>
                  <a:schemeClr val="bg1"/>
                </a:solidFill>
              </a:rPr>
              <a:t>array</a:t>
            </a:r>
            <a:r>
              <a:rPr lang="es-ES" sz="2600" b="1" dirty="0" smtClean="0">
                <a:ln w="3175">
                  <a:solidFill>
                    <a:schemeClr val="tx1"/>
                  </a:solidFill>
                </a:ln>
                <a:solidFill>
                  <a:schemeClr val="bg1"/>
                </a:solidFill>
              </a:rPr>
              <a:t> de rutas de nuestra aplicación.</a:t>
            </a:r>
            <a:endParaRPr lang="es-ES" sz="2600" b="1" dirty="0">
              <a:ln w="3175">
                <a:solidFill>
                  <a:schemeClr val="tx1"/>
                </a:solidFill>
              </a:ln>
              <a:solidFill>
                <a:schemeClr val="bg1"/>
              </a:solidFill>
            </a:endParaRPr>
          </a:p>
          <a:p>
            <a:pPr marL="514350" indent="-514350">
              <a:buFont typeface="+mj-lt"/>
              <a:buAutoNum type="arabicPeriod"/>
            </a:pPr>
            <a:r>
              <a:rPr lang="es-ES" sz="2600" b="1" dirty="0" smtClean="0">
                <a:ln w="3175">
                  <a:solidFill>
                    <a:schemeClr val="tx1"/>
                  </a:solidFill>
                </a:ln>
                <a:solidFill>
                  <a:schemeClr val="bg1"/>
                </a:solidFill>
              </a:rPr>
              <a:t>Importamos las rutas desde nuestro módulo.</a:t>
            </a:r>
          </a:p>
          <a:p>
            <a:pPr marL="514350" indent="-514350">
              <a:buFont typeface="+mj-lt"/>
              <a:buAutoNum type="arabicPeriod"/>
            </a:pPr>
            <a:r>
              <a:rPr lang="es-ES" sz="2600" b="1" dirty="0" smtClean="0">
                <a:ln w="3175">
                  <a:solidFill>
                    <a:schemeClr val="tx1"/>
                  </a:solidFill>
                </a:ln>
                <a:solidFill>
                  <a:schemeClr val="bg1"/>
                </a:solidFill>
              </a:rPr>
              <a:t>Importamos el módulo de rutas en el módulo principal.</a:t>
            </a:r>
          </a:p>
        </p:txBody>
      </p:sp>
      <p:pic>
        <p:nvPicPr>
          <p:cNvPr id="5" name="Imagen 4"/>
          <p:cNvPicPr>
            <a:picLocks noChangeAspect="1"/>
          </p:cNvPicPr>
          <p:nvPr/>
        </p:nvPicPr>
        <p:blipFill>
          <a:blip r:embed="rId3"/>
          <a:stretch>
            <a:fillRect/>
          </a:stretch>
        </p:blipFill>
        <p:spPr>
          <a:xfrm>
            <a:off x="7084089" y="244545"/>
            <a:ext cx="3616098" cy="6401608"/>
          </a:xfrm>
          <a:prstGeom prst="rect">
            <a:avLst/>
          </a:prstGeom>
        </p:spPr>
      </p:pic>
    </p:spTree>
    <p:extLst>
      <p:ext uri="{BB962C8B-B14F-4D97-AF65-F5344CB8AC3E}">
        <p14:creationId xmlns:p14="http://schemas.microsoft.com/office/powerpoint/2010/main" val="16169901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Rutas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r>
              <a:rPr lang="es-ES" sz="2600" b="1" dirty="0" smtClean="0">
                <a:ln w="3175">
                  <a:solidFill>
                    <a:schemeClr val="tx1"/>
                  </a:solidFill>
                </a:ln>
                <a:solidFill>
                  <a:schemeClr val="bg1"/>
                </a:solidFill>
              </a:rPr>
              <a:t>La directiva </a:t>
            </a:r>
            <a:r>
              <a:rPr lang="es-ES" sz="2600" b="1" dirty="0" err="1" smtClean="0">
                <a:ln w="3175">
                  <a:solidFill>
                    <a:schemeClr val="tx1"/>
                  </a:solidFill>
                </a:ln>
                <a:solidFill>
                  <a:schemeClr val="bg1"/>
                </a:solidFill>
              </a:rPr>
              <a:t>RouterOutlet</a:t>
            </a:r>
            <a:r>
              <a:rPr lang="es-ES" sz="2600" b="1" dirty="0" smtClean="0">
                <a:ln w="3175">
                  <a:solidFill>
                    <a:schemeClr val="tx1"/>
                  </a:solidFill>
                </a:ln>
                <a:solidFill>
                  <a:schemeClr val="bg1"/>
                </a:solidFill>
              </a:rPr>
              <a:t> marca dónde debemos mostrar el contenido de nuestras rutas:</a:t>
            </a:r>
          </a:p>
          <a:p>
            <a:pPr marL="457200" lvl="1" indent="0" algn="ctr">
              <a:buNone/>
            </a:pPr>
            <a:r>
              <a:rPr lang="es-ES" b="1" dirty="0" smtClean="0">
                <a:ln w="3175">
                  <a:solidFill>
                    <a:schemeClr val="tx1"/>
                  </a:solidFill>
                </a:ln>
                <a:solidFill>
                  <a:srgbClr val="FFC000"/>
                </a:solidFill>
              </a:rPr>
              <a:t>&lt;</a:t>
            </a:r>
            <a:r>
              <a:rPr lang="es-ES" b="1" dirty="0" err="1" smtClean="0">
                <a:ln w="3175">
                  <a:solidFill>
                    <a:schemeClr val="tx1"/>
                  </a:solidFill>
                </a:ln>
                <a:solidFill>
                  <a:srgbClr val="FFC000"/>
                </a:solidFill>
              </a:rPr>
              <a:t>router-outlet</a:t>
            </a:r>
            <a:r>
              <a:rPr lang="es-ES" b="1" dirty="0" smtClean="0">
                <a:ln w="3175">
                  <a:solidFill>
                    <a:schemeClr val="tx1"/>
                  </a:solidFill>
                </a:ln>
                <a:solidFill>
                  <a:srgbClr val="FFC000"/>
                </a:solidFill>
              </a:rPr>
              <a:t>&gt;&lt;/</a:t>
            </a:r>
            <a:r>
              <a:rPr lang="es-ES" b="1" dirty="0" err="1" smtClean="0">
                <a:ln w="3175">
                  <a:solidFill>
                    <a:schemeClr val="tx1"/>
                  </a:solidFill>
                </a:ln>
                <a:solidFill>
                  <a:srgbClr val="FFC000"/>
                </a:solidFill>
              </a:rPr>
              <a:t>router-outlet</a:t>
            </a:r>
            <a:r>
              <a:rPr lang="es-ES" b="1" dirty="0" smtClean="0">
                <a:ln w="3175">
                  <a:solidFill>
                    <a:schemeClr val="tx1"/>
                  </a:solidFill>
                </a:ln>
                <a:solidFill>
                  <a:srgbClr val="FFC000"/>
                </a:solidFill>
              </a:rPr>
              <a:t>&gt;</a:t>
            </a:r>
          </a:p>
          <a:p>
            <a:pPr marL="457200" lvl="1" indent="0" algn="ctr">
              <a:buNone/>
            </a:pPr>
            <a:endParaRPr lang="es-ES" b="1" dirty="0" smtClean="0">
              <a:ln w="3175">
                <a:solidFill>
                  <a:schemeClr val="tx1"/>
                </a:solidFill>
              </a:ln>
              <a:solidFill>
                <a:srgbClr val="FFC000"/>
              </a:solidFill>
            </a:endParaRPr>
          </a:p>
          <a:p>
            <a:r>
              <a:rPr lang="es-ES" sz="2600" b="1" dirty="0" smtClean="0">
                <a:ln w="3175">
                  <a:solidFill>
                    <a:schemeClr val="tx1"/>
                  </a:solidFill>
                </a:ln>
                <a:solidFill>
                  <a:schemeClr val="bg1"/>
                </a:solidFill>
              </a:rPr>
              <a:t>Para crear elementos que nos </a:t>
            </a:r>
            <a:r>
              <a:rPr lang="es-ES" sz="2600" b="1" dirty="0" err="1" smtClean="0">
                <a:ln w="3175">
                  <a:solidFill>
                    <a:schemeClr val="tx1"/>
                  </a:solidFill>
                </a:ln>
                <a:solidFill>
                  <a:schemeClr val="bg1"/>
                </a:solidFill>
              </a:rPr>
              <a:t>redirigan</a:t>
            </a:r>
            <a:r>
              <a:rPr lang="es-ES" sz="2600" b="1" dirty="0" smtClean="0">
                <a:ln w="3175">
                  <a:solidFill>
                    <a:schemeClr val="tx1"/>
                  </a:solidFill>
                </a:ln>
                <a:solidFill>
                  <a:schemeClr val="bg1"/>
                </a:solidFill>
              </a:rPr>
              <a:t> a nuevas rutas utilizaremos la directiva </a:t>
            </a:r>
            <a:r>
              <a:rPr lang="es-ES" sz="2600" b="1" dirty="0" err="1" smtClean="0">
                <a:ln w="3175">
                  <a:solidFill>
                    <a:schemeClr val="tx1"/>
                  </a:solidFill>
                </a:ln>
                <a:solidFill>
                  <a:schemeClr val="bg1"/>
                </a:solidFill>
              </a:rPr>
              <a:t>RouterLink</a:t>
            </a:r>
            <a:r>
              <a:rPr lang="es-ES" sz="2600" b="1" dirty="0" smtClean="0">
                <a:ln w="3175">
                  <a:solidFill>
                    <a:schemeClr val="tx1"/>
                  </a:solidFill>
                </a:ln>
                <a:solidFill>
                  <a:schemeClr val="bg1"/>
                </a:solidFill>
              </a:rPr>
              <a:t>:</a:t>
            </a:r>
          </a:p>
          <a:p>
            <a:pPr marL="457200" lvl="1" indent="0" algn="ctr">
              <a:buNone/>
            </a:pPr>
            <a:r>
              <a:rPr lang="en-US" b="1" dirty="0">
                <a:ln w="3175">
                  <a:solidFill>
                    <a:schemeClr val="tx1"/>
                  </a:solidFill>
                </a:ln>
                <a:solidFill>
                  <a:srgbClr val="FFC000"/>
                </a:solidFill>
              </a:rPr>
              <a:t> &lt;a </a:t>
            </a:r>
            <a:r>
              <a:rPr lang="en-US" b="1" dirty="0" err="1">
                <a:ln w="3175">
                  <a:solidFill>
                    <a:schemeClr val="tx1"/>
                  </a:solidFill>
                </a:ln>
                <a:solidFill>
                  <a:srgbClr val="FF0000"/>
                </a:solidFill>
              </a:rPr>
              <a:t>routerLink</a:t>
            </a:r>
            <a:r>
              <a:rPr lang="en-US" b="1" dirty="0" smtClean="0">
                <a:ln w="3175">
                  <a:solidFill>
                    <a:schemeClr val="tx1"/>
                  </a:solidFill>
                </a:ln>
                <a:solidFill>
                  <a:srgbClr val="FFC000"/>
                </a:solidFill>
              </a:rPr>
              <a:t>="/home" </a:t>
            </a:r>
            <a:r>
              <a:rPr lang="en-US" b="1" dirty="0" err="1">
                <a:ln w="3175">
                  <a:solidFill>
                    <a:schemeClr val="tx1"/>
                  </a:solidFill>
                </a:ln>
                <a:solidFill>
                  <a:srgbClr val="FF0000"/>
                </a:solidFill>
              </a:rPr>
              <a:t>routerLinkActive</a:t>
            </a:r>
            <a:r>
              <a:rPr lang="en-US" b="1" dirty="0">
                <a:ln w="3175">
                  <a:solidFill>
                    <a:schemeClr val="tx1"/>
                  </a:solidFill>
                </a:ln>
                <a:solidFill>
                  <a:srgbClr val="FFC000"/>
                </a:solidFill>
              </a:rPr>
              <a:t>="active</a:t>
            </a:r>
            <a:r>
              <a:rPr lang="en-US" b="1" dirty="0" smtClean="0">
                <a:ln w="3175">
                  <a:solidFill>
                    <a:schemeClr val="tx1"/>
                  </a:solidFill>
                </a:ln>
                <a:solidFill>
                  <a:srgbClr val="FFC000"/>
                </a:solidFill>
              </a:rPr>
              <a:t>"&gt;</a:t>
            </a:r>
            <a:r>
              <a:rPr lang="en-US" b="1" dirty="0" err="1" smtClean="0">
                <a:ln w="3175">
                  <a:solidFill>
                    <a:schemeClr val="tx1"/>
                  </a:solidFill>
                </a:ln>
                <a:solidFill>
                  <a:srgbClr val="FFC000"/>
                </a:solidFill>
              </a:rPr>
              <a:t>Página</a:t>
            </a:r>
            <a:r>
              <a:rPr lang="en-US" b="1" dirty="0" smtClean="0">
                <a:ln w="3175">
                  <a:solidFill>
                    <a:schemeClr val="tx1"/>
                  </a:solidFill>
                </a:ln>
                <a:solidFill>
                  <a:srgbClr val="FFC000"/>
                </a:solidFill>
              </a:rPr>
              <a:t> principal&lt;/</a:t>
            </a:r>
            <a:r>
              <a:rPr lang="en-US" b="1" dirty="0">
                <a:ln w="3175">
                  <a:solidFill>
                    <a:schemeClr val="tx1"/>
                  </a:solidFill>
                </a:ln>
                <a:solidFill>
                  <a:srgbClr val="FFC000"/>
                </a:solidFill>
              </a:rPr>
              <a:t>a</a:t>
            </a:r>
            <a:r>
              <a:rPr lang="en-US" b="1" dirty="0" smtClean="0">
                <a:ln w="3175">
                  <a:solidFill>
                    <a:schemeClr val="tx1"/>
                  </a:solidFill>
                </a:ln>
                <a:solidFill>
                  <a:srgbClr val="FFC000"/>
                </a:solidFill>
              </a:rPr>
              <a:t>&gt;</a:t>
            </a:r>
          </a:p>
          <a:p>
            <a:endParaRPr lang="es-ES" sz="2600" b="1" dirty="0" smtClean="0">
              <a:ln w="3175">
                <a:solidFill>
                  <a:schemeClr val="tx1"/>
                </a:solidFill>
              </a:ln>
              <a:solidFill>
                <a:schemeClr val="bg1"/>
              </a:solidFill>
            </a:endParaRPr>
          </a:p>
          <a:p>
            <a:r>
              <a:rPr lang="es-ES" sz="2600" b="1" dirty="0" smtClean="0">
                <a:ln w="3175">
                  <a:solidFill>
                    <a:schemeClr val="tx1"/>
                  </a:solidFill>
                </a:ln>
                <a:solidFill>
                  <a:schemeClr val="bg1"/>
                </a:solidFill>
              </a:rPr>
              <a:t>La directiva </a:t>
            </a:r>
            <a:r>
              <a:rPr lang="es-ES" sz="2600" b="1" dirty="0" err="1" smtClean="0">
                <a:ln w="3175">
                  <a:solidFill>
                    <a:schemeClr val="tx1"/>
                  </a:solidFill>
                </a:ln>
                <a:solidFill>
                  <a:schemeClr val="bg1"/>
                </a:solidFill>
              </a:rPr>
              <a:t>RouterLinkActive</a:t>
            </a:r>
            <a:r>
              <a:rPr lang="es-ES" sz="2600" b="1" dirty="0" smtClean="0">
                <a:ln w="3175">
                  <a:solidFill>
                    <a:schemeClr val="tx1"/>
                  </a:solidFill>
                </a:ln>
                <a:solidFill>
                  <a:schemeClr val="bg1"/>
                </a:solidFill>
              </a:rPr>
              <a:t> activa clases CSS según el </a:t>
            </a:r>
            <a:r>
              <a:rPr lang="es-ES" sz="2600" b="1" dirty="0" err="1" smtClean="0">
                <a:ln w="3175">
                  <a:solidFill>
                    <a:schemeClr val="tx1"/>
                  </a:solidFill>
                </a:ln>
                <a:solidFill>
                  <a:schemeClr val="bg1"/>
                </a:solidFill>
              </a:rPr>
              <a:t>RouterState</a:t>
            </a:r>
            <a:r>
              <a:rPr lang="es-ES" sz="2600" b="1" dirty="0" smtClean="0">
                <a:ln w="3175">
                  <a:solidFill>
                    <a:schemeClr val="tx1"/>
                  </a:solidFill>
                </a:ln>
                <a:solidFill>
                  <a:schemeClr val="bg1"/>
                </a:solidFill>
              </a:rPr>
              <a:t> (la ruta) en que nos encontremos.</a:t>
            </a:r>
            <a:endParaRPr lang="es-ES" sz="2600" b="1" dirty="0">
              <a:ln w="3175">
                <a:solidFill>
                  <a:schemeClr val="tx1"/>
                </a:solidFill>
              </a:ln>
              <a:solidFill>
                <a:schemeClr val="bg1"/>
              </a:solidFill>
            </a:endParaRPr>
          </a:p>
          <a:p>
            <a:pPr marL="0" indent="0">
              <a:buNone/>
            </a:pPr>
            <a:endParaRPr lang="es-ES" sz="2600" b="1" dirty="0">
              <a:ln w="3175">
                <a:solidFill>
                  <a:schemeClr val="tx1"/>
                </a:solidFill>
              </a:ln>
              <a:solidFill>
                <a:schemeClr val="bg1"/>
              </a:solidFill>
            </a:endParaRPr>
          </a:p>
        </p:txBody>
      </p:sp>
    </p:spTree>
    <p:extLst>
      <p:ext uri="{BB962C8B-B14F-4D97-AF65-F5344CB8AC3E}">
        <p14:creationId xmlns:p14="http://schemas.microsoft.com/office/powerpoint/2010/main" val="25766727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Parámetros en rutas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6"/>
            <a:ext cx="10515600" cy="2073854"/>
          </a:xfrm>
        </p:spPr>
        <p:txBody>
          <a:bodyPr>
            <a:normAutofit/>
          </a:bodyPr>
          <a:lstStyle/>
          <a:p>
            <a:pPr marL="0" indent="0">
              <a:buNone/>
            </a:pPr>
            <a:r>
              <a:rPr lang="es-ES" sz="2600" b="1" dirty="0" smtClean="0">
                <a:ln w="3175">
                  <a:solidFill>
                    <a:schemeClr val="tx1"/>
                  </a:solidFill>
                </a:ln>
                <a:solidFill>
                  <a:schemeClr val="bg1"/>
                </a:solidFill>
              </a:rPr>
              <a:t>Vamos a crear un nuevo componente que nos muestre toda la información de un objeto particular:</a:t>
            </a:r>
          </a:p>
          <a:p>
            <a:pPr marL="514350" indent="-514350">
              <a:buFont typeface="+mj-lt"/>
              <a:buAutoNum type="arabicPeriod"/>
            </a:pPr>
            <a:r>
              <a:rPr lang="es-ES" sz="2400" b="1" dirty="0" smtClean="0">
                <a:ln w="3175">
                  <a:solidFill>
                    <a:schemeClr val="tx1"/>
                  </a:solidFill>
                </a:ln>
                <a:solidFill>
                  <a:schemeClr val="bg1"/>
                </a:solidFill>
              </a:rPr>
              <a:t>El parámetro que queremos recoger lo marcaremos en nuestra ruta precedido de dos puntos.</a:t>
            </a:r>
          </a:p>
          <a:p>
            <a:pPr marL="514350" indent="-514350">
              <a:buFont typeface="+mj-lt"/>
              <a:buAutoNum type="arabicPeriod"/>
            </a:pPr>
            <a:r>
              <a:rPr lang="es-ES" sz="2400" b="1" dirty="0" smtClean="0">
                <a:ln w="3175">
                  <a:solidFill>
                    <a:schemeClr val="tx1"/>
                  </a:solidFill>
                </a:ln>
                <a:solidFill>
                  <a:schemeClr val="bg1"/>
                </a:solidFill>
              </a:rPr>
              <a:t>En nuestro </a:t>
            </a:r>
            <a:r>
              <a:rPr lang="es-ES" sz="2400" b="1" dirty="0" err="1" smtClean="0">
                <a:ln w="3175">
                  <a:solidFill>
                    <a:schemeClr val="tx1"/>
                  </a:solidFill>
                </a:ln>
                <a:solidFill>
                  <a:schemeClr val="bg1"/>
                </a:solidFill>
              </a:rPr>
              <a:t>routerLink</a:t>
            </a:r>
            <a:r>
              <a:rPr lang="es-ES" sz="2400" b="1" dirty="0" smtClean="0">
                <a:ln w="3175">
                  <a:solidFill>
                    <a:schemeClr val="tx1"/>
                  </a:solidFill>
                </a:ln>
                <a:solidFill>
                  <a:schemeClr val="bg1"/>
                </a:solidFill>
              </a:rPr>
              <a:t> pasaremos el parámetro indicado:</a:t>
            </a:r>
          </a:p>
          <a:p>
            <a:pPr marL="457200" lvl="1" indent="0">
              <a:buNone/>
            </a:pPr>
            <a:endParaRPr lang="es-ES" sz="22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2558100" y="3961102"/>
            <a:ext cx="7075799" cy="1153510"/>
          </a:xfrm>
          <a:prstGeom prst="rect">
            <a:avLst/>
          </a:prstGeom>
        </p:spPr>
      </p:pic>
      <p:sp>
        <p:nvSpPr>
          <p:cNvPr id="5" name="Marcador de contenido 2"/>
          <p:cNvSpPr txBox="1">
            <a:spLocks/>
          </p:cNvSpPr>
          <p:nvPr/>
        </p:nvSpPr>
        <p:spPr>
          <a:xfrm>
            <a:off x="838199" y="5276714"/>
            <a:ext cx="10515600" cy="14154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3"/>
            </a:pPr>
            <a:r>
              <a:rPr lang="es-ES" sz="2400" b="1" dirty="0" smtClean="0">
                <a:ln w="3175">
                  <a:solidFill>
                    <a:schemeClr val="tx1"/>
                  </a:solidFill>
                </a:ln>
                <a:solidFill>
                  <a:schemeClr val="bg1"/>
                </a:solidFill>
              </a:rPr>
              <a:t>En nuestro </a:t>
            </a:r>
            <a:r>
              <a:rPr lang="es-ES" sz="2400" b="1" dirty="0" err="1" smtClean="0">
                <a:ln w="3175">
                  <a:solidFill>
                    <a:schemeClr val="tx1"/>
                  </a:solidFill>
                </a:ln>
                <a:solidFill>
                  <a:schemeClr val="bg1"/>
                </a:solidFill>
              </a:rPr>
              <a:t>service</a:t>
            </a:r>
            <a:r>
              <a:rPr lang="es-ES" sz="2400" b="1" dirty="0" smtClean="0">
                <a:ln w="3175">
                  <a:solidFill>
                    <a:schemeClr val="tx1"/>
                  </a:solidFill>
                </a:ln>
                <a:solidFill>
                  <a:schemeClr val="bg1"/>
                </a:solidFill>
              </a:rPr>
              <a:t> creamos una función que nos devuelva el objeto que queremos coincidente con el valor del parámetro.</a:t>
            </a:r>
          </a:p>
          <a:p>
            <a:pPr marL="514350" indent="-514350">
              <a:buFont typeface="+mj-lt"/>
              <a:buAutoNum type="arabicPeriod" startAt="3"/>
            </a:pPr>
            <a:r>
              <a:rPr lang="es-ES" sz="2400" b="1" dirty="0" smtClean="0">
                <a:ln w="3175">
                  <a:solidFill>
                    <a:schemeClr val="tx1"/>
                  </a:solidFill>
                </a:ln>
                <a:solidFill>
                  <a:schemeClr val="bg1"/>
                </a:solidFill>
              </a:rPr>
              <a:t>Recogemos el parámetro en el controlador usando </a:t>
            </a:r>
            <a:r>
              <a:rPr lang="es-ES" sz="2400" b="1" dirty="0" err="1" smtClean="0">
                <a:ln w="3175">
                  <a:solidFill>
                    <a:schemeClr val="tx1"/>
                  </a:solidFill>
                </a:ln>
                <a:solidFill>
                  <a:schemeClr val="bg1"/>
                </a:solidFill>
              </a:rPr>
              <a:t>ActivatedRoute</a:t>
            </a:r>
            <a:r>
              <a:rPr lang="es-ES" sz="2400" b="1" dirty="0" smtClean="0">
                <a:ln w="3175">
                  <a:solidFill>
                    <a:schemeClr val="tx1"/>
                  </a:solidFill>
                </a:ln>
                <a:solidFill>
                  <a:schemeClr val="bg1"/>
                </a:solidFill>
              </a:rPr>
              <a:t> y </a:t>
            </a:r>
            <a:r>
              <a:rPr lang="es-ES" sz="2400" b="1" dirty="0" err="1" smtClean="0">
                <a:ln w="3175">
                  <a:solidFill>
                    <a:schemeClr val="tx1"/>
                  </a:solidFill>
                </a:ln>
                <a:solidFill>
                  <a:schemeClr val="bg1"/>
                </a:solidFill>
              </a:rPr>
              <a:t>ParamMap</a:t>
            </a:r>
            <a:r>
              <a:rPr lang="es-ES" sz="2400" b="1" dirty="0">
                <a:ln w="3175">
                  <a:solidFill>
                    <a:schemeClr val="tx1"/>
                  </a:solidFill>
                </a:ln>
                <a:solidFill>
                  <a:schemeClr val="bg1"/>
                </a:solidFill>
              </a:rPr>
              <a:t>.</a:t>
            </a:r>
            <a:endParaRPr lang="es-ES" sz="2400" b="1" dirty="0" smtClean="0">
              <a:ln w="3175">
                <a:solidFill>
                  <a:schemeClr val="tx1"/>
                </a:solidFill>
              </a:ln>
              <a:solidFill>
                <a:schemeClr val="bg1"/>
              </a:solidFill>
            </a:endParaRPr>
          </a:p>
          <a:p>
            <a:pPr marL="457200" lvl="1" indent="0">
              <a:buFont typeface="Arial" panose="020B0604020202020204" pitchFamily="34" charset="0"/>
              <a:buNone/>
            </a:pPr>
            <a:endParaRPr lang="es-ES" sz="2200" b="1" dirty="0">
              <a:ln w="3175">
                <a:solidFill>
                  <a:schemeClr val="tx1"/>
                </a:solidFill>
              </a:ln>
              <a:solidFill>
                <a:schemeClr val="bg1"/>
              </a:solidFill>
            </a:endParaRPr>
          </a:p>
        </p:txBody>
      </p:sp>
    </p:spTree>
    <p:extLst>
      <p:ext uri="{BB962C8B-B14F-4D97-AF65-F5344CB8AC3E}">
        <p14:creationId xmlns:p14="http://schemas.microsoft.com/office/powerpoint/2010/main" val="3360339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Lazy</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Loading</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4582048" y="1825625"/>
            <a:ext cx="6771751" cy="4351338"/>
          </a:xfrm>
        </p:spPr>
        <p:txBody>
          <a:bodyPr>
            <a:normAutofit fontScale="92500" lnSpcReduction="20000"/>
          </a:bodyPr>
          <a:lstStyle/>
          <a:p>
            <a:pPr>
              <a:lnSpc>
                <a:spcPct val="100000"/>
              </a:lnSpc>
            </a:pPr>
            <a:r>
              <a:rPr lang="es-ES" sz="2600" b="1" dirty="0" smtClean="0">
                <a:ln w="3175">
                  <a:solidFill>
                    <a:schemeClr val="tx1"/>
                  </a:solidFill>
                </a:ln>
                <a:solidFill>
                  <a:schemeClr val="bg1"/>
                </a:solidFill>
              </a:rPr>
              <a:t>Por defecto en Angular, cuando cargamos nuestra aplicación también cargamos todos los módulos sean o no necesarios. Esto es </a:t>
            </a:r>
            <a:r>
              <a:rPr lang="es-ES" sz="2600" b="1" dirty="0" err="1" smtClean="0">
                <a:ln w="3175">
                  <a:solidFill>
                    <a:schemeClr val="tx1"/>
                  </a:solidFill>
                </a:ln>
                <a:solidFill>
                  <a:schemeClr val="bg1"/>
                </a:solidFill>
              </a:rPr>
              <a:t>contraproductivo</a:t>
            </a:r>
            <a:r>
              <a:rPr lang="es-ES" sz="2600" b="1" dirty="0" smtClean="0">
                <a:ln w="3175">
                  <a:solidFill>
                    <a:schemeClr val="tx1"/>
                  </a:solidFill>
                </a:ln>
                <a:solidFill>
                  <a:schemeClr val="bg1"/>
                </a:solidFill>
              </a:rPr>
              <a:t> en aplicaciones grandes con rutas agrupables.</a:t>
            </a:r>
          </a:p>
          <a:p>
            <a:pPr>
              <a:lnSpc>
                <a:spcPct val="100000"/>
              </a:lnSpc>
            </a:pPr>
            <a:r>
              <a:rPr lang="es-ES" sz="2600" b="1" dirty="0" smtClean="0">
                <a:ln w="3175">
                  <a:solidFill>
                    <a:schemeClr val="tx1"/>
                  </a:solidFill>
                </a:ln>
                <a:solidFill>
                  <a:schemeClr val="bg1"/>
                </a:solidFill>
              </a:rPr>
              <a:t>Vamos a agrupar nuestras distintas vistas en módulos:</a:t>
            </a:r>
          </a:p>
          <a:p>
            <a:pPr marL="914400" lvl="1" indent="-457200">
              <a:lnSpc>
                <a:spcPct val="100000"/>
              </a:lnSpc>
              <a:buFont typeface="+mj-lt"/>
              <a:buAutoNum type="arabicPeriod"/>
            </a:pPr>
            <a:r>
              <a:rPr lang="es-ES" b="1" dirty="0" smtClean="0">
                <a:ln w="3175">
                  <a:solidFill>
                    <a:schemeClr val="tx1"/>
                  </a:solidFill>
                </a:ln>
                <a:solidFill>
                  <a:schemeClr val="bg1"/>
                </a:solidFill>
              </a:rPr>
              <a:t>Creamos un módulo y un módulo de rutas por entidad.</a:t>
            </a:r>
          </a:p>
          <a:p>
            <a:pPr marL="914400" lvl="1" indent="-457200">
              <a:lnSpc>
                <a:spcPct val="100000"/>
              </a:lnSpc>
              <a:buFont typeface="+mj-lt"/>
              <a:buAutoNum type="arabicPeriod"/>
            </a:pPr>
            <a:r>
              <a:rPr lang="es-ES" b="1" dirty="0" smtClean="0">
                <a:ln w="3175">
                  <a:solidFill>
                    <a:schemeClr val="tx1"/>
                  </a:solidFill>
                </a:ln>
                <a:solidFill>
                  <a:schemeClr val="bg1"/>
                </a:solidFill>
              </a:rPr>
              <a:t>En el módulo, declaramos sus componentes e importamos el módulo de rutas, además de cualquier dependencia como </a:t>
            </a:r>
            <a:r>
              <a:rPr lang="es-ES" b="1" dirty="0" err="1" smtClean="0">
                <a:ln w="3175">
                  <a:solidFill>
                    <a:schemeClr val="tx1"/>
                  </a:solidFill>
                </a:ln>
                <a:solidFill>
                  <a:schemeClr val="bg1"/>
                </a:solidFill>
              </a:rPr>
              <a:t>FormsModule</a:t>
            </a:r>
            <a:r>
              <a:rPr lang="es-ES" b="1" dirty="0" smtClean="0">
                <a:ln w="3175">
                  <a:solidFill>
                    <a:schemeClr val="tx1"/>
                  </a:solidFill>
                </a:ln>
                <a:solidFill>
                  <a:schemeClr val="bg1"/>
                </a:solidFill>
              </a:rPr>
              <a:t>.</a:t>
            </a:r>
          </a:p>
          <a:p>
            <a:pPr marL="914400" lvl="1" indent="-457200">
              <a:lnSpc>
                <a:spcPct val="100000"/>
              </a:lnSpc>
              <a:buFont typeface="+mj-lt"/>
              <a:buAutoNum type="arabicPeriod"/>
            </a:pPr>
            <a:r>
              <a:rPr lang="es-ES" b="1" dirty="0" smtClean="0">
                <a:ln w="3175">
                  <a:solidFill>
                    <a:schemeClr val="tx1"/>
                  </a:solidFill>
                </a:ln>
                <a:solidFill>
                  <a:schemeClr val="bg1"/>
                </a:solidFill>
              </a:rPr>
              <a:t>En el módulo de rutas, definimos la constante de rutas y la importamos en su </a:t>
            </a:r>
            <a:r>
              <a:rPr lang="es-ES" b="1" dirty="0" err="1" smtClean="0">
                <a:ln w="3175">
                  <a:solidFill>
                    <a:schemeClr val="tx1"/>
                  </a:solidFill>
                </a:ln>
                <a:solidFill>
                  <a:schemeClr val="bg1"/>
                </a:solidFill>
              </a:rPr>
              <a:t>routingModule</a:t>
            </a:r>
            <a:r>
              <a:rPr lang="es-ES" b="1" dirty="0" smtClean="0">
                <a:ln w="3175">
                  <a:solidFill>
                    <a:schemeClr val="tx1"/>
                  </a:solidFill>
                </a:ln>
                <a:solidFill>
                  <a:schemeClr val="bg1"/>
                </a:solidFill>
              </a:rPr>
              <a:t>.</a:t>
            </a:r>
          </a:p>
        </p:txBody>
      </p:sp>
      <p:pic>
        <p:nvPicPr>
          <p:cNvPr id="5" name="Imagen 4"/>
          <p:cNvPicPr>
            <a:picLocks noChangeAspect="1"/>
          </p:cNvPicPr>
          <p:nvPr/>
        </p:nvPicPr>
        <p:blipFill>
          <a:blip r:embed="rId3"/>
          <a:stretch>
            <a:fillRect/>
          </a:stretch>
        </p:blipFill>
        <p:spPr>
          <a:xfrm>
            <a:off x="585317" y="2252645"/>
            <a:ext cx="3866103" cy="3497297"/>
          </a:xfrm>
          <a:prstGeom prst="rect">
            <a:avLst/>
          </a:prstGeom>
        </p:spPr>
      </p:pic>
    </p:spTree>
    <p:extLst>
      <p:ext uri="{BB962C8B-B14F-4D97-AF65-F5344CB8AC3E}">
        <p14:creationId xmlns:p14="http://schemas.microsoft.com/office/powerpoint/2010/main" val="27586560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Lazy</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Loading</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599" cy="4351338"/>
          </a:xfrm>
        </p:spPr>
        <p:txBody>
          <a:bodyPr>
            <a:normAutofit/>
          </a:bodyPr>
          <a:lstStyle/>
          <a:p>
            <a:pPr>
              <a:lnSpc>
                <a:spcPct val="100000"/>
              </a:lnSpc>
            </a:pPr>
            <a:r>
              <a:rPr lang="es-ES" sz="2600" b="1" dirty="0" smtClean="0">
                <a:ln w="3175">
                  <a:solidFill>
                    <a:schemeClr val="tx1"/>
                  </a:solidFill>
                </a:ln>
                <a:solidFill>
                  <a:schemeClr val="bg1"/>
                </a:solidFill>
              </a:rPr>
              <a:t>Hemos creado los módulos necesarios para una entidad, y ahora tenemos que inyectar sus rutas en el módulo principal del </a:t>
            </a:r>
            <a:r>
              <a:rPr lang="es-ES" sz="2600" b="1" dirty="0" err="1" smtClean="0">
                <a:ln w="3175">
                  <a:solidFill>
                    <a:schemeClr val="tx1"/>
                  </a:solidFill>
                </a:ln>
                <a:solidFill>
                  <a:schemeClr val="bg1"/>
                </a:solidFill>
              </a:rPr>
              <a:t>Router</a:t>
            </a:r>
            <a:r>
              <a:rPr lang="es-ES" sz="2600" b="1" dirty="0" smtClean="0">
                <a:ln w="3175">
                  <a:solidFill>
                    <a:schemeClr val="tx1"/>
                  </a:solidFill>
                </a:ln>
                <a:solidFill>
                  <a:schemeClr val="bg1"/>
                </a:solidFill>
              </a:rPr>
              <a:t>:</a:t>
            </a:r>
          </a:p>
          <a:p>
            <a:pPr marL="971550" lvl="1" indent="-514350">
              <a:lnSpc>
                <a:spcPct val="100000"/>
              </a:lnSpc>
              <a:buFont typeface="+mj-lt"/>
              <a:buAutoNum type="arabicPeriod"/>
            </a:pPr>
            <a:r>
              <a:rPr lang="es-ES" b="1" dirty="0" smtClean="0">
                <a:ln w="3175">
                  <a:solidFill>
                    <a:schemeClr val="tx1"/>
                  </a:solidFill>
                </a:ln>
                <a:solidFill>
                  <a:schemeClr val="bg1"/>
                </a:solidFill>
              </a:rPr>
              <a:t>Añadimos una ruta en </a:t>
            </a:r>
            <a:r>
              <a:rPr lang="es-ES" b="1" dirty="0" err="1" smtClean="0">
                <a:ln w="3175">
                  <a:solidFill>
                    <a:schemeClr val="tx1"/>
                  </a:solidFill>
                </a:ln>
                <a:solidFill>
                  <a:schemeClr val="bg1"/>
                </a:solidFill>
              </a:rPr>
              <a:t>AppRouting</a:t>
            </a:r>
            <a:r>
              <a:rPr lang="es-ES" b="1" dirty="0" smtClean="0">
                <a:ln w="3175">
                  <a:solidFill>
                    <a:schemeClr val="tx1"/>
                  </a:solidFill>
                </a:ln>
                <a:solidFill>
                  <a:schemeClr val="bg1"/>
                </a:solidFill>
              </a:rPr>
              <a:t>, pero en lugar de definir un componente utilizaremos la propiedad </a:t>
            </a:r>
            <a:r>
              <a:rPr lang="es-ES" b="1" dirty="0" err="1" smtClean="0">
                <a:ln w="3175">
                  <a:solidFill>
                    <a:schemeClr val="tx1"/>
                  </a:solidFill>
                </a:ln>
                <a:solidFill>
                  <a:schemeClr val="bg1"/>
                </a:solidFill>
              </a:rPr>
              <a:t>loadChildren</a:t>
            </a:r>
            <a:r>
              <a:rPr lang="es-ES" b="1" dirty="0" smtClean="0">
                <a:ln w="3175">
                  <a:solidFill>
                    <a:schemeClr val="tx1"/>
                  </a:solidFill>
                </a:ln>
                <a:solidFill>
                  <a:schemeClr val="bg1"/>
                </a:solidFill>
              </a:rPr>
              <a:t>.</a:t>
            </a:r>
          </a:p>
          <a:p>
            <a:pPr marL="971550" lvl="1" indent="-514350">
              <a:lnSpc>
                <a:spcPct val="100000"/>
              </a:lnSpc>
              <a:buFont typeface="+mj-lt"/>
              <a:buAutoNum type="arabicPeriod"/>
            </a:pPr>
            <a:r>
              <a:rPr lang="es-ES" b="1" dirty="0" smtClean="0">
                <a:ln w="3175">
                  <a:solidFill>
                    <a:schemeClr val="tx1"/>
                  </a:solidFill>
                </a:ln>
                <a:solidFill>
                  <a:schemeClr val="bg1"/>
                </a:solidFill>
              </a:rPr>
              <a:t>El </a:t>
            </a:r>
            <a:r>
              <a:rPr lang="es-ES" b="1" dirty="0" err="1" smtClean="0">
                <a:ln w="3175">
                  <a:solidFill>
                    <a:schemeClr val="tx1"/>
                  </a:solidFill>
                </a:ln>
                <a:solidFill>
                  <a:schemeClr val="bg1"/>
                </a:solidFill>
              </a:rPr>
              <a:t>path</a:t>
            </a:r>
            <a:r>
              <a:rPr lang="es-ES" b="1" dirty="0" smtClean="0">
                <a:ln w="3175">
                  <a:solidFill>
                    <a:schemeClr val="tx1"/>
                  </a:solidFill>
                </a:ln>
                <a:solidFill>
                  <a:schemeClr val="bg1"/>
                </a:solidFill>
              </a:rPr>
              <a:t> que definamos será la primera ruta (</a:t>
            </a:r>
            <a:r>
              <a:rPr lang="es-ES" b="1" dirty="0" err="1" smtClean="0">
                <a:ln w="3175">
                  <a:solidFill>
                    <a:schemeClr val="tx1"/>
                  </a:solidFill>
                </a:ln>
                <a:solidFill>
                  <a:schemeClr val="bg1"/>
                </a:solidFill>
              </a:rPr>
              <a:t>path</a:t>
            </a:r>
            <a:r>
              <a:rPr lang="es-ES" b="1" dirty="0" smtClean="0">
                <a:ln w="3175">
                  <a:solidFill>
                    <a:schemeClr val="tx1"/>
                  </a:solidFill>
                </a:ln>
                <a:solidFill>
                  <a:schemeClr val="bg1"/>
                </a:solidFill>
              </a:rPr>
              <a:t>: ‘ ’) de nuestro nuevo módulo. Cualquier otra ruta en este módulo será una ruta hijo.</a:t>
            </a:r>
          </a:p>
          <a:p>
            <a:pPr marL="971550" lvl="1" indent="-514350">
              <a:lnSpc>
                <a:spcPct val="100000"/>
              </a:lnSpc>
              <a:buFont typeface="+mj-lt"/>
              <a:buAutoNum type="arabicPeriod"/>
            </a:pPr>
            <a:r>
              <a:rPr lang="es-ES" b="1" dirty="0" smtClean="0">
                <a:ln w="3175">
                  <a:solidFill>
                    <a:schemeClr val="tx1"/>
                  </a:solidFill>
                </a:ln>
                <a:solidFill>
                  <a:srgbClr val="FF0000"/>
                </a:solidFill>
              </a:rPr>
              <a:t>¡Cuidado! Un mismo componente no puede estar declarado en dos módulos distintos.</a:t>
            </a:r>
          </a:p>
        </p:txBody>
      </p:sp>
    </p:spTree>
    <p:extLst>
      <p:ext uri="{BB962C8B-B14F-4D97-AF65-F5344CB8AC3E}">
        <p14:creationId xmlns:p14="http://schemas.microsoft.com/office/powerpoint/2010/main" val="21011376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Lazy</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Loading</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6"/>
            <a:ext cx="10515600" cy="2073854"/>
          </a:xfrm>
        </p:spPr>
        <p:txBody>
          <a:bodyPr>
            <a:normAutofit fontScale="92500" lnSpcReduction="10000"/>
          </a:bodyPr>
          <a:lstStyle/>
          <a:p>
            <a:pPr marL="0" indent="0">
              <a:buNone/>
            </a:pPr>
            <a:r>
              <a:rPr lang="es-ES" sz="2600" b="1" dirty="0" smtClean="0">
                <a:ln w="3175">
                  <a:solidFill>
                    <a:schemeClr val="tx1"/>
                  </a:solidFill>
                </a:ln>
                <a:solidFill>
                  <a:schemeClr val="bg1"/>
                </a:solidFill>
              </a:rPr>
              <a:t>Hemos creado los módulos necesarios para una entidad, y ahora tenemos que inyectar sus rutas en el módulo principal del </a:t>
            </a:r>
            <a:r>
              <a:rPr lang="es-ES" sz="2600" b="1" dirty="0" err="1" smtClean="0">
                <a:ln w="3175">
                  <a:solidFill>
                    <a:schemeClr val="tx1"/>
                  </a:solidFill>
                </a:ln>
                <a:solidFill>
                  <a:schemeClr val="bg1"/>
                </a:solidFill>
              </a:rPr>
              <a:t>Router</a:t>
            </a:r>
            <a:r>
              <a:rPr lang="es-ES" sz="2600" b="1" dirty="0" smtClean="0">
                <a:ln w="3175">
                  <a:solidFill>
                    <a:schemeClr val="tx1"/>
                  </a:solidFill>
                </a:ln>
                <a:solidFill>
                  <a:schemeClr val="bg1"/>
                </a:solidFill>
              </a:rPr>
              <a:t>.</a:t>
            </a:r>
          </a:p>
          <a:p>
            <a:pPr marL="514350" indent="-514350">
              <a:buFont typeface="+mj-lt"/>
              <a:buAutoNum type="arabicPeriod"/>
            </a:pPr>
            <a:r>
              <a:rPr lang="es-ES" sz="2400" b="1" dirty="0" smtClean="0">
                <a:ln w="3175">
                  <a:solidFill>
                    <a:schemeClr val="tx1"/>
                  </a:solidFill>
                </a:ln>
                <a:solidFill>
                  <a:schemeClr val="bg1"/>
                </a:solidFill>
              </a:rPr>
              <a:t>Añadimos una ruta en </a:t>
            </a:r>
            <a:r>
              <a:rPr lang="es-ES" sz="2400" b="1" dirty="0" err="1">
                <a:ln w="3175">
                  <a:solidFill>
                    <a:schemeClr val="tx1"/>
                  </a:solidFill>
                </a:ln>
                <a:solidFill>
                  <a:schemeClr val="bg1"/>
                </a:solidFill>
              </a:rPr>
              <a:t>A</a:t>
            </a:r>
            <a:r>
              <a:rPr lang="es-ES" sz="2400" b="1" dirty="0" err="1" smtClean="0">
                <a:ln w="3175">
                  <a:solidFill>
                    <a:schemeClr val="tx1"/>
                  </a:solidFill>
                </a:ln>
                <a:solidFill>
                  <a:schemeClr val="bg1"/>
                </a:solidFill>
              </a:rPr>
              <a:t>ppRouting</a:t>
            </a:r>
            <a:r>
              <a:rPr lang="es-ES" sz="2400" b="1" dirty="0" smtClean="0">
                <a:ln w="3175">
                  <a:solidFill>
                    <a:schemeClr val="tx1"/>
                  </a:solidFill>
                </a:ln>
                <a:solidFill>
                  <a:schemeClr val="bg1"/>
                </a:solidFill>
              </a:rPr>
              <a:t>, pero en lugar de definir un componente utilizaremos la propiedad </a:t>
            </a:r>
            <a:r>
              <a:rPr lang="es-ES" sz="2400" b="1" dirty="0" err="1" smtClean="0">
                <a:ln w="3175">
                  <a:solidFill>
                    <a:schemeClr val="tx1"/>
                  </a:solidFill>
                </a:ln>
                <a:solidFill>
                  <a:schemeClr val="bg1"/>
                </a:solidFill>
              </a:rPr>
              <a:t>loadChildren</a:t>
            </a:r>
            <a:r>
              <a:rPr lang="es-ES" sz="2400" b="1" dirty="0" smtClean="0">
                <a:ln w="3175">
                  <a:solidFill>
                    <a:schemeClr val="tx1"/>
                  </a:solidFill>
                </a:ln>
                <a:solidFill>
                  <a:schemeClr val="bg1"/>
                </a:solidFill>
              </a:rPr>
              <a:t>.</a:t>
            </a:r>
          </a:p>
          <a:p>
            <a:pPr marL="514350" indent="-514350">
              <a:buFont typeface="+mj-lt"/>
              <a:buAutoNum type="arabicPeriod"/>
            </a:pPr>
            <a:r>
              <a:rPr lang="es-ES" sz="2400" b="1" dirty="0" smtClean="0">
                <a:ln w="3175">
                  <a:solidFill>
                    <a:schemeClr val="tx1"/>
                  </a:solidFill>
                </a:ln>
                <a:solidFill>
                  <a:schemeClr val="bg1"/>
                </a:solidFill>
              </a:rPr>
              <a:t>El </a:t>
            </a:r>
            <a:r>
              <a:rPr lang="es-ES" sz="2400" b="1" dirty="0" err="1" smtClean="0">
                <a:ln w="3175">
                  <a:solidFill>
                    <a:schemeClr val="tx1"/>
                  </a:solidFill>
                </a:ln>
                <a:solidFill>
                  <a:schemeClr val="bg1"/>
                </a:solidFill>
              </a:rPr>
              <a:t>path</a:t>
            </a:r>
            <a:r>
              <a:rPr lang="es-ES" sz="2400" b="1" dirty="0" smtClean="0">
                <a:ln w="3175">
                  <a:solidFill>
                    <a:schemeClr val="tx1"/>
                  </a:solidFill>
                </a:ln>
                <a:solidFill>
                  <a:schemeClr val="bg1"/>
                </a:solidFill>
              </a:rPr>
              <a:t> que definamos será la primera ruta (</a:t>
            </a:r>
            <a:r>
              <a:rPr lang="es-ES" sz="2400" b="1" dirty="0" err="1" smtClean="0">
                <a:ln w="3175">
                  <a:solidFill>
                    <a:schemeClr val="tx1"/>
                  </a:solidFill>
                </a:ln>
                <a:solidFill>
                  <a:schemeClr val="bg1"/>
                </a:solidFill>
              </a:rPr>
              <a:t>path</a:t>
            </a:r>
            <a:r>
              <a:rPr lang="es-ES" sz="2400" b="1" dirty="0" smtClean="0">
                <a:ln w="3175">
                  <a:solidFill>
                    <a:schemeClr val="tx1"/>
                  </a:solidFill>
                </a:ln>
                <a:solidFill>
                  <a:schemeClr val="bg1"/>
                </a:solidFill>
              </a:rPr>
              <a:t>: ‘ ’) de nuestro nuevo módulo. Cualquier otra ruta en este módulo será una ruta hijo.</a:t>
            </a:r>
          </a:p>
          <a:p>
            <a:pPr marL="457200" lvl="1" indent="0">
              <a:buNone/>
            </a:pPr>
            <a:endParaRPr lang="es-ES" sz="2200" b="1" dirty="0">
              <a:ln w="3175">
                <a:solidFill>
                  <a:schemeClr val="tx1"/>
                </a:solidFill>
              </a:ln>
              <a:solidFill>
                <a:schemeClr val="bg1"/>
              </a:solidFill>
            </a:endParaRPr>
          </a:p>
        </p:txBody>
      </p:sp>
      <p:sp>
        <p:nvSpPr>
          <p:cNvPr id="5" name="Marcador de contenido 2"/>
          <p:cNvSpPr txBox="1">
            <a:spLocks/>
          </p:cNvSpPr>
          <p:nvPr/>
        </p:nvSpPr>
        <p:spPr>
          <a:xfrm>
            <a:off x="1338523" y="5276714"/>
            <a:ext cx="9514951" cy="1415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sz="2600" b="1" dirty="0" smtClean="0">
                <a:ln w="3175">
                  <a:solidFill>
                    <a:schemeClr val="tx1"/>
                  </a:solidFill>
                </a:ln>
                <a:solidFill>
                  <a:srgbClr val="FF0000"/>
                </a:solidFill>
              </a:rPr>
              <a:t>¡No podemos tener el mismo componente declarado en dos módulos distintos!</a:t>
            </a:r>
            <a:endParaRPr lang="es-ES" sz="2600" b="1" dirty="0">
              <a:ln w="3175">
                <a:solidFill>
                  <a:schemeClr val="tx1"/>
                </a:solidFill>
              </a:ln>
              <a:solidFill>
                <a:srgbClr val="FF0000"/>
              </a:solidFill>
            </a:endParaRPr>
          </a:p>
        </p:txBody>
      </p:sp>
      <p:pic>
        <p:nvPicPr>
          <p:cNvPr id="7" name="Imagen 6"/>
          <p:cNvPicPr>
            <a:picLocks noChangeAspect="1"/>
          </p:cNvPicPr>
          <p:nvPr/>
        </p:nvPicPr>
        <p:blipFill>
          <a:blip r:embed="rId3"/>
          <a:stretch>
            <a:fillRect/>
          </a:stretch>
        </p:blipFill>
        <p:spPr>
          <a:xfrm>
            <a:off x="2360944" y="4034418"/>
            <a:ext cx="7470110" cy="938793"/>
          </a:xfrm>
          <a:prstGeom prst="rect">
            <a:avLst/>
          </a:prstGeom>
        </p:spPr>
      </p:pic>
    </p:spTree>
    <p:extLst>
      <p:ext uri="{BB962C8B-B14F-4D97-AF65-F5344CB8AC3E}">
        <p14:creationId xmlns:p14="http://schemas.microsoft.com/office/powerpoint/2010/main" val="347045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a:ln w="3175">
                  <a:solidFill>
                    <a:schemeClr val="tx1"/>
                  </a:solidFill>
                </a:ln>
                <a:solidFill>
                  <a:schemeClr val="bg1"/>
                </a:solidFill>
              </a:rPr>
              <a:t>AngularJS</a:t>
            </a:r>
            <a:r>
              <a:rPr lang="es-ES" b="1" dirty="0">
                <a:ln w="3175">
                  <a:solidFill>
                    <a:schemeClr val="tx1"/>
                  </a:solidFill>
                </a:ln>
                <a:solidFill>
                  <a:schemeClr val="bg1"/>
                </a:solidFill>
              </a:rPr>
              <a:t> vs </a:t>
            </a:r>
            <a:r>
              <a:rPr lang="es-ES" b="1" dirty="0" smtClean="0">
                <a:ln w="3175">
                  <a:solidFill>
                    <a:schemeClr val="tx1"/>
                  </a:solidFill>
                </a:ln>
                <a:solidFill>
                  <a:schemeClr val="bg1"/>
                </a:solidFill>
              </a:rPr>
              <a:t>Angular 8</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538340"/>
            <a:ext cx="10515600" cy="5255112"/>
          </a:xfrm>
        </p:spPr>
        <p:txBody>
          <a:bodyPr>
            <a:normAutofit lnSpcReduction="10000"/>
          </a:bodyPr>
          <a:lstStyle/>
          <a:p>
            <a:pPr marL="514350" indent="-514350">
              <a:lnSpc>
                <a:spcPct val="110000"/>
              </a:lnSpc>
              <a:buFont typeface="+mj-lt"/>
              <a:buAutoNum type="arabicPeriod"/>
            </a:pPr>
            <a:r>
              <a:rPr lang="es-ES" sz="2600" b="1" dirty="0" smtClean="0">
                <a:ln w="3175">
                  <a:solidFill>
                    <a:schemeClr val="tx1"/>
                  </a:solidFill>
                </a:ln>
                <a:solidFill>
                  <a:schemeClr val="bg1"/>
                </a:solidFill>
              </a:rPr>
              <a:t>Angular </a:t>
            </a:r>
            <a:r>
              <a:rPr lang="es-ES" sz="2600" b="1" dirty="0">
                <a:ln w="3175">
                  <a:solidFill>
                    <a:schemeClr val="tx1"/>
                  </a:solidFill>
                </a:ln>
                <a:solidFill>
                  <a:schemeClr val="bg1"/>
                </a:solidFill>
              </a:rPr>
              <a:t>está orientado a </a:t>
            </a:r>
            <a:r>
              <a:rPr lang="es-ES" sz="2600" b="1" dirty="0" err="1" smtClean="0">
                <a:ln w="3175">
                  <a:solidFill>
                    <a:schemeClr val="tx1"/>
                  </a:solidFill>
                </a:ln>
                <a:solidFill>
                  <a:schemeClr val="bg1"/>
                </a:solidFill>
              </a:rPr>
              <a:t>smartphones</a:t>
            </a:r>
            <a:r>
              <a:rPr lang="es-ES" sz="2600" b="1" dirty="0">
                <a:ln w="3175">
                  <a:solidFill>
                    <a:schemeClr val="tx1"/>
                  </a:solidFill>
                </a:ln>
                <a:solidFill>
                  <a:schemeClr val="bg1"/>
                </a:solidFill>
              </a:rPr>
              <a:t>.</a:t>
            </a:r>
            <a:r>
              <a:rPr lang="es-ES" sz="2600" b="1" dirty="0" smtClean="0">
                <a:ln w="3175">
                  <a:solidFill>
                    <a:schemeClr val="tx1"/>
                  </a:solidFill>
                </a:ln>
                <a:solidFill>
                  <a:schemeClr val="bg1"/>
                </a:solidFill>
              </a:rPr>
              <a:t> </a:t>
            </a:r>
            <a:r>
              <a:rPr lang="es-ES" sz="2600" b="1" dirty="0" err="1">
                <a:ln w="3175">
                  <a:solidFill>
                    <a:schemeClr val="tx1"/>
                  </a:solidFill>
                </a:ln>
                <a:solidFill>
                  <a:schemeClr val="bg1"/>
                </a:solidFill>
              </a:rPr>
              <a:t>AngularJS</a:t>
            </a:r>
            <a:r>
              <a:rPr lang="es-ES" sz="2600" b="1" dirty="0">
                <a:ln w="3175">
                  <a:solidFill>
                    <a:schemeClr val="tx1"/>
                  </a:solidFill>
                </a:ln>
                <a:solidFill>
                  <a:schemeClr val="bg1"/>
                </a:solidFill>
              </a:rPr>
              <a:t> l</a:t>
            </a:r>
            <a:r>
              <a:rPr lang="es-ES" sz="2600" b="1" dirty="0" smtClean="0">
                <a:ln w="3175">
                  <a:solidFill>
                    <a:schemeClr val="tx1"/>
                  </a:solidFill>
                </a:ln>
                <a:solidFill>
                  <a:schemeClr val="bg1"/>
                </a:solidFill>
              </a:rPr>
              <a:t>os </a:t>
            </a:r>
            <a:r>
              <a:rPr lang="es-ES" sz="2600" b="1" dirty="0">
                <a:ln w="3175">
                  <a:solidFill>
                    <a:schemeClr val="tx1"/>
                  </a:solidFill>
                </a:ln>
                <a:solidFill>
                  <a:schemeClr val="bg1"/>
                </a:solidFill>
              </a:rPr>
              <a:t>soporta mediante bibliotecas </a:t>
            </a:r>
            <a:r>
              <a:rPr lang="es-ES" sz="2600" b="1" dirty="0" smtClean="0">
                <a:ln w="3175">
                  <a:solidFill>
                    <a:schemeClr val="tx1"/>
                  </a:solidFill>
                </a:ln>
                <a:solidFill>
                  <a:schemeClr val="bg1"/>
                </a:solidFill>
              </a:rPr>
              <a:t>adicionales.</a:t>
            </a:r>
            <a:endParaRPr lang="es-ES" sz="2600" b="1" dirty="0">
              <a:ln w="3175">
                <a:solidFill>
                  <a:schemeClr val="tx1"/>
                </a:solidFill>
              </a:ln>
              <a:solidFill>
                <a:schemeClr val="bg1"/>
              </a:solidFill>
            </a:endParaRPr>
          </a:p>
          <a:p>
            <a:pPr marL="514350" indent="-514350">
              <a:lnSpc>
                <a:spcPct val="110000"/>
              </a:lnSpc>
              <a:buFont typeface="+mj-lt"/>
              <a:buAutoNum type="arabicPeriod"/>
            </a:pPr>
            <a:r>
              <a:rPr lang="es-ES" sz="2600" b="1" dirty="0" smtClean="0">
                <a:ln w="3175">
                  <a:solidFill>
                    <a:schemeClr val="tx1"/>
                  </a:solidFill>
                </a:ln>
                <a:solidFill>
                  <a:schemeClr val="bg1"/>
                </a:solidFill>
              </a:rPr>
              <a:t>Angular usa </a:t>
            </a:r>
            <a:r>
              <a:rPr lang="es-ES" sz="2600" b="1" dirty="0" err="1" smtClean="0">
                <a:ln w="3175">
                  <a:solidFill>
                    <a:schemeClr val="tx1"/>
                  </a:solidFill>
                </a:ln>
                <a:solidFill>
                  <a:schemeClr val="bg1"/>
                </a:solidFill>
              </a:rPr>
              <a:t>TypeScript</a:t>
            </a:r>
            <a:r>
              <a:rPr lang="es-ES" sz="2600" b="1" dirty="0" smtClean="0">
                <a:ln w="3175">
                  <a:solidFill>
                    <a:schemeClr val="tx1"/>
                  </a:solidFill>
                </a:ln>
                <a:solidFill>
                  <a:schemeClr val="bg1"/>
                </a:solidFill>
              </a:rPr>
              <a:t>, mientras que </a:t>
            </a:r>
            <a:r>
              <a:rPr lang="es-ES" sz="2600" b="1" dirty="0" err="1" smtClean="0">
                <a:ln w="3175">
                  <a:solidFill>
                    <a:schemeClr val="tx1"/>
                  </a:solidFill>
                </a:ln>
                <a:solidFill>
                  <a:schemeClr val="bg1"/>
                </a:solidFill>
              </a:rPr>
              <a:t>AngularJS</a:t>
            </a:r>
            <a:r>
              <a:rPr lang="es-ES" sz="2600" b="1" dirty="0" smtClean="0">
                <a:ln w="3175">
                  <a:solidFill>
                    <a:schemeClr val="tx1"/>
                  </a:solidFill>
                </a:ln>
                <a:solidFill>
                  <a:schemeClr val="bg1"/>
                </a:solidFill>
              </a:rPr>
              <a:t> usa JavaScript. </a:t>
            </a:r>
          </a:p>
          <a:p>
            <a:pPr marL="514350" indent="-514350">
              <a:lnSpc>
                <a:spcPct val="110000"/>
              </a:lnSpc>
              <a:buFont typeface="+mj-lt"/>
              <a:buAutoNum type="arabicPeriod"/>
            </a:pPr>
            <a:r>
              <a:rPr lang="es-ES" sz="2600" b="1" dirty="0" smtClean="0">
                <a:ln w="3175">
                  <a:solidFill>
                    <a:schemeClr val="tx1"/>
                  </a:solidFill>
                </a:ln>
                <a:solidFill>
                  <a:schemeClr val="bg1"/>
                </a:solidFill>
              </a:rPr>
              <a:t>En </a:t>
            </a:r>
            <a:r>
              <a:rPr lang="es-ES" sz="2600" b="1" dirty="0">
                <a:ln w="3175">
                  <a:solidFill>
                    <a:schemeClr val="tx1"/>
                  </a:solidFill>
                </a:ln>
                <a:solidFill>
                  <a:schemeClr val="bg1"/>
                </a:solidFill>
              </a:rPr>
              <a:t>Angular se usan componentes </a:t>
            </a:r>
            <a:r>
              <a:rPr lang="es-ES" sz="2600" b="1" dirty="0" smtClean="0">
                <a:ln w="3175">
                  <a:solidFill>
                    <a:schemeClr val="tx1"/>
                  </a:solidFill>
                </a:ln>
                <a:solidFill>
                  <a:schemeClr val="bg1"/>
                </a:solidFill>
              </a:rPr>
              <a:t>web y </a:t>
            </a:r>
            <a:r>
              <a:rPr lang="es-ES" sz="2600" b="1" dirty="0">
                <a:ln w="3175">
                  <a:solidFill>
                    <a:schemeClr val="tx1"/>
                  </a:solidFill>
                </a:ln>
                <a:solidFill>
                  <a:schemeClr val="bg1"/>
                </a:solidFill>
              </a:rPr>
              <a:t>en </a:t>
            </a:r>
            <a:r>
              <a:rPr lang="es-ES" sz="2600" b="1" dirty="0" err="1">
                <a:ln w="3175">
                  <a:solidFill>
                    <a:schemeClr val="tx1"/>
                  </a:solidFill>
                </a:ln>
                <a:solidFill>
                  <a:schemeClr val="bg1"/>
                </a:solidFill>
              </a:rPr>
              <a:t>AngularJS</a:t>
            </a:r>
            <a:r>
              <a:rPr lang="es-ES" sz="2600" b="1" dirty="0">
                <a:ln w="3175">
                  <a:solidFill>
                    <a:schemeClr val="tx1"/>
                  </a:solidFill>
                </a:ln>
                <a:solidFill>
                  <a:schemeClr val="bg1"/>
                </a:solidFill>
              </a:rPr>
              <a:t> se usan controladores</a:t>
            </a:r>
            <a:r>
              <a:rPr lang="es-ES" sz="2600" b="1" dirty="0" smtClean="0">
                <a:ln w="3175">
                  <a:solidFill>
                    <a:schemeClr val="tx1"/>
                  </a:solidFill>
                </a:ln>
                <a:solidFill>
                  <a:schemeClr val="bg1"/>
                </a:solidFill>
              </a:rPr>
              <a:t>.</a:t>
            </a:r>
          </a:p>
          <a:p>
            <a:pPr lvl="1">
              <a:lnSpc>
                <a:spcPct val="110000"/>
              </a:lnSpc>
            </a:pPr>
            <a:r>
              <a:rPr lang="es-ES" b="1" dirty="0" smtClean="0">
                <a:ln w="3175">
                  <a:solidFill>
                    <a:schemeClr val="tx1"/>
                  </a:solidFill>
                </a:ln>
                <a:solidFill>
                  <a:schemeClr val="bg1"/>
                </a:solidFill>
              </a:rPr>
              <a:t>Se añaden herramientas </a:t>
            </a:r>
            <a:r>
              <a:rPr lang="es-ES" b="1" dirty="0">
                <a:ln w="3175">
                  <a:solidFill>
                    <a:schemeClr val="tx1"/>
                  </a:solidFill>
                </a:ln>
                <a:solidFill>
                  <a:schemeClr val="bg1"/>
                </a:solidFill>
              </a:rPr>
              <a:t>a las especificaciones HTML y </a:t>
            </a:r>
            <a:r>
              <a:rPr lang="es-ES" b="1" dirty="0" smtClean="0">
                <a:ln w="3175">
                  <a:solidFill>
                    <a:schemeClr val="tx1"/>
                  </a:solidFill>
                </a:ln>
                <a:solidFill>
                  <a:schemeClr val="bg1"/>
                </a:solidFill>
              </a:rPr>
              <a:t>DOM con la </a:t>
            </a:r>
            <a:r>
              <a:rPr lang="es-ES" b="1" dirty="0">
                <a:ln w="3175">
                  <a:solidFill>
                    <a:schemeClr val="tx1"/>
                  </a:solidFill>
                </a:ln>
                <a:solidFill>
                  <a:schemeClr val="bg1"/>
                </a:solidFill>
              </a:rPr>
              <a:t>intención </a:t>
            </a:r>
            <a:r>
              <a:rPr lang="es-ES" b="1" dirty="0" smtClean="0">
                <a:ln w="3175">
                  <a:solidFill>
                    <a:schemeClr val="tx1"/>
                  </a:solidFill>
                </a:ln>
                <a:solidFill>
                  <a:schemeClr val="bg1"/>
                </a:solidFill>
              </a:rPr>
              <a:t>de </a:t>
            </a:r>
            <a:r>
              <a:rPr lang="es-ES" b="1" dirty="0">
                <a:ln w="3175">
                  <a:solidFill>
                    <a:schemeClr val="tx1"/>
                  </a:solidFill>
                </a:ln>
                <a:solidFill>
                  <a:schemeClr val="bg1"/>
                </a:solidFill>
              </a:rPr>
              <a:t>que sean reutilizables en </a:t>
            </a:r>
            <a:r>
              <a:rPr lang="es-ES" b="1" dirty="0" smtClean="0">
                <a:ln w="3175">
                  <a:solidFill>
                    <a:schemeClr val="tx1"/>
                  </a:solidFill>
                </a:ln>
                <a:solidFill>
                  <a:schemeClr val="bg1"/>
                </a:solidFill>
              </a:rPr>
              <a:t>distintas</a:t>
            </a:r>
            <a:r>
              <a:rPr lang="es-ES" b="1" dirty="0">
                <a:ln w="3175">
                  <a:solidFill>
                    <a:schemeClr val="tx1"/>
                  </a:solidFill>
                </a:ln>
                <a:solidFill>
                  <a:schemeClr val="bg1"/>
                </a:solidFill>
              </a:rPr>
              <a:t> aplicaciones web.</a:t>
            </a:r>
          </a:p>
          <a:p>
            <a:pPr marL="514350" indent="-514350">
              <a:lnSpc>
                <a:spcPct val="110000"/>
              </a:lnSpc>
              <a:buFont typeface="+mj-lt"/>
              <a:buAutoNum type="arabicPeriod"/>
            </a:pPr>
            <a:r>
              <a:rPr lang="es-ES" sz="2600" b="1" dirty="0" smtClean="0">
                <a:ln w="3175">
                  <a:solidFill>
                    <a:schemeClr val="tx1"/>
                  </a:solidFill>
                </a:ln>
                <a:solidFill>
                  <a:schemeClr val="bg1"/>
                </a:solidFill>
              </a:rPr>
              <a:t>La </a:t>
            </a:r>
            <a:r>
              <a:rPr lang="es-ES" sz="2600" b="1" dirty="0">
                <a:ln w="3175">
                  <a:solidFill>
                    <a:schemeClr val="tx1"/>
                  </a:solidFill>
                </a:ln>
                <a:solidFill>
                  <a:schemeClr val="bg1"/>
                </a:solidFill>
              </a:rPr>
              <a:t>sintaxis de las directivas estructurales ha cambiado. </a:t>
            </a:r>
            <a:endParaRPr lang="es-ES" sz="2600" b="1" dirty="0" smtClean="0">
              <a:ln w="3175">
                <a:solidFill>
                  <a:schemeClr val="tx1"/>
                </a:solidFill>
              </a:ln>
              <a:solidFill>
                <a:schemeClr val="bg1"/>
              </a:solidFill>
            </a:endParaRPr>
          </a:p>
          <a:p>
            <a:pPr lvl="1">
              <a:lnSpc>
                <a:spcPct val="110000"/>
              </a:lnSpc>
            </a:pPr>
            <a:r>
              <a:rPr lang="es-ES" b="1" dirty="0" smtClean="0">
                <a:ln w="3175">
                  <a:solidFill>
                    <a:schemeClr val="tx1"/>
                  </a:solidFill>
                </a:ln>
                <a:solidFill>
                  <a:schemeClr val="bg1"/>
                </a:solidFill>
              </a:rPr>
              <a:t>Por </a:t>
            </a:r>
            <a:r>
              <a:rPr lang="es-ES" b="1" dirty="0">
                <a:ln w="3175">
                  <a:solidFill>
                    <a:schemeClr val="tx1"/>
                  </a:solidFill>
                </a:ln>
                <a:solidFill>
                  <a:schemeClr val="bg1"/>
                </a:solidFill>
              </a:rPr>
              <a:t>ejemplo, en Angular se usa *</a:t>
            </a:r>
            <a:r>
              <a:rPr lang="es-ES" b="1" dirty="0" err="1">
                <a:ln w="3175">
                  <a:solidFill>
                    <a:schemeClr val="tx1"/>
                  </a:solidFill>
                </a:ln>
                <a:solidFill>
                  <a:schemeClr val="bg1"/>
                </a:solidFill>
              </a:rPr>
              <a:t>ngFor</a:t>
            </a:r>
            <a:r>
              <a:rPr lang="es-ES" b="1" dirty="0">
                <a:ln w="3175">
                  <a:solidFill>
                    <a:schemeClr val="tx1"/>
                  </a:solidFill>
                </a:ln>
                <a:solidFill>
                  <a:schemeClr val="bg1"/>
                </a:solidFill>
              </a:rPr>
              <a:t> y en </a:t>
            </a:r>
            <a:r>
              <a:rPr lang="es-ES" b="1" dirty="0" err="1">
                <a:ln w="3175">
                  <a:solidFill>
                    <a:schemeClr val="tx1"/>
                  </a:solidFill>
                </a:ln>
                <a:solidFill>
                  <a:schemeClr val="bg1"/>
                </a:solidFill>
              </a:rPr>
              <a:t>AngularJS</a:t>
            </a:r>
            <a:r>
              <a:rPr lang="es-ES" b="1" dirty="0">
                <a:ln w="3175">
                  <a:solidFill>
                    <a:schemeClr val="tx1"/>
                  </a:solidFill>
                </a:ln>
                <a:solidFill>
                  <a:schemeClr val="bg1"/>
                </a:solidFill>
              </a:rPr>
              <a:t> se usa </a:t>
            </a:r>
            <a:r>
              <a:rPr lang="es-ES" b="1" dirty="0" err="1">
                <a:ln w="3175">
                  <a:solidFill>
                    <a:schemeClr val="tx1"/>
                  </a:solidFill>
                </a:ln>
                <a:solidFill>
                  <a:schemeClr val="bg1"/>
                </a:solidFill>
              </a:rPr>
              <a:t>ng-repeat</a:t>
            </a:r>
            <a:r>
              <a:rPr lang="es-ES" b="1" dirty="0" smtClean="0">
                <a:ln w="3175">
                  <a:solidFill>
                    <a:schemeClr val="tx1"/>
                  </a:solidFill>
                </a:ln>
                <a:solidFill>
                  <a:schemeClr val="bg1"/>
                </a:solidFill>
              </a:rPr>
              <a:t>.</a:t>
            </a:r>
          </a:p>
          <a:p>
            <a:pPr marL="514350" indent="-514350">
              <a:lnSpc>
                <a:spcPct val="110000"/>
              </a:lnSpc>
              <a:buFont typeface="+mj-lt"/>
              <a:buAutoNum type="arabicPeriod"/>
            </a:pPr>
            <a:r>
              <a:rPr lang="es-ES" sz="2600" b="1" dirty="0" smtClean="0">
                <a:ln w="3175">
                  <a:solidFill>
                    <a:schemeClr val="tx1"/>
                  </a:solidFill>
                </a:ln>
                <a:solidFill>
                  <a:schemeClr val="bg1"/>
                </a:solidFill>
              </a:rPr>
              <a:t>Angular </a:t>
            </a:r>
            <a:r>
              <a:rPr lang="es-ES" sz="2600" b="1" dirty="0">
                <a:ln w="3175">
                  <a:solidFill>
                    <a:schemeClr val="tx1"/>
                  </a:solidFill>
                </a:ln>
                <a:solidFill>
                  <a:schemeClr val="bg1"/>
                </a:solidFill>
              </a:rPr>
              <a:t>usa directamente el </a:t>
            </a:r>
            <a:r>
              <a:rPr lang="es-ES" sz="2600" b="1" dirty="0" smtClean="0">
                <a:ln w="3175">
                  <a:solidFill>
                    <a:schemeClr val="tx1"/>
                  </a:solidFill>
                </a:ln>
                <a:solidFill>
                  <a:schemeClr val="bg1"/>
                </a:solidFill>
              </a:rPr>
              <a:t>DOM, y </a:t>
            </a:r>
            <a:r>
              <a:rPr lang="es-ES" sz="2600" b="1" dirty="0">
                <a:ln w="3175">
                  <a:solidFill>
                    <a:schemeClr val="tx1"/>
                  </a:solidFill>
                </a:ln>
                <a:solidFill>
                  <a:schemeClr val="bg1"/>
                </a:solidFill>
              </a:rPr>
              <a:t>e</a:t>
            </a:r>
            <a:r>
              <a:rPr lang="es-ES" sz="2600" b="1" dirty="0" smtClean="0">
                <a:ln w="3175">
                  <a:solidFill>
                    <a:schemeClr val="tx1"/>
                  </a:solidFill>
                </a:ln>
                <a:solidFill>
                  <a:schemeClr val="bg1"/>
                </a:solidFill>
              </a:rPr>
              <a:t>n </a:t>
            </a:r>
            <a:r>
              <a:rPr lang="es-ES" sz="2600" b="1" dirty="0" err="1">
                <a:ln w="3175">
                  <a:solidFill>
                    <a:schemeClr val="tx1"/>
                  </a:solidFill>
                </a:ln>
                <a:solidFill>
                  <a:schemeClr val="bg1"/>
                </a:solidFill>
              </a:rPr>
              <a:t>AngularJS</a:t>
            </a:r>
            <a:r>
              <a:rPr lang="es-ES" sz="2600" b="1" dirty="0">
                <a:ln w="3175">
                  <a:solidFill>
                    <a:schemeClr val="tx1"/>
                  </a:solidFill>
                </a:ln>
                <a:solidFill>
                  <a:schemeClr val="bg1"/>
                </a:solidFill>
              </a:rPr>
              <a:t> se usan directivas para acceder </a:t>
            </a:r>
            <a:r>
              <a:rPr lang="es-ES" sz="2600" b="1" dirty="0" smtClean="0">
                <a:ln w="3175">
                  <a:solidFill>
                    <a:schemeClr val="tx1"/>
                  </a:solidFill>
                </a:ln>
                <a:solidFill>
                  <a:schemeClr val="bg1"/>
                </a:solidFill>
              </a:rPr>
              <a:t>a él.</a:t>
            </a:r>
            <a:endParaRPr lang="es-ES" sz="2600" b="1" dirty="0">
              <a:ln w="3175">
                <a:solidFill>
                  <a:schemeClr val="tx1"/>
                </a:solidFill>
              </a:ln>
              <a:solidFill>
                <a:schemeClr val="bg1"/>
              </a:solidFill>
            </a:endParaRPr>
          </a:p>
        </p:txBody>
      </p:sp>
    </p:spTree>
    <p:extLst>
      <p:ext uri="{BB962C8B-B14F-4D97-AF65-F5344CB8AC3E}">
        <p14:creationId xmlns:p14="http://schemas.microsoft.com/office/powerpoint/2010/main" val="2086027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Formularios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444545"/>
          </a:xfrm>
        </p:spPr>
        <p:txBody>
          <a:bodyPr>
            <a:normAutofit lnSpcReduction="10000"/>
          </a:bodyPr>
          <a:lstStyle/>
          <a:p>
            <a:pPr marL="0" indent="0" algn="ctr">
              <a:buNone/>
            </a:pPr>
            <a:r>
              <a:rPr lang="es-ES" sz="2600" b="1" dirty="0" smtClean="0">
                <a:ln w="3175">
                  <a:solidFill>
                    <a:schemeClr val="tx1"/>
                  </a:solidFill>
                </a:ln>
                <a:solidFill>
                  <a:srgbClr val="FF0000"/>
                </a:solidFill>
              </a:rPr>
              <a:t>Los formularios son bastante habituales en tareas relacionados con datos, por lo que es importante crear una experiencia sencilla e intuitiva para el usuario.</a:t>
            </a:r>
          </a:p>
          <a:p>
            <a:pPr marL="0" indent="0" algn="ctr">
              <a:buNone/>
            </a:pPr>
            <a:endParaRPr lang="es-ES" sz="2600" b="1" dirty="0" smtClean="0">
              <a:ln w="3175">
                <a:solidFill>
                  <a:schemeClr val="tx1"/>
                </a:solidFill>
              </a:ln>
              <a:solidFill>
                <a:srgbClr val="FF0000"/>
              </a:solidFill>
            </a:endParaRPr>
          </a:p>
          <a:p>
            <a:r>
              <a:rPr lang="es-ES" sz="2600" b="1" dirty="0" smtClean="0">
                <a:ln w="3175">
                  <a:solidFill>
                    <a:schemeClr val="tx1"/>
                  </a:solidFill>
                </a:ln>
                <a:solidFill>
                  <a:schemeClr val="bg1"/>
                </a:solidFill>
              </a:rPr>
              <a:t>Las principales herramientas que necesitaremos para crear formularios son:</a:t>
            </a:r>
          </a:p>
          <a:p>
            <a:pPr lvl="1"/>
            <a:r>
              <a:rPr lang="es-ES" sz="2200" b="1" dirty="0" err="1" smtClean="0">
                <a:ln w="3175">
                  <a:solidFill>
                    <a:schemeClr val="tx1"/>
                  </a:solidFill>
                </a:ln>
                <a:solidFill>
                  <a:schemeClr val="bg1"/>
                </a:solidFill>
              </a:rPr>
              <a:t>Two-Way</a:t>
            </a:r>
            <a:r>
              <a:rPr lang="es-ES" sz="2200" b="1" dirty="0" smtClean="0">
                <a:ln w="3175">
                  <a:solidFill>
                    <a:schemeClr val="tx1"/>
                  </a:solidFill>
                </a:ln>
                <a:solidFill>
                  <a:schemeClr val="bg1"/>
                </a:solidFill>
              </a:rPr>
              <a:t> Data </a:t>
            </a:r>
            <a:r>
              <a:rPr lang="es-ES" sz="2200" b="1" dirty="0" err="1" smtClean="0">
                <a:ln w="3175">
                  <a:solidFill>
                    <a:schemeClr val="tx1"/>
                  </a:solidFill>
                </a:ln>
                <a:solidFill>
                  <a:schemeClr val="bg1"/>
                </a:solidFill>
              </a:rPr>
              <a:t>Binding</a:t>
            </a:r>
            <a:r>
              <a:rPr lang="es-ES" sz="2200" b="1" dirty="0" smtClean="0">
                <a:ln w="3175">
                  <a:solidFill>
                    <a:schemeClr val="tx1"/>
                  </a:solidFill>
                </a:ln>
                <a:solidFill>
                  <a:schemeClr val="bg1"/>
                </a:solidFill>
              </a:rPr>
              <a:t>: Usaremos </a:t>
            </a:r>
            <a:r>
              <a:rPr lang="es-ES" sz="2200" b="1" dirty="0" err="1" smtClean="0">
                <a:ln w="3175">
                  <a:solidFill>
                    <a:schemeClr val="tx1"/>
                  </a:solidFill>
                </a:ln>
                <a:solidFill>
                  <a:schemeClr val="bg1"/>
                </a:solidFill>
              </a:rPr>
              <a:t>ngModel</a:t>
            </a:r>
            <a:r>
              <a:rPr lang="es-ES" sz="2200" b="1" dirty="0" smtClean="0">
                <a:ln w="3175">
                  <a:solidFill>
                    <a:schemeClr val="tx1"/>
                  </a:solidFill>
                </a:ln>
                <a:solidFill>
                  <a:schemeClr val="bg1"/>
                </a:solidFill>
              </a:rPr>
              <a:t> para leer y escribir sobre los distintos inputs.</a:t>
            </a:r>
          </a:p>
          <a:p>
            <a:pPr lvl="1"/>
            <a:r>
              <a:rPr lang="es-ES" sz="2200" b="1" dirty="0" smtClean="0">
                <a:ln w="3175">
                  <a:solidFill>
                    <a:schemeClr val="tx1"/>
                  </a:solidFill>
                </a:ln>
                <a:solidFill>
                  <a:schemeClr val="bg1"/>
                </a:solidFill>
              </a:rPr>
              <a:t>Validación de los distintos inputs: ¿El nombre tiene suficientes caracteres, el email tiene el formato adecuado, la contraseña cumple con el formato requerido?</a:t>
            </a:r>
          </a:p>
          <a:p>
            <a:pPr lvl="1"/>
            <a:r>
              <a:rPr lang="es-ES" sz="2200" b="1" dirty="0" smtClean="0">
                <a:ln w="3175">
                  <a:solidFill>
                    <a:schemeClr val="tx1"/>
                  </a:solidFill>
                </a:ln>
                <a:solidFill>
                  <a:schemeClr val="bg1"/>
                </a:solidFill>
              </a:rPr>
              <a:t>Gestión de errores: Mostrar al usuario qué datos tiene que corregir, bloquear ciertas acciones hasta que el formulario sea válido.</a:t>
            </a:r>
            <a:endParaRPr lang="es-ES" sz="2200" b="1" dirty="0">
              <a:ln w="3175">
                <a:solidFill>
                  <a:schemeClr val="tx1"/>
                </a:solidFill>
              </a:ln>
              <a:solidFill>
                <a:schemeClr val="bg1"/>
              </a:solidFill>
            </a:endParaRPr>
          </a:p>
        </p:txBody>
      </p:sp>
    </p:spTree>
    <p:extLst>
      <p:ext uri="{BB962C8B-B14F-4D97-AF65-F5344CB8AC3E}">
        <p14:creationId xmlns:p14="http://schemas.microsoft.com/office/powerpoint/2010/main" val="923410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Formularios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444545"/>
          </a:xfrm>
        </p:spPr>
        <p:txBody>
          <a:bodyPr>
            <a:normAutofit/>
          </a:bodyPr>
          <a:lstStyle/>
          <a:p>
            <a:pPr marL="457200" indent="-457200">
              <a:buFont typeface="+mj-lt"/>
              <a:buAutoNum type="arabicPeriod"/>
            </a:pPr>
            <a:r>
              <a:rPr lang="es-ES" sz="2400" b="1" dirty="0" smtClean="0">
                <a:ln w="3175">
                  <a:solidFill>
                    <a:schemeClr val="tx1"/>
                  </a:solidFill>
                </a:ln>
                <a:solidFill>
                  <a:schemeClr val="bg1"/>
                </a:solidFill>
              </a:rPr>
              <a:t>Crearemos un nuevo componente para nuestro formulario.</a:t>
            </a:r>
          </a:p>
          <a:p>
            <a:pPr marL="457200" indent="-457200">
              <a:buFont typeface="+mj-lt"/>
              <a:buAutoNum type="arabicPeriod"/>
            </a:pPr>
            <a:r>
              <a:rPr lang="es-ES" sz="2400" b="1" dirty="0" smtClean="0">
                <a:ln w="3175">
                  <a:solidFill>
                    <a:schemeClr val="tx1"/>
                  </a:solidFill>
                </a:ln>
                <a:solidFill>
                  <a:schemeClr val="bg1"/>
                </a:solidFill>
              </a:rPr>
              <a:t>En su plantilla .</a:t>
            </a:r>
            <a:r>
              <a:rPr lang="es-ES" sz="2400" b="1" dirty="0" err="1" smtClean="0">
                <a:ln w="3175">
                  <a:solidFill>
                    <a:schemeClr val="tx1"/>
                  </a:solidFill>
                </a:ln>
                <a:solidFill>
                  <a:schemeClr val="bg1"/>
                </a:solidFill>
              </a:rPr>
              <a:t>html</a:t>
            </a:r>
            <a:r>
              <a:rPr lang="es-ES" sz="2400" b="1" dirty="0" smtClean="0">
                <a:ln w="3175">
                  <a:solidFill>
                    <a:schemeClr val="tx1"/>
                  </a:solidFill>
                </a:ln>
                <a:solidFill>
                  <a:schemeClr val="bg1"/>
                </a:solidFill>
              </a:rPr>
              <a:t>, utilizaremos el elemento ‘&lt;</a:t>
            </a:r>
            <a:r>
              <a:rPr lang="es-ES" sz="2400" b="1" dirty="0" err="1" smtClean="0">
                <a:ln w="3175">
                  <a:solidFill>
                    <a:schemeClr val="tx1"/>
                  </a:solidFill>
                </a:ln>
                <a:solidFill>
                  <a:schemeClr val="bg1"/>
                </a:solidFill>
              </a:rPr>
              <a:t>form</a:t>
            </a:r>
            <a:r>
              <a:rPr lang="es-ES" sz="2400" b="1" dirty="0" smtClean="0">
                <a:ln w="3175">
                  <a:solidFill>
                    <a:schemeClr val="tx1"/>
                  </a:solidFill>
                </a:ln>
                <a:solidFill>
                  <a:schemeClr val="bg1"/>
                </a:solidFill>
              </a:rPr>
              <a:t>&gt;’, lo que nos permitirá acceder a propiedades de </a:t>
            </a:r>
            <a:r>
              <a:rPr lang="es-ES" sz="2400" b="1" dirty="0" err="1" smtClean="0">
                <a:ln w="3175">
                  <a:solidFill>
                    <a:schemeClr val="tx1"/>
                  </a:solidFill>
                </a:ln>
                <a:solidFill>
                  <a:schemeClr val="bg1"/>
                </a:solidFill>
              </a:rPr>
              <a:t>FormsModule</a:t>
            </a:r>
            <a:r>
              <a:rPr lang="es-ES" sz="2400" b="1" dirty="0" smtClean="0">
                <a:ln w="3175">
                  <a:solidFill>
                    <a:schemeClr val="tx1"/>
                  </a:solidFill>
                </a:ln>
                <a:solidFill>
                  <a:schemeClr val="bg1"/>
                </a:solidFill>
              </a:rPr>
              <a:t>.</a:t>
            </a:r>
          </a:p>
          <a:p>
            <a:pPr marL="457200" lvl="1" indent="0" algn="ctr">
              <a:buNone/>
            </a:pPr>
            <a:r>
              <a:rPr lang="es-ES" sz="2200" b="1" dirty="0" smtClean="0">
                <a:ln w="3175">
                  <a:solidFill>
                    <a:schemeClr val="tx1"/>
                  </a:solidFill>
                </a:ln>
                <a:solidFill>
                  <a:srgbClr val="FFC000"/>
                </a:solidFill>
              </a:rPr>
              <a:t>Recuerda que este módulo lo hemos inyectado en nuestro módulo para utilizar, entre otros, </a:t>
            </a:r>
            <a:r>
              <a:rPr lang="es-ES" sz="2200" b="1" dirty="0" err="1" smtClean="0">
                <a:ln w="3175">
                  <a:solidFill>
                    <a:schemeClr val="tx1"/>
                  </a:solidFill>
                </a:ln>
                <a:solidFill>
                  <a:srgbClr val="FFC000"/>
                </a:solidFill>
              </a:rPr>
              <a:t>ngModel</a:t>
            </a:r>
            <a:r>
              <a:rPr lang="es-ES" sz="2200" b="1" dirty="0" smtClean="0">
                <a:ln w="3175">
                  <a:solidFill>
                    <a:schemeClr val="tx1"/>
                  </a:solidFill>
                </a:ln>
                <a:solidFill>
                  <a:srgbClr val="FFC000"/>
                </a:solidFill>
              </a:rPr>
              <a:t>.</a:t>
            </a:r>
          </a:p>
          <a:p>
            <a:pPr marL="514350" indent="-514350">
              <a:buFont typeface="+mj-lt"/>
              <a:buAutoNum type="arabicPeriod"/>
            </a:pPr>
            <a:r>
              <a:rPr lang="es-ES" sz="2400" b="1" dirty="0" smtClean="0">
                <a:ln w="3175">
                  <a:solidFill>
                    <a:schemeClr val="tx1"/>
                  </a:solidFill>
                </a:ln>
                <a:solidFill>
                  <a:schemeClr val="bg1"/>
                </a:solidFill>
              </a:rPr>
              <a:t>Añadiremos una variable de plantilla a esta etiqueta con el nombre de nuestro formulario, y lo asociamos a la directiva </a:t>
            </a:r>
            <a:r>
              <a:rPr lang="es-ES" sz="2400" b="1" dirty="0" err="1" smtClean="0">
                <a:ln w="3175">
                  <a:solidFill>
                    <a:schemeClr val="tx1"/>
                  </a:solidFill>
                </a:ln>
                <a:solidFill>
                  <a:schemeClr val="bg1"/>
                </a:solidFill>
              </a:rPr>
              <a:t>ngForm</a:t>
            </a:r>
            <a:r>
              <a:rPr lang="es-ES" sz="2400" b="1" dirty="0" smtClean="0">
                <a:ln w="3175">
                  <a:solidFill>
                    <a:schemeClr val="tx1"/>
                  </a:solidFill>
                </a:ln>
                <a:solidFill>
                  <a:schemeClr val="bg1"/>
                </a:solidFill>
              </a:rPr>
              <a:t>:</a:t>
            </a:r>
          </a:p>
          <a:p>
            <a:pPr marL="457200" lvl="1" indent="0" algn="ctr">
              <a:buNone/>
            </a:pPr>
            <a:r>
              <a:rPr lang="es-ES" sz="2200" b="1" dirty="0" smtClean="0">
                <a:ln w="3175">
                  <a:solidFill>
                    <a:schemeClr val="tx1"/>
                  </a:solidFill>
                </a:ln>
                <a:solidFill>
                  <a:srgbClr val="FFC000"/>
                </a:solidFill>
              </a:rPr>
              <a:t>&lt;</a:t>
            </a:r>
            <a:r>
              <a:rPr lang="es-ES" sz="2200" b="1" dirty="0" err="1" smtClean="0">
                <a:ln w="3175">
                  <a:solidFill>
                    <a:schemeClr val="tx1"/>
                  </a:solidFill>
                </a:ln>
                <a:solidFill>
                  <a:srgbClr val="FFC000"/>
                </a:solidFill>
              </a:rPr>
              <a:t>form</a:t>
            </a:r>
            <a:r>
              <a:rPr lang="es-ES" sz="2200" b="1" dirty="0" smtClean="0">
                <a:ln w="3175">
                  <a:solidFill>
                    <a:schemeClr val="tx1"/>
                  </a:solidFill>
                </a:ln>
                <a:solidFill>
                  <a:srgbClr val="FFC000"/>
                </a:solidFill>
              </a:rPr>
              <a:t> #</a:t>
            </a:r>
            <a:r>
              <a:rPr lang="es-ES" sz="2200" b="1" dirty="0" err="1" smtClean="0">
                <a:ln w="3175">
                  <a:solidFill>
                    <a:schemeClr val="tx1"/>
                  </a:solidFill>
                </a:ln>
                <a:solidFill>
                  <a:srgbClr val="FFC000"/>
                </a:solidFill>
              </a:rPr>
              <a:t>miFormulario</a:t>
            </a:r>
            <a:r>
              <a:rPr lang="es-ES" sz="2200" b="1" dirty="0" smtClean="0">
                <a:ln w="3175">
                  <a:solidFill>
                    <a:schemeClr val="tx1"/>
                  </a:solidFill>
                </a:ln>
                <a:solidFill>
                  <a:srgbClr val="FFC000"/>
                </a:solidFill>
              </a:rPr>
              <a:t>=“</a:t>
            </a:r>
            <a:r>
              <a:rPr lang="es-ES" sz="2200" b="1" dirty="0" err="1" smtClean="0">
                <a:ln w="3175">
                  <a:solidFill>
                    <a:schemeClr val="tx1"/>
                  </a:solidFill>
                </a:ln>
                <a:solidFill>
                  <a:srgbClr val="FFC000"/>
                </a:solidFill>
              </a:rPr>
              <a:t>ngForm</a:t>
            </a:r>
            <a:r>
              <a:rPr lang="es-ES" sz="2200" b="1" dirty="0" smtClean="0">
                <a:ln w="3175">
                  <a:solidFill>
                    <a:schemeClr val="tx1"/>
                  </a:solidFill>
                </a:ln>
                <a:solidFill>
                  <a:srgbClr val="FFC000"/>
                </a:solidFill>
              </a:rPr>
              <a:t>”&gt;&lt;/</a:t>
            </a:r>
            <a:r>
              <a:rPr lang="es-ES" sz="2200" b="1" dirty="0" err="1" smtClean="0">
                <a:ln w="3175">
                  <a:solidFill>
                    <a:schemeClr val="tx1"/>
                  </a:solidFill>
                </a:ln>
                <a:solidFill>
                  <a:srgbClr val="FFC000"/>
                </a:solidFill>
              </a:rPr>
              <a:t>form</a:t>
            </a:r>
            <a:r>
              <a:rPr lang="es-ES" sz="2200" b="1" dirty="0" smtClean="0">
                <a:ln w="3175">
                  <a:solidFill>
                    <a:schemeClr val="tx1"/>
                  </a:solidFill>
                </a:ln>
                <a:solidFill>
                  <a:srgbClr val="FFC000"/>
                </a:solidFill>
              </a:rPr>
              <a:t>&gt;</a:t>
            </a:r>
            <a:endParaRPr lang="es-ES" sz="2200" b="1" dirty="0">
              <a:ln w="3175">
                <a:solidFill>
                  <a:schemeClr val="tx1"/>
                </a:solidFill>
              </a:ln>
              <a:solidFill>
                <a:srgbClr val="FFC000"/>
              </a:solidFill>
            </a:endParaRPr>
          </a:p>
          <a:p>
            <a:pPr marL="457200" indent="-457200">
              <a:buFont typeface="+mj-lt"/>
              <a:buAutoNum type="arabicPeriod"/>
            </a:pPr>
            <a:r>
              <a:rPr lang="es-ES" sz="2400" b="1" dirty="0" smtClean="0">
                <a:ln w="3175">
                  <a:solidFill>
                    <a:schemeClr val="tx1"/>
                  </a:solidFill>
                </a:ln>
                <a:solidFill>
                  <a:schemeClr val="bg1"/>
                </a:solidFill>
              </a:rPr>
              <a:t>Nuestro formulario creará un nuevo objeto de una clase. Crearemos varios campos &lt;input&gt; con </a:t>
            </a:r>
            <a:r>
              <a:rPr lang="es-ES" sz="2400" b="1" dirty="0" err="1" smtClean="0">
                <a:ln w="3175">
                  <a:solidFill>
                    <a:schemeClr val="tx1"/>
                  </a:solidFill>
                </a:ln>
                <a:solidFill>
                  <a:schemeClr val="bg1"/>
                </a:solidFill>
              </a:rPr>
              <a:t>ngModel</a:t>
            </a:r>
            <a:r>
              <a:rPr lang="es-ES" sz="2400" b="1" dirty="0" smtClean="0">
                <a:ln w="3175">
                  <a:solidFill>
                    <a:schemeClr val="tx1"/>
                  </a:solidFill>
                </a:ln>
                <a:solidFill>
                  <a:schemeClr val="bg1"/>
                </a:solidFill>
              </a:rPr>
              <a:t>, para rellenar las distintas propiedades del objeto.</a:t>
            </a:r>
            <a:endParaRPr lang="es-ES" sz="2400" b="1" dirty="0">
              <a:ln w="3175">
                <a:solidFill>
                  <a:schemeClr val="tx1"/>
                </a:solidFill>
              </a:ln>
              <a:solidFill>
                <a:schemeClr val="bg1"/>
              </a:solidFill>
            </a:endParaRPr>
          </a:p>
        </p:txBody>
      </p:sp>
    </p:spTree>
    <p:extLst>
      <p:ext uri="{BB962C8B-B14F-4D97-AF65-F5344CB8AC3E}">
        <p14:creationId xmlns:p14="http://schemas.microsoft.com/office/powerpoint/2010/main" val="2859063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Formularios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444545"/>
          </a:xfrm>
        </p:spPr>
        <p:txBody>
          <a:bodyPr>
            <a:normAutofit/>
          </a:bodyPr>
          <a:lstStyle/>
          <a:p>
            <a:r>
              <a:rPr lang="es-ES" sz="2600" b="1" dirty="0" err="1" smtClean="0">
                <a:ln w="3175">
                  <a:solidFill>
                    <a:schemeClr val="tx1"/>
                  </a:solidFill>
                </a:ln>
                <a:solidFill>
                  <a:schemeClr val="bg1"/>
                </a:solidFill>
              </a:rPr>
              <a:t>NgModel</a:t>
            </a:r>
            <a:r>
              <a:rPr lang="es-ES" sz="2600" b="1" dirty="0">
                <a:ln w="3175">
                  <a:solidFill>
                    <a:schemeClr val="tx1"/>
                  </a:solidFill>
                </a:ln>
                <a:solidFill>
                  <a:schemeClr val="bg1"/>
                </a:solidFill>
              </a:rPr>
              <a:t> </a:t>
            </a:r>
            <a:r>
              <a:rPr lang="es-ES" sz="2600" b="1" dirty="0" smtClean="0">
                <a:ln w="3175">
                  <a:solidFill>
                    <a:schemeClr val="tx1"/>
                  </a:solidFill>
                </a:ln>
                <a:solidFill>
                  <a:schemeClr val="bg1"/>
                </a:solidFill>
              </a:rPr>
              <a:t>también nos permite saber el estado de </a:t>
            </a:r>
            <a:r>
              <a:rPr lang="es-ES" sz="2600" b="1" dirty="0">
                <a:ln w="3175">
                  <a:solidFill>
                    <a:schemeClr val="tx1"/>
                  </a:solidFill>
                </a:ln>
                <a:solidFill>
                  <a:schemeClr val="bg1"/>
                </a:solidFill>
              </a:rPr>
              <a:t>u</a:t>
            </a:r>
            <a:r>
              <a:rPr lang="es-ES" sz="2600" b="1" dirty="0" smtClean="0">
                <a:ln w="3175">
                  <a:solidFill>
                    <a:schemeClr val="tx1"/>
                  </a:solidFill>
                </a:ln>
                <a:solidFill>
                  <a:schemeClr val="bg1"/>
                </a:solidFill>
              </a:rPr>
              <a:t>n input, ya que añade clases CSS especiales de Angular a cada elemento al editarlo:</a:t>
            </a:r>
          </a:p>
          <a:p>
            <a:pPr lvl="1"/>
            <a:r>
              <a:rPr lang="es-ES" b="1" dirty="0" err="1" smtClean="0">
                <a:ln w="3175">
                  <a:solidFill>
                    <a:schemeClr val="tx1"/>
                  </a:solidFill>
                </a:ln>
                <a:solidFill>
                  <a:schemeClr val="bg1"/>
                </a:solidFill>
              </a:rPr>
              <a:t>ng-touched</a:t>
            </a:r>
            <a:r>
              <a:rPr lang="es-ES" b="1" dirty="0" smtClean="0">
                <a:ln w="3175">
                  <a:solidFill>
                    <a:schemeClr val="tx1"/>
                  </a:solidFill>
                </a:ln>
                <a:solidFill>
                  <a:schemeClr val="bg1"/>
                </a:solidFill>
              </a:rPr>
              <a:t> / </a:t>
            </a:r>
            <a:r>
              <a:rPr lang="es-ES" b="1" dirty="0" err="1" smtClean="0">
                <a:ln w="3175">
                  <a:solidFill>
                    <a:schemeClr val="tx1"/>
                  </a:solidFill>
                </a:ln>
                <a:solidFill>
                  <a:schemeClr val="bg1"/>
                </a:solidFill>
              </a:rPr>
              <a:t>ng-untouched</a:t>
            </a:r>
            <a:r>
              <a:rPr lang="es-ES" b="1" dirty="0" smtClean="0">
                <a:ln w="3175">
                  <a:solidFill>
                    <a:schemeClr val="tx1"/>
                  </a:solidFill>
                </a:ln>
                <a:solidFill>
                  <a:schemeClr val="bg1"/>
                </a:solidFill>
              </a:rPr>
              <a:t>: True / False si el input ha sido </a:t>
            </a:r>
            <a:r>
              <a:rPr lang="es-ES" b="1" dirty="0" err="1" smtClean="0">
                <a:ln w="3175">
                  <a:solidFill>
                    <a:schemeClr val="tx1"/>
                  </a:solidFill>
                </a:ln>
                <a:solidFill>
                  <a:schemeClr val="bg1"/>
                </a:solidFill>
              </a:rPr>
              <a:t>clickado</a:t>
            </a:r>
            <a:r>
              <a:rPr lang="es-ES" b="1" dirty="0" smtClean="0">
                <a:ln w="3175">
                  <a:solidFill>
                    <a:schemeClr val="tx1"/>
                  </a:solidFill>
                </a:ln>
                <a:solidFill>
                  <a:schemeClr val="bg1"/>
                </a:solidFill>
              </a:rPr>
              <a:t>.</a:t>
            </a:r>
          </a:p>
          <a:p>
            <a:pPr lvl="1"/>
            <a:r>
              <a:rPr lang="es-ES" b="1" dirty="0" err="1" smtClean="0">
                <a:ln w="3175">
                  <a:solidFill>
                    <a:schemeClr val="tx1"/>
                  </a:solidFill>
                </a:ln>
                <a:solidFill>
                  <a:schemeClr val="bg1"/>
                </a:solidFill>
              </a:rPr>
              <a:t>ng-dirty</a:t>
            </a:r>
            <a:r>
              <a:rPr lang="es-ES" b="1" dirty="0" smtClean="0">
                <a:ln w="3175">
                  <a:solidFill>
                    <a:schemeClr val="tx1"/>
                  </a:solidFill>
                </a:ln>
                <a:solidFill>
                  <a:schemeClr val="bg1"/>
                </a:solidFill>
              </a:rPr>
              <a:t> / </a:t>
            </a:r>
            <a:r>
              <a:rPr lang="es-ES" b="1" dirty="0" err="1" smtClean="0">
                <a:ln w="3175">
                  <a:solidFill>
                    <a:schemeClr val="tx1"/>
                  </a:solidFill>
                </a:ln>
                <a:solidFill>
                  <a:schemeClr val="bg1"/>
                </a:solidFill>
              </a:rPr>
              <a:t>ng-pristine</a:t>
            </a:r>
            <a:r>
              <a:rPr lang="es-ES" b="1" dirty="0" smtClean="0">
                <a:ln w="3175">
                  <a:solidFill>
                    <a:schemeClr val="tx1"/>
                  </a:solidFill>
                </a:ln>
                <a:solidFill>
                  <a:schemeClr val="bg1"/>
                </a:solidFill>
              </a:rPr>
              <a:t>: True / False si el valor del input ha cambiado.</a:t>
            </a:r>
          </a:p>
          <a:p>
            <a:pPr lvl="1"/>
            <a:r>
              <a:rPr lang="es-ES" b="1" dirty="0" err="1" smtClean="0">
                <a:ln w="3175">
                  <a:solidFill>
                    <a:schemeClr val="tx1"/>
                  </a:solidFill>
                </a:ln>
                <a:solidFill>
                  <a:schemeClr val="bg1"/>
                </a:solidFill>
              </a:rPr>
              <a:t>ng-valid</a:t>
            </a:r>
            <a:r>
              <a:rPr lang="es-ES" b="1" dirty="0" smtClean="0">
                <a:ln w="3175">
                  <a:solidFill>
                    <a:schemeClr val="tx1"/>
                  </a:solidFill>
                </a:ln>
                <a:solidFill>
                  <a:schemeClr val="bg1"/>
                </a:solidFill>
              </a:rPr>
              <a:t> / </a:t>
            </a:r>
            <a:r>
              <a:rPr lang="es-ES" b="1" dirty="0" err="1" smtClean="0">
                <a:ln w="3175">
                  <a:solidFill>
                    <a:schemeClr val="tx1"/>
                  </a:solidFill>
                </a:ln>
                <a:solidFill>
                  <a:schemeClr val="bg1"/>
                </a:solidFill>
              </a:rPr>
              <a:t>ng-invalid</a:t>
            </a:r>
            <a:r>
              <a:rPr lang="es-ES" b="1" dirty="0" smtClean="0">
                <a:ln w="3175">
                  <a:solidFill>
                    <a:schemeClr val="tx1"/>
                  </a:solidFill>
                </a:ln>
                <a:solidFill>
                  <a:schemeClr val="bg1"/>
                </a:solidFill>
              </a:rPr>
              <a:t>: True / False si el valor del input es válido.</a:t>
            </a:r>
          </a:p>
          <a:p>
            <a:r>
              <a:rPr lang="es-ES" sz="2600" b="1" dirty="0" smtClean="0">
                <a:ln w="3175">
                  <a:solidFill>
                    <a:schemeClr val="tx1"/>
                  </a:solidFill>
                </a:ln>
                <a:solidFill>
                  <a:schemeClr val="bg1"/>
                </a:solidFill>
              </a:rPr>
              <a:t>¡Podemos informar al usuario de cuándo los datos son válidos o no aprovechándonos de estas clases!</a:t>
            </a:r>
          </a:p>
        </p:txBody>
      </p:sp>
      <p:pic>
        <p:nvPicPr>
          <p:cNvPr id="5" name="Imagen 4"/>
          <p:cNvPicPr>
            <a:picLocks noChangeAspect="1"/>
          </p:cNvPicPr>
          <p:nvPr/>
        </p:nvPicPr>
        <p:blipFill>
          <a:blip r:embed="rId3"/>
          <a:stretch>
            <a:fillRect/>
          </a:stretch>
        </p:blipFill>
        <p:spPr>
          <a:xfrm>
            <a:off x="6096000" y="4295983"/>
            <a:ext cx="4929730" cy="2179460"/>
          </a:xfrm>
          <a:prstGeom prst="rect">
            <a:avLst/>
          </a:prstGeom>
        </p:spPr>
      </p:pic>
    </p:spTree>
    <p:extLst>
      <p:ext uri="{BB962C8B-B14F-4D97-AF65-F5344CB8AC3E}">
        <p14:creationId xmlns:p14="http://schemas.microsoft.com/office/powerpoint/2010/main" val="32781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Formularios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444545"/>
          </a:xfrm>
        </p:spPr>
        <p:txBody>
          <a:bodyPr>
            <a:normAutofit/>
          </a:bodyPr>
          <a:lstStyle/>
          <a:p>
            <a:r>
              <a:rPr lang="es-ES" sz="2400" b="1" dirty="0" smtClean="0">
                <a:ln w="3175">
                  <a:solidFill>
                    <a:schemeClr val="tx1"/>
                  </a:solidFill>
                </a:ln>
                <a:solidFill>
                  <a:schemeClr val="bg1"/>
                </a:solidFill>
              </a:rPr>
              <a:t>Podemos también mostrar nuevos elementos en nuestro DOM gracias a las directivas [</a:t>
            </a:r>
            <a:r>
              <a:rPr lang="es-ES" sz="2400" b="1" dirty="0" err="1" smtClean="0">
                <a:ln w="3175">
                  <a:solidFill>
                    <a:schemeClr val="tx1"/>
                  </a:solidFill>
                </a:ln>
                <a:solidFill>
                  <a:schemeClr val="bg1"/>
                </a:solidFill>
              </a:rPr>
              <a:t>hidden</a:t>
            </a:r>
            <a:r>
              <a:rPr lang="es-ES" sz="2400" b="1" dirty="0" smtClean="0">
                <a:ln w="3175">
                  <a:solidFill>
                    <a:schemeClr val="tx1"/>
                  </a:solidFill>
                </a:ln>
                <a:solidFill>
                  <a:schemeClr val="bg1"/>
                </a:solidFill>
              </a:rPr>
              <a:t>] y variables de plantilla.</a:t>
            </a:r>
            <a:endParaRPr lang="es-ES" sz="2400" b="1" dirty="0">
              <a:ln w="3175">
                <a:solidFill>
                  <a:schemeClr val="tx1"/>
                </a:solidFill>
              </a:ln>
              <a:solidFill>
                <a:schemeClr val="bg1"/>
              </a:solidFill>
            </a:endParaRPr>
          </a:p>
          <a:p>
            <a:pPr marL="457200" indent="-457200">
              <a:buFont typeface="+mj-lt"/>
              <a:buAutoNum type="arabicPeriod"/>
            </a:pPr>
            <a:endParaRPr lang="es-ES" sz="2400" b="1" dirty="0">
              <a:ln w="3175">
                <a:solidFill>
                  <a:schemeClr val="tx1"/>
                </a:solidFill>
              </a:ln>
              <a:solidFill>
                <a:schemeClr val="bg1"/>
              </a:solidFill>
            </a:endParaRPr>
          </a:p>
        </p:txBody>
      </p:sp>
      <p:pic>
        <p:nvPicPr>
          <p:cNvPr id="4" name="Imagen 3"/>
          <p:cNvPicPr>
            <a:picLocks noChangeAspect="1"/>
          </p:cNvPicPr>
          <p:nvPr/>
        </p:nvPicPr>
        <p:blipFill>
          <a:blip r:embed="rId3"/>
          <a:stretch>
            <a:fillRect/>
          </a:stretch>
        </p:blipFill>
        <p:spPr>
          <a:xfrm>
            <a:off x="216044" y="2824248"/>
            <a:ext cx="11759911" cy="1223649"/>
          </a:xfrm>
          <a:prstGeom prst="rect">
            <a:avLst/>
          </a:prstGeom>
        </p:spPr>
      </p:pic>
      <p:sp>
        <p:nvSpPr>
          <p:cNvPr id="5" name="Flecha abajo 4"/>
          <p:cNvSpPr/>
          <p:nvPr/>
        </p:nvSpPr>
        <p:spPr>
          <a:xfrm>
            <a:off x="5536639" y="4142169"/>
            <a:ext cx="1118717" cy="90435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Imagen 5"/>
          <p:cNvPicPr>
            <a:picLocks noChangeAspect="1"/>
          </p:cNvPicPr>
          <p:nvPr/>
        </p:nvPicPr>
        <p:blipFill>
          <a:blip r:embed="rId4"/>
          <a:stretch>
            <a:fillRect/>
          </a:stretch>
        </p:blipFill>
        <p:spPr>
          <a:xfrm>
            <a:off x="3041001" y="5208898"/>
            <a:ext cx="6109995" cy="1457430"/>
          </a:xfrm>
          <a:prstGeom prst="rect">
            <a:avLst/>
          </a:prstGeom>
        </p:spPr>
      </p:pic>
    </p:spTree>
    <p:extLst>
      <p:ext uri="{BB962C8B-B14F-4D97-AF65-F5344CB8AC3E}">
        <p14:creationId xmlns:p14="http://schemas.microsoft.com/office/powerpoint/2010/main" val="217159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Formularios en 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6"/>
            <a:ext cx="10515600" cy="960059"/>
          </a:xfrm>
        </p:spPr>
        <p:txBody>
          <a:bodyPr>
            <a:normAutofit/>
          </a:bodyPr>
          <a:lstStyle/>
          <a:p>
            <a:r>
              <a:rPr lang="es-ES" sz="2400" b="1" dirty="0" smtClean="0">
                <a:ln w="3175">
                  <a:solidFill>
                    <a:schemeClr val="tx1"/>
                  </a:solidFill>
                </a:ln>
                <a:solidFill>
                  <a:schemeClr val="bg1"/>
                </a:solidFill>
              </a:rPr>
              <a:t>Podemos acceder a distintos métodos y propiedades del formulario mediante su variable de plantilla o referenciándolo en nuestro componente:</a:t>
            </a:r>
          </a:p>
        </p:txBody>
      </p:sp>
      <p:pic>
        <p:nvPicPr>
          <p:cNvPr id="4" name="Imagen 3"/>
          <p:cNvPicPr>
            <a:picLocks noChangeAspect="1"/>
          </p:cNvPicPr>
          <p:nvPr/>
        </p:nvPicPr>
        <p:blipFill>
          <a:blip r:embed="rId3"/>
          <a:stretch>
            <a:fillRect/>
          </a:stretch>
        </p:blipFill>
        <p:spPr>
          <a:xfrm>
            <a:off x="2571904" y="3224272"/>
            <a:ext cx="7048192" cy="362997"/>
          </a:xfrm>
          <a:prstGeom prst="rect">
            <a:avLst/>
          </a:prstGeom>
        </p:spPr>
      </p:pic>
      <p:pic>
        <p:nvPicPr>
          <p:cNvPr id="6" name="Imagen 5"/>
          <p:cNvPicPr>
            <a:picLocks noChangeAspect="1"/>
          </p:cNvPicPr>
          <p:nvPr/>
        </p:nvPicPr>
        <p:blipFill>
          <a:blip r:embed="rId4"/>
          <a:stretch>
            <a:fillRect/>
          </a:stretch>
        </p:blipFill>
        <p:spPr>
          <a:xfrm>
            <a:off x="2094483" y="2785685"/>
            <a:ext cx="8003034" cy="273608"/>
          </a:xfrm>
          <a:prstGeom prst="rect">
            <a:avLst/>
          </a:prstGeom>
        </p:spPr>
      </p:pic>
      <p:sp>
        <p:nvSpPr>
          <p:cNvPr id="7" name="Marcador de contenido 2"/>
          <p:cNvSpPr txBox="1">
            <a:spLocks/>
          </p:cNvSpPr>
          <p:nvPr/>
        </p:nvSpPr>
        <p:spPr>
          <a:xfrm>
            <a:off x="838200" y="3766637"/>
            <a:ext cx="10515600" cy="6546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smtClean="0">
                <a:ln w="3175">
                  <a:solidFill>
                    <a:schemeClr val="tx1"/>
                  </a:solidFill>
                </a:ln>
                <a:solidFill>
                  <a:schemeClr val="bg1"/>
                </a:solidFill>
              </a:rPr>
              <a:t>A un formulario también podemos asociarle una función a su evento ‘</a:t>
            </a:r>
            <a:r>
              <a:rPr lang="es-ES" sz="2400" b="1" dirty="0" err="1" smtClean="0">
                <a:ln w="3175">
                  <a:solidFill>
                    <a:schemeClr val="tx1"/>
                  </a:solidFill>
                </a:ln>
                <a:solidFill>
                  <a:schemeClr val="bg1"/>
                </a:solidFill>
              </a:rPr>
              <a:t>submit</a:t>
            </a:r>
            <a:r>
              <a:rPr lang="es-ES" sz="2400" b="1" dirty="0" smtClean="0">
                <a:ln w="3175">
                  <a:solidFill>
                    <a:schemeClr val="tx1"/>
                  </a:solidFill>
                </a:ln>
                <a:solidFill>
                  <a:schemeClr val="bg1"/>
                </a:solidFill>
              </a:rPr>
              <a:t>’:</a:t>
            </a:r>
          </a:p>
        </p:txBody>
      </p:sp>
      <p:pic>
        <p:nvPicPr>
          <p:cNvPr id="8" name="Imagen 7"/>
          <p:cNvPicPr>
            <a:picLocks noChangeAspect="1"/>
          </p:cNvPicPr>
          <p:nvPr/>
        </p:nvPicPr>
        <p:blipFill>
          <a:blip r:embed="rId5"/>
          <a:stretch>
            <a:fillRect/>
          </a:stretch>
        </p:blipFill>
        <p:spPr>
          <a:xfrm>
            <a:off x="2932905" y="4430705"/>
            <a:ext cx="6326189" cy="392931"/>
          </a:xfrm>
          <a:prstGeom prst="rect">
            <a:avLst/>
          </a:prstGeom>
        </p:spPr>
      </p:pic>
      <p:sp>
        <p:nvSpPr>
          <p:cNvPr id="9" name="Marcador de contenido 2"/>
          <p:cNvSpPr txBox="1">
            <a:spLocks/>
          </p:cNvSpPr>
          <p:nvPr/>
        </p:nvSpPr>
        <p:spPr>
          <a:xfrm>
            <a:off x="838200" y="5128619"/>
            <a:ext cx="10515600" cy="9454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smtClean="0">
                <a:ln w="3175">
                  <a:solidFill>
                    <a:schemeClr val="tx1"/>
                  </a:solidFill>
                </a:ln>
                <a:solidFill>
                  <a:schemeClr val="bg1"/>
                </a:solidFill>
              </a:rPr>
              <a:t>Y también podemos deshabilitar elementos según el estado del formulario:</a:t>
            </a:r>
          </a:p>
        </p:txBody>
      </p:sp>
      <p:pic>
        <p:nvPicPr>
          <p:cNvPr id="10" name="Imagen 9"/>
          <p:cNvPicPr>
            <a:picLocks noChangeAspect="1"/>
          </p:cNvPicPr>
          <p:nvPr/>
        </p:nvPicPr>
        <p:blipFill>
          <a:blip r:embed="rId6"/>
          <a:stretch>
            <a:fillRect/>
          </a:stretch>
        </p:blipFill>
        <p:spPr>
          <a:xfrm>
            <a:off x="1810621" y="5895181"/>
            <a:ext cx="8570756" cy="357711"/>
          </a:xfrm>
          <a:prstGeom prst="rect">
            <a:avLst/>
          </a:prstGeom>
        </p:spPr>
      </p:pic>
    </p:spTree>
    <p:extLst>
      <p:ext uri="{BB962C8B-B14F-4D97-AF65-F5344CB8AC3E}">
        <p14:creationId xmlns:p14="http://schemas.microsoft.com/office/powerpoint/2010/main" val="10522216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Validación en Formularios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6"/>
            <a:ext cx="10515600" cy="4454594"/>
          </a:xfrm>
        </p:spPr>
        <p:txBody>
          <a:bodyPr>
            <a:normAutofit lnSpcReduction="10000"/>
          </a:bodyPr>
          <a:lstStyle/>
          <a:p>
            <a:r>
              <a:rPr lang="es-ES" sz="2600" b="1" dirty="0" smtClean="0">
                <a:ln w="3175">
                  <a:solidFill>
                    <a:schemeClr val="tx1"/>
                  </a:solidFill>
                </a:ln>
                <a:solidFill>
                  <a:schemeClr val="bg1"/>
                </a:solidFill>
              </a:rPr>
              <a:t>Ya hemos visto cierta forma de validación mediante el estado de un input. Esto es algo fundamental en la creación de formularios.</a:t>
            </a:r>
          </a:p>
          <a:p>
            <a:r>
              <a:rPr lang="es-ES" sz="2600" b="1" dirty="0" smtClean="0">
                <a:ln w="3175">
                  <a:solidFill>
                    <a:schemeClr val="tx1"/>
                  </a:solidFill>
                </a:ln>
                <a:solidFill>
                  <a:schemeClr val="bg1"/>
                </a:solidFill>
              </a:rPr>
              <a:t> Angular nos ofrece distintas directivas para validación:</a:t>
            </a:r>
          </a:p>
          <a:p>
            <a:pPr lvl="1"/>
            <a:r>
              <a:rPr lang="es-ES" sz="2200" b="1" dirty="0" err="1" smtClean="0">
                <a:ln w="3175">
                  <a:solidFill>
                    <a:schemeClr val="tx1"/>
                  </a:solidFill>
                </a:ln>
                <a:solidFill>
                  <a:schemeClr val="bg1"/>
                </a:solidFill>
              </a:rPr>
              <a:t>required</a:t>
            </a:r>
            <a:r>
              <a:rPr lang="es-ES" sz="2200" b="1" dirty="0" smtClean="0">
                <a:ln w="3175">
                  <a:solidFill>
                    <a:schemeClr val="tx1"/>
                  </a:solidFill>
                </a:ln>
                <a:solidFill>
                  <a:schemeClr val="bg1"/>
                </a:solidFill>
              </a:rPr>
              <a:t>: El input debe tener cualquier valor no vacío.</a:t>
            </a:r>
          </a:p>
          <a:p>
            <a:pPr lvl="1"/>
            <a:r>
              <a:rPr lang="es-ES" sz="2200" b="1" dirty="0" err="1" smtClean="0">
                <a:ln w="3175">
                  <a:solidFill>
                    <a:schemeClr val="tx1"/>
                  </a:solidFill>
                </a:ln>
                <a:solidFill>
                  <a:schemeClr val="bg1"/>
                </a:solidFill>
              </a:rPr>
              <a:t>requiredTrue</a:t>
            </a:r>
            <a:r>
              <a:rPr lang="es-ES" sz="2200" b="1" dirty="0" smtClean="0">
                <a:ln w="3175">
                  <a:solidFill>
                    <a:schemeClr val="tx1"/>
                  </a:solidFill>
                </a:ln>
                <a:solidFill>
                  <a:schemeClr val="bg1"/>
                </a:solidFill>
              </a:rPr>
              <a:t>: El input debe tener un valor True. Normalmente usado en </a:t>
            </a:r>
            <a:r>
              <a:rPr lang="es-ES" sz="2200" b="1" dirty="0" err="1" smtClean="0">
                <a:ln w="3175">
                  <a:solidFill>
                    <a:schemeClr val="tx1"/>
                  </a:solidFill>
                </a:ln>
                <a:solidFill>
                  <a:schemeClr val="bg1"/>
                </a:solidFill>
              </a:rPr>
              <a:t>checkbox</a:t>
            </a:r>
            <a:r>
              <a:rPr lang="es-ES" sz="2200" b="1" dirty="0" smtClean="0">
                <a:ln w="3175">
                  <a:solidFill>
                    <a:schemeClr val="tx1"/>
                  </a:solidFill>
                </a:ln>
                <a:solidFill>
                  <a:schemeClr val="bg1"/>
                </a:solidFill>
              </a:rPr>
              <a:t>.</a:t>
            </a:r>
          </a:p>
          <a:p>
            <a:pPr lvl="1"/>
            <a:r>
              <a:rPr lang="es-ES" sz="2200" b="1" dirty="0" err="1" smtClean="0">
                <a:ln w="3175">
                  <a:solidFill>
                    <a:schemeClr val="tx1"/>
                  </a:solidFill>
                </a:ln>
                <a:solidFill>
                  <a:schemeClr val="bg1"/>
                </a:solidFill>
              </a:rPr>
              <a:t>minLength</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maxLength</a:t>
            </a:r>
            <a:r>
              <a:rPr lang="es-ES" sz="2200" b="1" dirty="0" smtClean="0">
                <a:ln w="3175">
                  <a:solidFill>
                    <a:schemeClr val="tx1"/>
                  </a:solidFill>
                </a:ln>
                <a:solidFill>
                  <a:schemeClr val="bg1"/>
                </a:solidFill>
              </a:rPr>
              <a:t>: El valor del input debe tener una longitud &gt; </a:t>
            </a:r>
            <a:r>
              <a:rPr lang="es-ES" sz="2200" b="1" dirty="0" err="1" smtClean="0">
                <a:ln w="3175">
                  <a:solidFill>
                    <a:schemeClr val="tx1"/>
                  </a:solidFill>
                </a:ln>
                <a:solidFill>
                  <a:schemeClr val="bg1"/>
                </a:solidFill>
              </a:rPr>
              <a:t>minLength</a:t>
            </a:r>
            <a:r>
              <a:rPr lang="es-ES" sz="2200" b="1" dirty="0" smtClean="0">
                <a:ln w="3175">
                  <a:solidFill>
                    <a:schemeClr val="tx1"/>
                  </a:solidFill>
                </a:ln>
                <a:solidFill>
                  <a:schemeClr val="bg1"/>
                </a:solidFill>
              </a:rPr>
              <a:t> y longitud &lt; </a:t>
            </a:r>
            <a:r>
              <a:rPr lang="es-ES" sz="2200" b="1" dirty="0" err="1" smtClean="0">
                <a:ln w="3175">
                  <a:solidFill>
                    <a:schemeClr val="tx1"/>
                  </a:solidFill>
                </a:ln>
                <a:solidFill>
                  <a:schemeClr val="bg1"/>
                </a:solidFill>
              </a:rPr>
              <a:t>maxLength</a:t>
            </a:r>
            <a:r>
              <a:rPr lang="es-ES" sz="2200" b="1" dirty="0" smtClean="0">
                <a:ln w="3175">
                  <a:solidFill>
                    <a:schemeClr val="tx1"/>
                  </a:solidFill>
                </a:ln>
                <a:solidFill>
                  <a:schemeClr val="bg1"/>
                </a:solidFill>
              </a:rPr>
              <a:t>.</a:t>
            </a:r>
          </a:p>
          <a:p>
            <a:pPr lvl="1"/>
            <a:r>
              <a:rPr lang="es-ES" sz="2200" b="1" dirty="0" err="1" smtClean="0">
                <a:ln w="3175">
                  <a:solidFill>
                    <a:schemeClr val="tx1"/>
                  </a:solidFill>
                </a:ln>
                <a:solidFill>
                  <a:schemeClr val="bg1"/>
                </a:solidFill>
              </a:rPr>
              <a:t>pattern</a:t>
            </a:r>
            <a:r>
              <a:rPr lang="es-ES" sz="2200" b="1" dirty="0" smtClean="0">
                <a:ln w="3175">
                  <a:solidFill>
                    <a:schemeClr val="tx1"/>
                  </a:solidFill>
                </a:ln>
                <a:solidFill>
                  <a:schemeClr val="bg1"/>
                </a:solidFill>
              </a:rPr>
              <a:t>: El valor del input debe coincidir con el </a:t>
            </a:r>
            <a:r>
              <a:rPr lang="es-ES" sz="2200" b="1" dirty="0" err="1" smtClean="0">
                <a:ln w="3175">
                  <a:solidFill>
                    <a:schemeClr val="tx1"/>
                  </a:solidFill>
                </a:ln>
                <a:solidFill>
                  <a:schemeClr val="bg1"/>
                </a:solidFill>
              </a:rPr>
              <a:t>RegEx</a:t>
            </a:r>
            <a:r>
              <a:rPr lang="es-ES" sz="2200" b="1" dirty="0" smtClean="0">
                <a:ln w="3175">
                  <a:solidFill>
                    <a:schemeClr val="tx1"/>
                  </a:solidFill>
                </a:ln>
                <a:solidFill>
                  <a:schemeClr val="bg1"/>
                </a:solidFill>
              </a:rPr>
              <a:t> que declaremos.</a:t>
            </a:r>
          </a:p>
          <a:p>
            <a:pPr lvl="1"/>
            <a:r>
              <a:rPr lang="es-ES" sz="2200" b="1" dirty="0" smtClean="0">
                <a:ln w="3175">
                  <a:solidFill>
                    <a:schemeClr val="tx1"/>
                  </a:solidFill>
                </a:ln>
                <a:solidFill>
                  <a:schemeClr val="bg1"/>
                </a:solidFill>
              </a:rPr>
              <a:t>email: El valor del input debe coincidir con un </a:t>
            </a:r>
            <a:r>
              <a:rPr lang="es-ES" sz="2200" b="1" dirty="0" err="1" smtClean="0">
                <a:ln w="3175">
                  <a:solidFill>
                    <a:schemeClr val="tx1"/>
                  </a:solidFill>
                </a:ln>
                <a:solidFill>
                  <a:schemeClr val="bg1"/>
                </a:solidFill>
              </a:rPr>
              <a:t>RegEx</a:t>
            </a:r>
            <a:r>
              <a:rPr lang="es-ES" sz="2200" b="1" dirty="0" smtClean="0">
                <a:ln w="3175">
                  <a:solidFill>
                    <a:schemeClr val="tx1"/>
                  </a:solidFill>
                </a:ln>
                <a:solidFill>
                  <a:schemeClr val="bg1"/>
                </a:solidFill>
              </a:rPr>
              <a:t> de email estándar.</a:t>
            </a:r>
          </a:p>
          <a:p>
            <a:pPr marL="457200" lvl="1" indent="0">
              <a:buNone/>
            </a:pPr>
            <a:endParaRPr lang="es-ES" sz="2200" b="1" dirty="0" smtClean="0">
              <a:ln w="3175">
                <a:solidFill>
                  <a:schemeClr val="tx1"/>
                </a:solidFill>
              </a:ln>
              <a:solidFill>
                <a:schemeClr val="bg1"/>
              </a:solidFill>
            </a:endParaRPr>
          </a:p>
          <a:p>
            <a:pPr marL="0" indent="0" algn="ctr">
              <a:buNone/>
            </a:pPr>
            <a:r>
              <a:rPr lang="es-ES" sz="2600" b="1" dirty="0" smtClean="0">
                <a:ln w="3175">
                  <a:solidFill>
                    <a:schemeClr val="tx1"/>
                  </a:solidFill>
                </a:ln>
                <a:solidFill>
                  <a:srgbClr val="FFC000"/>
                </a:solidFill>
              </a:rPr>
              <a:t>Cualquier input que utilice estas directivas tendrá estado ‘</a:t>
            </a:r>
            <a:r>
              <a:rPr lang="es-ES" sz="2600" b="1" dirty="0" err="1" smtClean="0">
                <a:ln w="3175">
                  <a:solidFill>
                    <a:schemeClr val="tx1"/>
                  </a:solidFill>
                </a:ln>
                <a:solidFill>
                  <a:srgbClr val="FFC000"/>
                </a:solidFill>
              </a:rPr>
              <a:t>invalid</a:t>
            </a:r>
            <a:r>
              <a:rPr lang="es-ES" sz="2600" b="1" dirty="0" smtClean="0">
                <a:ln w="3175">
                  <a:solidFill>
                    <a:schemeClr val="tx1"/>
                  </a:solidFill>
                </a:ln>
                <a:solidFill>
                  <a:srgbClr val="FFC000"/>
                </a:solidFill>
              </a:rPr>
              <a:t>’ cuando las condiciones no se cumplan.</a:t>
            </a:r>
          </a:p>
          <a:p>
            <a:endParaRPr lang="es-ES" sz="2600" b="1" dirty="0" smtClean="0">
              <a:ln w="3175">
                <a:solidFill>
                  <a:schemeClr val="tx1"/>
                </a:solidFill>
              </a:ln>
              <a:solidFill>
                <a:schemeClr val="bg1"/>
              </a:solidFill>
            </a:endParaRPr>
          </a:p>
        </p:txBody>
      </p:sp>
    </p:spTree>
    <p:extLst>
      <p:ext uri="{BB962C8B-B14F-4D97-AF65-F5344CB8AC3E}">
        <p14:creationId xmlns:p14="http://schemas.microsoft.com/office/powerpoint/2010/main" val="3653588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Validación en Formularios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727672" y="1825626"/>
            <a:ext cx="5210908" cy="3168405"/>
          </a:xfrm>
        </p:spPr>
        <p:txBody>
          <a:bodyPr>
            <a:normAutofit/>
          </a:bodyPr>
          <a:lstStyle/>
          <a:p>
            <a:r>
              <a:rPr lang="es-ES" sz="2400" b="1" dirty="0" smtClean="0">
                <a:ln w="3175">
                  <a:solidFill>
                    <a:schemeClr val="tx1"/>
                  </a:solidFill>
                </a:ln>
                <a:solidFill>
                  <a:schemeClr val="bg1"/>
                </a:solidFill>
              </a:rPr>
              <a:t>También podemos crear nuestras propias validaciones, como directivas.</a:t>
            </a:r>
          </a:p>
          <a:p>
            <a:pPr marL="514350" indent="-514350">
              <a:buFont typeface="+mj-lt"/>
              <a:buAutoNum type="arabicPeriod"/>
            </a:pPr>
            <a:r>
              <a:rPr lang="es-ES" sz="2400" b="1" dirty="0" smtClean="0">
                <a:ln w="3175">
                  <a:solidFill>
                    <a:schemeClr val="tx1"/>
                  </a:solidFill>
                </a:ln>
                <a:solidFill>
                  <a:schemeClr val="bg1"/>
                </a:solidFill>
              </a:rPr>
              <a:t>NG_VALIDATORS es un proveedor de validadores.</a:t>
            </a:r>
          </a:p>
          <a:p>
            <a:pPr marL="514350" indent="-514350">
              <a:buFont typeface="+mj-lt"/>
              <a:buAutoNum type="arabicPeriod"/>
            </a:pPr>
            <a:r>
              <a:rPr lang="es-ES" sz="2400" b="1" dirty="0" smtClean="0">
                <a:ln w="3175">
                  <a:solidFill>
                    <a:schemeClr val="tx1"/>
                  </a:solidFill>
                </a:ln>
                <a:solidFill>
                  <a:schemeClr val="bg1"/>
                </a:solidFill>
              </a:rPr>
              <a:t>Implementamos la interfaz </a:t>
            </a:r>
            <a:r>
              <a:rPr lang="es-ES" sz="2400" b="1" dirty="0" err="1" smtClean="0">
                <a:ln w="3175">
                  <a:solidFill>
                    <a:schemeClr val="tx1"/>
                  </a:solidFill>
                </a:ln>
                <a:solidFill>
                  <a:schemeClr val="bg1"/>
                </a:solidFill>
              </a:rPr>
              <a:t>Validator</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y su función </a:t>
            </a:r>
            <a:r>
              <a:rPr lang="es-ES" sz="2400" b="1" dirty="0" err="1" smtClean="0">
                <a:ln w="3175">
                  <a:solidFill>
                    <a:schemeClr val="tx1"/>
                  </a:solidFill>
                </a:ln>
                <a:solidFill>
                  <a:schemeClr val="bg1"/>
                </a:solidFill>
              </a:rPr>
              <a:t>validate</a:t>
            </a:r>
            <a:r>
              <a:rPr lang="es-ES" sz="2400" b="1" dirty="0" smtClean="0">
                <a:ln w="3175">
                  <a:solidFill>
                    <a:schemeClr val="tx1"/>
                  </a:solidFill>
                </a:ln>
                <a:solidFill>
                  <a:schemeClr val="bg1"/>
                </a:solidFill>
              </a:rPr>
              <a:t>().</a:t>
            </a:r>
          </a:p>
          <a:p>
            <a:pPr marL="514350" indent="-514350">
              <a:buFont typeface="+mj-lt"/>
              <a:buAutoNum type="arabicPeriod"/>
            </a:pPr>
            <a:r>
              <a:rPr lang="es-ES" sz="2400" b="1" dirty="0" smtClean="0">
                <a:ln w="3175">
                  <a:solidFill>
                    <a:schemeClr val="tx1"/>
                  </a:solidFill>
                </a:ln>
                <a:solidFill>
                  <a:schemeClr val="bg1"/>
                </a:solidFill>
              </a:rPr>
              <a:t>Hacemos .</a:t>
            </a:r>
            <a:r>
              <a:rPr lang="es-ES" sz="2400" b="1" dirty="0" err="1" smtClean="0">
                <a:ln w="3175">
                  <a:solidFill>
                    <a:schemeClr val="tx1"/>
                  </a:solidFill>
                </a:ln>
                <a:solidFill>
                  <a:schemeClr val="bg1"/>
                </a:solidFill>
              </a:rPr>
              <a:t>setError</a:t>
            </a:r>
            <a:r>
              <a:rPr lang="es-ES" sz="2400" b="1" dirty="0" smtClean="0">
                <a:ln w="3175">
                  <a:solidFill>
                    <a:schemeClr val="tx1"/>
                  </a:solidFill>
                </a:ln>
                <a:solidFill>
                  <a:schemeClr val="bg1"/>
                </a:solidFill>
              </a:rPr>
              <a:t> con el código de nuestra directiva. Esto permite:</a:t>
            </a:r>
          </a:p>
          <a:p>
            <a:pPr marL="457200" lvl="1" indent="0">
              <a:buNone/>
            </a:pPr>
            <a:endParaRPr lang="es-ES" sz="2200" b="1" dirty="0" smtClean="0">
              <a:ln w="3175">
                <a:solidFill>
                  <a:schemeClr val="tx1"/>
                </a:solidFill>
              </a:ln>
              <a:solidFill>
                <a:schemeClr val="bg1"/>
              </a:solidFill>
            </a:endParaRPr>
          </a:p>
        </p:txBody>
      </p:sp>
      <p:sp>
        <p:nvSpPr>
          <p:cNvPr id="7" name="Marcador de contenido 2"/>
          <p:cNvSpPr txBox="1">
            <a:spLocks/>
          </p:cNvSpPr>
          <p:nvPr/>
        </p:nvSpPr>
        <p:spPr>
          <a:xfrm>
            <a:off x="534660" y="5149066"/>
            <a:ext cx="5596932" cy="8313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spcBef>
                <a:spcPts val="1000"/>
              </a:spcBef>
              <a:buNone/>
            </a:pPr>
            <a:r>
              <a:rPr lang="en-US" sz="2200" b="1" dirty="0">
                <a:ln w="3175">
                  <a:solidFill>
                    <a:schemeClr val="tx1"/>
                  </a:solidFill>
                </a:ln>
                <a:solidFill>
                  <a:srgbClr val="FFC000"/>
                </a:solidFill>
              </a:rPr>
              <a:t>&lt;</a:t>
            </a:r>
            <a:r>
              <a:rPr lang="en-US" sz="2200" b="1" dirty="0" smtClean="0">
                <a:ln w="3175">
                  <a:solidFill>
                    <a:schemeClr val="tx1"/>
                  </a:solidFill>
                </a:ln>
                <a:solidFill>
                  <a:srgbClr val="FFC000"/>
                </a:solidFill>
              </a:rPr>
              <a:t>div *</a:t>
            </a:r>
            <a:r>
              <a:rPr lang="en-US" sz="2200" b="1" dirty="0" err="1" smtClean="0">
                <a:ln w="3175">
                  <a:solidFill>
                    <a:schemeClr val="tx1"/>
                  </a:solidFill>
                </a:ln>
                <a:solidFill>
                  <a:srgbClr val="FFC000"/>
                </a:solidFill>
              </a:rPr>
              <a:t>ngIf</a:t>
            </a:r>
            <a:r>
              <a:rPr lang="en-US" sz="2200" b="1" dirty="0" smtClean="0">
                <a:ln w="3175">
                  <a:solidFill>
                    <a:schemeClr val="tx1"/>
                  </a:solidFill>
                </a:ln>
                <a:solidFill>
                  <a:srgbClr val="FFC000"/>
                </a:solidFill>
              </a:rPr>
              <a:t>=“</a:t>
            </a:r>
            <a:r>
              <a:rPr lang="en-US" sz="2200" b="1" dirty="0" err="1" smtClean="0">
                <a:ln w="3175">
                  <a:solidFill>
                    <a:schemeClr val="tx1"/>
                  </a:solidFill>
                </a:ln>
                <a:solidFill>
                  <a:srgbClr val="FFC000"/>
                </a:solidFill>
              </a:rPr>
              <a:t>confirmEmail.errors.mustMatch</a:t>
            </a:r>
            <a:r>
              <a:rPr lang="en-US" sz="2200" b="1" dirty="0" smtClean="0">
                <a:ln w="3175">
                  <a:solidFill>
                    <a:schemeClr val="tx1"/>
                  </a:solidFill>
                </a:ln>
                <a:solidFill>
                  <a:srgbClr val="FFC000"/>
                </a:solidFill>
              </a:rPr>
              <a:t>"&gt;</a:t>
            </a:r>
          </a:p>
          <a:p>
            <a:pPr marL="0" lvl="1" indent="0" algn="ctr">
              <a:spcBef>
                <a:spcPts val="1000"/>
              </a:spcBef>
              <a:buNone/>
            </a:pPr>
            <a:r>
              <a:rPr lang="en-US" sz="2200" b="1" dirty="0" smtClean="0">
                <a:ln w="3175">
                  <a:solidFill>
                    <a:schemeClr val="tx1"/>
                  </a:solidFill>
                </a:ln>
                <a:solidFill>
                  <a:srgbClr val="FFC000"/>
                </a:solidFill>
              </a:rPr>
              <a:t>Passwords </a:t>
            </a:r>
            <a:r>
              <a:rPr lang="en-US" sz="2200" b="1" dirty="0">
                <a:ln w="3175">
                  <a:solidFill>
                    <a:schemeClr val="tx1"/>
                  </a:solidFill>
                </a:ln>
                <a:solidFill>
                  <a:srgbClr val="FFC000"/>
                </a:solidFill>
              </a:rPr>
              <a:t>must match&lt;/div</a:t>
            </a:r>
            <a:r>
              <a:rPr lang="en-US" sz="2200" b="1" dirty="0" smtClean="0">
                <a:ln w="3175">
                  <a:solidFill>
                    <a:schemeClr val="tx1"/>
                  </a:solidFill>
                </a:ln>
                <a:solidFill>
                  <a:srgbClr val="FFC000"/>
                </a:solidFill>
              </a:rPr>
              <a:t>&gt;</a:t>
            </a:r>
            <a:endParaRPr lang="es-ES" sz="2200" b="1" dirty="0">
              <a:ln w="3175">
                <a:solidFill>
                  <a:schemeClr val="tx1"/>
                </a:solidFill>
              </a:ln>
              <a:solidFill>
                <a:srgbClr val="FFC000"/>
              </a:solidFill>
            </a:endParaRPr>
          </a:p>
        </p:txBody>
      </p:sp>
      <p:pic>
        <p:nvPicPr>
          <p:cNvPr id="8" name="Imagen 7"/>
          <p:cNvPicPr>
            <a:picLocks noChangeAspect="1"/>
          </p:cNvPicPr>
          <p:nvPr/>
        </p:nvPicPr>
        <p:blipFill>
          <a:blip r:embed="rId3"/>
          <a:stretch>
            <a:fillRect/>
          </a:stretch>
        </p:blipFill>
        <p:spPr>
          <a:xfrm>
            <a:off x="6178340" y="1512120"/>
            <a:ext cx="5879990" cy="5009260"/>
          </a:xfrm>
          <a:prstGeom prst="rect">
            <a:avLst/>
          </a:prstGeom>
        </p:spPr>
      </p:pic>
    </p:spTree>
    <p:extLst>
      <p:ext uri="{BB962C8B-B14F-4D97-AF65-F5344CB8AC3E}">
        <p14:creationId xmlns:p14="http://schemas.microsoft.com/office/powerpoint/2010/main" val="22621124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HTTP en </a:t>
            </a:r>
            <a:r>
              <a:rPr lang="es-ES" b="1" dirty="0" smtClean="0">
                <a:ln w="3175">
                  <a:solidFill>
                    <a:schemeClr val="tx1"/>
                  </a:solidFill>
                </a:ln>
                <a:solidFill>
                  <a:schemeClr val="bg1"/>
                </a:solidFill>
              </a:rPr>
              <a:t>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426866"/>
            <a:ext cx="10515600" cy="5225143"/>
          </a:xfrm>
        </p:spPr>
        <p:txBody>
          <a:bodyPr>
            <a:normAutofit lnSpcReduction="10000"/>
          </a:bodyPr>
          <a:lstStyle/>
          <a:p>
            <a:pPr>
              <a:lnSpc>
                <a:spcPct val="100000"/>
              </a:lnSpc>
            </a:pPr>
            <a:r>
              <a:rPr lang="es-ES" sz="2400" b="1" dirty="0" smtClean="0">
                <a:ln w="3175">
                  <a:solidFill>
                    <a:schemeClr val="tx1"/>
                  </a:solidFill>
                </a:ln>
                <a:solidFill>
                  <a:schemeClr val="bg1"/>
                </a:solidFill>
              </a:rPr>
              <a:t>Vamos a crear un servicio HTTP en nuestra aplicación para hacer peticiones a un servidor externo, pero antes es importante responder una pregunta.</a:t>
            </a:r>
            <a:endParaRPr lang="es-ES" sz="2400" b="1" dirty="0" smtClean="0">
              <a:ln w="3175">
                <a:solidFill>
                  <a:schemeClr val="tx1"/>
                </a:solidFill>
              </a:ln>
              <a:solidFill>
                <a:srgbClr val="FFC000"/>
              </a:solidFill>
            </a:endParaRPr>
          </a:p>
          <a:p>
            <a:pPr marL="0" indent="0" algn="ctr">
              <a:lnSpc>
                <a:spcPct val="100000"/>
              </a:lnSpc>
              <a:buNone/>
            </a:pPr>
            <a:r>
              <a:rPr lang="es-ES" sz="2600" b="1" dirty="0" smtClean="0">
                <a:ln w="3175">
                  <a:solidFill>
                    <a:schemeClr val="tx1"/>
                  </a:solidFill>
                </a:ln>
                <a:solidFill>
                  <a:srgbClr val="FFC000"/>
                </a:solidFill>
              </a:rPr>
              <a:t>¿Qué es una API REST?</a:t>
            </a:r>
          </a:p>
          <a:p>
            <a:pPr>
              <a:lnSpc>
                <a:spcPct val="100000"/>
              </a:lnSpc>
            </a:pPr>
            <a:r>
              <a:rPr lang="es-ES" sz="2400" b="1" dirty="0" smtClean="0">
                <a:ln w="3175">
                  <a:solidFill>
                    <a:schemeClr val="tx1"/>
                  </a:solidFill>
                </a:ln>
                <a:solidFill>
                  <a:schemeClr val="bg1"/>
                </a:solidFill>
              </a:rPr>
              <a:t>Se denomina así a la arquitectura de comunicación </a:t>
            </a:r>
            <a:r>
              <a:rPr lang="es-ES" sz="2400" b="1" dirty="0" err="1" smtClean="0">
                <a:ln w="3175">
                  <a:solidFill>
                    <a:schemeClr val="tx1"/>
                  </a:solidFill>
                </a:ln>
                <a:solidFill>
                  <a:schemeClr val="bg1"/>
                </a:solidFill>
              </a:rPr>
              <a:t>front</a:t>
            </a:r>
            <a:r>
              <a:rPr lang="es-ES" sz="2400" b="1" dirty="0" smtClean="0">
                <a:ln w="3175">
                  <a:solidFill>
                    <a:schemeClr val="tx1"/>
                  </a:solidFill>
                </a:ln>
                <a:solidFill>
                  <a:schemeClr val="bg1"/>
                </a:solidFill>
              </a:rPr>
              <a:t>-back que es:</a:t>
            </a:r>
          </a:p>
          <a:p>
            <a:pPr lvl="1">
              <a:lnSpc>
                <a:spcPct val="100000"/>
              </a:lnSpc>
            </a:pPr>
            <a:r>
              <a:rPr lang="es-ES" b="1" dirty="0" err="1" smtClean="0">
                <a:ln w="3175">
                  <a:solidFill>
                    <a:schemeClr val="tx1"/>
                  </a:solidFill>
                </a:ln>
                <a:solidFill>
                  <a:srgbClr val="FFC000"/>
                </a:solidFill>
              </a:rPr>
              <a:t>Client</a:t>
            </a:r>
            <a:r>
              <a:rPr lang="es-ES" b="1" dirty="0" smtClean="0">
                <a:ln w="3175">
                  <a:solidFill>
                    <a:schemeClr val="tx1"/>
                  </a:solidFill>
                </a:ln>
                <a:solidFill>
                  <a:srgbClr val="FFC000"/>
                </a:solidFill>
              </a:rPr>
              <a:t>-Server</a:t>
            </a:r>
            <a:r>
              <a:rPr lang="es-ES" b="1" dirty="0" smtClean="0">
                <a:ln w="3175">
                  <a:solidFill>
                    <a:schemeClr val="tx1"/>
                  </a:solidFill>
                </a:ln>
                <a:solidFill>
                  <a:schemeClr val="bg1"/>
                </a:solidFill>
              </a:rPr>
              <a:t>: Separa la interfaz de usuario del almacenamiento de datos.</a:t>
            </a:r>
          </a:p>
          <a:p>
            <a:pPr lvl="1">
              <a:lnSpc>
                <a:spcPct val="100000"/>
              </a:lnSpc>
            </a:pPr>
            <a:r>
              <a:rPr lang="es-ES" b="1" dirty="0" smtClean="0">
                <a:ln w="3175">
                  <a:solidFill>
                    <a:schemeClr val="tx1"/>
                  </a:solidFill>
                </a:ln>
                <a:solidFill>
                  <a:srgbClr val="FFC000"/>
                </a:solidFill>
              </a:rPr>
              <a:t>Sin</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estados</a:t>
            </a:r>
            <a:r>
              <a:rPr lang="es-ES" b="1" dirty="0" smtClean="0">
                <a:ln w="3175">
                  <a:solidFill>
                    <a:schemeClr val="tx1"/>
                  </a:solidFill>
                </a:ln>
                <a:solidFill>
                  <a:schemeClr val="bg1"/>
                </a:solidFill>
              </a:rPr>
              <a:t>: Toda petición al servidor incluirá toda la información necesaria.</a:t>
            </a:r>
          </a:p>
          <a:p>
            <a:pPr lvl="1">
              <a:lnSpc>
                <a:spcPct val="100000"/>
              </a:lnSpc>
            </a:pPr>
            <a:r>
              <a:rPr lang="es-ES" b="1" dirty="0" err="1" smtClean="0">
                <a:ln w="3175">
                  <a:solidFill>
                    <a:schemeClr val="tx1"/>
                  </a:solidFill>
                </a:ln>
                <a:solidFill>
                  <a:srgbClr val="FFC000"/>
                </a:solidFill>
              </a:rPr>
              <a:t>Cacheable</a:t>
            </a:r>
            <a:r>
              <a:rPr lang="es-ES" b="1" dirty="0" smtClean="0">
                <a:ln w="3175">
                  <a:solidFill>
                    <a:schemeClr val="tx1"/>
                  </a:solidFill>
                </a:ln>
                <a:solidFill>
                  <a:schemeClr val="bg1"/>
                </a:solidFill>
              </a:rPr>
              <a:t>: Permite cachear peticiones para respuestas más rápidas.</a:t>
            </a:r>
          </a:p>
          <a:p>
            <a:pPr lvl="1">
              <a:lnSpc>
                <a:spcPct val="100000"/>
              </a:lnSpc>
            </a:pPr>
            <a:r>
              <a:rPr lang="es-ES" b="1" dirty="0" smtClean="0">
                <a:ln w="3175">
                  <a:solidFill>
                    <a:schemeClr val="tx1"/>
                  </a:solidFill>
                </a:ln>
                <a:solidFill>
                  <a:srgbClr val="FFC000"/>
                </a:solidFill>
              </a:rPr>
              <a:t>Interfaz</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uniforme</a:t>
            </a:r>
            <a:r>
              <a:rPr lang="es-ES" b="1" dirty="0" smtClean="0">
                <a:ln w="3175">
                  <a:solidFill>
                    <a:schemeClr val="tx1"/>
                  </a:solidFill>
                </a:ln>
                <a:solidFill>
                  <a:schemeClr val="bg1"/>
                </a:solidFill>
              </a:rPr>
              <a:t>: Simplifica la estructura del sistema, facilitando la identificación y manipulación de sus recursos.</a:t>
            </a:r>
          </a:p>
          <a:p>
            <a:pPr lvl="1">
              <a:lnSpc>
                <a:spcPct val="100000"/>
              </a:lnSpc>
            </a:pPr>
            <a:r>
              <a:rPr lang="es-ES" b="1" dirty="0" smtClean="0">
                <a:ln w="3175">
                  <a:solidFill>
                    <a:schemeClr val="tx1"/>
                  </a:solidFill>
                </a:ln>
                <a:solidFill>
                  <a:srgbClr val="FFC000"/>
                </a:solidFill>
              </a:rPr>
              <a:t>Sistema</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por</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capas</a:t>
            </a:r>
            <a:r>
              <a:rPr lang="es-ES" b="1" dirty="0" smtClean="0">
                <a:ln w="3175">
                  <a:solidFill>
                    <a:schemeClr val="tx1"/>
                  </a:solidFill>
                </a:ln>
                <a:solidFill>
                  <a:schemeClr val="bg1"/>
                </a:solidFill>
              </a:rPr>
              <a:t>: Capas jerárquicas separan el comportamiento de los componentes del servidor para evitar interacciones no deseadas.</a:t>
            </a:r>
          </a:p>
          <a:p>
            <a:pPr lvl="1">
              <a:lnSpc>
                <a:spcPct val="100000"/>
              </a:lnSpc>
            </a:pPr>
            <a:r>
              <a:rPr lang="es-ES" b="1" dirty="0" smtClean="0">
                <a:ln w="3175">
                  <a:solidFill>
                    <a:schemeClr val="tx1"/>
                  </a:solidFill>
                </a:ln>
                <a:solidFill>
                  <a:srgbClr val="FFC000"/>
                </a:solidFill>
              </a:rPr>
              <a:t>Código</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bajo</a:t>
            </a:r>
            <a:r>
              <a:rPr lang="es-ES" b="1" dirty="0" smtClean="0">
                <a:ln w="3175">
                  <a:solidFill>
                    <a:schemeClr val="tx1"/>
                  </a:solidFill>
                </a:ln>
                <a:solidFill>
                  <a:schemeClr val="bg1"/>
                </a:solidFill>
              </a:rPr>
              <a:t> </a:t>
            </a:r>
            <a:r>
              <a:rPr lang="es-ES" b="1" dirty="0" smtClean="0">
                <a:ln w="3175">
                  <a:solidFill>
                    <a:schemeClr val="tx1"/>
                  </a:solidFill>
                </a:ln>
                <a:solidFill>
                  <a:srgbClr val="FFC000"/>
                </a:solidFill>
              </a:rPr>
              <a:t>demanda</a:t>
            </a:r>
            <a:r>
              <a:rPr lang="es-ES" b="1" dirty="0" smtClean="0">
                <a:ln w="3175">
                  <a:solidFill>
                    <a:schemeClr val="tx1"/>
                  </a:solidFill>
                </a:ln>
                <a:solidFill>
                  <a:schemeClr val="bg1"/>
                </a:solidFill>
              </a:rPr>
              <a:t>: Permiten añadir funcionalidad mediante </a:t>
            </a:r>
            <a:r>
              <a:rPr lang="es-ES" b="1" dirty="0" err="1" smtClean="0">
                <a:ln w="3175">
                  <a:solidFill>
                    <a:schemeClr val="tx1"/>
                  </a:solidFill>
                </a:ln>
                <a:solidFill>
                  <a:schemeClr val="bg1"/>
                </a:solidFill>
              </a:rPr>
              <a:t>applets</a:t>
            </a:r>
            <a:r>
              <a:rPr lang="es-ES" b="1" dirty="0" smtClean="0">
                <a:ln w="3175">
                  <a:solidFill>
                    <a:schemeClr val="tx1"/>
                  </a:solidFill>
                </a:ln>
                <a:solidFill>
                  <a:schemeClr val="bg1"/>
                </a:solidFill>
              </a:rPr>
              <a:t> y scripts.</a:t>
            </a:r>
            <a:endParaRPr lang="es-ES" b="1" dirty="0">
              <a:ln w="3175">
                <a:solidFill>
                  <a:schemeClr val="tx1"/>
                </a:solidFill>
              </a:ln>
              <a:solidFill>
                <a:schemeClr val="bg1"/>
              </a:solidFill>
            </a:endParaRPr>
          </a:p>
          <a:p>
            <a:pPr>
              <a:lnSpc>
                <a:spcPct val="100000"/>
              </a:lnSpc>
            </a:pPr>
            <a:endParaRPr lang="es-ES" sz="2400" b="1" dirty="0">
              <a:ln w="3175">
                <a:solidFill>
                  <a:schemeClr val="tx1"/>
                </a:solidFill>
              </a:ln>
              <a:solidFill>
                <a:schemeClr val="bg1"/>
              </a:solidFill>
            </a:endParaRPr>
          </a:p>
        </p:txBody>
      </p:sp>
    </p:spTree>
    <p:extLst>
      <p:ext uri="{BB962C8B-B14F-4D97-AF65-F5344CB8AC3E}">
        <p14:creationId xmlns:p14="http://schemas.microsoft.com/office/powerpoint/2010/main" val="35070268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ln w="3175">
                  <a:solidFill>
                    <a:schemeClr val="tx1"/>
                  </a:solidFill>
                </a:ln>
                <a:solidFill>
                  <a:schemeClr val="bg1"/>
                </a:solidFill>
              </a:rPr>
              <a:t>HTTP en </a:t>
            </a:r>
            <a:r>
              <a:rPr lang="es-ES" b="1" dirty="0" smtClean="0">
                <a:ln w="3175">
                  <a:solidFill>
                    <a:schemeClr val="tx1"/>
                  </a:solidFill>
                </a:ln>
                <a:solidFill>
                  <a:schemeClr val="bg1"/>
                </a:solidFill>
              </a:rPr>
              <a:t>Angular</a:t>
            </a:r>
            <a:endParaRPr lang="es-ES" dirty="0"/>
          </a:p>
        </p:txBody>
      </p:sp>
      <p:sp>
        <p:nvSpPr>
          <p:cNvPr id="3" name="Marcador de contenido 2"/>
          <p:cNvSpPr>
            <a:spLocks noGrp="1"/>
          </p:cNvSpPr>
          <p:nvPr>
            <p:ph idx="1"/>
          </p:nvPr>
        </p:nvSpPr>
        <p:spPr/>
        <p:txBody>
          <a:bodyPr>
            <a:normAutofit lnSpcReduction="10000"/>
          </a:bodyPr>
          <a:lstStyle/>
          <a:p>
            <a:pPr marL="457200" indent="-457200">
              <a:lnSpc>
                <a:spcPct val="100000"/>
              </a:lnSpc>
              <a:buFont typeface="+mj-lt"/>
              <a:buAutoNum type="arabicPeriod"/>
            </a:pPr>
            <a:r>
              <a:rPr lang="es-ES" sz="2400" b="1" dirty="0" smtClean="0">
                <a:ln w="3175">
                  <a:solidFill>
                    <a:schemeClr val="tx1"/>
                  </a:solidFill>
                </a:ln>
                <a:solidFill>
                  <a:schemeClr val="bg1"/>
                </a:solidFill>
              </a:rPr>
              <a:t>Para hacer peticiones HTTP </a:t>
            </a:r>
            <a:r>
              <a:rPr lang="es-ES" sz="2400" b="1" dirty="0">
                <a:ln w="3175">
                  <a:solidFill>
                    <a:schemeClr val="tx1"/>
                  </a:solidFill>
                </a:ln>
                <a:solidFill>
                  <a:schemeClr val="bg1"/>
                </a:solidFill>
              </a:rPr>
              <a:t>en </a:t>
            </a:r>
            <a:r>
              <a:rPr lang="es-ES" sz="2400" b="1" dirty="0" smtClean="0">
                <a:ln w="3175">
                  <a:solidFill>
                    <a:schemeClr val="tx1"/>
                  </a:solidFill>
                </a:ln>
                <a:solidFill>
                  <a:schemeClr val="bg1"/>
                </a:solidFill>
              </a:rPr>
              <a:t>Angular, </a:t>
            </a:r>
            <a:r>
              <a:rPr lang="es-ES" sz="2400" b="1" dirty="0">
                <a:ln w="3175">
                  <a:solidFill>
                    <a:schemeClr val="tx1"/>
                  </a:solidFill>
                </a:ln>
                <a:solidFill>
                  <a:schemeClr val="bg1"/>
                </a:solidFill>
              </a:rPr>
              <a:t>primero importaremos en nuestro </a:t>
            </a:r>
            <a:r>
              <a:rPr lang="es-ES" sz="2400" b="1" dirty="0" err="1">
                <a:ln w="3175">
                  <a:solidFill>
                    <a:schemeClr val="tx1"/>
                  </a:solidFill>
                </a:ln>
                <a:solidFill>
                  <a:schemeClr val="bg1"/>
                </a:solidFill>
              </a:rPr>
              <a:t>app.module</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el </a:t>
            </a:r>
            <a:r>
              <a:rPr lang="es-ES" sz="2400" b="1" dirty="0" err="1" smtClean="0">
                <a:ln w="3175">
                  <a:solidFill>
                    <a:schemeClr val="tx1"/>
                  </a:solidFill>
                </a:ln>
                <a:solidFill>
                  <a:srgbClr val="FFC000"/>
                </a:solidFill>
              </a:rPr>
              <a:t>HttpClientModule</a:t>
            </a:r>
            <a:r>
              <a:rPr lang="es-ES" sz="2400" b="1" dirty="0" smtClean="0">
                <a:ln w="3175">
                  <a:solidFill>
                    <a:schemeClr val="tx1"/>
                  </a:solidFill>
                </a:ln>
                <a:solidFill>
                  <a:schemeClr val="bg1"/>
                </a:solidFill>
              </a:rPr>
              <a:t> </a:t>
            </a:r>
            <a:r>
              <a:rPr lang="es-ES" sz="2400" b="1" dirty="0">
                <a:ln w="3175">
                  <a:solidFill>
                    <a:schemeClr val="tx1"/>
                  </a:solidFill>
                </a:ln>
                <a:solidFill>
                  <a:schemeClr val="bg1"/>
                </a:solidFill>
              </a:rPr>
              <a:t>de </a:t>
            </a:r>
            <a:r>
              <a:rPr lang="es-ES" sz="2400" b="1" dirty="0" smtClean="0">
                <a:ln w="3175">
                  <a:solidFill>
                    <a:schemeClr val="tx1"/>
                  </a:solidFill>
                </a:ln>
                <a:solidFill>
                  <a:schemeClr val="bg1"/>
                </a:solidFill>
              </a:rPr>
              <a:t>‘@angular/</a:t>
            </a:r>
            <a:r>
              <a:rPr lang="es-ES" sz="2400" b="1" dirty="0" err="1" smtClean="0">
                <a:ln w="3175">
                  <a:solidFill>
                    <a:schemeClr val="tx1"/>
                  </a:solidFill>
                </a:ln>
                <a:solidFill>
                  <a:schemeClr val="bg1"/>
                </a:solidFill>
              </a:rPr>
              <a:t>common</a:t>
            </a:r>
            <a:r>
              <a:rPr lang="es-ES" sz="2400" b="1" dirty="0" smtClean="0">
                <a:ln w="3175">
                  <a:solidFill>
                    <a:schemeClr val="tx1"/>
                  </a:solidFill>
                </a:ln>
                <a:solidFill>
                  <a:schemeClr val="bg1"/>
                </a:solidFill>
              </a:rPr>
              <a:t>/http’.</a:t>
            </a:r>
            <a:endParaRPr lang="es-ES" sz="2400" b="1" dirty="0">
              <a:ln w="3175">
                <a:solidFill>
                  <a:schemeClr val="tx1"/>
                </a:solidFill>
              </a:ln>
              <a:solidFill>
                <a:schemeClr val="bg1"/>
              </a:solidFill>
            </a:endParaRPr>
          </a:p>
          <a:p>
            <a:pPr marL="457200" indent="-457200">
              <a:lnSpc>
                <a:spcPct val="100000"/>
              </a:lnSpc>
              <a:buFont typeface="+mj-lt"/>
              <a:buAutoNum type="arabicPeriod"/>
            </a:pPr>
            <a:r>
              <a:rPr lang="es-ES" sz="2400" b="1" dirty="0" smtClean="0">
                <a:ln w="3175">
                  <a:solidFill>
                    <a:schemeClr val="tx1"/>
                  </a:solidFill>
                </a:ln>
                <a:solidFill>
                  <a:schemeClr val="bg1"/>
                </a:solidFill>
              </a:rPr>
              <a:t>Una </a:t>
            </a:r>
            <a:r>
              <a:rPr lang="es-ES" sz="2400" b="1" dirty="0">
                <a:ln w="3175">
                  <a:solidFill>
                    <a:schemeClr val="tx1"/>
                  </a:solidFill>
                </a:ln>
                <a:solidFill>
                  <a:schemeClr val="bg1"/>
                </a:solidFill>
              </a:rPr>
              <a:t>vez lo tengamos </a:t>
            </a:r>
            <a:r>
              <a:rPr lang="es-ES" sz="2400" b="1" dirty="0" smtClean="0">
                <a:ln w="3175">
                  <a:solidFill>
                    <a:schemeClr val="tx1"/>
                  </a:solidFill>
                </a:ln>
                <a:solidFill>
                  <a:schemeClr val="bg1"/>
                </a:solidFill>
              </a:rPr>
              <a:t>importado, crearemos un </a:t>
            </a:r>
            <a:r>
              <a:rPr lang="es-ES" sz="2400" b="1" dirty="0" err="1" smtClean="0">
                <a:ln w="3175">
                  <a:solidFill>
                    <a:schemeClr val="tx1"/>
                  </a:solidFill>
                </a:ln>
                <a:solidFill>
                  <a:schemeClr val="bg1"/>
                </a:solidFill>
              </a:rPr>
              <a:t>service</a:t>
            </a:r>
            <a:r>
              <a:rPr lang="es-ES" sz="2400" b="1" dirty="0" smtClean="0">
                <a:ln w="3175">
                  <a:solidFill>
                    <a:schemeClr val="tx1"/>
                  </a:solidFill>
                </a:ln>
                <a:solidFill>
                  <a:schemeClr val="bg1"/>
                </a:solidFill>
              </a:rPr>
              <a:t> donde </a:t>
            </a:r>
            <a:r>
              <a:rPr lang="es-ES" sz="2400" b="1" dirty="0">
                <a:ln w="3175">
                  <a:solidFill>
                    <a:schemeClr val="tx1"/>
                  </a:solidFill>
                </a:ln>
                <a:solidFill>
                  <a:schemeClr val="bg1"/>
                </a:solidFill>
              </a:rPr>
              <a:t>vamos a utilizar la dependencia </a:t>
            </a:r>
            <a:r>
              <a:rPr lang="es-ES" sz="2400" b="1" dirty="0" err="1">
                <a:ln w="3175">
                  <a:solidFill>
                    <a:schemeClr val="tx1"/>
                  </a:solidFill>
                </a:ln>
                <a:solidFill>
                  <a:srgbClr val="FFC000"/>
                </a:solidFill>
              </a:rPr>
              <a:t>HttpClient</a:t>
            </a:r>
            <a:r>
              <a:rPr lang="es-ES" sz="2400" b="1" dirty="0">
                <a:ln w="3175">
                  <a:solidFill>
                    <a:schemeClr val="tx1"/>
                  </a:solidFill>
                </a:ln>
                <a:solidFill>
                  <a:schemeClr val="bg1"/>
                </a:solidFill>
              </a:rPr>
              <a:t> de </a:t>
            </a:r>
            <a:r>
              <a:rPr lang="es-ES" sz="2400" b="1" dirty="0" smtClean="0">
                <a:ln w="3175">
                  <a:solidFill>
                    <a:schemeClr val="tx1"/>
                  </a:solidFill>
                </a:ln>
                <a:solidFill>
                  <a:schemeClr val="bg1"/>
                </a:solidFill>
              </a:rPr>
              <a:t>‘@angular/</a:t>
            </a:r>
            <a:r>
              <a:rPr lang="es-ES" sz="2400" b="1" dirty="0" err="1" smtClean="0">
                <a:ln w="3175">
                  <a:solidFill>
                    <a:schemeClr val="tx1"/>
                  </a:solidFill>
                </a:ln>
                <a:solidFill>
                  <a:schemeClr val="bg1"/>
                </a:solidFill>
              </a:rPr>
              <a:t>common</a:t>
            </a:r>
            <a:r>
              <a:rPr lang="es-ES" sz="2400" b="1" dirty="0" smtClean="0">
                <a:ln w="3175">
                  <a:solidFill>
                    <a:schemeClr val="tx1"/>
                  </a:solidFill>
                </a:ln>
                <a:solidFill>
                  <a:schemeClr val="bg1"/>
                </a:solidFill>
              </a:rPr>
              <a:t>/http’.</a:t>
            </a:r>
          </a:p>
          <a:p>
            <a:pPr marL="457200" indent="-457200">
              <a:lnSpc>
                <a:spcPct val="100000"/>
              </a:lnSpc>
              <a:buFont typeface="+mj-lt"/>
              <a:buAutoNum type="arabicPeriod"/>
            </a:pPr>
            <a:r>
              <a:rPr lang="es-ES" sz="2400" b="1" dirty="0" err="1" smtClean="0">
                <a:ln w="3175">
                  <a:solidFill>
                    <a:schemeClr val="tx1"/>
                  </a:solidFill>
                </a:ln>
                <a:solidFill>
                  <a:schemeClr val="bg1"/>
                </a:solidFill>
              </a:rPr>
              <a:t>HttpClient</a:t>
            </a:r>
            <a:r>
              <a:rPr lang="es-ES" sz="2400" b="1" dirty="0" smtClean="0">
                <a:ln w="3175">
                  <a:solidFill>
                    <a:schemeClr val="tx1"/>
                  </a:solidFill>
                </a:ln>
                <a:solidFill>
                  <a:schemeClr val="bg1"/>
                </a:solidFill>
              </a:rPr>
              <a:t> nos permite acceder a los métodos habituales CRUD:</a:t>
            </a:r>
          </a:p>
          <a:p>
            <a:pPr lvl="1">
              <a:lnSpc>
                <a:spcPct val="100000"/>
              </a:lnSpc>
            </a:pPr>
            <a:r>
              <a:rPr lang="es-ES" sz="2200" b="1" dirty="0" smtClean="0">
                <a:ln w="3175">
                  <a:solidFill>
                    <a:schemeClr val="tx1"/>
                  </a:solidFill>
                </a:ln>
                <a:solidFill>
                  <a:schemeClr val="bg1"/>
                </a:solidFill>
              </a:rPr>
              <a:t>POST: Crear un recurso en el servidor.</a:t>
            </a:r>
          </a:p>
          <a:p>
            <a:pPr lvl="1">
              <a:lnSpc>
                <a:spcPct val="100000"/>
              </a:lnSpc>
            </a:pPr>
            <a:r>
              <a:rPr lang="es-ES" sz="2200" b="1" dirty="0" smtClean="0">
                <a:ln w="3175">
                  <a:solidFill>
                    <a:schemeClr val="tx1"/>
                  </a:solidFill>
                </a:ln>
                <a:solidFill>
                  <a:schemeClr val="bg1"/>
                </a:solidFill>
              </a:rPr>
              <a:t>GET: Obtener un recurso del servidor.</a:t>
            </a:r>
          </a:p>
          <a:p>
            <a:pPr lvl="1">
              <a:lnSpc>
                <a:spcPct val="100000"/>
              </a:lnSpc>
            </a:pPr>
            <a:r>
              <a:rPr lang="es-ES" sz="2200" b="1" dirty="0" smtClean="0">
                <a:ln w="3175">
                  <a:solidFill>
                    <a:schemeClr val="tx1"/>
                  </a:solidFill>
                </a:ln>
                <a:solidFill>
                  <a:schemeClr val="bg1"/>
                </a:solidFill>
              </a:rPr>
              <a:t>PUT: Actualizar un recurso del servidor.</a:t>
            </a:r>
          </a:p>
          <a:p>
            <a:pPr lvl="1">
              <a:lnSpc>
                <a:spcPct val="100000"/>
              </a:lnSpc>
            </a:pPr>
            <a:r>
              <a:rPr lang="es-ES" sz="2200" b="1" dirty="0" smtClean="0">
                <a:ln w="3175">
                  <a:solidFill>
                    <a:schemeClr val="tx1"/>
                  </a:solidFill>
                </a:ln>
                <a:solidFill>
                  <a:schemeClr val="bg1"/>
                </a:solidFill>
              </a:rPr>
              <a:t>DELETE: Eliminar un recurso del servidor.</a:t>
            </a:r>
          </a:p>
          <a:p>
            <a:pPr marL="457200" indent="-457200">
              <a:lnSpc>
                <a:spcPct val="100000"/>
              </a:lnSpc>
              <a:buFont typeface="+mj-lt"/>
              <a:buAutoNum type="arabicPeriod"/>
            </a:pPr>
            <a:r>
              <a:rPr lang="es-ES" sz="2400" b="1" dirty="0" smtClean="0">
                <a:ln w="3175">
                  <a:solidFill>
                    <a:schemeClr val="tx1"/>
                  </a:solidFill>
                </a:ln>
                <a:solidFill>
                  <a:schemeClr val="bg1"/>
                </a:solidFill>
              </a:rPr>
              <a:t>Apuntaremos a un </a:t>
            </a:r>
            <a:r>
              <a:rPr lang="es-ES" sz="2400" b="1" dirty="0" err="1" smtClean="0">
                <a:ln w="3175">
                  <a:solidFill>
                    <a:schemeClr val="tx1"/>
                  </a:solidFill>
                </a:ln>
                <a:solidFill>
                  <a:schemeClr val="bg1"/>
                </a:solidFill>
              </a:rPr>
              <a:t>endpoint</a:t>
            </a:r>
            <a:r>
              <a:rPr lang="es-ES" sz="2400" b="1" dirty="0" smtClean="0">
                <a:ln w="3175">
                  <a:solidFill>
                    <a:schemeClr val="tx1"/>
                  </a:solidFill>
                </a:ln>
                <a:solidFill>
                  <a:schemeClr val="bg1"/>
                </a:solidFill>
              </a:rPr>
              <a:t> en nuestro servidor, mandando los parámetros necesarios, y actuaremos siempre mediante </a:t>
            </a:r>
            <a:r>
              <a:rPr lang="es-ES" sz="2400" b="1" dirty="0" smtClean="0">
                <a:ln w="3175">
                  <a:solidFill>
                    <a:schemeClr val="tx1"/>
                  </a:solidFill>
                </a:ln>
                <a:solidFill>
                  <a:srgbClr val="FFC000"/>
                </a:solidFill>
              </a:rPr>
              <a:t>observables</a:t>
            </a:r>
            <a:r>
              <a:rPr lang="es-ES" sz="2400" b="1" dirty="0" smtClean="0">
                <a:ln w="3175">
                  <a:solidFill>
                    <a:schemeClr val="tx1"/>
                  </a:solidFill>
                </a:ln>
                <a:solidFill>
                  <a:schemeClr val="bg1"/>
                </a:solidFill>
              </a:rPr>
              <a:t>.</a:t>
            </a:r>
          </a:p>
          <a:p>
            <a:pPr marL="457200" indent="-457200">
              <a:lnSpc>
                <a:spcPct val="100000"/>
              </a:lnSpc>
              <a:buFont typeface="+mj-lt"/>
              <a:buAutoNum type="arabicPeriod"/>
            </a:pPr>
            <a:endParaRPr lang="es-ES" sz="2400" b="1" dirty="0">
              <a:ln w="3175">
                <a:solidFill>
                  <a:schemeClr val="tx1"/>
                </a:solidFill>
              </a:ln>
              <a:solidFill>
                <a:schemeClr val="bg1"/>
              </a:solidFill>
            </a:endParaRPr>
          </a:p>
          <a:p>
            <a:pPr marL="0" indent="0">
              <a:buNone/>
            </a:pPr>
            <a:endParaRPr lang="es-ES" dirty="0"/>
          </a:p>
        </p:txBody>
      </p:sp>
    </p:spTree>
    <p:extLst>
      <p:ext uri="{BB962C8B-B14F-4D97-AF65-F5344CB8AC3E}">
        <p14:creationId xmlns:p14="http://schemas.microsoft.com/office/powerpoint/2010/main" val="18557459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HTTP en </a:t>
            </a:r>
            <a:r>
              <a:rPr lang="es-ES" b="1" dirty="0" smtClean="0">
                <a:ln w="3175">
                  <a:solidFill>
                    <a:schemeClr val="tx1"/>
                  </a:solidFill>
                </a:ln>
                <a:solidFill>
                  <a:schemeClr val="bg1"/>
                </a:solidFill>
              </a:rPr>
              <a:t>Angular</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lnSpc>
                <a:spcPct val="100000"/>
              </a:lnSpc>
            </a:pPr>
            <a:r>
              <a:rPr lang="es-ES" sz="2400" b="1" dirty="0">
                <a:ln w="3175">
                  <a:solidFill>
                    <a:schemeClr val="tx1"/>
                  </a:solidFill>
                </a:ln>
                <a:solidFill>
                  <a:schemeClr val="bg1"/>
                </a:solidFill>
              </a:rPr>
              <a:t>La principal diferencia con </a:t>
            </a:r>
            <a:r>
              <a:rPr lang="es-ES" sz="2400" b="1" dirty="0" smtClean="0">
                <a:ln w="3175">
                  <a:solidFill>
                    <a:schemeClr val="tx1"/>
                  </a:solidFill>
                </a:ln>
                <a:solidFill>
                  <a:schemeClr val="bg1"/>
                </a:solidFill>
              </a:rPr>
              <a:t>JavaScript en peticiones HTTP es, </a:t>
            </a:r>
            <a:r>
              <a:rPr lang="es-ES" sz="2400" b="1" dirty="0">
                <a:ln w="3175">
                  <a:solidFill>
                    <a:schemeClr val="tx1"/>
                  </a:solidFill>
                </a:ln>
                <a:solidFill>
                  <a:schemeClr val="bg1"/>
                </a:solidFill>
              </a:rPr>
              <a:t>en contraste a las </a:t>
            </a:r>
            <a:r>
              <a:rPr lang="es-ES" sz="2400" b="1" dirty="0" smtClean="0">
                <a:ln w="3175">
                  <a:solidFill>
                    <a:schemeClr val="tx1"/>
                  </a:solidFill>
                </a:ln>
                <a:solidFill>
                  <a:schemeClr val="bg1"/>
                </a:solidFill>
              </a:rPr>
              <a:t>promesas, </a:t>
            </a:r>
            <a:r>
              <a:rPr lang="es-ES" sz="2400" b="1" dirty="0">
                <a:ln w="3175">
                  <a:solidFill>
                    <a:schemeClr val="tx1"/>
                  </a:solidFill>
                </a:ln>
                <a:solidFill>
                  <a:schemeClr val="bg1"/>
                </a:solidFill>
              </a:rPr>
              <a:t>los </a:t>
            </a:r>
            <a:r>
              <a:rPr lang="es-ES" sz="2400" b="1" dirty="0" smtClean="0">
                <a:ln w="3175">
                  <a:solidFill>
                    <a:schemeClr val="tx1"/>
                  </a:solidFill>
                </a:ln>
                <a:solidFill>
                  <a:schemeClr val="bg1"/>
                </a:solidFill>
              </a:rPr>
              <a:t>Observable: </a:t>
            </a:r>
            <a:r>
              <a:rPr lang="es-ES" sz="2400" b="1" dirty="0" smtClean="0">
                <a:ln w="3175">
                  <a:solidFill>
                    <a:schemeClr val="tx1"/>
                  </a:solidFill>
                </a:ln>
                <a:solidFill>
                  <a:srgbClr val="FFC000"/>
                </a:solidFill>
              </a:rPr>
              <a:t>una herramienta potentísima para lidiar con la programación asincrónica.</a:t>
            </a:r>
          </a:p>
          <a:p>
            <a:pPr>
              <a:lnSpc>
                <a:spcPct val="100000"/>
              </a:lnSpc>
            </a:pPr>
            <a:r>
              <a:rPr lang="es-ES" sz="2400" b="1" dirty="0" smtClean="0">
                <a:ln w="3175">
                  <a:solidFill>
                    <a:schemeClr val="tx1"/>
                  </a:solidFill>
                </a:ln>
                <a:solidFill>
                  <a:schemeClr val="bg1"/>
                </a:solidFill>
              </a:rPr>
              <a:t>Un observable es un método declarativo. Esto significa que declaramos la función pero no se ejecuta hasta que nos suscribamos a ella.</a:t>
            </a:r>
          </a:p>
          <a:p>
            <a:pPr>
              <a:lnSpc>
                <a:spcPct val="100000"/>
              </a:lnSpc>
            </a:pPr>
            <a:r>
              <a:rPr lang="es-ES" sz="2400" b="1" dirty="0" smtClean="0">
                <a:ln w="3175">
                  <a:solidFill>
                    <a:schemeClr val="tx1"/>
                  </a:solidFill>
                </a:ln>
                <a:solidFill>
                  <a:schemeClr val="bg1"/>
                </a:solidFill>
              </a:rPr>
              <a:t>Una vez suscritos el observable enviará notificaciones, mediante un objeto observador, hasta que su función se complete o nos </a:t>
            </a:r>
            <a:r>
              <a:rPr lang="es-ES" sz="2400" b="1" dirty="0" err="1" smtClean="0">
                <a:ln w="3175">
                  <a:solidFill>
                    <a:schemeClr val="tx1"/>
                  </a:solidFill>
                </a:ln>
                <a:solidFill>
                  <a:schemeClr val="bg1"/>
                </a:solidFill>
              </a:rPr>
              <a:t>desuscribamos</a:t>
            </a:r>
            <a:r>
              <a:rPr lang="es-ES" sz="2400" b="1" dirty="0" smtClean="0">
                <a:ln w="3175">
                  <a:solidFill>
                    <a:schemeClr val="tx1"/>
                  </a:solidFill>
                </a:ln>
                <a:solidFill>
                  <a:schemeClr val="bg1"/>
                </a:solidFill>
              </a:rPr>
              <a:t>.</a:t>
            </a:r>
            <a:endParaRPr lang="es-ES" sz="2400" b="1" dirty="0">
              <a:ln w="3175">
                <a:solidFill>
                  <a:schemeClr val="tx1"/>
                </a:solidFill>
              </a:ln>
              <a:solidFill>
                <a:schemeClr val="bg1"/>
              </a:solidFill>
            </a:endParaRPr>
          </a:p>
          <a:p>
            <a:pPr>
              <a:lnSpc>
                <a:spcPct val="100000"/>
              </a:lnSpc>
            </a:pPr>
            <a:r>
              <a:rPr lang="es-ES" sz="2400" b="1" dirty="0">
                <a:ln w="3175">
                  <a:solidFill>
                    <a:schemeClr val="tx1"/>
                  </a:solidFill>
                </a:ln>
                <a:solidFill>
                  <a:schemeClr val="bg1"/>
                </a:solidFill>
              </a:rPr>
              <a:t>La idea es que el Observable recibe y emite muchos </a:t>
            </a:r>
            <a:r>
              <a:rPr lang="es-ES" sz="2400" b="1" dirty="0" smtClean="0">
                <a:ln w="3175">
                  <a:solidFill>
                    <a:schemeClr val="tx1"/>
                  </a:solidFill>
                </a:ln>
                <a:solidFill>
                  <a:schemeClr val="bg1"/>
                </a:solidFill>
              </a:rPr>
              <a:t>eventos. Es </a:t>
            </a:r>
            <a:r>
              <a:rPr lang="es-ES" sz="2400" b="1" dirty="0" err="1" smtClean="0">
                <a:ln w="3175">
                  <a:solidFill>
                    <a:schemeClr val="tx1"/>
                  </a:solidFill>
                </a:ln>
                <a:solidFill>
                  <a:schemeClr val="bg1"/>
                </a:solidFill>
              </a:rPr>
              <a:t>lazy</a:t>
            </a:r>
            <a:r>
              <a:rPr lang="es-ES" sz="2400" b="1" dirty="0" smtClean="0">
                <a:ln w="3175">
                  <a:solidFill>
                    <a:schemeClr val="tx1"/>
                  </a:solidFill>
                </a:ln>
                <a:solidFill>
                  <a:schemeClr val="bg1"/>
                </a:solidFill>
              </a:rPr>
              <a:t>, </a:t>
            </a:r>
            <a:r>
              <a:rPr lang="es-ES" sz="2400" b="1" dirty="0">
                <a:ln w="3175">
                  <a:solidFill>
                    <a:schemeClr val="tx1"/>
                  </a:solidFill>
                </a:ln>
                <a:solidFill>
                  <a:schemeClr val="bg1"/>
                </a:solidFill>
              </a:rPr>
              <a:t>por defecto no emite nada </a:t>
            </a:r>
            <a:r>
              <a:rPr lang="es-ES" sz="2400" b="1" dirty="0" smtClean="0">
                <a:ln w="3175">
                  <a:solidFill>
                    <a:schemeClr val="tx1"/>
                  </a:solidFill>
                </a:ln>
                <a:solidFill>
                  <a:schemeClr val="bg1"/>
                </a:solidFill>
              </a:rPr>
              <a:t>y </a:t>
            </a:r>
            <a:r>
              <a:rPr lang="es-ES" sz="2400" b="1" dirty="0">
                <a:ln w="3175">
                  <a:solidFill>
                    <a:schemeClr val="tx1"/>
                  </a:solidFill>
                </a:ln>
                <a:solidFill>
                  <a:schemeClr val="bg1"/>
                </a:solidFill>
              </a:rPr>
              <a:t>sólo </a:t>
            </a:r>
            <a:r>
              <a:rPr lang="es-ES" sz="2400" b="1" dirty="0" smtClean="0">
                <a:ln w="3175">
                  <a:solidFill>
                    <a:schemeClr val="tx1"/>
                  </a:solidFill>
                </a:ln>
                <a:solidFill>
                  <a:schemeClr val="bg1"/>
                </a:solidFill>
              </a:rPr>
              <a:t>recibe peticiones.</a:t>
            </a:r>
          </a:p>
          <a:p>
            <a:pPr>
              <a:lnSpc>
                <a:spcPct val="100000"/>
              </a:lnSpc>
            </a:pPr>
            <a:r>
              <a:rPr lang="es-ES" sz="2400" b="1" dirty="0" smtClean="0">
                <a:ln w="3175">
                  <a:solidFill>
                    <a:schemeClr val="tx1"/>
                  </a:solidFill>
                </a:ln>
                <a:solidFill>
                  <a:schemeClr val="bg1"/>
                </a:solidFill>
              </a:rPr>
              <a:t>Además </a:t>
            </a:r>
            <a:r>
              <a:rPr lang="es-ES" sz="2400" b="1" dirty="0">
                <a:ln w="3175">
                  <a:solidFill>
                    <a:schemeClr val="tx1"/>
                  </a:solidFill>
                </a:ln>
                <a:solidFill>
                  <a:schemeClr val="bg1"/>
                </a:solidFill>
              </a:rPr>
              <a:t>es </a:t>
            </a:r>
            <a:r>
              <a:rPr lang="es-ES" sz="2400" b="1" dirty="0" smtClean="0">
                <a:ln w="3175">
                  <a:solidFill>
                    <a:schemeClr val="tx1"/>
                  </a:solidFill>
                </a:ln>
                <a:solidFill>
                  <a:schemeClr val="bg1"/>
                </a:solidFill>
              </a:rPr>
              <a:t>cancelable y soporta </a:t>
            </a:r>
            <a:r>
              <a:rPr lang="es-ES" sz="2400" b="1" dirty="0">
                <a:ln w="3175">
                  <a:solidFill>
                    <a:schemeClr val="tx1"/>
                  </a:solidFill>
                </a:ln>
                <a:solidFill>
                  <a:schemeClr val="bg1"/>
                </a:solidFill>
              </a:rPr>
              <a:t>operadores funcionales: </a:t>
            </a:r>
            <a:r>
              <a:rPr lang="es-ES" sz="2400" b="1" dirty="0" err="1">
                <a:ln w="3175">
                  <a:solidFill>
                    <a:schemeClr val="tx1"/>
                  </a:solidFill>
                </a:ln>
                <a:solidFill>
                  <a:schemeClr val="bg1"/>
                </a:solidFill>
              </a:rPr>
              <a:t>map</a:t>
            </a:r>
            <a:r>
              <a:rPr lang="es-ES" sz="2400" b="1" dirty="0">
                <a:ln w="3175">
                  <a:solidFill>
                    <a:schemeClr val="tx1"/>
                  </a:solidFill>
                </a:ln>
                <a:solidFill>
                  <a:schemeClr val="bg1"/>
                </a:solidFill>
              </a:rPr>
              <a:t>, </a:t>
            </a:r>
            <a:r>
              <a:rPr lang="es-ES" sz="2400" b="1" dirty="0" err="1">
                <a:ln w="3175">
                  <a:solidFill>
                    <a:schemeClr val="tx1"/>
                  </a:solidFill>
                </a:ln>
                <a:solidFill>
                  <a:schemeClr val="bg1"/>
                </a:solidFill>
              </a:rPr>
              <a:t>filter</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reduce...</a:t>
            </a:r>
            <a:endParaRPr lang="es-ES" sz="2400" b="1" dirty="0">
              <a:ln w="3175">
                <a:solidFill>
                  <a:schemeClr val="tx1"/>
                </a:solidFill>
              </a:ln>
              <a:solidFill>
                <a:schemeClr val="bg1"/>
              </a:solidFill>
            </a:endParaRPr>
          </a:p>
          <a:p>
            <a:pPr>
              <a:lnSpc>
                <a:spcPct val="100000"/>
              </a:lnSpc>
            </a:pPr>
            <a:endParaRPr lang="es-ES" sz="2400" b="1" dirty="0">
              <a:ln w="3175">
                <a:solidFill>
                  <a:schemeClr val="tx1"/>
                </a:solidFill>
              </a:ln>
              <a:solidFill>
                <a:schemeClr val="bg1"/>
              </a:solidFill>
            </a:endParaRPr>
          </a:p>
        </p:txBody>
      </p:sp>
    </p:spTree>
    <p:extLst>
      <p:ext uri="{BB962C8B-B14F-4D97-AF65-F5344CB8AC3E}">
        <p14:creationId xmlns:p14="http://schemas.microsoft.com/office/powerpoint/2010/main" val="4288339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Preparando el entorno</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lnSpc>
                <a:spcPct val="110000"/>
              </a:lnSpc>
            </a:pPr>
            <a:r>
              <a:rPr lang="es-ES" b="1" dirty="0" smtClean="0">
                <a:ln w="3175">
                  <a:solidFill>
                    <a:schemeClr val="tx1"/>
                  </a:solidFill>
                </a:ln>
                <a:solidFill>
                  <a:schemeClr val="bg1"/>
                </a:solidFill>
              </a:rPr>
              <a:t>Instalar Node.js, versión 10.9.0 o superior.</a:t>
            </a:r>
          </a:p>
          <a:p>
            <a:pPr lvl="1">
              <a:lnSpc>
                <a:spcPct val="110000"/>
              </a:lnSpc>
            </a:pPr>
            <a:r>
              <a:rPr lang="es-ES" b="1" dirty="0" smtClean="0">
                <a:ln w="3175">
                  <a:solidFill>
                    <a:schemeClr val="tx1"/>
                  </a:solidFill>
                </a:ln>
                <a:solidFill>
                  <a:schemeClr val="bg1"/>
                </a:solidFill>
              </a:rPr>
              <a:t>Versión recomendada: Última versión LTS (Long </a:t>
            </a:r>
            <a:r>
              <a:rPr lang="es-ES" b="1" dirty="0" err="1" smtClean="0">
                <a:ln w="3175">
                  <a:solidFill>
                    <a:schemeClr val="tx1"/>
                  </a:solidFill>
                </a:ln>
                <a:solidFill>
                  <a:schemeClr val="bg1"/>
                </a:solidFill>
              </a:rPr>
              <a:t>Term</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Support</a:t>
            </a:r>
            <a:r>
              <a:rPr lang="es-ES" b="1" dirty="0" smtClean="0">
                <a:ln w="3175">
                  <a:solidFill>
                    <a:schemeClr val="tx1"/>
                  </a:solidFill>
                </a:ln>
                <a:solidFill>
                  <a:schemeClr val="bg1"/>
                </a:solidFill>
              </a:rPr>
              <a:t>)</a:t>
            </a:r>
          </a:p>
          <a:p>
            <a:pPr>
              <a:lnSpc>
                <a:spcPct val="110000"/>
              </a:lnSpc>
            </a:pPr>
            <a:r>
              <a:rPr lang="es-ES" b="1" dirty="0" smtClean="0">
                <a:ln w="3175">
                  <a:solidFill>
                    <a:schemeClr val="tx1"/>
                  </a:solidFill>
                </a:ln>
                <a:solidFill>
                  <a:schemeClr val="bg1"/>
                </a:solidFill>
              </a:rPr>
              <a:t>Editor de texto “sofisticado”:</a:t>
            </a:r>
          </a:p>
          <a:p>
            <a:pPr lvl="1">
              <a:lnSpc>
                <a:spcPct val="110000"/>
              </a:lnSpc>
            </a:pPr>
            <a:r>
              <a:rPr lang="es-ES" b="1" dirty="0" smtClean="0">
                <a:ln w="3175">
                  <a:solidFill>
                    <a:schemeClr val="tx1"/>
                  </a:solidFill>
                </a:ln>
                <a:solidFill>
                  <a:schemeClr val="bg1"/>
                </a:solidFill>
              </a:rPr>
              <a:t>Editor recomendado: Visual Studio </a:t>
            </a:r>
            <a:r>
              <a:rPr lang="es-ES" b="1" dirty="0" err="1" smtClean="0">
                <a:ln w="3175">
                  <a:solidFill>
                    <a:schemeClr val="tx1"/>
                  </a:solidFill>
                </a:ln>
                <a:solidFill>
                  <a:schemeClr val="bg1"/>
                </a:solidFill>
              </a:rPr>
              <a:t>Code</a:t>
            </a:r>
            <a:endParaRPr lang="es-ES" b="1" dirty="0" smtClean="0">
              <a:ln w="3175">
                <a:solidFill>
                  <a:schemeClr val="tx1"/>
                </a:solidFill>
              </a:ln>
              <a:solidFill>
                <a:schemeClr val="bg1"/>
              </a:solidFill>
            </a:endParaRPr>
          </a:p>
          <a:p>
            <a:pPr lvl="1">
              <a:lnSpc>
                <a:spcPct val="110000"/>
              </a:lnSpc>
            </a:pPr>
            <a:r>
              <a:rPr lang="es-ES" b="1" dirty="0" smtClean="0">
                <a:ln w="3175">
                  <a:solidFill>
                    <a:schemeClr val="tx1"/>
                  </a:solidFill>
                </a:ln>
                <a:solidFill>
                  <a:schemeClr val="bg1"/>
                </a:solidFill>
              </a:rPr>
              <a:t>Alternativas: Sublime Text, </a:t>
            </a:r>
            <a:r>
              <a:rPr lang="es-ES" b="1" dirty="0" err="1" smtClean="0">
                <a:ln w="3175">
                  <a:solidFill>
                    <a:schemeClr val="tx1"/>
                  </a:solidFill>
                </a:ln>
                <a:solidFill>
                  <a:schemeClr val="bg1"/>
                </a:solidFill>
              </a:rPr>
              <a:t>Atom</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Brackets</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Notepad</a:t>
            </a:r>
            <a:r>
              <a:rPr lang="es-ES" b="1" dirty="0" smtClean="0">
                <a:ln w="3175">
                  <a:solidFill>
                    <a:schemeClr val="tx1"/>
                  </a:solidFill>
                </a:ln>
                <a:solidFill>
                  <a:schemeClr val="bg1"/>
                </a:solidFill>
              </a:rPr>
              <a:t>++…</a:t>
            </a:r>
          </a:p>
          <a:p>
            <a:pPr>
              <a:lnSpc>
                <a:spcPct val="110000"/>
              </a:lnSpc>
            </a:pPr>
            <a:r>
              <a:rPr lang="es-ES" b="1" dirty="0" smtClean="0">
                <a:ln w="3175">
                  <a:solidFill>
                    <a:schemeClr val="tx1"/>
                  </a:solidFill>
                </a:ln>
                <a:solidFill>
                  <a:schemeClr val="bg1"/>
                </a:solidFill>
              </a:rPr>
              <a:t>(Opcional) Gestión de repositorios con </a:t>
            </a:r>
            <a:r>
              <a:rPr lang="es-ES" b="1" dirty="0" err="1" smtClean="0">
                <a:ln w="3175">
                  <a:solidFill>
                    <a:schemeClr val="tx1"/>
                  </a:solidFill>
                </a:ln>
                <a:solidFill>
                  <a:schemeClr val="bg1"/>
                </a:solidFill>
              </a:rPr>
              <a:t>Git</a:t>
            </a:r>
            <a:r>
              <a:rPr lang="es-ES" b="1" dirty="0" smtClean="0">
                <a:ln w="3175">
                  <a:solidFill>
                    <a:schemeClr val="tx1"/>
                  </a:solidFill>
                </a:ln>
                <a:solidFill>
                  <a:schemeClr val="bg1"/>
                </a:solidFill>
              </a:rPr>
              <a:t>:</a:t>
            </a:r>
          </a:p>
          <a:p>
            <a:pPr lvl="1">
              <a:lnSpc>
                <a:spcPct val="110000"/>
              </a:lnSpc>
            </a:pPr>
            <a:r>
              <a:rPr lang="es-ES" b="1" dirty="0" smtClean="0">
                <a:ln w="3175">
                  <a:solidFill>
                    <a:schemeClr val="tx1"/>
                  </a:solidFill>
                </a:ln>
                <a:solidFill>
                  <a:schemeClr val="bg1"/>
                </a:solidFill>
              </a:rPr>
              <a:t>Recomendado: </a:t>
            </a:r>
            <a:r>
              <a:rPr lang="es-ES" b="1" dirty="0" err="1" smtClean="0">
                <a:ln w="3175">
                  <a:solidFill>
                    <a:schemeClr val="tx1"/>
                  </a:solidFill>
                </a:ln>
                <a:solidFill>
                  <a:schemeClr val="bg1"/>
                </a:solidFill>
              </a:rPr>
              <a:t>Github</a:t>
            </a:r>
            <a:r>
              <a:rPr lang="es-ES" b="1" dirty="0" smtClean="0">
                <a:ln w="3175">
                  <a:solidFill>
                    <a:schemeClr val="tx1"/>
                  </a:solidFill>
                </a:ln>
                <a:solidFill>
                  <a:schemeClr val="bg1"/>
                </a:solidFill>
              </a:rPr>
              <a:t> Desktop</a:t>
            </a:r>
          </a:p>
        </p:txBody>
      </p:sp>
    </p:spTree>
    <p:extLst>
      <p:ext uri="{BB962C8B-B14F-4D97-AF65-F5344CB8AC3E}">
        <p14:creationId xmlns:p14="http://schemas.microsoft.com/office/powerpoint/2010/main" val="13941293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Errores HTTP</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786190"/>
          </a:xfrm>
        </p:spPr>
        <p:txBody>
          <a:bodyPr>
            <a:normAutofit lnSpcReduction="10000"/>
          </a:bodyPr>
          <a:lstStyle/>
          <a:p>
            <a:pPr>
              <a:lnSpc>
                <a:spcPct val="100000"/>
              </a:lnSpc>
            </a:pPr>
            <a:r>
              <a:rPr lang="es-ES" sz="2400" b="1" dirty="0" smtClean="0">
                <a:ln w="3175">
                  <a:solidFill>
                    <a:schemeClr val="tx1"/>
                  </a:solidFill>
                </a:ln>
                <a:solidFill>
                  <a:schemeClr val="bg1"/>
                </a:solidFill>
              </a:rPr>
              <a:t>¿Qué pasa si nuestra petición HTTP no tiene éxito? ¡</a:t>
            </a:r>
            <a:r>
              <a:rPr lang="es-ES" sz="2400" b="1" dirty="0" err="1" smtClean="0">
                <a:ln w="3175">
                  <a:solidFill>
                    <a:schemeClr val="tx1"/>
                  </a:solidFill>
                </a:ln>
                <a:solidFill>
                  <a:schemeClr val="bg1"/>
                </a:solidFill>
              </a:rPr>
              <a:t>HttpClient</a:t>
            </a:r>
            <a:r>
              <a:rPr lang="es-ES" sz="2400" b="1" dirty="0" smtClean="0">
                <a:ln w="3175">
                  <a:solidFill>
                    <a:schemeClr val="tx1"/>
                  </a:solidFill>
                </a:ln>
                <a:solidFill>
                  <a:schemeClr val="bg1"/>
                </a:solidFill>
              </a:rPr>
              <a:t> nos devuelve un objeto con código de error!</a:t>
            </a:r>
            <a:endParaRPr lang="es-ES" sz="2400" b="1" dirty="0" smtClean="0">
              <a:ln w="3175">
                <a:solidFill>
                  <a:schemeClr val="tx1"/>
                </a:solidFill>
              </a:ln>
              <a:solidFill>
                <a:srgbClr val="FFC000"/>
              </a:solidFill>
            </a:endParaRPr>
          </a:p>
          <a:p>
            <a:pPr>
              <a:lnSpc>
                <a:spcPct val="100000"/>
              </a:lnSpc>
            </a:pPr>
            <a:r>
              <a:rPr lang="es-ES" sz="2400" b="1" dirty="0" smtClean="0">
                <a:ln w="3175">
                  <a:solidFill>
                    <a:schemeClr val="tx1"/>
                  </a:solidFill>
                </a:ln>
                <a:solidFill>
                  <a:schemeClr val="bg1"/>
                </a:solidFill>
              </a:rPr>
              <a:t>Podemos lidiar con estos errores añadiendo un segundo método en nuestra suscripción al </a:t>
            </a:r>
            <a:r>
              <a:rPr lang="es-ES" sz="2400" b="1" dirty="0" err="1" smtClean="0">
                <a:ln w="3175">
                  <a:solidFill>
                    <a:schemeClr val="tx1"/>
                  </a:solidFill>
                </a:ln>
                <a:solidFill>
                  <a:schemeClr val="bg1"/>
                </a:solidFill>
              </a:rPr>
              <a:t>service</a:t>
            </a:r>
            <a:r>
              <a:rPr lang="es-ES" sz="2400" b="1" dirty="0" smtClean="0">
                <a:ln w="3175">
                  <a:solidFill>
                    <a:schemeClr val="tx1"/>
                  </a:solidFill>
                </a:ln>
                <a:solidFill>
                  <a:schemeClr val="bg1"/>
                </a:solidFill>
              </a:rPr>
              <a:t>.</a:t>
            </a:r>
          </a:p>
          <a:p>
            <a:pPr>
              <a:lnSpc>
                <a:spcPct val="100000"/>
              </a:lnSpc>
            </a:pPr>
            <a:r>
              <a:rPr lang="es-ES" sz="2400" b="1" dirty="0" smtClean="0">
                <a:ln w="3175">
                  <a:solidFill>
                    <a:schemeClr val="tx1"/>
                  </a:solidFill>
                </a:ln>
                <a:solidFill>
                  <a:schemeClr val="bg1"/>
                </a:solidFill>
              </a:rPr>
              <a:t>También podemos lidiar con estos errores mediante un pipe en nuestro </a:t>
            </a:r>
            <a:r>
              <a:rPr lang="es-ES" sz="2400" b="1" dirty="0" err="1" smtClean="0">
                <a:ln w="3175">
                  <a:solidFill>
                    <a:schemeClr val="tx1"/>
                  </a:solidFill>
                </a:ln>
                <a:solidFill>
                  <a:schemeClr val="bg1"/>
                </a:solidFill>
              </a:rPr>
              <a:t>service</a:t>
            </a:r>
            <a:r>
              <a:rPr lang="es-ES" sz="2400" b="1" dirty="0" smtClean="0">
                <a:ln w="3175">
                  <a:solidFill>
                    <a:schemeClr val="tx1"/>
                  </a:solidFill>
                </a:ln>
                <a:solidFill>
                  <a:schemeClr val="bg1"/>
                </a:solidFill>
              </a:rPr>
              <a:t>:</a:t>
            </a:r>
          </a:p>
          <a:p>
            <a:pPr marL="914400" lvl="1" indent="-457200">
              <a:lnSpc>
                <a:spcPct val="100000"/>
              </a:lnSpc>
              <a:buFont typeface="+mj-lt"/>
              <a:buAutoNum type="arabicPeriod"/>
            </a:pPr>
            <a:r>
              <a:rPr lang="es-ES" sz="2200" b="1" dirty="0" smtClean="0">
                <a:ln w="3175">
                  <a:solidFill>
                    <a:schemeClr val="tx1"/>
                  </a:solidFill>
                </a:ln>
                <a:solidFill>
                  <a:schemeClr val="bg1"/>
                </a:solidFill>
              </a:rPr>
              <a:t>Creamos una función que acepte como parámetro un objeto de tipo </a:t>
            </a:r>
            <a:r>
              <a:rPr lang="es-ES" sz="2200" b="1" dirty="0" err="1" smtClean="0">
                <a:ln w="3175">
                  <a:solidFill>
                    <a:schemeClr val="tx1"/>
                  </a:solidFill>
                </a:ln>
                <a:solidFill>
                  <a:srgbClr val="FFC000"/>
                </a:solidFill>
              </a:rPr>
              <a:t>HttpErrorResponse</a:t>
            </a:r>
            <a:r>
              <a:rPr lang="es-ES" sz="2200" b="1" dirty="0" smtClean="0">
                <a:ln w="3175">
                  <a:solidFill>
                    <a:schemeClr val="tx1"/>
                  </a:solidFill>
                </a:ln>
                <a:solidFill>
                  <a:schemeClr val="bg1"/>
                </a:solidFill>
              </a:rPr>
              <a:t>.</a:t>
            </a:r>
          </a:p>
          <a:p>
            <a:pPr marL="914400" lvl="1" indent="-457200">
              <a:lnSpc>
                <a:spcPct val="100000"/>
              </a:lnSpc>
              <a:buFont typeface="+mj-lt"/>
              <a:buAutoNum type="arabicPeriod"/>
            </a:pPr>
            <a:r>
              <a:rPr lang="es-ES" sz="2200" b="1" dirty="0" smtClean="0">
                <a:ln w="3175">
                  <a:solidFill>
                    <a:schemeClr val="tx1"/>
                  </a:solidFill>
                </a:ln>
                <a:solidFill>
                  <a:schemeClr val="bg1"/>
                </a:solidFill>
              </a:rPr>
              <a:t>Comprobamos si el error es un </a:t>
            </a:r>
            <a:r>
              <a:rPr lang="es-ES" sz="2200" b="1" dirty="0" err="1" smtClean="0">
                <a:ln w="3175">
                  <a:solidFill>
                    <a:schemeClr val="tx1"/>
                  </a:solidFill>
                </a:ln>
                <a:solidFill>
                  <a:srgbClr val="FFC000"/>
                </a:solidFill>
              </a:rPr>
              <a:t>ErrorEvent</a:t>
            </a:r>
            <a:r>
              <a:rPr lang="es-ES" sz="2200" b="1" dirty="0" smtClean="0">
                <a:ln w="3175">
                  <a:solidFill>
                    <a:schemeClr val="tx1"/>
                  </a:solidFill>
                </a:ln>
                <a:solidFill>
                  <a:schemeClr val="bg1"/>
                </a:solidFill>
              </a:rPr>
              <a:t> o una </a:t>
            </a:r>
            <a:r>
              <a:rPr lang="es-ES" sz="2200" b="1" dirty="0" smtClean="0">
                <a:ln w="3175">
                  <a:solidFill>
                    <a:schemeClr val="tx1"/>
                  </a:solidFill>
                </a:ln>
                <a:solidFill>
                  <a:srgbClr val="FFC000"/>
                </a:solidFill>
              </a:rPr>
              <a:t>respuesta</a:t>
            </a:r>
            <a:r>
              <a:rPr lang="es-ES" sz="2200" b="1" dirty="0" smtClean="0">
                <a:ln w="3175">
                  <a:solidFill>
                    <a:schemeClr val="tx1"/>
                  </a:solidFill>
                </a:ln>
                <a:solidFill>
                  <a:schemeClr val="bg1"/>
                </a:solidFill>
              </a:rPr>
              <a:t> </a:t>
            </a:r>
            <a:r>
              <a:rPr lang="es-ES" sz="2200" b="1" dirty="0" smtClean="0">
                <a:ln w="3175">
                  <a:solidFill>
                    <a:schemeClr val="tx1"/>
                  </a:solidFill>
                </a:ln>
                <a:solidFill>
                  <a:srgbClr val="FFC000"/>
                </a:solidFill>
              </a:rPr>
              <a:t>HTTP</a:t>
            </a:r>
            <a:r>
              <a:rPr lang="es-ES" sz="2200" b="1" dirty="0" smtClean="0">
                <a:ln w="3175">
                  <a:solidFill>
                    <a:schemeClr val="tx1"/>
                  </a:solidFill>
                </a:ln>
                <a:solidFill>
                  <a:schemeClr val="bg1"/>
                </a:solidFill>
              </a:rPr>
              <a:t> para distinguir fallos en el </a:t>
            </a:r>
            <a:r>
              <a:rPr lang="es-ES" sz="2200" b="1" dirty="0" err="1" smtClean="0">
                <a:ln w="3175">
                  <a:solidFill>
                    <a:schemeClr val="tx1"/>
                  </a:solidFill>
                </a:ln>
                <a:solidFill>
                  <a:schemeClr val="bg1"/>
                </a:solidFill>
              </a:rPr>
              <a:t>front</a:t>
            </a:r>
            <a:r>
              <a:rPr lang="es-ES" sz="2200" b="1" dirty="0" smtClean="0">
                <a:ln w="3175">
                  <a:solidFill>
                    <a:schemeClr val="tx1"/>
                  </a:solidFill>
                </a:ln>
                <a:solidFill>
                  <a:schemeClr val="bg1"/>
                </a:solidFill>
              </a:rPr>
              <a:t> o el back-</a:t>
            </a:r>
            <a:r>
              <a:rPr lang="es-ES" sz="2200" b="1" dirty="0" err="1" smtClean="0">
                <a:ln w="3175">
                  <a:solidFill>
                    <a:schemeClr val="tx1"/>
                  </a:solidFill>
                </a:ln>
                <a:solidFill>
                  <a:schemeClr val="bg1"/>
                </a:solidFill>
              </a:rPr>
              <a:t>end</a:t>
            </a:r>
            <a:r>
              <a:rPr lang="es-ES" sz="2200" b="1" dirty="0" smtClean="0">
                <a:ln w="3175">
                  <a:solidFill>
                    <a:schemeClr val="tx1"/>
                  </a:solidFill>
                </a:ln>
                <a:solidFill>
                  <a:schemeClr val="bg1"/>
                </a:solidFill>
              </a:rPr>
              <a:t>.</a:t>
            </a:r>
          </a:p>
          <a:p>
            <a:pPr marL="914400" lvl="1" indent="-457200">
              <a:lnSpc>
                <a:spcPct val="100000"/>
              </a:lnSpc>
              <a:buFont typeface="+mj-lt"/>
              <a:buAutoNum type="arabicPeriod"/>
            </a:pPr>
            <a:r>
              <a:rPr lang="es-ES" sz="2200" b="1" dirty="0" smtClean="0">
                <a:ln w="3175">
                  <a:solidFill>
                    <a:schemeClr val="tx1"/>
                  </a:solidFill>
                </a:ln>
                <a:solidFill>
                  <a:schemeClr val="bg1"/>
                </a:solidFill>
              </a:rPr>
              <a:t>La función tendrá </a:t>
            </a:r>
            <a:r>
              <a:rPr lang="es-ES" sz="2200" b="1" dirty="0" err="1" smtClean="0">
                <a:ln w="3175">
                  <a:solidFill>
                    <a:schemeClr val="tx1"/>
                  </a:solidFill>
                </a:ln>
                <a:solidFill>
                  <a:schemeClr val="bg1"/>
                </a:solidFill>
              </a:rPr>
              <a:t>return</a:t>
            </a:r>
            <a:r>
              <a:rPr lang="es-ES" sz="2200" b="1" dirty="0" smtClean="0">
                <a:ln w="3175">
                  <a:solidFill>
                    <a:schemeClr val="tx1"/>
                  </a:solidFill>
                </a:ln>
                <a:solidFill>
                  <a:schemeClr val="bg1"/>
                </a:solidFill>
              </a:rPr>
              <a:t> del método </a:t>
            </a:r>
            <a:r>
              <a:rPr lang="es-ES" sz="2200" b="1" dirty="0" err="1" smtClean="0">
                <a:ln w="3175">
                  <a:solidFill>
                    <a:schemeClr val="tx1"/>
                  </a:solidFill>
                </a:ln>
                <a:solidFill>
                  <a:srgbClr val="FFC000"/>
                </a:solidFill>
              </a:rPr>
              <a:t>throwError</a:t>
            </a:r>
            <a:r>
              <a:rPr lang="es-ES" sz="2200" b="1" dirty="0" smtClean="0">
                <a:ln w="3175">
                  <a:solidFill>
                    <a:schemeClr val="tx1"/>
                  </a:solidFill>
                </a:ln>
                <a:solidFill>
                  <a:srgbClr val="FFC000"/>
                </a:solidFill>
              </a:rPr>
              <a:t>()</a:t>
            </a:r>
            <a:r>
              <a:rPr lang="es-ES" sz="2200" b="1" dirty="0" smtClean="0">
                <a:ln w="3175">
                  <a:solidFill>
                    <a:schemeClr val="tx1"/>
                  </a:solidFill>
                </a:ln>
                <a:solidFill>
                  <a:schemeClr val="bg1"/>
                </a:solidFill>
              </a:rPr>
              <a:t> con la respuesta que queramos mandar a nuestra suscripción.</a:t>
            </a:r>
          </a:p>
          <a:p>
            <a:pPr marL="914400" lvl="1" indent="-457200">
              <a:lnSpc>
                <a:spcPct val="100000"/>
              </a:lnSpc>
              <a:buFont typeface="+mj-lt"/>
              <a:buAutoNum type="arabicPeriod"/>
            </a:pPr>
            <a:r>
              <a:rPr lang="es-ES" sz="2200" b="1" dirty="0" smtClean="0">
                <a:ln w="3175">
                  <a:solidFill>
                    <a:schemeClr val="tx1"/>
                  </a:solidFill>
                </a:ln>
                <a:solidFill>
                  <a:schemeClr val="bg1"/>
                </a:solidFill>
              </a:rPr>
              <a:t>Añadimos a nuestra petición HTTP un .pipe mediante el método </a:t>
            </a:r>
            <a:r>
              <a:rPr lang="es-ES" sz="2200" b="1" dirty="0" err="1" smtClean="0">
                <a:ln w="3175">
                  <a:solidFill>
                    <a:schemeClr val="tx1"/>
                  </a:solidFill>
                </a:ln>
                <a:solidFill>
                  <a:srgbClr val="FFC000"/>
                </a:solidFill>
              </a:rPr>
              <a:t>catchError</a:t>
            </a:r>
            <a:r>
              <a:rPr lang="es-ES" sz="2200" b="1" dirty="0" smtClean="0">
                <a:ln w="3175">
                  <a:solidFill>
                    <a:schemeClr val="tx1"/>
                  </a:solidFill>
                </a:ln>
                <a:solidFill>
                  <a:schemeClr val="bg1"/>
                </a:solidFill>
              </a:rPr>
              <a:t>(</a:t>
            </a:r>
            <a:r>
              <a:rPr lang="es-ES" sz="2200" b="1" dirty="0" err="1" smtClean="0">
                <a:ln w="3175">
                  <a:solidFill>
                    <a:schemeClr val="tx1"/>
                  </a:solidFill>
                </a:ln>
                <a:solidFill>
                  <a:schemeClr val="bg1"/>
                </a:solidFill>
              </a:rPr>
              <a:t>nuestraFunc</a:t>
            </a:r>
            <a:r>
              <a:rPr lang="es-ES" sz="2200" b="1" dirty="0" smtClean="0">
                <a:ln w="3175">
                  <a:solidFill>
                    <a:schemeClr val="tx1"/>
                  </a:solidFill>
                </a:ln>
                <a:solidFill>
                  <a:schemeClr val="bg1"/>
                </a:solidFill>
              </a:rPr>
              <a:t>).</a:t>
            </a:r>
            <a:endParaRPr lang="es-ES" sz="2200" b="1" dirty="0">
              <a:ln w="3175">
                <a:solidFill>
                  <a:schemeClr val="tx1"/>
                </a:solidFill>
              </a:ln>
              <a:solidFill>
                <a:schemeClr val="bg1"/>
              </a:solidFill>
            </a:endParaRPr>
          </a:p>
          <a:p>
            <a:pPr>
              <a:lnSpc>
                <a:spcPct val="100000"/>
              </a:lnSpc>
            </a:pPr>
            <a:endParaRPr lang="es-ES" sz="2400" b="1" dirty="0">
              <a:ln w="3175">
                <a:solidFill>
                  <a:schemeClr val="tx1"/>
                </a:solidFill>
              </a:ln>
              <a:solidFill>
                <a:schemeClr val="bg1"/>
              </a:solidFill>
            </a:endParaRPr>
          </a:p>
        </p:txBody>
      </p:sp>
    </p:spTree>
    <p:extLst>
      <p:ext uri="{BB962C8B-B14F-4D97-AF65-F5344CB8AC3E}">
        <p14:creationId xmlns:p14="http://schemas.microsoft.com/office/powerpoint/2010/main" val="700682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Router</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Guards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786190"/>
          </a:xfrm>
        </p:spPr>
        <p:txBody>
          <a:bodyPr>
            <a:normAutofit/>
          </a:bodyPr>
          <a:lstStyle/>
          <a:p>
            <a:pPr>
              <a:lnSpc>
                <a:spcPct val="100000"/>
              </a:lnSpc>
            </a:pPr>
            <a:r>
              <a:rPr lang="es-ES" sz="2400" b="1" dirty="0" smtClean="0">
                <a:ln w="3175">
                  <a:solidFill>
                    <a:schemeClr val="tx1"/>
                  </a:solidFill>
                </a:ln>
                <a:solidFill>
                  <a:schemeClr val="bg1"/>
                </a:solidFill>
              </a:rPr>
              <a:t>En ocasiones querremos limitar el acceso a nuestra aplicación. Vamos a ver cómo hacer esto con un pequeño servicio de </a:t>
            </a:r>
            <a:r>
              <a:rPr lang="es-ES" sz="2400" b="1" dirty="0" err="1" smtClean="0">
                <a:ln w="3175">
                  <a:solidFill>
                    <a:schemeClr val="tx1"/>
                  </a:solidFill>
                </a:ln>
                <a:solidFill>
                  <a:schemeClr val="bg1"/>
                </a:solidFill>
              </a:rPr>
              <a:t>login</a:t>
            </a:r>
            <a:r>
              <a:rPr lang="es-ES" sz="2400" b="1" dirty="0" smtClean="0">
                <a:ln w="3175">
                  <a:solidFill>
                    <a:schemeClr val="tx1"/>
                  </a:solidFill>
                </a:ln>
                <a:solidFill>
                  <a:schemeClr val="bg1"/>
                </a:solidFill>
              </a:rPr>
              <a:t>.</a:t>
            </a:r>
          </a:p>
          <a:p>
            <a:pPr>
              <a:lnSpc>
                <a:spcPct val="100000"/>
              </a:lnSpc>
            </a:pPr>
            <a:r>
              <a:rPr lang="es-ES" sz="2400" b="1" dirty="0" smtClean="0">
                <a:ln w="3175">
                  <a:solidFill>
                    <a:schemeClr val="tx1"/>
                  </a:solidFill>
                </a:ln>
                <a:solidFill>
                  <a:schemeClr val="bg1"/>
                </a:solidFill>
              </a:rPr>
              <a:t>Para lidiar con esto utilizaremos </a:t>
            </a:r>
            <a:r>
              <a:rPr lang="es-ES" sz="2400" b="1" dirty="0" err="1">
                <a:ln w="3175">
                  <a:solidFill>
                    <a:schemeClr val="tx1"/>
                  </a:solidFill>
                </a:ln>
                <a:solidFill>
                  <a:srgbClr val="FFC000"/>
                </a:solidFill>
              </a:rPr>
              <a:t>G</a:t>
            </a:r>
            <a:r>
              <a:rPr lang="es-ES" sz="2400" b="1" dirty="0" err="1" smtClean="0">
                <a:ln w="3175">
                  <a:solidFill>
                    <a:schemeClr val="tx1"/>
                  </a:solidFill>
                </a:ln>
                <a:solidFill>
                  <a:srgbClr val="FFC000"/>
                </a:solidFill>
              </a:rPr>
              <a:t>uards</a:t>
            </a:r>
            <a:r>
              <a:rPr lang="es-ES" sz="2400" b="1" dirty="0" smtClean="0">
                <a:ln w="3175">
                  <a:solidFill>
                    <a:schemeClr val="tx1"/>
                  </a:solidFill>
                </a:ln>
                <a:solidFill>
                  <a:schemeClr val="bg1"/>
                </a:solidFill>
              </a:rPr>
              <a:t> en la configuración de nuestra ruta. Estos pueden devolver tres valores para condicionar el acceso a rutas:</a:t>
            </a:r>
          </a:p>
          <a:p>
            <a:pPr lvl="1">
              <a:lnSpc>
                <a:spcPct val="100000"/>
              </a:lnSpc>
            </a:pPr>
            <a:r>
              <a:rPr lang="es-ES" sz="2200" b="1" dirty="0" err="1" smtClean="0">
                <a:ln w="3175">
                  <a:solidFill>
                    <a:schemeClr val="tx1"/>
                  </a:solidFill>
                </a:ln>
                <a:solidFill>
                  <a:schemeClr val="bg1"/>
                </a:solidFill>
              </a:rPr>
              <a:t>Return</a:t>
            </a:r>
            <a:r>
              <a:rPr lang="es-ES" sz="2200" b="1" dirty="0" smtClean="0">
                <a:ln w="3175">
                  <a:solidFill>
                    <a:schemeClr val="tx1"/>
                  </a:solidFill>
                </a:ln>
                <a:solidFill>
                  <a:schemeClr val="bg1"/>
                </a:solidFill>
              </a:rPr>
              <a:t> </a:t>
            </a:r>
            <a:r>
              <a:rPr lang="es-ES" sz="2200" b="1" dirty="0" smtClean="0">
                <a:ln w="3175">
                  <a:solidFill>
                    <a:schemeClr val="tx1"/>
                  </a:solidFill>
                </a:ln>
                <a:solidFill>
                  <a:srgbClr val="FFC000"/>
                </a:solidFill>
              </a:rPr>
              <a:t>true</a:t>
            </a:r>
            <a:r>
              <a:rPr lang="es-ES" sz="2200" b="1" dirty="0" smtClean="0">
                <a:ln w="3175">
                  <a:solidFill>
                    <a:schemeClr val="tx1"/>
                  </a:solidFill>
                </a:ln>
                <a:solidFill>
                  <a:schemeClr val="bg1"/>
                </a:solidFill>
              </a:rPr>
              <a:t>: la navegación hacia dicha ruta continúa.</a:t>
            </a:r>
          </a:p>
          <a:p>
            <a:pPr lvl="1">
              <a:lnSpc>
                <a:spcPct val="100000"/>
              </a:lnSpc>
            </a:pPr>
            <a:r>
              <a:rPr lang="es-ES" sz="2200" b="1" dirty="0" err="1" smtClean="0">
                <a:ln w="3175">
                  <a:solidFill>
                    <a:schemeClr val="tx1"/>
                  </a:solidFill>
                </a:ln>
                <a:solidFill>
                  <a:schemeClr val="bg1"/>
                </a:solidFill>
              </a:rPr>
              <a:t>Return</a:t>
            </a:r>
            <a:r>
              <a:rPr lang="es-ES" sz="2200" b="1" dirty="0" smtClean="0">
                <a:ln w="3175">
                  <a:solidFill>
                    <a:schemeClr val="tx1"/>
                  </a:solidFill>
                </a:ln>
                <a:solidFill>
                  <a:schemeClr val="bg1"/>
                </a:solidFill>
              </a:rPr>
              <a:t> </a:t>
            </a:r>
            <a:r>
              <a:rPr lang="es-ES" sz="2200" b="1" dirty="0" smtClean="0">
                <a:ln w="3175">
                  <a:solidFill>
                    <a:schemeClr val="tx1"/>
                  </a:solidFill>
                </a:ln>
                <a:solidFill>
                  <a:srgbClr val="FFC000"/>
                </a:solidFill>
              </a:rPr>
              <a:t>false</a:t>
            </a:r>
            <a:r>
              <a:rPr lang="es-ES" sz="2200" b="1" dirty="0" smtClean="0">
                <a:ln w="3175">
                  <a:solidFill>
                    <a:schemeClr val="tx1"/>
                  </a:solidFill>
                </a:ln>
                <a:solidFill>
                  <a:schemeClr val="bg1"/>
                </a:solidFill>
              </a:rPr>
              <a:t>: la navegación hacia dicha ruta se cancela y el usuario permanece en la que se encuentre.</a:t>
            </a:r>
          </a:p>
          <a:p>
            <a:pPr lvl="1">
              <a:lnSpc>
                <a:spcPct val="100000"/>
              </a:lnSpc>
            </a:pPr>
            <a:r>
              <a:rPr lang="es-ES" sz="2200" b="1" dirty="0" err="1" smtClean="0">
                <a:ln w="3175">
                  <a:solidFill>
                    <a:schemeClr val="tx1"/>
                  </a:solidFill>
                </a:ln>
                <a:solidFill>
                  <a:schemeClr val="bg1"/>
                </a:solidFill>
              </a:rPr>
              <a:t>Return</a:t>
            </a:r>
            <a:r>
              <a:rPr lang="es-ES" sz="2200" b="1" dirty="0" smtClean="0">
                <a:ln w="3175">
                  <a:solidFill>
                    <a:schemeClr val="tx1"/>
                  </a:solidFill>
                </a:ln>
                <a:solidFill>
                  <a:schemeClr val="bg1"/>
                </a:solidFill>
              </a:rPr>
              <a:t> </a:t>
            </a:r>
            <a:r>
              <a:rPr lang="es-ES" sz="2200" b="1" dirty="0" err="1" smtClean="0">
                <a:ln w="3175">
                  <a:solidFill>
                    <a:schemeClr val="tx1"/>
                  </a:solidFill>
                </a:ln>
                <a:solidFill>
                  <a:srgbClr val="FFC000"/>
                </a:solidFill>
              </a:rPr>
              <a:t>UrlTree</a:t>
            </a:r>
            <a:r>
              <a:rPr lang="es-ES" sz="2200" b="1" dirty="0" smtClean="0">
                <a:ln w="3175">
                  <a:solidFill>
                    <a:schemeClr val="tx1"/>
                  </a:solidFill>
                </a:ln>
                <a:solidFill>
                  <a:schemeClr val="bg1"/>
                </a:solidFill>
              </a:rPr>
              <a:t>: si recibimos un </a:t>
            </a:r>
            <a:r>
              <a:rPr lang="es-ES" sz="2200" b="1" dirty="0" err="1" smtClean="0">
                <a:ln w="3175">
                  <a:solidFill>
                    <a:schemeClr val="tx1"/>
                  </a:solidFill>
                </a:ln>
                <a:solidFill>
                  <a:schemeClr val="bg1"/>
                </a:solidFill>
              </a:rPr>
              <a:t>UrlTree</a:t>
            </a:r>
            <a:r>
              <a:rPr lang="es-ES" sz="2200" b="1" dirty="0" smtClean="0">
                <a:ln w="3175">
                  <a:solidFill>
                    <a:schemeClr val="tx1"/>
                  </a:solidFill>
                </a:ln>
                <a:solidFill>
                  <a:schemeClr val="bg1"/>
                </a:solidFill>
              </a:rPr>
              <a:t>, la navegación se cancela y se reinicia la navegación con este.</a:t>
            </a:r>
          </a:p>
          <a:p>
            <a:pPr>
              <a:lnSpc>
                <a:spcPct val="100000"/>
              </a:lnSpc>
            </a:pPr>
            <a:r>
              <a:rPr lang="es-ES" sz="2400" b="1" dirty="0" smtClean="0">
                <a:ln w="3175">
                  <a:solidFill>
                    <a:schemeClr val="tx1"/>
                  </a:solidFill>
                </a:ln>
                <a:solidFill>
                  <a:schemeClr val="bg1"/>
                </a:solidFill>
              </a:rPr>
              <a:t> A veces nuestro </a:t>
            </a:r>
            <a:r>
              <a:rPr lang="es-ES" sz="2400" b="1" dirty="0" err="1" smtClean="0">
                <a:ln w="3175">
                  <a:solidFill>
                    <a:schemeClr val="tx1"/>
                  </a:solidFill>
                </a:ln>
                <a:solidFill>
                  <a:schemeClr val="bg1"/>
                </a:solidFill>
              </a:rPr>
              <a:t>Guard</a:t>
            </a:r>
            <a:r>
              <a:rPr lang="es-ES" sz="2400" b="1" dirty="0" smtClean="0">
                <a:ln w="3175">
                  <a:solidFill>
                    <a:schemeClr val="tx1"/>
                  </a:solidFill>
                </a:ln>
                <a:solidFill>
                  <a:schemeClr val="bg1"/>
                </a:solidFill>
              </a:rPr>
              <a:t> necesita trabajar de manera asincrónica. Por eso también podemos utilizar observables y esperar por él para resolver la ruta.</a:t>
            </a:r>
            <a:endParaRPr lang="es-ES" sz="2400" b="1" dirty="0">
              <a:ln w="3175">
                <a:solidFill>
                  <a:schemeClr val="tx1"/>
                </a:solidFill>
              </a:ln>
              <a:solidFill>
                <a:schemeClr val="bg1"/>
              </a:solidFill>
            </a:endParaRPr>
          </a:p>
        </p:txBody>
      </p:sp>
    </p:spTree>
    <p:extLst>
      <p:ext uri="{BB962C8B-B14F-4D97-AF65-F5344CB8AC3E}">
        <p14:creationId xmlns:p14="http://schemas.microsoft.com/office/powerpoint/2010/main" val="2107872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Router</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Guards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786190"/>
          </a:xfrm>
        </p:spPr>
        <p:txBody>
          <a:bodyPr>
            <a:normAutofit/>
          </a:bodyPr>
          <a:lstStyle/>
          <a:p>
            <a:pPr>
              <a:lnSpc>
                <a:spcPct val="100000"/>
              </a:lnSpc>
            </a:pPr>
            <a:r>
              <a:rPr lang="es-ES" sz="2400" b="1" dirty="0" smtClean="0">
                <a:ln w="3175">
                  <a:solidFill>
                    <a:schemeClr val="tx1"/>
                  </a:solidFill>
                </a:ln>
                <a:solidFill>
                  <a:schemeClr val="bg1"/>
                </a:solidFill>
              </a:rPr>
              <a:t>Una ruta puede utilizar distintas interfaces de </a:t>
            </a:r>
            <a:r>
              <a:rPr lang="es-ES" sz="2400" b="1" dirty="0" err="1" smtClean="0">
                <a:ln w="3175">
                  <a:solidFill>
                    <a:schemeClr val="tx1"/>
                  </a:solidFill>
                </a:ln>
                <a:solidFill>
                  <a:schemeClr val="bg1"/>
                </a:solidFill>
              </a:rPr>
              <a:t>Guards</a:t>
            </a:r>
            <a:r>
              <a:rPr lang="es-ES" sz="2400" b="1" dirty="0" smtClean="0">
                <a:ln w="3175">
                  <a:solidFill>
                    <a:schemeClr val="tx1"/>
                  </a:solidFill>
                </a:ln>
                <a:solidFill>
                  <a:schemeClr val="bg1"/>
                </a:solidFill>
              </a:rPr>
              <a:t>:</a:t>
            </a:r>
          </a:p>
          <a:p>
            <a:pPr lvl="1">
              <a:lnSpc>
                <a:spcPct val="100000"/>
              </a:lnSpc>
            </a:pPr>
            <a:r>
              <a:rPr lang="es-ES" sz="2200" b="1" dirty="0" err="1" smtClean="0">
                <a:ln w="3175">
                  <a:solidFill>
                    <a:schemeClr val="tx1"/>
                  </a:solidFill>
                </a:ln>
                <a:solidFill>
                  <a:srgbClr val="FFC000"/>
                </a:solidFill>
              </a:rPr>
              <a:t>CanActivate</a:t>
            </a:r>
            <a:r>
              <a:rPr lang="es-ES" sz="2200" b="1" dirty="0" smtClean="0">
                <a:ln w="3175">
                  <a:solidFill>
                    <a:schemeClr val="tx1"/>
                  </a:solidFill>
                </a:ln>
                <a:solidFill>
                  <a:schemeClr val="bg1"/>
                </a:solidFill>
              </a:rPr>
              <a:t>: para gestionar la navegación hacia una ruta.</a:t>
            </a:r>
          </a:p>
          <a:p>
            <a:pPr lvl="1">
              <a:lnSpc>
                <a:spcPct val="100000"/>
              </a:lnSpc>
            </a:pPr>
            <a:r>
              <a:rPr lang="es-ES" sz="2200" b="1" dirty="0" err="1" smtClean="0">
                <a:ln w="3175">
                  <a:solidFill>
                    <a:schemeClr val="tx1"/>
                  </a:solidFill>
                </a:ln>
                <a:solidFill>
                  <a:srgbClr val="FFC000"/>
                </a:solidFill>
              </a:rPr>
              <a:t>CanActivateChild</a:t>
            </a:r>
            <a:r>
              <a:rPr lang="es-ES" sz="2200" b="1" dirty="0" smtClean="0">
                <a:ln w="3175">
                  <a:solidFill>
                    <a:schemeClr val="tx1"/>
                  </a:solidFill>
                </a:ln>
                <a:solidFill>
                  <a:schemeClr val="bg1"/>
                </a:solidFill>
              </a:rPr>
              <a:t>: para gestionar la navegación hacia una ruta hijo.</a:t>
            </a:r>
          </a:p>
          <a:p>
            <a:pPr lvl="1">
              <a:lnSpc>
                <a:spcPct val="100000"/>
              </a:lnSpc>
            </a:pPr>
            <a:r>
              <a:rPr lang="es-ES" sz="2200" b="1" dirty="0" err="1" smtClean="0">
                <a:ln w="3175">
                  <a:solidFill>
                    <a:schemeClr val="tx1"/>
                  </a:solidFill>
                </a:ln>
                <a:solidFill>
                  <a:srgbClr val="FFC000"/>
                </a:solidFill>
              </a:rPr>
              <a:t>CanDeactivate</a:t>
            </a:r>
            <a:r>
              <a:rPr lang="es-ES" sz="2200" b="1" dirty="0" smtClean="0">
                <a:ln w="3175">
                  <a:solidFill>
                    <a:schemeClr val="tx1"/>
                  </a:solidFill>
                </a:ln>
                <a:solidFill>
                  <a:schemeClr val="bg1"/>
                </a:solidFill>
              </a:rPr>
              <a:t>: para gestionar la salida de la ruta actual.</a:t>
            </a:r>
          </a:p>
          <a:p>
            <a:pPr lvl="1">
              <a:lnSpc>
                <a:spcPct val="100000"/>
              </a:lnSpc>
            </a:pPr>
            <a:r>
              <a:rPr lang="es-ES" sz="2200" b="1" dirty="0" err="1" smtClean="0">
                <a:ln w="3175">
                  <a:solidFill>
                    <a:schemeClr val="tx1"/>
                  </a:solidFill>
                </a:ln>
                <a:solidFill>
                  <a:srgbClr val="FFC000"/>
                </a:solidFill>
              </a:rPr>
              <a:t>Resolve</a:t>
            </a:r>
            <a:r>
              <a:rPr lang="es-ES" sz="2200" b="1" dirty="0" smtClean="0">
                <a:ln w="3175">
                  <a:solidFill>
                    <a:schemeClr val="tx1"/>
                  </a:solidFill>
                </a:ln>
                <a:solidFill>
                  <a:schemeClr val="bg1"/>
                </a:solidFill>
              </a:rPr>
              <a:t>: para gestionar datos antes de activar la ruta.</a:t>
            </a:r>
          </a:p>
          <a:p>
            <a:pPr lvl="1">
              <a:lnSpc>
                <a:spcPct val="100000"/>
              </a:lnSpc>
            </a:pPr>
            <a:r>
              <a:rPr lang="es-ES" sz="2200" b="1" dirty="0" err="1" smtClean="0">
                <a:ln w="3175">
                  <a:solidFill>
                    <a:schemeClr val="tx1"/>
                  </a:solidFill>
                </a:ln>
                <a:solidFill>
                  <a:srgbClr val="FFC000"/>
                </a:solidFill>
              </a:rPr>
              <a:t>CanLoad</a:t>
            </a:r>
            <a:r>
              <a:rPr lang="es-ES" sz="2200" b="1" dirty="0" smtClean="0">
                <a:ln w="3175">
                  <a:solidFill>
                    <a:schemeClr val="tx1"/>
                  </a:solidFill>
                </a:ln>
                <a:solidFill>
                  <a:schemeClr val="bg1"/>
                </a:solidFill>
              </a:rPr>
              <a:t>: para gestionar la carga de un módulo.</a:t>
            </a:r>
          </a:p>
          <a:p>
            <a:pPr marL="457200" indent="-457200">
              <a:lnSpc>
                <a:spcPct val="100000"/>
              </a:lnSpc>
              <a:buFont typeface="+mj-lt"/>
              <a:buAutoNum type="arabicPeriod"/>
            </a:pPr>
            <a:r>
              <a:rPr lang="es-ES" sz="2400" b="1" dirty="0" smtClean="0">
                <a:ln w="3175">
                  <a:solidFill>
                    <a:schemeClr val="tx1"/>
                  </a:solidFill>
                </a:ln>
                <a:solidFill>
                  <a:schemeClr val="bg1"/>
                </a:solidFill>
              </a:rPr>
              <a:t>En nuestro ejemplo utilizaremos </a:t>
            </a:r>
            <a:r>
              <a:rPr lang="es-ES" sz="2400" b="1" dirty="0" err="1" smtClean="0">
                <a:ln w="3175">
                  <a:solidFill>
                    <a:schemeClr val="tx1"/>
                  </a:solidFill>
                </a:ln>
                <a:solidFill>
                  <a:schemeClr val="bg1"/>
                </a:solidFill>
              </a:rPr>
              <a:t>CanActivate</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junto con un nuevo servicio de </a:t>
            </a:r>
            <a:r>
              <a:rPr lang="es-ES" sz="2400" b="1" dirty="0" err="1" smtClean="0">
                <a:ln w="3175">
                  <a:solidFill>
                    <a:schemeClr val="tx1"/>
                  </a:solidFill>
                </a:ln>
                <a:solidFill>
                  <a:schemeClr val="bg1"/>
                </a:solidFill>
              </a:rPr>
              <a:t>login</a:t>
            </a:r>
            <a:r>
              <a:rPr lang="es-ES" sz="2400" b="1" dirty="0" smtClean="0">
                <a:ln w="3175">
                  <a:solidFill>
                    <a:schemeClr val="tx1"/>
                  </a:solidFill>
                </a:ln>
                <a:solidFill>
                  <a:schemeClr val="bg1"/>
                </a:solidFill>
              </a:rPr>
              <a:t>. Empezaremos creando dicho servicio, con un usuario </a:t>
            </a:r>
            <a:r>
              <a:rPr lang="es-ES" sz="2400" b="1" dirty="0" err="1" smtClean="0">
                <a:ln w="3175">
                  <a:solidFill>
                    <a:schemeClr val="tx1"/>
                  </a:solidFill>
                </a:ln>
                <a:solidFill>
                  <a:schemeClr val="bg1"/>
                </a:solidFill>
              </a:rPr>
              <a:t>mock</a:t>
            </a:r>
            <a:r>
              <a:rPr lang="es-ES" sz="2400" b="1" dirty="0" smtClean="0">
                <a:ln w="3175">
                  <a:solidFill>
                    <a:schemeClr val="tx1"/>
                  </a:solidFill>
                </a:ln>
                <a:solidFill>
                  <a:schemeClr val="bg1"/>
                </a:solidFill>
              </a:rPr>
              <a:t>.</a:t>
            </a:r>
          </a:p>
          <a:p>
            <a:pPr marL="457200" indent="-457200">
              <a:lnSpc>
                <a:spcPct val="100000"/>
              </a:lnSpc>
              <a:buFont typeface="+mj-lt"/>
              <a:buAutoNum type="arabicPeriod"/>
            </a:pPr>
            <a:r>
              <a:rPr lang="es-ES" sz="2400" b="1" dirty="0" smtClean="0">
                <a:ln w="3175">
                  <a:solidFill>
                    <a:schemeClr val="tx1"/>
                  </a:solidFill>
                </a:ln>
                <a:solidFill>
                  <a:schemeClr val="bg1"/>
                </a:solidFill>
              </a:rPr>
              <a:t>Crearemos una función donde comprobaremos dos inputs del usuario con el nombre y contraseña de dicho usuario para cambiar el </a:t>
            </a:r>
            <a:r>
              <a:rPr lang="es-ES" sz="2400" b="1" dirty="0" err="1" smtClean="0">
                <a:ln w="3175">
                  <a:solidFill>
                    <a:schemeClr val="tx1"/>
                  </a:solidFill>
                </a:ln>
                <a:solidFill>
                  <a:schemeClr val="bg1"/>
                </a:solidFill>
              </a:rPr>
              <a:t>boolean</a:t>
            </a:r>
            <a:r>
              <a:rPr lang="es-ES" sz="2400" b="1" dirty="0" smtClean="0">
                <a:ln w="3175">
                  <a:solidFill>
                    <a:schemeClr val="tx1"/>
                  </a:solidFill>
                </a:ln>
                <a:solidFill>
                  <a:schemeClr val="bg1"/>
                </a:solidFill>
              </a:rPr>
              <a:t> que controle si estamos conectados o no.</a:t>
            </a:r>
          </a:p>
        </p:txBody>
      </p:sp>
    </p:spTree>
    <p:extLst>
      <p:ext uri="{BB962C8B-B14F-4D97-AF65-F5344CB8AC3E}">
        <p14:creationId xmlns:p14="http://schemas.microsoft.com/office/powerpoint/2010/main" val="2233100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Router</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Guards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4786190"/>
          </a:xfrm>
        </p:spPr>
        <p:txBody>
          <a:bodyPr>
            <a:normAutofit/>
          </a:bodyPr>
          <a:lstStyle/>
          <a:p>
            <a:pPr marL="457200" indent="-457200">
              <a:lnSpc>
                <a:spcPct val="100000"/>
              </a:lnSpc>
              <a:buFont typeface="+mj-lt"/>
              <a:buAutoNum type="arabicPeriod" startAt="3"/>
            </a:pPr>
            <a:r>
              <a:rPr lang="es-ES" sz="2400" b="1" dirty="0" smtClean="0">
                <a:ln w="3175">
                  <a:solidFill>
                    <a:schemeClr val="tx1"/>
                  </a:solidFill>
                </a:ln>
                <a:solidFill>
                  <a:schemeClr val="bg1"/>
                </a:solidFill>
              </a:rPr>
              <a:t>Crearemos un nuevo componente para gestionar la vista de </a:t>
            </a:r>
            <a:r>
              <a:rPr lang="es-ES" sz="2400" b="1" dirty="0" err="1" smtClean="0">
                <a:ln w="3175">
                  <a:solidFill>
                    <a:schemeClr val="tx1"/>
                  </a:solidFill>
                </a:ln>
                <a:solidFill>
                  <a:schemeClr val="bg1"/>
                </a:solidFill>
              </a:rPr>
              <a:t>login</a:t>
            </a:r>
            <a:r>
              <a:rPr lang="es-ES" sz="2400" b="1" dirty="0" smtClean="0">
                <a:ln w="3175">
                  <a:solidFill>
                    <a:schemeClr val="tx1"/>
                  </a:solidFill>
                </a:ln>
                <a:solidFill>
                  <a:schemeClr val="bg1"/>
                </a:solidFill>
              </a:rPr>
              <a:t>, que consultará con este </a:t>
            </a:r>
            <a:r>
              <a:rPr lang="es-ES" sz="2400" b="1" dirty="0" err="1" smtClean="0">
                <a:ln w="3175">
                  <a:solidFill>
                    <a:schemeClr val="tx1"/>
                  </a:solidFill>
                </a:ln>
                <a:solidFill>
                  <a:schemeClr val="bg1"/>
                </a:solidFill>
              </a:rPr>
              <a:t>service</a:t>
            </a:r>
            <a:r>
              <a:rPr lang="es-ES" sz="2400" b="1" dirty="0">
                <a:ln w="3175">
                  <a:solidFill>
                    <a:schemeClr val="tx1"/>
                  </a:solidFill>
                </a:ln>
                <a:solidFill>
                  <a:schemeClr val="bg1"/>
                </a:solidFill>
              </a:rPr>
              <a:t> </a:t>
            </a:r>
            <a:r>
              <a:rPr lang="es-ES" sz="2400" b="1" dirty="0" smtClean="0">
                <a:ln w="3175">
                  <a:solidFill>
                    <a:schemeClr val="tx1"/>
                  </a:solidFill>
                </a:ln>
                <a:solidFill>
                  <a:schemeClr val="bg1"/>
                </a:solidFill>
              </a:rPr>
              <a:t>para permitirnos conectar o no.</a:t>
            </a:r>
          </a:p>
          <a:p>
            <a:pPr marL="457200" indent="-457200">
              <a:lnSpc>
                <a:spcPct val="100000"/>
              </a:lnSpc>
              <a:buFont typeface="+mj-lt"/>
              <a:buAutoNum type="arabicPeriod" startAt="3"/>
            </a:pPr>
            <a:r>
              <a:rPr lang="es-ES" sz="2400" b="1" dirty="0" smtClean="0">
                <a:ln w="3175">
                  <a:solidFill>
                    <a:schemeClr val="tx1"/>
                  </a:solidFill>
                </a:ln>
                <a:solidFill>
                  <a:schemeClr val="bg1"/>
                </a:solidFill>
              </a:rPr>
              <a:t>Para crear un </a:t>
            </a:r>
            <a:r>
              <a:rPr lang="es-ES" sz="2400" b="1" dirty="0" err="1" smtClean="0">
                <a:ln w="3175">
                  <a:solidFill>
                    <a:schemeClr val="tx1"/>
                  </a:solidFill>
                </a:ln>
                <a:solidFill>
                  <a:schemeClr val="bg1"/>
                </a:solidFill>
              </a:rPr>
              <a:t>Guard</a:t>
            </a:r>
            <a:r>
              <a:rPr lang="es-ES" sz="2400" b="1" dirty="0" smtClean="0">
                <a:ln w="3175">
                  <a:solidFill>
                    <a:schemeClr val="tx1"/>
                  </a:solidFill>
                </a:ln>
                <a:solidFill>
                  <a:schemeClr val="bg1"/>
                </a:solidFill>
              </a:rPr>
              <a:t> a nuestra app podemos utilizar el comando:</a:t>
            </a:r>
          </a:p>
          <a:p>
            <a:pPr marL="0" indent="0" algn="ctr">
              <a:lnSpc>
                <a:spcPct val="100000"/>
              </a:lnSpc>
              <a:buNone/>
            </a:pPr>
            <a:r>
              <a:rPr lang="es-ES" sz="2400" b="1" dirty="0" err="1" smtClean="0">
                <a:ln w="3175">
                  <a:solidFill>
                    <a:schemeClr val="tx1"/>
                  </a:solidFill>
                </a:ln>
                <a:solidFill>
                  <a:srgbClr val="FFC000"/>
                </a:solidFill>
              </a:rPr>
              <a:t>ng</a:t>
            </a:r>
            <a:r>
              <a:rPr lang="es-ES" sz="2400" b="1" dirty="0" smtClean="0">
                <a:ln w="3175">
                  <a:solidFill>
                    <a:schemeClr val="tx1"/>
                  </a:solidFill>
                </a:ln>
                <a:solidFill>
                  <a:srgbClr val="FFC000"/>
                </a:solidFill>
              </a:rPr>
              <a:t> </a:t>
            </a:r>
            <a:r>
              <a:rPr lang="es-ES" sz="2400" b="1" dirty="0" err="1">
                <a:ln w="3175">
                  <a:solidFill>
                    <a:schemeClr val="tx1"/>
                  </a:solidFill>
                </a:ln>
                <a:solidFill>
                  <a:srgbClr val="FFC000"/>
                </a:solidFill>
              </a:rPr>
              <a:t>generate</a:t>
            </a:r>
            <a:r>
              <a:rPr lang="es-ES" sz="2400" b="1" dirty="0">
                <a:ln w="3175">
                  <a:solidFill>
                    <a:schemeClr val="tx1"/>
                  </a:solidFill>
                </a:ln>
                <a:solidFill>
                  <a:srgbClr val="FFC000"/>
                </a:solidFill>
              </a:rPr>
              <a:t> </a:t>
            </a:r>
            <a:r>
              <a:rPr lang="es-ES" sz="2400" b="1" dirty="0" err="1">
                <a:ln w="3175">
                  <a:solidFill>
                    <a:schemeClr val="tx1"/>
                  </a:solidFill>
                </a:ln>
                <a:solidFill>
                  <a:srgbClr val="FFC000"/>
                </a:solidFill>
              </a:rPr>
              <a:t>guard</a:t>
            </a:r>
            <a:r>
              <a:rPr lang="es-ES" sz="2400" b="1" dirty="0">
                <a:ln w="3175">
                  <a:solidFill>
                    <a:schemeClr val="tx1"/>
                  </a:solidFill>
                </a:ln>
                <a:solidFill>
                  <a:srgbClr val="FFC000"/>
                </a:solidFill>
              </a:rPr>
              <a:t> </a:t>
            </a:r>
            <a:r>
              <a:rPr lang="es-ES" sz="2400" b="1" dirty="0" err="1" smtClean="0">
                <a:ln w="3175">
                  <a:solidFill>
                    <a:schemeClr val="tx1"/>
                  </a:solidFill>
                </a:ln>
                <a:solidFill>
                  <a:srgbClr val="FFC000"/>
                </a:solidFill>
              </a:rPr>
              <a:t>nombreGuard</a:t>
            </a:r>
            <a:endParaRPr lang="es-ES" sz="2400" b="1" dirty="0">
              <a:ln w="3175">
                <a:solidFill>
                  <a:schemeClr val="tx1"/>
                </a:solidFill>
              </a:ln>
              <a:solidFill>
                <a:srgbClr val="FFC000"/>
              </a:solidFill>
            </a:endParaRPr>
          </a:p>
          <a:p>
            <a:pPr marL="0" indent="0" algn="ctr">
              <a:lnSpc>
                <a:spcPct val="100000"/>
              </a:lnSpc>
              <a:buNone/>
            </a:pPr>
            <a:endParaRPr lang="es-ES" sz="2400" b="1" dirty="0" smtClean="0">
              <a:ln w="3175">
                <a:solidFill>
                  <a:schemeClr val="tx1"/>
                </a:solidFill>
              </a:ln>
              <a:solidFill>
                <a:srgbClr val="FFC000"/>
              </a:solidFill>
            </a:endParaRPr>
          </a:p>
          <a:p>
            <a:pPr marL="457200" indent="-457200">
              <a:lnSpc>
                <a:spcPct val="100000"/>
              </a:lnSpc>
              <a:buFont typeface="+mj-lt"/>
              <a:buAutoNum type="arabicPeriod" startAt="5"/>
            </a:pPr>
            <a:r>
              <a:rPr lang="es-ES" sz="2400" b="1" dirty="0" smtClean="0">
                <a:ln w="3175">
                  <a:solidFill>
                    <a:schemeClr val="tx1"/>
                  </a:solidFill>
                </a:ln>
                <a:solidFill>
                  <a:schemeClr val="bg1"/>
                </a:solidFill>
              </a:rPr>
              <a:t>Este </a:t>
            </a:r>
            <a:r>
              <a:rPr lang="es-ES" sz="2400" b="1" dirty="0" err="1" smtClean="0">
                <a:ln w="3175">
                  <a:solidFill>
                    <a:schemeClr val="tx1"/>
                  </a:solidFill>
                </a:ln>
                <a:solidFill>
                  <a:schemeClr val="bg1"/>
                </a:solidFill>
              </a:rPr>
              <a:t>Guard</a:t>
            </a:r>
            <a:r>
              <a:rPr lang="es-ES" sz="2400" b="1" dirty="0" smtClean="0">
                <a:ln w="3175">
                  <a:solidFill>
                    <a:schemeClr val="tx1"/>
                  </a:solidFill>
                </a:ln>
                <a:solidFill>
                  <a:schemeClr val="bg1"/>
                </a:solidFill>
              </a:rPr>
              <a:t> implementará la interfaz </a:t>
            </a:r>
            <a:r>
              <a:rPr lang="es-ES" sz="2400" b="1" dirty="0" err="1" smtClean="0">
                <a:ln w="3175">
                  <a:solidFill>
                    <a:schemeClr val="tx1"/>
                  </a:solidFill>
                </a:ln>
                <a:solidFill>
                  <a:schemeClr val="bg1"/>
                </a:solidFill>
              </a:rPr>
              <a:t>CanActivate</a:t>
            </a:r>
            <a:r>
              <a:rPr lang="es-ES" sz="2400" b="1" dirty="0" smtClean="0">
                <a:ln w="3175">
                  <a:solidFill>
                    <a:schemeClr val="tx1"/>
                  </a:solidFill>
                </a:ln>
                <a:solidFill>
                  <a:schemeClr val="bg1"/>
                </a:solidFill>
              </a:rPr>
              <a:t>, con la función homónima. Importamos también </a:t>
            </a:r>
            <a:r>
              <a:rPr lang="es-ES" sz="2400" b="1" dirty="0" err="1" smtClean="0">
                <a:ln w="3175">
                  <a:solidFill>
                    <a:schemeClr val="tx1"/>
                  </a:solidFill>
                </a:ln>
                <a:solidFill>
                  <a:schemeClr val="bg1"/>
                </a:solidFill>
              </a:rPr>
              <a:t>RouterStateSnapshot</a:t>
            </a:r>
            <a:r>
              <a:rPr lang="es-ES" sz="2400" b="1" dirty="0" smtClean="0">
                <a:ln w="3175">
                  <a:solidFill>
                    <a:schemeClr val="tx1"/>
                  </a:solidFill>
                </a:ln>
                <a:solidFill>
                  <a:schemeClr val="bg1"/>
                </a:solidFill>
              </a:rPr>
              <a:t>, de donde obtendremos la ruta actual.</a:t>
            </a:r>
          </a:p>
          <a:p>
            <a:pPr marL="457200" indent="-457200">
              <a:lnSpc>
                <a:spcPct val="100000"/>
              </a:lnSpc>
              <a:buFont typeface="+mj-lt"/>
              <a:buAutoNum type="arabicPeriod" startAt="5"/>
            </a:pPr>
            <a:r>
              <a:rPr lang="es-ES" sz="2400" b="1" dirty="0" smtClean="0">
                <a:ln w="3175">
                  <a:solidFill>
                    <a:schemeClr val="tx1"/>
                  </a:solidFill>
                </a:ln>
                <a:solidFill>
                  <a:schemeClr val="bg1"/>
                </a:solidFill>
              </a:rPr>
              <a:t>Comprobamos el </a:t>
            </a:r>
            <a:r>
              <a:rPr lang="es-ES" sz="2400" b="1" dirty="0" err="1" smtClean="0">
                <a:ln w="3175">
                  <a:solidFill>
                    <a:schemeClr val="tx1"/>
                  </a:solidFill>
                </a:ln>
                <a:solidFill>
                  <a:schemeClr val="bg1"/>
                </a:solidFill>
              </a:rPr>
              <a:t>boolean</a:t>
            </a:r>
            <a:r>
              <a:rPr lang="es-ES" sz="2400" b="1" dirty="0" smtClean="0">
                <a:ln w="3175">
                  <a:solidFill>
                    <a:schemeClr val="tx1"/>
                  </a:solidFill>
                </a:ln>
                <a:solidFill>
                  <a:schemeClr val="bg1"/>
                </a:solidFill>
              </a:rPr>
              <a:t> de nuestro servicio de autentificación. Devolvemos true o false según estemos conectados. Si no lo estamos, almacenamos la </a:t>
            </a:r>
            <a:r>
              <a:rPr lang="es-ES" sz="2400" b="1" dirty="0" err="1" smtClean="0">
                <a:ln w="3175">
                  <a:solidFill>
                    <a:schemeClr val="tx1"/>
                  </a:solidFill>
                </a:ln>
                <a:solidFill>
                  <a:schemeClr val="bg1"/>
                </a:solidFill>
              </a:rPr>
              <a:t>url</a:t>
            </a:r>
            <a:r>
              <a:rPr lang="es-ES" sz="2400" b="1" dirty="0" smtClean="0">
                <a:ln w="3175">
                  <a:solidFill>
                    <a:schemeClr val="tx1"/>
                  </a:solidFill>
                </a:ln>
                <a:solidFill>
                  <a:schemeClr val="bg1"/>
                </a:solidFill>
              </a:rPr>
              <a:t> a la que nos dirigíamos en el </a:t>
            </a:r>
            <a:r>
              <a:rPr lang="es-ES" sz="2400" b="1" dirty="0" err="1" smtClean="0">
                <a:ln w="3175">
                  <a:solidFill>
                    <a:schemeClr val="tx1"/>
                  </a:solidFill>
                </a:ln>
                <a:solidFill>
                  <a:schemeClr val="bg1"/>
                </a:solidFill>
              </a:rPr>
              <a:t>service</a:t>
            </a:r>
            <a:r>
              <a:rPr lang="es-ES" sz="2400" b="1" dirty="0" smtClean="0">
                <a:ln w="3175">
                  <a:solidFill>
                    <a:schemeClr val="tx1"/>
                  </a:solidFill>
                </a:ln>
                <a:solidFill>
                  <a:schemeClr val="bg1"/>
                </a:solidFill>
              </a:rPr>
              <a:t> y redirigimos a la vista de </a:t>
            </a:r>
            <a:r>
              <a:rPr lang="es-ES" sz="2400" b="1" dirty="0" err="1" smtClean="0">
                <a:ln w="3175">
                  <a:solidFill>
                    <a:schemeClr val="tx1"/>
                  </a:solidFill>
                </a:ln>
                <a:solidFill>
                  <a:schemeClr val="bg1"/>
                </a:solidFill>
              </a:rPr>
              <a:t>login</a:t>
            </a:r>
            <a:r>
              <a:rPr lang="es-ES" sz="2400" b="1" dirty="0" smtClean="0">
                <a:ln w="3175">
                  <a:solidFill>
                    <a:schemeClr val="tx1"/>
                  </a:solidFill>
                </a:ln>
                <a:solidFill>
                  <a:schemeClr val="bg1"/>
                </a:solidFill>
              </a:rPr>
              <a:t>.</a:t>
            </a:r>
          </a:p>
        </p:txBody>
      </p:sp>
    </p:spTree>
    <p:extLst>
      <p:ext uri="{BB962C8B-B14F-4D97-AF65-F5344CB8AC3E}">
        <p14:creationId xmlns:p14="http://schemas.microsoft.com/office/powerpoint/2010/main" val="4651829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Router</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Guards</a:t>
            </a:r>
            <a:endParaRPr lang="es-ES" b="1" dirty="0">
              <a:ln w="3175">
                <a:solidFill>
                  <a:schemeClr val="tx1"/>
                </a:solidFill>
              </a:ln>
              <a:solidFill>
                <a:schemeClr val="bg1"/>
              </a:solidFill>
            </a:endParaRPr>
          </a:p>
        </p:txBody>
      </p:sp>
      <p:sp>
        <p:nvSpPr>
          <p:cNvPr id="3" name="Marcador de contenido 2"/>
          <p:cNvSpPr>
            <a:spLocks noGrp="1"/>
          </p:cNvSpPr>
          <p:nvPr>
            <p:ph idx="1"/>
          </p:nvPr>
        </p:nvSpPr>
        <p:spPr>
          <a:xfrm>
            <a:off x="838200" y="1825625"/>
            <a:ext cx="10515600" cy="1028107"/>
          </a:xfrm>
        </p:spPr>
        <p:txBody>
          <a:bodyPr>
            <a:normAutofit/>
          </a:bodyPr>
          <a:lstStyle/>
          <a:p>
            <a:pPr marL="457200" indent="-457200">
              <a:lnSpc>
                <a:spcPct val="100000"/>
              </a:lnSpc>
              <a:buFont typeface="+mj-lt"/>
              <a:buAutoNum type="arabicPeriod" startAt="7"/>
            </a:pPr>
            <a:r>
              <a:rPr lang="es-ES" sz="2400" b="1" dirty="0" smtClean="0">
                <a:ln w="3175">
                  <a:solidFill>
                    <a:schemeClr val="tx1"/>
                  </a:solidFill>
                </a:ln>
                <a:solidFill>
                  <a:schemeClr val="bg1"/>
                </a:solidFill>
              </a:rPr>
              <a:t>En nuestro componente de </a:t>
            </a:r>
            <a:r>
              <a:rPr lang="es-ES" sz="2400" b="1" dirty="0" err="1" smtClean="0">
                <a:ln w="3175">
                  <a:solidFill>
                    <a:schemeClr val="tx1"/>
                  </a:solidFill>
                </a:ln>
                <a:solidFill>
                  <a:schemeClr val="bg1"/>
                </a:solidFill>
              </a:rPr>
              <a:t>login</a:t>
            </a:r>
            <a:r>
              <a:rPr lang="es-ES" sz="2400" b="1" dirty="0" smtClean="0">
                <a:ln w="3175">
                  <a:solidFill>
                    <a:schemeClr val="tx1"/>
                  </a:solidFill>
                </a:ln>
                <a:solidFill>
                  <a:schemeClr val="bg1"/>
                </a:solidFill>
              </a:rPr>
              <a:t> debemos conectar con el servicio de autentificación navegar a la vista almacenada si corresponde.</a:t>
            </a:r>
          </a:p>
        </p:txBody>
      </p:sp>
      <p:pic>
        <p:nvPicPr>
          <p:cNvPr id="4" name="Imagen 3"/>
          <p:cNvPicPr>
            <a:picLocks noChangeAspect="1"/>
          </p:cNvPicPr>
          <p:nvPr/>
        </p:nvPicPr>
        <p:blipFill>
          <a:blip r:embed="rId3"/>
          <a:stretch>
            <a:fillRect/>
          </a:stretch>
        </p:blipFill>
        <p:spPr>
          <a:xfrm>
            <a:off x="3934500" y="3047074"/>
            <a:ext cx="4322999" cy="1524629"/>
          </a:xfrm>
          <a:prstGeom prst="rect">
            <a:avLst/>
          </a:prstGeom>
        </p:spPr>
      </p:pic>
      <p:sp>
        <p:nvSpPr>
          <p:cNvPr id="7" name="Marcador de contenido 2"/>
          <p:cNvSpPr txBox="1">
            <a:spLocks/>
          </p:cNvSpPr>
          <p:nvPr/>
        </p:nvSpPr>
        <p:spPr>
          <a:xfrm>
            <a:off x="838200" y="5042772"/>
            <a:ext cx="10515600" cy="1028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0"/>
              </a:spcBef>
              <a:buFont typeface="+mj-lt"/>
              <a:buAutoNum type="arabicPeriod" startAt="8"/>
              <a:defRPr/>
            </a:pPr>
            <a:r>
              <a:rPr lang="es-ES" sz="2400" b="1" dirty="0" smtClean="0">
                <a:ln w="3175">
                  <a:solidFill>
                    <a:schemeClr val="tx1"/>
                  </a:solidFill>
                </a:ln>
                <a:solidFill>
                  <a:schemeClr val="bg1"/>
                </a:solidFill>
              </a:rPr>
              <a:t>Implementamos </a:t>
            </a:r>
            <a:r>
              <a:rPr lang="es-ES" sz="2400" b="1" dirty="0">
                <a:ln w="3175">
                  <a:solidFill>
                    <a:schemeClr val="tx1"/>
                  </a:solidFill>
                </a:ln>
                <a:solidFill>
                  <a:schemeClr val="bg1"/>
                </a:solidFill>
              </a:rPr>
              <a:t>en nuestro módulo de rutas la opción </a:t>
            </a:r>
            <a:r>
              <a:rPr lang="es-ES" sz="2400" b="1" dirty="0" err="1">
                <a:ln w="3175">
                  <a:solidFill>
                    <a:schemeClr val="tx1"/>
                  </a:solidFill>
                </a:ln>
                <a:solidFill>
                  <a:schemeClr val="bg1"/>
                </a:solidFill>
              </a:rPr>
              <a:t>canActivate</a:t>
            </a:r>
            <a:r>
              <a:rPr lang="es-ES" sz="2400" b="1" dirty="0">
                <a:ln w="3175">
                  <a:solidFill>
                    <a:schemeClr val="tx1"/>
                  </a:solidFill>
                </a:ln>
                <a:solidFill>
                  <a:schemeClr val="bg1"/>
                </a:solidFill>
              </a:rPr>
              <a:t> en los </a:t>
            </a:r>
            <a:r>
              <a:rPr lang="es-ES" sz="2400" b="1" dirty="0" err="1">
                <a:ln w="3175">
                  <a:solidFill>
                    <a:schemeClr val="tx1"/>
                  </a:solidFill>
                </a:ln>
                <a:solidFill>
                  <a:schemeClr val="bg1"/>
                </a:solidFill>
              </a:rPr>
              <a:t>paths</a:t>
            </a:r>
            <a:r>
              <a:rPr lang="es-ES" sz="2400" b="1" dirty="0">
                <a:ln w="3175">
                  <a:solidFill>
                    <a:schemeClr val="tx1"/>
                  </a:solidFill>
                </a:ln>
                <a:solidFill>
                  <a:schemeClr val="bg1"/>
                </a:solidFill>
              </a:rPr>
              <a:t> que queramos bloquear con autentificación.</a:t>
            </a:r>
          </a:p>
        </p:txBody>
      </p:sp>
    </p:spTree>
    <p:extLst>
      <p:ext uri="{BB962C8B-B14F-4D97-AF65-F5344CB8AC3E}">
        <p14:creationId xmlns:p14="http://schemas.microsoft.com/office/powerpoint/2010/main" val="1365354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smtClean="0">
                <a:ln w="3175">
                  <a:solidFill>
                    <a:schemeClr val="tx1"/>
                  </a:solidFill>
                </a:ln>
                <a:solidFill>
                  <a:schemeClr val="bg1"/>
                </a:solidFill>
              </a:rPr>
              <a:t>Introducción a </a:t>
            </a:r>
            <a:r>
              <a:rPr lang="es-ES" b="1" dirty="0" err="1" smtClean="0">
                <a:ln w="3175">
                  <a:solidFill>
                    <a:schemeClr val="tx1"/>
                  </a:solidFill>
                </a:ln>
                <a:solidFill>
                  <a:schemeClr val="bg1"/>
                </a:solidFill>
              </a:rPr>
              <a:t>Git</a:t>
            </a:r>
            <a:endParaRPr lang="es-ES" b="1" dirty="0">
              <a:ln w="3175">
                <a:solidFill>
                  <a:schemeClr val="tx1"/>
                </a:solidFill>
              </a:ln>
              <a:solidFill>
                <a:schemeClr val="bg1"/>
              </a:solidFill>
            </a:endParaRPr>
          </a:p>
        </p:txBody>
      </p:sp>
      <p:sp>
        <p:nvSpPr>
          <p:cNvPr id="3" name="Marcador de contenido 2"/>
          <p:cNvSpPr>
            <a:spLocks noGrp="1"/>
          </p:cNvSpPr>
          <p:nvPr>
            <p:ph idx="1"/>
          </p:nvPr>
        </p:nvSpPr>
        <p:spPr/>
        <p:txBody>
          <a:bodyPr>
            <a:normAutofit/>
          </a:bodyPr>
          <a:lstStyle/>
          <a:p>
            <a:pPr>
              <a:lnSpc>
                <a:spcPct val="110000"/>
              </a:lnSpc>
            </a:pPr>
            <a:r>
              <a:rPr lang="es-ES" b="1" dirty="0" smtClean="0">
                <a:ln w="3175">
                  <a:solidFill>
                    <a:schemeClr val="tx1"/>
                  </a:solidFill>
                </a:ln>
                <a:solidFill>
                  <a:schemeClr val="bg1"/>
                </a:solidFill>
              </a:rPr>
              <a:t>¿Qué es </a:t>
            </a:r>
            <a:r>
              <a:rPr lang="es-ES" b="1" dirty="0" err="1" smtClean="0">
                <a:ln w="3175">
                  <a:solidFill>
                    <a:schemeClr val="tx1"/>
                  </a:solidFill>
                </a:ln>
                <a:solidFill>
                  <a:schemeClr val="bg1"/>
                </a:solidFill>
              </a:rPr>
              <a:t>Git</a:t>
            </a:r>
            <a:r>
              <a:rPr lang="es-ES" b="1" dirty="0" smtClean="0">
                <a:ln w="3175">
                  <a:solidFill>
                    <a:schemeClr val="tx1"/>
                  </a:solidFill>
                </a:ln>
                <a:solidFill>
                  <a:schemeClr val="bg1"/>
                </a:solidFill>
              </a:rPr>
              <a:t>? Un sistema de control de versiones para crear repositorios de nuestro código y trabajar cómodamente en equipo.</a:t>
            </a:r>
          </a:p>
          <a:p>
            <a:pPr>
              <a:lnSpc>
                <a:spcPct val="110000"/>
              </a:lnSpc>
            </a:pPr>
            <a:r>
              <a:rPr lang="es-ES" b="1" dirty="0" smtClean="0">
                <a:ln w="3175">
                  <a:solidFill>
                    <a:schemeClr val="tx1"/>
                  </a:solidFill>
                </a:ln>
                <a:solidFill>
                  <a:schemeClr val="bg1"/>
                </a:solidFill>
              </a:rPr>
              <a:t>Las plataformas más habituales de </a:t>
            </a:r>
            <a:r>
              <a:rPr lang="es-ES" b="1" dirty="0" err="1" smtClean="0">
                <a:ln w="3175">
                  <a:solidFill>
                    <a:schemeClr val="tx1"/>
                  </a:solidFill>
                </a:ln>
                <a:solidFill>
                  <a:schemeClr val="bg1"/>
                </a:solidFill>
              </a:rPr>
              <a:t>Git</a:t>
            </a:r>
            <a:r>
              <a:rPr lang="es-ES" b="1" dirty="0" smtClean="0">
                <a:ln w="3175">
                  <a:solidFill>
                    <a:schemeClr val="tx1"/>
                  </a:solidFill>
                </a:ln>
                <a:solidFill>
                  <a:schemeClr val="bg1"/>
                </a:solidFill>
              </a:rPr>
              <a:t>: GitHub, </a:t>
            </a:r>
            <a:r>
              <a:rPr lang="es-ES" b="1" dirty="0" err="1" smtClean="0">
                <a:ln w="3175">
                  <a:solidFill>
                    <a:schemeClr val="tx1"/>
                  </a:solidFill>
                </a:ln>
                <a:solidFill>
                  <a:schemeClr val="bg1"/>
                </a:solidFill>
              </a:rPr>
              <a:t>Sourcetree</a:t>
            </a:r>
            <a:r>
              <a:rPr lang="es-ES" b="1" dirty="0" smtClean="0">
                <a:ln w="3175">
                  <a:solidFill>
                    <a:schemeClr val="tx1"/>
                  </a:solidFill>
                </a:ln>
                <a:solidFill>
                  <a:schemeClr val="bg1"/>
                </a:solidFill>
              </a:rPr>
              <a:t> y Mercurial.</a:t>
            </a:r>
          </a:p>
          <a:p>
            <a:pPr>
              <a:lnSpc>
                <a:spcPct val="110000"/>
              </a:lnSpc>
            </a:pPr>
            <a:r>
              <a:rPr lang="es-ES" b="1" dirty="0" smtClean="0">
                <a:ln w="3175">
                  <a:solidFill>
                    <a:schemeClr val="tx1"/>
                  </a:solidFill>
                </a:ln>
                <a:solidFill>
                  <a:schemeClr val="bg1"/>
                </a:solidFill>
              </a:rPr>
              <a:t>Siempre ofrecen:</a:t>
            </a:r>
          </a:p>
          <a:p>
            <a:pPr lvl="1">
              <a:lnSpc>
                <a:spcPct val="110000"/>
              </a:lnSpc>
            </a:pPr>
            <a:r>
              <a:rPr lang="es-ES" b="1" dirty="0" smtClean="0">
                <a:ln w="3175">
                  <a:solidFill>
                    <a:schemeClr val="tx1"/>
                  </a:solidFill>
                </a:ln>
                <a:solidFill>
                  <a:schemeClr val="bg1"/>
                </a:solidFill>
              </a:rPr>
              <a:t>Un visor de ramas para comparar progresos en distintas </a:t>
            </a:r>
            <a:r>
              <a:rPr lang="es-ES" b="1" dirty="0" err="1" smtClean="0">
                <a:ln w="3175">
                  <a:solidFill>
                    <a:schemeClr val="tx1"/>
                  </a:solidFill>
                </a:ln>
                <a:solidFill>
                  <a:schemeClr val="bg1"/>
                </a:solidFill>
              </a:rPr>
              <a:t>features</a:t>
            </a:r>
            <a:r>
              <a:rPr lang="es-ES" b="1" dirty="0" smtClean="0">
                <a:ln w="3175">
                  <a:solidFill>
                    <a:schemeClr val="tx1"/>
                  </a:solidFill>
                </a:ln>
                <a:solidFill>
                  <a:schemeClr val="bg1"/>
                </a:solidFill>
              </a:rPr>
              <a:t>.</a:t>
            </a:r>
          </a:p>
          <a:p>
            <a:pPr lvl="1">
              <a:lnSpc>
                <a:spcPct val="110000"/>
              </a:lnSpc>
            </a:pPr>
            <a:r>
              <a:rPr lang="es-ES" b="1" dirty="0">
                <a:ln w="3175">
                  <a:solidFill>
                    <a:schemeClr val="tx1"/>
                  </a:solidFill>
                </a:ln>
                <a:solidFill>
                  <a:schemeClr val="bg1"/>
                </a:solidFill>
              </a:rPr>
              <a:t>U</a:t>
            </a:r>
            <a:r>
              <a:rPr lang="es-ES" b="1" dirty="0" smtClean="0">
                <a:ln w="3175">
                  <a:solidFill>
                    <a:schemeClr val="tx1"/>
                  </a:solidFill>
                </a:ln>
                <a:solidFill>
                  <a:schemeClr val="bg1"/>
                </a:solidFill>
              </a:rPr>
              <a:t>n sistema de seguimiento de problemas.</a:t>
            </a:r>
          </a:p>
          <a:p>
            <a:pPr lvl="1">
              <a:lnSpc>
                <a:spcPct val="110000"/>
              </a:lnSpc>
            </a:pPr>
            <a:r>
              <a:rPr lang="es-ES" b="1" dirty="0">
                <a:ln w="3175">
                  <a:solidFill>
                    <a:schemeClr val="tx1"/>
                  </a:solidFill>
                </a:ln>
                <a:solidFill>
                  <a:schemeClr val="bg1"/>
                </a:solidFill>
              </a:rPr>
              <a:t>H</a:t>
            </a:r>
            <a:r>
              <a:rPr lang="es-ES" b="1" dirty="0" smtClean="0">
                <a:ln w="3175">
                  <a:solidFill>
                    <a:schemeClr val="tx1"/>
                  </a:solidFill>
                </a:ln>
                <a:solidFill>
                  <a:schemeClr val="bg1"/>
                </a:solidFill>
              </a:rPr>
              <a:t>erramientas de revisión de código.</a:t>
            </a:r>
          </a:p>
        </p:txBody>
      </p:sp>
    </p:spTree>
    <p:extLst>
      <p:ext uri="{BB962C8B-B14F-4D97-AF65-F5344CB8AC3E}">
        <p14:creationId xmlns:p14="http://schemas.microsoft.com/office/powerpoint/2010/main" val="2017823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err="1" smtClean="0">
                <a:ln w="3175">
                  <a:solidFill>
                    <a:schemeClr val="tx1"/>
                  </a:solidFill>
                </a:ln>
                <a:solidFill>
                  <a:schemeClr val="bg1"/>
                </a:solidFill>
              </a:rPr>
              <a:t>Git</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Flow</a:t>
            </a:r>
            <a:endParaRPr lang="es-ES" b="1" dirty="0">
              <a:ln w="3175">
                <a:solidFill>
                  <a:schemeClr val="tx1"/>
                </a:solidFill>
              </a:ln>
              <a:solidFill>
                <a:schemeClr val="bg1"/>
              </a:solidFill>
            </a:endParaRPr>
          </a:p>
        </p:txBody>
      </p:sp>
      <p:pic>
        <p:nvPicPr>
          <p:cNvPr id="7" name="Marcador de contenido 6"/>
          <p:cNvPicPr>
            <a:picLocks noGrp="1" noChangeAspect="1"/>
          </p:cNvPicPr>
          <p:nvPr>
            <p:ph idx="1"/>
          </p:nvPr>
        </p:nvPicPr>
        <p:blipFill>
          <a:blip r:embed="rId3"/>
          <a:stretch>
            <a:fillRect/>
          </a:stretch>
        </p:blipFill>
        <p:spPr>
          <a:xfrm>
            <a:off x="5785265" y="365125"/>
            <a:ext cx="4983254" cy="6370887"/>
          </a:xfrm>
          <a:prstGeom prst="rect">
            <a:avLst/>
          </a:prstGeom>
        </p:spPr>
      </p:pic>
      <p:sp>
        <p:nvSpPr>
          <p:cNvPr id="10" name="Marcador de contenido 2"/>
          <p:cNvSpPr txBox="1">
            <a:spLocks/>
          </p:cNvSpPr>
          <p:nvPr/>
        </p:nvSpPr>
        <p:spPr>
          <a:xfrm>
            <a:off x="340468" y="1825625"/>
            <a:ext cx="5107021"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s-ES" sz="3500" b="1" dirty="0" smtClean="0">
                <a:ln w="3175">
                  <a:solidFill>
                    <a:schemeClr val="tx1"/>
                  </a:solidFill>
                </a:ln>
                <a:solidFill>
                  <a:schemeClr val="bg1"/>
                </a:solidFill>
              </a:rPr>
              <a:t>El flujo de trabajo con </a:t>
            </a:r>
            <a:r>
              <a:rPr lang="es-ES" sz="3500" b="1" dirty="0" err="1" smtClean="0">
                <a:ln w="3175">
                  <a:solidFill>
                    <a:schemeClr val="tx1"/>
                  </a:solidFill>
                </a:ln>
                <a:solidFill>
                  <a:schemeClr val="bg1"/>
                </a:solidFill>
              </a:rPr>
              <a:t>Git</a:t>
            </a:r>
            <a:r>
              <a:rPr lang="es-ES" sz="3500" b="1" dirty="0" smtClean="0">
                <a:ln w="3175">
                  <a:solidFill>
                    <a:schemeClr val="tx1"/>
                  </a:solidFill>
                </a:ln>
                <a:solidFill>
                  <a:schemeClr val="bg1"/>
                </a:solidFill>
              </a:rPr>
              <a:t> está pensado para el desarrollo en equipo.</a:t>
            </a:r>
          </a:p>
          <a:p>
            <a:pPr>
              <a:lnSpc>
                <a:spcPct val="110000"/>
              </a:lnSpc>
            </a:pPr>
            <a:r>
              <a:rPr lang="es-ES" sz="3500" b="1" dirty="0" smtClean="0">
                <a:ln w="3175">
                  <a:solidFill>
                    <a:schemeClr val="tx1"/>
                  </a:solidFill>
                </a:ln>
                <a:solidFill>
                  <a:schemeClr val="bg1"/>
                </a:solidFill>
              </a:rPr>
              <a:t>Distintas ramas servirán para controlar nuestras versiones:</a:t>
            </a:r>
          </a:p>
          <a:p>
            <a:pPr lvl="1">
              <a:lnSpc>
                <a:spcPct val="110000"/>
              </a:lnSpc>
            </a:pPr>
            <a:r>
              <a:rPr lang="es-ES" sz="3400" b="1" dirty="0" smtClean="0">
                <a:ln w="3175">
                  <a:solidFill>
                    <a:schemeClr val="tx1"/>
                  </a:solidFill>
                </a:ln>
                <a:solidFill>
                  <a:srgbClr val="FFC000"/>
                </a:solidFill>
              </a:rPr>
              <a:t>Master</a:t>
            </a:r>
            <a:r>
              <a:rPr lang="es-ES" sz="3400" b="1" dirty="0" smtClean="0">
                <a:ln w="3175">
                  <a:solidFill>
                    <a:schemeClr val="tx1"/>
                  </a:solidFill>
                </a:ln>
                <a:solidFill>
                  <a:schemeClr val="bg1"/>
                </a:solidFill>
              </a:rPr>
              <a:t>: rama de seguridad.</a:t>
            </a:r>
          </a:p>
          <a:p>
            <a:pPr lvl="1">
              <a:lnSpc>
                <a:spcPct val="110000"/>
              </a:lnSpc>
            </a:pPr>
            <a:r>
              <a:rPr lang="es-ES" sz="3400" b="1" dirty="0" err="1" smtClean="0">
                <a:ln w="3175">
                  <a:solidFill>
                    <a:schemeClr val="tx1"/>
                  </a:solidFill>
                </a:ln>
                <a:solidFill>
                  <a:srgbClr val="FFC000"/>
                </a:solidFill>
              </a:rPr>
              <a:t>Develop</a:t>
            </a:r>
            <a:r>
              <a:rPr lang="es-ES" sz="3400" b="1" dirty="0" smtClean="0">
                <a:ln w="3175">
                  <a:solidFill>
                    <a:schemeClr val="tx1"/>
                  </a:solidFill>
                </a:ln>
                <a:solidFill>
                  <a:schemeClr val="bg1"/>
                </a:solidFill>
              </a:rPr>
              <a:t>: rama principal.</a:t>
            </a:r>
          </a:p>
          <a:p>
            <a:pPr lvl="1">
              <a:lnSpc>
                <a:spcPct val="110000"/>
              </a:lnSpc>
            </a:pPr>
            <a:r>
              <a:rPr lang="es-ES" sz="3400" b="1" dirty="0" err="1" smtClean="0">
                <a:ln w="3175">
                  <a:solidFill>
                    <a:schemeClr val="tx1"/>
                  </a:solidFill>
                </a:ln>
                <a:solidFill>
                  <a:srgbClr val="FFC000"/>
                </a:solidFill>
              </a:rPr>
              <a:t>Feature</a:t>
            </a:r>
            <a:r>
              <a:rPr lang="es-ES" sz="3400" b="1" dirty="0">
                <a:ln w="3175">
                  <a:solidFill>
                    <a:schemeClr val="tx1"/>
                  </a:solidFill>
                </a:ln>
                <a:solidFill>
                  <a:schemeClr val="bg1"/>
                </a:solidFill>
              </a:rPr>
              <a:t> </a:t>
            </a:r>
            <a:r>
              <a:rPr lang="es-ES" sz="3400" b="1" dirty="0" err="1" smtClean="0">
                <a:ln w="3175">
                  <a:solidFill>
                    <a:schemeClr val="tx1"/>
                  </a:solidFill>
                </a:ln>
                <a:solidFill>
                  <a:srgbClr val="FFC000"/>
                </a:solidFill>
              </a:rPr>
              <a:t>branch</a:t>
            </a:r>
            <a:r>
              <a:rPr lang="es-ES" sz="3400" b="1" dirty="0" smtClean="0">
                <a:ln w="3175">
                  <a:solidFill>
                    <a:schemeClr val="tx1"/>
                  </a:solidFill>
                </a:ln>
                <a:solidFill>
                  <a:schemeClr val="bg1"/>
                </a:solidFill>
              </a:rPr>
              <a:t>: nuevas funcionalidades.</a:t>
            </a:r>
          </a:p>
          <a:p>
            <a:pPr lvl="1">
              <a:lnSpc>
                <a:spcPct val="110000"/>
              </a:lnSpc>
            </a:pPr>
            <a:r>
              <a:rPr lang="es-ES" sz="3400" b="1" dirty="0" err="1" smtClean="0">
                <a:ln w="3175">
                  <a:solidFill>
                    <a:schemeClr val="tx1"/>
                  </a:solidFill>
                </a:ln>
                <a:solidFill>
                  <a:srgbClr val="FFC000"/>
                </a:solidFill>
              </a:rPr>
              <a:t>Release</a:t>
            </a:r>
            <a:r>
              <a:rPr lang="es-ES" sz="3400" b="1" dirty="0" smtClean="0">
                <a:ln w="3175">
                  <a:solidFill>
                    <a:schemeClr val="tx1"/>
                  </a:solidFill>
                </a:ln>
                <a:solidFill>
                  <a:schemeClr val="bg1"/>
                </a:solidFill>
              </a:rPr>
              <a:t> </a:t>
            </a:r>
            <a:r>
              <a:rPr lang="es-ES" sz="3400" b="1" dirty="0" err="1" smtClean="0">
                <a:ln w="3175">
                  <a:solidFill>
                    <a:schemeClr val="tx1"/>
                  </a:solidFill>
                </a:ln>
                <a:solidFill>
                  <a:srgbClr val="FFC000"/>
                </a:solidFill>
              </a:rPr>
              <a:t>branch</a:t>
            </a:r>
            <a:r>
              <a:rPr lang="es-ES" sz="3400" b="1" dirty="0" smtClean="0">
                <a:ln w="3175">
                  <a:solidFill>
                    <a:schemeClr val="tx1"/>
                  </a:solidFill>
                </a:ln>
                <a:solidFill>
                  <a:schemeClr val="bg1"/>
                </a:solidFill>
              </a:rPr>
              <a:t>: ramas preparadas para despliegue.</a:t>
            </a:r>
          </a:p>
          <a:p>
            <a:pPr lvl="1">
              <a:lnSpc>
                <a:spcPct val="110000"/>
              </a:lnSpc>
            </a:pPr>
            <a:r>
              <a:rPr lang="es-ES" sz="3400" b="1" dirty="0" err="1" smtClean="0">
                <a:ln w="3175">
                  <a:solidFill>
                    <a:schemeClr val="tx1"/>
                  </a:solidFill>
                </a:ln>
                <a:solidFill>
                  <a:srgbClr val="FFC000"/>
                </a:solidFill>
              </a:rPr>
              <a:t>Hotfix</a:t>
            </a:r>
            <a:r>
              <a:rPr lang="es-ES" sz="3400" b="1" dirty="0" smtClean="0">
                <a:ln w="3175">
                  <a:solidFill>
                    <a:schemeClr val="tx1"/>
                  </a:solidFill>
                </a:ln>
                <a:solidFill>
                  <a:schemeClr val="bg1"/>
                </a:solidFill>
              </a:rPr>
              <a:t> </a:t>
            </a:r>
            <a:r>
              <a:rPr lang="es-ES" sz="3400" b="1" dirty="0" err="1" smtClean="0">
                <a:ln w="3175">
                  <a:solidFill>
                    <a:schemeClr val="tx1"/>
                  </a:solidFill>
                </a:ln>
                <a:solidFill>
                  <a:srgbClr val="FFC000"/>
                </a:solidFill>
              </a:rPr>
              <a:t>branch</a:t>
            </a:r>
            <a:r>
              <a:rPr lang="es-ES" sz="3400" b="1" dirty="0" smtClean="0">
                <a:ln w="3175">
                  <a:solidFill>
                    <a:schemeClr val="tx1"/>
                  </a:solidFill>
                </a:ln>
                <a:solidFill>
                  <a:schemeClr val="bg1"/>
                </a:solidFill>
              </a:rPr>
              <a:t>: para </a:t>
            </a:r>
            <a:r>
              <a:rPr lang="es-ES" sz="3400" b="1" dirty="0" err="1" smtClean="0">
                <a:ln w="3175">
                  <a:solidFill>
                    <a:schemeClr val="tx1"/>
                  </a:solidFill>
                </a:ln>
                <a:solidFill>
                  <a:schemeClr val="bg1"/>
                </a:solidFill>
              </a:rPr>
              <a:t>fixes</a:t>
            </a:r>
            <a:r>
              <a:rPr lang="es-ES" sz="3400" b="1" dirty="0" smtClean="0">
                <a:ln w="3175">
                  <a:solidFill>
                    <a:schemeClr val="tx1"/>
                  </a:solidFill>
                </a:ln>
                <a:solidFill>
                  <a:schemeClr val="bg1"/>
                </a:solidFill>
              </a:rPr>
              <a:t> de emergencia.</a:t>
            </a:r>
            <a:endParaRPr lang="es-ES" sz="3400" b="1" dirty="0">
              <a:ln w="3175">
                <a:solidFill>
                  <a:schemeClr val="tx1"/>
                </a:solidFill>
              </a:ln>
              <a:solidFill>
                <a:schemeClr val="bg1"/>
              </a:solidFill>
            </a:endParaRPr>
          </a:p>
        </p:txBody>
      </p:sp>
    </p:spTree>
    <p:extLst>
      <p:ext uri="{BB962C8B-B14F-4D97-AF65-F5344CB8AC3E}">
        <p14:creationId xmlns:p14="http://schemas.microsoft.com/office/powerpoint/2010/main" val="187857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ln w="3175">
                  <a:solidFill>
                    <a:schemeClr val="tx1"/>
                  </a:solidFill>
                </a:ln>
                <a:solidFill>
                  <a:schemeClr val="bg1"/>
                </a:solidFill>
              </a:rPr>
              <a:t>Angular CLI</a:t>
            </a:r>
          </a:p>
        </p:txBody>
      </p:sp>
      <p:sp>
        <p:nvSpPr>
          <p:cNvPr id="3" name="Marcador de contenido 2"/>
          <p:cNvSpPr>
            <a:spLocks noGrp="1"/>
          </p:cNvSpPr>
          <p:nvPr>
            <p:ph idx="1"/>
          </p:nvPr>
        </p:nvSpPr>
        <p:spPr/>
        <p:txBody>
          <a:bodyPr>
            <a:normAutofit/>
          </a:bodyPr>
          <a:lstStyle/>
          <a:p>
            <a:pPr>
              <a:lnSpc>
                <a:spcPct val="110000"/>
              </a:lnSpc>
            </a:pPr>
            <a:r>
              <a:rPr lang="es-ES" sz="2600" b="1" dirty="0" smtClean="0">
                <a:ln w="3175">
                  <a:solidFill>
                    <a:schemeClr val="tx1"/>
                  </a:solidFill>
                </a:ln>
                <a:solidFill>
                  <a:schemeClr val="bg1"/>
                </a:solidFill>
              </a:rPr>
              <a:t>¿Qué es Angular CLI? </a:t>
            </a:r>
          </a:p>
          <a:p>
            <a:pPr lvl="1">
              <a:lnSpc>
                <a:spcPct val="110000"/>
              </a:lnSpc>
            </a:pPr>
            <a:r>
              <a:rPr lang="es-ES" b="1" dirty="0" smtClean="0">
                <a:ln w="3175">
                  <a:solidFill>
                    <a:schemeClr val="tx1"/>
                  </a:solidFill>
                </a:ln>
                <a:solidFill>
                  <a:schemeClr val="bg1"/>
                </a:solidFill>
              </a:rPr>
              <a:t>Un intérprete </a:t>
            </a:r>
            <a:r>
              <a:rPr lang="es-ES" b="1" dirty="0">
                <a:ln w="3175">
                  <a:solidFill>
                    <a:schemeClr val="tx1"/>
                  </a:solidFill>
                </a:ln>
                <a:solidFill>
                  <a:schemeClr val="bg1"/>
                </a:solidFill>
              </a:rPr>
              <a:t>de línea de comandos de </a:t>
            </a:r>
            <a:r>
              <a:rPr lang="es-ES" b="1" dirty="0" smtClean="0">
                <a:ln w="3175">
                  <a:solidFill>
                    <a:schemeClr val="tx1"/>
                  </a:solidFill>
                </a:ln>
                <a:solidFill>
                  <a:schemeClr val="bg1"/>
                </a:solidFill>
              </a:rPr>
              <a:t>Angular</a:t>
            </a:r>
          </a:p>
          <a:p>
            <a:pPr lvl="1">
              <a:lnSpc>
                <a:spcPct val="110000"/>
              </a:lnSpc>
            </a:pPr>
            <a:r>
              <a:rPr lang="es-ES" b="1" dirty="0" smtClean="0">
                <a:ln w="3175">
                  <a:solidFill>
                    <a:schemeClr val="tx1"/>
                  </a:solidFill>
                </a:ln>
                <a:solidFill>
                  <a:schemeClr val="bg1"/>
                </a:solidFill>
              </a:rPr>
              <a:t>Facilita el </a:t>
            </a:r>
            <a:r>
              <a:rPr lang="es-ES" b="1" dirty="0">
                <a:ln w="3175">
                  <a:solidFill>
                    <a:schemeClr val="tx1"/>
                  </a:solidFill>
                </a:ln>
                <a:solidFill>
                  <a:schemeClr val="bg1"/>
                </a:solidFill>
              </a:rPr>
              <a:t>inicio de proyectos y la creación del </a:t>
            </a:r>
            <a:r>
              <a:rPr lang="es-ES" b="1" dirty="0" smtClean="0">
                <a:ln w="3175">
                  <a:solidFill>
                    <a:schemeClr val="tx1"/>
                  </a:solidFill>
                </a:ln>
                <a:solidFill>
                  <a:schemeClr val="bg1"/>
                </a:solidFill>
              </a:rPr>
              <a:t>esqueleto </a:t>
            </a:r>
            <a:r>
              <a:rPr lang="es-ES" b="1" dirty="0">
                <a:ln w="3175">
                  <a:solidFill>
                    <a:schemeClr val="tx1"/>
                  </a:solidFill>
                </a:ln>
                <a:solidFill>
                  <a:schemeClr val="bg1"/>
                </a:solidFill>
              </a:rPr>
              <a:t>de la mayoría de los </a:t>
            </a:r>
            <a:r>
              <a:rPr lang="es-ES" b="1" dirty="0" smtClean="0">
                <a:ln w="3175">
                  <a:solidFill>
                    <a:schemeClr val="tx1"/>
                  </a:solidFill>
                </a:ln>
                <a:solidFill>
                  <a:schemeClr val="bg1"/>
                </a:solidFill>
              </a:rPr>
              <a:t>componentes.</a:t>
            </a:r>
          </a:p>
          <a:p>
            <a:pPr lvl="1">
              <a:lnSpc>
                <a:spcPct val="110000"/>
              </a:lnSpc>
            </a:pPr>
            <a:r>
              <a:rPr lang="es-ES" b="1" dirty="0" smtClean="0">
                <a:ln w="3175">
                  <a:solidFill>
                    <a:schemeClr val="tx1"/>
                  </a:solidFill>
                </a:ln>
                <a:solidFill>
                  <a:schemeClr val="bg1"/>
                </a:solidFill>
              </a:rPr>
              <a:t>También contiene herramientas de desarrollo para </a:t>
            </a:r>
            <a:r>
              <a:rPr lang="es-ES" b="1" dirty="0" err="1" smtClean="0">
                <a:ln w="3175">
                  <a:solidFill>
                    <a:schemeClr val="tx1"/>
                  </a:solidFill>
                </a:ln>
                <a:solidFill>
                  <a:schemeClr val="bg1"/>
                </a:solidFill>
              </a:rPr>
              <a:t>testing</a:t>
            </a:r>
            <a:r>
              <a:rPr lang="es-ES" b="1" dirty="0">
                <a:ln w="3175">
                  <a:solidFill>
                    <a:schemeClr val="tx1"/>
                  </a:solidFill>
                </a:ln>
                <a:solidFill>
                  <a:schemeClr val="bg1"/>
                </a:solidFill>
              </a:rPr>
              <a:t> </a:t>
            </a:r>
            <a:r>
              <a:rPr lang="es-ES" b="1" dirty="0" smtClean="0">
                <a:ln w="3175">
                  <a:solidFill>
                    <a:schemeClr val="tx1"/>
                  </a:solidFill>
                </a:ln>
                <a:solidFill>
                  <a:schemeClr val="bg1"/>
                </a:solidFill>
              </a:rPr>
              <a:t>y despliegue </a:t>
            </a:r>
          </a:p>
          <a:p>
            <a:pPr>
              <a:lnSpc>
                <a:spcPct val="110000"/>
              </a:lnSpc>
            </a:pPr>
            <a:r>
              <a:rPr lang="es-ES" sz="3000" b="1" dirty="0" smtClean="0">
                <a:ln w="3175">
                  <a:solidFill>
                    <a:schemeClr val="tx1"/>
                  </a:solidFill>
                </a:ln>
                <a:solidFill>
                  <a:schemeClr val="bg1"/>
                </a:solidFill>
              </a:rPr>
              <a:t>¿Cómo lo instalo?</a:t>
            </a:r>
          </a:p>
          <a:p>
            <a:pPr lvl="1">
              <a:lnSpc>
                <a:spcPct val="110000"/>
              </a:lnSpc>
            </a:pPr>
            <a:r>
              <a:rPr lang="es-ES" b="1" dirty="0" smtClean="0">
                <a:ln w="3175">
                  <a:solidFill>
                    <a:schemeClr val="tx1"/>
                  </a:solidFill>
                </a:ln>
                <a:solidFill>
                  <a:schemeClr val="bg1"/>
                </a:solidFill>
              </a:rPr>
              <a:t>A </a:t>
            </a:r>
            <a:r>
              <a:rPr lang="es-ES" b="1" dirty="0">
                <a:ln w="3175">
                  <a:solidFill>
                    <a:schemeClr val="tx1"/>
                  </a:solidFill>
                </a:ln>
                <a:solidFill>
                  <a:schemeClr val="bg1"/>
                </a:solidFill>
              </a:rPr>
              <a:t>través de </a:t>
            </a:r>
            <a:r>
              <a:rPr lang="es-ES" b="1" dirty="0" err="1" smtClean="0">
                <a:ln w="3175">
                  <a:solidFill>
                    <a:schemeClr val="tx1"/>
                  </a:solidFill>
                </a:ln>
                <a:solidFill>
                  <a:schemeClr val="bg1"/>
                </a:solidFill>
              </a:rPr>
              <a:t>Node</a:t>
            </a:r>
            <a:r>
              <a:rPr lang="es-ES" b="1" dirty="0" smtClean="0">
                <a:ln w="3175">
                  <a:solidFill>
                    <a:schemeClr val="tx1"/>
                  </a:solidFill>
                </a:ln>
                <a:solidFill>
                  <a:schemeClr val="bg1"/>
                </a:solidFill>
              </a:rPr>
              <a:t>: </a:t>
            </a:r>
            <a:r>
              <a:rPr lang="es-ES" b="1" dirty="0" err="1" smtClean="0">
                <a:ln w="3175">
                  <a:solidFill>
                    <a:schemeClr val="tx1"/>
                  </a:solidFill>
                </a:ln>
                <a:solidFill>
                  <a:schemeClr val="bg1"/>
                </a:solidFill>
              </a:rPr>
              <a:t>npm</a:t>
            </a:r>
            <a:r>
              <a:rPr lang="es-ES" b="1" dirty="0" smtClean="0">
                <a:ln w="3175">
                  <a:solidFill>
                    <a:schemeClr val="tx1"/>
                  </a:solidFill>
                </a:ln>
                <a:solidFill>
                  <a:schemeClr val="bg1"/>
                </a:solidFill>
              </a:rPr>
              <a:t> </a:t>
            </a:r>
            <a:r>
              <a:rPr lang="es-ES" b="1" dirty="0" err="1">
                <a:ln w="3175">
                  <a:solidFill>
                    <a:schemeClr val="tx1"/>
                  </a:solidFill>
                </a:ln>
                <a:solidFill>
                  <a:schemeClr val="bg1"/>
                </a:solidFill>
              </a:rPr>
              <a:t>install</a:t>
            </a:r>
            <a:r>
              <a:rPr lang="es-ES" b="1" dirty="0">
                <a:ln w="3175">
                  <a:solidFill>
                    <a:schemeClr val="tx1"/>
                  </a:solidFill>
                </a:ln>
                <a:solidFill>
                  <a:schemeClr val="bg1"/>
                </a:solidFill>
              </a:rPr>
              <a:t> –g @</a:t>
            </a:r>
            <a:r>
              <a:rPr lang="es-ES" b="1" dirty="0" smtClean="0">
                <a:ln w="3175">
                  <a:solidFill>
                    <a:schemeClr val="tx1"/>
                  </a:solidFill>
                </a:ln>
                <a:solidFill>
                  <a:schemeClr val="bg1"/>
                </a:solidFill>
              </a:rPr>
              <a:t>angular/cli</a:t>
            </a:r>
            <a:endParaRPr lang="es-ES" b="1" dirty="0">
              <a:ln w="3175">
                <a:solidFill>
                  <a:schemeClr val="tx1"/>
                </a:solidFill>
              </a:ln>
              <a:solidFill>
                <a:schemeClr val="bg1"/>
              </a:solidFill>
            </a:endParaRPr>
          </a:p>
        </p:txBody>
      </p:sp>
    </p:spTree>
    <p:extLst>
      <p:ext uri="{BB962C8B-B14F-4D97-AF65-F5344CB8AC3E}">
        <p14:creationId xmlns:p14="http://schemas.microsoft.com/office/powerpoint/2010/main" val="515798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7066</TotalTime>
  <Words>6575</Words>
  <Application>Microsoft Office PowerPoint</Application>
  <PresentationFormat>Panorámica</PresentationFormat>
  <Paragraphs>856</Paragraphs>
  <Slides>64</Slides>
  <Notes>62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Arial</vt:lpstr>
      <vt:lpstr>Calibri</vt:lpstr>
      <vt:lpstr>Calibri Light</vt:lpstr>
      <vt:lpstr>Wingdings</vt:lpstr>
      <vt:lpstr>Tema de Office</vt:lpstr>
      <vt:lpstr>Presentación de PowerPoint</vt:lpstr>
      <vt:lpstr>¿Qué es Angular?</vt:lpstr>
      <vt:lpstr>Aplicaciones web SPA</vt:lpstr>
      <vt:lpstr>¿Por qué Angular?</vt:lpstr>
      <vt:lpstr>AngularJS vs Angular 8</vt:lpstr>
      <vt:lpstr>Preparando el entorno</vt:lpstr>
      <vt:lpstr>Introducción a Git</vt:lpstr>
      <vt:lpstr>Git Flow</vt:lpstr>
      <vt:lpstr>Angular CLI</vt:lpstr>
      <vt:lpstr>Nuestra primera aplicación</vt:lpstr>
      <vt:lpstr>Entendiendo la estructura</vt:lpstr>
      <vt:lpstr>Entendiendo la estructura</vt:lpstr>
      <vt:lpstr>Entendiendo la estructura</vt:lpstr>
      <vt:lpstr>Entendiendo la estructura</vt:lpstr>
      <vt:lpstr>Entendiendo la estructura</vt:lpstr>
      <vt:lpstr>App.component.ts</vt:lpstr>
      <vt:lpstr>App.component.ts</vt:lpstr>
      <vt:lpstr>Operadores de Cadena</vt:lpstr>
      <vt:lpstr>Bootstrap y Estilos</vt:lpstr>
      <vt:lpstr>Funcionalidades de Bootstrap</vt:lpstr>
      <vt:lpstr>Funcionalidades de Bootstrap</vt:lpstr>
      <vt:lpstr>Funcionalidades de Bootstrap</vt:lpstr>
      <vt:lpstr>CSS y SASS</vt:lpstr>
      <vt:lpstr>CSS y SASS</vt:lpstr>
      <vt:lpstr>CSS y SASS</vt:lpstr>
      <vt:lpstr>Funciones del DOM mas utilizadas en Angular</vt:lpstr>
      <vt:lpstr>Directivas mas utilizadas en Angular</vt:lpstr>
      <vt:lpstr>Directivas mas utilizadas en Angular</vt:lpstr>
      <vt:lpstr>Data Binding</vt:lpstr>
      <vt:lpstr>Data Binding</vt:lpstr>
      <vt:lpstr>Data Binding</vt:lpstr>
      <vt:lpstr>Directivas personalizadas</vt:lpstr>
      <vt:lpstr>Decoradores en Angular</vt:lpstr>
      <vt:lpstr>Decoradores de clase</vt:lpstr>
      <vt:lpstr>Decoradores de propiedad</vt:lpstr>
      <vt:lpstr>Decoradores de método</vt:lpstr>
      <vt:lpstr>Decoradores de parámetros</vt:lpstr>
      <vt:lpstr>Pipes en Angular</vt:lpstr>
      <vt:lpstr>Creando un nuevo módulo</vt:lpstr>
      <vt:lpstr>Construyendo un Pipe personalizado</vt:lpstr>
      <vt:lpstr>Servicios en Angular</vt:lpstr>
      <vt:lpstr>Environments</vt:lpstr>
      <vt:lpstr>Rutas en Angular</vt:lpstr>
      <vt:lpstr>Rutas en Angular</vt:lpstr>
      <vt:lpstr>Rutas en Angular</vt:lpstr>
      <vt:lpstr>Parámetros en rutas</vt:lpstr>
      <vt:lpstr>Lazy Loading</vt:lpstr>
      <vt:lpstr>Lazy Loading</vt:lpstr>
      <vt:lpstr>Lazy Loading</vt:lpstr>
      <vt:lpstr>Formularios en Angular</vt:lpstr>
      <vt:lpstr>Formularios en Angular</vt:lpstr>
      <vt:lpstr>Formularios en Angular</vt:lpstr>
      <vt:lpstr>Formularios en Angular</vt:lpstr>
      <vt:lpstr>Formularios en Angular</vt:lpstr>
      <vt:lpstr>Validación en Formularios</vt:lpstr>
      <vt:lpstr>Validación en Formularios</vt:lpstr>
      <vt:lpstr>HTTP en Angular</vt:lpstr>
      <vt:lpstr>HTTP en Angular</vt:lpstr>
      <vt:lpstr>HTTP en Angular</vt:lpstr>
      <vt:lpstr>Errores HTTP</vt:lpstr>
      <vt:lpstr>Router Guards</vt:lpstr>
      <vt:lpstr>Router Guards</vt:lpstr>
      <vt:lpstr>Router Guards</vt:lpstr>
      <vt:lpstr>Router Guards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SolMel</cp:lastModifiedBy>
  <cp:revision>216</cp:revision>
  <dcterms:created xsi:type="dcterms:W3CDTF">2018-11-28T08:08:49Z</dcterms:created>
  <dcterms:modified xsi:type="dcterms:W3CDTF">2020-02-28T12:06:49Z</dcterms:modified>
</cp:coreProperties>
</file>