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7"/>
  </p:notesMasterIdLst>
  <p:sldIdLst>
    <p:sldId id="303" r:id="rId2"/>
    <p:sldId id="257" r:id="rId3"/>
    <p:sldId id="306" r:id="rId4"/>
    <p:sldId id="307" r:id="rId5"/>
    <p:sldId id="258" r:id="rId6"/>
    <p:sldId id="310" r:id="rId7"/>
    <p:sldId id="304" r:id="rId8"/>
    <p:sldId id="309" r:id="rId9"/>
    <p:sldId id="311" r:id="rId10"/>
    <p:sldId id="313" r:id="rId11"/>
    <p:sldId id="314" r:id="rId12"/>
    <p:sldId id="315" r:id="rId13"/>
    <p:sldId id="312" r:id="rId14"/>
    <p:sldId id="305" r:id="rId15"/>
    <p:sldId id="316" r:id="rId16"/>
    <p:sldId id="262" r:id="rId17"/>
    <p:sldId id="259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7" r:id="rId27"/>
    <p:sldId id="329" r:id="rId28"/>
    <p:sldId id="330" r:id="rId29"/>
    <p:sldId id="328" r:id="rId30"/>
    <p:sldId id="326" r:id="rId31"/>
    <p:sldId id="317" r:id="rId32"/>
    <p:sldId id="331" r:id="rId33"/>
    <p:sldId id="332" r:id="rId34"/>
    <p:sldId id="333" r:id="rId35"/>
    <p:sldId id="334" r:id="rId36"/>
  </p:sldIdLst>
  <p:sldSz cx="9144000" cy="5143500" type="screen16x9"/>
  <p:notesSz cx="6858000" cy="9144000"/>
  <p:embeddedFontLst>
    <p:embeddedFont>
      <p:font typeface="Barlow" panose="020B0604020202020204" charset="0"/>
      <p:regular r:id="rId38"/>
      <p:bold r:id="rId39"/>
      <p:italic r:id="rId40"/>
      <p:boldItalic r:id="rId41"/>
    </p:embeddedFont>
    <p:embeddedFont>
      <p:font typeface="Fira Sans Extra Condensed Medium" panose="020B0604020202020204" charset="0"/>
      <p:regular r:id="rId42"/>
      <p:bold r:id="rId43"/>
      <p:italic r:id="rId44"/>
      <p:boldItalic r:id="rId45"/>
    </p:embeddedFont>
    <p:embeddedFont>
      <p:font typeface="Muli" panose="02000503000000000000" pitchFamily="2" charset="0"/>
      <p:regular r:id="rId46"/>
    </p:embeddedFont>
    <p:embeddedFont>
      <p:font typeface="Squada One" panose="020B0604020202020204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0066"/>
    <a:srgbClr val="6E43CF"/>
    <a:srgbClr val="678FCE"/>
    <a:srgbClr val="45D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510BC2-092D-474E-8290-6D482D235626}">
  <a:tblStyle styleId="{6F510BC2-092D-474E-8290-6D482D2356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3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626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719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19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373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671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363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816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065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71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2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367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129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885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2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657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257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368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9525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01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16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363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8710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7674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9418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6622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58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337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855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664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738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83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0" name="Google Shape;30;p3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34;p3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-12" y="-12"/>
            <a:ext cx="7545763" cy="5143513"/>
            <a:chOff x="-12" y="-12"/>
            <a:chExt cx="7545763" cy="5143513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5048975" y="0"/>
              <a:ext cx="2496775" cy="5143500"/>
              <a:chOff x="5046375" y="0"/>
              <a:chExt cx="2496775" cy="514350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5046375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43;p3"/>
            <p:cNvSpPr/>
            <p:nvPr/>
          </p:nvSpPr>
          <p:spPr>
            <a:xfrm rot="-5400000">
              <a:off x="-332850" y="33282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725275" y="1723200"/>
            <a:ext cx="3863100" cy="20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725275" y="3795910"/>
            <a:ext cx="6044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725275" y="952809"/>
            <a:ext cx="1176600" cy="85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1115885" y="-1327341"/>
            <a:ext cx="10835698" cy="7946444"/>
            <a:chOff x="-2354410" y="-1327341"/>
            <a:chExt cx="10835698" cy="7946444"/>
          </a:xfrm>
        </p:grpSpPr>
        <p:sp>
          <p:nvSpPr>
            <p:cNvPr id="104" name="Google Shape;104;p7"/>
            <p:cNvSpPr/>
            <p:nvPr/>
          </p:nvSpPr>
          <p:spPr>
            <a:xfrm rot="-1528002">
              <a:off x="3945311" y="1952695"/>
              <a:ext cx="3856188" cy="403330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 rot="-1236723">
              <a:off x="-2116626" y="-589399"/>
              <a:ext cx="4589808" cy="2185503"/>
            </a:xfrm>
            <a:custGeom>
              <a:avLst/>
              <a:gdLst/>
              <a:ahLst/>
              <a:cxnLst/>
              <a:rect l="l" t="t" r="r" b="b"/>
              <a:pathLst>
                <a:path w="147426" h="70199" extrusionOk="0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7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08" name="Google Shape;108;p7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7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13" name="Google Shape;113;p7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115;p7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7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subTitle" idx="1"/>
          </p:nvPr>
        </p:nvSpPr>
        <p:spPr>
          <a:xfrm>
            <a:off x="4529250" y="1786822"/>
            <a:ext cx="39048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2"/>
          <p:cNvGrpSpPr/>
          <p:nvPr/>
        </p:nvGrpSpPr>
        <p:grpSpPr>
          <a:xfrm>
            <a:off x="-12" y="0"/>
            <a:ext cx="8964691" cy="5143544"/>
            <a:chOff x="-12" y="0"/>
            <a:chExt cx="8964691" cy="5143544"/>
          </a:xfrm>
        </p:grpSpPr>
        <p:sp>
          <p:nvSpPr>
            <p:cNvPr id="180" name="Google Shape;180;p12"/>
            <p:cNvSpPr/>
            <p:nvPr/>
          </p:nvSpPr>
          <p:spPr>
            <a:xfrm rot="-5400000" flipH="1">
              <a:off x="-332850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12"/>
            <p:cNvGrpSpPr/>
            <p:nvPr/>
          </p:nvGrpSpPr>
          <p:grpSpPr>
            <a:xfrm>
              <a:off x="5425750" y="0"/>
              <a:ext cx="3538929" cy="5143544"/>
              <a:chOff x="5420400" y="0"/>
              <a:chExt cx="3538929" cy="5143544"/>
            </a:xfrm>
          </p:grpSpPr>
          <p:sp>
            <p:nvSpPr>
              <p:cNvPr id="182" name="Google Shape;182;p12"/>
              <p:cNvSpPr/>
              <p:nvPr/>
            </p:nvSpPr>
            <p:spPr>
              <a:xfrm>
                <a:off x="5420400" y="1442075"/>
                <a:ext cx="3538929" cy="3701469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2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" name="Google Shape;184;p1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85" name="Google Shape;185;p12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" name="Google Shape;189;p1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90" name="Google Shape;190;p1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" name="Google Shape;192;p1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12"/>
          <p:cNvSpPr txBox="1">
            <a:spLocks noGrp="1"/>
          </p:cNvSpPr>
          <p:nvPr>
            <p:ph type="ctrTitle"/>
          </p:nvPr>
        </p:nvSpPr>
        <p:spPr>
          <a:xfrm>
            <a:off x="2466723" y="664405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12"/>
          <p:cNvSpPr txBox="1">
            <a:spLocks noGrp="1"/>
          </p:cNvSpPr>
          <p:nvPr>
            <p:ph type="subTitle" idx="1"/>
          </p:nvPr>
        </p:nvSpPr>
        <p:spPr>
          <a:xfrm flipH="1">
            <a:off x="2467073" y="1050807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2"/>
          <p:cNvSpPr txBox="1">
            <a:spLocks noGrp="1"/>
          </p:cNvSpPr>
          <p:nvPr>
            <p:ph type="ctrTitle" idx="2"/>
          </p:nvPr>
        </p:nvSpPr>
        <p:spPr>
          <a:xfrm>
            <a:off x="2466723" y="1701879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12"/>
          <p:cNvSpPr txBox="1">
            <a:spLocks noGrp="1"/>
          </p:cNvSpPr>
          <p:nvPr>
            <p:ph type="subTitle" idx="3"/>
          </p:nvPr>
        </p:nvSpPr>
        <p:spPr>
          <a:xfrm flipH="1">
            <a:off x="2467073" y="2088281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2"/>
          <p:cNvSpPr txBox="1">
            <a:spLocks noGrp="1"/>
          </p:cNvSpPr>
          <p:nvPr>
            <p:ph type="ctrTitle" idx="4"/>
          </p:nvPr>
        </p:nvSpPr>
        <p:spPr>
          <a:xfrm>
            <a:off x="2466723" y="2739352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subTitle" idx="5"/>
          </p:nvPr>
        </p:nvSpPr>
        <p:spPr>
          <a:xfrm flipH="1">
            <a:off x="2467073" y="3125754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ctrTitle" idx="6"/>
          </p:nvPr>
        </p:nvSpPr>
        <p:spPr>
          <a:xfrm>
            <a:off x="2466723" y="3776826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subTitle" idx="7"/>
          </p:nvPr>
        </p:nvSpPr>
        <p:spPr>
          <a:xfrm flipH="1">
            <a:off x="2467073" y="4163228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3"/>
          <p:cNvGrpSpPr/>
          <p:nvPr/>
        </p:nvGrpSpPr>
        <p:grpSpPr>
          <a:xfrm flipH="1">
            <a:off x="659830" y="0"/>
            <a:ext cx="9717332" cy="6034494"/>
            <a:chOff x="-1235925" y="0"/>
            <a:chExt cx="9717332" cy="6034494"/>
          </a:xfrm>
        </p:grpSpPr>
        <p:sp>
          <p:nvSpPr>
            <p:cNvPr id="204" name="Google Shape;204;p13"/>
            <p:cNvSpPr/>
            <p:nvPr/>
          </p:nvSpPr>
          <p:spPr>
            <a:xfrm rot="-1528096">
              <a:off x="5544546" y="3013188"/>
              <a:ext cx="2496710" cy="2611382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-1235925" y="0"/>
              <a:ext cx="4590109" cy="2185646"/>
            </a:xfrm>
            <a:custGeom>
              <a:avLst/>
              <a:gdLst/>
              <a:ahLst/>
              <a:cxnLst/>
              <a:rect l="l" t="t" r="r" b="b"/>
              <a:pathLst>
                <a:path w="147426" h="70199" extrusionOk="0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13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08" name="Google Shape;208;p13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" name="Google Shape;212;p13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13" name="Google Shape;213;p13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" name="Google Shape;215;p13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3"/>
          <p:cNvSpPr txBox="1">
            <a:spLocks noGrp="1"/>
          </p:cNvSpPr>
          <p:nvPr>
            <p:ph type="ctrTitle"/>
          </p:nvPr>
        </p:nvSpPr>
        <p:spPr>
          <a:xfrm>
            <a:off x="1529388" y="3295188"/>
            <a:ext cx="6085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1"/>
          </p:nvPr>
        </p:nvSpPr>
        <p:spPr>
          <a:xfrm>
            <a:off x="1529421" y="2038963"/>
            <a:ext cx="6085200" cy="121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4"/>
          <p:cNvGrpSpPr/>
          <p:nvPr/>
        </p:nvGrpSpPr>
        <p:grpSpPr>
          <a:xfrm>
            <a:off x="2600" y="0"/>
            <a:ext cx="9141388" cy="5143500"/>
            <a:chOff x="2600" y="0"/>
            <a:chExt cx="9141388" cy="5143500"/>
          </a:xfrm>
        </p:grpSpPr>
        <p:sp>
          <p:nvSpPr>
            <p:cNvPr id="221" name="Google Shape;221;p14"/>
            <p:cNvSpPr/>
            <p:nvPr/>
          </p:nvSpPr>
          <p:spPr>
            <a:xfrm rot="5400000">
              <a:off x="5830875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14"/>
            <p:cNvGrpSpPr/>
            <p:nvPr/>
          </p:nvGrpSpPr>
          <p:grpSpPr>
            <a:xfrm flipH="1">
              <a:off x="2600" y="0"/>
              <a:ext cx="3394238" cy="5143500"/>
              <a:chOff x="5744400" y="0"/>
              <a:chExt cx="3394238" cy="5143500"/>
            </a:xfrm>
          </p:grpSpPr>
          <p:sp>
            <p:nvSpPr>
              <p:cNvPr id="223" name="Google Shape;223;p14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avLst/>
                <a:gdLst/>
                <a:ahLst/>
                <a:cxnLst/>
                <a:rect l="l" t="t" r="r" b="b"/>
                <a:pathLst>
                  <a:path w="31243" h="39833" extrusionOk="0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" name="Google Shape;226;p14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27" name="Google Shape;227;p14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14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32" name="Google Shape;232;p14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" name="Google Shape;234;p14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4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body" idx="1"/>
          </p:nvPr>
        </p:nvSpPr>
        <p:spPr>
          <a:xfrm>
            <a:off x="720050" y="1371600"/>
            <a:ext cx="77037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200"/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6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43" name="Google Shape;443;p26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26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48" name="Google Shape;448;p26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0" name="Google Shape;450;p26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59" r:id="rId4"/>
    <p:sldLayoutId id="2147483660" r:id="rId5"/>
    <p:sldLayoutId id="2147483672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brutus" hidden="1">
            <a:extLst>
              <a:ext uri="{FF2B5EF4-FFF2-40B4-BE49-F238E27FC236}">
                <a16:creationId xmlns:a16="http://schemas.microsoft.com/office/drawing/2014/main" id="{06021B15-4D91-4EAB-B2F3-159677FD3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32646" y="215292"/>
            <a:ext cx="5865291" cy="4976917"/>
          </a:xfrm>
          <a:prstGeom prst="rect">
            <a:avLst/>
          </a:prstGeom>
        </p:spPr>
      </p:pic>
      <p:sp>
        <p:nvSpPr>
          <p:cNvPr id="28" name="Google Shape;462;p30">
            <a:extLst>
              <a:ext uri="{FF2B5EF4-FFF2-40B4-BE49-F238E27FC236}">
                <a16:creationId xmlns:a16="http://schemas.microsoft.com/office/drawing/2014/main" id="{20EA27C2-77CD-4419-8D27-52CC0164D4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9475" y="1298725"/>
            <a:ext cx="4644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Prolog – Inteligência Artificial</a:t>
            </a:r>
            <a:endParaRPr dirty="0"/>
          </a:p>
        </p:txBody>
      </p:sp>
      <p:sp>
        <p:nvSpPr>
          <p:cNvPr id="29" name="Google Shape;463;p30">
            <a:extLst>
              <a:ext uri="{FF2B5EF4-FFF2-40B4-BE49-F238E27FC236}">
                <a16:creationId xmlns:a16="http://schemas.microsoft.com/office/drawing/2014/main" id="{F1B309FC-B2FC-417B-81B8-5BC760D41A1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12275" y="695325"/>
            <a:ext cx="5319300" cy="8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POPEYE</a:t>
            </a:r>
            <a:endParaRPr sz="7200" dirty="0"/>
          </a:p>
        </p:txBody>
      </p:sp>
      <p:pic>
        <p:nvPicPr>
          <p:cNvPr id="21" name="espinafre">
            <a:extLst>
              <a:ext uri="{FF2B5EF4-FFF2-40B4-BE49-F238E27FC236}">
                <a16:creationId xmlns:a16="http://schemas.microsoft.com/office/drawing/2014/main" id="{EB922B84-5D7E-44A5-9EA2-9D39A61E0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44710">
            <a:off x="4256676" y="2111888"/>
            <a:ext cx="1819453" cy="2146610"/>
          </a:xfrm>
          <a:prstGeom prst="rect">
            <a:avLst/>
          </a:prstGeom>
        </p:spPr>
      </p:pic>
      <p:pic>
        <p:nvPicPr>
          <p:cNvPr id="19" name="popeye">
            <a:extLst>
              <a:ext uri="{FF2B5EF4-FFF2-40B4-BE49-F238E27FC236}">
                <a16:creationId xmlns:a16="http://schemas.microsoft.com/office/drawing/2014/main" id="{8FB32CA6-1F74-4493-9953-21BB111ED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4650" y="1857475"/>
            <a:ext cx="2592871" cy="2462451"/>
          </a:xfrm>
          <a:prstGeom prst="rect">
            <a:avLst/>
          </a:prstGeom>
        </p:spPr>
      </p:pic>
      <p:sp>
        <p:nvSpPr>
          <p:cNvPr id="79" name="Google Shape;462;p30">
            <a:extLst>
              <a:ext uri="{FF2B5EF4-FFF2-40B4-BE49-F238E27FC236}">
                <a16:creationId xmlns:a16="http://schemas.microsoft.com/office/drawing/2014/main" id="{35984768-DD0D-48C2-8B3D-FBC68A78D338}"/>
              </a:ext>
            </a:extLst>
          </p:cNvPr>
          <p:cNvSpPr txBox="1">
            <a:spLocks/>
          </p:cNvSpPr>
          <p:nvPr/>
        </p:nvSpPr>
        <p:spPr>
          <a:xfrm>
            <a:off x="6484350" y="3384352"/>
            <a:ext cx="2659650" cy="42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pt-BR" dirty="0"/>
              <a:t>Eduardo Nunes – 6021</a:t>
            </a:r>
          </a:p>
        </p:txBody>
      </p:sp>
      <p:sp>
        <p:nvSpPr>
          <p:cNvPr id="80" name="Google Shape;462;p30">
            <a:extLst>
              <a:ext uri="{FF2B5EF4-FFF2-40B4-BE49-F238E27FC236}">
                <a16:creationId xmlns:a16="http://schemas.microsoft.com/office/drawing/2014/main" id="{41C55496-C8D2-4DEF-B7CF-1213AE9D3F4C}"/>
              </a:ext>
            </a:extLst>
          </p:cNvPr>
          <p:cNvSpPr txBox="1">
            <a:spLocks/>
          </p:cNvSpPr>
          <p:nvPr/>
        </p:nvSpPr>
        <p:spPr>
          <a:xfrm>
            <a:off x="6484350" y="3673252"/>
            <a:ext cx="2659650" cy="42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pt-BR" dirty="0"/>
              <a:t>Victor Paiva – 5973</a:t>
            </a:r>
          </a:p>
        </p:txBody>
      </p:sp>
      <p:sp>
        <p:nvSpPr>
          <p:cNvPr id="81" name="Google Shape;462;p30">
            <a:extLst>
              <a:ext uri="{FF2B5EF4-FFF2-40B4-BE49-F238E27FC236}">
                <a16:creationId xmlns:a16="http://schemas.microsoft.com/office/drawing/2014/main" id="{1718ED6F-D60B-4ECB-9435-571425FD5B64}"/>
              </a:ext>
            </a:extLst>
          </p:cNvPr>
          <p:cNvSpPr txBox="1">
            <a:spLocks/>
          </p:cNvSpPr>
          <p:nvPr/>
        </p:nvSpPr>
        <p:spPr>
          <a:xfrm>
            <a:off x="6484350" y="3962152"/>
            <a:ext cx="2659650" cy="42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pt-BR" dirty="0"/>
              <a:t>Thiago Antônio – 5991</a:t>
            </a:r>
          </a:p>
        </p:txBody>
      </p:sp>
    </p:spTree>
    <p:extLst>
      <p:ext uri="{BB962C8B-B14F-4D97-AF65-F5344CB8AC3E}">
        <p14:creationId xmlns:p14="http://schemas.microsoft.com/office/powerpoint/2010/main" val="143493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3012375" y="1606056"/>
            <a:ext cx="5500350" cy="30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Pode existir mais de um coração no ambiente.</a:t>
            </a:r>
          </a:p>
          <a:p>
            <a:pPr marL="0" indent="0" algn="l">
              <a:spcAft>
                <a:spcPts val="1600"/>
              </a:spcAft>
            </a:pPr>
            <a:r>
              <a:rPr lang="en" sz="2000" dirty="0"/>
              <a:t>• Pode ser inserido em qualquer posição vazia.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Quando coletado, a pontuação é incrementada com o valor do respectivo andarque se encontra * 100.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O coração é caracterizado como a primeira meta no caminho do Popeye em busca do Brutus.</a:t>
            </a:r>
            <a:endParaRPr sz="2000" dirty="0"/>
          </a:p>
        </p:txBody>
      </p:sp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OBJETO</a:t>
            </a:r>
            <a:endParaRPr dirty="0"/>
          </a:p>
        </p:txBody>
      </p:sp>
      <p:sp>
        <p:nvSpPr>
          <p:cNvPr id="48" name="Google Shape;463;p30">
            <a:extLst>
              <a:ext uri="{FF2B5EF4-FFF2-40B4-BE49-F238E27FC236}">
                <a16:creationId xmlns:a16="http://schemas.microsoft.com/office/drawing/2014/main" id="{846D7D45-1EBD-41E9-BBC6-3E1776107BF6}"/>
              </a:ext>
            </a:extLst>
          </p:cNvPr>
          <p:cNvSpPr txBox="1">
            <a:spLocks/>
          </p:cNvSpPr>
          <p:nvPr/>
        </p:nvSpPr>
        <p:spPr>
          <a:xfrm>
            <a:off x="-926175" y="1102094"/>
            <a:ext cx="5319300" cy="8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pt-BR" sz="3000" dirty="0">
                <a:solidFill>
                  <a:srgbClr val="002060"/>
                </a:solidFill>
              </a:rPr>
              <a:t>CORAÇÃO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AAB7D7-F6CF-4812-A961-E7398C6BB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87" y="1485579"/>
            <a:ext cx="23145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67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3012375" y="1606056"/>
            <a:ext cx="5500350" cy="30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Pode existir apenas um espinafre no ambiente.</a:t>
            </a:r>
          </a:p>
          <a:p>
            <a:pPr marL="0" indent="0" algn="l">
              <a:spcAft>
                <a:spcPts val="1600"/>
              </a:spcAft>
            </a:pPr>
            <a:r>
              <a:rPr lang="en" sz="2000" dirty="0"/>
              <a:t>• Pode ser inserido em qualquer posição vazia.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Só pode ser coletado após a completa coleta dos corações.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O espinafre é caracterizado como a chave para a conclusão da busca de Brutus.</a:t>
            </a:r>
            <a:endParaRPr sz="2000" dirty="0"/>
          </a:p>
        </p:txBody>
      </p:sp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OBJETO</a:t>
            </a:r>
            <a:endParaRPr dirty="0"/>
          </a:p>
        </p:txBody>
      </p:sp>
      <p:sp>
        <p:nvSpPr>
          <p:cNvPr id="48" name="Google Shape;463;p30">
            <a:extLst>
              <a:ext uri="{FF2B5EF4-FFF2-40B4-BE49-F238E27FC236}">
                <a16:creationId xmlns:a16="http://schemas.microsoft.com/office/drawing/2014/main" id="{846D7D45-1EBD-41E9-BBC6-3E1776107BF6}"/>
              </a:ext>
            </a:extLst>
          </p:cNvPr>
          <p:cNvSpPr txBox="1">
            <a:spLocks/>
          </p:cNvSpPr>
          <p:nvPr/>
        </p:nvSpPr>
        <p:spPr>
          <a:xfrm>
            <a:off x="-907125" y="1102094"/>
            <a:ext cx="5319300" cy="8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pt-BR" sz="3000" dirty="0">
                <a:solidFill>
                  <a:srgbClr val="002060"/>
                </a:solidFill>
              </a:rPr>
              <a:t>ESPINAFRE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537B09-CBFF-4513-842A-ABDCE7942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87" y="1496197"/>
            <a:ext cx="23145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5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3012375" y="1606056"/>
            <a:ext cx="5500350" cy="30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Permite a movimentação do Popeye entre andares diferentes.</a:t>
            </a:r>
          </a:p>
          <a:p>
            <a:pPr marL="0" indent="0" algn="l">
              <a:spcAft>
                <a:spcPts val="1600"/>
              </a:spcAft>
            </a:pPr>
            <a:r>
              <a:rPr lang="en" sz="2000" dirty="0"/>
              <a:t>• Este objeto ocupa duas posições no ambiente  ( andar de baixo e andar de cima ).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É montada de forma diagonal.</a:t>
            </a:r>
          </a:p>
        </p:txBody>
      </p:sp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OBJETO</a:t>
            </a:r>
            <a:endParaRPr dirty="0"/>
          </a:p>
        </p:txBody>
      </p:sp>
      <p:sp>
        <p:nvSpPr>
          <p:cNvPr id="48" name="Google Shape;463;p30">
            <a:extLst>
              <a:ext uri="{FF2B5EF4-FFF2-40B4-BE49-F238E27FC236}">
                <a16:creationId xmlns:a16="http://schemas.microsoft.com/office/drawing/2014/main" id="{846D7D45-1EBD-41E9-BBC6-3E1776107BF6}"/>
              </a:ext>
            </a:extLst>
          </p:cNvPr>
          <p:cNvSpPr txBox="1">
            <a:spLocks/>
          </p:cNvSpPr>
          <p:nvPr/>
        </p:nvSpPr>
        <p:spPr>
          <a:xfrm>
            <a:off x="-916650" y="1102094"/>
            <a:ext cx="5319300" cy="8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pt-BR" sz="3000" dirty="0">
                <a:solidFill>
                  <a:srgbClr val="002060"/>
                </a:solidFill>
              </a:rPr>
              <a:t>ESCADA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1345AA-C04D-49C4-A7BF-BD913E2D4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94" y="2266008"/>
            <a:ext cx="999631" cy="11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2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3012375" y="1606056"/>
            <a:ext cx="5500350" cy="30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A garrafa implica em um bloqueio na movimentação do Popeye.</a:t>
            </a:r>
          </a:p>
          <a:p>
            <a:pPr marL="0" indent="0" algn="l">
              <a:spcAft>
                <a:spcPts val="1600"/>
              </a:spcAft>
            </a:pPr>
            <a:r>
              <a:rPr lang="en" sz="2000" dirty="0"/>
              <a:t>• O ambiente pode conter mais de uma garrafa, em qualquer posição.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O Popeye deve saltar a posição da garrafa.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Caso exista duas garrafas em posições adjacentes, ou uma garrafa e o Brutus na posição seguinte, o Popeye não consegue   saltá-la.</a:t>
            </a:r>
            <a:endParaRPr sz="2000" dirty="0"/>
          </a:p>
        </p:txBody>
      </p:sp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OBJETO</a:t>
            </a:r>
            <a:endParaRPr dirty="0"/>
          </a:p>
        </p:txBody>
      </p:sp>
      <p:sp>
        <p:nvSpPr>
          <p:cNvPr id="48" name="Google Shape;463;p30">
            <a:extLst>
              <a:ext uri="{FF2B5EF4-FFF2-40B4-BE49-F238E27FC236}">
                <a16:creationId xmlns:a16="http://schemas.microsoft.com/office/drawing/2014/main" id="{846D7D45-1EBD-41E9-BBC6-3E1776107BF6}"/>
              </a:ext>
            </a:extLst>
          </p:cNvPr>
          <p:cNvSpPr txBox="1">
            <a:spLocks/>
          </p:cNvSpPr>
          <p:nvPr/>
        </p:nvSpPr>
        <p:spPr>
          <a:xfrm>
            <a:off x="-926175" y="1102094"/>
            <a:ext cx="5319300" cy="8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pt-BR" sz="3000" dirty="0">
                <a:solidFill>
                  <a:srgbClr val="002060"/>
                </a:solidFill>
              </a:rPr>
              <a:t>GARRAFA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B84BE9-3C1F-4AF8-BC36-E690B60A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88" y="1485579"/>
            <a:ext cx="23145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1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PROGRAMAÇÃO DO AMBIENTE</a:t>
            </a:r>
            <a:endParaRPr dirty="0"/>
          </a:p>
        </p:txBody>
      </p:sp>
      <p:pic>
        <p:nvPicPr>
          <p:cNvPr id="6" name="Google Shape;1091;p58">
            <a:extLst>
              <a:ext uri="{FF2B5EF4-FFF2-40B4-BE49-F238E27FC236}">
                <a16:creationId xmlns:a16="http://schemas.microsoft.com/office/drawing/2014/main" id="{FBCD954A-50FC-46C0-B73D-4C352954AF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7958"/>
            <a:ext cx="9144000" cy="44255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98;p33">
            <a:extLst>
              <a:ext uri="{FF2B5EF4-FFF2-40B4-BE49-F238E27FC236}">
                <a16:creationId xmlns:a16="http://schemas.microsoft.com/office/drawing/2014/main" id="{5FF2B269-FBD8-4625-A9AC-993D10F88E41}"/>
              </a:ext>
            </a:extLst>
          </p:cNvPr>
          <p:cNvSpPr txBox="1">
            <a:spLocks/>
          </p:cNvSpPr>
          <p:nvPr/>
        </p:nvSpPr>
        <p:spPr>
          <a:xfrm>
            <a:off x="771271" y="1183967"/>
            <a:ext cx="7652679" cy="12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2000" dirty="0"/>
              <a:t>Você será o responsável por programar o ambiente do jogo, setando as coordenadas para cada agente e objeto explicados anteriormente, mas não se preocupe, iremos te instruir e mostrar como isso deve ser feito ! </a:t>
            </a:r>
          </a:p>
        </p:txBody>
      </p:sp>
    </p:spTree>
    <p:extLst>
      <p:ext uri="{BB962C8B-B14F-4D97-AF65-F5344CB8AC3E}">
        <p14:creationId xmlns:p14="http://schemas.microsoft.com/office/powerpoint/2010/main" val="215149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PROGRAMAÇÃO DO AMBIENTE</a:t>
            </a:r>
            <a:endParaRPr dirty="0"/>
          </a:p>
        </p:txBody>
      </p:sp>
      <p:sp>
        <p:nvSpPr>
          <p:cNvPr id="7" name="Google Shape;484;p32">
            <a:extLst>
              <a:ext uri="{FF2B5EF4-FFF2-40B4-BE49-F238E27FC236}">
                <a16:creationId xmlns:a16="http://schemas.microsoft.com/office/drawing/2014/main" id="{D6EE7C4D-4093-4742-86EE-ED99D6726C95}"/>
              </a:ext>
            </a:extLst>
          </p:cNvPr>
          <p:cNvSpPr/>
          <p:nvPr/>
        </p:nvSpPr>
        <p:spPr>
          <a:xfrm>
            <a:off x="4457875" y="1113186"/>
            <a:ext cx="3765875" cy="368572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A15BB3-93B4-4CC0-BB6D-505DDD7E2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7036"/>
            <a:ext cx="3541638" cy="3453097"/>
          </a:xfrm>
          <a:prstGeom prst="rect">
            <a:avLst/>
          </a:prstGeom>
        </p:spPr>
      </p:pic>
      <p:sp>
        <p:nvSpPr>
          <p:cNvPr id="8" name="Google Shape;498;p33">
            <a:extLst>
              <a:ext uri="{FF2B5EF4-FFF2-40B4-BE49-F238E27FC236}">
                <a16:creationId xmlns:a16="http://schemas.microsoft.com/office/drawing/2014/main" id="{1B492C5A-C7F6-4F66-B565-3403918317D4}"/>
              </a:ext>
            </a:extLst>
          </p:cNvPr>
          <p:cNvSpPr txBox="1">
            <a:spLocks/>
          </p:cNvSpPr>
          <p:nvPr/>
        </p:nvSpPr>
        <p:spPr>
          <a:xfrm>
            <a:off x="619125" y="1227486"/>
            <a:ext cx="3657599" cy="315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agentes</a:t>
            </a:r>
            <a:r>
              <a:rPr lang="en-US" sz="2000" dirty="0"/>
              <a:t> e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objetos</a:t>
            </a:r>
            <a:r>
              <a:rPr lang="en-US" sz="2000" dirty="0"/>
              <a:t> </a:t>
            </a:r>
            <a:r>
              <a:rPr lang="en-US" sz="2000" dirty="0" err="1"/>
              <a:t>devem</a:t>
            </a:r>
            <a:r>
              <a:rPr lang="en-US" sz="2000" dirty="0"/>
              <a:t> ser </a:t>
            </a:r>
            <a:r>
              <a:rPr lang="en-US" sz="2000" dirty="0" err="1"/>
              <a:t>setados</a:t>
            </a:r>
            <a:r>
              <a:rPr lang="en-US" sz="2000" dirty="0"/>
              <a:t> dessa </a:t>
            </a:r>
            <a:r>
              <a:rPr lang="en-US" sz="2000" dirty="0" err="1"/>
              <a:t>maneira</a:t>
            </a:r>
            <a:r>
              <a:rPr lang="en-US" sz="2000" dirty="0"/>
              <a:t>          ( como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imagem</a:t>
            </a:r>
            <a:r>
              <a:rPr lang="en-US" sz="2000" dirty="0"/>
              <a:t> ) no </a:t>
            </a:r>
            <a:r>
              <a:rPr lang="en-US" sz="2000" dirty="0" err="1"/>
              <a:t>início</a:t>
            </a:r>
            <a:r>
              <a:rPr lang="en-US" sz="2000" dirty="0"/>
              <a:t> do </a:t>
            </a:r>
            <a:r>
              <a:rPr lang="en-US" sz="2000" dirty="0" err="1"/>
              <a:t>código</a:t>
            </a:r>
            <a:r>
              <a:rPr lang="en-US" sz="2000" dirty="0"/>
              <a:t> principal, no </a:t>
            </a:r>
            <a:r>
              <a:rPr lang="en-US" sz="2000" dirty="0" err="1"/>
              <a:t>caso</a:t>
            </a:r>
            <a:r>
              <a:rPr lang="en-US" sz="2000" dirty="0"/>
              <a:t>, </a:t>
            </a:r>
            <a:r>
              <a:rPr lang="en-US" sz="2000" dirty="0" err="1"/>
              <a:t>você</a:t>
            </a:r>
            <a:r>
              <a:rPr lang="en-US" sz="2000" dirty="0"/>
              <a:t> </a:t>
            </a:r>
            <a:r>
              <a:rPr lang="en-US" sz="2000" dirty="0" err="1"/>
              <a:t>precisará</a:t>
            </a:r>
            <a:r>
              <a:rPr lang="en-US" sz="2000" dirty="0"/>
              <a:t> </a:t>
            </a:r>
            <a:r>
              <a:rPr lang="en-US" sz="2000" dirty="0" err="1"/>
              <a:t>substituir</a:t>
            </a:r>
            <a:r>
              <a:rPr lang="en-US" sz="2000" dirty="0"/>
              <a:t> o </a:t>
            </a: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/>
              <a:t>existente</a:t>
            </a:r>
            <a:r>
              <a:rPr lang="en-US" sz="2000" dirty="0"/>
              <a:t>, que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destacado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comentários</a:t>
            </a:r>
            <a:r>
              <a:rPr lang="en-US" sz="2000" dirty="0"/>
              <a:t>. Observe que a </a:t>
            </a:r>
            <a:r>
              <a:rPr lang="en-US" sz="2000" dirty="0" err="1"/>
              <a:t>maneira</a:t>
            </a:r>
            <a:r>
              <a:rPr lang="en-US" sz="2000" dirty="0"/>
              <a:t> de </a:t>
            </a:r>
            <a:r>
              <a:rPr lang="en-US" sz="2000" dirty="0" err="1"/>
              <a:t>inserir</a:t>
            </a:r>
            <a:r>
              <a:rPr lang="en-US" sz="2000" dirty="0"/>
              <a:t> as </a:t>
            </a:r>
            <a:r>
              <a:rPr lang="en-US" sz="2000" dirty="0" err="1"/>
              <a:t>escadas</a:t>
            </a:r>
            <a:r>
              <a:rPr lang="en-US" sz="2000" dirty="0"/>
              <a:t> e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corações</a:t>
            </a:r>
            <a:r>
              <a:rPr lang="en-US" sz="2000" dirty="0"/>
              <a:t> é </a:t>
            </a:r>
            <a:r>
              <a:rPr lang="en-US" sz="2000" dirty="0" err="1"/>
              <a:t>diferente</a:t>
            </a:r>
            <a:r>
              <a:rPr lang="en-US" sz="2000" dirty="0"/>
              <a:t> dos </a:t>
            </a:r>
            <a:r>
              <a:rPr lang="en-US" sz="2000" dirty="0" err="1"/>
              <a:t>demais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0029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6"/>
          <p:cNvSpPr txBox="1">
            <a:spLocks noGrp="1"/>
          </p:cNvSpPr>
          <p:nvPr>
            <p:ph type="title" idx="2"/>
          </p:nvPr>
        </p:nvSpPr>
        <p:spPr>
          <a:xfrm>
            <a:off x="725275" y="952809"/>
            <a:ext cx="5151650" cy="8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IMPLEMENTAÇÃO</a:t>
            </a:r>
            <a:endParaRPr dirty="0"/>
          </a:p>
        </p:txBody>
      </p:sp>
      <p:sp>
        <p:nvSpPr>
          <p:cNvPr id="52" name="Google Shape;504;p34">
            <a:extLst>
              <a:ext uri="{FF2B5EF4-FFF2-40B4-BE49-F238E27FC236}">
                <a16:creationId xmlns:a16="http://schemas.microsoft.com/office/drawing/2014/main" id="{DF3417D6-0E9F-4245-8B8F-11D282CAF8A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5275" y="1701306"/>
            <a:ext cx="5500350" cy="30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Regras de movimentação.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Regras para manipular listas.</a:t>
            </a:r>
          </a:p>
          <a:p>
            <a:pPr marL="0" indent="0" algn="l">
              <a:spcAft>
                <a:spcPts val="1600"/>
              </a:spcAft>
            </a:pPr>
            <a:r>
              <a:rPr lang="en" sz="2000" dirty="0"/>
              <a:t>• Regras de busca em largura.</a:t>
            </a:r>
          </a:p>
          <a:p>
            <a:pPr marL="0" indent="0" algn="l">
              <a:spcAft>
                <a:spcPts val="1600"/>
              </a:spcAft>
            </a:pPr>
            <a:endParaRPr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84;p32">
            <a:extLst>
              <a:ext uri="{FF2B5EF4-FFF2-40B4-BE49-F238E27FC236}">
                <a16:creationId xmlns:a16="http://schemas.microsoft.com/office/drawing/2014/main" id="{26B29376-8129-438F-AE07-17829C04BDC1}"/>
              </a:ext>
            </a:extLst>
          </p:cNvPr>
          <p:cNvSpPr/>
          <p:nvPr/>
        </p:nvSpPr>
        <p:spPr>
          <a:xfrm>
            <a:off x="4495800" y="1228725"/>
            <a:ext cx="4248150" cy="172402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409574" y="1228725"/>
            <a:ext cx="4083913" cy="172402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7CFEF1CF-0819-4A49-9E49-73139216C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738" y="1695143"/>
            <a:ext cx="4050437" cy="1143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CF83FB4-82E5-41F5-BD46-B9079CB58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1695143"/>
            <a:ext cx="3905250" cy="1143000"/>
          </a:xfrm>
          <a:prstGeom prst="rect">
            <a:avLst/>
          </a:prstGeom>
        </p:spPr>
      </p:pic>
      <p:sp>
        <p:nvSpPr>
          <p:cNvPr id="33" name="Google Shape;504;p34">
            <a:extLst>
              <a:ext uri="{FF2B5EF4-FFF2-40B4-BE49-F238E27FC236}">
                <a16:creationId xmlns:a16="http://schemas.microsoft.com/office/drawing/2014/main" id="{A5FAE52E-0BDD-4AB3-8E1D-6AB586AC3EE7}"/>
              </a:ext>
            </a:extLst>
          </p:cNvPr>
          <p:cNvSpPr txBox="1">
            <a:spLocks/>
          </p:cNvSpPr>
          <p:nvPr/>
        </p:nvSpPr>
        <p:spPr>
          <a:xfrm>
            <a:off x="4555262" y="1339923"/>
            <a:ext cx="23789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200" dirty="0"/>
              <a:t>- Espinafre já coletado</a:t>
            </a:r>
          </a:p>
        </p:txBody>
      </p:sp>
      <p:sp>
        <p:nvSpPr>
          <p:cNvPr id="32" name="Google Shape;504;p34">
            <a:extLst>
              <a:ext uri="{FF2B5EF4-FFF2-40B4-BE49-F238E27FC236}">
                <a16:creationId xmlns:a16="http://schemas.microsoft.com/office/drawing/2014/main" id="{DFB22AA8-8C0B-41F5-9317-87654BBAF85C}"/>
              </a:ext>
            </a:extLst>
          </p:cNvPr>
          <p:cNvSpPr txBox="1">
            <a:spLocks/>
          </p:cNvSpPr>
          <p:nvPr/>
        </p:nvSpPr>
        <p:spPr>
          <a:xfrm>
            <a:off x="504825" y="1339923"/>
            <a:ext cx="2258244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200" dirty="0"/>
              <a:t>- Espinafre não coletado</a:t>
            </a:r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501467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MOVIMENTAÇÃO - SUBIR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156DB4E4-B241-406D-9A2F-E60F761A8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3171748"/>
            <a:ext cx="902510" cy="917764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8FCC2BC9-EC64-423B-8C57-7AA9AF579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6877" y="3169206"/>
            <a:ext cx="902510" cy="920306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7B8FA2EB-8F4B-4975-B0D3-5CF444316B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2255" y="3171748"/>
            <a:ext cx="905053" cy="917764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BAADF0A5-AD94-42D3-A03C-1D012ABBE6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1601" y="3164586"/>
            <a:ext cx="909638" cy="924926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53E05C0-A849-46B9-AB5D-6278C387C7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4107" y="3164586"/>
            <a:ext cx="909638" cy="927524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DD52F7EF-22C3-49B7-99BD-3DAE4D1F8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2028" y="3169206"/>
            <a:ext cx="909638" cy="924926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3D7D21B3-836C-4B60-B30B-0F63C6FD85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867" y="4171949"/>
            <a:ext cx="485775" cy="485775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F6749E4C-CC2F-499A-9A2B-17F6A855EC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50706" y="4267867"/>
            <a:ext cx="354851" cy="354851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B3DE8B4F-F90B-4167-B1F8-A69136882C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57355" y="4267867"/>
            <a:ext cx="354851" cy="354851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363C9686-9EBF-4BBA-B026-5975845C7C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3532" y="4184567"/>
            <a:ext cx="485775" cy="485775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BD7E4B2F-1B86-472E-8F9C-5B97750E90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6038" y="4202404"/>
            <a:ext cx="485775" cy="485775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095EDCF6-E50D-43C4-A911-AA4B183676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59421" y="4237410"/>
            <a:ext cx="354851" cy="35485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84;p32">
            <a:extLst>
              <a:ext uri="{FF2B5EF4-FFF2-40B4-BE49-F238E27FC236}">
                <a16:creationId xmlns:a16="http://schemas.microsoft.com/office/drawing/2014/main" id="{26B29376-8129-438F-AE07-17829C04BDC1}"/>
              </a:ext>
            </a:extLst>
          </p:cNvPr>
          <p:cNvSpPr/>
          <p:nvPr/>
        </p:nvSpPr>
        <p:spPr>
          <a:xfrm>
            <a:off x="4495800" y="1228725"/>
            <a:ext cx="4248150" cy="172402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409574" y="1228725"/>
            <a:ext cx="4083913" cy="172402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04;p34">
            <a:extLst>
              <a:ext uri="{FF2B5EF4-FFF2-40B4-BE49-F238E27FC236}">
                <a16:creationId xmlns:a16="http://schemas.microsoft.com/office/drawing/2014/main" id="{A5FAE52E-0BDD-4AB3-8E1D-6AB586AC3EE7}"/>
              </a:ext>
            </a:extLst>
          </p:cNvPr>
          <p:cNvSpPr txBox="1">
            <a:spLocks/>
          </p:cNvSpPr>
          <p:nvPr/>
        </p:nvSpPr>
        <p:spPr>
          <a:xfrm>
            <a:off x="4555262" y="1339923"/>
            <a:ext cx="23789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200" dirty="0"/>
              <a:t>- Espinafre já coletado</a:t>
            </a:r>
          </a:p>
        </p:txBody>
      </p:sp>
      <p:sp>
        <p:nvSpPr>
          <p:cNvPr id="32" name="Google Shape;504;p34">
            <a:extLst>
              <a:ext uri="{FF2B5EF4-FFF2-40B4-BE49-F238E27FC236}">
                <a16:creationId xmlns:a16="http://schemas.microsoft.com/office/drawing/2014/main" id="{DFB22AA8-8C0B-41F5-9317-87654BBAF85C}"/>
              </a:ext>
            </a:extLst>
          </p:cNvPr>
          <p:cNvSpPr txBox="1">
            <a:spLocks/>
          </p:cNvSpPr>
          <p:nvPr/>
        </p:nvSpPr>
        <p:spPr>
          <a:xfrm>
            <a:off x="504825" y="1339923"/>
            <a:ext cx="2258244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200" dirty="0"/>
              <a:t>- Espinafre não coletado</a:t>
            </a:r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501467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MOVIMENTAÇÃO - DESCER</a:t>
            </a: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3D7D21B3-836C-4B60-B30B-0F63C6FD8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67" y="4171949"/>
            <a:ext cx="485775" cy="485775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F6749E4C-CC2F-499A-9A2B-17F6A855E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0706" y="4267867"/>
            <a:ext cx="354851" cy="354851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B3DE8B4F-F90B-4167-B1F8-A69136882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355" y="4267867"/>
            <a:ext cx="354851" cy="354851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363C9686-9EBF-4BBA-B026-5975845C7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532" y="4184567"/>
            <a:ext cx="485775" cy="485775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BD7E4B2F-1B86-472E-8F9C-5B97750E9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038" y="4202404"/>
            <a:ext cx="485775" cy="485775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095EDCF6-E50D-43C4-A911-AA4B18367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421" y="4237410"/>
            <a:ext cx="354851" cy="35485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6D4B466-1404-4BC1-804A-518F656D3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26" y="1695143"/>
            <a:ext cx="3961244" cy="1143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5BD567-9505-45CA-9027-1906FB8FBA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0695" y="1695143"/>
            <a:ext cx="4101353" cy="1143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268E823-99CB-4FE3-AC4C-C8323D681B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943" y="3161987"/>
            <a:ext cx="912066" cy="9275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B0D8F54-9613-4476-B864-1720E45DBF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0552" y="3161986"/>
            <a:ext cx="915158" cy="9275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DAA885D-0C26-4671-9801-AEC66F8674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2253" y="3161986"/>
            <a:ext cx="915158" cy="93072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330F1C7-D120-47F9-A227-276958E4E8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6186" y="3161372"/>
            <a:ext cx="909638" cy="92813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20C6598-EA7B-40D0-920B-A4D18D8BCF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77887" y="3161372"/>
            <a:ext cx="912594" cy="92492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88CF48E-A967-4518-9426-7EF295031A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89588" y="3161372"/>
            <a:ext cx="906488" cy="92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9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84;p32">
            <a:extLst>
              <a:ext uri="{FF2B5EF4-FFF2-40B4-BE49-F238E27FC236}">
                <a16:creationId xmlns:a16="http://schemas.microsoft.com/office/drawing/2014/main" id="{26B29376-8129-438F-AE07-17829C04BDC1}"/>
              </a:ext>
            </a:extLst>
          </p:cNvPr>
          <p:cNvSpPr/>
          <p:nvPr/>
        </p:nvSpPr>
        <p:spPr>
          <a:xfrm>
            <a:off x="4552950" y="1247775"/>
            <a:ext cx="4057650" cy="3457574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552450" y="1247774"/>
            <a:ext cx="3771900" cy="345757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04;p34">
            <a:extLst>
              <a:ext uri="{FF2B5EF4-FFF2-40B4-BE49-F238E27FC236}">
                <a16:creationId xmlns:a16="http://schemas.microsoft.com/office/drawing/2014/main" id="{A5FAE52E-0BDD-4AB3-8E1D-6AB586AC3EE7}"/>
              </a:ext>
            </a:extLst>
          </p:cNvPr>
          <p:cNvSpPr txBox="1">
            <a:spLocks/>
          </p:cNvSpPr>
          <p:nvPr/>
        </p:nvSpPr>
        <p:spPr>
          <a:xfrm>
            <a:off x="4612412" y="1358973"/>
            <a:ext cx="23789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200" dirty="0"/>
              <a:t>- Espinafre já coletado</a:t>
            </a:r>
          </a:p>
        </p:txBody>
      </p:sp>
      <p:sp>
        <p:nvSpPr>
          <p:cNvPr id="32" name="Google Shape;504;p34">
            <a:extLst>
              <a:ext uri="{FF2B5EF4-FFF2-40B4-BE49-F238E27FC236}">
                <a16:creationId xmlns:a16="http://schemas.microsoft.com/office/drawing/2014/main" id="{DFB22AA8-8C0B-41F5-9317-87654BBAF85C}"/>
              </a:ext>
            </a:extLst>
          </p:cNvPr>
          <p:cNvSpPr txBox="1">
            <a:spLocks/>
          </p:cNvSpPr>
          <p:nvPr/>
        </p:nvSpPr>
        <p:spPr>
          <a:xfrm>
            <a:off x="647700" y="1358973"/>
            <a:ext cx="2258244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200" dirty="0"/>
              <a:t>- Espinafre não coletado</a:t>
            </a:r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501467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MOVIMENTAÇÃO - DIREITA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89F5411-971B-4B3B-A83A-A9ADFEE25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87" y="1714193"/>
            <a:ext cx="3562812" cy="288335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35B6C2-3225-4FCA-8C2A-8D8A8F75A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727" y="1714193"/>
            <a:ext cx="3857624" cy="28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8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04;p34">
            <a:extLst>
              <a:ext uri="{FF2B5EF4-FFF2-40B4-BE49-F238E27FC236}">
                <a16:creationId xmlns:a16="http://schemas.microsoft.com/office/drawing/2014/main" id="{0EB64858-06AC-49FB-B846-05C26975855F}"/>
              </a:ext>
            </a:extLst>
          </p:cNvPr>
          <p:cNvSpPr txBox="1">
            <a:spLocks/>
          </p:cNvSpPr>
          <p:nvPr/>
        </p:nvSpPr>
        <p:spPr>
          <a:xfrm>
            <a:off x="668124" y="1713900"/>
            <a:ext cx="7799050" cy="168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pt-BR" sz="2500" dirty="0"/>
              <a:t>O objetivo do trabalho é fazer com que, a partir de um ambiente programável para o jogo, o Popeye consiga derrotar seu inimigo Brutus, passando por desafios e obstáculos durante o caminho.</a:t>
            </a:r>
          </a:p>
        </p:txBody>
      </p:sp>
      <p:sp>
        <p:nvSpPr>
          <p:cNvPr id="9" name="Google Shape;505;p34">
            <a:extLst>
              <a:ext uri="{FF2B5EF4-FFF2-40B4-BE49-F238E27FC236}">
                <a16:creationId xmlns:a16="http://schemas.microsoft.com/office/drawing/2014/main" id="{7AE57328-9404-423B-A6AA-9DCFE1B6E6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5274" y="532479"/>
            <a:ext cx="6885201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OBJETIVO</a:t>
            </a:r>
            <a:endParaRPr sz="6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A27074-FDED-4C4F-93E1-AEA878F3A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2" y="3393917"/>
            <a:ext cx="1052513" cy="1217104"/>
          </a:xfrm>
          <a:prstGeom prst="rect">
            <a:avLst/>
          </a:prstGeom>
        </p:spPr>
      </p:pic>
      <p:pic>
        <p:nvPicPr>
          <p:cNvPr id="14" name="Google Shape;853;p50">
            <a:extLst>
              <a:ext uri="{FF2B5EF4-FFF2-40B4-BE49-F238E27FC236}">
                <a16:creationId xmlns:a16="http://schemas.microsoft.com/office/drawing/2014/main" id="{866FD601-62FD-4F9A-BA88-6F1B9830A3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81534" b="59940"/>
          <a:stretch/>
        </p:blipFill>
        <p:spPr>
          <a:xfrm>
            <a:off x="2578894" y="3755476"/>
            <a:ext cx="400050" cy="48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853;p50">
            <a:extLst>
              <a:ext uri="{FF2B5EF4-FFF2-40B4-BE49-F238E27FC236}">
                <a16:creationId xmlns:a16="http://schemas.microsoft.com/office/drawing/2014/main" id="{E93E1A30-FEE1-42E4-ACDB-11D920ABDBF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81534" b="59940"/>
          <a:stretch/>
        </p:blipFill>
        <p:spPr>
          <a:xfrm>
            <a:off x="3205163" y="3755476"/>
            <a:ext cx="400050" cy="48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853;p50">
            <a:extLst>
              <a:ext uri="{FF2B5EF4-FFF2-40B4-BE49-F238E27FC236}">
                <a16:creationId xmlns:a16="http://schemas.microsoft.com/office/drawing/2014/main" id="{1FC94A9F-602E-4353-8793-19881BC284C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81534" b="59940"/>
          <a:stretch/>
        </p:blipFill>
        <p:spPr>
          <a:xfrm>
            <a:off x="3831432" y="3755476"/>
            <a:ext cx="400050" cy="48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853;p50">
            <a:extLst>
              <a:ext uri="{FF2B5EF4-FFF2-40B4-BE49-F238E27FC236}">
                <a16:creationId xmlns:a16="http://schemas.microsoft.com/office/drawing/2014/main" id="{6D1E82F3-4BDE-4F42-8A3D-6185F9DB777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81534" b="59940"/>
          <a:stretch/>
        </p:blipFill>
        <p:spPr>
          <a:xfrm>
            <a:off x="4457701" y="3755476"/>
            <a:ext cx="400050" cy="48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853;p50">
            <a:extLst>
              <a:ext uri="{FF2B5EF4-FFF2-40B4-BE49-F238E27FC236}">
                <a16:creationId xmlns:a16="http://schemas.microsoft.com/office/drawing/2014/main" id="{C984D31D-EC96-4678-8651-CA42609DB8B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81534" b="59940"/>
          <a:stretch/>
        </p:blipFill>
        <p:spPr>
          <a:xfrm>
            <a:off x="5083970" y="3755476"/>
            <a:ext cx="400050" cy="48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853;p50">
            <a:extLst>
              <a:ext uri="{FF2B5EF4-FFF2-40B4-BE49-F238E27FC236}">
                <a16:creationId xmlns:a16="http://schemas.microsoft.com/office/drawing/2014/main" id="{4BD38569-0955-4363-814F-AB5C18471C4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81534" b="59940"/>
          <a:stretch/>
        </p:blipFill>
        <p:spPr>
          <a:xfrm>
            <a:off x="5710239" y="3755476"/>
            <a:ext cx="400050" cy="48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42F6229-DFB2-43D6-9148-BA6467236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777" y="3488765"/>
            <a:ext cx="883445" cy="1021597"/>
          </a:xfrm>
          <a:prstGeom prst="rect">
            <a:avLst/>
          </a:prstGeom>
        </p:spPr>
      </p:pic>
      <p:grpSp>
        <p:nvGrpSpPr>
          <p:cNvPr id="24" name="Google Shape;673;p42">
            <a:extLst>
              <a:ext uri="{FF2B5EF4-FFF2-40B4-BE49-F238E27FC236}">
                <a16:creationId xmlns:a16="http://schemas.microsoft.com/office/drawing/2014/main" id="{7CACECB7-22B8-4816-8206-3A53E1B0E198}"/>
              </a:ext>
            </a:extLst>
          </p:cNvPr>
          <p:cNvGrpSpPr/>
          <p:nvPr/>
        </p:nvGrpSpPr>
        <p:grpSpPr>
          <a:xfrm>
            <a:off x="6336508" y="3888730"/>
            <a:ext cx="234073" cy="233986"/>
            <a:chOff x="7185093" y="1677735"/>
            <a:chExt cx="343032" cy="342905"/>
          </a:xfrm>
        </p:grpSpPr>
        <p:sp>
          <p:nvSpPr>
            <p:cNvPr id="25" name="Google Shape;674;p42">
              <a:extLst>
                <a:ext uri="{FF2B5EF4-FFF2-40B4-BE49-F238E27FC236}">
                  <a16:creationId xmlns:a16="http://schemas.microsoft.com/office/drawing/2014/main" id="{3F8A3E6C-1DF2-452C-8325-DF882A42CF62}"/>
                </a:ext>
              </a:extLst>
            </p:cNvPr>
            <p:cNvSpPr/>
            <p:nvPr/>
          </p:nvSpPr>
          <p:spPr>
            <a:xfrm>
              <a:off x="7185093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75;p42">
              <a:extLst>
                <a:ext uri="{FF2B5EF4-FFF2-40B4-BE49-F238E27FC236}">
                  <a16:creationId xmlns:a16="http://schemas.microsoft.com/office/drawing/2014/main" id="{B9DF65F9-052D-45E3-9F8F-85F9DA309203}"/>
                </a:ext>
              </a:extLst>
            </p:cNvPr>
            <p:cNvSpPr/>
            <p:nvPr/>
          </p:nvSpPr>
          <p:spPr>
            <a:xfrm>
              <a:off x="7185093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76;p42">
              <a:extLst>
                <a:ext uri="{FF2B5EF4-FFF2-40B4-BE49-F238E27FC236}">
                  <a16:creationId xmlns:a16="http://schemas.microsoft.com/office/drawing/2014/main" id="{AECF32BB-C882-4665-AC50-7E7BEDA79AC8}"/>
                </a:ext>
              </a:extLst>
            </p:cNvPr>
            <p:cNvSpPr/>
            <p:nvPr/>
          </p:nvSpPr>
          <p:spPr>
            <a:xfrm>
              <a:off x="7262728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84;p32">
            <a:extLst>
              <a:ext uri="{FF2B5EF4-FFF2-40B4-BE49-F238E27FC236}">
                <a16:creationId xmlns:a16="http://schemas.microsoft.com/office/drawing/2014/main" id="{26B29376-8129-438F-AE07-17829C04BDC1}"/>
              </a:ext>
            </a:extLst>
          </p:cNvPr>
          <p:cNvSpPr/>
          <p:nvPr/>
        </p:nvSpPr>
        <p:spPr>
          <a:xfrm>
            <a:off x="4552950" y="1247775"/>
            <a:ext cx="4057650" cy="3457574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552450" y="1247774"/>
            <a:ext cx="3771900" cy="345757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04;p34">
            <a:extLst>
              <a:ext uri="{FF2B5EF4-FFF2-40B4-BE49-F238E27FC236}">
                <a16:creationId xmlns:a16="http://schemas.microsoft.com/office/drawing/2014/main" id="{A5FAE52E-0BDD-4AB3-8E1D-6AB586AC3EE7}"/>
              </a:ext>
            </a:extLst>
          </p:cNvPr>
          <p:cNvSpPr txBox="1">
            <a:spLocks/>
          </p:cNvSpPr>
          <p:nvPr/>
        </p:nvSpPr>
        <p:spPr>
          <a:xfrm>
            <a:off x="4612412" y="1358973"/>
            <a:ext cx="23789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200" dirty="0"/>
              <a:t>- Espinafre já coletado</a:t>
            </a:r>
          </a:p>
        </p:txBody>
      </p:sp>
      <p:sp>
        <p:nvSpPr>
          <p:cNvPr id="32" name="Google Shape;504;p34">
            <a:extLst>
              <a:ext uri="{FF2B5EF4-FFF2-40B4-BE49-F238E27FC236}">
                <a16:creationId xmlns:a16="http://schemas.microsoft.com/office/drawing/2014/main" id="{DFB22AA8-8C0B-41F5-9317-87654BBAF85C}"/>
              </a:ext>
            </a:extLst>
          </p:cNvPr>
          <p:cNvSpPr txBox="1">
            <a:spLocks/>
          </p:cNvSpPr>
          <p:nvPr/>
        </p:nvSpPr>
        <p:spPr>
          <a:xfrm>
            <a:off x="647700" y="1358973"/>
            <a:ext cx="2258244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2200" b="0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200" dirty="0"/>
              <a:t>- Espinafre não coletado</a:t>
            </a:r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501467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MOVIMENTAÇÃO - ESQUERDA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91CE52-2EB0-4C13-BABD-934F19561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" y="1714193"/>
            <a:ext cx="3583549" cy="29176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4408810-7DBC-4694-91AC-093B9EA7F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987" y="1714193"/>
            <a:ext cx="3851737" cy="276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27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1895475" y="1762124"/>
            <a:ext cx="5029200" cy="16002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501467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MANIPULAR LISTAS – VERIFICAR SE EXISTE ELEMENTO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91C3E1-CB8F-42FA-B0B2-314202406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49" y="1940719"/>
            <a:ext cx="4752975" cy="12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0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1895475" y="1762124"/>
            <a:ext cx="5029200" cy="16002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501467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MANIPULAR LISTAS – CONCATENAR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DE7397-8A63-41CA-977B-7DE5AA60D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49" y="1947862"/>
            <a:ext cx="4743451" cy="12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2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1895475" y="1762124"/>
            <a:ext cx="5029200" cy="1524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501467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MANIPULAR LISTAS – INVERTER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BA45A6-9E22-4050-B3E8-F47DFDE6D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890712"/>
            <a:ext cx="4745388" cy="12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66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1895475" y="1762125"/>
            <a:ext cx="5295900" cy="141922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501467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MANIPULAR LISTAS – RETIRAR ELEMENTO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EF1C17-55AB-43B6-91EA-5E0C3CC4C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2" y="1890712"/>
            <a:ext cx="5014915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17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2162174" y="1762125"/>
            <a:ext cx="4580703" cy="1448144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501467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MANIPULAR LISTAS – EXIBIR ÚLTIMO ELEMENTO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EDAB3E-70FB-4CD1-AA58-61067B5C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98" y="1853468"/>
            <a:ext cx="4356192" cy="126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88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2162174" y="1762125"/>
            <a:ext cx="4580703" cy="90871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501467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MANIPULAR LISTAS – EXIBIR PRIMEIRO ELEMENTO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C46378-3F99-4222-B00B-0B5C0ABC6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052" y="1876322"/>
            <a:ext cx="4337679" cy="6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36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470647" y="1606924"/>
            <a:ext cx="8209429" cy="249442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415742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BUSCA EM LARGURA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7131EB-B7F0-4C15-87EA-485F89B65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56" y="1703807"/>
            <a:ext cx="7994688" cy="229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94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470647" y="1606924"/>
            <a:ext cx="8209429" cy="249442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415742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BUSCA EM LARGURA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4B8177-2EFC-472D-BC6C-203AF1C6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14" y="1707226"/>
            <a:ext cx="8021171" cy="229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4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2507292" y="1135112"/>
            <a:ext cx="4005341" cy="390878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415742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SOLUÇÃO DOS CORAÇÕES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C77159-EA67-4377-92F4-22BDE1F22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966" y="1250642"/>
            <a:ext cx="3764935" cy="368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6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04;p34">
            <a:extLst>
              <a:ext uri="{FF2B5EF4-FFF2-40B4-BE49-F238E27FC236}">
                <a16:creationId xmlns:a16="http://schemas.microsoft.com/office/drawing/2014/main" id="{0EB64858-06AC-49FB-B846-05C26975855F}"/>
              </a:ext>
            </a:extLst>
          </p:cNvPr>
          <p:cNvSpPr txBox="1">
            <a:spLocks/>
          </p:cNvSpPr>
          <p:nvPr/>
        </p:nvSpPr>
        <p:spPr>
          <a:xfrm>
            <a:off x="668124" y="1723425"/>
            <a:ext cx="7799050" cy="127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pt-BR" sz="2500" dirty="0"/>
              <a:t>Para isso, utilizando a linguagem Prolog, desenvolvemos um conjunto de regras consistentes para solucionar esse problema de busca.</a:t>
            </a:r>
          </a:p>
        </p:txBody>
      </p:sp>
      <p:sp>
        <p:nvSpPr>
          <p:cNvPr id="9" name="Google Shape;505;p34">
            <a:extLst>
              <a:ext uri="{FF2B5EF4-FFF2-40B4-BE49-F238E27FC236}">
                <a16:creationId xmlns:a16="http://schemas.microsoft.com/office/drawing/2014/main" id="{7AE57328-9404-423B-A6AA-9DCFE1B6E6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5274" y="532479"/>
            <a:ext cx="6885201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OBJETIVO</a:t>
            </a:r>
            <a:endParaRPr sz="6000" dirty="0"/>
          </a:p>
        </p:txBody>
      </p:sp>
      <p:pic>
        <p:nvPicPr>
          <p:cNvPr id="15" name="Google Shape;705;p43">
            <a:extLst>
              <a:ext uri="{FF2B5EF4-FFF2-40B4-BE49-F238E27FC236}">
                <a16:creationId xmlns:a16="http://schemas.microsoft.com/office/drawing/2014/main" id="{5CC6A340-0ECE-423B-AA05-3C4CDE6FC4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4651" t="16548" r="24646"/>
          <a:stretch/>
        </p:blipFill>
        <p:spPr>
          <a:xfrm>
            <a:off x="5720325" y="2520419"/>
            <a:ext cx="2833125" cy="2623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459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84;p32">
            <a:extLst>
              <a:ext uri="{FF2B5EF4-FFF2-40B4-BE49-F238E27FC236}">
                <a16:creationId xmlns:a16="http://schemas.microsoft.com/office/drawing/2014/main" id="{C22EE0DE-340D-4619-BED8-C4AF1C3C957D}"/>
              </a:ext>
            </a:extLst>
          </p:cNvPr>
          <p:cNvSpPr/>
          <p:nvPr/>
        </p:nvSpPr>
        <p:spPr>
          <a:xfrm>
            <a:off x="2195511" y="1123949"/>
            <a:ext cx="4752975" cy="383857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79;p31">
            <a:extLst>
              <a:ext uri="{FF2B5EF4-FFF2-40B4-BE49-F238E27FC236}">
                <a16:creationId xmlns:a16="http://schemas.microsoft.com/office/drawing/2014/main" id="{6A597461-F915-4C35-8790-C2595272C3FB}"/>
              </a:ext>
            </a:extLst>
          </p:cNvPr>
          <p:cNvSpPr txBox="1">
            <a:spLocks/>
          </p:cNvSpPr>
          <p:nvPr/>
        </p:nvSpPr>
        <p:spPr>
          <a:xfrm>
            <a:off x="729288" y="415742"/>
            <a:ext cx="7265400" cy="8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quada One"/>
              <a:buNone/>
              <a:defRPr sz="3000" b="0" i="0" u="none" strike="noStrike" cap="none">
                <a:solidFill>
                  <a:schemeClr val="l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quada One"/>
              <a:buNone/>
              <a:defRPr sz="14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pt-BR" dirty="0">
                <a:solidFill>
                  <a:schemeClr val="accent2"/>
                </a:solidFill>
              </a:rPr>
              <a:t>SOLUÇÃO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BE3C16-0F71-42FD-8186-F0A623EAD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1269692"/>
            <a:ext cx="4486275" cy="35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89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6"/>
          <p:cNvSpPr txBox="1">
            <a:spLocks noGrp="1"/>
          </p:cNvSpPr>
          <p:nvPr>
            <p:ph type="title"/>
          </p:nvPr>
        </p:nvSpPr>
        <p:spPr>
          <a:xfrm>
            <a:off x="1214266" y="690478"/>
            <a:ext cx="3329460" cy="35917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</a:t>
            </a:r>
            <a:br>
              <a:rPr lang="en" dirty="0"/>
            </a:br>
            <a:r>
              <a:rPr lang="en" dirty="0"/>
              <a:t>COM UM</a:t>
            </a:r>
            <a:br>
              <a:rPr lang="en" dirty="0"/>
            </a:br>
            <a:r>
              <a:rPr lang="en" dirty="0">
                <a:solidFill>
                  <a:schemeClr val="lt2"/>
                </a:solidFill>
              </a:rPr>
              <a:t>AMBIENTE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COMPLETO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560" name="Google Shape;560;p36"/>
          <p:cNvGrpSpPr/>
          <p:nvPr/>
        </p:nvGrpSpPr>
        <p:grpSpPr>
          <a:xfrm rot="1637668">
            <a:off x="5430477" y="2476920"/>
            <a:ext cx="2842312" cy="1976906"/>
            <a:chOff x="164875" y="299500"/>
            <a:chExt cx="7355425" cy="5115900"/>
          </a:xfrm>
        </p:grpSpPr>
        <p:sp>
          <p:nvSpPr>
            <p:cNvPr id="561" name="Google Shape;561;p36"/>
            <p:cNvSpPr/>
            <p:nvPr/>
          </p:nvSpPr>
          <p:spPr>
            <a:xfrm>
              <a:off x="1356375" y="670525"/>
              <a:ext cx="3923175" cy="2683600"/>
            </a:xfrm>
            <a:custGeom>
              <a:avLst/>
              <a:gdLst/>
              <a:ahLst/>
              <a:cxnLst/>
              <a:rect l="l" t="t" r="r" b="b"/>
              <a:pathLst>
                <a:path w="156927" h="107344" extrusionOk="0">
                  <a:moveTo>
                    <a:pt x="139314" y="0"/>
                  </a:moveTo>
                  <a:lnTo>
                    <a:pt x="0" y="32997"/>
                  </a:lnTo>
                  <a:lnTo>
                    <a:pt x="17612" y="107344"/>
                  </a:lnTo>
                  <a:lnTo>
                    <a:pt x="156926" y="74340"/>
                  </a:lnTo>
                  <a:lnTo>
                    <a:pt x="13931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2364775" y="803500"/>
              <a:ext cx="1913000" cy="453100"/>
            </a:xfrm>
            <a:custGeom>
              <a:avLst/>
              <a:gdLst/>
              <a:ahLst/>
              <a:cxnLst/>
              <a:rect l="l" t="t" r="r" b="b"/>
              <a:pathLst>
                <a:path w="76520" h="18124" extrusionOk="0">
                  <a:moveTo>
                    <a:pt x="76520" y="1"/>
                  </a:moveTo>
                  <a:lnTo>
                    <a:pt x="0" y="18124"/>
                  </a:lnTo>
                  <a:lnTo>
                    <a:pt x="0" y="18124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2364775" y="803500"/>
              <a:ext cx="1961200" cy="1505475"/>
            </a:xfrm>
            <a:custGeom>
              <a:avLst/>
              <a:gdLst/>
              <a:ahLst/>
              <a:cxnLst/>
              <a:rect l="l" t="t" r="r" b="b"/>
              <a:pathLst>
                <a:path w="78448" h="60219" extrusionOk="0">
                  <a:moveTo>
                    <a:pt x="76520" y="1"/>
                  </a:moveTo>
                  <a:lnTo>
                    <a:pt x="0" y="18124"/>
                  </a:lnTo>
                  <a:cubicBezTo>
                    <a:pt x="4070" y="21085"/>
                    <a:pt x="8229" y="24308"/>
                    <a:pt x="12410" y="27817"/>
                  </a:cubicBezTo>
                  <a:cubicBezTo>
                    <a:pt x="31268" y="43618"/>
                    <a:pt x="49295" y="59605"/>
                    <a:pt x="75104" y="60219"/>
                  </a:cubicBezTo>
                  <a:cubicBezTo>
                    <a:pt x="72440" y="56122"/>
                    <a:pt x="70427" y="51505"/>
                    <a:pt x="69234" y="46484"/>
                  </a:cubicBezTo>
                  <a:cubicBezTo>
                    <a:pt x="65911" y="32439"/>
                    <a:pt x="69778" y="18374"/>
                    <a:pt x="78447" y="8154"/>
                  </a:cubicBezTo>
                  <a:lnTo>
                    <a:pt x="7652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803575" y="1149050"/>
              <a:ext cx="985550" cy="419075"/>
            </a:xfrm>
            <a:custGeom>
              <a:avLst/>
              <a:gdLst/>
              <a:ahLst/>
              <a:cxnLst/>
              <a:rect l="l" t="t" r="r" b="b"/>
              <a:pathLst>
                <a:path w="39422" h="16763" extrusionOk="0">
                  <a:moveTo>
                    <a:pt x="34870" y="1"/>
                  </a:moveTo>
                  <a:cubicBezTo>
                    <a:pt x="34588" y="1"/>
                    <a:pt x="34301" y="33"/>
                    <a:pt x="34015" y="101"/>
                  </a:cubicBezTo>
                  <a:lnTo>
                    <a:pt x="3211" y="7401"/>
                  </a:lnTo>
                  <a:cubicBezTo>
                    <a:pt x="1225" y="7870"/>
                    <a:pt x="0" y="9857"/>
                    <a:pt x="469" y="11838"/>
                  </a:cubicBezTo>
                  <a:lnTo>
                    <a:pt x="964" y="13925"/>
                  </a:lnTo>
                  <a:cubicBezTo>
                    <a:pt x="1365" y="15621"/>
                    <a:pt x="2878" y="16763"/>
                    <a:pt x="4551" y="16763"/>
                  </a:cubicBezTo>
                  <a:cubicBezTo>
                    <a:pt x="4833" y="16763"/>
                    <a:pt x="5119" y="16731"/>
                    <a:pt x="5406" y="16663"/>
                  </a:cubicBezTo>
                  <a:lnTo>
                    <a:pt x="36209" y="9367"/>
                  </a:lnTo>
                  <a:cubicBezTo>
                    <a:pt x="38195" y="8898"/>
                    <a:pt x="39421" y="6907"/>
                    <a:pt x="38952" y="4926"/>
                  </a:cubicBezTo>
                  <a:lnTo>
                    <a:pt x="38456" y="2844"/>
                  </a:lnTo>
                  <a:cubicBezTo>
                    <a:pt x="38056" y="1143"/>
                    <a:pt x="36543" y="1"/>
                    <a:pt x="3487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303200" y="299500"/>
              <a:ext cx="1004175" cy="455775"/>
            </a:xfrm>
            <a:custGeom>
              <a:avLst/>
              <a:gdLst/>
              <a:ahLst/>
              <a:cxnLst/>
              <a:rect l="l" t="t" r="r" b="b"/>
              <a:pathLst>
                <a:path w="40167" h="18231" extrusionOk="0">
                  <a:moveTo>
                    <a:pt x="37918" y="1"/>
                  </a:moveTo>
                  <a:cubicBezTo>
                    <a:pt x="37911" y="1"/>
                    <a:pt x="37904" y="2"/>
                    <a:pt x="37898" y="3"/>
                  </a:cubicBezTo>
                  <a:lnTo>
                    <a:pt x="75" y="8962"/>
                  </a:lnTo>
                  <a:cubicBezTo>
                    <a:pt x="32" y="8972"/>
                    <a:pt x="0" y="9019"/>
                    <a:pt x="11" y="9063"/>
                  </a:cubicBezTo>
                  <a:lnTo>
                    <a:pt x="2168" y="18164"/>
                  </a:lnTo>
                  <a:cubicBezTo>
                    <a:pt x="2177" y="18205"/>
                    <a:pt x="2213" y="18231"/>
                    <a:pt x="2250" y="18231"/>
                  </a:cubicBezTo>
                  <a:cubicBezTo>
                    <a:pt x="2257" y="18231"/>
                    <a:pt x="2263" y="18230"/>
                    <a:pt x="2269" y="18228"/>
                  </a:cubicBezTo>
                  <a:lnTo>
                    <a:pt x="40091" y="9270"/>
                  </a:lnTo>
                  <a:cubicBezTo>
                    <a:pt x="40140" y="9260"/>
                    <a:pt x="40166" y="9211"/>
                    <a:pt x="40155" y="9169"/>
                  </a:cubicBezTo>
                  <a:lnTo>
                    <a:pt x="37999" y="67"/>
                  </a:lnTo>
                  <a:cubicBezTo>
                    <a:pt x="37990" y="26"/>
                    <a:pt x="37957" y="1"/>
                    <a:pt x="3791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761775" y="1209225"/>
              <a:ext cx="1231050" cy="767875"/>
            </a:xfrm>
            <a:custGeom>
              <a:avLst/>
              <a:gdLst/>
              <a:ahLst/>
              <a:cxnLst/>
              <a:rect l="l" t="t" r="r" b="b"/>
              <a:pathLst>
                <a:path w="49242" h="30715" extrusionOk="0">
                  <a:moveTo>
                    <a:pt x="40517" y="1"/>
                  </a:moveTo>
                  <a:cubicBezTo>
                    <a:pt x="40103" y="1"/>
                    <a:pt x="39681" y="49"/>
                    <a:pt x="39260" y="149"/>
                  </a:cubicBezTo>
                  <a:lnTo>
                    <a:pt x="4713" y="8329"/>
                  </a:lnTo>
                  <a:cubicBezTo>
                    <a:pt x="1800" y="9021"/>
                    <a:pt x="0" y="11940"/>
                    <a:pt x="687" y="14853"/>
                  </a:cubicBezTo>
                  <a:lnTo>
                    <a:pt x="3462" y="26543"/>
                  </a:lnTo>
                  <a:cubicBezTo>
                    <a:pt x="4049" y="29037"/>
                    <a:pt x="6274" y="30715"/>
                    <a:pt x="8730" y="30715"/>
                  </a:cubicBezTo>
                  <a:cubicBezTo>
                    <a:pt x="9143" y="30715"/>
                    <a:pt x="9562" y="30668"/>
                    <a:pt x="9980" y="30569"/>
                  </a:cubicBezTo>
                  <a:lnTo>
                    <a:pt x="44528" y="22382"/>
                  </a:lnTo>
                  <a:cubicBezTo>
                    <a:pt x="47441" y="21696"/>
                    <a:pt x="49241" y="18778"/>
                    <a:pt x="48549" y="15864"/>
                  </a:cubicBezTo>
                  <a:lnTo>
                    <a:pt x="45779" y="4169"/>
                  </a:lnTo>
                  <a:cubicBezTo>
                    <a:pt x="45192" y="1678"/>
                    <a:pt x="42968" y="1"/>
                    <a:pt x="4051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4235175" y="356200"/>
              <a:ext cx="1258325" cy="821825"/>
            </a:xfrm>
            <a:custGeom>
              <a:avLst/>
              <a:gdLst/>
              <a:ahLst/>
              <a:cxnLst/>
              <a:rect l="l" t="t" r="r" b="b"/>
              <a:pathLst>
                <a:path w="50333" h="32873" extrusionOk="0">
                  <a:moveTo>
                    <a:pt x="44986" y="1"/>
                  </a:moveTo>
                  <a:cubicBezTo>
                    <a:pt x="44977" y="1"/>
                    <a:pt x="44968" y="2"/>
                    <a:pt x="44959" y="4"/>
                  </a:cubicBezTo>
                  <a:lnTo>
                    <a:pt x="106" y="10629"/>
                  </a:lnTo>
                  <a:cubicBezTo>
                    <a:pt x="42" y="10644"/>
                    <a:pt x="0" y="10714"/>
                    <a:pt x="16" y="10777"/>
                  </a:cubicBezTo>
                  <a:lnTo>
                    <a:pt x="5229" y="32778"/>
                  </a:lnTo>
                  <a:cubicBezTo>
                    <a:pt x="5243" y="32833"/>
                    <a:pt x="5293" y="32872"/>
                    <a:pt x="5347" y="32872"/>
                  </a:cubicBezTo>
                  <a:cubicBezTo>
                    <a:pt x="5356" y="32872"/>
                    <a:pt x="5365" y="32871"/>
                    <a:pt x="5374" y="32869"/>
                  </a:cubicBezTo>
                  <a:lnTo>
                    <a:pt x="50225" y="22244"/>
                  </a:lnTo>
                  <a:cubicBezTo>
                    <a:pt x="50289" y="22228"/>
                    <a:pt x="50333" y="22159"/>
                    <a:pt x="50316" y="22095"/>
                  </a:cubicBezTo>
                  <a:lnTo>
                    <a:pt x="45108" y="100"/>
                  </a:lnTo>
                  <a:cubicBezTo>
                    <a:pt x="45094" y="40"/>
                    <a:pt x="45041" y="1"/>
                    <a:pt x="449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4320100" y="945500"/>
              <a:ext cx="3200200" cy="3120850"/>
            </a:xfrm>
            <a:custGeom>
              <a:avLst/>
              <a:gdLst/>
              <a:ahLst/>
              <a:cxnLst/>
              <a:rect l="l" t="t" r="r" b="b"/>
              <a:pathLst>
                <a:path w="128008" h="124834" extrusionOk="0">
                  <a:moveTo>
                    <a:pt x="36869" y="1"/>
                  </a:moveTo>
                  <a:cubicBezTo>
                    <a:pt x="28665" y="1"/>
                    <a:pt x="20445" y="3011"/>
                    <a:pt x="14007" y="9084"/>
                  </a:cubicBezTo>
                  <a:cubicBezTo>
                    <a:pt x="618" y="21711"/>
                    <a:pt x="1" y="42805"/>
                    <a:pt x="12627" y="56194"/>
                  </a:cubicBezTo>
                  <a:lnTo>
                    <a:pt x="67509" y="114377"/>
                  </a:lnTo>
                  <a:cubicBezTo>
                    <a:pt x="74066" y="121327"/>
                    <a:pt x="82902" y="124834"/>
                    <a:pt x="91757" y="124834"/>
                  </a:cubicBezTo>
                  <a:cubicBezTo>
                    <a:pt x="99960" y="124834"/>
                    <a:pt x="108180" y="121823"/>
                    <a:pt x="114619" y="115751"/>
                  </a:cubicBezTo>
                  <a:cubicBezTo>
                    <a:pt x="128008" y="103124"/>
                    <a:pt x="122699" y="85842"/>
                    <a:pt x="110072" y="72453"/>
                  </a:cubicBezTo>
                  <a:lnTo>
                    <a:pt x="61118" y="10458"/>
                  </a:lnTo>
                  <a:cubicBezTo>
                    <a:pt x="54560" y="3508"/>
                    <a:pt x="45724" y="1"/>
                    <a:pt x="3686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6123350" y="3906750"/>
              <a:ext cx="316800" cy="141325"/>
            </a:xfrm>
            <a:custGeom>
              <a:avLst/>
              <a:gdLst/>
              <a:ahLst/>
              <a:cxnLst/>
              <a:rect l="l" t="t" r="r" b="b"/>
              <a:pathLst>
                <a:path w="12672" h="5653" extrusionOk="0">
                  <a:moveTo>
                    <a:pt x="0" y="1"/>
                  </a:moveTo>
                  <a:lnTo>
                    <a:pt x="0" y="1"/>
                  </a:lnTo>
                  <a:cubicBezTo>
                    <a:pt x="3851" y="2813"/>
                    <a:pt x="8176" y="4700"/>
                    <a:pt x="12671" y="5652"/>
                  </a:cubicBezTo>
                  <a:cubicBezTo>
                    <a:pt x="8182" y="4700"/>
                    <a:pt x="3851" y="2813"/>
                    <a:pt x="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061025" y="2796900"/>
              <a:ext cx="2371950" cy="1269375"/>
            </a:xfrm>
            <a:custGeom>
              <a:avLst/>
              <a:gdLst/>
              <a:ahLst/>
              <a:cxnLst/>
              <a:rect l="l" t="t" r="r" b="b"/>
              <a:pathLst>
                <a:path w="94878" h="50775" extrusionOk="0">
                  <a:moveTo>
                    <a:pt x="9203" y="0"/>
                  </a:moveTo>
                  <a:cubicBezTo>
                    <a:pt x="7398" y="224"/>
                    <a:pt x="5598" y="336"/>
                    <a:pt x="3814" y="336"/>
                  </a:cubicBezTo>
                  <a:cubicBezTo>
                    <a:pt x="2536" y="336"/>
                    <a:pt x="1263" y="277"/>
                    <a:pt x="0" y="166"/>
                  </a:cubicBezTo>
                  <a:lnTo>
                    <a:pt x="0" y="166"/>
                  </a:lnTo>
                  <a:lnTo>
                    <a:pt x="37872" y="40321"/>
                  </a:lnTo>
                  <a:cubicBezTo>
                    <a:pt x="39310" y="41839"/>
                    <a:pt x="40849" y="43197"/>
                    <a:pt x="42478" y="44384"/>
                  </a:cubicBezTo>
                  <a:cubicBezTo>
                    <a:pt x="46333" y="47202"/>
                    <a:pt x="50669" y="49093"/>
                    <a:pt x="55164" y="50046"/>
                  </a:cubicBezTo>
                  <a:cubicBezTo>
                    <a:pt x="57453" y="50536"/>
                    <a:pt x="59786" y="50775"/>
                    <a:pt x="62119" y="50775"/>
                  </a:cubicBezTo>
                  <a:cubicBezTo>
                    <a:pt x="70326" y="50775"/>
                    <a:pt x="78543" y="47766"/>
                    <a:pt x="84982" y="41695"/>
                  </a:cubicBezTo>
                  <a:cubicBezTo>
                    <a:pt x="85759" y="40960"/>
                    <a:pt x="86474" y="40215"/>
                    <a:pt x="87128" y="39448"/>
                  </a:cubicBezTo>
                  <a:lnTo>
                    <a:pt x="87133" y="39448"/>
                  </a:lnTo>
                  <a:cubicBezTo>
                    <a:pt x="87133" y="39443"/>
                    <a:pt x="87139" y="39438"/>
                    <a:pt x="87139" y="39431"/>
                  </a:cubicBezTo>
                  <a:cubicBezTo>
                    <a:pt x="94878" y="30388"/>
                    <a:pt x="94067" y="19381"/>
                    <a:pt x="88433" y="9188"/>
                  </a:cubicBezTo>
                  <a:lnTo>
                    <a:pt x="88433" y="9188"/>
                  </a:lnTo>
                  <a:cubicBezTo>
                    <a:pt x="77446" y="11158"/>
                    <a:pt x="65677" y="15018"/>
                    <a:pt x="52800" y="16686"/>
                  </a:cubicBezTo>
                  <a:cubicBezTo>
                    <a:pt x="51254" y="16883"/>
                    <a:pt x="49710" y="16979"/>
                    <a:pt x="48176" y="16979"/>
                  </a:cubicBezTo>
                  <a:cubicBezTo>
                    <a:pt x="33574" y="16979"/>
                    <a:pt x="19504" y="8410"/>
                    <a:pt x="920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3956750" y="622775"/>
              <a:ext cx="2401100" cy="2182525"/>
            </a:xfrm>
            <a:custGeom>
              <a:avLst/>
              <a:gdLst/>
              <a:ahLst/>
              <a:cxnLst/>
              <a:rect l="l" t="t" r="r" b="b"/>
              <a:pathLst>
                <a:path w="96044" h="87301" extrusionOk="0">
                  <a:moveTo>
                    <a:pt x="48058" y="1"/>
                  </a:moveTo>
                  <a:cubicBezTo>
                    <a:pt x="44728" y="1"/>
                    <a:pt x="41344" y="384"/>
                    <a:pt x="37962" y="1186"/>
                  </a:cubicBezTo>
                  <a:cubicBezTo>
                    <a:pt x="14508" y="6740"/>
                    <a:pt x="1" y="30258"/>
                    <a:pt x="5555" y="53713"/>
                  </a:cubicBezTo>
                  <a:cubicBezTo>
                    <a:pt x="10309" y="73779"/>
                    <a:pt x="28216" y="87300"/>
                    <a:pt x="47981" y="87300"/>
                  </a:cubicBezTo>
                  <a:cubicBezTo>
                    <a:pt x="51314" y="87300"/>
                    <a:pt x="54699" y="86916"/>
                    <a:pt x="58083" y="86114"/>
                  </a:cubicBezTo>
                  <a:cubicBezTo>
                    <a:pt x="81537" y="80559"/>
                    <a:pt x="96044" y="57046"/>
                    <a:pt x="90489" y="33592"/>
                  </a:cubicBezTo>
                  <a:cubicBezTo>
                    <a:pt x="85735" y="13520"/>
                    <a:pt x="67825" y="1"/>
                    <a:pt x="480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3958225" y="622775"/>
              <a:ext cx="2331725" cy="1985400"/>
            </a:xfrm>
            <a:custGeom>
              <a:avLst/>
              <a:gdLst/>
              <a:ahLst/>
              <a:cxnLst/>
              <a:rect l="l" t="t" r="r" b="b"/>
              <a:pathLst>
                <a:path w="93269" h="79416" extrusionOk="0">
                  <a:moveTo>
                    <a:pt x="47997" y="0"/>
                  </a:moveTo>
                  <a:cubicBezTo>
                    <a:pt x="44667" y="0"/>
                    <a:pt x="41284" y="384"/>
                    <a:pt x="37903" y="1186"/>
                  </a:cubicBezTo>
                  <a:cubicBezTo>
                    <a:pt x="14497" y="6729"/>
                    <a:pt x="0" y="30168"/>
                    <a:pt x="5470" y="53573"/>
                  </a:cubicBezTo>
                  <a:cubicBezTo>
                    <a:pt x="12477" y="69296"/>
                    <a:pt x="28179" y="79415"/>
                    <a:pt x="45277" y="79415"/>
                  </a:cubicBezTo>
                  <a:cubicBezTo>
                    <a:pt x="48605" y="79415"/>
                    <a:pt x="51986" y="79032"/>
                    <a:pt x="55366" y="78231"/>
                  </a:cubicBezTo>
                  <a:cubicBezTo>
                    <a:pt x="78772" y="72688"/>
                    <a:pt x="93269" y="49249"/>
                    <a:pt x="87800" y="25844"/>
                  </a:cubicBezTo>
                  <a:cubicBezTo>
                    <a:pt x="80792" y="10122"/>
                    <a:pt x="65092" y="0"/>
                    <a:pt x="47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778650" y="949000"/>
              <a:ext cx="486775" cy="442500"/>
            </a:xfrm>
            <a:custGeom>
              <a:avLst/>
              <a:gdLst/>
              <a:ahLst/>
              <a:cxnLst/>
              <a:rect l="l" t="t" r="r" b="b"/>
              <a:pathLst>
                <a:path w="19471" h="17700" extrusionOk="0">
                  <a:moveTo>
                    <a:pt x="9749" y="0"/>
                  </a:moveTo>
                  <a:cubicBezTo>
                    <a:pt x="9072" y="0"/>
                    <a:pt x="8384" y="79"/>
                    <a:pt x="7696" y="242"/>
                  </a:cubicBezTo>
                  <a:cubicBezTo>
                    <a:pt x="2940" y="1365"/>
                    <a:pt x="0" y="6132"/>
                    <a:pt x="1124" y="10888"/>
                  </a:cubicBezTo>
                  <a:cubicBezTo>
                    <a:pt x="2090" y="14959"/>
                    <a:pt x="5722" y="17699"/>
                    <a:pt x="9731" y="17699"/>
                  </a:cubicBezTo>
                  <a:cubicBezTo>
                    <a:pt x="10405" y="17699"/>
                    <a:pt x="11090" y="17622"/>
                    <a:pt x="11774" y="17460"/>
                  </a:cubicBezTo>
                  <a:cubicBezTo>
                    <a:pt x="16530" y="16330"/>
                    <a:pt x="19470" y="11564"/>
                    <a:pt x="18342" y="6808"/>
                  </a:cubicBezTo>
                  <a:cubicBezTo>
                    <a:pt x="17381" y="2740"/>
                    <a:pt x="13754" y="0"/>
                    <a:pt x="974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4985275" y="1821400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40" y="0"/>
                  </a:moveTo>
                  <a:cubicBezTo>
                    <a:pt x="9065" y="0"/>
                    <a:pt x="8380" y="78"/>
                    <a:pt x="7695" y="240"/>
                  </a:cubicBezTo>
                  <a:cubicBezTo>
                    <a:pt x="2941" y="1368"/>
                    <a:pt x="1" y="6134"/>
                    <a:pt x="1130" y="10890"/>
                  </a:cubicBezTo>
                  <a:cubicBezTo>
                    <a:pt x="2091" y="14959"/>
                    <a:pt x="5718" y="17699"/>
                    <a:pt x="9724" y="17699"/>
                  </a:cubicBezTo>
                  <a:cubicBezTo>
                    <a:pt x="10401" y="17699"/>
                    <a:pt x="11088" y="17621"/>
                    <a:pt x="11775" y="17458"/>
                  </a:cubicBezTo>
                  <a:cubicBezTo>
                    <a:pt x="16531" y="16333"/>
                    <a:pt x="19471" y="11567"/>
                    <a:pt x="18348" y="6811"/>
                  </a:cubicBezTo>
                  <a:cubicBezTo>
                    <a:pt x="17380" y="2740"/>
                    <a:pt x="13749" y="0"/>
                    <a:pt x="9740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4445775" y="1488525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39" y="1"/>
                  </a:moveTo>
                  <a:cubicBezTo>
                    <a:pt x="9065" y="1"/>
                    <a:pt x="8380" y="78"/>
                    <a:pt x="7696" y="240"/>
                  </a:cubicBezTo>
                  <a:cubicBezTo>
                    <a:pt x="2940" y="1369"/>
                    <a:pt x="1" y="6136"/>
                    <a:pt x="1124" y="10891"/>
                  </a:cubicBezTo>
                  <a:cubicBezTo>
                    <a:pt x="2086" y="14956"/>
                    <a:pt x="5719" y="17699"/>
                    <a:pt x="9724" y="17699"/>
                  </a:cubicBezTo>
                  <a:cubicBezTo>
                    <a:pt x="10399" y="17699"/>
                    <a:pt x="11085" y="17621"/>
                    <a:pt x="11771" y="17458"/>
                  </a:cubicBezTo>
                  <a:cubicBezTo>
                    <a:pt x="16526" y="16335"/>
                    <a:pt x="19472" y="11562"/>
                    <a:pt x="18342" y="6812"/>
                  </a:cubicBezTo>
                  <a:cubicBezTo>
                    <a:pt x="17380" y="2741"/>
                    <a:pt x="13746" y="1"/>
                    <a:pt x="973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5318125" y="1281850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48" y="0"/>
                  </a:moveTo>
                  <a:cubicBezTo>
                    <a:pt x="9073" y="0"/>
                    <a:pt x="8387" y="78"/>
                    <a:pt x="7701" y="241"/>
                  </a:cubicBezTo>
                  <a:cubicBezTo>
                    <a:pt x="2945" y="1366"/>
                    <a:pt x="0" y="6132"/>
                    <a:pt x="1130" y="10888"/>
                  </a:cubicBezTo>
                  <a:cubicBezTo>
                    <a:pt x="2092" y="14958"/>
                    <a:pt x="5727" y="17699"/>
                    <a:pt x="9733" y="17699"/>
                  </a:cubicBezTo>
                  <a:cubicBezTo>
                    <a:pt x="10407" y="17699"/>
                    <a:pt x="11092" y="17621"/>
                    <a:pt x="11776" y="17459"/>
                  </a:cubicBezTo>
                  <a:cubicBezTo>
                    <a:pt x="16532" y="16331"/>
                    <a:pt x="19472" y="11564"/>
                    <a:pt x="18347" y="6808"/>
                  </a:cubicBezTo>
                  <a:cubicBezTo>
                    <a:pt x="17386" y="2743"/>
                    <a:pt x="13753" y="0"/>
                    <a:pt x="974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22175" y="948900"/>
              <a:ext cx="100000" cy="23875"/>
            </a:xfrm>
            <a:custGeom>
              <a:avLst/>
              <a:gdLst/>
              <a:ahLst/>
              <a:cxnLst/>
              <a:rect l="l" t="t" r="r" b="b"/>
              <a:pathLst>
                <a:path w="4000" h="955" extrusionOk="0">
                  <a:moveTo>
                    <a:pt x="4000" y="1"/>
                  </a:moveTo>
                  <a:cubicBezTo>
                    <a:pt x="3324" y="1"/>
                    <a:pt x="2641" y="81"/>
                    <a:pt x="1955" y="241"/>
                  </a:cubicBezTo>
                  <a:cubicBezTo>
                    <a:pt x="1273" y="404"/>
                    <a:pt x="630" y="640"/>
                    <a:pt x="27" y="941"/>
                  </a:cubicBezTo>
                  <a:lnTo>
                    <a:pt x="27" y="941"/>
                  </a:lnTo>
                  <a:cubicBezTo>
                    <a:pt x="630" y="640"/>
                    <a:pt x="1273" y="404"/>
                    <a:pt x="1955" y="246"/>
                  </a:cubicBezTo>
                  <a:cubicBezTo>
                    <a:pt x="2641" y="81"/>
                    <a:pt x="3329" y="1"/>
                    <a:pt x="4000" y="1"/>
                  </a:cubicBezTo>
                  <a:close/>
                  <a:moveTo>
                    <a:pt x="11" y="949"/>
                  </a:moveTo>
                  <a:cubicBezTo>
                    <a:pt x="6" y="949"/>
                    <a:pt x="6" y="954"/>
                    <a:pt x="1" y="954"/>
                  </a:cubicBezTo>
                  <a:cubicBezTo>
                    <a:pt x="6" y="954"/>
                    <a:pt x="6" y="954"/>
                    <a:pt x="11" y="94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814975" y="948900"/>
              <a:ext cx="429150" cy="278575"/>
            </a:xfrm>
            <a:custGeom>
              <a:avLst/>
              <a:gdLst/>
              <a:ahLst/>
              <a:cxnLst/>
              <a:rect l="l" t="t" r="r" b="b"/>
              <a:pathLst>
                <a:path w="17166" h="11143" extrusionOk="0">
                  <a:moveTo>
                    <a:pt x="8288" y="1"/>
                  </a:moveTo>
                  <a:cubicBezTo>
                    <a:pt x="7617" y="1"/>
                    <a:pt x="6929" y="81"/>
                    <a:pt x="6243" y="246"/>
                  </a:cubicBezTo>
                  <a:cubicBezTo>
                    <a:pt x="5555" y="406"/>
                    <a:pt x="4906" y="645"/>
                    <a:pt x="4299" y="949"/>
                  </a:cubicBezTo>
                  <a:cubicBezTo>
                    <a:pt x="4294" y="949"/>
                    <a:pt x="4294" y="954"/>
                    <a:pt x="4289" y="954"/>
                  </a:cubicBezTo>
                  <a:cubicBezTo>
                    <a:pt x="4282" y="959"/>
                    <a:pt x="4277" y="959"/>
                    <a:pt x="4272" y="964"/>
                  </a:cubicBezTo>
                  <a:cubicBezTo>
                    <a:pt x="2275" y="1977"/>
                    <a:pt x="767" y="3702"/>
                    <a:pt x="0" y="5742"/>
                  </a:cubicBezTo>
                  <a:cubicBezTo>
                    <a:pt x="2775" y="9107"/>
                    <a:pt x="6956" y="11142"/>
                    <a:pt x="11414" y="11142"/>
                  </a:cubicBezTo>
                  <a:cubicBezTo>
                    <a:pt x="12543" y="11142"/>
                    <a:pt x="13688" y="11014"/>
                    <a:pt x="14833" y="10742"/>
                  </a:cubicBezTo>
                  <a:cubicBezTo>
                    <a:pt x="15594" y="10562"/>
                    <a:pt x="16324" y="10306"/>
                    <a:pt x="17027" y="10019"/>
                  </a:cubicBezTo>
                  <a:cubicBezTo>
                    <a:pt x="17166" y="8974"/>
                    <a:pt x="17149" y="7898"/>
                    <a:pt x="16889" y="6812"/>
                  </a:cubicBezTo>
                  <a:cubicBezTo>
                    <a:pt x="16825" y="6536"/>
                    <a:pt x="16751" y="6269"/>
                    <a:pt x="16660" y="6008"/>
                  </a:cubicBezTo>
                  <a:cubicBezTo>
                    <a:pt x="15749" y="3324"/>
                    <a:pt x="13645" y="1321"/>
                    <a:pt x="11088" y="464"/>
                  </a:cubicBezTo>
                  <a:cubicBezTo>
                    <a:pt x="10200" y="160"/>
                    <a:pt x="9257" y="1"/>
                    <a:pt x="8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98275" y="1281900"/>
              <a:ext cx="278700" cy="170725"/>
            </a:xfrm>
            <a:custGeom>
              <a:avLst/>
              <a:gdLst/>
              <a:ahLst/>
              <a:cxnLst/>
              <a:rect l="l" t="t" r="r" b="b"/>
              <a:pathLst>
                <a:path w="11148" h="6829" extrusionOk="0">
                  <a:moveTo>
                    <a:pt x="11147" y="6828"/>
                  </a:moveTo>
                  <a:lnTo>
                    <a:pt x="11147" y="6828"/>
                  </a:lnTo>
                  <a:lnTo>
                    <a:pt x="11147" y="6828"/>
                  </a:lnTo>
                  <a:close/>
                  <a:moveTo>
                    <a:pt x="2540" y="0"/>
                  </a:moveTo>
                  <a:cubicBezTo>
                    <a:pt x="1864" y="0"/>
                    <a:pt x="1178" y="74"/>
                    <a:pt x="495" y="239"/>
                  </a:cubicBezTo>
                  <a:cubicBezTo>
                    <a:pt x="325" y="278"/>
                    <a:pt x="160" y="325"/>
                    <a:pt x="0" y="373"/>
                  </a:cubicBezTo>
                  <a:cubicBezTo>
                    <a:pt x="160" y="325"/>
                    <a:pt x="325" y="278"/>
                    <a:pt x="495" y="239"/>
                  </a:cubicBezTo>
                  <a:cubicBezTo>
                    <a:pt x="1178" y="74"/>
                    <a:pt x="1864" y="0"/>
                    <a:pt x="2540" y="0"/>
                  </a:cubicBezTo>
                  <a:cubicBezTo>
                    <a:pt x="3275" y="0"/>
                    <a:pt x="3995" y="91"/>
                    <a:pt x="4693" y="266"/>
                  </a:cubicBezTo>
                  <a:cubicBezTo>
                    <a:pt x="3995" y="91"/>
                    <a:pt x="3275" y="0"/>
                    <a:pt x="254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5358600" y="1281900"/>
              <a:ext cx="426625" cy="291975"/>
            </a:xfrm>
            <a:custGeom>
              <a:avLst/>
              <a:gdLst/>
              <a:ahLst/>
              <a:cxnLst/>
              <a:rect l="l" t="t" r="r" b="b"/>
              <a:pathLst>
                <a:path w="17065" h="11679" extrusionOk="0">
                  <a:moveTo>
                    <a:pt x="8127" y="0"/>
                  </a:moveTo>
                  <a:cubicBezTo>
                    <a:pt x="7451" y="0"/>
                    <a:pt x="6765" y="74"/>
                    <a:pt x="6082" y="239"/>
                  </a:cubicBezTo>
                  <a:cubicBezTo>
                    <a:pt x="5912" y="278"/>
                    <a:pt x="5747" y="325"/>
                    <a:pt x="5587" y="373"/>
                  </a:cubicBezTo>
                  <a:cubicBezTo>
                    <a:pt x="2983" y="1151"/>
                    <a:pt x="1001" y="3046"/>
                    <a:pt x="1" y="5400"/>
                  </a:cubicBezTo>
                  <a:cubicBezTo>
                    <a:pt x="2749" y="9289"/>
                    <a:pt x="7254" y="11679"/>
                    <a:pt x="12095" y="11679"/>
                  </a:cubicBezTo>
                  <a:cubicBezTo>
                    <a:pt x="13224" y="11679"/>
                    <a:pt x="14370" y="11551"/>
                    <a:pt x="15514" y="11280"/>
                  </a:cubicBezTo>
                  <a:cubicBezTo>
                    <a:pt x="15914" y="11184"/>
                    <a:pt x="16297" y="11066"/>
                    <a:pt x="16675" y="10939"/>
                  </a:cubicBezTo>
                  <a:cubicBezTo>
                    <a:pt x="17000" y="9629"/>
                    <a:pt x="17064" y="8234"/>
                    <a:pt x="16734" y="6828"/>
                  </a:cubicBezTo>
                  <a:cubicBezTo>
                    <a:pt x="16728" y="6817"/>
                    <a:pt x="16728" y="6811"/>
                    <a:pt x="16728" y="6806"/>
                  </a:cubicBezTo>
                  <a:cubicBezTo>
                    <a:pt x="15941" y="3483"/>
                    <a:pt x="13373" y="1050"/>
                    <a:pt x="10280" y="266"/>
                  </a:cubicBezTo>
                  <a:cubicBezTo>
                    <a:pt x="9582" y="91"/>
                    <a:pt x="8862" y="0"/>
                    <a:pt x="8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89300" y="1488550"/>
              <a:ext cx="78850" cy="14650"/>
            </a:xfrm>
            <a:custGeom>
              <a:avLst/>
              <a:gdLst/>
              <a:ahLst/>
              <a:cxnLst/>
              <a:rect l="l" t="t" r="r" b="b"/>
              <a:pathLst>
                <a:path w="3154" h="586" extrusionOk="0">
                  <a:moveTo>
                    <a:pt x="0" y="0"/>
                  </a:moveTo>
                  <a:cubicBezTo>
                    <a:pt x="1097" y="0"/>
                    <a:pt x="2163" y="207"/>
                    <a:pt x="3154" y="585"/>
                  </a:cubicBezTo>
                  <a:cubicBezTo>
                    <a:pt x="2163" y="202"/>
                    <a:pt x="1097" y="0"/>
                    <a:pt x="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516625" y="1488550"/>
              <a:ext cx="396000" cy="278950"/>
            </a:xfrm>
            <a:custGeom>
              <a:avLst/>
              <a:gdLst/>
              <a:ahLst/>
              <a:cxnLst/>
              <a:rect l="l" t="t" r="r" b="b"/>
              <a:pathLst>
                <a:path w="15840" h="11158" extrusionOk="0">
                  <a:moveTo>
                    <a:pt x="6907" y="0"/>
                  </a:moveTo>
                  <a:cubicBezTo>
                    <a:pt x="6231" y="0"/>
                    <a:pt x="5544" y="79"/>
                    <a:pt x="4862" y="239"/>
                  </a:cubicBezTo>
                  <a:cubicBezTo>
                    <a:pt x="4766" y="261"/>
                    <a:pt x="4676" y="288"/>
                    <a:pt x="4585" y="308"/>
                  </a:cubicBezTo>
                  <a:cubicBezTo>
                    <a:pt x="2700" y="824"/>
                    <a:pt x="1140" y="1938"/>
                    <a:pt x="0" y="3371"/>
                  </a:cubicBezTo>
                  <a:cubicBezTo>
                    <a:pt x="2567" y="8142"/>
                    <a:pt x="7583" y="11157"/>
                    <a:pt x="13016" y="11157"/>
                  </a:cubicBezTo>
                  <a:cubicBezTo>
                    <a:pt x="13826" y="11157"/>
                    <a:pt x="14635" y="11088"/>
                    <a:pt x="15456" y="10954"/>
                  </a:cubicBezTo>
                  <a:cubicBezTo>
                    <a:pt x="15764" y="9697"/>
                    <a:pt x="15839" y="8366"/>
                    <a:pt x="15557" y="7023"/>
                  </a:cubicBezTo>
                  <a:cubicBezTo>
                    <a:pt x="15540" y="6949"/>
                    <a:pt x="15525" y="6880"/>
                    <a:pt x="15508" y="6811"/>
                  </a:cubicBezTo>
                  <a:cubicBezTo>
                    <a:pt x="15141" y="5256"/>
                    <a:pt x="14385" y="3898"/>
                    <a:pt x="13372" y="2812"/>
                  </a:cubicBezTo>
                  <a:cubicBezTo>
                    <a:pt x="12452" y="1827"/>
                    <a:pt x="11317" y="1065"/>
                    <a:pt x="10061" y="585"/>
                  </a:cubicBezTo>
                  <a:cubicBezTo>
                    <a:pt x="9070" y="207"/>
                    <a:pt x="8004" y="0"/>
                    <a:pt x="6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5177275" y="1821500"/>
              <a:ext cx="266700" cy="170600"/>
            </a:xfrm>
            <a:custGeom>
              <a:avLst/>
              <a:gdLst/>
              <a:ahLst/>
              <a:cxnLst/>
              <a:rect l="l" t="t" r="r" b="b"/>
              <a:pathLst>
                <a:path w="10668" h="6824" extrusionOk="0">
                  <a:moveTo>
                    <a:pt x="10668" y="6823"/>
                  </a:moveTo>
                  <a:lnTo>
                    <a:pt x="10668" y="6823"/>
                  </a:lnTo>
                  <a:lnTo>
                    <a:pt x="10668" y="6823"/>
                  </a:lnTo>
                  <a:close/>
                  <a:moveTo>
                    <a:pt x="5" y="241"/>
                  </a:moveTo>
                  <a:lnTo>
                    <a:pt x="0" y="241"/>
                  </a:lnTo>
                  <a:lnTo>
                    <a:pt x="5" y="241"/>
                  </a:lnTo>
                  <a:close/>
                  <a:moveTo>
                    <a:pt x="1763" y="0"/>
                  </a:moveTo>
                  <a:cubicBezTo>
                    <a:pt x="1198" y="22"/>
                    <a:pt x="629" y="96"/>
                    <a:pt x="59" y="230"/>
                  </a:cubicBezTo>
                  <a:cubicBezTo>
                    <a:pt x="629" y="96"/>
                    <a:pt x="1198" y="22"/>
                    <a:pt x="17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036675" y="1821375"/>
              <a:ext cx="415175" cy="282300"/>
            </a:xfrm>
            <a:custGeom>
              <a:avLst/>
              <a:gdLst/>
              <a:ahLst/>
              <a:cxnLst/>
              <a:rect l="l" t="t" r="r" b="b"/>
              <a:pathLst>
                <a:path w="16607" h="11292" extrusionOk="0">
                  <a:moveTo>
                    <a:pt x="7691" y="0"/>
                  </a:moveTo>
                  <a:cubicBezTo>
                    <a:pt x="7589" y="0"/>
                    <a:pt x="7488" y="5"/>
                    <a:pt x="7387" y="5"/>
                  </a:cubicBezTo>
                  <a:cubicBezTo>
                    <a:pt x="6822" y="27"/>
                    <a:pt x="6253" y="101"/>
                    <a:pt x="5683" y="235"/>
                  </a:cubicBezTo>
                  <a:cubicBezTo>
                    <a:pt x="5666" y="235"/>
                    <a:pt x="5656" y="241"/>
                    <a:pt x="5639" y="241"/>
                  </a:cubicBezTo>
                  <a:cubicBezTo>
                    <a:pt x="5634" y="246"/>
                    <a:pt x="5629" y="246"/>
                    <a:pt x="5629" y="246"/>
                  </a:cubicBezTo>
                  <a:lnTo>
                    <a:pt x="5624" y="246"/>
                  </a:lnTo>
                  <a:cubicBezTo>
                    <a:pt x="3137" y="843"/>
                    <a:pt x="1166" y="2445"/>
                    <a:pt x="0" y="4511"/>
                  </a:cubicBezTo>
                  <a:cubicBezTo>
                    <a:pt x="2706" y="8692"/>
                    <a:pt x="7382" y="11292"/>
                    <a:pt x="12420" y="11292"/>
                  </a:cubicBezTo>
                  <a:cubicBezTo>
                    <a:pt x="13549" y="11292"/>
                    <a:pt x="14694" y="11157"/>
                    <a:pt x="15839" y="10886"/>
                  </a:cubicBezTo>
                  <a:cubicBezTo>
                    <a:pt x="15993" y="10849"/>
                    <a:pt x="16137" y="10796"/>
                    <a:pt x="16292" y="10759"/>
                  </a:cubicBezTo>
                  <a:cubicBezTo>
                    <a:pt x="16568" y="9496"/>
                    <a:pt x="16606" y="8170"/>
                    <a:pt x="16292" y="6828"/>
                  </a:cubicBezTo>
                  <a:lnTo>
                    <a:pt x="16292" y="6812"/>
                  </a:lnTo>
                  <a:cubicBezTo>
                    <a:pt x="15328" y="2743"/>
                    <a:pt x="11695" y="0"/>
                    <a:pt x="7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224100" y="2688400"/>
              <a:ext cx="382800" cy="91600"/>
            </a:xfrm>
            <a:custGeom>
              <a:avLst/>
              <a:gdLst/>
              <a:ahLst/>
              <a:cxnLst/>
              <a:rect l="l" t="t" r="r" b="b"/>
              <a:pathLst>
                <a:path w="15312" h="3664" extrusionOk="0">
                  <a:moveTo>
                    <a:pt x="15307" y="1"/>
                  </a:moveTo>
                  <a:lnTo>
                    <a:pt x="1" y="3627"/>
                  </a:lnTo>
                  <a:cubicBezTo>
                    <a:pt x="528" y="3654"/>
                    <a:pt x="1055" y="3664"/>
                    <a:pt x="1587" y="3664"/>
                  </a:cubicBezTo>
                  <a:cubicBezTo>
                    <a:pt x="4170" y="3664"/>
                    <a:pt x="6796" y="3366"/>
                    <a:pt x="9422" y="2742"/>
                  </a:cubicBezTo>
                  <a:cubicBezTo>
                    <a:pt x="11478" y="2258"/>
                    <a:pt x="13432" y="1572"/>
                    <a:pt x="15302" y="746"/>
                  </a:cubicBezTo>
                  <a:cubicBezTo>
                    <a:pt x="15312" y="501"/>
                    <a:pt x="15312" y="250"/>
                    <a:pt x="15307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3902175" y="2343550"/>
              <a:ext cx="704600" cy="435525"/>
            </a:xfrm>
            <a:custGeom>
              <a:avLst/>
              <a:gdLst/>
              <a:ahLst/>
              <a:cxnLst/>
              <a:rect l="l" t="t" r="r" b="b"/>
              <a:pathLst>
                <a:path w="28184" h="17421" extrusionOk="0">
                  <a:moveTo>
                    <a:pt x="14161" y="1"/>
                  </a:moveTo>
                  <a:cubicBezTo>
                    <a:pt x="13090" y="1"/>
                    <a:pt x="11999" y="124"/>
                    <a:pt x="10912" y="384"/>
                  </a:cubicBezTo>
                  <a:cubicBezTo>
                    <a:pt x="4373" y="1933"/>
                    <a:pt x="0" y="7819"/>
                    <a:pt x="107" y="14268"/>
                  </a:cubicBezTo>
                  <a:cubicBezTo>
                    <a:pt x="4069" y="16111"/>
                    <a:pt x="8399" y="17207"/>
                    <a:pt x="12878" y="17421"/>
                  </a:cubicBezTo>
                  <a:lnTo>
                    <a:pt x="28184" y="13795"/>
                  </a:lnTo>
                  <a:cubicBezTo>
                    <a:pt x="28179" y="13347"/>
                    <a:pt x="28152" y="12900"/>
                    <a:pt x="28103" y="12446"/>
                  </a:cubicBezTo>
                  <a:cubicBezTo>
                    <a:pt x="22804" y="9337"/>
                    <a:pt x="18161" y="5108"/>
                    <a:pt x="14550" y="6"/>
                  </a:cubicBezTo>
                  <a:cubicBezTo>
                    <a:pt x="14422" y="1"/>
                    <a:pt x="14294" y="1"/>
                    <a:pt x="1416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4265900" y="2343700"/>
              <a:ext cx="338875" cy="311025"/>
            </a:xfrm>
            <a:custGeom>
              <a:avLst/>
              <a:gdLst/>
              <a:ahLst/>
              <a:cxnLst/>
              <a:rect l="l" t="t" r="r" b="b"/>
              <a:pathLst>
                <a:path w="13555" h="12441" extrusionOk="0">
                  <a:moveTo>
                    <a:pt x="1" y="0"/>
                  </a:moveTo>
                  <a:lnTo>
                    <a:pt x="1" y="0"/>
                  </a:lnTo>
                  <a:cubicBezTo>
                    <a:pt x="3612" y="5102"/>
                    <a:pt x="8255" y="9331"/>
                    <a:pt x="13554" y="12440"/>
                  </a:cubicBezTo>
                  <a:cubicBezTo>
                    <a:pt x="13490" y="11897"/>
                    <a:pt x="13400" y="11354"/>
                    <a:pt x="13272" y="10811"/>
                  </a:cubicBezTo>
                  <a:cubicBezTo>
                    <a:pt x="11770" y="4479"/>
                    <a:pt x="6210" y="176"/>
                    <a:pt x="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64875" y="1833225"/>
              <a:ext cx="2258900" cy="3582175"/>
            </a:xfrm>
            <a:custGeom>
              <a:avLst/>
              <a:gdLst/>
              <a:ahLst/>
              <a:cxnLst/>
              <a:rect l="l" t="t" r="r" b="b"/>
              <a:pathLst>
                <a:path w="90356" h="143287" extrusionOk="0">
                  <a:moveTo>
                    <a:pt x="53133" y="1"/>
                  </a:moveTo>
                  <a:cubicBezTo>
                    <a:pt x="38793" y="1"/>
                    <a:pt x="25551" y="9331"/>
                    <a:pt x="21224" y="23774"/>
                  </a:cubicBezTo>
                  <a:lnTo>
                    <a:pt x="5284" y="101140"/>
                  </a:lnTo>
                  <a:cubicBezTo>
                    <a:pt x="0" y="118768"/>
                    <a:pt x="3011" y="136598"/>
                    <a:pt x="20638" y="141876"/>
                  </a:cubicBezTo>
                  <a:cubicBezTo>
                    <a:pt x="23828" y="142831"/>
                    <a:pt x="27048" y="143287"/>
                    <a:pt x="30216" y="143287"/>
                  </a:cubicBezTo>
                  <a:cubicBezTo>
                    <a:pt x="44557" y="143287"/>
                    <a:pt x="57801" y="133957"/>
                    <a:pt x="62125" y="119513"/>
                  </a:cubicBezTo>
                  <a:lnTo>
                    <a:pt x="85073" y="42893"/>
                  </a:lnTo>
                  <a:cubicBezTo>
                    <a:pt x="90356" y="25266"/>
                    <a:pt x="80344" y="6689"/>
                    <a:pt x="62711" y="1412"/>
                  </a:cubicBezTo>
                  <a:cubicBezTo>
                    <a:pt x="59521" y="456"/>
                    <a:pt x="56300" y="1"/>
                    <a:pt x="5313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77225" y="5379050"/>
              <a:ext cx="950" cy="275"/>
            </a:xfrm>
            <a:custGeom>
              <a:avLst/>
              <a:gdLst/>
              <a:ahLst/>
              <a:cxnLst/>
              <a:rect l="l" t="t" r="r" b="b"/>
              <a:pathLst>
                <a:path w="38" h="11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1"/>
                    <a:pt x="6" y="1"/>
                    <a:pt x="11" y="6"/>
                  </a:cubicBezTo>
                  <a:cubicBezTo>
                    <a:pt x="11" y="1"/>
                    <a:pt x="6" y="1"/>
                    <a:pt x="0" y="1"/>
                  </a:cubicBezTo>
                  <a:close/>
                  <a:moveTo>
                    <a:pt x="27" y="6"/>
                  </a:moveTo>
                  <a:cubicBezTo>
                    <a:pt x="27" y="11"/>
                    <a:pt x="32" y="11"/>
                    <a:pt x="38" y="11"/>
                  </a:cubicBezTo>
                  <a:cubicBezTo>
                    <a:pt x="32" y="11"/>
                    <a:pt x="27" y="6"/>
                    <a:pt x="27" y="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226675" y="3499225"/>
              <a:ext cx="1887275" cy="1916175"/>
            </a:xfrm>
            <a:custGeom>
              <a:avLst/>
              <a:gdLst/>
              <a:ahLst/>
              <a:cxnLst/>
              <a:rect l="l" t="t" r="r" b="b"/>
              <a:pathLst>
                <a:path w="75491" h="76647" extrusionOk="0">
                  <a:moveTo>
                    <a:pt x="75491" y="1"/>
                  </a:moveTo>
                  <a:lnTo>
                    <a:pt x="75491" y="1"/>
                  </a:lnTo>
                  <a:cubicBezTo>
                    <a:pt x="72908" y="1592"/>
                    <a:pt x="70134" y="2934"/>
                    <a:pt x="67188" y="3979"/>
                  </a:cubicBezTo>
                  <a:cubicBezTo>
                    <a:pt x="61187" y="17394"/>
                    <a:pt x="51154" y="33046"/>
                    <a:pt x="35708" y="38447"/>
                  </a:cubicBezTo>
                  <a:cubicBezTo>
                    <a:pt x="23455" y="42734"/>
                    <a:pt x="11205" y="44560"/>
                    <a:pt x="500" y="47729"/>
                  </a:cubicBezTo>
                  <a:cubicBezTo>
                    <a:pt x="0" y="60271"/>
                    <a:pt x="4937" y="71146"/>
                    <a:pt x="17900" y="75157"/>
                  </a:cubicBezTo>
                  <a:cubicBezTo>
                    <a:pt x="17905" y="75157"/>
                    <a:pt x="17910" y="75162"/>
                    <a:pt x="17915" y="75162"/>
                  </a:cubicBezTo>
                  <a:lnTo>
                    <a:pt x="17921" y="75162"/>
                  </a:lnTo>
                  <a:cubicBezTo>
                    <a:pt x="17937" y="75167"/>
                    <a:pt x="17953" y="75172"/>
                    <a:pt x="17974" y="75177"/>
                  </a:cubicBezTo>
                  <a:lnTo>
                    <a:pt x="17979" y="75177"/>
                  </a:lnTo>
                  <a:cubicBezTo>
                    <a:pt x="17985" y="75182"/>
                    <a:pt x="17990" y="75182"/>
                    <a:pt x="17996" y="75182"/>
                  </a:cubicBezTo>
                  <a:lnTo>
                    <a:pt x="18001" y="75189"/>
                  </a:lnTo>
                  <a:cubicBezTo>
                    <a:pt x="18011" y="75189"/>
                    <a:pt x="18017" y="75194"/>
                    <a:pt x="18022" y="75194"/>
                  </a:cubicBezTo>
                  <a:cubicBezTo>
                    <a:pt x="18028" y="75194"/>
                    <a:pt x="18028" y="75194"/>
                    <a:pt x="18033" y="75199"/>
                  </a:cubicBezTo>
                  <a:lnTo>
                    <a:pt x="18049" y="75199"/>
                  </a:lnTo>
                  <a:cubicBezTo>
                    <a:pt x="18049" y="75204"/>
                    <a:pt x="18054" y="75204"/>
                    <a:pt x="18060" y="75204"/>
                  </a:cubicBezTo>
                  <a:cubicBezTo>
                    <a:pt x="18060" y="75204"/>
                    <a:pt x="18065" y="75204"/>
                    <a:pt x="18070" y="75209"/>
                  </a:cubicBezTo>
                  <a:lnTo>
                    <a:pt x="18086" y="75209"/>
                  </a:lnTo>
                  <a:cubicBezTo>
                    <a:pt x="18086" y="75214"/>
                    <a:pt x="18091" y="75214"/>
                    <a:pt x="18091" y="75214"/>
                  </a:cubicBezTo>
                  <a:cubicBezTo>
                    <a:pt x="18102" y="75214"/>
                    <a:pt x="18107" y="75220"/>
                    <a:pt x="18113" y="75220"/>
                  </a:cubicBezTo>
                  <a:cubicBezTo>
                    <a:pt x="18118" y="75220"/>
                    <a:pt x="18118" y="75220"/>
                    <a:pt x="18123" y="75226"/>
                  </a:cubicBezTo>
                  <a:lnTo>
                    <a:pt x="18139" y="75226"/>
                  </a:lnTo>
                  <a:cubicBezTo>
                    <a:pt x="18139" y="75231"/>
                    <a:pt x="18139" y="75231"/>
                    <a:pt x="18145" y="75231"/>
                  </a:cubicBezTo>
                  <a:cubicBezTo>
                    <a:pt x="18150" y="75231"/>
                    <a:pt x="18160" y="75236"/>
                    <a:pt x="18166" y="75236"/>
                  </a:cubicBezTo>
                  <a:cubicBezTo>
                    <a:pt x="21356" y="76189"/>
                    <a:pt x="24578" y="76647"/>
                    <a:pt x="27742" y="76647"/>
                  </a:cubicBezTo>
                  <a:cubicBezTo>
                    <a:pt x="29280" y="76647"/>
                    <a:pt x="30804" y="76541"/>
                    <a:pt x="32306" y="76327"/>
                  </a:cubicBezTo>
                  <a:cubicBezTo>
                    <a:pt x="44773" y="74592"/>
                    <a:pt x="55711" y="65831"/>
                    <a:pt x="59610" y="53013"/>
                  </a:cubicBezTo>
                  <a:cubicBezTo>
                    <a:pt x="59621" y="52981"/>
                    <a:pt x="59632" y="52949"/>
                    <a:pt x="59642" y="52917"/>
                  </a:cubicBezTo>
                  <a:cubicBezTo>
                    <a:pt x="59642" y="52910"/>
                    <a:pt x="59647" y="52900"/>
                    <a:pt x="59647" y="52895"/>
                  </a:cubicBezTo>
                  <a:cubicBezTo>
                    <a:pt x="59647" y="52890"/>
                    <a:pt x="59653" y="52878"/>
                    <a:pt x="59653" y="52873"/>
                  </a:cubicBezTo>
                  <a:lnTo>
                    <a:pt x="754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339700" y="1479550"/>
              <a:ext cx="2401100" cy="2182575"/>
            </a:xfrm>
            <a:custGeom>
              <a:avLst/>
              <a:gdLst/>
              <a:ahLst/>
              <a:cxnLst/>
              <a:rect l="l" t="t" r="r" b="b"/>
              <a:pathLst>
                <a:path w="96044" h="87303" extrusionOk="0">
                  <a:moveTo>
                    <a:pt x="48054" y="0"/>
                  </a:moveTo>
                  <a:cubicBezTo>
                    <a:pt x="44724" y="0"/>
                    <a:pt x="41342" y="384"/>
                    <a:pt x="37962" y="1184"/>
                  </a:cubicBezTo>
                  <a:cubicBezTo>
                    <a:pt x="14507" y="6744"/>
                    <a:pt x="0" y="30257"/>
                    <a:pt x="5555" y="53712"/>
                  </a:cubicBezTo>
                  <a:cubicBezTo>
                    <a:pt x="10309" y="73784"/>
                    <a:pt x="28219" y="87303"/>
                    <a:pt x="47986" y="87303"/>
                  </a:cubicBezTo>
                  <a:cubicBezTo>
                    <a:pt x="51317" y="87303"/>
                    <a:pt x="54700" y="86919"/>
                    <a:pt x="58082" y="86118"/>
                  </a:cubicBezTo>
                  <a:cubicBezTo>
                    <a:pt x="81531" y="80564"/>
                    <a:pt x="96044" y="57046"/>
                    <a:pt x="90489" y="33592"/>
                  </a:cubicBezTo>
                  <a:cubicBezTo>
                    <a:pt x="85730" y="13523"/>
                    <a:pt x="67821" y="0"/>
                    <a:pt x="4805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2778450" y="1954300"/>
              <a:ext cx="416475" cy="197600"/>
            </a:xfrm>
            <a:custGeom>
              <a:avLst/>
              <a:gdLst/>
              <a:ahLst/>
              <a:cxnLst/>
              <a:rect l="l" t="t" r="r" b="b"/>
              <a:pathLst>
                <a:path w="16659" h="7904" extrusionOk="0">
                  <a:moveTo>
                    <a:pt x="13722" y="0"/>
                  </a:moveTo>
                  <a:cubicBezTo>
                    <a:pt x="13517" y="0"/>
                    <a:pt x="13309" y="24"/>
                    <a:pt x="13102" y="73"/>
                  </a:cubicBezTo>
                  <a:lnTo>
                    <a:pt x="2323" y="2630"/>
                  </a:lnTo>
                  <a:cubicBezTo>
                    <a:pt x="890" y="2971"/>
                    <a:pt x="1" y="4409"/>
                    <a:pt x="342" y="5847"/>
                  </a:cubicBezTo>
                  <a:cubicBezTo>
                    <a:pt x="629" y="7079"/>
                    <a:pt x="1730" y="7904"/>
                    <a:pt x="2944" y="7904"/>
                  </a:cubicBezTo>
                  <a:cubicBezTo>
                    <a:pt x="3146" y="7904"/>
                    <a:pt x="3352" y="7881"/>
                    <a:pt x="3558" y="7833"/>
                  </a:cubicBezTo>
                  <a:lnTo>
                    <a:pt x="14338" y="5277"/>
                  </a:lnTo>
                  <a:cubicBezTo>
                    <a:pt x="15776" y="4935"/>
                    <a:pt x="16659" y="3497"/>
                    <a:pt x="16324" y="2060"/>
                  </a:cubicBezTo>
                  <a:cubicBezTo>
                    <a:pt x="16032" y="829"/>
                    <a:pt x="14933" y="0"/>
                    <a:pt x="13722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3399150" y="1807300"/>
              <a:ext cx="416650" cy="197525"/>
            </a:xfrm>
            <a:custGeom>
              <a:avLst/>
              <a:gdLst/>
              <a:ahLst/>
              <a:cxnLst/>
              <a:rect l="l" t="t" r="r" b="b"/>
              <a:pathLst>
                <a:path w="16666" h="7901" extrusionOk="0">
                  <a:moveTo>
                    <a:pt x="13727" y="1"/>
                  </a:moveTo>
                  <a:cubicBezTo>
                    <a:pt x="13522" y="1"/>
                    <a:pt x="13315" y="24"/>
                    <a:pt x="13107" y="74"/>
                  </a:cubicBezTo>
                  <a:lnTo>
                    <a:pt x="2328" y="2625"/>
                  </a:lnTo>
                  <a:cubicBezTo>
                    <a:pt x="890" y="2965"/>
                    <a:pt x="1" y="4409"/>
                    <a:pt x="342" y="5841"/>
                  </a:cubicBezTo>
                  <a:cubicBezTo>
                    <a:pt x="633" y="7072"/>
                    <a:pt x="1733" y="7901"/>
                    <a:pt x="2942" y="7901"/>
                  </a:cubicBezTo>
                  <a:cubicBezTo>
                    <a:pt x="3145" y="7901"/>
                    <a:pt x="3352" y="7877"/>
                    <a:pt x="3558" y="7828"/>
                  </a:cubicBezTo>
                  <a:lnTo>
                    <a:pt x="14343" y="5277"/>
                  </a:lnTo>
                  <a:cubicBezTo>
                    <a:pt x="15776" y="4936"/>
                    <a:pt x="16665" y="3493"/>
                    <a:pt x="16324" y="2055"/>
                  </a:cubicBezTo>
                  <a:cubicBezTo>
                    <a:pt x="16032" y="829"/>
                    <a:pt x="14937" y="1"/>
                    <a:pt x="1372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2239225" y="2546300"/>
              <a:ext cx="1093275" cy="993725"/>
            </a:xfrm>
            <a:custGeom>
              <a:avLst/>
              <a:gdLst/>
              <a:ahLst/>
              <a:cxnLst/>
              <a:rect l="l" t="t" r="r" b="b"/>
              <a:pathLst>
                <a:path w="43731" h="39749" extrusionOk="0">
                  <a:moveTo>
                    <a:pt x="21882" y="0"/>
                  </a:moveTo>
                  <a:cubicBezTo>
                    <a:pt x="20365" y="0"/>
                    <a:pt x="18823" y="175"/>
                    <a:pt x="17283" y="540"/>
                  </a:cubicBezTo>
                  <a:cubicBezTo>
                    <a:pt x="6605" y="3070"/>
                    <a:pt x="1" y="13774"/>
                    <a:pt x="2530" y="24452"/>
                  </a:cubicBezTo>
                  <a:cubicBezTo>
                    <a:pt x="4695" y="33590"/>
                    <a:pt x="12848" y="39749"/>
                    <a:pt x="21848" y="39749"/>
                  </a:cubicBezTo>
                  <a:cubicBezTo>
                    <a:pt x="23364" y="39749"/>
                    <a:pt x="24904" y="39574"/>
                    <a:pt x="26443" y="39210"/>
                  </a:cubicBezTo>
                  <a:cubicBezTo>
                    <a:pt x="37121" y="36680"/>
                    <a:pt x="43730" y="25969"/>
                    <a:pt x="41199" y="15291"/>
                  </a:cubicBezTo>
                  <a:cubicBezTo>
                    <a:pt x="39035" y="6154"/>
                    <a:pt x="30881" y="0"/>
                    <a:pt x="218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399425" y="2691775"/>
              <a:ext cx="772875" cy="702650"/>
            </a:xfrm>
            <a:custGeom>
              <a:avLst/>
              <a:gdLst/>
              <a:ahLst/>
              <a:cxnLst/>
              <a:rect l="l" t="t" r="r" b="b"/>
              <a:pathLst>
                <a:path w="30915" h="28106" extrusionOk="0">
                  <a:moveTo>
                    <a:pt x="15469" y="0"/>
                  </a:moveTo>
                  <a:cubicBezTo>
                    <a:pt x="14396" y="0"/>
                    <a:pt x="13306" y="124"/>
                    <a:pt x="12217" y="382"/>
                  </a:cubicBezTo>
                  <a:cubicBezTo>
                    <a:pt x="4670" y="2172"/>
                    <a:pt x="0" y="9745"/>
                    <a:pt x="1783" y="17291"/>
                  </a:cubicBezTo>
                  <a:cubicBezTo>
                    <a:pt x="3314" y="23753"/>
                    <a:pt x="9081" y="28105"/>
                    <a:pt x="15445" y="28105"/>
                  </a:cubicBezTo>
                  <a:cubicBezTo>
                    <a:pt x="16519" y="28105"/>
                    <a:pt x="17609" y="27981"/>
                    <a:pt x="18698" y="27723"/>
                  </a:cubicBezTo>
                  <a:cubicBezTo>
                    <a:pt x="26244" y="25934"/>
                    <a:pt x="30915" y="18367"/>
                    <a:pt x="29125" y="10814"/>
                  </a:cubicBezTo>
                  <a:cubicBezTo>
                    <a:pt x="27599" y="4353"/>
                    <a:pt x="21833" y="0"/>
                    <a:pt x="1546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3709375" y="2198000"/>
              <a:ext cx="1093125" cy="993750"/>
            </a:xfrm>
            <a:custGeom>
              <a:avLst/>
              <a:gdLst/>
              <a:ahLst/>
              <a:cxnLst/>
              <a:rect l="l" t="t" r="r" b="b"/>
              <a:pathLst>
                <a:path w="43725" h="39750" extrusionOk="0">
                  <a:moveTo>
                    <a:pt x="21879" y="0"/>
                  </a:moveTo>
                  <a:cubicBezTo>
                    <a:pt x="20362" y="0"/>
                    <a:pt x="18822" y="175"/>
                    <a:pt x="17282" y="540"/>
                  </a:cubicBezTo>
                  <a:cubicBezTo>
                    <a:pt x="6604" y="3070"/>
                    <a:pt x="0" y="13779"/>
                    <a:pt x="2524" y="24457"/>
                  </a:cubicBezTo>
                  <a:cubicBezTo>
                    <a:pt x="4690" y="33595"/>
                    <a:pt x="12846" y="39749"/>
                    <a:pt x="21845" y="39749"/>
                  </a:cubicBezTo>
                  <a:cubicBezTo>
                    <a:pt x="23362" y="39749"/>
                    <a:pt x="24903" y="39574"/>
                    <a:pt x="26443" y="39210"/>
                  </a:cubicBezTo>
                  <a:cubicBezTo>
                    <a:pt x="37120" y="36680"/>
                    <a:pt x="43725" y="25976"/>
                    <a:pt x="41195" y="15297"/>
                  </a:cubicBezTo>
                  <a:cubicBezTo>
                    <a:pt x="39029" y="6159"/>
                    <a:pt x="30877" y="0"/>
                    <a:pt x="218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3869425" y="2343600"/>
              <a:ext cx="773025" cy="702675"/>
            </a:xfrm>
            <a:custGeom>
              <a:avLst/>
              <a:gdLst/>
              <a:ahLst/>
              <a:cxnLst/>
              <a:rect l="l" t="t" r="r" b="b"/>
              <a:pathLst>
                <a:path w="30921" h="28107" extrusionOk="0">
                  <a:moveTo>
                    <a:pt x="15472" y="1"/>
                  </a:moveTo>
                  <a:cubicBezTo>
                    <a:pt x="14400" y="1"/>
                    <a:pt x="13311" y="124"/>
                    <a:pt x="12222" y="382"/>
                  </a:cubicBezTo>
                  <a:cubicBezTo>
                    <a:pt x="4671" y="2172"/>
                    <a:pt x="0" y="9740"/>
                    <a:pt x="1790" y="17291"/>
                  </a:cubicBezTo>
                  <a:cubicBezTo>
                    <a:pt x="3321" y="23753"/>
                    <a:pt x="9084" y="28106"/>
                    <a:pt x="15447" y="28106"/>
                  </a:cubicBezTo>
                  <a:cubicBezTo>
                    <a:pt x="16520" y="28106"/>
                    <a:pt x="17609" y="27983"/>
                    <a:pt x="18699" y="27725"/>
                  </a:cubicBezTo>
                  <a:cubicBezTo>
                    <a:pt x="26250" y="25935"/>
                    <a:pt x="30920" y="18362"/>
                    <a:pt x="29131" y="10815"/>
                  </a:cubicBezTo>
                  <a:cubicBezTo>
                    <a:pt x="27600" y="4353"/>
                    <a:pt x="21833" y="1"/>
                    <a:pt x="1547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2727200" y="2691850"/>
              <a:ext cx="400625" cy="271225"/>
            </a:xfrm>
            <a:custGeom>
              <a:avLst/>
              <a:gdLst/>
              <a:ahLst/>
              <a:cxnLst/>
              <a:rect l="l" t="t" r="r" b="b"/>
              <a:pathLst>
                <a:path w="16025" h="10849" extrusionOk="0">
                  <a:moveTo>
                    <a:pt x="16025" y="10843"/>
                  </a:moveTo>
                  <a:lnTo>
                    <a:pt x="16025" y="10849"/>
                  </a:lnTo>
                  <a:lnTo>
                    <a:pt x="16025" y="10843"/>
                  </a:lnTo>
                  <a:close/>
                  <a:moveTo>
                    <a:pt x="16014" y="10811"/>
                  </a:moveTo>
                  <a:lnTo>
                    <a:pt x="16014" y="10811"/>
                  </a:lnTo>
                  <a:cubicBezTo>
                    <a:pt x="16020" y="10817"/>
                    <a:pt x="16020" y="10828"/>
                    <a:pt x="16020" y="10833"/>
                  </a:cubicBezTo>
                  <a:cubicBezTo>
                    <a:pt x="16020" y="10828"/>
                    <a:pt x="16020" y="10817"/>
                    <a:pt x="16014" y="10811"/>
                  </a:cubicBezTo>
                  <a:lnTo>
                    <a:pt x="16014" y="10811"/>
                  </a:lnTo>
                  <a:close/>
                  <a:moveTo>
                    <a:pt x="2247" y="1"/>
                  </a:moveTo>
                  <a:cubicBezTo>
                    <a:pt x="1507" y="6"/>
                    <a:pt x="757" y="70"/>
                    <a:pt x="0" y="198"/>
                  </a:cubicBezTo>
                  <a:cubicBezTo>
                    <a:pt x="757" y="70"/>
                    <a:pt x="1507" y="6"/>
                    <a:pt x="2247" y="1"/>
                  </a:cubicBezTo>
                  <a:close/>
                  <a:moveTo>
                    <a:pt x="2360" y="1"/>
                  </a:moveTo>
                  <a:lnTo>
                    <a:pt x="2360" y="1"/>
                  </a:lnTo>
                  <a:cubicBezTo>
                    <a:pt x="2610" y="1"/>
                    <a:pt x="2860" y="6"/>
                    <a:pt x="3110" y="16"/>
                  </a:cubicBezTo>
                  <a:cubicBezTo>
                    <a:pt x="2860" y="6"/>
                    <a:pt x="2610" y="1"/>
                    <a:pt x="236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338500" y="1480250"/>
              <a:ext cx="2331600" cy="1985375"/>
            </a:xfrm>
            <a:custGeom>
              <a:avLst/>
              <a:gdLst/>
              <a:ahLst/>
              <a:cxnLst/>
              <a:rect l="l" t="t" r="r" b="b"/>
              <a:pathLst>
                <a:path w="93264" h="79415" extrusionOk="0">
                  <a:moveTo>
                    <a:pt x="47987" y="0"/>
                  </a:moveTo>
                  <a:cubicBezTo>
                    <a:pt x="44659" y="0"/>
                    <a:pt x="41278" y="383"/>
                    <a:pt x="37898" y="1183"/>
                  </a:cubicBezTo>
                  <a:cubicBezTo>
                    <a:pt x="14491" y="6728"/>
                    <a:pt x="1" y="30165"/>
                    <a:pt x="5465" y="53572"/>
                  </a:cubicBezTo>
                  <a:cubicBezTo>
                    <a:pt x="12472" y="69294"/>
                    <a:pt x="28171" y="79415"/>
                    <a:pt x="45266" y="79415"/>
                  </a:cubicBezTo>
                  <a:cubicBezTo>
                    <a:pt x="48596" y="79415"/>
                    <a:pt x="51979" y="79031"/>
                    <a:pt x="55361" y="78229"/>
                  </a:cubicBezTo>
                  <a:cubicBezTo>
                    <a:pt x="78773" y="72686"/>
                    <a:pt x="93263" y="49247"/>
                    <a:pt x="87799" y="25841"/>
                  </a:cubicBezTo>
                  <a:cubicBezTo>
                    <a:pt x="80791" y="10118"/>
                    <a:pt x="65085" y="0"/>
                    <a:pt x="47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899025" y="1927225"/>
              <a:ext cx="1319725" cy="1278450"/>
            </a:xfrm>
            <a:custGeom>
              <a:avLst/>
              <a:gdLst/>
              <a:ahLst/>
              <a:cxnLst/>
              <a:rect l="l" t="t" r="r" b="b"/>
              <a:pathLst>
                <a:path w="52789" h="51138" extrusionOk="0">
                  <a:moveTo>
                    <a:pt x="22299" y="1"/>
                  </a:moveTo>
                  <a:cubicBezTo>
                    <a:pt x="21670" y="1"/>
                    <a:pt x="21032" y="73"/>
                    <a:pt x="20393" y="225"/>
                  </a:cubicBezTo>
                  <a:cubicBezTo>
                    <a:pt x="15957" y="1274"/>
                    <a:pt x="13214" y="5721"/>
                    <a:pt x="14263" y="10157"/>
                  </a:cubicBezTo>
                  <a:lnTo>
                    <a:pt x="16463" y="19439"/>
                  </a:lnTo>
                  <a:lnTo>
                    <a:pt x="7174" y="21639"/>
                  </a:lnTo>
                  <a:cubicBezTo>
                    <a:pt x="2743" y="22693"/>
                    <a:pt x="0" y="27140"/>
                    <a:pt x="1050" y="31571"/>
                  </a:cubicBezTo>
                  <a:cubicBezTo>
                    <a:pt x="1948" y="35369"/>
                    <a:pt x="5335" y="37925"/>
                    <a:pt x="9075" y="37925"/>
                  </a:cubicBezTo>
                  <a:cubicBezTo>
                    <a:pt x="9704" y="37925"/>
                    <a:pt x="10343" y="37852"/>
                    <a:pt x="10982" y="37701"/>
                  </a:cubicBezTo>
                  <a:lnTo>
                    <a:pt x="20265" y="35502"/>
                  </a:lnTo>
                  <a:lnTo>
                    <a:pt x="22464" y="44789"/>
                  </a:lnTo>
                  <a:cubicBezTo>
                    <a:pt x="23366" y="48581"/>
                    <a:pt x="26755" y="51137"/>
                    <a:pt x="30490" y="51137"/>
                  </a:cubicBezTo>
                  <a:cubicBezTo>
                    <a:pt x="31119" y="51137"/>
                    <a:pt x="31758" y="51065"/>
                    <a:pt x="32396" y="50914"/>
                  </a:cubicBezTo>
                  <a:cubicBezTo>
                    <a:pt x="36833" y="49864"/>
                    <a:pt x="39576" y="45418"/>
                    <a:pt x="38526" y="40981"/>
                  </a:cubicBezTo>
                  <a:lnTo>
                    <a:pt x="36327" y="31699"/>
                  </a:lnTo>
                  <a:lnTo>
                    <a:pt x="45615" y="29499"/>
                  </a:lnTo>
                  <a:cubicBezTo>
                    <a:pt x="50046" y="28445"/>
                    <a:pt x="52788" y="23998"/>
                    <a:pt x="51740" y="19567"/>
                  </a:cubicBezTo>
                  <a:cubicBezTo>
                    <a:pt x="50842" y="15770"/>
                    <a:pt x="47455" y="13213"/>
                    <a:pt x="43716" y="13213"/>
                  </a:cubicBezTo>
                  <a:cubicBezTo>
                    <a:pt x="43086" y="13213"/>
                    <a:pt x="42447" y="13286"/>
                    <a:pt x="41807" y="13437"/>
                  </a:cubicBezTo>
                  <a:lnTo>
                    <a:pt x="32524" y="15637"/>
                  </a:lnTo>
                  <a:lnTo>
                    <a:pt x="30324" y="6348"/>
                  </a:lnTo>
                  <a:cubicBezTo>
                    <a:pt x="29422" y="2557"/>
                    <a:pt x="26034" y="1"/>
                    <a:pt x="22299" y="1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EE6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1097125" y="1927225"/>
              <a:ext cx="1121625" cy="868075"/>
            </a:xfrm>
            <a:custGeom>
              <a:avLst/>
              <a:gdLst/>
              <a:ahLst/>
              <a:cxnLst/>
              <a:rect l="l" t="t" r="r" b="b"/>
              <a:pathLst>
                <a:path w="44865" h="34723" extrusionOk="0">
                  <a:moveTo>
                    <a:pt x="14375" y="1"/>
                  </a:moveTo>
                  <a:cubicBezTo>
                    <a:pt x="13746" y="1"/>
                    <a:pt x="13108" y="73"/>
                    <a:pt x="12469" y="225"/>
                  </a:cubicBezTo>
                  <a:cubicBezTo>
                    <a:pt x="8033" y="1274"/>
                    <a:pt x="5290" y="5721"/>
                    <a:pt x="6339" y="10157"/>
                  </a:cubicBezTo>
                  <a:lnTo>
                    <a:pt x="8539" y="19439"/>
                  </a:lnTo>
                  <a:lnTo>
                    <a:pt x="1" y="21462"/>
                  </a:lnTo>
                  <a:cubicBezTo>
                    <a:pt x="6088" y="29711"/>
                    <a:pt x="15837" y="34723"/>
                    <a:pt x="26278" y="34723"/>
                  </a:cubicBezTo>
                  <a:cubicBezTo>
                    <a:pt x="27211" y="34723"/>
                    <a:pt x="28149" y="34683"/>
                    <a:pt x="29090" y="34602"/>
                  </a:cubicBezTo>
                  <a:lnTo>
                    <a:pt x="28403" y="31699"/>
                  </a:lnTo>
                  <a:lnTo>
                    <a:pt x="37691" y="29499"/>
                  </a:lnTo>
                  <a:cubicBezTo>
                    <a:pt x="42122" y="28445"/>
                    <a:pt x="44864" y="23998"/>
                    <a:pt x="43816" y="19567"/>
                  </a:cubicBezTo>
                  <a:cubicBezTo>
                    <a:pt x="42918" y="15770"/>
                    <a:pt x="39531" y="13213"/>
                    <a:pt x="35792" y="13213"/>
                  </a:cubicBezTo>
                  <a:cubicBezTo>
                    <a:pt x="35162" y="13213"/>
                    <a:pt x="34523" y="13286"/>
                    <a:pt x="33883" y="13437"/>
                  </a:cubicBezTo>
                  <a:lnTo>
                    <a:pt x="24600" y="15637"/>
                  </a:lnTo>
                  <a:lnTo>
                    <a:pt x="22400" y="6348"/>
                  </a:lnTo>
                  <a:cubicBezTo>
                    <a:pt x="21498" y="2557"/>
                    <a:pt x="18110" y="1"/>
                    <a:pt x="1437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36"/>
          <p:cNvSpPr/>
          <p:nvPr/>
        </p:nvSpPr>
        <p:spPr>
          <a:xfrm>
            <a:off x="5813606" y="0"/>
            <a:ext cx="1548450" cy="2745675"/>
          </a:xfrm>
          <a:custGeom>
            <a:avLst/>
            <a:gdLst/>
            <a:ahLst/>
            <a:cxnLst/>
            <a:rect l="l" t="t" r="r" b="b"/>
            <a:pathLst>
              <a:path w="61938" h="109827" extrusionOk="0">
                <a:moveTo>
                  <a:pt x="43947" y="109827"/>
                </a:moveTo>
                <a:cubicBezTo>
                  <a:pt x="46710" y="100354"/>
                  <a:pt x="67383" y="68236"/>
                  <a:pt x="60525" y="52990"/>
                </a:cubicBezTo>
                <a:cubicBezTo>
                  <a:pt x="53667" y="37745"/>
                  <a:pt x="11335" y="27186"/>
                  <a:pt x="2799" y="18354"/>
                </a:cubicBezTo>
                <a:cubicBezTo>
                  <a:pt x="-5736" y="9522"/>
                  <a:pt x="8227" y="3059"/>
                  <a:pt x="9312" y="0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41012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/>
          <p:nvPr/>
        </p:nvSpPr>
        <p:spPr>
          <a:xfrm>
            <a:off x="361668" y="1319995"/>
            <a:ext cx="8403893" cy="329474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3A1873-D462-4004-8845-BBE3DF9F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04" y="1438040"/>
            <a:ext cx="2682226" cy="3057217"/>
          </a:xfrm>
          <a:prstGeom prst="rect">
            <a:avLst/>
          </a:prstGeom>
        </p:spPr>
      </p:pic>
      <p:sp>
        <p:nvSpPr>
          <p:cNvPr id="30" name="titulo">
            <a:extLst>
              <a:ext uri="{FF2B5EF4-FFF2-40B4-BE49-F238E27FC236}">
                <a16:creationId xmlns:a16="http://schemas.microsoft.com/office/drawing/2014/main" id="{2FA8DB75-E0F4-4BF0-B97A-60D889874C0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4493" y="648243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MATRIZ – AMBIENTE 1 COMPLETO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E115BD-0BBD-44E6-AE4D-3ABFC72AB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030" y="1438039"/>
            <a:ext cx="5485477" cy="30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9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/>
          <p:nvPr/>
        </p:nvSpPr>
        <p:spPr>
          <a:xfrm>
            <a:off x="370053" y="1856095"/>
            <a:ext cx="8403893" cy="127606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titulo">
            <a:extLst>
              <a:ext uri="{FF2B5EF4-FFF2-40B4-BE49-F238E27FC236}">
                <a16:creationId xmlns:a16="http://schemas.microsoft.com/office/drawing/2014/main" id="{2FA8DB75-E0F4-4BF0-B97A-60D889874C0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84493" y="648243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2"/>
                </a:solidFill>
              </a:rPr>
              <a:t>SAÍDA DO ARQUIVO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E32D0EE-43DB-47E8-8304-72D078269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39" y="1949794"/>
            <a:ext cx="8263719" cy="105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50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/>
          <p:nvPr/>
        </p:nvSpPr>
        <p:spPr>
          <a:xfrm>
            <a:off x="1752601" y="1285875"/>
            <a:ext cx="5695949" cy="329474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titulo">
            <a:extLst>
              <a:ext uri="{FF2B5EF4-FFF2-40B4-BE49-F238E27FC236}">
                <a16:creationId xmlns:a16="http://schemas.microsoft.com/office/drawing/2014/main" id="{2FA8DB75-E0F4-4BF0-B97A-60D889874C0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57317" y="57119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CAMINHO PERCORRIDO NO AMBIENTE 1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98FBB2-CF16-467F-AC72-8E6A1566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540" y="1406097"/>
            <a:ext cx="5472342" cy="304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62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brutus" hidden="1">
            <a:extLst>
              <a:ext uri="{FF2B5EF4-FFF2-40B4-BE49-F238E27FC236}">
                <a16:creationId xmlns:a16="http://schemas.microsoft.com/office/drawing/2014/main" id="{06021B15-4D91-4EAB-B2F3-159677FD3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32646" y="215292"/>
            <a:ext cx="5865291" cy="4976917"/>
          </a:xfrm>
          <a:prstGeom prst="rect">
            <a:avLst/>
          </a:prstGeom>
        </p:spPr>
      </p:pic>
      <p:sp>
        <p:nvSpPr>
          <p:cNvPr id="28" name="Google Shape;462;p30">
            <a:extLst>
              <a:ext uri="{FF2B5EF4-FFF2-40B4-BE49-F238E27FC236}">
                <a16:creationId xmlns:a16="http://schemas.microsoft.com/office/drawing/2014/main" id="{20EA27C2-77CD-4419-8D27-52CC0164D4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54225" y="1298725"/>
            <a:ext cx="4644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Agradecimentos ao Prof. Matheus Haddad</a:t>
            </a:r>
            <a:endParaRPr dirty="0"/>
          </a:p>
        </p:txBody>
      </p:sp>
      <p:sp>
        <p:nvSpPr>
          <p:cNvPr id="29" name="Google Shape;463;p30">
            <a:extLst>
              <a:ext uri="{FF2B5EF4-FFF2-40B4-BE49-F238E27FC236}">
                <a16:creationId xmlns:a16="http://schemas.microsoft.com/office/drawing/2014/main" id="{F1B309FC-B2FC-417B-81B8-5BC760D41A1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12275" y="695325"/>
            <a:ext cx="5319300" cy="8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OBRIGADO !</a:t>
            </a:r>
            <a:endParaRPr sz="7200" dirty="0"/>
          </a:p>
        </p:txBody>
      </p:sp>
      <p:pic>
        <p:nvPicPr>
          <p:cNvPr id="21" name="espinafre">
            <a:extLst>
              <a:ext uri="{FF2B5EF4-FFF2-40B4-BE49-F238E27FC236}">
                <a16:creationId xmlns:a16="http://schemas.microsoft.com/office/drawing/2014/main" id="{EB922B84-5D7E-44A5-9EA2-9D39A61E0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23056">
            <a:off x="4543395" y="2771284"/>
            <a:ext cx="917311" cy="1082253"/>
          </a:xfrm>
          <a:prstGeom prst="rect">
            <a:avLst/>
          </a:prstGeom>
        </p:spPr>
      </p:pic>
      <p:sp>
        <p:nvSpPr>
          <p:cNvPr id="79" name="Google Shape;462;p30">
            <a:extLst>
              <a:ext uri="{FF2B5EF4-FFF2-40B4-BE49-F238E27FC236}">
                <a16:creationId xmlns:a16="http://schemas.microsoft.com/office/drawing/2014/main" id="{35984768-DD0D-48C2-8B3D-FBC68A78D338}"/>
              </a:ext>
            </a:extLst>
          </p:cNvPr>
          <p:cNvSpPr txBox="1">
            <a:spLocks/>
          </p:cNvSpPr>
          <p:nvPr/>
        </p:nvSpPr>
        <p:spPr>
          <a:xfrm>
            <a:off x="6347404" y="3343052"/>
            <a:ext cx="2659650" cy="42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pt-BR" dirty="0"/>
              <a:t>eduardo.n.oliveira@ufv.br</a:t>
            </a:r>
          </a:p>
        </p:txBody>
      </p:sp>
      <p:sp>
        <p:nvSpPr>
          <p:cNvPr id="80" name="Google Shape;462;p30">
            <a:extLst>
              <a:ext uri="{FF2B5EF4-FFF2-40B4-BE49-F238E27FC236}">
                <a16:creationId xmlns:a16="http://schemas.microsoft.com/office/drawing/2014/main" id="{41C55496-C8D2-4DEF-B7CF-1213AE9D3F4C}"/>
              </a:ext>
            </a:extLst>
          </p:cNvPr>
          <p:cNvSpPr txBox="1">
            <a:spLocks/>
          </p:cNvSpPr>
          <p:nvPr/>
        </p:nvSpPr>
        <p:spPr>
          <a:xfrm>
            <a:off x="6347404" y="3645121"/>
            <a:ext cx="2659650" cy="42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pt-BR" dirty="0"/>
              <a:t>victor.p.castro@ufv.br</a:t>
            </a:r>
          </a:p>
        </p:txBody>
      </p:sp>
      <p:sp>
        <p:nvSpPr>
          <p:cNvPr id="81" name="Google Shape;462;p30">
            <a:extLst>
              <a:ext uri="{FF2B5EF4-FFF2-40B4-BE49-F238E27FC236}">
                <a16:creationId xmlns:a16="http://schemas.microsoft.com/office/drawing/2014/main" id="{1718ED6F-D60B-4ECB-9435-571425FD5B64}"/>
              </a:ext>
            </a:extLst>
          </p:cNvPr>
          <p:cNvSpPr txBox="1">
            <a:spLocks/>
          </p:cNvSpPr>
          <p:nvPr/>
        </p:nvSpPr>
        <p:spPr>
          <a:xfrm>
            <a:off x="6366454" y="3981524"/>
            <a:ext cx="2659650" cy="42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pt-BR" dirty="0"/>
              <a:t>thiago.a.ferreira@uvf.br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77C20A-0174-4FEB-8251-492F18456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219915" y="2284349"/>
            <a:ext cx="1935667" cy="1786420"/>
          </a:xfrm>
          <a:prstGeom prst="rect">
            <a:avLst/>
          </a:prstGeom>
        </p:spPr>
      </p:pic>
      <p:pic>
        <p:nvPicPr>
          <p:cNvPr id="12" name="brutus">
            <a:extLst>
              <a:ext uri="{FF2B5EF4-FFF2-40B4-BE49-F238E27FC236}">
                <a16:creationId xmlns:a16="http://schemas.microsoft.com/office/drawing/2014/main" id="{93F1DA54-A429-42F0-978A-1B4DE962C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99246" y="192108"/>
            <a:ext cx="5865291" cy="49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0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04;p34">
            <a:extLst>
              <a:ext uri="{FF2B5EF4-FFF2-40B4-BE49-F238E27FC236}">
                <a16:creationId xmlns:a16="http://schemas.microsoft.com/office/drawing/2014/main" id="{E5D6651B-FFD4-4F47-90AF-D0C7A08870B3}"/>
              </a:ext>
            </a:extLst>
          </p:cNvPr>
          <p:cNvSpPr txBox="1">
            <a:spLocks/>
          </p:cNvSpPr>
          <p:nvPr/>
        </p:nvSpPr>
        <p:spPr>
          <a:xfrm>
            <a:off x="668124" y="1723425"/>
            <a:ext cx="7799050" cy="127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pt-BR" sz="2500" dirty="0"/>
              <a:t>O ambiente definido é uma matriz de 5 andares e 10 espaços para andar, totalizando 50 posições.</a:t>
            </a:r>
          </a:p>
        </p:txBody>
      </p:sp>
      <p:sp>
        <p:nvSpPr>
          <p:cNvPr id="9" name="Google Shape;505;p34">
            <a:extLst>
              <a:ext uri="{FF2B5EF4-FFF2-40B4-BE49-F238E27FC236}">
                <a16:creationId xmlns:a16="http://schemas.microsoft.com/office/drawing/2014/main" id="{983B2509-D98F-45B4-8C06-F7A054FCD06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5274" y="532479"/>
            <a:ext cx="6885201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AMBIENTE</a:t>
            </a:r>
            <a:endParaRPr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4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/>
          <p:nvPr/>
        </p:nvSpPr>
        <p:spPr>
          <a:xfrm>
            <a:off x="1752601" y="1285875"/>
            <a:ext cx="5695949" cy="329474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titulo">
            <a:extLst>
              <a:ext uri="{FF2B5EF4-FFF2-40B4-BE49-F238E27FC236}">
                <a16:creationId xmlns:a16="http://schemas.microsoft.com/office/drawing/2014/main" id="{2FA8DB75-E0F4-4BF0-B97A-60D889874C0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52601" y="592900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MATRIZ - AMBIENTE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21" name="matriz">
            <a:extLst>
              <a:ext uri="{FF2B5EF4-FFF2-40B4-BE49-F238E27FC236}">
                <a16:creationId xmlns:a16="http://schemas.microsoft.com/office/drawing/2014/main" id="{5E9929EE-64B0-4549-B522-1A7931FA9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669" y="1427800"/>
            <a:ext cx="5375278" cy="29958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04;p34">
            <a:extLst>
              <a:ext uri="{FF2B5EF4-FFF2-40B4-BE49-F238E27FC236}">
                <a16:creationId xmlns:a16="http://schemas.microsoft.com/office/drawing/2014/main" id="{E5D6651B-FFD4-4F47-90AF-D0C7A08870B3}"/>
              </a:ext>
            </a:extLst>
          </p:cNvPr>
          <p:cNvSpPr txBox="1">
            <a:spLocks/>
          </p:cNvSpPr>
          <p:nvPr/>
        </p:nvSpPr>
        <p:spPr>
          <a:xfrm>
            <a:off x="668124" y="1723425"/>
            <a:ext cx="7799050" cy="127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pt-BR" sz="2500" dirty="0"/>
              <a:t>Os agentes podem ser definidos como os personagens do jogo.</a:t>
            </a:r>
          </a:p>
        </p:txBody>
      </p:sp>
      <p:sp>
        <p:nvSpPr>
          <p:cNvPr id="9" name="Google Shape;505;p34">
            <a:extLst>
              <a:ext uri="{FF2B5EF4-FFF2-40B4-BE49-F238E27FC236}">
                <a16:creationId xmlns:a16="http://schemas.microsoft.com/office/drawing/2014/main" id="{983B2509-D98F-45B4-8C06-F7A054FCD06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5274" y="532479"/>
            <a:ext cx="6885201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AGENTES</a:t>
            </a:r>
            <a:endParaRPr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7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3012375" y="1606056"/>
            <a:ext cx="5500350" cy="30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Popeye é o protagonista do jogo e sua posição é definida como a posição inicial do problema de busca.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Pode ser setado em qualquer posição do ambiente.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Para uma melhor experiência, recomendamos que ele inicie no primeiro andar da matriz de ambiente.</a:t>
            </a:r>
            <a:endParaRPr sz="2000" dirty="0"/>
          </a:p>
        </p:txBody>
      </p:sp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AGENTE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593D9E-4671-4073-888A-8A1DD58CA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50" y="1810844"/>
            <a:ext cx="2314575" cy="2676525"/>
          </a:xfrm>
          <a:prstGeom prst="rect">
            <a:avLst/>
          </a:prstGeom>
        </p:spPr>
      </p:pic>
      <p:sp>
        <p:nvSpPr>
          <p:cNvPr id="48" name="Google Shape;463;p30">
            <a:extLst>
              <a:ext uri="{FF2B5EF4-FFF2-40B4-BE49-F238E27FC236}">
                <a16:creationId xmlns:a16="http://schemas.microsoft.com/office/drawing/2014/main" id="{846D7D45-1EBD-41E9-BBC6-3E1776107BF6}"/>
              </a:ext>
            </a:extLst>
          </p:cNvPr>
          <p:cNvSpPr txBox="1">
            <a:spLocks/>
          </p:cNvSpPr>
          <p:nvPr/>
        </p:nvSpPr>
        <p:spPr>
          <a:xfrm>
            <a:off x="-926175" y="1102094"/>
            <a:ext cx="5319300" cy="8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pt-BR" sz="3000" dirty="0">
                <a:solidFill>
                  <a:srgbClr val="002060"/>
                </a:solidFill>
              </a:rPr>
              <a:t>POPEYE</a:t>
            </a:r>
          </a:p>
        </p:txBody>
      </p:sp>
    </p:spTree>
    <p:extLst>
      <p:ext uri="{BB962C8B-B14F-4D97-AF65-F5344CB8AC3E}">
        <p14:creationId xmlns:p14="http://schemas.microsoft.com/office/powerpoint/2010/main" val="140319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3012375" y="1606056"/>
            <a:ext cx="5500350" cy="30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Brutus é o vilão do jogo, e sua posição é definida como a posição final do problema de busca.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Pode ser setado em qualquer posição do ambiente.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• Para uma melhor experiência, recomendamos que ele inicie no último (5º)  andar da matriz de ambiente.</a:t>
            </a:r>
            <a:endParaRPr sz="2000" dirty="0"/>
          </a:p>
        </p:txBody>
      </p:sp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AGENTE</a:t>
            </a:r>
            <a:endParaRPr dirty="0"/>
          </a:p>
        </p:txBody>
      </p:sp>
      <p:sp>
        <p:nvSpPr>
          <p:cNvPr id="48" name="Google Shape;463;p30">
            <a:extLst>
              <a:ext uri="{FF2B5EF4-FFF2-40B4-BE49-F238E27FC236}">
                <a16:creationId xmlns:a16="http://schemas.microsoft.com/office/drawing/2014/main" id="{846D7D45-1EBD-41E9-BBC6-3E1776107BF6}"/>
              </a:ext>
            </a:extLst>
          </p:cNvPr>
          <p:cNvSpPr txBox="1">
            <a:spLocks/>
          </p:cNvSpPr>
          <p:nvPr/>
        </p:nvSpPr>
        <p:spPr>
          <a:xfrm>
            <a:off x="-926175" y="1102094"/>
            <a:ext cx="5319300" cy="8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quada One"/>
              <a:buNone/>
              <a:defRPr sz="60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quada One"/>
              <a:buNone/>
              <a:defRPr sz="24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pt-BR" sz="3000" dirty="0">
                <a:solidFill>
                  <a:srgbClr val="002060"/>
                </a:solidFill>
              </a:rPr>
              <a:t>BRUTUS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4A9798-B358-4800-BAC4-9013AAA47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87" y="1810843"/>
            <a:ext cx="23145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04;p34">
            <a:extLst>
              <a:ext uri="{FF2B5EF4-FFF2-40B4-BE49-F238E27FC236}">
                <a16:creationId xmlns:a16="http://schemas.microsoft.com/office/drawing/2014/main" id="{E5D6651B-FFD4-4F47-90AF-D0C7A08870B3}"/>
              </a:ext>
            </a:extLst>
          </p:cNvPr>
          <p:cNvSpPr txBox="1">
            <a:spLocks/>
          </p:cNvSpPr>
          <p:nvPr/>
        </p:nvSpPr>
        <p:spPr>
          <a:xfrm>
            <a:off x="668124" y="1723425"/>
            <a:ext cx="7799050" cy="12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Barlow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pt-BR" sz="2500" dirty="0"/>
              <a:t>Os objetos são espalhados no ambiente para gerar obstáculos ou desafios durante o jogo.</a:t>
            </a:r>
          </a:p>
        </p:txBody>
      </p:sp>
      <p:sp>
        <p:nvSpPr>
          <p:cNvPr id="9" name="Google Shape;505;p34">
            <a:extLst>
              <a:ext uri="{FF2B5EF4-FFF2-40B4-BE49-F238E27FC236}">
                <a16:creationId xmlns:a16="http://schemas.microsoft.com/office/drawing/2014/main" id="{983B2509-D98F-45B4-8C06-F7A054FCD06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5274" y="532479"/>
            <a:ext cx="6885201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OBJETOS</a:t>
            </a:r>
            <a:endParaRPr sz="6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815332"/>
      </p:ext>
    </p:extLst>
  </p:cSld>
  <p:clrMapOvr>
    <a:masterClrMapping/>
  </p:clrMapOvr>
</p:sld>
</file>

<file path=ppt/theme/theme1.xml><?xml version="1.0" encoding="utf-8"?>
<a:theme xmlns:a="http://schemas.openxmlformats.org/drawingml/2006/main" name="Geek Pride Day by Slidesgo">
  <a:themeElements>
    <a:clrScheme name="Simple Light">
      <a:dk1>
        <a:srgbClr val="6E3DCF"/>
      </a:dk1>
      <a:lt1>
        <a:srgbClr val="2EE6C4"/>
      </a:lt1>
      <a:dk2>
        <a:srgbClr val="FF0098"/>
      </a:dk2>
      <a:lt2>
        <a:srgbClr val="2D0066"/>
      </a:lt2>
      <a:accent1>
        <a:srgbClr val="20124D"/>
      </a:accent1>
      <a:accent2>
        <a:srgbClr val="FFFFFF"/>
      </a:accent2>
      <a:accent3>
        <a:srgbClr val="20124D"/>
      </a:accent3>
      <a:accent4>
        <a:srgbClr val="6E3DCF"/>
      </a:accent4>
      <a:accent5>
        <a:srgbClr val="2EE6C4"/>
      </a:accent5>
      <a:accent6>
        <a:srgbClr val="FF009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696</Words>
  <Application>Microsoft Office PowerPoint</Application>
  <PresentationFormat>Apresentação na tela (16:9)</PresentationFormat>
  <Paragraphs>88</Paragraphs>
  <Slides>35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Muli</vt:lpstr>
      <vt:lpstr>Fira Sans Extra Condensed Medium</vt:lpstr>
      <vt:lpstr>Arial</vt:lpstr>
      <vt:lpstr>Squada One</vt:lpstr>
      <vt:lpstr>Barlow</vt:lpstr>
      <vt:lpstr>Geek Pride Day by Slidesgo</vt:lpstr>
      <vt:lpstr>POPEYE</vt:lpstr>
      <vt:lpstr>OBJETIVO</vt:lpstr>
      <vt:lpstr>OBJETIVO</vt:lpstr>
      <vt:lpstr>AMBIENTE</vt:lpstr>
      <vt:lpstr>MATRIZ - AMBIENTE</vt:lpstr>
      <vt:lpstr>AGENTES</vt:lpstr>
      <vt:lpstr>AGENTE</vt:lpstr>
      <vt:lpstr>AGENTE</vt:lpstr>
      <vt:lpstr>OBJETOS</vt:lpstr>
      <vt:lpstr>OBJETO</vt:lpstr>
      <vt:lpstr>OBJETO</vt:lpstr>
      <vt:lpstr>OBJETO</vt:lpstr>
      <vt:lpstr>OBJETO</vt:lpstr>
      <vt:lpstr>PROGRAMAÇÃO DO AMBIENTE</vt:lpstr>
      <vt:lpstr>PROGRAMAÇÃO DO AMBIENTE</vt:lpstr>
      <vt:lpstr>IMPLEMENTAÇÃO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COM UM AMBIENTE COMPLETO</vt:lpstr>
      <vt:lpstr>MATRIZ – AMBIENTE 1 COMPLETO</vt:lpstr>
      <vt:lpstr>SAÍDA DO ARQUIVO</vt:lpstr>
      <vt:lpstr>CAMINHO PERCORRIDO NO AMBIENTE 1</vt:lpstr>
      <vt:lpstr>OBRIGADO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POPEYE</dc:title>
  <dc:creator>Eduardo Nunes</dc:creator>
  <cp:lastModifiedBy>Eduardo Nunes</cp:lastModifiedBy>
  <cp:revision>37</cp:revision>
  <dcterms:modified xsi:type="dcterms:W3CDTF">2021-05-14T02:45:44Z</dcterms:modified>
</cp:coreProperties>
</file>