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8"/>
  </p:notesMasterIdLst>
  <p:sldIdLst>
    <p:sldId id="256" r:id="rId2"/>
    <p:sldId id="261" r:id="rId3"/>
    <p:sldId id="288" r:id="rId4"/>
    <p:sldId id="293" r:id="rId5"/>
    <p:sldId id="310" r:id="rId6"/>
    <p:sldId id="280" r:id="rId7"/>
    <p:sldId id="283" r:id="rId8"/>
    <p:sldId id="284" r:id="rId9"/>
    <p:sldId id="305" r:id="rId10"/>
    <p:sldId id="301" r:id="rId11"/>
    <p:sldId id="272" r:id="rId12"/>
    <p:sldId id="277" r:id="rId13"/>
    <p:sldId id="286" r:id="rId14"/>
    <p:sldId id="306" r:id="rId15"/>
    <p:sldId id="285" r:id="rId16"/>
    <p:sldId id="287" r:id="rId17"/>
    <p:sldId id="289" r:id="rId18"/>
    <p:sldId id="302" r:id="rId19"/>
    <p:sldId id="303" r:id="rId20"/>
    <p:sldId id="304" r:id="rId21"/>
    <p:sldId id="295" r:id="rId22"/>
    <p:sldId id="294" r:id="rId23"/>
    <p:sldId id="298" r:id="rId24"/>
    <p:sldId id="299" r:id="rId25"/>
    <p:sldId id="296" r:id="rId26"/>
    <p:sldId id="297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2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F3B6A-829C-412F-998C-25AD768E346C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7F9E6-EAE6-4882-ADE2-6254F45B3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79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7B6E2DA-C323-4DCE-ADFF-80839DFCA6A6}" type="datetime1">
              <a:rPr lang="pt-BR" smtClean="0"/>
              <a:t>23/08/2021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04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86CD-76FB-4C5C-8235-4507B9402A60}" type="datetime1">
              <a:rPr lang="pt-BR" smtClean="0"/>
              <a:t>23/08/2021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74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4D38-B45C-4D7F-A414-6F5DBC5E11DD}" type="datetime1">
              <a:rPr lang="pt-BR" smtClean="0"/>
              <a:t>23/08/2021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3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64516"/>
            <a:ext cx="7290054" cy="1499616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765300"/>
            <a:ext cx="7290055" cy="4023360"/>
          </a:xfrm>
        </p:spPr>
        <p:txBody>
          <a:bodyPr/>
          <a:lstStyle>
            <a:lvl1pPr>
              <a:defRPr sz="3200">
                <a:latin typeface="Tw Cen MT Condensed" panose="020B0606020104020203" pitchFamily="34" charset="0"/>
              </a:defRPr>
            </a:lvl1pPr>
            <a:lvl2pPr>
              <a:defRPr sz="2800">
                <a:latin typeface="Tw Cen MT Condensed" panose="020B0606020104020203" pitchFamily="34" charset="0"/>
              </a:defRPr>
            </a:lvl2pPr>
            <a:lvl3pPr>
              <a:defRPr sz="2400">
                <a:latin typeface="Tw Cen MT Condensed" panose="020B0606020104020203" pitchFamily="34" charset="0"/>
              </a:defRPr>
            </a:lvl3pPr>
            <a:lvl4pPr>
              <a:defRPr sz="2000">
                <a:latin typeface="Tw Cen MT Condensed" panose="020B0606020104020203" pitchFamily="34" charset="0"/>
              </a:defRPr>
            </a:lvl4pPr>
            <a:lvl5pPr>
              <a:defRPr sz="1800">
                <a:latin typeface="Tw Cen MT Condensed" panose="020B0606020104020203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39D0-3CEA-473F-BA59-76E0107FF68A}" type="datetime1">
              <a:rPr lang="pt-BR" smtClean="0"/>
              <a:t>23/08/2021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44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C0D6-1F01-4514-96A4-7FFF3E75FD95}" type="datetime1">
              <a:rPr lang="pt-BR" smtClean="0"/>
              <a:t>23/08/2021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11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F6A2-E767-4F37-B442-2510A320E774}" type="datetime1">
              <a:rPr lang="pt-BR" smtClean="0"/>
              <a:t>23/08/2021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36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F595-056B-4BCF-AEFB-DEAB7037ABA4}" type="datetime1">
              <a:rPr lang="pt-BR" smtClean="0"/>
              <a:t>23/08/2021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12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2FDE-B96B-4DCF-8C92-EB6BD613B709}" type="datetime1">
              <a:rPr lang="pt-BR" smtClean="0"/>
              <a:t>23/08/2021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06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6A7D-13CB-4FD2-820B-0A2BDE147056}" type="datetime1">
              <a:rPr lang="pt-BR" smtClean="0"/>
              <a:t>23/08/2021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19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3227-4B92-475C-8957-50FE684C6072}" type="datetime1">
              <a:rPr lang="pt-BR" smtClean="0"/>
              <a:t>23/08/2021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5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5E88-4D94-45A1-9189-B073A394878C}" type="datetime1">
              <a:rPr lang="pt-BR" smtClean="0"/>
              <a:t>23/08/2021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89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8BAE455-AC68-4B92-A5A5-01F5FEFB045B}" type="datetime1">
              <a:rPr lang="pt-BR" smtClean="0"/>
              <a:t>23/08/2021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FE43D90-32A3-4DA6-ADDE-04C5B06507C6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06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uardo.ono@unisal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org/details/SistemasOperacionaisModernosTanenbaum4Edio/page/n3" TargetMode="External"/><Relationship Id="rId2" Type="http://schemas.openxmlformats.org/officeDocument/2006/relationships/hyperlink" Target="https://bv4.digitalpages.com.br/#/legacy/3687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xame.abril.com.br/negocios/51-das-empresas-no-brasil-ja-sofreram-sequestro-de-sistema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Operacionais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Eduardo Ono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eduardo.ono@unisal.br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311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Argumentos de Linha de Comando</a:t>
            </a:r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768096" y="1378930"/>
            <a:ext cx="7641808" cy="5086264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2200" dirty="0">
              <a:solidFill>
                <a:srgbClr val="2E2B2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char* </a:t>
            </a: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"Quantidade de argumentos: %d\n",</a:t>
            </a:r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"</a:t>
            </a: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Executavel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%s\n", </a:t>
            </a: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"Argumentos: " 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 i=1; i&lt;</a:t>
            </a: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i++ 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"%s ", </a:t>
            </a: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 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CA2D97B-3045-42E2-8E73-FFF18D43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73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S.O.: Processos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No contexto de S.O., </a:t>
            </a:r>
            <a:r>
              <a:rPr lang="pt-BR" i="1" dirty="0"/>
              <a:t>processo</a:t>
            </a:r>
            <a:r>
              <a:rPr lang="pt-BR" dirty="0"/>
              <a:t> é uma instância de um programa em execução. É um módulo executável único, que corre concorrentemente com outros módulos executáveis.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i="1" dirty="0"/>
              <a:t>Processos</a:t>
            </a:r>
            <a:r>
              <a:rPr lang="pt-BR" dirty="0"/>
              <a:t> são módulos separados e carregáveis (ao contrário de </a:t>
            </a:r>
            <a:r>
              <a:rPr lang="pt-BR" i="1" dirty="0"/>
              <a:t>threads</a:t>
            </a:r>
            <a:r>
              <a:rPr lang="pt-BR" dirty="0"/>
              <a:t>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6A1B74-DD97-4166-AFED-2C95C35D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6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Em geral, processos são formados pelos seguintes recursos: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 Uma imagem do código de máquina executável associado a um programa;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 Memória, que inclui o código executável;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 Descritores de S.O. que são alocados ao processo, como descritores de arquivos (“</a:t>
            </a:r>
            <a:r>
              <a:rPr lang="pt-BR" dirty="0" err="1"/>
              <a:t>handles</a:t>
            </a:r>
            <a:r>
              <a:rPr lang="pt-BR" dirty="0"/>
              <a:t>”, conforme a terminologia do Windows).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 Atributos de segurança.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 Etc.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04EB60-FBD0-4F53-BAF8-C1CD586B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306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Processos: Criação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processo “pai” cria processos “filhos”, que, por sua vez, podem criar outros processos, formando uma árvore de processos.</a:t>
            </a:r>
          </a:p>
          <a:p>
            <a:pPr lvl="1"/>
            <a:r>
              <a:rPr lang="pt-BR" dirty="0"/>
              <a:t>Geralmente, processos são gerenciados através de um identificador de processo (PID).</a:t>
            </a:r>
          </a:p>
          <a:p>
            <a:r>
              <a:rPr lang="pt-BR" dirty="0"/>
              <a:t>Execução</a:t>
            </a:r>
          </a:p>
          <a:p>
            <a:pPr lvl="1"/>
            <a:r>
              <a:rPr lang="pt-BR" dirty="0"/>
              <a:t>Pai e filho executam concorrentemente.</a:t>
            </a:r>
          </a:p>
          <a:p>
            <a:pPr lvl="1"/>
            <a:r>
              <a:rPr lang="pt-BR" dirty="0"/>
              <a:t>Pai aguarda a conclusão da execução do filho.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CFA923-A926-4562-A414-99A30AFC3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98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 vs. Threads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6"/>
          <a:stretch/>
        </p:blipFill>
        <p:spPr>
          <a:xfrm>
            <a:off x="493240" y="1532585"/>
            <a:ext cx="8157521" cy="4962631"/>
          </a:xfr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919EC33-F410-461A-9969-1C580E36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8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Threads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i="1" dirty="0"/>
              <a:t>Threads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 Def.: </a:t>
            </a:r>
            <a:r>
              <a:rPr lang="pt-BR" u="sng" dirty="0"/>
              <a:t>Linha de execução</a:t>
            </a:r>
            <a:r>
              <a:rPr lang="pt-BR" dirty="0"/>
              <a:t> ou </a:t>
            </a:r>
            <a:r>
              <a:rPr lang="pt-BR" u="sng" dirty="0"/>
              <a:t>Encadeamento de execução</a:t>
            </a:r>
            <a:r>
              <a:rPr lang="pt-BR" dirty="0"/>
              <a:t> é uma forma de um processo dividir a si mesmo em duas ou mais tarefas que podem ser executadas concorrencialmente.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 O suporte à </a:t>
            </a:r>
            <a:r>
              <a:rPr lang="pt-BR" u="sng" dirty="0"/>
              <a:t>thread</a:t>
            </a:r>
            <a:r>
              <a:rPr lang="pt-BR" dirty="0"/>
              <a:t> é fornecido pelo próprio S.O., no caso da linha de execução ao nível do núcleo, ou implementada através de uma biblioteca de uma determinada linguagem.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C4BC1D-9696-4B3F-B9C2-59A9419B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923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Threads do Usuário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Gerenciamento de threads feita por bibliotecas (“</a:t>
            </a:r>
            <a:r>
              <a:rPr lang="en-US" dirty="0"/>
              <a:t>libraries”</a:t>
            </a:r>
            <a:r>
              <a:rPr lang="pt-BR" dirty="0"/>
              <a:t>) carregadas a nível do usuário.</a:t>
            </a:r>
          </a:p>
          <a:p>
            <a:endParaRPr lang="pt-BR" dirty="0"/>
          </a:p>
          <a:p>
            <a:r>
              <a:rPr lang="pt-BR" dirty="0"/>
              <a:t>Exemplos de três bibliotecas de threads:</a:t>
            </a:r>
          </a:p>
          <a:p>
            <a:pPr lvl="1"/>
            <a:r>
              <a:rPr lang="pt-BR" dirty="0"/>
              <a:t>POSIX </a:t>
            </a:r>
            <a:r>
              <a:rPr lang="pt-BR" dirty="0" err="1"/>
              <a:t>pthreads</a:t>
            </a:r>
            <a:endParaRPr lang="pt-BR" dirty="0"/>
          </a:p>
          <a:p>
            <a:pPr lvl="1"/>
            <a:r>
              <a:rPr lang="pt-BR" dirty="0"/>
              <a:t>Win32 threads</a:t>
            </a:r>
          </a:p>
          <a:p>
            <a:pPr lvl="1"/>
            <a:r>
              <a:rPr lang="pt-BR" dirty="0"/>
              <a:t>Java threads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45113C-CACF-49E0-9F81-B5FFCA04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680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Threads: Padrão POSIX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Portable</a:t>
            </a:r>
            <a:r>
              <a:rPr lang="pt-BR" dirty="0"/>
              <a:t> </a:t>
            </a:r>
            <a:r>
              <a:rPr lang="pt-BR" dirty="0" err="1"/>
              <a:t>Operating</a:t>
            </a:r>
            <a:r>
              <a:rPr lang="pt-BR" dirty="0"/>
              <a:t> System Interface (POSIX) é uma família de padrões especificadas pela IEEE Computer </a:t>
            </a:r>
            <a:r>
              <a:rPr lang="pt-BR" dirty="0" err="1"/>
              <a:t>Society</a:t>
            </a:r>
            <a:r>
              <a:rPr lang="pt-BR" dirty="0"/>
              <a:t>.</a:t>
            </a:r>
          </a:p>
          <a:p>
            <a:r>
              <a:rPr lang="pt-BR" dirty="0"/>
              <a:t>Objetivo</a:t>
            </a:r>
          </a:p>
          <a:p>
            <a:pPr lvl="1"/>
            <a:r>
              <a:rPr lang="pt-BR" dirty="0"/>
              <a:t>Manter a compatibilidade entre sistemas operacionais. O padrão POSIX define uma API, bem como comandos (</a:t>
            </a:r>
            <a:r>
              <a:rPr lang="pt-BR" i="1" dirty="0" err="1"/>
              <a:t>shell</a:t>
            </a:r>
            <a:r>
              <a:rPr lang="pt-BR" dirty="0"/>
              <a:t>) para compatibilidade entre variantes do Unix e outros sistemas operacionais.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207F0D-F4C3-4C93-8CBA-615640B5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001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Passando parâmetros para a função </a:t>
            </a:r>
            <a:r>
              <a:rPr lang="pt-BR" i="1" dirty="0" err="1"/>
              <a:t>pthread_create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0E4B12-C953-417F-8387-061F5578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457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Peterson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56" y="1378935"/>
            <a:ext cx="7502889" cy="5089169"/>
          </a:xfrm>
        </p:spPr>
      </p:pic>
      <p:sp>
        <p:nvSpPr>
          <p:cNvPr id="5" name="CaixaDeTexto 4"/>
          <p:cNvSpPr txBox="1"/>
          <p:nvPr/>
        </p:nvSpPr>
        <p:spPr>
          <a:xfrm>
            <a:off x="3572782" y="6244599"/>
            <a:ext cx="4411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Fonte: </a:t>
            </a:r>
            <a:r>
              <a:rPr lang="pt-BR" sz="1400" dirty="0" err="1"/>
              <a:t>Tanenbaum</a:t>
            </a:r>
            <a:r>
              <a:rPr lang="pt-BR" sz="1400" dirty="0"/>
              <a:t>, Sistemas Operacionais Modernos, 2009.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C133842-A636-4433-9D1A-B6FFE074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9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78482" y="1764941"/>
            <a:ext cx="3974524" cy="45939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800" dirty="0"/>
              <a:t>TANENBAUM, Andrew S.; BOS, Herbert. </a:t>
            </a:r>
            <a:r>
              <a:rPr lang="pt-BR" sz="2800" u="sng" dirty="0"/>
              <a:t>Sistemas operacionais modernos</a:t>
            </a:r>
            <a:r>
              <a:rPr lang="pt-BR" sz="2800" dirty="0"/>
              <a:t>. 4. ed. São Paulo: Pearson </a:t>
            </a:r>
            <a:r>
              <a:rPr lang="pt-BR" sz="2800" dirty="0" err="1"/>
              <a:t>Education</a:t>
            </a:r>
            <a:r>
              <a:rPr lang="pt-BR" sz="2800" dirty="0"/>
              <a:t> do Brasil, 2016.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800" dirty="0">
                <a:hlinkClick r:id="rId2"/>
              </a:rPr>
              <a:t>https://bv4.digitalpages.com.br/#/legacy/36876</a:t>
            </a:r>
            <a:r>
              <a:rPr lang="pt-BR" sz="18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800" dirty="0">
                <a:hlinkClick r:id="rId3"/>
              </a:rPr>
              <a:t>https://archive.org/details/SistemasOperacionaisModernosTanenbaum4Edio/page/n3</a:t>
            </a:r>
            <a:r>
              <a:rPr lang="pt-BR" sz="1800" dirty="0"/>
              <a:t>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77" y="1910194"/>
            <a:ext cx="3210359" cy="4303431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4481BAE-BE2C-49F9-824F-F25AEDFA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473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Peterson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8096" y="1765300"/>
            <a:ext cx="7731960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 err="1">
                <a:latin typeface="Consolas" panose="020B0609020204030204" pitchFamily="49" charset="0"/>
              </a:rPr>
              <a:t>bool</a:t>
            </a:r>
            <a:r>
              <a:rPr lang="pt-BR" sz="1600" dirty="0">
                <a:latin typeface="Consolas" panose="020B0609020204030204" pitchFamily="49" charset="0"/>
              </a:rPr>
              <a:t> t1_quer_entrar, t2_quer_entrar;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 err="1"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thread_preferencial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z="16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 err="1"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thread1()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 err="1">
                <a:latin typeface="Consolas" panose="020B0609020204030204" pitchFamily="49" charset="0"/>
              </a:rPr>
              <a:t>while</a:t>
            </a:r>
            <a:r>
              <a:rPr lang="pt-BR" sz="1600" dirty="0">
                <a:latin typeface="Consolas" panose="020B0609020204030204" pitchFamily="49" charset="0"/>
              </a:rPr>
              <a:t> ( 1 )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latin typeface="Consolas" panose="020B0609020204030204" pitchFamily="49" charset="0"/>
              </a:rPr>
              <a:t>	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latin typeface="Consolas" panose="020B0609020204030204" pitchFamily="49" charset="0"/>
              </a:rPr>
              <a:t>		t1_quer_entrar = </a:t>
            </a:r>
            <a:r>
              <a:rPr lang="pt-BR" sz="1600" dirty="0" err="1">
                <a:latin typeface="Consolas" panose="020B0609020204030204" pitchFamily="49" charset="0"/>
              </a:rPr>
              <a:t>true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latin typeface="Consolas" panose="020B0609020204030204" pitchFamily="49" charset="0"/>
              </a:rPr>
              <a:t>		</a:t>
            </a:r>
            <a:r>
              <a:rPr lang="pt-BR" sz="1600" dirty="0" err="1">
                <a:latin typeface="Consolas" panose="020B0609020204030204" pitchFamily="49" charset="0"/>
              </a:rPr>
              <a:t>thread_preferencial</a:t>
            </a:r>
            <a:r>
              <a:rPr lang="pt-BR" sz="1600" dirty="0">
                <a:latin typeface="Consolas" panose="020B0609020204030204" pitchFamily="49" charset="0"/>
              </a:rPr>
              <a:t> = 2;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latin typeface="Consolas" panose="020B0609020204030204" pitchFamily="49" charset="0"/>
              </a:rPr>
              <a:t>		</a:t>
            </a:r>
            <a:r>
              <a:rPr lang="pt-BR" sz="1600" dirty="0" err="1">
                <a:latin typeface="Consolas" panose="020B0609020204030204" pitchFamily="49" charset="0"/>
              </a:rPr>
              <a:t>while</a:t>
            </a:r>
            <a:r>
              <a:rPr lang="pt-BR" sz="1600" dirty="0">
                <a:latin typeface="Consolas" panose="020B0609020204030204" pitchFamily="49" charset="0"/>
              </a:rPr>
              <a:t> ( t2_quer_entrar &amp;&amp; </a:t>
            </a:r>
            <a:r>
              <a:rPr lang="pt-BR" sz="1600" dirty="0" err="1">
                <a:latin typeface="Consolas" panose="020B0609020204030204" pitchFamily="49" charset="0"/>
              </a:rPr>
              <a:t>thread_preferencial</a:t>
            </a:r>
            <a:r>
              <a:rPr lang="pt-BR" sz="1600" dirty="0">
                <a:latin typeface="Consolas" panose="020B0609020204030204" pitchFamily="49" charset="0"/>
              </a:rPr>
              <a:t>==2 );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latin typeface="Consolas" panose="020B0609020204030204" pitchFamily="49" charset="0"/>
              </a:rPr>
              <a:t>		// Região crítica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latin typeface="Consolas" panose="020B0609020204030204" pitchFamily="49" charset="0"/>
              </a:rPr>
              <a:t>		// ...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latin typeface="Consolas" panose="020B0609020204030204" pitchFamily="49" charset="0"/>
              </a:rPr>
              <a:t>		// Região normal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latin typeface="Consolas" panose="020B0609020204030204" pitchFamily="49" charset="0"/>
              </a:rPr>
              <a:t>		t1_quer_entrar = false;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latin typeface="Consolas" panose="020B0609020204030204" pitchFamily="49" charset="0"/>
              </a:rPr>
              <a:t>		// Outras tarefas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z="1600" dirty="0"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826B90-82DF-4C5E-8D9F-86C35416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803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 (Cap. 9)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69939C-EF21-4396-A8DC-33C741F3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912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Segurança: Metas e Ameaças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391270"/>
              </p:ext>
            </p:extLst>
          </p:nvPr>
        </p:nvGraphicFramePr>
        <p:xfrm>
          <a:off x="768350" y="1765300"/>
          <a:ext cx="72898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Ameaça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Confidencialidade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Exposição de 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Integridade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Manipulação de dados</a:t>
                      </a:r>
                    </a:p>
                    <a:p>
                      <a:r>
                        <a:rPr lang="pt-BR" dirty="0"/>
                        <a:t>* Corrupção de 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Disponibilidade do 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Recusa de serviços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Exclusão</a:t>
                      </a:r>
                      <a:r>
                        <a:rPr lang="pt-BR" baseline="0" dirty="0"/>
                        <a:t> de invasores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do sistema</a:t>
                      </a:r>
                      <a:r>
                        <a:rPr lang="pt-BR" baseline="0" dirty="0"/>
                        <a:t> por vírus</a:t>
                      </a:r>
                    </a:p>
                    <a:p>
                      <a:r>
                        <a:rPr lang="pt-BR" baseline="0" dirty="0"/>
                        <a:t>** Sequestro do sistema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08892" y="4595446"/>
            <a:ext cx="7828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** Info Exame, </a:t>
            </a:r>
            <a:r>
              <a:rPr lang="pt-BR" sz="1600" dirty="0">
                <a:hlinkClick r:id="rId2"/>
              </a:rPr>
              <a:t>51% das empresas no Brasil já sofreram sequestro de sistemas</a:t>
            </a:r>
            <a:r>
              <a:rPr lang="pt-BR" sz="1600" dirty="0"/>
              <a:t>, 13.03.2017.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88388C6-9394-4D43-9A8F-44B31884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832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Ameaças (</a:t>
            </a:r>
            <a:r>
              <a:rPr lang="pt-BR" dirty="0" err="1"/>
              <a:t>malwares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Malwares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Cavalos de Tróia</a:t>
            </a:r>
          </a:p>
          <a:p>
            <a:pPr lvl="1"/>
            <a:r>
              <a:rPr lang="pt-BR" dirty="0"/>
              <a:t>Vírus</a:t>
            </a:r>
          </a:p>
          <a:p>
            <a:pPr lvl="1"/>
            <a:r>
              <a:rPr lang="pt-BR" dirty="0"/>
              <a:t>Vermes (</a:t>
            </a:r>
            <a:r>
              <a:rPr lang="pt-BR" dirty="0" err="1"/>
              <a:t>Worms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Spywares</a:t>
            </a:r>
            <a:endParaRPr lang="pt-BR" dirty="0"/>
          </a:p>
          <a:p>
            <a:pPr lvl="1"/>
            <a:r>
              <a:rPr lang="pt-BR" dirty="0" err="1"/>
              <a:t>Rootkits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5AE512-D22F-4781-B13F-AB9B5F80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913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Defesas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Listar os recursos específicos </a:t>
            </a:r>
            <a:r>
              <a:rPr lang="pt-BR" dirty="0" err="1"/>
              <a:t>anti-malwares</a:t>
            </a:r>
            <a:r>
              <a:rPr lang="pt-BR" dirty="0"/>
              <a:t> que o </a:t>
            </a:r>
            <a:r>
              <a:rPr lang="pt-BR" dirty="0" err="1"/>
              <a:t>anti-malware</a:t>
            </a:r>
            <a:r>
              <a:rPr lang="pt-BR" dirty="0"/>
              <a:t> que você utiliza.  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081CC7-51A1-44B2-B1CA-DC5ABC81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978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Segurança: Criptografia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Princípio de </a:t>
            </a:r>
            <a:r>
              <a:rPr lang="pt-BR" dirty="0" err="1"/>
              <a:t>Kerckhoffs</a:t>
            </a:r>
            <a:r>
              <a:rPr lang="pt-BR" dirty="0"/>
              <a:t> (Auguste </a:t>
            </a:r>
            <a:r>
              <a:rPr lang="pt-BR" dirty="0" err="1"/>
              <a:t>Kerckhoffs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Todos os algoritmos deveriam ser públicos e o segredo deveria ser reservado às chaves.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890EFA-4EF2-4272-A2C5-D720C007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722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Segurança: Criptografia básica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</a:rPr>
                          <m:t>𝐾</m:t>
                        </m:r>
                      </m:e>
                    </m:d>
                  </m:oMath>
                </a14:m>
                <a:endParaRPr lang="pt-BR" b="0" dirty="0"/>
              </a:p>
              <a:p>
                <a:r>
                  <a:rPr lang="pt-BR" dirty="0" err="1"/>
                  <a:t>Tp</a:t>
                </a:r>
                <a:r>
                  <a:rPr lang="pt-BR" dirty="0"/>
                  <a:t>: Texto puro (original)</a:t>
                </a:r>
              </a:p>
              <a:p>
                <a:r>
                  <a:rPr lang="pt-BR" dirty="0"/>
                  <a:t>AD: Algoritmo de decriptação</a:t>
                </a:r>
              </a:p>
              <a:p>
                <a:r>
                  <a:rPr lang="pt-BR" dirty="0" err="1"/>
                  <a:t>Tc</a:t>
                </a:r>
                <a:r>
                  <a:rPr lang="pt-BR" dirty="0"/>
                  <a:t>: Texto codificado (</a:t>
                </a:r>
                <a:r>
                  <a:rPr lang="pt-BR" dirty="0" err="1"/>
                  <a:t>encriptado</a:t>
                </a:r>
                <a:r>
                  <a:rPr lang="pt-BR" dirty="0"/>
                  <a:t>)</a:t>
                </a:r>
              </a:p>
              <a:p>
                <a:r>
                  <a:rPr lang="pt-BR" dirty="0"/>
                  <a:t>K: Chave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4D91AE-72BA-49E4-89F2-AEA1FD6E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51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Sistemas: Conceitos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Definição: Um </a:t>
            </a:r>
            <a:r>
              <a:rPr lang="pt-BR" u="sng" dirty="0"/>
              <a:t>sistema</a:t>
            </a:r>
            <a:r>
              <a:rPr lang="pt-BR" dirty="0"/>
              <a:t> é um conjunto de elementos interdependentes de modo a formar um todo organizado. </a:t>
            </a:r>
          </a:p>
          <a:p>
            <a:r>
              <a:rPr lang="pt-BR" dirty="0"/>
              <a:t>Todo sistema possui um objetivo geral a ser atingido.</a:t>
            </a:r>
          </a:p>
          <a:p>
            <a:r>
              <a:rPr lang="pt-BR" dirty="0"/>
              <a:t>Ex.: Sistema digestivo, GPS (</a:t>
            </a:r>
            <a:r>
              <a:rPr lang="pt-BR" u="dotted" dirty="0"/>
              <a:t>Sistema</a:t>
            </a:r>
            <a:r>
              <a:rPr lang="pt-BR" dirty="0"/>
              <a:t> de Posicionamento Global), freio ABS (</a:t>
            </a:r>
            <a:r>
              <a:rPr lang="pt-BR" u="dotted" dirty="0"/>
              <a:t>Sistema</a:t>
            </a:r>
            <a:r>
              <a:rPr lang="pt-BR" dirty="0"/>
              <a:t> “</a:t>
            </a:r>
            <a:r>
              <a:rPr lang="pt-BR" dirty="0" err="1"/>
              <a:t>Anti-Blocagem</a:t>
            </a:r>
            <a:r>
              <a:rPr lang="pt-BR" dirty="0"/>
              <a:t>”), etc.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1C5CA8-DCFC-4581-B741-4AB5C811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88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Computacionais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Definição: Um </a:t>
            </a:r>
            <a:r>
              <a:rPr lang="pt-BR" u="sng" dirty="0"/>
              <a:t>Sistema Computacional</a:t>
            </a:r>
            <a:r>
              <a:rPr lang="pt-BR" dirty="0"/>
              <a:t> é um conjunto de dispositivos eletrônicos (hardware) capaz de processar informações de acordo com um programa (software).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700742-20DD-4A0C-9157-8D29896B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33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Operacional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Definição: Um </a:t>
            </a:r>
            <a:r>
              <a:rPr lang="pt-BR" u="sng" dirty="0"/>
              <a:t>Sistema Operacional</a:t>
            </a:r>
            <a:r>
              <a:rPr lang="pt-BR" dirty="0"/>
              <a:t> é um conjunto de gerenciadores (elementos) interdependentes de modo a formar um gerenciador organizado para sistemas computacionais. </a:t>
            </a:r>
          </a:p>
          <a:p>
            <a:r>
              <a:rPr lang="pt-BR" dirty="0"/>
              <a:t>Um dos objetivos de um Sistema Operacional é fornecer uma interface para que o usuário tenha acesso aos recursos de hardware de um sistema computacional.</a:t>
            </a:r>
          </a:p>
          <a:p>
            <a:r>
              <a:rPr lang="pt-BR" dirty="0"/>
              <a:t>Ex.: Microsoft Windows, Ubuntu (Linux), Android (smartphones).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7C9DBE-614D-4A42-B076-8A3CE3A2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83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Terminologias: Recurso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Recurso do Sistema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 Em computação, um </a:t>
            </a:r>
            <a:r>
              <a:rPr lang="pt-BR" u="sng" dirty="0"/>
              <a:t>recurso do sistema</a:t>
            </a:r>
            <a:r>
              <a:rPr lang="pt-BR" dirty="0"/>
              <a:t>, ou simplesmente </a:t>
            </a:r>
            <a:r>
              <a:rPr lang="pt-BR" u="sng" dirty="0"/>
              <a:t>recurso</a:t>
            </a:r>
            <a:r>
              <a:rPr lang="pt-BR" dirty="0"/>
              <a:t>, é qualquer componente físico ou virtual de disponibilidade limitada em um sistema computacional. Todo componente interno ao sistema computacional é um recurso.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6BA6A8-F4F2-4688-94CB-861EDB1F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6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Terminologias: </a:t>
            </a:r>
            <a:r>
              <a:rPr lang="pt-BR" dirty="0" err="1"/>
              <a:t>Handle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 err="1"/>
              <a:t>Handle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 Def.: Em computação/programação, um </a:t>
            </a:r>
            <a:r>
              <a:rPr lang="pt-BR" i="1" dirty="0" err="1"/>
              <a:t>handle</a:t>
            </a:r>
            <a:r>
              <a:rPr lang="pt-BR" dirty="0"/>
              <a:t> é uma referência abstrata para um recurso.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 As </a:t>
            </a:r>
            <a:r>
              <a:rPr lang="pt-BR" i="1" dirty="0" err="1"/>
              <a:t>handles</a:t>
            </a:r>
            <a:r>
              <a:rPr lang="pt-BR" dirty="0"/>
              <a:t> são utilizadas quando aplicativos referenciam blocos de memória ou objetos gerenciados por um outro sistema, por exemplo, banco de dados ou sistema operacional.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9CA892-EAA4-4CB9-A99F-32FF90F3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57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(1) de “</a:t>
            </a:r>
            <a:r>
              <a:rPr lang="pt-BR" dirty="0" err="1"/>
              <a:t>Handle</a:t>
            </a:r>
            <a:r>
              <a:rPr lang="pt-BR" dirty="0"/>
              <a:t>”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768096" y="1378930"/>
            <a:ext cx="7641808" cy="5086264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pt-BR" sz="20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pt-BR" sz="20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string.h</a:t>
            </a: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2000" dirty="0">
              <a:solidFill>
                <a:srgbClr val="2E2B2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0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FILE *</a:t>
            </a:r>
            <a:r>
              <a:rPr lang="pt-BR" sz="20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</a:t>
            </a: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buffer[1024];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2000" dirty="0">
              <a:solidFill>
                <a:srgbClr val="2E2B2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20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</a:t>
            </a: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0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"ARQUIVO.TXT", "r" 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20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pt-BR" sz="20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buffer, "\n" )!=1 )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20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buffer, 1024, </a:t>
            </a:r>
            <a:r>
              <a:rPr lang="pt-BR" sz="20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</a:t>
            </a: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20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pt-BR" sz="20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</a:t>
            </a: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"%s\n", buffer);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20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pt-BR" sz="20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</a:t>
            </a: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0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2000" dirty="0">
              <a:solidFill>
                <a:srgbClr val="2E2B2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43B1C21-C855-4D7C-AE13-7C2B7299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3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(2) de </a:t>
            </a:r>
            <a:r>
              <a:rPr lang="pt-BR" dirty="0" err="1"/>
              <a:t>Handle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768096" y="1378930"/>
            <a:ext cx="7641808" cy="5086264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2200" dirty="0">
              <a:solidFill>
                <a:srgbClr val="2E2B2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 FILE *</a:t>
            </a: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 char buffer[128];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("ARQUIVO.TXT", "w");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 </a:t>
            </a: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(buffer, "Exemplo de uma linha.");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 </a:t>
            </a: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"%s\n", buffer);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 </a:t>
            </a: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200" dirty="0" err="1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</a:t>
            </a: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2200" dirty="0">
                <a:solidFill>
                  <a:srgbClr val="2E2B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D9A7271-3DFC-4C9D-A121-9AB63852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3D90-32A3-4DA6-ADDE-04C5B06507C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93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1513</TotalTime>
  <Words>1225</Words>
  <Application>Microsoft Office PowerPoint</Application>
  <PresentationFormat>Apresentação na tela (4:3)</PresentationFormat>
  <Paragraphs>182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Consolas</vt:lpstr>
      <vt:lpstr>Tw Cen MT</vt:lpstr>
      <vt:lpstr>Tw Cen MT Condensed</vt:lpstr>
      <vt:lpstr>Wingdings</vt:lpstr>
      <vt:lpstr>Wingdings 3</vt:lpstr>
      <vt:lpstr>Integral</vt:lpstr>
      <vt:lpstr>Sistemas Operacionais</vt:lpstr>
      <vt:lpstr>Bibliografia</vt:lpstr>
      <vt:lpstr>Sistemas: Conceitos</vt:lpstr>
      <vt:lpstr>Sistemas Computacionais</vt:lpstr>
      <vt:lpstr>Sistema Operacional</vt:lpstr>
      <vt:lpstr>Terminologias: Recurso</vt:lpstr>
      <vt:lpstr>Terminologias: Handle</vt:lpstr>
      <vt:lpstr>Exemplo (1) de “Handle”</vt:lpstr>
      <vt:lpstr>Exemplo (2) de Handle</vt:lpstr>
      <vt:lpstr>Argumentos de Linha de Comando</vt:lpstr>
      <vt:lpstr>S.O.: Processos</vt:lpstr>
      <vt:lpstr>Processos</vt:lpstr>
      <vt:lpstr>Processos: Criação</vt:lpstr>
      <vt:lpstr>Processos vs. Threads</vt:lpstr>
      <vt:lpstr>Threads</vt:lpstr>
      <vt:lpstr>Threads do Usuário</vt:lpstr>
      <vt:lpstr>Threads: Padrão POSIX</vt:lpstr>
      <vt:lpstr>Passando parâmetros para a função pthread_create </vt:lpstr>
      <vt:lpstr>Algoritmo de Peterson</vt:lpstr>
      <vt:lpstr>Algoritmo de Peterson</vt:lpstr>
      <vt:lpstr>Segurança (Cap. 9)</vt:lpstr>
      <vt:lpstr>Segurança: Metas e Ameaças</vt:lpstr>
      <vt:lpstr>Ameaças (malwares)</vt:lpstr>
      <vt:lpstr>Defesas</vt:lpstr>
      <vt:lpstr>Segurança: Criptografia</vt:lpstr>
      <vt:lpstr>Segurança: Criptografia básica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Embarcados</dc:title>
  <dc:creator>Eduardo Ono</dc:creator>
  <cp:lastModifiedBy>Eduardo Ono</cp:lastModifiedBy>
  <cp:revision>138</cp:revision>
  <cp:lastPrinted>2021-08-23T21:34:53Z</cp:lastPrinted>
  <dcterms:created xsi:type="dcterms:W3CDTF">2016-02-25T21:12:19Z</dcterms:created>
  <dcterms:modified xsi:type="dcterms:W3CDTF">2021-08-23T21:36:32Z</dcterms:modified>
</cp:coreProperties>
</file>