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2"/>
  </p:notesMasterIdLst>
  <p:handoutMasterIdLst>
    <p:handoutMasterId r:id="rId13"/>
  </p:handoutMasterIdLst>
  <p:sldIdLst>
    <p:sldId id="410" r:id="rId5"/>
    <p:sldId id="411" r:id="rId6"/>
    <p:sldId id="412" r:id="rId7"/>
    <p:sldId id="413" r:id="rId8"/>
    <p:sldId id="414" r:id="rId9"/>
    <p:sldId id="415" r:id="rId10"/>
    <p:sldId id="4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BE010-E560-4245-BDBA-A40F00890DD1}" v="1" dt="2024-02-12T03:11:44.782"/>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0" autoAdjust="0"/>
    <p:restoredTop sz="90617" autoAdjust="0"/>
  </p:normalViewPr>
  <p:slideViewPr>
    <p:cSldViewPr snapToGrid="0">
      <p:cViewPr varScale="1">
        <p:scale>
          <a:sx n="235" d="100"/>
          <a:sy n="235" d="100"/>
        </p:scale>
        <p:origin x="792" y="1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VALENCIA" userId="4de04802-a91d-49cb-821b-346afb4237f9" providerId="ADAL" clId="{33CBE010-E560-4245-BDBA-A40F00890DD1}"/>
    <pc:docChg chg="undo custSel addSld delSld modSld sldOrd">
      <pc:chgData name="EDUARDO VALENCIA" userId="4de04802-a91d-49cb-821b-346afb4237f9" providerId="ADAL" clId="{33CBE010-E560-4245-BDBA-A40F00890DD1}" dt="2024-02-12T03:40:30.275" v="348" actId="20577"/>
      <pc:docMkLst>
        <pc:docMk/>
      </pc:docMkLst>
      <pc:sldChg chg="add del">
        <pc:chgData name="EDUARDO VALENCIA" userId="4de04802-a91d-49cb-821b-346afb4237f9" providerId="ADAL" clId="{33CBE010-E560-4245-BDBA-A40F00890DD1}" dt="2024-02-12T03:12:23.982" v="82" actId="47"/>
        <pc:sldMkLst>
          <pc:docMk/>
          <pc:sldMk cId="3346685798" sldId="383"/>
        </pc:sldMkLst>
      </pc:sldChg>
      <pc:sldChg chg="add del">
        <pc:chgData name="EDUARDO VALENCIA" userId="4de04802-a91d-49cb-821b-346afb4237f9" providerId="ADAL" clId="{33CBE010-E560-4245-BDBA-A40F00890DD1}" dt="2024-02-12T03:12:23.982" v="82" actId="47"/>
        <pc:sldMkLst>
          <pc:docMk/>
          <pc:sldMk cId="1440871986" sldId="389"/>
        </pc:sldMkLst>
      </pc:sldChg>
      <pc:sldChg chg="add del">
        <pc:chgData name="EDUARDO VALENCIA" userId="4de04802-a91d-49cb-821b-346afb4237f9" providerId="ADAL" clId="{33CBE010-E560-4245-BDBA-A40F00890DD1}" dt="2024-02-12T03:12:23.982" v="82" actId="47"/>
        <pc:sldMkLst>
          <pc:docMk/>
          <pc:sldMk cId="3200312026" sldId="391"/>
        </pc:sldMkLst>
      </pc:sldChg>
      <pc:sldChg chg="add del">
        <pc:chgData name="EDUARDO VALENCIA" userId="4de04802-a91d-49cb-821b-346afb4237f9" providerId="ADAL" clId="{33CBE010-E560-4245-BDBA-A40F00890DD1}" dt="2024-02-12T03:12:23.982" v="82" actId="47"/>
        <pc:sldMkLst>
          <pc:docMk/>
          <pc:sldMk cId="2039059756" sldId="397"/>
        </pc:sldMkLst>
      </pc:sldChg>
      <pc:sldChg chg="modSp del mod">
        <pc:chgData name="EDUARDO VALENCIA" userId="4de04802-a91d-49cb-821b-346afb4237f9" providerId="ADAL" clId="{33CBE010-E560-4245-BDBA-A40F00890DD1}" dt="2024-02-12T03:19:31.809" v="247" actId="2696"/>
        <pc:sldMkLst>
          <pc:docMk/>
          <pc:sldMk cId="4261132419" sldId="398"/>
        </pc:sldMkLst>
        <pc:spChg chg="mod">
          <ac:chgData name="EDUARDO VALENCIA" userId="4de04802-a91d-49cb-821b-346afb4237f9" providerId="ADAL" clId="{33CBE010-E560-4245-BDBA-A40F00890DD1}" dt="2024-02-12T03:19:24.741" v="246" actId="20577"/>
          <ac:spMkLst>
            <pc:docMk/>
            <pc:sldMk cId="4261132419" sldId="398"/>
            <ac:spMk id="3" creationId="{8BE734F0-2DDD-AF70-F13D-F9E4C1929411}"/>
          </ac:spMkLst>
        </pc:spChg>
      </pc:sldChg>
      <pc:sldChg chg="add del">
        <pc:chgData name="EDUARDO VALENCIA" userId="4de04802-a91d-49cb-821b-346afb4237f9" providerId="ADAL" clId="{33CBE010-E560-4245-BDBA-A40F00890DD1}" dt="2024-02-12T03:12:23.982" v="82" actId="47"/>
        <pc:sldMkLst>
          <pc:docMk/>
          <pc:sldMk cId="752428618" sldId="403"/>
        </pc:sldMkLst>
      </pc:sldChg>
      <pc:sldChg chg="add del">
        <pc:chgData name="EDUARDO VALENCIA" userId="4de04802-a91d-49cb-821b-346afb4237f9" providerId="ADAL" clId="{33CBE010-E560-4245-BDBA-A40F00890DD1}" dt="2024-02-12T03:12:23.982" v="82" actId="47"/>
        <pc:sldMkLst>
          <pc:docMk/>
          <pc:sldMk cId="1850768898" sldId="404"/>
        </pc:sldMkLst>
      </pc:sldChg>
      <pc:sldChg chg="add del">
        <pc:chgData name="EDUARDO VALENCIA" userId="4de04802-a91d-49cb-821b-346afb4237f9" providerId="ADAL" clId="{33CBE010-E560-4245-BDBA-A40F00890DD1}" dt="2024-02-12T03:12:23.982" v="82" actId="47"/>
        <pc:sldMkLst>
          <pc:docMk/>
          <pc:sldMk cId="4127695141" sldId="405"/>
        </pc:sldMkLst>
      </pc:sldChg>
      <pc:sldChg chg="add del">
        <pc:chgData name="EDUARDO VALENCIA" userId="4de04802-a91d-49cb-821b-346afb4237f9" providerId="ADAL" clId="{33CBE010-E560-4245-BDBA-A40F00890DD1}" dt="2024-02-12T03:12:23.982" v="82" actId="47"/>
        <pc:sldMkLst>
          <pc:docMk/>
          <pc:sldMk cId="298364507" sldId="406"/>
        </pc:sldMkLst>
      </pc:sldChg>
      <pc:sldChg chg="add del">
        <pc:chgData name="EDUARDO VALENCIA" userId="4de04802-a91d-49cb-821b-346afb4237f9" providerId="ADAL" clId="{33CBE010-E560-4245-BDBA-A40F00890DD1}" dt="2024-02-12T03:12:23.982" v="82" actId="47"/>
        <pc:sldMkLst>
          <pc:docMk/>
          <pc:sldMk cId="3088225330" sldId="407"/>
        </pc:sldMkLst>
      </pc:sldChg>
      <pc:sldChg chg="add del">
        <pc:chgData name="EDUARDO VALENCIA" userId="4de04802-a91d-49cb-821b-346afb4237f9" providerId="ADAL" clId="{33CBE010-E560-4245-BDBA-A40F00890DD1}" dt="2024-02-12T03:12:23.982" v="82" actId="47"/>
        <pc:sldMkLst>
          <pc:docMk/>
          <pc:sldMk cId="888484295" sldId="408"/>
        </pc:sldMkLst>
      </pc:sldChg>
      <pc:sldChg chg="add del">
        <pc:chgData name="EDUARDO VALENCIA" userId="4de04802-a91d-49cb-821b-346afb4237f9" providerId="ADAL" clId="{33CBE010-E560-4245-BDBA-A40F00890DD1}" dt="2024-02-12T03:12:23.982" v="82" actId="47"/>
        <pc:sldMkLst>
          <pc:docMk/>
          <pc:sldMk cId="2249372667" sldId="409"/>
        </pc:sldMkLst>
      </pc:sldChg>
      <pc:sldChg chg="addSp delSp modSp add del mod modClrScheme chgLayout">
        <pc:chgData name="EDUARDO VALENCIA" userId="4de04802-a91d-49cb-821b-346afb4237f9" providerId="ADAL" clId="{33CBE010-E560-4245-BDBA-A40F00890DD1}" dt="2024-02-12T03:35:59.087" v="341" actId="478"/>
        <pc:sldMkLst>
          <pc:docMk/>
          <pc:sldMk cId="3390304222" sldId="410"/>
        </pc:sldMkLst>
        <pc:spChg chg="mod">
          <ac:chgData name="EDUARDO VALENCIA" userId="4de04802-a91d-49cb-821b-346afb4237f9" providerId="ADAL" clId="{33CBE010-E560-4245-BDBA-A40F00890DD1}" dt="2024-02-12T03:35:54.543" v="340" actId="26606"/>
          <ac:spMkLst>
            <pc:docMk/>
            <pc:sldMk cId="3390304222" sldId="410"/>
            <ac:spMk id="2" creationId="{7AB1D9D6-2977-ABCD-FDF8-51AFA5064E54}"/>
          </ac:spMkLst>
        </pc:spChg>
        <pc:spChg chg="add del mod">
          <ac:chgData name="EDUARDO VALENCIA" userId="4de04802-a91d-49cb-821b-346afb4237f9" providerId="ADAL" clId="{33CBE010-E560-4245-BDBA-A40F00890DD1}" dt="2024-02-12T03:35:59.087" v="341" actId="478"/>
          <ac:spMkLst>
            <pc:docMk/>
            <pc:sldMk cId="3390304222" sldId="410"/>
            <ac:spMk id="7" creationId="{2EC92D8A-DB0F-DC32-E13D-7ECADC3009C3}"/>
          </ac:spMkLst>
        </pc:spChg>
      </pc:sldChg>
      <pc:sldChg chg="modSp new mod modClrScheme chgLayout modNotesTx">
        <pc:chgData name="EDUARDO VALENCIA" userId="4de04802-a91d-49cb-821b-346afb4237f9" providerId="ADAL" clId="{33CBE010-E560-4245-BDBA-A40F00890DD1}" dt="2024-02-12T03:34:18.171" v="327" actId="12"/>
        <pc:sldMkLst>
          <pc:docMk/>
          <pc:sldMk cId="2548574056" sldId="411"/>
        </pc:sldMkLst>
        <pc:spChg chg="mod">
          <ac:chgData name="EDUARDO VALENCIA" userId="4de04802-a91d-49cb-821b-346afb4237f9" providerId="ADAL" clId="{33CBE010-E560-4245-BDBA-A40F00890DD1}" dt="2024-02-12T03:30:14.101" v="295" actId="26606"/>
          <ac:spMkLst>
            <pc:docMk/>
            <pc:sldMk cId="2548574056" sldId="411"/>
            <ac:spMk id="2" creationId="{B8D60E4D-F1B4-4DA3-9E8B-23C4BB251BAC}"/>
          </ac:spMkLst>
        </pc:spChg>
        <pc:spChg chg="mod ord">
          <ac:chgData name="EDUARDO VALENCIA" userId="4de04802-a91d-49cb-821b-346afb4237f9" providerId="ADAL" clId="{33CBE010-E560-4245-BDBA-A40F00890DD1}" dt="2024-02-12T03:34:13.393" v="326" actId="12"/>
          <ac:spMkLst>
            <pc:docMk/>
            <pc:sldMk cId="2548574056" sldId="411"/>
            <ac:spMk id="3" creationId="{67848171-D716-3FBB-C71D-2D10055AE21B}"/>
          </ac:spMkLst>
        </pc:spChg>
        <pc:spChg chg="mod">
          <ac:chgData name="EDUARDO VALENCIA" userId="4de04802-a91d-49cb-821b-346afb4237f9" providerId="ADAL" clId="{33CBE010-E560-4245-BDBA-A40F00890DD1}" dt="2024-02-12T03:34:18.171" v="327" actId="12"/>
          <ac:spMkLst>
            <pc:docMk/>
            <pc:sldMk cId="2548574056" sldId="411"/>
            <ac:spMk id="4" creationId="{06BF6557-9675-3FD5-FD18-385D22A47A9D}"/>
          </ac:spMkLst>
        </pc:spChg>
      </pc:sldChg>
      <pc:sldChg chg="modSp new del mod">
        <pc:chgData name="EDUARDO VALENCIA" userId="4de04802-a91d-49cb-821b-346afb4237f9" providerId="ADAL" clId="{33CBE010-E560-4245-BDBA-A40F00890DD1}" dt="2024-02-12T03:12:51.118" v="96" actId="680"/>
        <pc:sldMkLst>
          <pc:docMk/>
          <pc:sldMk cId="1466051387" sldId="412"/>
        </pc:sldMkLst>
        <pc:spChg chg="mod">
          <ac:chgData name="EDUARDO VALENCIA" userId="4de04802-a91d-49cb-821b-346afb4237f9" providerId="ADAL" clId="{33CBE010-E560-4245-BDBA-A40F00890DD1}" dt="2024-02-12T03:12:50.250" v="95" actId="20577"/>
          <ac:spMkLst>
            <pc:docMk/>
            <pc:sldMk cId="1466051387" sldId="412"/>
            <ac:spMk id="2" creationId="{F0112ACC-8989-B09A-7049-65F470AF6692}"/>
          </ac:spMkLst>
        </pc:spChg>
      </pc:sldChg>
      <pc:sldChg chg="modSp new mod modNotesTx">
        <pc:chgData name="EDUARDO VALENCIA" userId="4de04802-a91d-49cb-821b-346afb4237f9" providerId="ADAL" clId="{33CBE010-E560-4245-BDBA-A40F00890DD1}" dt="2024-02-12T03:36:47.488" v="342" actId="14100"/>
        <pc:sldMkLst>
          <pc:docMk/>
          <pc:sldMk cId="1631560595" sldId="412"/>
        </pc:sldMkLst>
        <pc:spChg chg="mod">
          <ac:chgData name="EDUARDO VALENCIA" userId="4de04802-a91d-49cb-821b-346afb4237f9" providerId="ADAL" clId="{33CBE010-E560-4245-BDBA-A40F00890DD1}" dt="2024-02-12T03:16:00.254" v="188" actId="20577"/>
          <ac:spMkLst>
            <pc:docMk/>
            <pc:sldMk cId="1631560595" sldId="412"/>
            <ac:spMk id="2" creationId="{1DA465B2-E166-E92D-A19E-E4FA64BAC0FD}"/>
          </ac:spMkLst>
        </pc:spChg>
        <pc:spChg chg="mod">
          <ac:chgData name="EDUARDO VALENCIA" userId="4de04802-a91d-49cb-821b-346afb4237f9" providerId="ADAL" clId="{33CBE010-E560-4245-BDBA-A40F00890DD1}" dt="2024-02-12T03:36:47.488" v="342" actId="14100"/>
          <ac:spMkLst>
            <pc:docMk/>
            <pc:sldMk cId="1631560595" sldId="412"/>
            <ac:spMk id="3" creationId="{CCD0B55A-056B-7649-3696-28E998DFF9B6}"/>
          </ac:spMkLst>
        </pc:spChg>
      </pc:sldChg>
      <pc:sldChg chg="modSp new del mod">
        <pc:chgData name="EDUARDO VALENCIA" userId="4de04802-a91d-49cb-821b-346afb4237f9" providerId="ADAL" clId="{33CBE010-E560-4245-BDBA-A40F00890DD1}" dt="2024-02-12T03:13:41.339" v="159" actId="2696"/>
        <pc:sldMkLst>
          <pc:docMk/>
          <pc:sldMk cId="3678148475" sldId="412"/>
        </pc:sldMkLst>
        <pc:spChg chg="mod">
          <ac:chgData name="EDUARDO VALENCIA" userId="4de04802-a91d-49cb-821b-346afb4237f9" providerId="ADAL" clId="{33CBE010-E560-4245-BDBA-A40F00890DD1}" dt="2024-02-12T03:12:57.094" v="112" actId="20577"/>
          <ac:spMkLst>
            <pc:docMk/>
            <pc:sldMk cId="3678148475" sldId="412"/>
            <ac:spMk id="2" creationId="{B771955D-0831-6356-7F06-D3163DF44376}"/>
          </ac:spMkLst>
        </pc:spChg>
        <pc:spChg chg="mod">
          <ac:chgData name="EDUARDO VALENCIA" userId="4de04802-a91d-49cb-821b-346afb4237f9" providerId="ADAL" clId="{33CBE010-E560-4245-BDBA-A40F00890DD1}" dt="2024-02-12T03:13:24.109" v="158" actId="20577"/>
          <ac:spMkLst>
            <pc:docMk/>
            <pc:sldMk cId="3678148475" sldId="412"/>
            <ac:spMk id="3" creationId="{9DF79067-11B1-559F-1C92-6B2622368B7B}"/>
          </ac:spMkLst>
        </pc:spChg>
      </pc:sldChg>
      <pc:sldChg chg="new del">
        <pc:chgData name="EDUARDO VALENCIA" userId="4de04802-a91d-49cb-821b-346afb4237f9" providerId="ADAL" clId="{33CBE010-E560-4245-BDBA-A40F00890DD1}" dt="2024-02-12T03:17:03.225" v="193" actId="680"/>
        <pc:sldMkLst>
          <pc:docMk/>
          <pc:sldMk cId="2659820790" sldId="413"/>
        </pc:sldMkLst>
      </pc:sldChg>
      <pc:sldChg chg="addSp delSp modSp new mod ord modClrScheme chgLayout modNotesTx">
        <pc:chgData name="EDUARDO VALENCIA" userId="4de04802-a91d-49cb-821b-346afb4237f9" providerId="ADAL" clId="{33CBE010-E560-4245-BDBA-A40F00890DD1}" dt="2024-02-12T03:33:57.174" v="324" actId="12"/>
        <pc:sldMkLst>
          <pc:docMk/>
          <pc:sldMk cId="3489114843" sldId="413"/>
        </pc:sldMkLst>
        <pc:spChg chg="mod ord">
          <ac:chgData name="EDUARDO VALENCIA" userId="4de04802-a91d-49cb-821b-346afb4237f9" providerId="ADAL" clId="{33CBE010-E560-4245-BDBA-A40F00890DD1}" dt="2024-02-12T03:31:58.979" v="299" actId="700"/>
          <ac:spMkLst>
            <pc:docMk/>
            <pc:sldMk cId="3489114843" sldId="413"/>
            <ac:spMk id="2" creationId="{7E2A25E2-5432-E83C-5554-E3F3B7F96D50}"/>
          </ac:spMkLst>
        </pc:spChg>
        <pc:spChg chg="mod ord">
          <ac:chgData name="EDUARDO VALENCIA" userId="4de04802-a91d-49cb-821b-346afb4237f9" providerId="ADAL" clId="{33CBE010-E560-4245-BDBA-A40F00890DD1}" dt="2024-02-12T03:33:52.886" v="323" actId="12"/>
          <ac:spMkLst>
            <pc:docMk/>
            <pc:sldMk cId="3489114843" sldId="413"/>
            <ac:spMk id="3" creationId="{135613CD-BA98-C557-7CED-D3F3C93D17F5}"/>
          </ac:spMkLst>
        </pc:spChg>
        <pc:spChg chg="del mod ord">
          <ac:chgData name="EDUARDO VALENCIA" userId="4de04802-a91d-49cb-821b-346afb4237f9" providerId="ADAL" clId="{33CBE010-E560-4245-BDBA-A40F00890DD1}" dt="2024-02-12T03:31:58.979" v="299" actId="700"/>
          <ac:spMkLst>
            <pc:docMk/>
            <pc:sldMk cId="3489114843" sldId="413"/>
            <ac:spMk id="4" creationId="{B3FCEE3B-6E88-2E63-83B1-908987835D22}"/>
          </ac:spMkLst>
        </pc:spChg>
        <pc:spChg chg="add mod ord">
          <ac:chgData name="EDUARDO VALENCIA" userId="4de04802-a91d-49cb-821b-346afb4237f9" providerId="ADAL" clId="{33CBE010-E560-4245-BDBA-A40F00890DD1}" dt="2024-02-12T03:33:57.174" v="324" actId="12"/>
          <ac:spMkLst>
            <pc:docMk/>
            <pc:sldMk cId="3489114843" sldId="413"/>
            <ac:spMk id="5" creationId="{5B7F51E3-7582-36FD-513D-68847ECA5DFC}"/>
          </ac:spMkLst>
        </pc:spChg>
      </pc:sldChg>
      <pc:sldChg chg="addSp delSp modSp new mod modClrScheme chgLayout modNotesTx">
        <pc:chgData name="EDUARDO VALENCIA" userId="4de04802-a91d-49cb-821b-346afb4237f9" providerId="ADAL" clId="{33CBE010-E560-4245-BDBA-A40F00890DD1}" dt="2024-02-12T03:40:05.326" v="344" actId="20577"/>
        <pc:sldMkLst>
          <pc:docMk/>
          <pc:sldMk cId="4232191589" sldId="414"/>
        </pc:sldMkLst>
        <pc:spChg chg="mod ord">
          <ac:chgData name="EDUARDO VALENCIA" userId="4de04802-a91d-49cb-821b-346afb4237f9" providerId="ADAL" clId="{33CBE010-E560-4245-BDBA-A40F00890DD1}" dt="2024-02-12T03:32:55.453" v="308" actId="700"/>
          <ac:spMkLst>
            <pc:docMk/>
            <pc:sldMk cId="4232191589" sldId="414"/>
            <ac:spMk id="2" creationId="{57400DAA-92D5-FAB1-0DC1-172BC96F45B5}"/>
          </ac:spMkLst>
        </pc:spChg>
        <pc:spChg chg="mod ord">
          <ac:chgData name="EDUARDO VALENCIA" userId="4de04802-a91d-49cb-821b-346afb4237f9" providerId="ADAL" clId="{33CBE010-E560-4245-BDBA-A40F00890DD1}" dt="2024-02-12T03:40:05.326" v="344" actId="20577"/>
          <ac:spMkLst>
            <pc:docMk/>
            <pc:sldMk cId="4232191589" sldId="414"/>
            <ac:spMk id="3" creationId="{191E855D-B1F4-8B50-45F9-7A618BF5B378}"/>
          </ac:spMkLst>
        </pc:spChg>
        <pc:spChg chg="add del mod ord">
          <ac:chgData name="EDUARDO VALENCIA" userId="4de04802-a91d-49cb-821b-346afb4237f9" providerId="ADAL" clId="{33CBE010-E560-4245-BDBA-A40F00890DD1}" dt="2024-02-12T03:32:55.453" v="308" actId="700"/>
          <ac:spMkLst>
            <pc:docMk/>
            <pc:sldMk cId="4232191589" sldId="414"/>
            <ac:spMk id="4" creationId="{3F052A42-0133-57C8-F8CC-F35441D4319B}"/>
          </ac:spMkLst>
        </pc:spChg>
        <pc:spChg chg="add mod ord">
          <ac:chgData name="EDUARDO VALENCIA" userId="4de04802-a91d-49cb-821b-346afb4237f9" providerId="ADAL" clId="{33CBE010-E560-4245-BDBA-A40F00890DD1}" dt="2024-02-12T03:33:40.903" v="320" actId="12"/>
          <ac:spMkLst>
            <pc:docMk/>
            <pc:sldMk cId="4232191589" sldId="414"/>
            <ac:spMk id="5" creationId="{E0A0F441-1FC2-57D2-798F-94A0C2A8BBB6}"/>
          </ac:spMkLst>
        </pc:spChg>
      </pc:sldChg>
      <pc:sldChg chg="addSp delSp modSp new mod modMedia delAnim chgLayout modNotesTx">
        <pc:chgData name="EDUARDO VALENCIA" userId="4de04802-a91d-49cb-821b-346afb4237f9" providerId="ADAL" clId="{33CBE010-E560-4245-BDBA-A40F00890DD1}" dt="2024-02-12T03:40:30.275" v="348" actId="20577"/>
        <pc:sldMkLst>
          <pc:docMk/>
          <pc:sldMk cId="311114003" sldId="415"/>
        </pc:sldMkLst>
        <pc:spChg chg="mod ord">
          <ac:chgData name="EDUARDO VALENCIA" userId="4de04802-a91d-49cb-821b-346afb4237f9" providerId="ADAL" clId="{33CBE010-E560-4245-BDBA-A40F00890DD1}" dt="2024-02-12T03:34:52.986" v="332" actId="26606"/>
          <ac:spMkLst>
            <pc:docMk/>
            <pc:sldMk cId="311114003" sldId="415"/>
            <ac:spMk id="2" creationId="{0BD9AA3F-8BEB-C2A9-194C-FA33A84C4D2F}"/>
          </ac:spMkLst>
        </pc:spChg>
        <pc:spChg chg="mod ord">
          <ac:chgData name="EDUARDO VALENCIA" userId="4de04802-a91d-49cb-821b-346afb4237f9" providerId="ADAL" clId="{33CBE010-E560-4245-BDBA-A40F00890DD1}" dt="2024-02-12T03:40:30.275" v="348" actId="20577"/>
          <ac:spMkLst>
            <pc:docMk/>
            <pc:sldMk cId="311114003" sldId="415"/>
            <ac:spMk id="3" creationId="{37558BB8-6C52-FF97-593E-4DDA78F32C40}"/>
          </ac:spMkLst>
        </pc:spChg>
        <pc:spChg chg="del">
          <ac:chgData name="EDUARDO VALENCIA" userId="4de04802-a91d-49cb-821b-346afb4237f9" providerId="ADAL" clId="{33CBE010-E560-4245-BDBA-A40F00890DD1}" dt="2024-02-12T03:34:33.201" v="328" actId="700"/>
          <ac:spMkLst>
            <pc:docMk/>
            <pc:sldMk cId="311114003" sldId="415"/>
            <ac:spMk id="4" creationId="{5B4720CE-3DB5-A0F9-9614-5928ECCC3A8D}"/>
          </ac:spMkLst>
        </pc:spChg>
        <pc:picChg chg="add del mod">
          <ac:chgData name="EDUARDO VALENCIA" userId="4de04802-a91d-49cb-821b-346afb4237f9" providerId="ADAL" clId="{33CBE010-E560-4245-BDBA-A40F00890DD1}" dt="2024-02-12T03:34:52.986" v="332" actId="26606"/>
          <ac:picMkLst>
            <pc:docMk/>
            <pc:sldMk cId="311114003" sldId="415"/>
            <ac:picMk id="5" creationId="{DFCBBD13-D80E-1DED-4DAF-F7D6130A4121}"/>
          </ac:picMkLst>
        </pc:picChg>
      </pc:sldChg>
      <pc:sldChg chg="modSp new mod">
        <pc:chgData name="EDUARDO VALENCIA" userId="4de04802-a91d-49cb-821b-346afb4237f9" providerId="ADAL" clId="{33CBE010-E560-4245-BDBA-A40F00890DD1}" dt="2024-02-12T03:35:42.140" v="339" actId="2711"/>
        <pc:sldMkLst>
          <pc:docMk/>
          <pc:sldMk cId="3846794384" sldId="416"/>
        </pc:sldMkLst>
        <pc:spChg chg="mod">
          <ac:chgData name="EDUARDO VALENCIA" userId="4de04802-a91d-49cb-821b-346afb4237f9" providerId="ADAL" clId="{33CBE010-E560-4245-BDBA-A40F00890DD1}" dt="2024-02-12T03:19:44.490" v="258" actId="20577"/>
          <ac:spMkLst>
            <pc:docMk/>
            <pc:sldMk cId="3846794384" sldId="416"/>
            <ac:spMk id="2" creationId="{1A3F1DA7-0D76-CB64-3BD8-9E2CF8C5DD07}"/>
          </ac:spMkLst>
        </pc:spChg>
        <pc:spChg chg="mod">
          <ac:chgData name="EDUARDO VALENCIA" userId="4de04802-a91d-49cb-821b-346afb4237f9" providerId="ADAL" clId="{33CBE010-E560-4245-BDBA-A40F00890DD1}" dt="2024-02-12T03:35:42.140" v="339" actId="2711"/>
          <ac:spMkLst>
            <pc:docMk/>
            <pc:sldMk cId="3846794384" sldId="416"/>
            <ac:spMk id="3" creationId="{2FE088CE-88D3-A629-587E-9BBC1990B3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2/11/2024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On the page titled </a:t>
            </a:r>
            <a:r>
              <a:rPr lang="en-US" sz="1800" i="1" kern="100" dirty="0">
                <a:effectLst/>
                <a:latin typeface="Calibri" panose="020F0502020204030204" pitchFamily="34" charset="0"/>
                <a:ea typeface="Calibri" panose="020F0502020204030204" pitchFamily="34" charset="0"/>
                <a:cs typeface="Calibri" panose="020F0502020204030204" pitchFamily="34" charset="0"/>
              </a:rPr>
              <a:t>Current Regulator</a:t>
            </a:r>
            <a:r>
              <a:rPr lang="en-US" sz="1800" kern="100" dirty="0">
                <a:effectLst/>
                <a:latin typeface="Calibri" panose="020F0502020204030204" pitchFamily="34" charset="0"/>
                <a:ea typeface="Calibri" panose="020F0502020204030204" pitchFamily="34" charset="0"/>
                <a:cs typeface="Calibri" panose="020F0502020204030204" pitchFamily="34" charset="0"/>
              </a:rPr>
              <a:t>, we see a circuit that regulates output current (Prater, n.d.). Specifically, we can see that the circuit has a linear regulator connected to a power source and a resistor (Prater, n.d.). The page mentions that the resistor is chosen according to the desired current output (Prater, n.d.).</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To understand the circuit’s functionality, we must first understand what a linear regulator is. The article </a:t>
            </a:r>
            <a:r>
              <a:rPr lang="en-US" sz="1800" i="1" kern="100" dirty="0">
                <a:effectLst/>
                <a:latin typeface="Calibri" panose="020F0502020204030204" pitchFamily="34" charset="0"/>
                <a:ea typeface="Calibri" panose="020F0502020204030204" pitchFamily="34" charset="0"/>
                <a:cs typeface="Calibri" panose="020F0502020204030204" pitchFamily="34" charset="0"/>
              </a:rPr>
              <a:t>1-5. What is a linear regulator?</a:t>
            </a:r>
            <a:r>
              <a:rPr lang="en-US" sz="1800" kern="100" dirty="0">
                <a:effectLst/>
                <a:latin typeface="Calibri" panose="020F0502020204030204" pitchFamily="34" charset="0"/>
                <a:ea typeface="Calibri" panose="020F0502020204030204" pitchFamily="34" charset="0"/>
                <a:cs typeface="Calibri" panose="020F0502020204030204" pitchFamily="34" charset="0"/>
              </a:rPr>
              <a:t> explains, "A linear regulator is a type of voltage regulator IC that acts as a variable resistor in response to changes in input voltage or output current in order to maintain output voltage regulation" (Toshiba, n.d.). Therefore, linear regulators control the output of voltage (Toshiba, n.d.). The circuit uses a regulator to control voltage (Prater, n.d.). Then, it uses a resistor to control the output current (Prater, n.d.). One of the linear regulator’s terminals (Prater, n.d.) also participates in adjusting the output current (Toshiba, n.d.). In essence, the circuit uses a linear regulator and a resistor to achieve a specific output current. This circuit has many use cases.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2560380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In general, current regulators can be used anywhere there is a need to regulate current. </a:t>
            </a:r>
            <a:r>
              <a:rPr lang="en-US" sz="1800" kern="100" dirty="0">
                <a:effectLst/>
                <a:latin typeface="Calibri" panose="020F0502020204030204" pitchFamily="34" charset="0"/>
                <a:ea typeface="Calibri" panose="020F0502020204030204" pitchFamily="34" charset="0"/>
                <a:cs typeface="Calibri" panose="020F0502020204030204" pitchFamily="34" charset="0"/>
              </a:rPr>
              <a:t>Since this is a common requirement, current regulators have many use cases. The article </a:t>
            </a:r>
            <a:r>
              <a:rPr lang="en-US" sz="1800" i="1" kern="0" dirty="0">
                <a:effectLst/>
                <a:latin typeface="Calibri" panose="020F0502020204030204" pitchFamily="34" charset="0"/>
                <a:ea typeface="Times New Roman" panose="02020603050405020304" pitchFamily="18" charset="0"/>
                <a:cs typeface="Calibri" panose="020F0502020204030204" pitchFamily="34" charset="0"/>
              </a:rPr>
              <a:t>Transistor-based current regulator</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provides an example of one of these use cases. It says, "Current regulators can be used to control the current supplied to electric motors, enabling precise speed and torque control" (Electricity - Magnetism, 2023b). Therefore, current regulators can help control motors’ speed (Electricity - Magnetism, 2023b). This is an important use case for current regulators since many vehicles and machines use motors.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The article </a:t>
            </a:r>
            <a:r>
              <a:rPr lang="en-US" sz="1800" i="1" kern="0" dirty="0">
                <a:effectLst/>
                <a:latin typeface="Calibri" panose="020F0502020204030204" pitchFamily="34" charset="0"/>
                <a:ea typeface="Times New Roman" panose="02020603050405020304" pitchFamily="18" charset="0"/>
                <a:cs typeface="Calibri" panose="020F0502020204030204" pitchFamily="34" charset="0"/>
              </a:rPr>
              <a:t>Current Regulators</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also provides a few other examples. It says, "They’re integral in power supplies, battery chargers, and LED drivers. In the telecommunication industry, they are used in power amplifiers, while in the automotive industry, they find use in DC-DC converters and fuel pumps" (Electricity - Magnetism, 2023). Therefore, current regulators are used in a wide variety of industries and components, such as LEDs (Electricity - Magnetism, 2023). Specifically, current regulators are used to prevent circuits from damaging LEDs (Electricity - Magnetism, 2023b). In power supplies, current regulators are used to prevent damage to devices connected to the power supply (Electricity - Magnetism, 2023b). This shows that current regulators are essential to many common devices.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83077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Current regulators have important advantages. First, they help regulate current. This prevents components from dying. The article </a:t>
            </a:r>
            <a:r>
              <a:rPr lang="en-US" sz="1800" i="1" kern="0" dirty="0">
                <a:effectLst/>
                <a:latin typeface="Calibri" panose="020F0502020204030204" pitchFamily="34" charset="0"/>
                <a:ea typeface="Times New Roman" panose="02020603050405020304" pitchFamily="18" charset="0"/>
                <a:cs typeface="Calibri" panose="020F0502020204030204" pitchFamily="34" charset="0"/>
              </a:rPr>
              <a:t>What Happens if You Use a Higher Voltage Power Supply?</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explains more. It says, "This excess current results in increased heat generation, a phenomenon that's not only harmful to the components but also elevates the risk of fires" (Madsen, 2023). So, excess current can damage components and cause fires (Madsen, 2023). Therefore, controlling current output is critical to preventing damage to components and their destruction. As I mentioned previously, this need applies to LEDs and components connected to power supplies (Electricity - Magnetism, 2023b). However, numerous other components are sensitive to current, too.</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Since current regulators help prevent damage to components, they help both people and companies save money (Madsen, 2023). Fortunately, some current regulators are simple, making them relatively easy to build. More importantly, the article </a:t>
            </a:r>
            <a:r>
              <a:rPr lang="en-US" sz="1800" i="1" kern="0" dirty="0">
                <a:effectLst/>
                <a:latin typeface="Calibri" panose="020F0502020204030204" pitchFamily="34" charset="0"/>
                <a:ea typeface="Times New Roman" panose="02020603050405020304" pitchFamily="18" charset="0"/>
                <a:cs typeface="Calibri" panose="020F0502020204030204" pitchFamily="34" charset="0"/>
              </a:rPr>
              <a:t>Voltage regulator advantages and disadvantages</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says that voltage regulators, which are used in current regulators, are cheap (Torex, 2023). This allows companies to use current regulators in a wide range of products.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98775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Unfortunately, current regulators can have serious disadvantages in some cases. The article </a:t>
            </a:r>
            <a:r>
              <a:rPr lang="en-US" sz="1800" i="1" kern="0" dirty="0">
                <a:effectLst/>
                <a:latin typeface="Calibri" panose="020F0502020204030204" pitchFamily="34" charset="0"/>
                <a:ea typeface="Times New Roman" panose="02020603050405020304" pitchFamily="18" charset="0"/>
                <a:cs typeface="Calibri" panose="020F0502020204030204" pitchFamily="34" charset="0"/>
              </a:rPr>
              <a:t>Voltage regulator advantages and disadvantages</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explains some of voltage regulators’ disadvantages. Since voltage regulators are used in current regulators, we can analyze these disadvantages to determine current regulators’ disadvantages. The article writes, "The loss is large and the efficiency poor when there is a large difference between the input voltage and the output voltage" (Torex, 2023). This means the voltage regulator is very inefficient when it is used to significantly lower voltage (Torex, 2023). So, current regulators can also be inefficient. Furthermore, the article says, "A large amount of heat is generated when the difference between the input voltage and the output voltage is large, so measures to dissipate the heat are required" (Torex, 2023). Therefore, voltage regulators waste energy in the form of heat (Torex, 2023), which might cause problems in some heat-sensitive components. This creates extra work because engineers must then find a way to dispel the generated heat (Torex, 2023). So, current regulators can cause problems in some applications.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255963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 are a few important variations of the current regulator. The article </a:t>
            </a:r>
            <a:r>
              <a:rPr lang="en-US" sz="1800" i="1" kern="0" dirty="0">
                <a:effectLst/>
                <a:latin typeface="Calibri" panose="020F0502020204030204" pitchFamily="34" charset="0"/>
                <a:ea typeface="Times New Roman" panose="02020603050405020304" pitchFamily="18" charset="0"/>
                <a:cs typeface="Calibri" panose="020F0502020204030204" pitchFamily="34" charset="0"/>
              </a:rPr>
              <a:t>Current regulators: construction, working and design types</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goes into detail about some of these variations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 First, it explains that there is a variation of the circuit that uses transistors instead of linear regulators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 Specifically, the article says that this variation uses "...a control transistor, a power transistor, and a shunt transistor"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 This variation is relatively simple, but it generates excessive heat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Second, the article details a variation of the circuit that uses an operational amplifier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 The article explains that this variation uses a shunt resistor to detect current and a Zener diode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 Then, it uses measurements from two input voltages to control an output voltage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 Unfortunately, this variation is significantly more complicated than the previous one, and it still generates excessive heat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 Therefore, the variation shown on the circuit card might be a better option.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21958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praterma2.github.io/cards/src/linear_current_regulator.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ircuitdigest.com/tutorial/current-regulators-construction-working-and-design-typ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94360" y="411479"/>
            <a:ext cx="5486400" cy="3291840"/>
          </a:xfrm>
        </p:spPr>
        <p:txBody>
          <a:bodyPr anchor="b">
            <a:normAutofit/>
          </a:bodyPr>
          <a:lstStyle/>
          <a:p>
            <a:r>
              <a:rPr lang="en-US" dirty="0"/>
              <a:t>Current Regulator</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0E4D-F1B4-4DA3-9E8B-23C4BB251BAC}"/>
              </a:ext>
            </a:extLst>
          </p:cNvPr>
          <p:cNvSpPr>
            <a:spLocks noGrp="1"/>
          </p:cNvSpPr>
          <p:nvPr>
            <p:ph type="title"/>
          </p:nvPr>
        </p:nvSpPr>
        <p:spPr/>
        <p:txBody>
          <a:bodyPr/>
          <a:lstStyle/>
          <a:p>
            <a:r>
              <a:rPr lang="en-US" dirty="0"/>
              <a:t>The Circuit</a:t>
            </a:r>
          </a:p>
        </p:txBody>
      </p:sp>
      <p:sp>
        <p:nvSpPr>
          <p:cNvPr id="3" name="Content Placeholder 2">
            <a:extLst>
              <a:ext uri="{FF2B5EF4-FFF2-40B4-BE49-F238E27FC236}">
                <a16:creationId xmlns:a16="http://schemas.microsoft.com/office/drawing/2014/main" id="{67848171-D716-3FBB-C71D-2D10055AE21B}"/>
              </a:ext>
            </a:extLst>
          </p:cNvPr>
          <p:cNvSpPr>
            <a:spLocks noGrp="1"/>
          </p:cNvSpPr>
          <p:nvPr>
            <p:ph sz="quarter" idx="15"/>
          </p:nvPr>
        </p:nvSpPr>
        <p:spPr/>
        <p:txBody>
          <a:bodyPr>
            <a:normAutofit lnSpcReduction="1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Here is a </a:t>
            </a:r>
            <a:r>
              <a:rPr lang="en-US" sz="1800" kern="100" dirty="0">
                <a:effectLst/>
                <a:latin typeface="Calibri" panose="020F0502020204030204" pitchFamily="34" charset="0"/>
                <a:ea typeface="Calibri" panose="020F0502020204030204" pitchFamily="34" charset="0"/>
                <a:cs typeface="Calibri" panose="020F0502020204030204" pitchFamily="34" charset="0"/>
                <a:hlinkClick r:id="rId3"/>
              </a:rPr>
              <a:t>link</a:t>
            </a:r>
            <a:r>
              <a:rPr lang="en-US" sz="1800" kern="100" dirty="0">
                <a:effectLst/>
                <a:latin typeface="Calibri" panose="020F0502020204030204" pitchFamily="34" charset="0"/>
                <a:ea typeface="Calibri" panose="020F0502020204030204" pitchFamily="34" charset="0"/>
                <a:cs typeface="Calibri" panose="020F0502020204030204" pitchFamily="34" charset="0"/>
              </a:rPr>
              <a:t> to the circuit.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Description: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On the page titled </a:t>
            </a:r>
            <a:r>
              <a:rPr lang="en-US" sz="1800" i="1" kern="100" dirty="0">
                <a:effectLst/>
                <a:latin typeface="Calibri" panose="020F0502020204030204" pitchFamily="34" charset="0"/>
                <a:ea typeface="Calibri" panose="020F0502020204030204" pitchFamily="34" charset="0"/>
                <a:cs typeface="Calibri" panose="020F0502020204030204" pitchFamily="34" charset="0"/>
              </a:rPr>
              <a:t>Current Regulator</a:t>
            </a:r>
            <a:r>
              <a:rPr lang="en-US" sz="1800" kern="100" dirty="0">
                <a:effectLst/>
                <a:latin typeface="Calibri" panose="020F0502020204030204" pitchFamily="34" charset="0"/>
                <a:ea typeface="Calibri" panose="020F0502020204030204" pitchFamily="34" charset="0"/>
                <a:cs typeface="Calibri" panose="020F0502020204030204" pitchFamily="34" charset="0"/>
              </a:rPr>
              <a:t>, we see a circuit that regulates output current (Prater, 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We can see that the circuit has a linear regulator connected to a power source and a resistor (Prater, 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resistor is chosen according to the desired current output (Prater, 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dirty="0"/>
          </a:p>
        </p:txBody>
      </p:sp>
      <p:sp>
        <p:nvSpPr>
          <p:cNvPr id="4" name="Content Placeholder 3">
            <a:extLst>
              <a:ext uri="{FF2B5EF4-FFF2-40B4-BE49-F238E27FC236}">
                <a16:creationId xmlns:a16="http://schemas.microsoft.com/office/drawing/2014/main" id="{06BF6557-9675-3FD5-FD18-385D22A47A9D}"/>
              </a:ext>
            </a:extLst>
          </p:cNvPr>
          <p:cNvSpPr>
            <a:spLocks noGrp="1"/>
          </p:cNvSpPr>
          <p:nvPr>
            <p:ph sz="quarter" idx="16"/>
          </p:nvPr>
        </p:nvSpPr>
        <p:spPr/>
        <p:txBody>
          <a:bodyPr>
            <a:normAutofit fontScale="92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Circuit Functionality: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article </a:t>
            </a:r>
            <a:r>
              <a:rPr lang="en-US" sz="1800" i="1" kern="100" dirty="0">
                <a:effectLst/>
                <a:latin typeface="Calibri" panose="020F0502020204030204" pitchFamily="34" charset="0"/>
                <a:ea typeface="Calibri" panose="020F0502020204030204" pitchFamily="34" charset="0"/>
                <a:cs typeface="Calibri" panose="020F0502020204030204" pitchFamily="34" charset="0"/>
              </a:rPr>
              <a:t>1-5. What is a linear regulator? </a:t>
            </a:r>
            <a:r>
              <a:rPr lang="en-US" sz="1800" kern="100" dirty="0">
                <a:effectLst/>
                <a:latin typeface="Calibri" panose="020F0502020204030204" pitchFamily="34" charset="0"/>
                <a:ea typeface="Calibri" panose="020F0502020204030204" pitchFamily="34" charset="0"/>
                <a:cs typeface="Calibri" panose="020F0502020204030204" pitchFamily="34" charset="0"/>
              </a:rPr>
              <a:t>explains, "A linear regulator is a type of voltage regulator IC that acts as a variable resistor in response to changes in input voltage or output current in order to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maintain output voltage regulation</a:t>
            </a:r>
            <a:r>
              <a:rPr lang="en-US" sz="1800" kern="100" dirty="0">
                <a:effectLst/>
                <a:latin typeface="Calibri" panose="020F0502020204030204" pitchFamily="34" charset="0"/>
                <a:ea typeface="Calibri" panose="020F0502020204030204" pitchFamily="34" charset="0"/>
                <a:cs typeface="Calibri" panose="020F0502020204030204" pitchFamily="34" charset="0"/>
              </a:rPr>
              <a:t>" (Toshiba, n.d.). Therefore, linear regulators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control the output of voltage </a:t>
            </a:r>
            <a:r>
              <a:rPr lang="en-US" sz="1800" kern="100" dirty="0">
                <a:effectLst/>
                <a:latin typeface="Calibri" panose="020F0502020204030204" pitchFamily="34" charset="0"/>
                <a:ea typeface="Calibri" panose="020F0502020204030204" pitchFamily="34" charset="0"/>
                <a:cs typeface="Calibri" panose="020F0502020204030204" pitchFamily="34" charset="0"/>
              </a:rPr>
              <a:t>(Toshiba, n.d.). The circuit in the card uses a linear regulator (Prater, 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circuit then uses a resistor along with the linear regulator to control the output current (Prater, n.d.). This has a wide variety of use cases.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857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5B2-E166-E92D-A19E-E4FA64BAC0FD}"/>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CCD0B55A-056B-7649-3696-28E998DFF9B6}"/>
              </a:ext>
            </a:extLst>
          </p:cNvPr>
          <p:cNvSpPr>
            <a:spLocks noGrp="1"/>
          </p:cNvSpPr>
          <p:nvPr>
            <p:ph sz="quarter" idx="13"/>
          </p:nvPr>
        </p:nvSpPr>
        <p:spPr>
          <a:xfrm>
            <a:off x="2393696" y="2282008"/>
            <a:ext cx="9074404" cy="3699328"/>
          </a:xfrm>
        </p:spPr>
        <p:txBody>
          <a:bodyPr>
            <a:normAutofit/>
          </a:bodyPr>
          <a:lstStyle/>
          <a:p>
            <a:pPr marR="0" lvl="0">
              <a:lnSpc>
                <a:spcPct val="107000"/>
              </a:lnSpc>
              <a:spcBef>
                <a:spcPts val="0"/>
              </a:spcBef>
              <a:spcAft>
                <a:spcPts val="0"/>
              </a:spcAft>
              <a:buFont typeface="Wingdings" panose="05000000000000000000" pitchFamily="2" charset="2"/>
              <a:buChar char="§"/>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Since the need to regulate current is common</a:t>
            </a:r>
            <a:r>
              <a:rPr lang="en-US" sz="1700" b="1" kern="0" dirty="0">
                <a:effectLst/>
                <a:latin typeface="Calibri" panose="020F0502020204030204" pitchFamily="34" charset="0"/>
                <a:ea typeface="Times New Roman" panose="02020603050405020304" pitchFamily="18" charset="0"/>
                <a:cs typeface="Calibri" panose="020F0502020204030204" pitchFamily="34" charset="0"/>
              </a:rPr>
              <a:t>, current regulators are used in many devices</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Wingdings" panose="05000000000000000000" pitchFamily="2" charset="2"/>
              <a:buChar char="§"/>
            </a:pPr>
            <a:r>
              <a:rPr lang="en-US" sz="1700" i="1" kern="0" dirty="0">
                <a:effectLst/>
                <a:latin typeface="Calibri" panose="020F0502020204030204" pitchFamily="34" charset="0"/>
                <a:ea typeface="Times New Roman" panose="02020603050405020304" pitchFamily="18" charset="0"/>
                <a:cs typeface="Calibri" panose="020F0502020204030204" pitchFamily="34" charset="0"/>
              </a:rPr>
              <a:t>Transistor-based current regulator</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 provides an example of one of these use cases. It says that current regulators can help </a:t>
            </a:r>
            <a:r>
              <a:rPr lang="en-US" sz="1700" b="1" kern="0" dirty="0">
                <a:effectLst/>
                <a:latin typeface="Calibri" panose="020F0502020204030204" pitchFamily="34" charset="0"/>
                <a:ea typeface="Times New Roman" panose="02020603050405020304" pitchFamily="18" charset="0"/>
                <a:cs typeface="Calibri" panose="020F0502020204030204" pitchFamily="34" charset="0"/>
              </a:rPr>
              <a:t>control motors’ speed</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 (Electricity - Magnetism, 2023b).</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Wingdings" panose="05000000000000000000" pitchFamily="2" charset="2"/>
              <a:buChar char="§"/>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The article </a:t>
            </a:r>
            <a:r>
              <a:rPr lang="en-US" sz="1700" i="1" kern="0" dirty="0">
                <a:effectLst/>
                <a:latin typeface="Calibri" panose="020F0502020204030204" pitchFamily="34" charset="0"/>
                <a:ea typeface="Times New Roman" panose="02020603050405020304" pitchFamily="18" charset="0"/>
                <a:cs typeface="Calibri" panose="020F0502020204030204" pitchFamily="34" charset="0"/>
              </a:rPr>
              <a:t>Current Regulators</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 also says current regulators are used to </a:t>
            </a:r>
            <a:r>
              <a:rPr lang="en-US" sz="1700" b="1" kern="0" dirty="0">
                <a:effectLst/>
                <a:latin typeface="Calibri" panose="020F0502020204030204" pitchFamily="34" charset="0"/>
                <a:ea typeface="Times New Roman" panose="02020603050405020304" pitchFamily="18" charset="0"/>
                <a:cs typeface="Calibri" panose="020F0502020204030204" pitchFamily="34" charset="0"/>
              </a:rPr>
              <a:t>power LEDs, fuel pumps, power supplies, and battery chargers</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 (Electricity - Magnetism, 2023)</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Current regulators are used to </a:t>
            </a:r>
            <a:r>
              <a:rPr lang="en-US" sz="1700" b="1" kern="0" dirty="0">
                <a:effectLst/>
                <a:latin typeface="Calibri" panose="020F0502020204030204" pitchFamily="34" charset="0"/>
                <a:ea typeface="Times New Roman" panose="02020603050405020304" pitchFamily="18" charset="0"/>
                <a:cs typeface="Calibri" panose="020F0502020204030204" pitchFamily="34" charset="0"/>
              </a:rPr>
              <a:t>prevent circuits from damaging LEDs</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 (Electricity - Magnetism, 2023b).</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In power supplies, current regulators are used to </a:t>
            </a:r>
            <a:r>
              <a:rPr lang="en-US" sz="1700" b="1" kern="0" dirty="0">
                <a:effectLst/>
                <a:latin typeface="Calibri" panose="020F0502020204030204" pitchFamily="34" charset="0"/>
                <a:ea typeface="Times New Roman" panose="02020603050405020304" pitchFamily="18" charset="0"/>
                <a:cs typeface="Calibri" panose="020F0502020204030204" pitchFamily="34" charset="0"/>
              </a:rPr>
              <a:t>prevent damage to devices</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 connected to the power supply (Electricity - Magnetism, 2023b).</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156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25E2-5432-E83C-5554-E3F3B7F96D50}"/>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135613CD-BA98-C557-7CED-D3F3C93D17F5}"/>
              </a:ext>
            </a:extLst>
          </p:cNvPr>
          <p:cNvSpPr>
            <a:spLocks noGrp="1"/>
          </p:cNvSpPr>
          <p:nvPr>
            <p:ph sz="quarter" idx="15"/>
          </p:nvPr>
        </p:nvSpPr>
        <p:spPr>
          <a:xfrm>
            <a:off x="594360" y="2496652"/>
            <a:ext cx="4490827" cy="3957217"/>
          </a:xfrm>
        </p:spPr>
        <p:txBody>
          <a:bodyPr>
            <a:noAutofit/>
          </a:bodyPr>
          <a:lstStyle/>
          <a:p>
            <a:pPr marL="342900" marR="0" lvl="0" indent="-342900">
              <a:lnSpc>
                <a:spcPct val="107000"/>
              </a:lnSpc>
              <a:spcBef>
                <a:spcPts val="0"/>
              </a:spcBef>
              <a:spcAft>
                <a:spcPts val="0"/>
              </a:spcAft>
              <a:buFont typeface="Wingdings" panose="05000000000000000000" pitchFamily="2" charset="2"/>
              <a:buChar char="§"/>
            </a:pPr>
            <a:r>
              <a:rPr lang="en-US" sz="1700" kern="100" dirty="0">
                <a:effectLst/>
                <a:latin typeface="Calibri" panose="020F0502020204030204" pitchFamily="34" charset="0"/>
                <a:ea typeface="Calibri" panose="020F0502020204030204" pitchFamily="34" charset="0"/>
                <a:cs typeface="Calibri" panose="020F0502020204030204" pitchFamily="34" charset="0"/>
              </a:rPr>
              <a:t>Current regulators </a:t>
            </a:r>
            <a:r>
              <a:rPr lang="en-US" sz="1700" b="1" kern="100" dirty="0">
                <a:effectLst/>
                <a:latin typeface="Calibri" panose="020F0502020204030204" pitchFamily="34" charset="0"/>
                <a:ea typeface="Calibri" panose="020F0502020204030204" pitchFamily="34" charset="0"/>
                <a:cs typeface="Calibri" panose="020F0502020204030204" pitchFamily="34" charset="0"/>
              </a:rPr>
              <a:t>prevent components from dying</a:t>
            </a:r>
            <a:r>
              <a:rPr lang="en-US" sz="1700" kern="100" dirty="0">
                <a:effectLst/>
                <a:latin typeface="Calibri" panose="020F0502020204030204" pitchFamily="34" charset="0"/>
                <a:ea typeface="Calibri" panose="020F0502020204030204" pitchFamily="34" charset="0"/>
                <a:cs typeface="Calibri" panose="020F0502020204030204" pitchFamily="34" charset="0"/>
              </a:rPr>
              <a:t>. This is because </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excess current can damage components and cause fires (Madsen, 2023). So, current regulators are important for many types of devices.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700" kern="100" dirty="0">
                <a:effectLst/>
                <a:latin typeface="Calibri" panose="020F0502020204030204" pitchFamily="34" charset="0"/>
                <a:ea typeface="Calibri" panose="020F0502020204030204" pitchFamily="34" charset="0"/>
                <a:cs typeface="Calibri" panose="020F0502020204030204" pitchFamily="34" charset="0"/>
              </a:rPr>
              <a:t>For example, current regulators help </a:t>
            </a:r>
            <a:r>
              <a:rPr lang="en-US" sz="1700" b="1" kern="100" dirty="0">
                <a:effectLst/>
                <a:latin typeface="Calibri" panose="020F0502020204030204" pitchFamily="34" charset="0"/>
                <a:ea typeface="Calibri" panose="020F0502020204030204" pitchFamily="34" charset="0"/>
                <a:cs typeface="Calibri" panose="020F0502020204030204" pitchFamily="34" charset="0"/>
              </a:rPr>
              <a:t>prevent damage to LEDs and components connected to power supplies</a:t>
            </a:r>
            <a:r>
              <a:rPr lang="en-US" sz="1700" kern="100" dirty="0">
                <a:effectLst/>
                <a:latin typeface="Calibri" panose="020F0502020204030204" pitchFamily="34" charset="0"/>
                <a:ea typeface="Calibri" panose="020F0502020204030204" pitchFamily="34" charset="0"/>
                <a:cs typeface="Calibri" panose="020F0502020204030204" pitchFamily="34" charset="0"/>
              </a:rPr>
              <a:t> </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(Electricity - Magnetism, 2023b).</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Since current regulators help</a:t>
            </a:r>
            <a:r>
              <a:rPr lang="en-US" sz="1700" b="1" kern="0" dirty="0">
                <a:effectLst/>
                <a:latin typeface="Calibri" panose="020F0502020204030204" pitchFamily="34" charset="0"/>
                <a:ea typeface="Times New Roman" panose="02020603050405020304" pitchFamily="18" charset="0"/>
                <a:cs typeface="Calibri" panose="020F0502020204030204" pitchFamily="34" charset="0"/>
              </a:rPr>
              <a:t> prevent damage to components</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 (Madsen, 2023), they help both people and companies save money.</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B7F51E3-7582-36FD-513D-68847ECA5DFC}"/>
              </a:ext>
            </a:extLst>
          </p:cNvPr>
          <p:cNvSpPr>
            <a:spLocks noGrp="1"/>
          </p:cNvSpPr>
          <p:nvPr>
            <p:ph sz="quarter" idx="16"/>
          </p:nvPr>
        </p:nvSpPr>
        <p:spPr>
          <a:xfrm>
            <a:off x="5881898" y="2496652"/>
            <a:ext cx="4490827" cy="3957217"/>
          </a:xfrm>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Fortunately, current regulators can be relatively </a:t>
            </a:r>
            <a:r>
              <a:rPr lang="en-US" sz="1700" b="1" kern="0" dirty="0">
                <a:effectLst/>
                <a:latin typeface="Calibri" panose="020F0502020204030204" pitchFamily="34" charset="0"/>
                <a:ea typeface="Times New Roman" panose="02020603050405020304" pitchFamily="18" charset="0"/>
                <a:cs typeface="Calibri" panose="020F0502020204030204" pitchFamily="34" charset="0"/>
              </a:rPr>
              <a:t>simple to build</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The article </a:t>
            </a:r>
            <a:r>
              <a:rPr lang="en-US" sz="1700" i="1" kern="0" dirty="0">
                <a:effectLst/>
                <a:latin typeface="Calibri" panose="020F0502020204030204" pitchFamily="34" charset="0"/>
                <a:ea typeface="Times New Roman" panose="02020603050405020304" pitchFamily="18" charset="0"/>
                <a:cs typeface="Calibri" panose="020F0502020204030204" pitchFamily="34" charset="0"/>
              </a:rPr>
              <a:t>Voltage regulator advantages and disadvantages</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 says that voltage regulators, which are used in current regulators, are cheap (Torex, 2023). In turn, this helps make current regulators </a:t>
            </a:r>
            <a:r>
              <a:rPr lang="en-US" sz="1700" b="1" kern="0" dirty="0">
                <a:effectLst/>
                <a:latin typeface="Calibri" panose="020F0502020204030204" pitchFamily="34" charset="0"/>
                <a:ea typeface="Times New Roman" panose="02020603050405020304" pitchFamily="18" charset="0"/>
                <a:cs typeface="Calibri" panose="020F0502020204030204" pitchFamily="34" charset="0"/>
              </a:rPr>
              <a:t>cheap</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911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0DAA-92D5-FAB1-0DC1-172BC96F45B5}"/>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191E855D-B1F4-8B50-45F9-7A618BF5B378}"/>
              </a:ext>
            </a:extLst>
          </p:cNvPr>
          <p:cNvSpPr>
            <a:spLocks noGrp="1"/>
          </p:cNvSpPr>
          <p:nvPr>
            <p:ph sz="quarter" idx="15"/>
          </p:nvPr>
        </p:nvSpPr>
        <p:spPr>
          <a:xfrm>
            <a:off x="594360" y="2496652"/>
            <a:ext cx="4490827" cy="3957217"/>
          </a:xfrm>
        </p:spPr>
        <p:txBody>
          <a:bodyPr>
            <a:normAutofit/>
          </a:bodyPr>
          <a:lstStyle/>
          <a:p>
            <a:pPr marR="0" lvl="0">
              <a:lnSpc>
                <a:spcPct val="107000"/>
              </a:lnSpc>
              <a:spcBef>
                <a:spcPts val="0"/>
              </a:spcBef>
              <a:spcAft>
                <a:spcPts val="0"/>
              </a:spcAft>
            </a:pPr>
            <a:r>
              <a:rPr lang="en-US" sz="1700" kern="100" dirty="0">
                <a:effectLst/>
                <a:latin typeface="Calibri" panose="020F0502020204030204" pitchFamily="34" charset="0"/>
                <a:ea typeface="Calibri" panose="020F0502020204030204" pitchFamily="34" charset="0"/>
                <a:cs typeface="Calibri" panose="020F0502020204030204" pitchFamily="34" charset="0"/>
              </a:rPr>
              <a:t>Unfortunately, current regulators can have serious disadvantages.</a:t>
            </a:r>
          </a:p>
          <a:p>
            <a:pPr marR="0" lvl="0">
              <a:lnSpc>
                <a:spcPct val="107000"/>
              </a:lnSpc>
              <a:spcBef>
                <a:spcPts val="0"/>
              </a:spcBef>
              <a:spcAft>
                <a:spcPts val="0"/>
              </a:spcAft>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Since voltage regulators are used in current regulators, we can analyze these disadvantages to determine current regulators’ disadvantages.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A0F441-1FC2-57D2-798F-94A0C2A8BBB6}"/>
              </a:ext>
            </a:extLst>
          </p:cNvPr>
          <p:cNvSpPr>
            <a:spLocks noGrp="1"/>
          </p:cNvSpPr>
          <p:nvPr>
            <p:ph sz="quarter" idx="16"/>
          </p:nvPr>
        </p:nvSpPr>
        <p:spPr>
          <a:xfrm>
            <a:off x="5881898" y="2496652"/>
            <a:ext cx="4490827" cy="3957217"/>
          </a:xfrm>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1700" kern="100" dirty="0">
                <a:effectLst/>
                <a:latin typeface="Calibri" panose="020F0502020204030204" pitchFamily="34" charset="0"/>
                <a:ea typeface="Calibri" panose="020F0502020204030204" pitchFamily="34" charset="0"/>
                <a:cs typeface="Calibri" panose="020F0502020204030204" pitchFamily="34" charset="0"/>
              </a:rPr>
              <a:t>The article </a:t>
            </a:r>
            <a:r>
              <a:rPr lang="en-US" sz="1700" i="1" kern="0" dirty="0">
                <a:effectLst/>
                <a:latin typeface="Calibri" panose="020F0502020204030204" pitchFamily="34" charset="0"/>
                <a:ea typeface="Times New Roman" panose="02020603050405020304" pitchFamily="18" charset="0"/>
                <a:cs typeface="Calibri" panose="020F0502020204030204" pitchFamily="34" charset="0"/>
              </a:rPr>
              <a:t>Voltage regulator advantages and disadvantages </a:t>
            </a:r>
            <a:r>
              <a:rPr lang="en-US" sz="1700" kern="0" dirty="0">
                <a:effectLst/>
                <a:latin typeface="Calibri" panose="020F0502020204030204" pitchFamily="34" charset="0"/>
                <a:ea typeface="Times New Roman" panose="02020603050405020304" pitchFamily="18" charset="0"/>
                <a:cs typeface="Calibri" panose="020F0502020204030204" pitchFamily="34" charset="0"/>
              </a:rPr>
              <a:t>explains that voltage regulators are inefficient when significantly lowering a voltage (Torex, 2023). This means current regulators can be inefficient in these cases, too.</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700" kern="0" dirty="0">
                <a:effectLst/>
                <a:latin typeface="Calibri" panose="020F0502020204030204" pitchFamily="34" charset="0"/>
                <a:ea typeface="Times New Roman" panose="02020603050405020304" pitchFamily="18" charset="0"/>
                <a:cs typeface="Calibri" panose="020F0502020204030204" pitchFamily="34" charset="0"/>
              </a:rPr>
              <a:t>Furthermore, the article says that voltage regulators can waste a lot of energy in the form of heat in this situation (Torex, 2023). This means engineers using these regulators might need to find ways to dispel the generated heat (Torex, 2023).</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US" sz="1700" dirty="0"/>
          </a:p>
        </p:txBody>
      </p:sp>
    </p:spTree>
    <p:extLst>
      <p:ext uri="{BB962C8B-B14F-4D97-AF65-F5344CB8AC3E}">
        <p14:creationId xmlns:p14="http://schemas.microsoft.com/office/powerpoint/2010/main" val="423219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AA3F-8BEB-C2A9-194C-FA33A84C4D2F}"/>
              </a:ext>
            </a:extLst>
          </p:cNvPr>
          <p:cNvSpPr>
            <a:spLocks noGrp="1"/>
          </p:cNvSpPr>
          <p:nvPr>
            <p:ph type="title"/>
          </p:nvPr>
        </p:nvSpPr>
        <p:spPr/>
        <p:txBody>
          <a:bodyPr/>
          <a:lstStyle/>
          <a:p>
            <a:r>
              <a:rPr lang="en-US" dirty="0"/>
              <a:t>Variations</a:t>
            </a:r>
          </a:p>
        </p:txBody>
      </p:sp>
      <p:sp>
        <p:nvSpPr>
          <p:cNvPr id="3" name="Content Placeholder 2">
            <a:extLst>
              <a:ext uri="{FF2B5EF4-FFF2-40B4-BE49-F238E27FC236}">
                <a16:creationId xmlns:a16="http://schemas.microsoft.com/office/drawing/2014/main" id="{37558BB8-6C52-FF97-593E-4DDA78F32C40}"/>
              </a:ext>
            </a:extLst>
          </p:cNvPr>
          <p:cNvSpPr>
            <a:spLocks noGrp="1"/>
          </p:cNvSpPr>
          <p:nvPr>
            <p:ph sz="quarter" idx="13"/>
          </p:nvPr>
        </p:nvSpPr>
        <p:spPr>
          <a:xfrm>
            <a:off x="1958829" y="2282008"/>
            <a:ext cx="9509271" cy="3699328"/>
          </a:xfrm>
        </p:spPr>
        <p:txBody>
          <a:bodyPr>
            <a:noAutofit/>
          </a:bodyPr>
          <a:lstStyle/>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 are a few important variations of the current regulator.</a:t>
            </a: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 is a current regulator with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transistors</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Wingdings" panose="05000000000000000000" pitchFamily="2" charset="2"/>
              <a:buChar char="§"/>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The article </a:t>
            </a:r>
            <a:r>
              <a:rPr lang="en-US" sz="1800" i="1" kern="0" dirty="0">
                <a:effectLst/>
                <a:latin typeface="Calibri" panose="020F0502020204030204" pitchFamily="34" charset="0"/>
                <a:ea typeface="Times New Roman" panose="02020603050405020304" pitchFamily="18" charset="0"/>
                <a:cs typeface="Calibri" panose="020F0502020204030204" pitchFamily="34" charset="0"/>
              </a:rPr>
              <a:t>Current regulators: construction, working and design types</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says that this variation uses "...a control transistor, a power transistor, and a shunt transistor"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Wingdings" panose="05000000000000000000" pitchFamily="2" charset="2"/>
              <a:buChar char="§"/>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This variation is relatively simple, but it generates excessive heat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 is a current regulator that uses an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operational amplifier </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Wingdings" panose="05000000000000000000" pitchFamily="2" charset="2"/>
              <a:buChar char="§"/>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It uses measurements from two input voltages to control an output voltage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Wingdings" panose="05000000000000000000" pitchFamily="2" charset="2"/>
              <a:buChar char="§"/>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Unfortunately, this variation is significantly more complicated than the previous one, and it still generates excessive heat (</a:t>
            </a:r>
            <a:r>
              <a:rPr lang="en-US" sz="1800" kern="0" dirty="0" err="1">
                <a:effectLst/>
                <a:latin typeface="Calibri" panose="020F0502020204030204" pitchFamily="34" charset="0"/>
                <a:ea typeface="Times New Roman" panose="02020603050405020304" pitchFamily="18" charset="0"/>
                <a:cs typeface="Calibri" panose="020F0502020204030204" pitchFamily="34" charset="0"/>
              </a:rPr>
              <a:t>Odunlade</a:t>
            </a:r>
            <a:r>
              <a:rPr lang="en-US" sz="1800" kern="0" dirty="0">
                <a:effectLst/>
                <a:latin typeface="Calibri" panose="020F0502020204030204" pitchFamily="34" charset="0"/>
                <a:ea typeface="Times New Roman" panose="02020603050405020304" pitchFamily="18" charset="0"/>
                <a:cs typeface="Calibri" panose="020F0502020204030204" pitchFamily="34" charset="0"/>
              </a:rPr>
              <a:t>, 2019).</a:t>
            </a:r>
          </a:p>
          <a:p>
            <a:pPr marL="742950" marR="0" lvl="1" indent="-285750">
              <a:lnSpc>
                <a:spcPct val="107000"/>
              </a:lnSpc>
              <a:spcBef>
                <a:spcPts val="0"/>
              </a:spcBef>
              <a:spcAft>
                <a:spcPts val="0"/>
              </a:spcAft>
              <a:buFont typeface="Wingdings" panose="05000000000000000000" pitchFamily="2"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Calibri" panose="020F0502020204030204" pitchFamily="34" charset="0"/>
              </a:rPr>
              <a:t>You can view these variations at </a:t>
            </a:r>
            <a:r>
              <a:rPr lang="en-US" sz="1800" u="sng" kern="0"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3"/>
              </a:rPr>
              <a:t>https://circuitdigest.com/tutorial/current-regulators-construction-working-and-design-types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11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1DA7-0D76-CB64-3BD8-9E2CF8C5DD0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FE088CE-88D3-A629-587E-9BBC1990B3D1}"/>
              </a:ext>
            </a:extLst>
          </p:cNvPr>
          <p:cNvSpPr>
            <a:spLocks noGrp="1"/>
          </p:cNvSpPr>
          <p:nvPr>
            <p:ph sz="quarter" idx="13"/>
          </p:nvPr>
        </p:nvSpPr>
        <p:spPr>
          <a:xfrm>
            <a:off x="2174788" y="2282008"/>
            <a:ext cx="9293311" cy="3699328"/>
          </a:xfrm>
        </p:spPr>
        <p:txBody>
          <a:bodyPr>
            <a:noAutofit/>
          </a:bodyPr>
          <a:lstStyle/>
          <a:p>
            <a:pPr marL="457200" indent="-457200">
              <a:lnSpc>
                <a:spcPct val="100000"/>
              </a:lnSpc>
              <a:buNone/>
            </a:pPr>
            <a:r>
              <a:rPr lang="en-US" sz="1200" dirty="0">
                <a:effectLst/>
                <a:latin typeface="Calibri" panose="020F0502020204030204" pitchFamily="34" charset="0"/>
                <a:cs typeface="Calibri" panose="020F0502020204030204" pitchFamily="34" charset="0"/>
              </a:rPr>
              <a:t>Electricity - Magnetism. (2023a, October 26). </a:t>
            </a:r>
            <a:r>
              <a:rPr lang="en-US" sz="1200" i="1" dirty="0">
                <a:effectLst/>
                <a:latin typeface="Calibri" panose="020F0502020204030204" pitchFamily="34" charset="0"/>
                <a:cs typeface="Calibri" panose="020F0502020204030204" pitchFamily="34" charset="0"/>
              </a:rPr>
              <a:t>Current Regulators</a:t>
            </a:r>
            <a:r>
              <a:rPr lang="en-US" sz="1200" dirty="0">
                <a:effectLst/>
                <a:latin typeface="Calibri" panose="020F0502020204030204" pitchFamily="34" charset="0"/>
                <a:cs typeface="Calibri" panose="020F0502020204030204" pitchFamily="34" charset="0"/>
              </a:rPr>
              <a:t>. https://www.electricity-magnetism.org/current-regulators</a:t>
            </a:r>
          </a:p>
          <a:p>
            <a:pPr marL="457200" indent="-457200">
              <a:lnSpc>
                <a:spcPct val="100000"/>
              </a:lnSpc>
              <a:buNone/>
            </a:pPr>
            <a:r>
              <a:rPr lang="en-US" sz="1200" dirty="0">
                <a:effectLst/>
                <a:latin typeface="Calibri" panose="020F0502020204030204" pitchFamily="34" charset="0"/>
                <a:cs typeface="Calibri" panose="020F0502020204030204" pitchFamily="34" charset="0"/>
              </a:rPr>
              <a:t>Electricity - Magnetism. (2023b, October 26). </a:t>
            </a:r>
            <a:r>
              <a:rPr lang="en-US" sz="1200" i="1" dirty="0">
                <a:effectLst/>
                <a:latin typeface="Calibri" panose="020F0502020204030204" pitchFamily="34" charset="0"/>
                <a:cs typeface="Calibri" panose="020F0502020204030204" pitchFamily="34" charset="0"/>
              </a:rPr>
              <a:t>Transistor-based current regulator</a:t>
            </a:r>
            <a:r>
              <a:rPr lang="en-US" sz="1200" dirty="0">
                <a:effectLst/>
                <a:latin typeface="Calibri" panose="020F0502020204030204" pitchFamily="34" charset="0"/>
                <a:cs typeface="Calibri" panose="020F0502020204030204" pitchFamily="34" charset="0"/>
              </a:rPr>
              <a:t>. https://www.electricity-magnetism.org/transistor-based-current-regulator</a:t>
            </a:r>
          </a:p>
          <a:p>
            <a:pPr marL="457200" indent="-457200">
              <a:lnSpc>
                <a:spcPct val="100000"/>
              </a:lnSpc>
              <a:buNone/>
            </a:pPr>
            <a:r>
              <a:rPr lang="en-US" sz="1200" dirty="0">
                <a:effectLst/>
                <a:latin typeface="Calibri" panose="020F0502020204030204" pitchFamily="34" charset="0"/>
                <a:cs typeface="Calibri" panose="020F0502020204030204" pitchFamily="34" charset="0"/>
              </a:rPr>
              <a:t>Madsen, J. (2023, October 3). What Happens if You Use a Higher Voltage Power Supply? </a:t>
            </a:r>
            <a:r>
              <a:rPr lang="en-US" sz="1200" i="1" dirty="0">
                <a:effectLst/>
                <a:latin typeface="Calibri" panose="020F0502020204030204" pitchFamily="34" charset="0"/>
                <a:cs typeface="Calibri" panose="020F0502020204030204" pitchFamily="34" charset="0"/>
              </a:rPr>
              <a:t>Bravo</a:t>
            </a:r>
            <a:r>
              <a:rPr lang="en-US" sz="1200" dirty="0">
                <a:effectLst/>
                <a:latin typeface="Calibri" panose="020F0502020204030204" pitchFamily="34" charset="0"/>
                <a:cs typeface="Calibri" panose="020F0502020204030204" pitchFamily="34" charset="0"/>
              </a:rPr>
              <a:t>. https://www.bravoelectro.com/blog/post/what-happens-if-you-use-a-higher-voltage-power-supply</a:t>
            </a:r>
          </a:p>
          <a:p>
            <a:pPr marL="457200" indent="-457200">
              <a:lnSpc>
                <a:spcPct val="100000"/>
              </a:lnSpc>
              <a:buNone/>
            </a:pPr>
            <a:r>
              <a:rPr lang="en-US" sz="1200" dirty="0" err="1">
                <a:effectLst/>
                <a:latin typeface="Calibri" panose="020F0502020204030204" pitchFamily="34" charset="0"/>
                <a:cs typeface="Calibri" panose="020F0502020204030204" pitchFamily="34" charset="0"/>
              </a:rPr>
              <a:t>Odunlade</a:t>
            </a:r>
            <a:r>
              <a:rPr lang="en-US" sz="1200" dirty="0">
                <a:effectLst/>
                <a:latin typeface="Calibri" panose="020F0502020204030204" pitchFamily="34" charset="0"/>
                <a:cs typeface="Calibri" panose="020F0502020204030204" pitchFamily="34" charset="0"/>
              </a:rPr>
              <a:t>, E. (2019). </a:t>
            </a:r>
            <a:r>
              <a:rPr lang="en-US" sz="1200" i="1" dirty="0">
                <a:effectLst/>
                <a:latin typeface="Calibri" panose="020F0502020204030204" pitchFamily="34" charset="0"/>
                <a:cs typeface="Calibri" panose="020F0502020204030204" pitchFamily="34" charset="0"/>
              </a:rPr>
              <a:t>Current regulators: construction, working and design types</a:t>
            </a:r>
            <a:r>
              <a:rPr lang="en-US" sz="1200" dirty="0">
                <a:effectLst/>
                <a:latin typeface="Calibri" panose="020F0502020204030204" pitchFamily="34" charset="0"/>
                <a:cs typeface="Calibri" panose="020F0502020204030204" pitchFamily="34" charset="0"/>
              </a:rPr>
              <a:t>. https://circuitdigest.com/tutorial/current-regulators-construction-working-and-design-types</a:t>
            </a:r>
          </a:p>
          <a:p>
            <a:pPr marL="457200" indent="-457200">
              <a:lnSpc>
                <a:spcPct val="100000"/>
              </a:lnSpc>
              <a:buNone/>
            </a:pPr>
            <a:r>
              <a:rPr lang="en-US" sz="1200" dirty="0">
                <a:effectLst/>
                <a:latin typeface="Calibri" panose="020F0502020204030204" pitchFamily="34" charset="0"/>
                <a:cs typeface="Calibri" panose="020F0502020204030204" pitchFamily="34" charset="0"/>
              </a:rPr>
              <a:t>Prater, M. (n.d.). </a:t>
            </a:r>
            <a:r>
              <a:rPr lang="en-US" sz="1200" i="1" dirty="0">
                <a:effectLst/>
                <a:latin typeface="Calibri" panose="020F0502020204030204" pitchFamily="34" charset="0"/>
                <a:cs typeface="Calibri" panose="020F0502020204030204" pitchFamily="34" charset="0"/>
              </a:rPr>
              <a:t>Current Regulator</a:t>
            </a:r>
            <a:r>
              <a:rPr lang="en-US" sz="1200" dirty="0">
                <a:effectLst/>
                <a:latin typeface="Calibri" panose="020F0502020204030204" pitchFamily="34" charset="0"/>
                <a:cs typeface="Calibri" panose="020F0502020204030204" pitchFamily="34" charset="0"/>
              </a:rPr>
              <a:t>. https://praterma2.github.io/cards/src/linear_current_regulator.html</a:t>
            </a:r>
          </a:p>
          <a:p>
            <a:pPr marL="457200" indent="-457200">
              <a:lnSpc>
                <a:spcPct val="100000"/>
              </a:lnSpc>
              <a:buNone/>
            </a:pPr>
            <a:r>
              <a:rPr lang="en-US" sz="1200" dirty="0">
                <a:effectLst/>
                <a:latin typeface="Calibri" panose="020F0502020204030204" pitchFamily="34" charset="0"/>
                <a:cs typeface="Calibri" panose="020F0502020204030204" pitchFamily="34" charset="0"/>
              </a:rPr>
              <a:t>Torex. (2023). </a:t>
            </a:r>
            <a:r>
              <a:rPr lang="en-US" sz="1200" i="1" dirty="0">
                <a:effectLst/>
                <a:latin typeface="Calibri" panose="020F0502020204030204" pitchFamily="34" charset="0"/>
                <a:cs typeface="Calibri" panose="020F0502020204030204" pitchFamily="34" charset="0"/>
              </a:rPr>
              <a:t>Voltage regulator advantages and disadvantages</a:t>
            </a:r>
            <a:r>
              <a:rPr lang="en-US" sz="1200" dirty="0">
                <a:effectLst/>
                <a:latin typeface="Calibri" panose="020F0502020204030204" pitchFamily="34" charset="0"/>
                <a:cs typeface="Calibri" panose="020F0502020204030204" pitchFamily="34" charset="0"/>
              </a:rPr>
              <a:t>. https://product.torexsemi.com/en/technical-support/techinfo/doc_2104</a:t>
            </a:r>
          </a:p>
          <a:p>
            <a:pPr marL="457200" indent="-457200">
              <a:lnSpc>
                <a:spcPct val="100000"/>
              </a:lnSpc>
              <a:buNone/>
            </a:pPr>
            <a:r>
              <a:rPr lang="en-US" sz="1200" dirty="0">
                <a:effectLst/>
                <a:latin typeface="Calibri" panose="020F0502020204030204" pitchFamily="34" charset="0"/>
                <a:cs typeface="Calibri" panose="020F0502020204030204" pitchFamily="34" charset="0"/>
              </a:rPr>
              <a:t>Toshiba. (n.d.). </a:t>
            </a:r>
            <a:r>
              <a:rPr lang="en-US" sz="1200" i="1" dirty="0">
                <a:effectLst/>
                <a:latin typeface="Calibri" panose="020F0502020204030204" pitchFamily="34" charset="0"/>
                <a:cs typeface="Calibri" panose="020F0502020204030204" pitchFamily="34" charset="0"/>
              </a:rPr>
              <a:t>1-5. What is a linear regulator?</a:t>
            </a:r>
            <a:r>
              <a:rPr lang="en-US" sz="1200" dirty="0">
                <a:effectLst/>
                <a:latin typeface="Calibri" panose="020F0502020204030204" pitchFamily="34" charset="0"/>
                <a:cs typeface="Calibri" panose="020F0502020204030204" pitchFamily="34" charset="0"/>
              </a:rPr>
              <a:t> https://toshiba.semicon-storage.com/us/semiconductor/knowledge/e-learning/basics-of-low-dropout-ldo-regulators/chap1/chap1-5.html</a:t>
            </a:r>
          </a:p>
          <a:p>
            <a:pPr marL="457200" indent="0">
              <a:lnSpc>
                <a:spcPct val="100000"/>
              </a:lnSpc>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6794384"/>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31f1d4a-9d47-4df5-b59a-5eec7a1b1145" xsi:nil="true"/>
    <_activity xmlns="831f1d4a-9d47-4df5-b59a-5eec7a1b11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474700252C71429AE0BE0A238214C4" ma:contentTypeVersion="18" ma:contentTypeDescription="Create a new document." ma:contentTypeScope="" ma:versionID="0e87c3e67f4fc60daede1b3006c33644">
  <xsd:schema xmlns:xsd="http://www.w3.org/2001/XMLSchema" xmlns:xs="http://www.w3.org/2001/XMLSchema" xmlns:p="http://schemas.microsoft.com/office/2006/metadata/properties" xmlns:ns3="831f1d4a-9d47-4df5-b59a-5eec7a1b1145" xmlns:ns4="b6174bd5-15f8-4e4d-87f2-7e42402b9f58" targetNamespace="http://schemas.microsoft.com/office/2006/metadata/properties" ma:root="true" ma:fieldsID="4ca7e0eb2711f79e0e68a5f21ec77263" ns3:_="" ns4:_="">
    <xsd:import namespace="831f1d4a-9d47-4df5-b59a-5eec7a1b1145"/>
    <xsd:import namespace="b6174bd5-15f8-4e4d-87f2-7e42402b9f5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f1d4a-9d47-4df5-b59a-5eec7a1b11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174bd5-15f8-4e4d-87f2-7e42402b9f5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purl.org/dc/elements/1.1/"/>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831f1d4a-9d47-4df5-b59a-5eec7a1b1145"/>
    <ds:schemaRef ds:uri="b6174bd5-15f8-4e4d-87f2-7e42402b9f58"/>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6B604B83-B4E0-4453-BE06-97EA936E9E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f1d4a-9d47-4df5-b59a-5eec7a1b1145"/>
    <ds:schemaRef ds:uri="b6174bd5-15f8-4e4d-87f2-7e42402b9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{D8EB8AAF-3A8C-4026-89D9-5DCE19196188}tf78853419_win32</Template>
  <TotalTime>32</TotalTime>
  <Words>2048</Words>
  <Application>Microsoft Office PowerPoint</Application>
  <PresentationFormat>Widescreen</PresentationFormat>
  <Paragraphs>67</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Franklin Gothic Book</vt:lpstr>
      <vt:lpstr>Franklin Gothic Demi</vt:lpstr>
      <vt:lpstr>Wingdings</vt:lpstr>
      <vt:lpstr>Custom</vt:lpstr>
      <vt:lpstr>Current Regulator</vt:lpstr>
      <vt:lpstr>The Circuit</vt:lpstr>
      <vt:lpstr>Use Cases</vt:lpstr>
      <vt:lpstr>Advantages</vt:lpstr>
      <vt:lpstr>Disadvantages</vt:lpstr>
      <vt:lpstr>Variations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Regulator</dc:title>
  <dc:creator>EDUARDO VALENCIA</dc:creator>
  <cp:lastModifiedBy>EDUARDO VALENCIA</cp:lastModifiedBy>
  <cp:revision>2</cp:revision>
  <dcterms:created xsi:type="dcterms:W3CDTF">2024-02-12T03:08:38Z</dcterms:created>
  <dcterms:modified xsi:type="dcterms:W3CDTF">2024-02-12T03:40:38Z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0x01010055474700252C71429AE0BE0A238214C4</vt:lpwstr>
  </property>
</Properties>
</file>