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7" r:id="rId3"/>
    <p:sldId id="287" r:id="rId4"/>
    <p:sldId id="294" r:id="rId5"/>
    <p:sldId id="288" r:id="rId6"/>
    <p:sldId id="259" r:id="rId7"/>
    <p:sldId id="260" r:id="rId8"/>
    <p:sldId id="286" r:id="rId9"/>
    <p:sldId id="299" r:id="rId10"/>
    <p:sldId id="284" r:id="rId11"/>
    <p:sldId id="289" r:id="rId12"/>
    <p:sldId id="300" r:id="rId13"/>
    <p:sldId id="301" r:id="rId14"/>
    <p:sldId id="279" r:id="rId15"/>
  </p:sldIdLst>
  <p:sldSz cx="9144000" cy="5143500" type="screen16x9"/>
  <p:notesSz cx="6858000" cy="9144000"/>
  <p:embeddedFontLst>
    <p:embeddedFont>
      <p:font typeface="Arvo" panose="020B0604020202020204" charset="0"/>
      <p:regular r:id="rId17"/>
      <p:bold r:id="rId18"/>
      <p:italic r:id="rId19"/>
      <p:boldItalic r:id="rId20"/>
    </p:embeddedFont>
    <p:embeddedFont>
      <p:font typeface="Roboto Condensed" panose="020B0604020202020204" charset="0"/>
      <p:regular r:id="rId21"/>
      <p:bold r:id="rId22"/>
      <p:italic r:id="rId23"/>
      <p:boldItalic r:id="rId24"/>
    </p:embeddedFont>
    <p:embeddedFont>
      <p:font typeface="Roboto Condensed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Villagra zuñiga" initials="EVz" lastIdx="1" clrIdx="0">
    <p:extLst>
      <p:ext uri="{19B8F6BF-5375-455C-9EA6-DF929625EA0E}">
        <p15:presenceInfo xmlns:p15="http://schemas.microsoft.com/office/powerpoint/2012/main" userId="f66799b5bbb7fa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6BC5DF-1B9E-482A-B60A-EC2FF95BC489}">
  <a:tblStyle styleId="{FB6BC5DF-1B9E-482A-B60A-EC2FF95BC48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18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69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54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87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88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3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Desafío Seguros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AC1D33C-C177-4FD9-AF9E-43ED9B6E6514}"/>
              </a:ext>
            </a:extLst>
          </p:cNvPr>
          <p:cNvSpPr>
            <a:spLocks noGrp="1"/>
          </p:cNvSpPr>
          <p:nvPr>
            <p:ph type="body" idx="1"/>
          </p:nvPr>
        </p:nvSpPr>
        <p:spPr/>
        <p:txBody>
          <a:bodyPr/>
          <a:lstStyle/>
          <a:p>
            <a:pPr marL="38100" indent="0">
              <a:buNone/>
            </a:pPr>
            <a:r>
              <a:rPr lang="es-CL" sz="2000" i="0" dirty="0"/>
              <a:t>Se escogieron dos modelos:</a:t>
            </a:r>
          </a:p>
          <a:p>
            <a:pPr>
              <a:buFontTx/>
              <a:buChar char="-"/>
            </a:pPr>
            <a:r>
              <a:rPr lang="es-CL" sz="2000" i="0" dirty="0" err="1"/>
              <a:t>Gradient</a:t>
            </a:r>
            <a:r>
              <a:rPr lang="es-CL" sz="2000" i="0" dirty="0"/>
              <a:t> </a:t>
            </a:r>
            <a:r>
              <a:rPr lang="es-CL" sz="2000" i="0" dirty="0" err="1"/>
              <a:t>Boosting</a:t>
            </a:r>
            <a:endParaRPr lang="es-CL" sz="2000" i="0" dirty="0"/>
          </a:p>
          <a:p>
            <a:pPr>
              <a:buFontTx/>
              <a:buChar char="-"/>
            </a:pPr>
            <a:r>
              <a:rPr lang="es-CL" sz="2000" dirty="0" err="1"/>
              <a:t>Ensemble</a:t>
            </a:r>
            <a:r>
              <a:rPr lang="es-CL" sz="2000" dirty="0"/>
              <a:t> Vote </a:t>
            </a:r>
            <a:r>
              <a:rPr lang="es-CL" sz="2000" dirty="0" err="1"/>
              <a:t>Classifier</a:t>
            </a:r>
            <a:endParaRPr lang="es-CL" sz="2000" dirty="0"/>
          </a:p>
        </p:txBody>
      </p:sp>
      <p:sp>
        <p:nvSpPr>
          <p:cNvPr id="3" name="Marcador de número de diapositiva 2">
            <a:extLst>
              <a:ext uri="{FF2B5EF4-FFF2-40B4-BE49-F238E27FC236}">
                <a16:creationId xmlns:a16="http://schemas.microsoft.com/office/drawing/2014/main" id="{ACCABB46-C46F-4499-8C63-72E38A3574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10</a:t>
            </a:fld>
            <a:endParaRPr lang="es-CL"/>
          </a:p>
        </p:txBody>
      </p:sp>
      <p:sp>
        <p:nvSpPr>
          <p:cNvPr id="5" name="Rectángulo 4">
            <a:extLst>
              <a:ext uri="{FF2B5EF4-FFF2-40B4-BE49-F238E27FC236}">
                <a16:creationId xmlns:a16="http://schemas.microsoft.com/office/drawing/2014/main" id="{EB04E35E-A2DF-45CB-BE05-A42F40C729E6}"/>
              </a:ext>
            </a:extLst>
          </p:cNvPr>
          <p:cNvSpPr/>
          <p:nvPr/>
        </p:nvSpPr>
        <p:spPr>
          <a:xfrm>
            <a:off x="328668" y="270058"/>
            <a:ext cx="7527306" cy="584775"/>
          </a:xfrm>
          <a:prstGeom prst="rect">
            <a:avLst/>
          </a:prstGeom>
        </p:spPr>
        <p:txBody>
          <a:bodyPr wrap="square">
            <a:spAutoFit/>
          </a:bodyPr>
          <a:lstStyle/>
          <a:p>
            <a:r>
              <a:rPr lang="es-CL" sz="3200" b="1" dirty="0"/>
              <a:t>Solución final</a:t>
            </a:r>
            <a:endParaRPr lang="es-CL" sz="3200" dirty="0"/>
          </a:p>
        </p:txBody>
      </p:sp>
    </p:spTree>
    <p:extLst>
      <p:ext uri="{BB962C8B-B14F-4D97-AF65-F5344CB8AC3E}">
        <p14:creationId xmlns:p14="http://schemas.microsoft.com/office/powerpoint/2010/main" val="190641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92A59ED-CE75-4725-BDB5-9E2C2EB7D0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11</a:t>
            </a:fld>
            <a:endParaRPr lang="es-CL"/>
          </a:p>
        </p:txBody>
      </p:sp>
      <p:pic>
        <p:nvPicPr>
          <p:cNvPr id="3" name="Imagen 2">
            <a:extLst>
              <a:ext uri="{FF2B5EF4-FFF2-40B4-BE49-F238E27FC236}">
                <a16:creationId xmlns:a16="http://schemas.microsoft.com/office/drawing/2014/main" id="{0B33443D-1C7F-4DF5-9FC6-CD15C6F2ED9A}"/>
              </a:ext>
            </a:extLst>
          </p:cNvPr>
          <p:cNvPicPr>
            <a:picLocks noChangeAspect="1"/>
          </p:cNvPicPr>
          <p:nvPr/>
        </p:nvPicPr>
        <p:blipFill>
          <a:blip r:embed="rId2"/>
          <a:stretch>
            <a:fillRect/>
          </a:stretch>
        </p:blipFill>
        <p:spPr>
          <a:xfrm>
            <a:off x="2252133" y="1003194"/>
            <a:ext cx="4226983" cy="3633306"/>
          </a:xfrm>
          <a:prstGeom prst="rect">
            <a:avLst/>
          </a:prstGeom>
        </p:spPr>
      </p:pic>
      <p:sp>
        <p:nvSpPr>
          <p:cNvPr id="5" name="CuadroTexto 4">
            <a:extLst>
              <a:ext uri="{FF2B5EF4-FFF2-40B4-BE49-F238E27FC236}">
                <a16:creationId xmlns:a16="http://schemas.microsoft.com/office/drawing/2014/main" id="{8BAA72AE-928C-4A27-9849-570C3D7E0BE4}"/>
              </a:ext>
            </a:extLst>
          </p:cNvPr>
          <p:cNvSpPr txBox="1"/>
          <p:nvPr/>
        </p:nvSpPr>
        <p:spPr>
          <a:xfrm>
            <a:off x="2717800" y="541867"/>
            <a:ext cx="2186817" cy="523220"/>
          </a:xfrm>
          <a:prstGeom prst="rect">
            <a:avLst/>
          </a:prstGeom>
          <a:noFill/>
        </p:spPr>
        <p:txBody>
          <a:bodyPr wrap="none" rtlCol="0">
            <a:spAutoFit/>
          </a:bodyPr>
          <a:lstStyle/>
          <a:p>
            <a:r>
              <a:rPr lang="es-CL" dirty="0" err="1"/>
              <a:t>Ensemble</a:t>
            </a:r>
            <a:r>
              <a:rPr lang="es-CL" dirty="0"/>
              <a:t> Vote </a:t>
            </a:r>
            <a:r>
              <a:rPr lang="es-CL" dirty="0" err="1"/>
              <a:t>Classifier</a:t>
            </a:r>
            <a:endParaRPr lang="es-CL" dirty="0"/>
          </a:p>
          <a:p>
            <a:endParaRPr lang="es-CL" dirty="0"/>
          </a:p>
        </p:txBody>
      </p:sp>
    </p:spTree>
    <p:extLst>
      <p:ext uri="{BB962C8B-B14F-4D97-AF65-F5344CB8AC3E}">
        <p14:creationId xmlns:p14="http://schemas.microsoft.com/office/powerpoint/2010/main" val="142212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Imagen 2">
            <a:extLst>
              <a:ext uri="{FF2B5EF4-FFF2-40B4-BE49-F238E27FC236}">
                <a16:creationId xmlns:a16="http://schemas.microsoft.com/office/drawing/2014/main" id="{706F34E7-96D8-417C-A8CC-823B3F8436D0}"/>
              </a:ext>
            </a:extLst>
          </p:cNvPr>
          <p:cNvPicPr>
            <a:picLocks noChangeAspect="1"/>
          </p:cNvPicPr>
          <p:nvPr/>
        </p:nvPicPr>
        <p:blipFill>
          <a:blip r:embed="rId3"/>
          <a:stretch>
            <a:fillRect/>
          </a:stretch>
        </p:blipFill>
        <p:spPr>
          <a:xfrm>
            <a:off x="2421466" y="988362"/>
            <a:ext cx="3950758" cy="3505441"/>
          </a:xfrm>
          <a:prstGeom prst="rect">
            <a:avLst/>
          </a:prstGeom>
        </p:spPr>
      </p:pic>
      <p:sp>
        <p:nvSpPr>
          <p:cNvPr id="4" name="CuadroTexto 3">
            <a:extLst>
              <a:ext uri="{FF2B5EF4-FFF2-40B4-BE49-F238E27FC236}">
                <a16:creationId xmlns:a16="http://schemas.microsoft.com/office/drawing/2014/main" id="{EF3EBD16-009E-4CDE-902D-A037045A7003}"/>
              </a:ext>
            </a:extLst>
          </p:cNvPr>
          <p:cNvSpPr txBox="1"/>
          <p:nvPr/>
        </p:nvSpPr>
        <p:spPr>
          <a:xfrm>
            <a:off x="2700867" y="465142"/>
            <a:ext cx="1617751" cy="523220"/>
          </a:xfrm>
          <a:prstGeom prst="rect">
            <a:avLst/>
          </a:prstGeom>
          <a:noFill/>
        </p:spPr>
        <p:txBody>
          <a:bodyPr wrap="none" rtlCol="0">
            <a:spAutoFit/>
          </a:bodyPr>
          <a:lstStyle/>
          <a:p>
            <a:r>
              <a:rPr lang="es-CL" dirty="0" err="1"/>
              <a:t>Gradient</a:t>
            </a:r>
            <a:r>
              <a:rPr lang="es-CL" dirty="0"/>
              <a:t> </a:t>
            </a:r>
            <a:r>
              <a:rPr lang="es-CL" dirty="0" err="1"/>
              <a:t>Boosting</a:t>
            </a:r>
            <a:endParaRPr lang="es-CL" dirty="0"/>
          </a:p>
          <a:p>
            <a:endParaRPr lang="es-CL" dirty="0"/>
          </a:p>
        </p:txBody>
      </p:sp>
    </p:spTree>
    <p:extLst>
      <p:ext uri="{BB962C8B-B14F-4D97-AF65-F5344CB8AC3E}">
        <p14:creationId xmlns:p14="http://schemas.microsoft.com/office/powerpoint/2010/main" val="87905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57181B8-DD6A-4E96-8AC3-3FD88241E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13</a:t>
            </a:fld>
            <a:endParaRPr lang="es-CL"/>
          </a:p>
        </p:txBody>
      </p:sp>
      <p:pic>
        <p:nvPicPr>
          <p:cNvPr id="3" name="Imagen 2">
            <a:extLst>
              <a:ext uri="{FF2B5EF4-FFF2-40B4-BE49-F238E27FC236}">
                <a16:creationId xmlns:a16="http://schemas.microsoft.com/office/drawing/2014/main" id="{B1804A26-699B-4D46-91F5-EA5B72B2C05C}"/>
              </a:ext>
            </a:extLst>
          </p:cNvPr>
          <p:cNvPicPr>
            <a:picLocks noChangeAspect="1"/>
          </p:cNvPicPr>
          <p:nvPr/>
        </p:nvPicPr>
        <p:blipFill>
          <a:blip r:embed="rId2"/>
          <a:stretch>
            <a:fillRect/>
          </a:stretch>
        </p:blipFill>
        <p:spPr>
          <a:xfrm>
            <a:off x="513998" y="2135360"/>
            <a:ext cx="3019777" cy="1185333"/>
          </a:xfrm>
          <a:prstGeom prst="rect">
            <a:avLst/>
          </a:prstGeom>
        </p:spPr>
      </p:pic>
      <p:pic>
        <p:nvPicPr>
          <p:cNvPr id="4" name="Imagen 3">
            <a:extLst>
              <a:ext uri="{FF2B5EF4-FFF2-40B4-BE49-F238E27FC236}">
                <a16:creationId xmlns:a16="http://schemas.microsoft.com/office/drawing/2014/main" id="{256BF7A5-9B52-4C37-B9B1-B218B9C60D34}"/>
              </a:ext>
            </a:extLst>
          </p:cNvPr>
          <p:cNvPicPr>
            <a:picLocks noChangeAspect="1"/>
          </p:cNvPicPr>
          <p:nvPr/>
        </p:nvPicPr>
        <p:blipFill>
          <a:blip r:embed="rId3"/>
          <a:stretch>
            <a:fillRect/>
          </a:stretch>
        </p:blipFill>
        <p:spPr>
          <a:xfrm>
            <a:off x="5441229" y="1985591"/>
            <a:ext cx="2920471" cy="1195356"/>
          </a:xfrm>
          <a:prstGeom prst="rect">
            <a:avLst/>
          </a:prstGeom>
        </p:spPr>
      </p:pic>
      <p:sp>
        <p:nvSpPr>
          <p:cNvPr id="6" name="CuadroTexto 5">
            <a:extLst>
              <a:ext uri="{FF2B5EF4-FFF2-40B4-BE49-F238E27FC236}">
                <a16:creationId xmlns:a16="http://schemas.microsoft.com/office/drawing/2014/main" id="{75D286C9-CF30-453E-9792-8A3A9809BE42}"/>
              </a:ext>
            </a:extLst>
          </p:cNvPr>
          <p:cNvSpPr txBox="1"/>
          <p:nvPr/>
        </p:nvSpPr>
        <p:spPr>
          <a:xfrm>
            <a:off x="513998" y="1439334"/>
            <a:ext cx="2186817" cy="523220"/>
          </a:xfrm>
          <a:prstGeom prst="rect">
            <a:avLst/>
          </a:prstGeom>
          <a:noFill/>
        </p:spPr>
        <p:txBody>
          <a:bodyPr wrap="none" rtlCol="0">
            <a:spAutoFit/>
          </a:bodyPr>
          <a:lstStyle/>
          <a:p>
            <a:r>
              <a:rPr lang="es-CL" dirty="0" err="1"/>
              <a:t>Ensemble</a:t>
            </a:r>
            <a:r>
              <a:rPr lang="es-CL" dirty="0"/>
              <a:t> Vote </a:t>
            </a:r>
            <a:r>
              <a:rPr lang="es-CL" dirty="0" err="1"/>
              <a:t>Classifier</a:t>
            </a:r>
            <a:endParaRPr lang="es-CL" dirty="0"/>
          </a:p>
          <a:p>
            <a:endParaRPr lang="es-CL" dirty="0"/>
          </a:p>
        </p:txBody>
      </p:sp>
      <p:sp>
        <p:nvSpPr>
          <p:cNvPr id="7" name="CuadroTexto 6">
            <a:extLst>
              <a:ext uri="{FF2B5EF4-FFF2-40B4-BE49-F238E27FC236}">
                <a16:creationId xmlns:a16="http://schemas.microsoft.com/office/drawing/2014/main" id="{B5F4E996-A57B-49FB-A273-FE7EC736D50C}"/>
              </a:ext>
            </a:extLst>
          </p:cNvPr>
          <p:cNvSpPr txBox="1"/>
          <p:nvPr/>
        </p:nvSpPr>
        <p:spPr>
          <a:xfrm>
            <a:off x="6265333" y="1439334"/>
            <a:ext cx="1617751" cy="523220"/>
          </a:xfrm>
          <a:prstGeom prst="rect">
            <a:avLst/>
          </a:prstGeom>
          <a:noFill/>
        </p:spPr>
        <p:txBody>
          <a:bodyPr wrap="none" rtlCol="0">
            <a:spAutoFit/>
          </a:bodyPr>
          <a:lstStyle/>
          <a:p>
            <a:r>
              <a:rPr lang="es-CL" dirty="0" err="1"/>
              <a:t>Gradient</a:t>
            </a:r>
            <a:r>
              <a:rPr lang="es-CL" dirty="0"/>
              <a:t> </a:t>
            </a:r>
            <a:r>
              <a:rPr lang="es-CL" dirty="0" err="1"/>
              <a:t>Boosting</a:t>
            </a:r>
            <a:endParaRPr lang="es-CL" dirty="0"/>
          </a:p>
          <a:p>
            <a:endParaRPr lang="es-CL" dirty="0"/>
          </a:p>
        </p:txBody>
      </p:sp>
      <p:sp>
        <p:nvSpPr>
          <p:cNvPr id="9" name="CuadroTexto 8">
            <a:extLst>
              <a:ext uri="{FF2B5EF4-FFF2-40B4-BE49-F238E27FC236}">
                <a16:creationId xmlns:a16="http://schemas.microsoft.com/office/drawing/2014/main" id="{C1BD1734-572C-45C4-BC65-B2E721FD8E39}"/>
              </a:ext>
            </a:extLst>
          </p:cNvPr>
          <p:cNvSpPr txBox="1"/>
          <p:nvPr/>
        </p:nvSpPr>
        <p:spPr>
          <a:xfrm>
            <a:off x="3238808" y="480132"/>
            <a:ext cx="2836334" cy="369332"/>
          </a:xfrm>
          <a:prstGeom prst="rect">
            <a:avLst/>
          </a:prstGeom>
          <a:noFill/>
        </p:spPr>
        <p:txBody>
          <a:bodyPr wrap="square" rtlCol="0">
            <a:spAutoFit/>
          </a:bodyPr>
          <a:lstStyle/>
          <a:p>
            <a:r>
              <a:rPr lang="es-CL" sz="1800" dirty="0"/>
              <a:t>Consideraciones</a:t>
            </a:r>
            <a:r>
              <a:rPr lang="es-CL" dirty="0"/>
              <a:t> </a:t>
            </a:r>
          </a:p>
        </p:txBody>
      </p:sp>
      <p:pic>
        <p:nvPicPr>
          <p:cNvPr id="10" name="Imagen 9">
            <a:extLst>
              <a:ext uri="{FF2B5EF4-FFF2-40B4-BE49-F238E27FC236}">
                <a16:creationId xmlns:a16="http://schemas.microsoft.com/office/drawing/2014/main" id="{50862784-7DB4-4380-8C56-AEC804E3AF8E}"/>
              </a:ext>
            </a:extLst>
          </p:cNvPr>
          <p:cNvPicPr>
            <a:picLocks noChangeAspect="1"/>
          </p:cNvPicPr>
          <p:nvPr/>
        </p:nvPicPr>
        <p:blipFill>
          <a:blip r:embed="rId4"/>
          <a:stretch>
            <a:fillRect/>
          </a:stretch>
        </p:blipFill>
        <p:spPr>
          <a:xfrm>
            <a:off x="513998" y="3248450"/>
            <a:ext cx="2638425" cy="1185333"/>
          </a:xfrm>
          <a:prstGeom prst="rect">
            <a:avLst/>
          </a:prstGeom>
        </p:spPr>
      </p:pic>
      <p:pic>
        <p:nvPicPr>
          <p:cNvPr id="11" name="Imagen 10">
            <a:extLst>
              <a:ext uri="{FF2B5EF4-FFF2-40B4-BE49-F238E27FC236}">
                <a16:creationId xmlns:a16="http://schemas.microsoft.com/office/drawing/2014/main" id="{30CBCB1F-F697-4CBB-9113-D3AE9489F1A0}"/>
              </a:ext>
            </a:extLst>
          </p:cNvPr>
          <p:cNvPicPr>
            <a:picLocks noChangeAspect="1"/>
          </p:cNvPicPr>
          <p:nvPr/>
        </p:nvPicPr>
        <p:blipFill>
          <a:blip r:embed="rId5"/>
          <a:stretch>
            <a:fillRect/>
          </a:stretch>
        </p:blipFill>
        <p:spPr>
          <a:xfrm>
            <a:off x="5582251" y="3203984"/>
            <a:ext cx="2638425" cy="1200150"/>
          </a:xfrm>
          <a:prstGeom prst="rect">
            <a:avLst/>
          </a:prstGeom>
        </p:spPr>
      </p:pic>
    </p:spTree>
    <p:extLst>
      <p:ext uri="{BB962C8B-B14F-4D97-AF65-F5344CB8AC3E}">
        <p14:creationId xmlns:p14="http://schemas.microsoft.com/office/powerpoint/2010/main" val="233117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Temas a tratar</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s-CL" sz="1800" b="1" dirty="0"/>
              <a:t>Problema</a:t>
            </a:r>
          </a:p>
          <a:p>
            <a:pPr marL="171450" indent="-171450">
              <a:buClr>
                <a:schemeClr val="dk1"/>
              </a:buClr>
              <a:buSzPts val="1100"/>
            </a:pPr>
            <a:r>
              <a:rPr lang="es-CL" sz="1800" b="1" dirty="0"/>
              <a:t>Planteamiento solución</a:t>
            </a:r>
          </a:p>
          <a:p>
            <a:pPr marL="171450" indent="-171450">
              <a:buClr>
                <a:schemeClr val="dk1"/>
              </a:buClr>
              <a:buSzPts val="1100"/>
            </a:pPr>
            <a:r>
              <a:rPr lang="es-CL" sz="1800" b="1" dirty="0"/>
              <a:t>Solución final</a:t>
            </a:r>
          </a:p>
          <a:p>
            <a:pPr marL="0" indent="0">
              <a:buClr>
                <a:schemeClr val="dk1"/>
              </a:buClr>
              <a:buSzPts val="1100"/>
              <a:buNone/>
            </a:pPr>
            <a:endParaRPr lang="es-CL" sz="1200" dirty="0"/>
          </a:p>
          <a:p>
            <a:pPr marL="171450" indent="-171450">
              <a:buClr>
                <a:schemeClr val="dk1"/>
              </a:buClr>
              <a:buSzPts val="1100"/>
            </a:pPr>
            <a:endParaRPr lang="es-CL"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Problema</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7560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indent="0">
              <a:buNone/>
            </a:pPr>
            <a:r>
              <a:rPr lang="es-CL" sz="2000" dirty="0"/>
              <a:t>Banco internacional le ha solicitado un presupuesto. Para ello su equipo debe entregar el precio base estimado de los seguros al crédito, el cual se ocupa como parámetro posteriormente para tarificar los distinto productos. </a:t>
            </a:r>
            <a:endParaRPr sz="2400"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CuadroTexto 1">
            <a:extLst>
              <a:ext uri="{FF2B5EF4-FFF2-40B4-BE49-F238E27FC236}">
                <a16:creationId xmlns:a16="http://schemas.microsoft.com/office/drawing/2014/main" id="{395F401C-9840-4F56-8D6B-670FC8F130E6}"/>
              </a:ext>
            </a:extLst>
          </p:cNvPr>
          <p:cNvSpPr txBox="1"/>
          <p:nvPr/>
        </p:nvSpPr>
        <p:spPr>
          <a:xfrm>
            <a:off x="303506" y="265473"/>
            <a:ext cx="2053767" cy="584775"/>
          </a:xfrm>
          <a:prstGeom prst="rect">
            <a:avLst/>
          </a:prstGeom>
          <a:noFill/>
        </p:spPr>
        <p:txBody>
          <a:bodyPr wrap="none" rtlCol="0">
            <a:spAutoFit/>
          </a:bodyPr>
          <a:lstStyle/>
          <a:p>
            <a:r>
              <a:rPr lang="es-CL" sz="3200" b="1" dirty="0"/>
              <a:t>Problema</a:t>
            </a:r>
            <a:endParaRPr lang="es-CL" sz="3200" dirty="0"/>
          </a:p>
        </p:txBody>
      </p:sp>
    </p:spTree>
    <p:extLst>
      <p:ext uri="{BB962C8B-B14F-4D97-AF65-F5344CB8AC3E}">
        <p14:creationId xmlns:p14="http://schemas.microsoft.com/office/powerpoint/2010/main" val="10800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Rectángulo 1">
            <a:extLst>
              <a:ext uri="{FF2B5EF4-FFF2-40B4-BE49-F238E27FC236}">
                <a16:creationId xmlns:a16="http://schemas.microsoft.com/office/drawing/2014/main" id="{F0E9E369-9C65-409D-95E5-A37360BACD5B}"/>
              </a:ext>
            </a:extLst>
          </p:cNvPr>
          <p:cNvSpPr/>
          <p:nvPr/>
        </p:nvSpPr>
        <p:spPr>
          <a:xfrm>
            <a:off x="1711842" y="1180215"/>
            <a:ext cx="5603358" cy="1384995"/>
          </a:xfrm>
          <a:prstGeom prst="rect">
            <a:avLst/>
          </a:prstGeom>
        </p:spPr>
        <p:txBody>
          <a:bodyPr wrap="square">
            <a:spAutoFit/>
          </a:bodyPr>
          <a:lstStyle/>
          <a:p>
            <a:r>
              <a:rPr lang="es-CL" b="1" dirty="0"/>
              <a:t>Precio base del seguro por persona </a:t>
            </a:r>
            <a:r>
              <a:rPr lang="es-CL" dirty="0"/>
              <a:t>= (3*(1+0.03+p)) UF</a:t>
            </a:r>
          </a:p>
          <a:p>
            <a:endParaRPr lang="es-CL" dirty="0"/>
          </a:p>
          <a:p>
            <a:r>
              <a:rPr lang="es-CL" dirty="0"/>
              <a:t>Donde </a:t>
            </a:r>
            <a:r>
              <a:rPr lang="es-CL" b="1" dirty="0">
                <a:solidFill>
                  <a:srgbClr val="FF0000"/>
                </a:solidFill>
              </a:rPr>
              <a:t>p</a:t>
            </a:r>
            <a:r>
              <a:rPr lang="es-CL" dirty="0"/>
              <a:t> corresponde al factor de penalización por riesgo y su fórmula es:</a:t>
            </a:r>
          </a:p>
          <a:p>
            <a:endParaRPr lang="es-CL" dirty="0"/>
          </a:p>
          <a:p>
            <a:r>
              <a:rPr lang="es-CL" dirty="0"/>
              <a:t>p=(0.1* score de riesgo)</a:t>
            </a:r>
          </a:p>
        </p:txBody>
      </p:sp>
    </p:spTree>
    <p:extLst>
      <p:ext uri="{BB962C8B-B14F-4D97-AF65-F5344CB8AC3E}">
        <p14:creationId xmlns:p14="http://schemas.microsoft.com/office/powerpoint/2010/main" val="75112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171450" indent="-171450">
              <a:buClr>
                <a:schemeClr val="dk1"/>
              </a:buClr>
              <a:buSzPts val="1100"/>
            </a:pPr>
            <a:r>
              <a:rPr lang="es-CL" sz="3200" dirty="0"/>
              <a:t>Planteamiento solución</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103677"/>
            <a:ext cx="5090700" cy="2745000"/>
          </a:xfrm>
          <a:prstGeom prst="rect">
            <a:avLst/>
          </a:prstGeom>
        </p:spPr>
        <p:txBody>
          <a:bodyPr spcFirstLastPara="1" wrap="square" lIns="91425" tIns="91425" rIns="91425" bIns="91425" anchor="t" anchorCtr="0">
            <a:noAutofit/>
          </a:bodyPr>
          <a:lstStyle/>
          <a:p>
            <a:pPr marL="0" lvl="0" indent="0">
              <a:buNone/>
            </a:pPr>
            <a:r>
              <a:rPr lang="es-CL" sz="2000" dirty="0"/>
              <a:t>El Score de riesgo se calculará por medio de modelos de machine </a:t>
            </a:r>
            <a:r>
              <a:rPr lang="es-CL" sz="2000" dirty="0" err="1"/>
              <a:t>learning</a:t>
            </a:r>
            <a:r>
              <a:rPr lang="es-CL" sz="2000" dirty="0"/>
              <a:t> donde se utilizarán 11 modelos distintos y se seleccionará el los mejores.</a:t>
            </a:r>
            <a:endParaRPr sz="2000"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CuadroTexto 1">
            <a:extLst>
              <a:ext uri="{FF2B5EF4-FFF2-40B4-BE49-F238E27FC236}">
                <a16:creationId xmlns:a16="http://schemas.microsoft.com/office/drawing/2014/main" id="{395F401C-9840-4F56-8D6B-670FC8F130E6}"/>
              </a:ext>
            </a:extLst>
          </p:cNvPr>
          <p:cNvSpPr txBox="1"/>
          <p:nvPr/>
        </p:nvSpPr>
        <p:spPr>
          <a:xfrm>
            <a:off x="298833" y="324466"/>
            <a:ext cx="4782078" cy="584775"/>
          </a:xfrm>
          <a:prstGeom prst="rect">
            <a:avLst/>
          </a:prstGeom>
          <a:noFill/>
        </p:spPr>
        <p:txBody>
          <a:bodyPr wrap="none" rtlCol="0">
            <a:spAutoFit/>
          </a:bodyPr>
          <a:lstStyle/>
          <a:p>
            <a:pPr marL="171450" indent="-171450">
              <a:buClr>
                <a:schemeClr val="dk1"/>
              </a:buClr>
              <a:buSzPts val="1100"/>
            </a:pPr>
            <a:r>
              <a:rPr lang="es-CL" sz="3200" b="1" dirty="0"/>
              <a:t>Planteamiento solución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Imagen 1">
            <a:extLst>
              <a:ext uri="{FF2B5EF4-FFF2-40B4-BE49-F238E27FC236}">
                <a16:creationId xmlns:a16="http://schemas.microsoft.com/office/drawing/2014/main" id="{C1FC61B7-0E3C-439E-A569-EBBF488EF451}"/>
              </a:ext>
            </a:extLst>
          </p:cNvPr>
          <p:cNvPicPr>
            <a:picLocks noChangeAspect="1"/>
          </p:cNvPicPr>
          <p:nvPr/>
        </p:nvPicPr>
        <p:blipFill>
          <a:blip r:embed="rId3"/>
          <a:stretch>
            <a:fillRect/>
          </a:stretch>
        </p:blipFill>
        <p:spPr>
          <a:xfrm>
            <a:off x="3218392" y="889098"/>
            <a:ext cx="3028950" cy="3057525"/>
          </a:xfrm>
          <a:prstGeom prst="rect">
            <a:avLst/>
          </a:prstGeom>
        </p:spPr>
      </p:pic>
      <p:sp>
        <p:nvSpPr>
          <p:cNvPr id="4" name="CuadroTexto 3">
            <a:extLst>
              <a:ext uri="{FF2B5EF4-FFF2-40B4-BE49-F238E27FC236}">
                <a16:creationId xmlns:a16="http://schemas.microsoft.com/office/drawing/2014/main" id="{3A8E5377-E61C-47A3-B74A-BBB80D6BAD0B}"/>
              </a:ext>
            </a:extLst>
          </p:cNvPr>
          <p:cNvSpPr txBox="1"/>
          <p:nvPr/>
        </p:nvSpPr>
        <p:spPr>
          <a:xfrm>
            <a:off x="426677" y="889098"/>
            <a:ext cx="2630848" cy="307777"/>
          </a:xfrm>
          <a:prstGeom prst="rect">
            <a:avLst/>
          </a:prstGeom>
          <a:noFill/>
        </p:spPr>
        <p:txBody>
          <a:bodyPr wrap="none" rtlCol="0">
            <a:spAutoFit/>
          </a:bodyPr>
          <a:lstStyle/>
          <a:p>
            <a:r>
              <a:rPr lang="es-CL" dirty="0"/>
              <a:t>Modelos de Machine </a:t>
            </a:r>
            <a:r>
              <a:rPr lang="es-CL" dirty="0" err="1"/>
              <a:t>Learning</a:t>
            </a:r>
            <a:r>
              <a:rPr lang="es-CL" dirty="0"/>
              <a:t>:</a:t>
            </a:r>
          </a:p>
        </p:txBody>
      </p:sp>
    </p:spTree>
    <p:extLst>
      <p:ext uri="{BB962C8B-B14F-4D97-AF65-F5344CB8AC3E}">
        <p14:creationId xmlns:p14="http://schemas.microsoft.com/office/powerpoint/2010/main" val="36100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Solución final</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9013329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166</Words>
  <Application>Microsoft Office PowerPoint</Application>
  <PresentationFormat>Presentación en pantalla (16:9)</PresentationFormat>
  <Paragraphs>46</Paragraphs>
  <Slides>14</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Roboto Condensed Light</vt:lpstr>
      <vt:lpstr>Arial</vt:lpstr>
      <vt:lpstr>Arvo</vt:lpstr>
      <vt:lpstr>Roboto Condensed</vt:lpstr>
      <vt:lpstr>Salerio template</vt:lpstr>
      <vt:lpstr>Desafío Seguros</vt:lpstr>
      <vt:lpstr>Temas a tratar</vt:lpstr>
      <vt:lpstr>Problema</vt:lpstr>
      <vt:lpstr>Presentación de PowerPoint</vt:lpstr>
      <vt:lpstr>Presentación de PowerPoint</vt:lpstr>
      <vt:lpstr>Planteamiento solución</vt:lpstr>
      <vt:lpstr>Presentación de PowerPoint</vt:lpstr>
      <vt:lpstr>Presentación de PowerPoint</vt:lpstr>
      <vt:lpstr>Solución final</vt:lpstr>
      <vt:lpstr>Presentación de PowerPoint</vt:lpstr>
      <vt:lpstr>Presentación de PowerPoint</vt:lpstr>
      <vt:lpstr>Presentación de PowerPoint</vt:lpstr>
      <vt:lpstr>Presentación de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Chile</dc:title>
  <dc:creator>Eduardo Villagra zuñiga</dc:creator>
  <cp:lastModifiedBy>Eduardo Villagra zuñiga</cp:lastModifiedBy>
  <cp:revision>27</cp:revision>
  <dcterms:modified xsi:type="dcterms:W3CDTF">2019-06-18T06:23:48Z</dcterms:modified>
</cp:coreProperties>
</file>